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1.xml" ContentType="application/vnd.openxmlformats-officedocument.drawingml.chart+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0.xml" ContentType="application/vnd.openxmlformats-officedocument.themeOverr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1.xml" ContentType="application/vnd.openxmlformats-officedocument.themeOverr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2.xml" ContentType="application/vnd.openxmlformats-officedocument.themeOverr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60" r:id="rId1"/>
  </p:sldMasterIdLst>
  <p:sldIdLst>
    <p:sldId id="262" r:id="rId2"/>
    <p:sldId id="327" r:id="rId3"/>
    <p:sldId id="312" r:id="rId4"/>
    <p:sldId id="313" r:id="rId5"/>
    <p:sldId id="264" r:id="rId6"/>
    <p:sldId id="278" r:id="rId7"/>
    <p:sldId id="281" r:id="rId8"/>
    <p:sldId id="279" r:id="rId9"/>
    <p:sldId id="282" r:id="rId10"/>
    <p:sldId id="302" r:id="rId11"/>
    <p:sldId id="314" r:id="rId12"/>
    <p:sldId id="316" r:id="rId13"/>
    <p:sldId id="317" r:id="rId14"/>
    <p:sldId id="318" r:id="rId15"/>
    <p:sldId id="319" r:id="rId16"/>
    <p:sldId id="320" r:id="rId17"/>
    <p:sldId id="308" r:id="rId18"/>
    <p:sldId id="265" r:id="rId19"/>
    <p:sldId id="266" r:id="rId20"/>
    <p:sldId id="267" r:id="rId21"/>
    <p:sldId id="268" r:id="rId22"/>
    <p:sldId id="270" r:id="rId23"/>
    <p:sldId id="271" r:id="rId24"/>
    <p:sldId id="305" r:id="rId25"/>
    <p:sldId id="272" r:id="rId26"/>
    <p:sldId id="273" r:id="rId27"/>
    <p:sldId id="275" r:id="rId28"/>
    <p:sldId id="274" r:id="rId29"/>
    <p:sldId id="306" r:id="rId30"/>
    <p:sldId id="307" r:id="rId31"/>
    <p:sldId id="269" r:id="rId32"/>
    <p:sldId id="304" r:id="rId33"/>
    <p:sldId id="259" r:id="rId34"/>
    <p:sldId id="260" r:id="rId35"/>
    <p:sldId id="276" r:id="rId36"/>
    <p:sldId id="277" r:id="rId37"/>
    <p:sldId id="261" r:id="rId38"/>
    <p:sldId id="309" r:id="rId39"/>
    <p:sldId id="310" r:id="rId40"/>
    <p:sldId id="321" r:id="rId41"/>
    <p:sldId id="322" r:id="rId42"/>
    <p:sldId id="323" r:id="rId43"/>
    <p:sldId id="328" r:id="rId44"/>
    <p:sldId id="330" r:id="rId45"/>
    <p:sldId id="331" r:id="rId46"/>
    <p:sldId id="329" r:id="rId4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FFCD"/>
    <a:srgbClr val="99FF99"/>
    <a:srgbClr val="006699"/>
    <a:srgbClr val="ECD9C6"/>
    <a:srgbClr val="E8D1BA"/>
    <a:srgbClr val="F7F7F7"/>
    <a:srgbClr val="00FF00"/>
    <a:srgbClr val="4E4E76"/>
    <a:srgbClr val="666699"/>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3" autoAdjust="0"/>
    <p:restoredTop sz="94660"/>
  </p:normalViewPr>
  <p:slideViewPr>
    <p:cSldViewPr snapToGrid="0">
      <p:cViewPr varScale="1">
        <p:scale>
          <a:sx n="74" d="100"/>
          <a:sy n="74" d="100"/>
        </p:scale>
        <p:origin x="582"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Hoja_de_c_lculo_de_Microsoft_Excel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Hoja_de_c_lculo_de_Microsoft_Excel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Hoja_de_c_lculo_de_Microsoft_Excel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Hoja_de_c_lculo_de_Microsoft_Excel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Hoja_de_c_lculo_de_Microsoft_Excel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Hoja_de_c_lculo_de_Microsoft_Excel14.xlsx"/></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Hoja_de_c_lculo_de_Microsoft_Excel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Hoja_de_c_lculo_de_Microsoft_Excel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Hoja_de_c_lculo_de_Microsoft_Excel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Hoja_de_c_lculo_de_Microsoft_Excel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Hoja_de_c_lculo_de_Microsoft_Excel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Hoja_de_c_lculo_de_Microsoft_Excel7.xlsx"/></Relationships>
</file>

<file path=ppt/charts/_rels/chart9.xml.rels><?xml version="1.0" encoding="UTF-8" standalone="yes"?>
<Relationships xmlns="http://schemas.openxmlformats.org/package/2006/relationships"><Relationship Id="rId3" Type="http://schemas.openxmlformats.org/officeDocument/2006/relationships/package" Target="../embeddings/Hoja_de_c_lculo_de_Microsoft_Excel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30"/>
    </mc:Choice>
    <mc:Fallback>
      <c:style val="30"/>
    </mc:Fallback>
  </mc:AlternateContent>
  <c:chart>
    <c:autoTitleDeleted val="1"/>
    <c:plotArea>
      <c:layout/>
      <c:barChart>
        <c:barDir val="col"/>
        <c:grouping val="clustered"/>
        <c:varyColors val="0"/>
        <c:ser>
          <c:idx val="0"/>
          <c:order val="0"/>
          <c:tx>
            <c:strRef>
              <c:f>Hoja1!$B$1</c:f>
              <c:strCache>
                <c:ptCount val="1"/>
                <c:pt idx="0">
                  <c:v>Serie 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Hoja1!$A$2:$A$3</c:f>
              <c:strCache>
                <c:ptCount val="2"/>
                <c:pt idx="0">
                  <c:v>Colegios Publicos</c:v>
                </c:pt>
                <c:pt idx="1">
                  <c:v>Colegios Privados</c:v>
                </c:pt>
              </c:strCache>
            </c:strRef>
          </c:cat>
          <c:val>
            <c:numRef>
              <c:f>Hoja1!$B$2:$B$3</c:f>
              <c:numCache>
                <c:formatCode>General</c:formatCode>
                <c:ptCount val="2"/>
                <c:pt idx="0">
                  <c:v>10</c:v>
                </c:pt>
                <c:pt idx="1">
                  <c:v>7</c:v>
                </c:pt>
              </c:numCache>
            </c:numRef>
          </c:val>
          <c:extLst>
            <c:ext xmlns:c16="http://schemas.microsoft.com/office/drawing/2014/chart" uri="{C3380CC4-5D6E-409C-BE32-E72D297353CC}">
              <c16:uniqueId val="{00000000-7A83-4EE9-A5AC-FDF141124769}"/>
            </c:ext>
          </c:extLst>
        </c:ser>
        <c:dLbls>
          <c:showLegendKey val="0"/>
          <c:showVal val="1"/>
          <c:showCatName val="0"/>
          <c:showSerName val="0"/>
          <c:showPercent val="0"/>
          <c:showBubbleSize val="0"/>
        </c:dLbls>
        <c:gapWidth val="150"/>
        <c:overlap val="-25"/>
        <c:axId val="-378848032"/>
        <c:axId val="-378845312"/>
      </c:barChart>
      <c:catAx>
        <c:axId val="-378848032"/>
        <c:scaling>
          <c:orientation val="minMax"/>
        </c:scaling>
        <c:delete val="0"/>
        <c:axPos val="b"/>
        <c:numFmt formatCode="General" sourceLinked="0"/>
        <c:majorTickMark val="none"/>
        <c:minorTickMark val="none"/>
        <c:tickLblPos val="nextTo"/>
        <c:crossAx val="-378845312"/>
        <c:crosses val="autoZero"/>
        <c:auto val="1"/>
        <c:lblAlgn val="ctr"/>
        <c:lblOffset val="100"/>
        <c:noMultiLvlLbl val="0"/>
      </c:catAx>
      <c:valAx>
        <c:axId val="-378845312"/>
        <c:scaling>
          <c:orientation val="minMax"/>
        </c:scaling>
        <c:delete val="1"/>
        <c:axPos val="l"/>
        <c:numFmt formatCode="General" sourceLinked="1"/>
        <c:majorTickMark val="out"/>
        <c:minorTickMark val="none"/>
        <c:tickLblPos val="nextTo"/>
        <c:crossAx val="-378848032"/>
        <c:crosses val="autoZero"/>
        <c:crossBetween val="between"/>
      </c:valAx>
    </c:plotArea>
    <c:plotVisOnly val="1"/>
    <c:dispBlanksAs val="gap"/>
    <c:showDLblsOverMax val="0"/>
  </c:chart>
  <c:txPr>
    <a:bodyPr/>
    <a:lstStyle/>
    <a:p>
      <a:pPr>
        <a:defRPr sz="1800" b="1">
          <a:solidFill>
            <a:schemeClr val="tx1"/>
          </a:solidFill>
        </a:defRPr>
      </a:pPr>
      <a:endParaRPr lang="es-EC"/>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r>
              <a:rPr lang="en-US" b="1" dirty="0">
                <a:solidFill>
                  <a:schemeClr val="bg1"/>
                </a:solidFill>
              </a:rPr>
              <a:t>Proporciona educación </a:t>
            </a:r>
            <a:r>
              <a:rPr lang="en-US" b="1" dirty="0" smtClean="0">
                <a:solidFill>
                  <a:schemeClr val="bg1"/>
                </a:solidFill>
              </a:rPr>
              <a:t>                                                          de </a:t>
            </a:r>
            <a:r>
              <a:rPr lang="en-US" b="1" dirty="0">
                <a:solidFill>
                  <a:schemeClr val="bg1"/>
                </a:solidFill>
              </a:rPr>
              <a:t>calidad</a:t>
            </a:r>
          </a:p>
        </c:rich>
      </c:tx>
      <c:layout>
        <c:manualLayout>
          <c:xMode val="edge"/>
          <c:yMode val="edge"/>
          <c:x val="0.35926584237908887"/>
          <c:y val="3.1257762375877747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endParaRPr lang="es-EC"/>
        </a:p>
      </c:txPr>
    </c:title>
    <c:autoTitleDeleted val="0"/>
    <c:plotArea>
      <c:layout>
        <c:manualLayout>
          <c:layoutTarget val="inner"/>
          <c:xMode val="edge"/>
          <c:yMode val="edge"/>
          <c:x val="0.25262154393755548"/>
          <c:y val="0.18398970175578117"/>
          <c:w val="0.70998641674348328"/>
          <c:h val="0.76380869390147621"/>
        </c:manualLayout>
      </c:layout>
      <c:pieChart>
        <c:varyColors val="1"/>
        <c:ser>
          <c:idx val="0"/>
          <c:order val="0"/>
          <c:tx>
            <c:strRef>
              <c:f>Hoja1!$B$1</c:f>
              <c:strCache>
                <c:ptCount val="1"/>
                <c:pt idx="0">
                  <c:v>Proporciona educación de calidad</c:v>
                </c:pt>
              </c:strCache>
            </c:strRef>
          </c:tx>
          <c:spPr>
            <a:ln>
              <a:solidFill>
                <a:schemeClr val="tx1"/>
              </a:solidFill>
            </a:ln>
          </c:spPr>
          <c:dPt>
            <c:idx val="0"/>
            <c:bubble3D val="0"/>
            <c:spPr>
              <a:solidFill>
                <a:srgbClr val="AFEAFF"/>
              </a:solidFill>
              <a:ln w="19050">
                <a:solidFill>
                  <a:schemeClr val="tx1"/>
                </a:solidFill>
              </a:ln>
              <a:effectLst/>
            </c:spPr>
            <c:extLst>
              <c:ext xmlns:c16="http://schemas.microsoft.com/office/drawing/2014/chart" uri="{C3380CC4-5D6E-409C-BE32-E72D297353CC}">
                <c16:uniqueId val="{00000001-56EF-49CD-9A2B-3E39C67B513E}"/>
              </c:ext>
            </c:extLst>
          </c:dPt>
          <c:dPt>
            <c:idx val="1"/>
            <c:bubble3D val="0"/>
            <c:spPr>
              <a:solidFill>
                <a:srgbClr val="00B050"/>
              </a:solidFill>
              <a:ln w="19050">
                <a:solidFill>
                  <a:schemeClr val="tx1"/>
                </a:solidFill>
              </a:ln>
              <a:effectLst/>
            </c:spPr>
            <c:extLst>
              <c:ext xmlns:c16="http://schemas.microsoft.com/office/drawing/2014/chart" uri="{C3380CC4-5D6E-409C-BE32-E72D297353CC}">
                <c16:uniqueId val="{00000003-56EF-49CD-9A2B-3E39C67B513E}"/>
              </c:ext>
            </c:extLst>
          </c:dPt>
          <c:dPt>
            <c:idx val="2"/>
            <c:bubble3D val="0"/>
            <c:spPr>
              <a:solidFill>
                <a:schemeClr val="accent4">
                  <a:lumMod val="40000"/>
                  <a:lumOff val="60000"/>
                </a:schemeClr>
              </a:solidFill>
              <a:ln w="19050">
                <a:solidFill>
                  <a:schemeClr val="tx1"/>
                </a:solidFill>
              </a:ln>
              <a:effectLst/>
            </c:spPr>
            <c:extLst>
              <c:ext xmlns:c16="http://schemas.microsoft.com/office/drawing/2014/chart" uri="{C3380CC4-5D6E-409C-BE32-E72D297353CC}">
                <c16:uniqueId val="{00000005-56EF-49CD-9A2B-3E39C67B513E}"/>
              </c:ext>
            </c:extLst>
          </c:dPt>
          <c:dPt>
            <c:idx val="3"/>
            <c:bubble3D val="0"/>
            <c:spPr>
              <a:solidFill>
                <a:srgbClr val="3CA2E2">
                  <a:lumMod val="75000"/>
                </a:srgbClr>
              </a:solidFill>
              <a:ln w="19050">
                <a:solidFill>
                  <a:schemeClr val="tx1"/>
                </a:solidFill>
              </a:ln>
              <a:effectLst/>
            </c:spPr>
            <c:extLst>
              <c:ext xmlns:c16="http://schemas.microsoft.com/office/drawing/2014/chart" uri="{C3380CC4-5D6E-409C-BE32-E72D297353CC}">
                <c16:uniqueId val="{00000007-56EF-49CD-9A2B-3E39C67B513E}"/>
              </c:ext>
            </c:extLst>
          </c:dPt>
          <c:dPt>
            <c:idx val="4"/>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9-56EF-49CD-9A2B-3E39C67B513E}"/>
              </c:ext>
            </c:extLst>
          </c:dPt>
          <c:dPt>
            <c:idx val="5"/>
            <c:bubble3D val="0"/>
            <c:spPr>
              <a:solidFill>
                <a:srgbClr val="FFBDCA"/>
              </a:solidFill>
              <a:ln w="19050">
                <a:solidFill>
                  <a:schemeClr val="tx1"/>
                </a:solidFill>
              </a:ln>
              <a:effectLst/>
            </c:spPr>
            <c:extLst>
              <c:ext xmlns:c16="http://schemas.microsoft.com/office/drawing/2014/chart" uri="{C3380CC4-5D6E-409C-BE32-E72D297353CC}">
                <c16:uniqueId val="{0000000B-56EF-49CD-9A2B-3E39C67B513E}"/>
              </c:ext>
            </c:extLst>
          </c:dPt>
          <c:dPt>
            <c:idx val="6"/>
            <c:bubble3D val="0"/>
            <c:spPr>
              <a:solidFill>
                <a:schemeClr val="accent2">
                  <a:lumMod val="60000"/>
                  <a:lumOff val="40000"/>
                </a:schemeClr>
              </a:solidFill>
              <a:ln w="19050">
                <a:solidFill>
                  <a:schemeClr val="tx1"/>
                </a:solidFill>
              </a:ln>
              <a:effectLst/>
            </c:spPr>
            <c:extLst>
              <c:ext xmlns:c16="http://schemas.microsoft.com/office/drawing/2014/chart" uri="{C3380CC4-5D6E-409C-BE32-E72D297353CC}">
                <c16:uniqueId val="{0000000D-56EF-49CD-9A2B-3E39C67B513E}"/>
              </c:ext>
            </c:extLst>
          </c:dPt>
          <c:dPt>
            <c:idx val="7"/>
            <c:bubble3D val="0"/>
            <c:spPr>
              <a:solidFill>
                <a:srgbClr val="CC99FF"/>
              </a:solidFill>
              <a:ln w="19050">
                <a:solidFill>
                  <a:schemeClr val="tx1"/>
                </a:solidFill>
              </a:ln>
              <a:effectLst/>
            </c:spPr>
            <c:extLst>
              <c:ext xmlns:c16="http://schemas.microsoft.com/office/drawing/2014/chart" uri="{C3380CC4-5D6E-409C-BE32-E72D297353CC}">
                <c16:uniqueId val="{0000000F-56EF-49CD-9A2B-3E39C67B513E}"/>
              </c:ext>
            </c:extLst>
          </c:dPt>
          <c:dLbls>
            <c:dLbl>
              <c:idx val="0"/>
              <c:layout>
                <c:manualLayout>
                  <c:x val="-0.15611899702577062"/>
                  <c:y val="7.9364016456220793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6EF-49CD-9A2B-3E39C67B513E}"/>
                </c:ext>
              </c:extLst>
            </c:dLbl>
            <c:dLbl>
              <c:idx val="1"/>
              <c:layout>
                <c:manualLayout>
                  <c:x val="-9.7258996790933638E-2"/>
                  <c:y val="-0.10927266916678297"/>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6EF-49CD-9A2B-3E39C67B513E}"/>
                </c:ext>
              </c:extLst>
            </c:dLbl>
            <c:dLbl>
              <c:idx val="2"/>
              <c:layout>
                <c:manualLayout>
                  <c:x val="5.8378802992605977E-2"/>
                  <c:y val="-0.1252794455315979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56EF-49CD-9A2B-3E39C67B513E}"/>
                </c:ext>
              </c:extLst>
            </c:dLbl>
            <c:dLbl>
              <c:idx val="3"/>
              <c:layout>
                <c:manualLayout>
                  <c:x val="0.10976643783804434"/>
                  <c:y val="-7.0218641516063954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56EF-49CD-9A2B-3E39C67B513E}"/>
                </c:ext>
              </c:extLst>
            </c:dLbl>
            <c:dLbl>
              <c:idx val="4"/>
              <c:layout>
                <c:manualLayout>
                  <c:x val="0.11816838296892788"/>
                  <c:y val="6.279762085072621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56EF-49CD-9A2B-3E39C67B513E}"/>
                </c:ext>
              </c:extLst>
            </c:dLbl>
            <c:dLbl>
              <c:idx val="5"/>
              <c:layout>
                <c:manualLayout>
                  <c:x val="7.8218325139860156E-2"/>
                  <c:y val="0.11081435274659364"/>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56EF-49CD-9A2B-3E39C67B513E}"/>
                </c:ext>
              </c:extLst>
            </c:dLbl>
            <c:dLbl>
              <c:idx val="6"/>
              <c:layout>
                <c:manualLayout>
                  <c:x val="4.6434586582605165E-2"/>
                  <c:y val="0.11655302043511716"/>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56EF-49CD-9A2B-3E39C67B513E}"/>
                </c:ext>
              </c:extLst>
            </c:dLbl>
            <c:dLbl>
              <c:idx val="7"/>
              <c:layout>
                <c:manualLayout>
                  <c:x val="1.5541096414913009E-2"/>
                  <c:y val="0.1157792529763956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EC"/>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56EF-49CD-9A2B-3E39C67B513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EC"/>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Hoja1!$A$2:$A$9</c:f>
              <c:strCache>
                <c:ptCount val="8"/>
                <c:pt idx="0">
                  <c:v>UCE</c:v>
                </c:pt>
                <c:pt idx="1">
                  <c:v>ESPE</c:v>
                </c:pt>
                <c:pt idx="2">
                  <c:v>USFQ</c:v>
                </c:pt>
                <c:pt idx="3">
                  <c:v>EPN</c:v>
                </c:pt>
                <c:pt idx="4">
                  <c:v>PUCE</c:v>
                </c:pt>
                <c:pt idx="5">
                  <c:v>UDLA</c:v>
                </c:pt>
                <c:pt idx="6">
                  <c:v>UIDE</c:v>
                </c:pt>
                <c:pt idx="7">
                  <c:v>UTE</c:v>
                </c:pt>
              </c:strCache>
            </c:strRef>
          </c:cat>
          <c:val>
            <c:numRef>
              <c:f>Hoja1!$B$2:$B$9</c:f>
              <c:numCache>
                <c:formatCode>0%</c:formatCode>
                <c:ptCount val="8"/>
                <c:pt idx="0">
                  <c:v>0.27</c:v>
                </c:pt>
                <c:pt idx="1">
                  <c:v>0.15000000000000011</c:v>
                </c:pt>
                <c:pt idx="2">
                  <c:v>0.15000000000000011</c:v>
                </c:pt>
                <c:pt idx="3">
                  <c:v>0.14000000000000001</c:v>
                </c:pt>
                <c:pt idx="4">
                  <c:v>0.12000000000000002</c:v>
                </c:pt>
                <c:pt idx="5">
                  <c:v>4.0000000000000022E-2</c:v>
                </c:pt>
                <c:pt idx="6">
                  <c:v>4.0000000000000022E-2</c:v>
                </c:pt>
                <c:pt idx="7">
                  <c:v>2.0000000000000011E-2</c:v>
                </c:pt>
              </c:numCache>
            </c:numRef>
          </c:val>
          <c:extLst>
            <c:ext xmlns:c16="http://schemas.microsoft.com/office/drawing/2014/chart" uri="{C3380CC4-5D6E-409C-BE32-E72D297353CC}">
              <c16:uniqueId val="{00000010-56EF-49CD-9A2B-3E39C67B513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991747313777614E-2"/>
          <c:y val="0.23186708994965435"/>
          <c:w val="0.15694967643020408"/>
          <c:h val="0.5961071116994529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s-EC"/>
        </a:p>
      </c:txPr>
    </c:legend>
    <c:plotVisOnly val="1"/>
    <c:dispBlanksAs val="zero"/>
    <c:showDLblsOverMax val="0"/>
  </c:chart>
  <c:spPr>
    <a:noFill/>
    <a:ln>
      <a:solidFill>
        <a:sysClr val="window" lastClr="FFFFFF"/>
      </a:solidFill>
    </a:ln>
    <a:effectLst>
      <a:glow rad="63500">
        <a:sysClr val="window" lastClr="FFFFFF">
          <a:alpha val="40000"/>
        </a:sysClr>
      </a:glow>
    </a:effectLst>
  </c:spPr>
  <c:txPr>
    <a:bodyPr/>
    <a:lstStyle/>
    <a:p>
      <a:pPr>
        <a:defRPr/>
      </a:pPr>
      <a:endParaRPr lang="es-EC"/>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r>
              <a:rPr lang="es-EC" b="1" u="none" dirty="0">
                <a:solidFill>
                  <a:schemeClr val="bg1"/>
                </a:solidFill>
              </a:rPr>
              <a:t>Sus profesionales son reconocidos </a:t>
            </a:r>
            <a:r>
              <a:rPr lang="es-EC" b="1" u="none" dirty="0" smtClean="0">
                <a:solidFill>
                  <a:schemeClr val="bg1"/>
                </a:solidFill>
              </a:rPr>
              <a:t>                               en </a:t>
            </a:r>
            <a:r>
              <a:rPr lang="es-EC" b="1" u="none" dirty="0">
                <a:solidFill>
                  <a:schemeClr val="bg1"/>
                </a:solidFill>
              </a:rPr>
              <a:t>el ámbito laboral</a:t>
            </a:r>
          </a:p>
        </c:rich>
      </c:tx>
      <c:layout>
        <c:manualLayout>
          <c:xMode val="edge"/>
          <c:yMode val="edge"/>
          <c:x val="0.22724763582949412"/>
          <c:y val="3.0911032923675356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endParaRPr lang="es-EC"/>
        </a:p>
      </c:txPr>
    </c:title>
    <c:autoTitleDeleted val="0"/>
    <c:plotArea>
      <c:layout>
        <c:manualLayout>
          <c:layoutTarget val="inner"/>
          <c:xMode val="edge"/>
          <c:yMode val="edge"/>
          <c:x val="0.25187051311294129"/>
          <c:y val="0.17477079952588254"/>
          <c:w val="0.71237444087311264"/>
          <c:h val="0.76637774810933423"/>
        </c:manualLayout>
      </c:layout>
      <c:pieChart>
        <c:varyColors val="1"/>
        <c:ser>
          <c:idx val="0"/>
          <c:order val="0"/>
          <c:tx>
            <c:strRef>
              <c:f>Hoja1!$B$1</c:f>
              <c:strCache>
                <c:ptCount val="1"/>
                <c:pt idx="0">
                  <c:v>Sus profesionales son reconocidos en el ámbito laboral</c:v>
                </c:pt>
              </c:strCache>
            </c:strRef>
          </c:tx>
          <c:spPr>
            <a:ln>
              <a:solidFill>
                <a:schemeClr val="tx1"/>
              </a:solidFill>
            </a:ln>
          </c:spPr>
          <c:dPt>
            <c:idx val="0"/>
            <c:bubble3D val="0"/>
            <c:spPr>
              <a:solidFill>
                <a:srgbClr val="AFEAFF"/>
              </a:solidFill>
              <a:ln w="19050">
                <a:solidFill>
                  <a:schemeClr val="tx1"/>
                </a:solidFill>
              </a:ln>
              <a:effectLst/>
            </c:spPr>
            <c:extLst>
              <c:ext xmlns:c16="http://schemas.microsoft.com/office/drawing/2014/chart" uri="{C3380CC4-5D6E-409C-BE32-E72D297353CC}">
                <c16:uniqueId val="{00000012-EF24-4FD2-9D0F-3DD7E038E270}"/>
              </c:ext>
            </c:extLst>
          </c:dPt>
          <c:dPt>
            <c:idx val="1"/>
            <c:bubble3D val="0"/>
            <c:spPr>
              <a:solidFill>
                <a:srgbClr val="3CA2E2">
                  <a:lumMod val="75000"/>
                </a:srgbClr>
              </a:solidFill>
              <a:ln w="19050">
                <a:solidFill>
                  <a:schemeClr val="tx1"/>
                </a:solidFill>
              </a:ln>
              <a:effectLst/>
            </c:spPr>
            <c:extLst>
              <c:ext xmlns:c16="http://schemas.microsoft.com/office/drawing/2014/chart" uri="{C3380CC4-5D6E-409C-BE32-E72D297353CC}">
                <c16:uniqueId val="{0000000F-EF24-4FD2-9D0F-3DD7E038E270}"/>
              </c:ext>
            </c:extLst>
          </c:dPt>
          <c:dPt>
            <c:idx val="2"/>
            <c:bubble3D val="0"/>
            <c:spPr>
              <a:solidFill>
                <a:srgbClr val="00B050"/>
              </a:solidFill>
              <a:ln w="19050">
                <a:solidFill>
                  <a:schemeClr val="tx1"/>
                </a:solidFill>
              </a:ln>
              <a:effectLst/>
            </c:spPr>
            <c:extLst>
              <c:ext xmlns:c16="http://schemas.microsoft.com/office/drawing/2014/chart" uri="{C3380CC4-5D6E-409C-BE32-E72D297353CC}">
                <c16:uniqueId val="{0000000B-EF24-4FD2-9D0F-3DD7E038E270}"/>
              </c:ext>
            </c:extLst>
          </c:dPt>
          <c:dPt>
            <c:idx val="3"/>
            <c:bubble3D val="0"/>
            <c:spPr>
              <a:solidFill>
                <a:schemeClr val="accent4">
                  <a:lumMod val="40000"/>
                  <a:lumOff val="60000"/>
                </a:schemeClr>
              </a:solidFill>
              <a:ln w="19050">
                <a:solidFill>
                  <a:schemeClr val="tx1"/>
                </a:solidFill>
              </a:ln>
              <a:effectLst/>
            </c:spPr>
            <c:extLst>
              <c:ext xmlns:c16="http://schemas.microsoft.com/office/drawing/2014/chart" uri="{C3380CC4-5D6E-409C-BE32-E72D297353CC}">
                <c16:uniqueId val="{00000013-EF24-4FD2-9D0F-3DD7E038E270}"/>
              </c:ext>
            </c:extLst>
          </c:dPt>
          <c:dPt>
            <c:idx val="4"/>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E-EF24-4FD2-9D0F-3DD7E038E270}"/>
              </c:ext>
            </c:extLst>
          </c:dPt>
          <c:dPt>
            <c:idx val="5"/>
            <c:bubble3D val="0"/>
            <c:spPr>
              <a:solidFill>
                <a:srgbClr val="FFBDCA"/>
              </a:solidFill>
              <a:ln w="19050">
                <a:solidFill>
                  <a:schemeClr val="tx1"/>
                </a:solidFill>
              </a:ln>
              <a:effectLst/>
            </c:spPr>
            <c:extLst>
              <c:ext xmlns:c16="http://schemas.microsoft.com/office/drawing/2014/chart" uri="{C3380CC4-5D6E-409C-BE32-E72D297353CC}">
                <c16:uniqueId val="{0000000C-EF24-4FD2-9D0F-3DD7E038E270}"/>
              </c:ext>
            </c:extLst>
          </c:dPt>
          <c:dPt>
            <c:idx val="6"/>
            <c:bubble3D val="0"/>
            <c:spPr>
              <a:solidFill>
                <a:schemeClr val="accent2">
                  <a:lumMod val="60000"/>
                  <a:lumOff val="40000"/>
                </a:schemeClr>
              </a:solidFill>
              <a:ln w="19050">
                <a:solidFill>
                  <a:schemeClr val="tx1"/>
                </a:solidFill>
              </a:ln>
              <a:effectLst/>
            </c:spPr>
            <c:extLst>
              <c:ext xmlns:c16="http://schemas.microsoft.com/office/drawing/2014/chart" uri="{C3380CC4-5D6E-409C-BE32-E72D297353CC}">
                <c16:uniqueId val="{00000010-EF24-4FD2-9D0F-3DD7E038E270}"/>
              </c:ext>
            </c:extLst>
          </c:dPt>
          <c:dPt>
            <c:idx val="7"/>
            <c:bubble3D val="0"/>
            <c:spPr>
              <a:solidFill>
                <a:srgbClr val="CC99FF"/>
              </a:solidFill>
              <a:ln w="19050">
                <a:solidFill>
                  <a:schemeClr val="tx1"/>
                </a:solidFill>
              </a:ln>
              <a:effectLst/>
            </c:spPr>
            <c:extLst>
              <c:ext xmlns:c16="http://schemas.microsoft.com/office/drawing/2014/chart" uri="{C3380CC4-5D6E-409C-BE32-E72D297353CC}">
                <c16:uniqueId val="{0000000D-EF24-4FD2-9D0F-3DD7E038E270}"/>
              </c:ext>
            </c:extLst>
          </c:dPt>
          <c:dLbls>
            <c:dLbl>
              <c:idx val="0"/>
              <c:layout>
                <c:manualLayout>
                  <c:x val="-0.13286688172562924"/>
                  <c:y val="0.104924034739093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EF24-4FD2-9D0F-3DD7E038E270}"/>
                </c:ext>
              </c:extLst>
            </c:dLbl>
            <c:dLbl>
              <c:idx val="1"/>
              <c:layout>
                <c:manualLayout>
                  <c:x val="-8.4158023840081531E-2"/>
                  <c:y val="-0.1407479673934777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EF24-4FD2-9D0F-3DD7E038E270}"/>
                </c:ext>
              </c:extLst>
            </c:dLbl>
            <c:dLbl>
              <c:idx val="2"/>
              <c:layout>
                <c:manualLayout>
                  <c:x val="9.8746505467045526E-2"/>
                  <c:y val="-0.11884822245378954"/>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EF24-4FD2-9D0F-3DD7E038E270}"/>
                </c:ext>
              </c:extLst>
            </c:dLbl>
            <c:dLbl>
              <c:idx val="3"/>
              <c:layout>
                <c:manualLayout>
                  <c:x val="0.14445476876957053"/>
                  <c:y val="-4.956939639765263E-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EF24-4FD2-9D0F-3DD7E038E270}"/>
                </c:ext>
              </c:extLst>
            </c:dLbl>
            <c:dLbl>
              <c:idx val="4"/>
              <c:layout>
                <c:manualLayout>
                  <c:x val="0.11245239744493975"/>
                  <c:y val="9.3695474042615121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EF24-4FD2-9D0F-3DD7E038E270}"/>
                </c:ext>
              </c:extLst>
            </c:dLbl>
            <c:dLbl>
              <c:idx val="5"/>
              <c:layout>
                <c:manualLayout>
                  <c:x val="6.0858568074500505E-2"/>
                  <c:y val="0.11969640401311059"/>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s-EC"/>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EF24-4FD2-9D0F-3DD7E038E270}"/>
                </c:ext>
              </c:extLst>
            </c:dLbl>
            <c:dLbl>
              <c:idx val="6"/>
              <c:layout>
                <c:manualLayout>
                  <c:x val="3.153374740417391E-2"/>
                  <c:y val="0.12102339163571814"/>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s-EC"/>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EF24-4FD2-9D0F-3DD7E038E270}"/>
                </c:ext>
              </c:extLst>
            </c:dLbl>
            <c:dLbl>
              <c:idx val="7"/>
              <c:layout>
                <c:manualLayout>
                  <c:x val="2.0547100470515972E-2"/>
                  <c:y val="0.123791341277967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s-EC"/>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EF24-4FD2-9D0F-3DD7E038E27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EC"/>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Hoja1!$A$2:$A$9</c:f>
              <c:strCache>
                <c:ptCount val="8"/>
                <c:pt idx="0">
                  <c:v>UCE</c:v>
                </c:pt>
                <c:pt idx="1">
                  <c:v>EPN</c:v>
                </c:pt>
                <c:pt idx="2">
                  <c:v>ESPE</c:v>
                </c:pt>
                <c:pt idx="3">
                  <c:v>USFQ</c:v>
                </c:pt>
                <c:pt idx="4">
                  <c:v>PUCE</c:v>
                </c:pt>
                <c:pt idx="5">
                  <c:v>UDLA</c:v>
                </c:pt>
                <c:pt idx="6">
                  <c:v>UIDE</c:v>
                </c:pt>
                <c:pt idx="7">
                  <c:v>UTE</c:v>
                </c:pt>
              </c:strCache>
            </c:strRef>
          </c:cat>
          <c:val>
            <c:numRef>
              <c:f>Hoja1!$B$2:$B$9</c:f>
              <c:numCache>
                <c:formatCode>0%</c:formatCode>
                <c:ptCount val="8"/>
                <c:pt idx="0">
                  <c:v>0.31000000000000022</c:v>
                </c:pt>
                <c:pt idx="1">
                  <c:v>0.1800000000000001</c:v>
                </c:pt>
                <c:pt idx="2">
                  <c:v>0.13</c:v>
                </c:pt>
                <c:pt idx="3">
                  <c:v>0.13</c:v>
                </c:pt>
                <c:pt idx="4">
                  <c:v>0.11</c:v>
                </c:pt>
                <c:pt idx="5">
                  <c:v>3.0000000000000002E-2</c:v>
                </c:pt>
                <c:pt idx="6">
                  <c:v>3.0000000000000002E-2</c:v>
                </c:pt>
                <c:pt idx="7">
                  <c:v>1.0000000000000005E-2</c:v>
                </c:pt>
              </c:numCache>
            </c:numRef>
          </c:val>
          <c:extLst>
            <c:ext xmlns:c16="http://schemas.microsoft.com/office/drawing/2014/chart" uri="{C3380CC4-5D6E-409C-BE32-E72D297353CC}">
              <c16:uniqueId val="{00000000-EF24-4FD2-9D0F-3DD7E038E270}"/>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2.6596278343325924E-2"/>
          <c:y val="0.25556461370680622"/>
          <c:w val="0.17705890576402181"/>
          <c:h val="0.6022263251322249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s-EC"/>
        </a:p>
      </c:txPr>
    </c:legend>
    <c:plotVisOnly val="1"/>
    <c:dispBlanksAs val="zero"/>
    <c:showDLblsOverMax val="0"/>
  </c:chart>
  <c:spPr>
    <a:noFill/>
    <a:ln>
      <a:solidFill>
        <a:sysClr val="window" lastClr="FFFFFF"/>
      </a:solidFill>
    </a:ln>
    <a:effectLst>
      <a:glow rad="63500">
        <a:sysClr val="window" lastClr="FFFFFF">
          <a:alpha val="40000"/>
        </a:sysClr>
      </a:glow>
    </a:effectLst>
  </c:spPr>
  <c:txPr>
    <a:bodyPr/>
    <a:lstStyle/>
    <a:p>
      <a:pPr>
        <a:defRPr/>
      </a:pPr>
      <a:endParaRPr lang="es-EC"/>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809182887471913"/>
          <c:y val="0.17623320216097924"/>
          <c:w val="0.71963986556793935"/>
          <c:h val="0.77549184116782044"/>
        </c:manualLayout>
      </c:layout>
      <c:pieChart>
        <c:varyColors val="1"/>
        <c:ser>
          <c:idx val="0"/>
          <c:order val="0"/>
          <c:tx>
            <c:strRef>
              <c:f>Hoja1!$B$1</c:f>
              <c:strCache>
                <c:ptCount val="1"/>
                <c:pt idx="0">
                  <c:v>Es una universidad de prestigio</c:v>
                </c:pt>
              </c:strCache>
            </c:strRef>
          </c:tx>
          <c:spPr>
            <a:ln>
              <a:solidFill>
                <a:schemeClr val="tx1"/>
              </a:solidFill>
            </a:ln>
          </c:spPr>
          <c:dPt>
            <c:idx val="0"/>
            <c:bubble3D val="0"/>
            <c:spPr>
              <a:solidFill>
                <a:srgbClr val="AFEAFF"/>
              </a:solidFill>
              <a:ln w="19050">
                <a:solidFill>
                  <a:schemeClr val="tx1"/>
                </a:solidFill>
              </a:ln>
              <a:effectLst/>
            </c:spPr>
            <c:extLst>
              <c:ext xmlns:c16="http://schemas.microsoft.com/office/drawing/2014/chart" uri="{C3380CC4-5D6E-409C-BE32-E72D297353CC}">
                <c16:uniqueId val="{00000001-3F8B-4338-84B6-FE6158D5CD69}"/>
              </c:ext>
            </c:extLst>
          </c:dPt>
          <c:dPt>
            <c:idx val="1"/>
            <c:bubble3D val="0"/>
            <c:spPr>
              <a:solidFill>
                <a:schemeClr val="accent4">
                  <a:lumMod val="40000"/>
                  <a:lumOff val="60000"/>
                </a:schemeClr>
              </a:solidFill>
              <a:ln w="19050">
                <a:solidFill>
                  <a:schemeClr val="tx1"/>
                </a:solidFill>
              </a:ln>
              <a:effectLst/>
            </c:spPr>
            <c:extLst>
              <c:ext xmlns:c16="http://schemas.microsoft.com/office/drawing/2014/chart" uri="{C3380CC4-5D6E-409C-BE32-E72D297353CC}">
                <c16:uniqueId val="{00000003-3F8B-4338-84B6-FE6158D5CD69}"/>
              </c:ext>
            </c:extLst>
          </c:dPt>
          <c:dPt>
            <c:idx val="2"/>
            <c:bubble3D val="0"/>
            <c:spPr>
              <a:solidFill>
                <a:srgbClr val="3CA2E2">
                  <a:lumMod val="75000"/>
                </a:srgbClr>
              </a:solidFill>
              <a:ln w="19050">
                <a:solidFill>
                  <a:schemeClr val="tx1"/>
                </a:solidFill>
              </a:ln>
              <a:effectLst/>
            </c:spPr>
            <c:extLst>
              <c:ext xmlns:c16="http://schemas.microsoft.com/office/drawing/2014/chart" uri="{C3380CC4-5D6E-409C-BE32-E72D297353CC}">
                <c16:uniqueId val="{00000005-3F8B-4338-84B6-FE6158D5CD69}"/>
              </c:ext>
            </c:extLst>
          </c:dPt>
          <c:dPt>
            <c:idx val="3"/>
            <c:bubble3D val="0"/>
            <c:spPr>
              <a:solidFill>
                <a:srgbClr val="00B050"/>
              </a:solidFill>
              <a:ln w="19050">
                <a:solidFill>
                  <a:schemeClr val="tx1"/>
                </a:solidFill>
              </a:ln>
              <a:effectLst/>
            </c:spPr>
            <c:extLst>
              <c:ext xmlns:c16="http://schemas.microsoft.com/office/drawing/2014/chart" uri="{C3380CC4-5D6E-409C-BE32-E72D297353CC}">
                <c16:uniqueId val="{00000007-3F8B-4338-84B6-FE6158D5CD69}"/>
              </c:ext>
            </c:extLst>
          </c:dPt>
          <c:dPt>
            <c:idx val="4"/>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9-3F8B-4338-84B6-FE6158D5CD69}"/>
              </c:ext>
            </c:extLst>
          </c:dPt>
          <c:dPt>
            <c:idx val="5"/>
            <c:bubble3D val="0"/>
            <c:spPr>
              <a:solidFill>
                <a:srgbClr val="FFBDCA"/>
              </a:solidFill>
              <a:ln w="19050">
                <a:solidFill>
                  <a:schemeClr val="tx1"/>
                </a:solidFill>
              </a:ln>
              <a:effectLst/>
            </c:spPr>
            <c:extLst>
              <c:ext xmlns:c16="http://schemas.microsoft.com/office/drawing/2014/chart" uri="{C3380CC4-5D6E-409C-BE32-E72D297353CC}">
                <c16:uniqueId val="{0000000B-3F8B-4338-84B6-FE6158D5CD69}"/>
              </c:ext>
            </c:extLst>
          </c:dPt>
          <c:dPt>
            <c:idx val="6"/>
            <c:bubble3D val="0"/>
            <c:spPr>
              <a:solidFill>
                <a:schemeClr val="accent2">
                  <a:lumMod val="60000"/>
                  <a:lumOff val="40000"/>
                </a:schemeClr>
              </a:solidFill>
              <a:ln w="19050">
                <a:solidFill>
                  <a:schemeClr val="tx1"/>
                </a:solidFill>
              </a:ln>
              <a:effectLst/>
            </c:spPr>
            <c:extLst>
              <c:ext xmlns:c16="http://schemas.microsoft.com/office/drawing/2014/chart" uri="{C3380CC4-5D6E-409C-BE32-E72D297353CC}">
                <c16:uniqueId val="{0000000D-3F8B-4338-84B6-FE6158D5CD69}"/>
              </c:ext>
            </c:extLst>
          </c:dPt>
          <c:dPt>
            <c:idx val="7"/>
            <c:bubble3D val="0"/>
            <c:spPr>
              <a:solidFill>
                <a:srgbClr val="CC99FF"/>
              </a:solidFill>
              <a:ln w="19050">
                <a:solidFill>
                  <a:schemeClr val="tx1"/>
                </a:solidFill>
              </a:ln>
              <a:effectLst/>
            </c:spPr>
            <c:extLst>
              <c:ext xmlns:c16="http://schemas.microsoft.com/office/drawing/2014/chart" uri="{C3380CC4-5D6E-409C-BE32-E72D297353CC}">
                <c16:uniqueId val="{0000000F-3F8B-4338-84B6-FE6158D5CD69}"/>
              </c:ext>
            </c:extLst>
          </c:dPt>
          <c:dLbls>
            <c:dLbl>
              <c:idx val="0"/>
              <c:layout>
                <c:manualLayout>
                  <c:x val="-0.13539219530072691"/>
                  <c:y val="0.11132969877437757"/>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F8B-4338-84B6-FE6158D5CD69}"/>
                </c:ext>
              </c:extLst>
            </c:dLbl>
            <c:dLbl>
              <c:idx val="1"/>
              <c:layout>
                <c:manualLayout>
                  <c:x val="-9.3522969229190053E-2"/>
                  <c:y val="-0.11733077263281606"/>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F8B-4338-84B6-FE6158D5CD69}"/>
                </c:ext>
              </c:extLst>
            </c:dLbl>
            <c:dLbl>
              <c:idx val="2"/>
              <c:layout>
                <c:manualLayout>
                  <c:x val="0.10857972440358642"/>
                  <c:y val="-0.1188726455388679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F8B-4338-84B6-FE6158D5CD69}"/>
                </c:ext>
              </c:extLst>
            </c:dLbl>
            <c:dLbl>
              <c:idx val="3"/>
              <c:layout>
                <c:manualLayout>
                  <c:x val="0.15096224695622218"/>
                  <c:y val="1.2010856723959219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F8B-4338-84B6-FE6158D5CD69}"/>
                </c:ext>
              </c:extLst>
            </c:dLbl>
            <c:dLbl>
              <c:idx val="4"/>
              <c:layout>
                <c:manualLayout>
                  <c:x val="0.10917290593430301"/>
                  <c:y val="0.12549792801361925"/>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F8B-4338-84B6-FE6158D5CD69}"/>
                </c:ext>
              </c:extLst>
            </c:dLbl>
            <c:dLbl>
              <c:idx val="5"/>
              <c:layout>
                <c:manualLayout>
                  <c:x val="5.2143739832612827E-2"/>
                  <c:y val="0.13509714708074091"/>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EC"/>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3F8B-4338-84B6-FE6158D5CD69}"/>
                </c:ext>
              </c:extLst>
            </c:dLbl>
            <c:dLbl>
              <c:idx val="6"/>
              <c:layout>
                <c:manualLayout>
                  <c:x val="2.8376536079136636E-2"/>
                  <c:y val="0.12711799265717114"/>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EC"/>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3F8B-4338-84B6-FE6158D5CD69}"/>
                </c:ext>
              </c:extLst>
            </c:dLbl>
            <c:dLbl>
              <c:idx val="7"/>
              <c:delete val="1"/>
              <c:extLst>
                <c:ext xmlns:c15="http://schemas.microsoft.com/office/drawing/2012/chart" uri="{CE6537A1-D6FC-4f65-9D91-7224C49458BB}"/>
                <c:ext xmlns:c16="http://schemas.microsoft.com/office/drawing/2014/chart" uri="{C3380CC4-5D6E-409C-BE32-E72D297353CC}">
                  <c16:uniqueId val="{0000000F-3F8B-4338-84B6-FE6158D5CD6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EC"/>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Hoja1!$A$2:$A$9</c:f>
              <c:strCache>
                <c:ptCount val="8"/>
                <c:pt idx="0">
                  <c:v>UCE</c:v>
                </c:pt>
                <c:pt idx="1">
                  <c:v>USFQ</c:v>
                </c:pt>
                <c:pt idx="2">
                  <c:v>EPN</c:v>
                </c:pt>
                <c:pt idx="3">
                  <c:v>ESPE</c:v>
                </c:pt>
                <c:pt idx="4">
                  <c:v>PUCE</c:v>
                </c:pt>
                <c:pt idx="5">
                  <c:v>UDLA</c:v>
                </c:pt>
                <c:pt idx="6">
                  <c:v>UIDE</c:v>
                </c:pt>
                <c:pt idx="7">
                  <c:v>UTE</c:v>
                </c:pt>
              </c:strCache>
            </c:strRef>
          </c:cat>
          <c:val>
            <c:numRef>
              <c:f>Hoja1!$B$2:$B$9</c:f>
              <c:numCache>
                <c:formatCode>0%</c:formatCode>
                <c:ptCount val="8"/>
                <c:pt idx="0">
                  <c:v>0.32000000000000023</c:v>
                </c:pt>
                <c:pt idx="1">
                  <c:v>0.19</c:v>
                </c:pt>
                <c:pt idx="2">
                  <c:v>0.1800000000000001</c:v>
                </c:pt>
                <c:pt idx="3">
                  <c:v>0.15000000000000011</c:v>
                </c:pt>
                <c:pt idx="4">
                  <c:v>0.1</c:v>
                </c:pt>
                <c:pt idx="5">
                  <c:v>3.0000000000000002E-2</c:v>
                </c:pt>
                <c:pt idx="6">
                  <c:v>2.0000000000000011E-2</c:v>
                </c:pt>
                <c:pt idx="7">
                  <c:v>1.0000000000000005E-2</c:v>
                </c:pt>
              </c:numCache>
            </c:numRef>
          </c:val>
          <c:extLst>
            <c:ext xmlns:c16="http://schemas.microsoft.com/office/drawing/2014/chart" uri="{C3380CC4-5D6E-409C-BE32-E72D297353CC}">
              <c16:uniqueId val="{00000010-3F8B-4338-84B6-FE6158D5CD6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2.0241181632750838E-2"/>
          <c:y val="0.25912133277289978"/>
          <c:w val="0.17324671772092876"/>
          <c:h val="0.54801824650579534"/>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s-EC"/>
        </a:p>
      </c:txPr>
    </c:legend>
    <c:plotVisOnly val="1"/>
    <c:dispBlanksAs val="zero"/>
    <c:showDLblsOverMax val="0"/>
  </c:chart>
  <c:spPr>
    <a:noFill/>
    <a:ln>
      <a:solidFill>
        <a:sysClr val="window" lastClr="FFFFFF"/>
      </a:solidFill>
    </a:ln>
    <a:effectLst>
      <a:glow rad="63500">
        <a:sysClr val="window" lastClr="FFFFFF">
          <a:alpha val="40000"/>
        </a:sysClr>
      </a:glow>
    </a:effectLst>
  </c:spPr>
  <c:txPr>
    <a:bodyPr/>
    <a:lstStyle/>
    <a:p>
      <a:pPr>
        <a:defRPr/>
      </a:pPr>
      <a:endParaRPr lang="es-EC"/>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r>
              <a:rPr lang="es-EC" b="1" dirty="0" smtClean="0">
                <a:solidFill>
                  <a:schemeClr val="bg1"/>
                </a:solidFill>
              </a:rPr>
              <a:t>Relación</a:t>
            </a:r>
            <a:r>
              <a:rPr lang="es-EC" b="1" baseline="0" dirty="0" smtClean="0">
                <a:solidFill>
                  <a:schemeClr val="bg1"/>
                </a:solidFill>
              </a:rPr>
              <a:t> costo - beneficio</a:t>
            </a:r>
            <a:endParaRPr lang="es-EC" b="1" dirty="0">
              <a:solidFill>
                <a:schemeClr val="bg1"/>
              </a:solidFill>
            </a:endParaRPr>
          </a:p>
        </c:rich>
      </c:tx>
      <c:layout>
        <c:manualLayout>
          <c:xMode val="edge"/>
          <c:yMode val="edge"/>
          <c:x val="0.34042506017665503"/>
          <c:y val="5.6459273135261966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endParaRPr lang="es-EC"/>
        </a:p>
      </c:txPr>
    </c:title>
    <c:autoTitleDeleted val="0"/>
    <c:plotArea>
      <c:layout>
        <c:manualLayout>
          <c:layoutTarget val="inner"/>
          <c:xMode val="edge"/>
          <c:yMode val="edge"/>
          <c:x val="0.22549847826198541"/>
          <c:y val="0.17470679283042162"/>
          <c:w val="0.72562996874406571"/>
          <c:h val="0.77988484633859367"/>
        </c:manualLayout>
      </c:layout>
      <c:pieChart>
        <c:varyColors val="1"/>
        <c:ser>
          <c:idx val="0"/>
          <c:order val="0"/>
          <c:tx>
            <c:strRef>
              <c:f>Hoja1!$B$1</c:f>
              <c:strCache>
                <c:ptCount val="1"/>
                <c:pt idx="0">
                  <c:v>Lo que se paga, vale la pena</c:v>
                </c:pt>
              </c:strCache>
            </c:strRef>
          </c:tx>
          <c:spPr>
            <a:ln>
              <a:solidFill>
                <a:schemeClr val="tx1"/>
              </a:solidFill>
            </a:ln>
          </c:spPr>
          <c:dPt>
            <c:idx val="0"/>
            <c:bubble3D val="0"/>
            <c:spPr>
              <a:solidFill>
                <a:schemeClr val="accent4">
                  <a:lumMod val="40000"/>
                  <a:lumOff val="60000"/>
                </a:schemeClr>
              </a:solidFill>
              <a:ln w="19050">
                <a:solidFill>
                  <a:schemeClr val="tx1"/>
                </a:solidFill>
              </a:ln>
              <a:effectLst/>
            </c:spPr>
            <c:extLst>
              <c:ext xmlns:c16="http://schemas.microsoft.com/office/drawing/2014/chart" uri="{C3380CC4-5D6E-409C-BE32-E72D297353CC}">
                <c16:uniqueId val="{00000001-BA40-43F8-8C20-F6EC29A95F0B}"/>
              </c:ext>
            </c:extLst>
          </c:dPt>
          <c:dPt>
            <c:idx val="1"/>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3-BA40-43F8-8C20-F6EC29A95F0B}"/>
              </c:ext>
            </c:extLst>
          </c:dPt>
          <c:dPt>
            <c:idx val="2"/>
            <c:bubble3D val="0"/>
            <c:spPr>
              <a:solidFill>
                <a:srgbClr val="FFBDCA"/>
              </a:solidFill>
              <a:ln w="19050">
                <a:solidFill>
                  <a:schemeClr val="tx1"/>
                </a:solidFill>
              </a:ln>
              <a:effectLst/>
            </c:spPr>
            <c:extLst>
              <c:ext xmlns:c16="http://schemas.microsoft.com/office/drawing/2014/chart" uri="{C3380CC4-5D6E-409C-BE32-E72D297353CC}">
                <c16:uniqueId val="{00000005-BA40-43F8-8C20-F6EC29A95F0B}"/>
              </c:ext>
            </c:extLst>
          </c:dPt>
          <c:dPt>
            <c:idx val="3"/>
            <c:bubble3D val="0"/>
            <c:spPr>
              <a:solidFill>
                <a:srgbClr val="00B050"/>
              </a:solidFill>
              <a:ln w="19050">
                <a:solidFill>
                  <a:schemeClr val="tx1"/>
                </a:solidFill>
              </a:ln>
              <a:effectLst/>
            </c:spPr>
            <c:extLst>
              <c:ext xmlns:c16="http://schemas.microsoft.com/office/drawing/2014/chart" uri="{C3380CC4-5D6E-409C-BE32-E72D297353CC}">
                <c16:uniqueId val="{00000007-BA40-43F8-8C20-F6EC29A95F0B}"/>
              </c:ext>
            </c:extLst>
          </c:dPt>
          <c:dPt>
            <c:idx val="4"/>
            <c:bubble3D val="0"/>
            <c:spPr>
              <a:solidFill>
                <a:srgbClr val="AFEAFF"/>
              </a:solidFill>
              <a:ln w="19050">
                <a:solidFill>
                  <a:schemeClr val="tx1"/>
                </a:solidFill>
              </a:ln>
              <a:effectLst/>
            </c:spPr>
            <c:extLst>
              <c:ext xmlns:c16="http://schemas.microsoft.com/office/drawing/2014/chart" uri="{C3380CC4-5D6E-409C-BE32-E72D297353CC}">
                <c16:uniqueId val="{00000009-BA40-43F8-8C20-F6EC29A95F0B}"/>
              </c:ext>
            </c:extLst>
          </c:dPt>
          <c:dPt>
            <c:idx val="5"/>
            <c:bubble3D val="0"/>
            <c:spPr>
              <a:solidFill>
                <a:srgbClr val="CC99FF"/>
              </a:solidFill>
              <a:ln w="19050">
                <a:solidFill>
                  <a:schemeClr val="tx1"/>
                </a:solidFill>
              </a:ln>
              <a:effectLst/>
            </c:spPr>
            <c:extLst>
              <c:ext xmlns:c16="http://schemas.microsoft.com/office/drawing/2014/chart" uri="{C3380CC4-5D6E-409C-BE32-E72D297353CC}">
                <c16:uniqueId val="{0000000B-BA40-43F8-8C20-F6EC29A95F0B}"/>
              </c:ext>
            </c:extLst>
          </c:dPt>
          <c:dPt>
            <c:idx val="6"/>
            <c:bubble3D val="0"/>
            <c:spPr>
              <a:solidFill>
                <a:srgbClr val="3CA2E2">
                  <a:lumMod val="75000"/>
                </a:srgbClr>
              </a:solidFill>
              <a:ln w="19050">
                <a:solidFill>
                  <a:schemeClr val="tx1"/>
                </a:solidFill>
              </a:ln>
              <a:effectLst/>
            </c:spPr>
            <c:extLst>
              <c:ext xmlns:c16="http://schemas.microsoft.com/office/drawing/2014/chart" uri="{C3380CC4-5D6E-409C-BE32-E72D297353CC}">
                <c16:uniqueId val="{0000000D-BA40-43F8-8C20-F6EC29A95F0B}"/>
              </c:ext>
            </c:extLst>
          </c:dPt>
          <c:dPt>
            <c:idx val="7"/>
            <c:bubble3D val="0"/>
            <c:spPr>
              <a:solidFill>
                <a:schemeClr val="accent2">
                  <a:lumMod val="60000"/>
                  <a:lumOff val="40000"/>
                </a:schemeClr>
              </a:solidFill>
              <a:ln w="19050">
                <a:solidFill>
                  <a:schemeClr val="tx1"/>
                </a:solidFill>
              </a:ln>
              <a:effectLst/>
            </c:spPr>
            <c:extLst>
              <c:ext xmlns:c16="http://schemas.microsoft.com/office/drawing/2014/chart" uri="{C3380CC4-5D6E-409C-BE32-E72D297353CC}">
                <c16:uniqueId val="{0000000F-BA40-43F8-8C20-F6EC29A95F0B}"/>
              </c:ext>
            </c:extLst>
          </c:dPt>
          <c:dLbls>
            <c:dLbl>
              <c:idx val="0"/>
              <c:layout>
                <c:manualLayout>
                  <c:x val="-0.13938311923789654"/>
                  <c:y val="9.9846494283862261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A40-43F8-8C20-F6EC29A95F0B}"/>
                </c:ext>
              </c:extLst>
            </c:dLbl>
            <c:dLbl>
              <c:idx val="1"/>
              <c:layout>
                <c:manualLayout>
                  <c:x val="-9.207347602625135E-2"/>
                  <c:y val="-0.11104738325484081"/>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A40-43F8-8C20-F6EC29A95F0B}"/>
                </c:ext>
              </c:extLst>
            </c:dLbl>
            <c:dLbl>
              <c:idx val="2"/>
              <c:layout>
                <c:manualLayout>
                  <c:x val="7.6039180113107424E-2"/>
                  <c:y val="-0.10748637608370346"/>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A40-43F8-8C20-F6EC29A95F0B}"/>
                </c:ext>
              </c:extLst>
            </c:dLbl>
            <c:dLbl>
              <c:idx val="3"/>
              <c:layout>
                <c:manualLayout>
                  <c:x val="0.10304172837611569"/>
                  <c:y val="-6.4046038083352019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A40-43F8-8C20-F6EC29A95F0B}"/>
                </c:ext>
              </c:extLst>
            </c:dLbl>
            <c:dLbl>
              <c:idx val="4"/>
              <c:layout>
                <c:manualLayout>
                  <c:x val="0.12011470512080689"/>
                  <c:y val="2.018217728206281E-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A40-43F8-8C20-F6EC29A95F0B}"/>
                </c:ext>
              </c:extLst>
            </c:dLbl>
            <c:dLbl>
              <c:idx val="5"/>
              <c:layout>
                <c:manualLayout>
                  <c:x val="0.10363928956964037"/>
                  <c:y val="5.6835169545435223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BA40-43F8-8C20-F6EC29A95F0B}"/>
                </c:ext>
              </c:extLst>
            </c:dLbl>
            <c:dLbl>
              <c:idx val="6"/>
              <c:layout>
                <c:manualLayout>
                  <c:x val="8.286952704196518E-2"/>
                  <c:y val="0.10682619548161575"/>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BA40-43F8-8C20-F6EC29A95F0B}"/>
                </c:ext>
              </c:extLst>
            </c:dLbl>
            <c:dLbl>
              <c:idx val="7"/>
              <c:layout>
                <c:manualLayout>
                  <c:x val="3.4276467441061151E-2"/>
                  <c:y val="0.12937703336382747"/>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BA40-43F8-8C20-F6EC29A95F0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EC"/>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Hoja1!$A$2:$A$14</c:f>
              <c:strCache>
                <c:ptCount val="8"/>
                <c:pt idx="0">
                  <c:v>USFQ</c:v>
                </c:pt>
                <c:pt idx="1">
                  <c:v>PUCE</c:v>
                </c:pt>
                <c:pt idx="2">
                  <c:v>UDLA</c:v>
                </c:pt>
                <c:pt idx="3">
                  <c:v>ESPE</c:v>
                </c:pt>
                <c:pt idx="4">
                  <c:v>UCE</c:v>
                </c:pt>
                <c:pt idx="5">
                  <c:v>UTE</c:v>
                </c:pt>
                <c:pt idx="6">
                  <c:v>EPN</c:v>
                </c:pt>
                <c:pt idx="7">
                  <c:v>UIDE</c:v>
                </c:pt>
              </c:strCache>
            </c:strRef>
          </c:cat>
          <c:val>
            <c:numRef>
              <c:f>Hoja1!$B$2:$B$14</c:f>
              <c:numCache>
                <c:formatCode>0%</c:formatCode>
                <c:ptCount val="8"/>
                <c:pt idx="0">
                  <c:v>0.2900000000000002</c:v>
                </c:pt>
                <c:pt idx="1">
                  <c:v>0.17</c:v>
                </c:pt>
                <c:pt idx="2">
                  <c:v>0.13</c:v>
                </c:pt>
                <c:pt idx="3">
                  <c:v>8.0000000000000043E-2</c:v>
                </c:pt>
                <c:pt idx="4">
                  <c:v>7.0000000000000021E-2</c:v>
                </c:pt>
                <c:pt idx="5">
                  <c:v>7.0000000000000021E-2</c:v>
                </c:pt>
                <c:pt idx="6">
                  <c:v>6.0000000000000032E-2</c:v>
                </c:pt>
                <c:pt idx="7">
                  <c:v>6.0000000000000032E-2</c:v>
                </c:pt>
              </c:numCache>
            </c:numRef>
          </c:val>
          <c:extLst>
            <c:ext xmlns:c16="http://schemas.microsoft.com/office/drawing/2014/chart" uri="{C3380CC4-5D6E-409C-BE32-E72D297353CC}">
              <c16:uniqueId val="{00000010-BA40-43F8-8C20-F6EC29A95F0B}"/>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76926044313078E-2"/>
          <c:y val="0.22026448379979646"/>
          <c:w val="0.1596395046268021"/>
          <c:h val="0.5961071116994529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s-EC"/>
        </a:p>
      </c:txPr>
    </c:legend>
    <c:plotVisOnly val="1"/>
    <c:dispBlanksAs val="zero"/>
    <c:showDLblsOverMax val="0"/>
  </c:chart>
  <c:spPr>
    <a:noFill/>
    <a:ln>
      <a:solidFill>
        <a:sysClr val="window" lastClr="FFFFFF"/>
      </a:solidFill>
    </a:ln>
    <a:effectLst>
      <a:glow rad="63500">
        <a:sysClr val="window" lastClr="FFFFFF">
          <a:alpha val="40000"/>
        </a:sysClr>
      </a:glow>
    </a:effectLst>
  </c:spPr>
  <c:txPr>
    <a:bodyPr/>
    <a:lstStyle/>
    <a:p>
      <a:pPr>
        <a:defRPr/>
      </a:pPr>
      <a:endParaRPr lang="es-EC"/>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958848919386401"/>
          <c:y val="0.16499077160013725"/>
          <c:w val="0.72901382138439663"/>
          <c:h val="0.78352170742497351"/>
        </c:manualLayout>
      </c:layout>
      <c:pieChart>
        <c:varyColors val="1"/>
        <c:ser>
          <c:idx val="0"/>
          <c:order val="0"/>
          <c:tx>
            <c:strRef>
              <c:f>Hoja1!$B$1</c:f>
              <c:strCache>
                <c:ptCount val="1"/>
                <c:pt idx="0">
                  <c:v>Tiene carreras y materias                              innovadoras</c:v>
                </c:pt>
              </c:strCache>
            </c:strRef>
          </c:tx>
          <c:spPr>
            <a:ln>
              <a:solidFill>
                <a:schemeClr val="tx1"/>
              </a:solidFill>
            </a:ln>
          </c:spPr>
          <c:dPt>
            <c:idx val="0"/>
            <c:bubble3D val="0"/>
            <c:spPr>
              <a:solidFill>
                <a:schemeClr val="accent4">
                  <a:lumMod val="40000"/>
                  <a:lumOff val="60000"/>
                </a:schemeClr>
              </a:solidFill>
              <a:ln w="19050">
                <a:solidFill>
                  <a:schemeClr val="tx1"/>
                </a:solidFill>
              </a:ln>
              <a:effectLst/>
            </c:spPr>
            <c:extLst>
              <c:ext xmlns:c16="http://schemas.microsoft.com/office/drawing/2014/chart" uri="{C3380CC4-5D6E-409C-BE32-E72D297353CC}">
                <c16:uniqueId val="{00000001-BA40-43F8-8C20-F6EC29A95F0B}"/>
              </c:ext>
            </c:extLst>
          </c:dPt>
          <c:dPt>
            <c:idx val="1"/>
            <c:bubble3D val="0"/>
            <c:spPr>
              <a:solidFill>
                <a:srgbClr val="FFBDCA"/>
              </a:solidFill>
              <a:ln w="19050">
                <a:solidFill>
                  <a:schemeClr val="tx1"/>
                </a:solidFill>
              </a:ln>
              <a:effectLst/>
            </c:spPr>
            <c:extLst>
              <c:ext xmlns:c16="http://schemas.microsoft.com/office/drawing/2014/chart" uri="{C3380CC4-5D6E-409C-BE32-E72D297353CC}">
                <c16:uniqueId val="{00000003-BA40-43F8-8C20-F6EC29A95F0B}"/>
              </c:ext>
            </c:extLst>
          </c:dPt>
          <c:dPt>
            <c:idx val="2"/>
            <c:bubble3D val="0"/>
            <c:spPr>
              <a:solidFill>
                <a:srgbClr val="00B050"/>
              </a:solidFill>
              <a:ln w="19050">
                <a:solidFill>
                  <a:schemeClr val="tx1"/>
                </a:solidFill>
              </a:ln>
              <a:effectLst/>
            </c:spPr>
            <c:extLst>
              <c:ext xmlns:c16="http://schemas.microsoft.com/office/drawing/2014/chart" uri="{C3380CC4-5D6E-409C-BE32-E72D297353CC}">
                <c16:uniqueId val="{00000005-BA40-43F8-8C20-F6EC29A95F0B}"/>
              </c:ext>
            </c:extLst>
          </c:dPt>
          <c:dPt>
            <c:idx val="3"/>
            <c:bubble3D val="0"/>
            <c:spPr>
              <a:solidFill>
                <a:srgbClr val="AFEAFF"/>
              </a:solidFill>
              <a:ln w="19050">
                <a:solidFill>
                  <a:schemeClr val="tx1"/>
                </a:solidFill>
              </a:ln>
              <a:effectLst/>
            </c:spPr>
            <c:extLst>
              <c:ext xmlns:c16="http://schemas.microsoft.com/office/drawing/2014/chart" uri="{C3380CC4-5D6E-409C-BE32-E72D297353CC}">
                <c16:uniqueId val="{00000007-BA40-43F8-8C20-F6EC29A95F0B}"/>
              </c:ext>
            </c:extLst>
          </c:dPt>
          <c:dPt>
            <c:idx val="4"/>
            <c:bubble3D val="0"/>
            <c:spPr>
              <a:solidFill>
                <a:srgbClr val="3CA2E2">
                  <a:lumMod val="75000"/>
                </a:srgbClr>
              </a:solidFill>
              <a:ln w="19050">
                <a:solidFill>
                  <a:schemeClr val="tx1"/>
                </a:solidFill>
              </a:ln>
              <a:effectLst/>
            </c:spPr>
            <c:extLst>
              <c:ext xmlns:c16="http://schemas.microsoft.com/office/drawing/2014/chart" uri="{C3380CC4-5D6E-409C-BE32-E72D297353CC}">
                <c16:uniqueId val="{00000009-BA40-43F8-8C20-F6EC29A95F0B}"/>
              </c:ext>
            </c:extLst>
          </c:dPt>
          <c:dPt>
            <c:idx val="5"/>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B-BA40-43F8-8C20-F6EC29A95F0B}"/>
              </c:ext>
            </c:extLst>
          </c:dPt>
          <c:dPt>
            <c:idx val="6"/>
            <c:bubble3D val="0"/>
            <c:spPr>
              <a:solidFill>
                <a:schemeClr val="accent2">
                  <a:lumMod val="60000"/>
                  <a:lumOff val="40000"/>
                </a:schemeClr>
              </a:solidFill>
              <a:ln w="19050">
                <a:solidFill>
                  <a:schemeClr val="tx1"/>
                </a:solidFill>
              </a:ln>
              <a:effectLst/>
            </c:spPr>
            <c:extLst>
              <c:ext xmlns:c16="http://schemas.microsoft.com/office/drawing/2014/chart" uri="{C3380CC4-5D6E-409C-BE32-E72D297353CC}">
                <c16:uniqueId val="{0000000D-BA40-43F8-8C20-F6EC29A95F0B}"/>
              </c:ext>
            </c:extLst>
          </c:dPt>
          <c:dPt>
            <c:idx val="7"/>
            <c:bubble3D val="0"/>
            <c:spPr>
              <a:solidFill>
                <a:srgbClr val="CC99FF"/>
              </a:solidFill>
              <a:ln w="19050">
                <a:solidFill>
                  <a:schemeClr val="tx1"/>
                </a:solidFill>
              </a:ln>
              <a:effectLst/>
            </c:spPr>
            <c:extLst>
              <c:ext xmlns:c16="http://schemas.microsoft.com/office/drawing/2014/chart" uri="{C3380CC4-5D6E-409C-BE32-E72D297353CC}">
                <c16:uniqueId val="{0000000F-BA40-43F8-8C20-F6EC29A95F0B}"/>
              </c:ext>
            </c:extLst>
          </c:dPt>
          <c:dLbls>
            <c:dLbl>
              <c:idx val="0"/>
              <c:layout>
                <c:manualLayout>
                  <c:x val="-0.11646959935895768"/>
                  <c:y val="0.12089162057203788"/>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A40-43F8-8C20-F6EC29A95F0B}"/>
                </c:ext>
              </c:extLst>
            </c:dLbl>
            <c:dLbl>
              <c:idx val="1"/>
              <c:layout>
                <c:manualLayout>
                  <c:x val="-9.264265700478011E-2"/>
                  <c:y val="-9.6237746805687752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A40-43F8-8C20-F6EC29A95F0B}"/>
                </c:ext>
              </c:extLst>
            </c:dLbl>
            <c:dLbl>
              <c:idx val="2"/>
              <c:layout>
                <c:manualLayout>
                  <c:x val="7.5417618367394773E-2"/>
                  <c:y val="-0.11738529859020108"/>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A40-43F8-8C20-F6EC29A95F0B}"/>
                </c:ext>
              </c:extLst>
            </c:dLbl>
            <c:dLbl>
              <c:idx val="3"/>
              <c:layout>
                <c:manualLayout>
                  <c:x val="0.12779383070185674"/>
                  <c:y val="-3.4285278294428082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A40-43F8-8C20-F6EC29A95F0B}"/>
                </c:ext>
              </c:extLst>
            </c:dLbl>
            <c:dLbl>
              <c:idx val="4"/>
              <c:layout>
                <c:manualLayout>
                  <c:x val="0.10479096570163439"/>
                  <c:y val="6.1467793334504618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A40-43F8-8C20-F6EC29A95F0B}"/>
                </c:ext>
              </c:extLst>
            </c:dLbl>
            <c:dLbl>
              <c:idx val="5"/>
              <c:layout>
                <c:manualLayout>
                  <c:x val="7.7694867841047038E-2"/>
                  <c:y val="0.11347779430385498"/>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BA40-43F8-8C20-F6EC29A95F0B}"/>
                </c:ext>
              </c:extLst>
            </c:dLbl>
            <c:dLbl>
              <c:idx val="6"/>
              <c:layout>
                <c:manualLayout>
                  <c:x val="4.4608442378177883E-2"/>
                  <c:y val="0.12693623946588806"/>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s-EC"/>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BA40-43F8-8C20-F6EC29A95F0B}"/>
                </c:ext>
              </c:extLst>
            </c:dLbl>
            <c:dLbl>
              <c:idx val="7"/>
              <c:layout>
                <c:manualLayout>
                  <c:x val="2.2605016430743009E-2"/>
                  <c:y val="0.12817519038646791"/>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s-EC"/>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BA40-43F8-8C20-F6EC29A95F0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EC"/>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Hoja1!$A$2:$A$14</c:f>
              <c:strCache>
                <c:ptCount val="8"/>
                <c:pt idx="0">
                  <c:v>USFQ</c:v>
                </c:pt>
                <c:pt idx="1">
                  <c:v>UDLA</c:v>
                </c:pt>
                <c:pt idx="2">
                  <c:v>ESPE</c:v>
                </c:pt>
                <c:pt idx="3">
                  <c:v>UCE</c:v>
                </c:pt>
                <c:pt idx="4">
                  <c:v>EPN</c:v>
                </c:pt>
                <c:pt idx="5">
                  <c:v>PUCE</c:v>
                </c:pt>
                <c:pt idx="6">
                  <c:v>UIDE</c:v>
                </c:pt>
                <c:pt idx="7">
                  <c:v>UTE</c:v>
                </c:pt>
              </c:strCache>
            </c:strRef>
          </c:cat>
          <c:val>
            <c:numRef>
              <c:f>Hoja1!$B$2:$B$14</c:f>
              <c:numCache>
                <c:formatCode>0%</c:formatCode>
                <c:ptCount val="8"/>
                <c:pt idx="0">
                  <c:v>0.2400000000000001</c:v>
                </c:pt>
                <c:pt idx="1">
                  <c:v>0.1800000000000001</c:v>
                </c:pt>
                <c:pt idx="2">
                  <c:v>0.13</c:v>
                </c:pt>
                <c:pt idx="3">
                  <c:v>0.12000000000000002</c:v>
                </c:pt>
                <c:pt idx="4">
                  <c:v>9.0000000000000024E-2</c:v>
                </c:pt>
                <c:pt idx="5">
                  <c:v>0.05</c:v>
                </c:pt>
                <c:pt idx="6">
                  <c:v>3.0000000000000002E-2</c:v>
                </c:pt>
                <c:pt idx="7">
                  <c:v>2.0000000000000011E-2</c:v>
                </c:pt>
              </c:numCache>
            </c:numRef>
          </c:val>
          <c:extLst>
            <c:ext xmlns:c16="http://schemas.microsoft.com/office/drawing/2014/chart" uri="{C3380CC4-5D6E-409C-BE32-E72D297353CC}">
              <c16:uniqueId val="{00000010-BA40-43F8-8C20-F6EC29A95F0B}"/>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2.6881335228876632E-2"/>
          <c:y val="0.24307572142036823"/>
          <c:w val="0.14921059519715887"/>
          <c:h val="0.5961071116994529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s-EC"/>
        </a:p>
      </c:txPr>
    </c:legend>
    <c:plotVisOnly val="1"/>
    <c:dispBlanksAs val="zero"/>
    <c:showDLblsOverMax val="0"/>
  </c:chart>
  <c:spPr>
    <a:noFill/>
    <a:ln>
      <a:solidFill>
        <a:sysClr val="window" lastClr="FFFFFF"/>
      </a:solidFill>
    </a:ln>
    <a:effectLst>
      <a:glow rad="63500">
        <a:sysClr val="window" lastClr="FFFFFF">
          <a:alpha val="40000"/>
        </a:sysClr>
      </a:glow>
    </a:effectLst>
  </c:spPr>
  <c:txPr>
    <a:bodyPr/>
    <a:lstStyle/>
    <a:p>
      <a:pPr>
        <a:defRPr/>
      </a:pPr>
      <a:endParaRPr lang="es-EC"/>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89168715324646"/>
          <c:y val="0.1648513251276145"/>
          <c:w val="0.72504488228984443"/>
          <c:h val="0.77925601335332406"/>
        </c:manualLayout>
      </c:layout>
      <c:pieChart>
        <c:varyColors val="1"/>
        <c:ser>
          <c:idx val="0"/>
          <c:order val="0"/>
          <c:tx>
            <c:strRef>
              <c:f>Hoja1!$B$1</c:f>
              <c:strCache>
                <c:ptCount val="1"/>
                <c:pt idx="0">
                  <c:v>Tiene un ambiente agradable</c:v>
                </c:pt>
              </c:strCache>
            </c:strRef>
          </c:tx>
          <c:spPr>
            <a:ln>
              <a:solidFill>
                <a:schemeClr val="tx1"/>
              </a:solidFill>
            </a:ln>
          </c:spPr>
          <c:dPt>
            <c:idx val="0"/>
            <c:bubble3D val="0"/>
            <c:spPr>
              <a:solidFill>
                <a:schemeClr val="accent4">
                  <a:lumMod val="40000"/>
                  <a:lumOff val="60000"/>
                </a:schemeClr>
              </a:solidFill>
              <a:ln w="19050">
                <a:solidFill>
                  <a:schemeClr val="tx1"/>
                </a:solidFill>
              </a:ln>
              <a:effectLst/>
            </c:spPr>
            <c:extLst>
              <c:ext xmlns:c16="http://schemas.microsoft.com/office/drawing/2014/chart" uri="{C3380CC4-5D6E-409C-BE32-E72D297353CC}">
                <c16:uniqueId val="{00000001-EC0C-40E0-9AA7-13CF3228D60D}"/>
              </c:ext>
            </c:extLst>
          </c:dPt>
          <c:dPt>
            <c:idx val="1"/>
            <c:bubble3D val="0"/>
            <c:spPr>
              <a:solidFill>
                <a:srgbClr val="00B050"/>
              </a:solidFill>
              <a:ln w="19050">
                <a:solidFill>
                  <a:schemeClr val="tx1"/>
                </a:solidFill>
              </a:ln>
              <a:effectLst/>
            </c:spPr>
            <c:extLst>
              <c:ext xmlns:c16="http://schemas.microsoft.com/office/drawing/2014/chart" uri="{C3380CC4-5D6E-409C-BE32-E72D297353CC}">
                <c16:uniqueId val="{00000003-EC0C-40E0-9AA7-13CF3228D60D}"/>
              </c:ext>
            </c:extLst>
          </c:dPt>
          <c:dPt>
            <c:idx val="2"/>
            <c:bubble3D val="0"/>
            <c:spPr>
              <a:solidFill>
                <a:srgbClr val="FFBDCA"/>
              </a:solidFill>
              <a:ln w="19050">
                <a:solidFill>
                  <a:schemeClr val="tx1"/>
                </a:solidFill>
              </a:ln>
              <a:effectLst/>
            </c:spPr>
            <c:extLst>
              <c:ext xmlns:c16="http://schemas.microsoft.com/office/drawing/2014/chart" uri="{C3380CC4-5D6E-409C-BE32-E72D297353CC}">
                <c16:uniqueId val="{00000005-EC0C-40E0-9AA7-13CF3228D60D}"/>
              </c:ext>
            </c:extLst>
          </c:dPt>
          <c:dPt>
            <c:idx val="3"/>
            <c:bubble3D val="0"/>
            <c:spPr>
              <a:solidFill>
                <a:srgbClr val="AFEAFF"/>
              </a:solidFill>
              <a:ln w="19050">
                <a:solidFill>
                  <a:schemeClr val="tx1"/>
                </a:solidFill>
              </a:ln>
              <a:effectLst/>
            </c:spPr>
            <c:extLst>
              <c:ext xmlns:c16="http://schemas.microsoft.com/office/drawing/2014/chart" uri="{C3380CC4-5D6E-409C-BE32-E72D297353CC}">
                <c16:uniqueId val="{00000007-EC0C-40E0-9AA7-13CF3228D60D}"/>
              </c:ext>
            </c:extLst>
          </c:dPt>
          <c:dPt>
            <c:idx val="4"/>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9-EC0C-40E0-9AA7-13CF3228D60D}"/>
              </c:ext>
            </c:extLst>
          </c:dPt>
          <c:dPt>
            <c:idx val="5"/>
            <c:bubble3D val="0"/>
            <c:spPr>
              <a:solidFill>
                <a:srgbClr val="CC99FF"/>
              </a:solidFill>
              <a:ln w="19050">
                <a:solidFill>
                  <a:schemeClr val="tx1"/>
                </a:solidFill>
              </a:ln>
              <a:effectLst/>
            </c:spPr>
            <c:extLst>
              <c:ext xmlns:c16="http://schemas.microsoft.com/office/drawing/2014/chart" uri="{C3380CC4-5D6E-409C-BE32-E72D297353CC}">
                <c16:uniqueId val="{0000000B-EC0C-40E0-9AA7-13CF3228D60D}"/>
              </c:ext>
            </c:extLst>
          </c:dPt>
          <c:dPt>
            <c:idx val="6"/>
            <c:bubble3D val="0"/>
            <c:spPr>
              <a:solidFill>
                <a:srgbClr val="3CA2E2">
                  <a:lumMod val="75000"/>
                </a:srgbClr>
              </a:solidFill>
              <a:ln w="19050">
                <a:solidFill>
                  <a:schemeClr val="tx1"/>
                </a:solidFill>
              </a:ln>
              <a:effectLst/>
            </c:spPr>
            <c:extLst>
              <c:ext xmlns:c16="http://schemas.microsoft.com/office/drawing/2014/chart" uri="{C3380CC4-5D6E-409C-BE32-E72D297353CC}">
                <c16:uniqueId val="{0000000D-EC0C-40E0-9AA7-13CF3228D60D}"/>
              </c:ext>
            </c:extLst>
          </c:dPt>
          <c:dPt>
            <c:idx val="7"/>
            <c:bubble3D val="0"/>
            <c:spPr>
              <a:solidFill>
                <a:schemeClr val="accent2">
                  <a:lumMod val="60000"/>
                  <a:lumOff val="40000"/>
                </a:schemeClr>
              </a:solidFill>
              <a:ln w="19050">
                <a:solidFill>
                  <a:schemeClr val="tx1"/>
                </a:solidFill>
              </a:ln>
              <a:effectLst/>
            </c:spPr>
            <c:extLst>
              <c:ext xmlns:c16="http://schemas.microsoft.com/office/drawing/2014/chart" uri="{C3380CC4-5D6E-409C-BE32-E72D297353CC}">
                <c16:uniqueId val="{0000000F-EC0C-40E0-9AA7-13CF3228D60D}"/>
              </c:ext>
            </c:extLst>
          </c:dPt>
          <c:dLbls>
            <c:dLbl>
              <c:idx val="0"/>
              <c:layout>
                <c:manualLayout>
                  <c:x val="-0.12969460436053237"/>
                  <c:y val="9.6387693188496271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C0C-40E0-9AA7-13CF3228D60D}"/>
                </c:ext>
              </c:extLst>
            </c:dLbl>
            <c:dLbl>
              <c:idx val="1"/>
              <c:layout>
                <c:manualLayout>
                  <c:x val="-0.14959999663641907"/>
                  <c:y val="-2.6697271884598958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C0C-40E0-9AA7-13CF3228D60D}"/>
                </c:ext>
              </c:extLst>
            </c:dLbl>
            <c:dLbl>
              <c:idx val="2"/>
              <c:layout>
                <c:manualLayout>
                  <c:x val="-5.5845255651429296E-2"/>
                  <c:y val="-0.13458388364160714"/>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C0C-40E0-9AA7-13CF3228D60D}"/>
                </c:ext>
              </c:extLst>
            </c:dLbl>
            <c:dLbl>
              <c:idx val="3"/>
              <c:layout>
                <c:manualLayout>
                  <c:x val="9.3220947681949676E-2"/>
                  <c:y val="-0.1153483375641436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EC0C-40E0-9AA7-13CF3228D60D}"/>
                </c:ext>
              </c:extLst>
            </c:dLbl>
            <c:dLbl>
              <c:idx val="4"/>
              <c:layout>
                <c:manualLayout>
                  <c:x val="0.11564236864778087"/>
                  <c:y val="-1.2158531191876844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EC0C-40E0-9AA7-13CF3228D60D}"/>
                </c:ext>
              </c:extLst>
            </c:dLbl>
            <c:dLbl>
              <c:idx val="5"/>
              <c:layout>
                <c:manualLayout>
                  <c:x val="9.6830140208773272E-2"/>
                  <c:y val="6.1238329930509712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EC0C-40E0-9AA7-13CF3228D60D}"/>
                </c:ext>
              </c:extLst>
            </c:dLbl>
            <c:dLbl>
              <c:idx val="6"/>
              <c:layout>
                <c:manualLayout>
                  <c:x val="8.0443193846328406E-2"/>
                  <c:y val="0.1108143527465936"/>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EC0C-40E0-9AA7-13CF3228D60D}"/>
                </c:ext>
              </c:extLst>
            </c:dLbl>
            <c:dLbl>
              <c:idx val="7"/>
              <c:layout>
                <c:manualLayout>
                  <c:x val="3.6815620750632182E-2"/>
                  <c:y val="0.13621038537735014"/>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EC0C-40E0-9AA7-13CF3228D60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EC"/>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Hoja1!$A$2:$A$9</c:f>
              <c:strCache>
                <c:ptCount val="8"/>
                <c:pt idx="0">
                  <c:v>USFQ</c:v>
                </c:pt>
                <c:pt idx="1">
                  <c:v>ESPE</c:v>
                </c:pt>
                <c:pt idx="2">
                  <c:v>UDLA</c:v>
                </c:pt>
                <c:pt idx="3">
                  <c:v>UCE</c:v>
                </c:pt>
                <c:pt idx="4">
                  <c:v>PUCE</c:v>
                </c:pt>
                <c:pt idx="5">
                  <c:v>UTE</c:v>
                </c:pt>
                <c:pt idx="6">
                  <c:v>EPN</c:v>
                </c:pt>
                <c:pt idx="7">
                  <c:v>UIDE</c:v>
                </c:pt>
              </c:strCache>
            </c:strRef>
          </c:cat>
          <c:val>
            <c:numRef>
              <c:f>Hoja1!$B$2:$B$9</c:f>
              <c:numCache>
                <c:formatCode>0%</c:formatCode>
                <c:ptCount val="8"/>
                <c:pt idx="0">
                  <c:v>0.1800000000000001</c:v>
                </c:pt>
                <c:pt idx="1">
                  <c:v>0.16</c:v>
                </c:pt>
                <c:pt idx="2">
                  <c:v>0.14000000000000001</c:v>
                </c:pt>
                <c:pt idx="3">
                  <c:v>0.14000000000000001</c:v>
                </c:pt>
                <c:pt idx="4">
                  <c:v>8.0000000000000043E-2</c:v>
                </c:pt>
                <c:pt idx="5">
                  <c:v>7.0000000000000021E-2</c:v>
                </c:pt>
                <c:pt idx="6">
                  <c:v>6.0000000000000032E-2</c:v>
                </c:pt>
                <c:pt idx="7">
                  <c:v>6.0000000000000032E-2</c:v>
                </c:pt>
              </c:numCache>
            </c:numRef>
          </c:val>
          <c:extLst>
            <c:ext xmlns:c16="http://schemas.microsoft.com/office/drawing/2014/chart" uri="{C3380CC4-5D6E-409C-BE32-E72D297353CC}">
              <c16:uniqueId val="{00000010-EC0C-40E0-9AA7-13CF3228D60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101799831190279E-2"/>
          <c:y val="0.18858711127536229"/>
          <c:w val="0.14729890219304773"/>
          <c:h val="0.6177471010365993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s-EC"/>
        </a:p>
      </c:txPr>
    </c:legend>
    <c:plotVisOnly val="1"/>
    <c:dispBlanksAs val="zero"/>
    <c:showDLblsOverMax val="0"/>
  </c:chart>
  <c:spPr>
    <a:noFill/>
    <a:ln>
      <a:solidFill>
        <a:sysClr val="window" lastClr="FFFFFF"/>
      </a:solidFill>
    </a:ln>
    <a:effectLst>
      <a:glow rad="63500">
        <a:sysClr val="window" lastClr="FFFFFF">
          <a:alpha val="40000"/>
        </a:sysClr>
      </a:glow>
    </a:effectLst>
  </c:spPr>
  <c:txPr>
    <a:bodyPr/>
    <a:lstStyle/>
    <a:p>
      <a:pPr>
        <a:defRPr/>
      </a:pPr>
      <a:endParaRPr lang="es-EC"/>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155845155914028"/>
          <c:y val="0.14616698275145912"/>
          <c:w val="0.48800875035791613"/>
          <c:h val="0.77099431842555732"/>
        </c:manualLayout>
      </c:layout>
      <c:barChart>
        <c:barDir val="bar"/>
        <c:grouping val="percentStacked"/>
        <c:varyColors val="0"/>
        <c:ser>
          <c:idx val="0"/>
          <c:order val="0"/>
          <c:tx>
            <c:strRef>
              <c:f>Hoja1!$B$1</c:f>
              <c:strCache>
                <c:ptCount val="1"/>
                <c:pt idx="0">
                  <c:v>Nada Importante</c:v>
                </c:pt>
              </c:strCache>
            </c:strRef>
          </c:tx>
          <c:spPr>
            <a:solidFill>
              <a:srgbClr val="FFFF00"/>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7-310F-4D34-96A9-FFF00DC30A67}"/>
                </c:ext>
              </c:extLst>
            </c:dLbl>
            <c:dLbl>
              <c:idx val="2"/>
              <c:delete val="1"/>
              <c:extLst>
                <c:ext xmlns:c15="http://schemas.microsoft.com/office/drawing/2012/chart" uri="{CE6537A1-D6FC-4f65-9D91-7224C49458BB}"/>
                <c:ext xmlns:c16="http://schemas.microsoft.com/office/drawing/2014/chart" uri="{C3380CC4-5D6E-409C-BE32-E72D297353CC}">
                  <c16:uniqueId val="{00000006-310F-4D34-96A9-FFF00DC30A67}"/>
                </c:ext>
              </c:extLst>
            </c:dLbl>
            <c:dLbl>
              <c:idx val="3"/>
              <c:delete val="1"/>
              <c:extLst>
                <c:ext xmlns:c15="http://schemas.microsoft.com/office/drawing/2012/chart" uri="{CE6537A1-D6FC-4f65-9D91-7224C49458BB}"/>
                <c:ext xmlns:c16="http://schemas.microsoft.com/office/drawing/2014/chart" uri="{C3380CC4-5D6E-409C-BE32-E72D297353CC}">
                  <c16:uniqueId val="{00000005-310F-4D34-96A9-FFF00DC30A67}"/>
                </c:ext>
              </c:extLst>
            </c:dLbl>
            <c:dLbl>
              <c:idx val="4"/>
              <c:delete val="1"/>
              <c:extLst>
                <c:ext xmlns:c15="http://schemas.microsoft.com/office/drawing/2012/chart" uri="{CE6537A1-D6FC-4f65-9D91-7224C49458BB}"/>
                <c:ext xmlns:c16="http://schemas.microsoft.com/office/drawing/2014/chart" uri="{C3380CC4-5D6E-409C-BE32-E72D297353CC}">
                  <c16:uniqueId val="{00000004-310F-4D34-96A9-FFF00DC30A67}"/>
                </c:ext>
              </c:extLst>
            </c:dLbl>
            <c:dLbl>
              <c:idx val="5"/>
              <c:delete val="1"/>
              <c:extLst>
                <c:ext xmlns:c15="http://schemas.microsoft.com/office/drawing/2012/chart" uri="{CE6537A1-D6FC-4f65-9D91-7224C49458BB}"/>
                <c:ext xmlns:c16="http://schemas.microsoft.com/office/drawing/2014/chart" uri="{C3380CC4-5D6E-409C-BE32-E72D297353CC}">
                  <c16:uniqueId val="{00000000-3D8C-40D2-A302-D2DAAA6B4FB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33094F"/>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Ubicación</c:v>
                </c:pt>
                <c:pt idx="1">
                  <c:v>Acreditación</c:v>
                </c:pt>
                <c:pt idx="2">
                  <c:v>Infraestructura</c:v>
                </c:pt>
                <c:pt idx="3">
                  <c:v>Convenios y programas internacionales</c:v>
                </c:pt>
                <c:pt idx="4">
                  <c:v>Tecnología en aulas y laboratorios</c:v>
                </c:pt>
                <c:pt idx="5">
                  <c:v>Profesores capacitados y que saben enseñar</c:v>
                </c:pt>
              </c:strCache>
            </c:strRef>
          </c:cat>
          <c:val>
            <c:numRef>
              <c:f>Hoja1!$B$2:$B$7</c:f>
              <c:numCache>
                <c:formatCode>0%</c:formatCode>
                <c:ptCount val="6"/>
                <c:pt idx="0">
                  <c:v>0.23</c:v>
                </c:pt>
                <c:pt idx="1">
                  <c:v>0.05</c:v>
                </c:pt>
                <c:pt idx="2">
                  <c:v>0.02</c:v>
                </c:pt>
                <c:pt idx="3">
                  <c:v>0.03</c:v>
                </c:pt>
                <c:pt idx="4">
                  <c:v>0.02</c:v>
                </c:pt>
                <c:pt idx="5">
                  <c:v>0.01</c:v>
                </c:pt>
              </c:numCache>
            </c:numRef>
          </c:val>
          <c:extLst>
            <c:ext xmlns:c16="http://schemas.microsoft.com/office/drawing/2014/chart" uri="{C3380CC4-5D6E-409C-BE32-E72D297353CC}">
              <c16:uniqueId val="{00000000-310F-4D34-96A9-FFF00DC30A67}"/>
            </c:ext>
          </c:extLst>
        </c:ser>
        <c:ser>
          <c:idx val="1"/>
          <c:order val="1"/>
          <c:tx>
            <c:strRef>
              <c:f>Hoja1!$C$1</c:f>
              <c:strCache>
                <c:ptCount val="1"/>
                <c:pt idx="0">
                  <c:v>Importante</c:v>
                </c:pt>
              </c:strCache>
            </c:strRef>
          </c:tx>
          <c:spPr>
            <a:solidFill>
              <a:srgbClr val="FF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rgbClr val="33094F"/>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Ubicación</c:v>
                </c:pt>
                <c:pt idx="1">
                  <c:v>Acreditación</c:v>
                </c:pt>
                <c:pt idx="2">
                  <c:v>Infraestructura</c:v>
                </c:pt>
                <c:pt idx="3">
                  <c:v>Convenios y programas internacionales</c:v>
                </c:pt>
                <c:pt idx="4">
                  <c:v>Tecnología en aulas y laboratorios</c:v>
                </c:pt>
                <c:pt idx="5">
                  <c:v>Profesores capacitados y que saben enseñar</c:v>
                </c:pt>
              </c:strCache>
            </c:strRef>
          </c:cat>
          <c:val>
            <c:numRef>
              <c:f>Hoja1!$C$2:$C$7</c:f>
              <c:numCache>
                <c:formatCode>0%</c:formatCode>
                <c:ptCount val="6"/>
                <c:pt idx="0">
                  <c:v>0.47</c:v>
                </c:pt>
                <c:pt idx="1">
                  <c:v>0.42</c:v>
                </c:pt>
                <c:pt idx="2">
                  <c:v>0.43</c:v>
                </c:pt>
                <c:pt idx="3">
                  <c:v>0.4</c:v>
                </c:pt>
                <c:pt idx="4">
                  <c:v>0.33</c:v>
                </c:pt>
                <c:pt idx="5">
                  <c:v>0.09</c:v>
                </c:pt>
              </c:numCache>
            </c:numRef>
          </c:val>
          <c:extLst>
            <c:ext xmlns:c16="http://schemas.microsoft.com/office/drawing/2014/chart" uri="{C3380CC4-5D6E-409C-BE32-E72D297353CC}">
              <c16:uniqueId val="{00000001-310F-4D34-96A9-FFF00DC30A67}"/>
            </c:ext>
          </c:extLst>
        </c:ser>
        <c:ser>
          <c:idx val="2"/>
          <c:order val="2"/>
          <c:tx>
            <c:strRef>
              <c:f>Hoja1!$D$1</c:f>
              <c:strCache>
                <c:ptCount val="1"/>
                <c:pt idx="0">
                  <c:v>Muy Importante</c:v>
                </c:pt>
              </c:strCache>
            </c:strRef>
          </c:tx>
          <c:spPr>
            <a:solidFill>
              <a:srgbClr val="00FF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rgbClr val="33094F"/>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Ubicación</c:v>
                </c:pt>
                <c:pt idx="1">
                  <c:v>Acreditación</c:v>
                </c:pt>
                <c:pt idx="2">
                  <c:v>Infraestructura</c:v>
                </c:pt>
                <c:pt idx="3">
                  <c:v>Convenios y programas internacionales</c:v>
                </c:pt>
                <c:pt idx="4">
                  <c:v>Tecnología en aulas y laboratorios</c:v>
                </c:pt>
                <c:pt idx="5">
                  <c:v>Profesores capacitados y que saben enseñar</c:v>
                </c:pt>
              </c:strCache>
            </c:strRef>
          </c:cat>
          <c:val>
            <c:numRef>
              <c:f>Hoja1!$D$2:$D$7</c:f>
              <c:numCache>
                <c:formatCode>0%</c:formatCode>
                <c:ptCount val="6"/>
                <c:pt idx="0">
                  <c:v>0.31</c:v>
                </c:pt>
                <c:pt idx="1">
                  <c:v>0.52</c:v>
                </c:pt>
                <c:pt idx="2">
                  <c:v>0.55000000000000004</c:v>
                </c:pt>
                <c:pt idx="3">
                  <c:v>0.56999999999999995</c:v>
                </c:pt>
                <c:pt idx="4">
                  <c:v>0.65</c:v>
                </c:pt>
                <c:pt idx="5">
                  <c:v>0.9</c:v>
                </c:pt>
              </c:numCache>
            </c:numRef>
          </c:val>
          <c:extLst>
            <c:ext xmlns:c16="http://schemas.microsoft.com/office/drawing/2014/chart" uri="{C3380CC4-5D6E-409C-BE32-E72D297353CC}">
              <c16:uniqueId val="{00000002-310F-4D34-96A9-FFF00DC30A67}"/>
            </c:ext>
          </c:extLst>
        </c:ser>
        <c:dLbls>
          <c:showLegendKey val="0"/>
          <c:showVal val="0"/>
          <c:showCatName val="0"/>
          <c:showSerName val="0"/>
          <c:showPercent val="0"/>
          <c:showBubbleSize val="0"/>
        </c:dLbls>
        <c:gapWidth val="36"/>
        <c:overlap val="100"/>
        <c:axId val="-601851712"/>
        <c:axId val="-601856064"/>
      </c:barChart>
      <c:catAx>
        <c:axId val="-601851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chemeClr val="tx1"/>
                </a:solidFill>
                <a:latin typeface="+mn-lt"/>
                <a:ea typeface="+mn-ea"/>
                <a:cs typeface="+mn-cs"/>
              </a:defRPr>
            </a:pPr>
            <a:endParaRPr lang="es-EC"/>
          </a:p>
        </c:txPr>
        <c:crossAx val="-601856064"/>
        <c:crosses val="autoZero"/>
        <c:auto val="1"/>
        <c:lblAlgn val="ctr"/>
        <c:lblOffset val="100"/>
        <c:noMultiLvlLbl val="0"/>
      </c:catAx>
      <c:valAx>
        <c:axId val="-601856064"/>
        <c:scaling>
          <c:orientation val="minMax"/>
        </c:scaling>
        <c:delete val="1"/>
        <c:axPos val="b"/>
        <c:numFmt formatCode="0%" sourceLinked="1"/>
        <c:majorTickMark val="none"/>
        <c:minorTickMark val="none"/>
        <c:tickLblPos val="nextTo"/>
        <c:crossAx val="-601851712"/>
        <c:crosses val="autoZero"/>
        <c:crossBetween val="between"/>
      </c:valAx>
      <c:spPr>
        <a:noFill/>
        <a:ln>
          <a:noFill/>
        </a:ln>
        <a:effectLst/>
      </c:spPr>
    </c:plotArea>
    <c:legend>
      <c:legendPos val="b"/>
      <c:layout>
        <c:manualLayout>
          <c:xMode val="edge"/>
          <c:yMode val="edge"/>
          <c:x val="0.11036269412483524"/>
          <c:y val="3.9380126438102112E-2"/>
          <c:w val="0.78339919249812484"/>
          <c:h val="5.4384580502852109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862" b="1" i="0" u="none" strike="noStrike" kern="1200" spc="0" baseline="0">
                <a:solidFill>
                  <a:schemeClr val="bg1"/>
                </a:solidFill>
                <a:latin typeface="+mn-lt"/>
                <a:ea typeface="+mn-ea"/>
                <a:cs typeface="+mn-cs"/>
              </a:defRPr>
            </a:pPr>
            <a:r>
              <a:rPr lang="es-EC" b="1" dirty="0">
                <a:solidFill>
                  <a:schemeClr val="bg1"/>
                </a:solidFill>
              </a:rPr>
              <a:t> </a:t>
            </a:r>
            <a:r>
              <a:rPr lang="es-EC" b="1" dirty="0" smtClean="0">
                <a:solidFill>
                  <a:schemeClr val="bg1"/>
                </a:solidFill>
              </a:rPr>
              <a:t> Profesores </a:t>
            </a:r>
            <a:r>
              <a:rPr lang="es-EC" b="1" dirty="0">
                <a:solidFill>
                  <a:schemeClr val="bg1"/>
                </a:solidFill>
              </a:rPr>
              <a:t>capacitados y                      que saben enseñar</a:t>
            </a:r>
          </a:p>
        </c:rich>
      </c:tx>
      <c:layout>
        <c:manualLayout>
          <c:xMode val="edge"/>
          <c:yMode val="edge"/>
          <c:x val="0.21431527626714669"/>
          <c:y val="3.8471052598537871E-2"/>
        </c:manualLayout>
      </c:layout>
      <c:overlay val="0"/>
      <c:spPr>
        <a:noFill/>
        <a:ln>
          <a:noFill/>
        </a:ln>
        <a:effectLst/>
      </c:spPr>
      <c:txPr>
        <a:bodyPr rot="0" spcFirstLastPara="1" vertOverflow="ellipsis" vert="horz" wrap="square" anchor="ctr" anchorCtr="1"/>
        <a:lstStyle/>
        <a:p>
          <a:pPr algn="ctr">
            <a:defRPr sz="1862" b="1" i="0" u="none" strike="noStrike" kern="1200" spc="0" baseline="0">
              <a:solidFill>
                <a:schemeClr val="bg1"/>
              </a:solidFill>
              <a:latin typeface="+mn-lt"/>
              <a:ea typeface="+mn-ea"/>
              <a:cs typeface="+mn-cs"/>
            </a:defRPr>
          </a:pPr>
          <a:endParaRPr lang="es-EC"/>
        </a:p>
      </c:txPr>
    </c:title>
    <c:autoTitleDeleted val="0"/>
    <c:plotArea>
      <c:layout>
        <c:manualLayout>
          <c:layoutTarget val="inner"/>
          <c:xMode val="edge"/>
          <c:yMode val="edge"/>
          <c:x val="0.2294629607146895"/>
          <c:y val="0.20966967068835365"/>
          <c:w val="0.69438432627296609"/>
          <c:h val="0.75042977056688909"/>
        </c:manualLayout>
      </c:layout>
      <c:pieChart>
        <c:varyColors val="1"/>
        <c:ser>
          <c:idx val="0"/>
          <c:order val="0"/>
          <c:tx>
            <c:strRef>
              <c:f>Hoja1!$B$1</c:f>
              <c:strCache>
                <c:ptCount val="1"/>
                <c:pt idx="0">
                  <c:v>            Profesores capacitados y                      que saben enseñar</c:v>
                </c:pt>
              </c:strCache>
            </c:strRef>
          </c:tx>
          <c:spPr>
            <a:ln>
              <a:solidFill>
                <a:schemeClr val="tx1"/>
              </a:solidFill>
            </a:ln>
          </c:spPr>
          <c:dPt>
            <c:idx val="0"/>
            <c:bubble3D val="0"/>
            <c:spPr>
              <a:solidFill>
                <a:srgbClr val="AFEAFF"/>
              </a:solidFill>
              <a:ln w="19050">
                <a:solidFill>
                  <a:schemeClr val="tx1"/>
                </a:solidFill>
              </a:ln>
              <a:effectLst/>
            </c:spPr>
            <c:extLst>
              <c:ext xmlns:c16="http://schemas.microsoft.com/office/drawing/2014/chart" uri="{C3380CC4-5D6E-409C-BE32-E72D297353CC}">
                <c16:uniqueId val="{00000012-EF24-4FD2-9D0F-3DD7E038E270}"/>
              </c:ext>
            </c:extLst>
          </c:dPt>
          <c:dPt>
            <c:idx val="1"/>
            <c:bubble3D val="0"/>
            <c:spPr>
              <a:solidFill>
                <a:srgbClr val="3CA2E2">
                  <a:lumMod val="75000"/>
                </a:srgbClr>
              </a:solidFill>
              <a:ln w="19050">
                <a:solidFill>
                  <a:schemeClr val="tx1"/>
                </a:solidFill>
              </a:ln>
              <a:effectLst/>
            </c:spPr>
            <c:extLst>
              <c:ext xmlns:c16="http://schemas.microsoft.com/office/drawing/2014/chart" uri="{C3380CC4-5D6E-409C-BE32-E72D297353CC}">
                <c16:uniqueId val="{0000000F-EF24-4FD2-9D0F-3DD7E038E270}"/>
              </c:ext>
            </c:extLst>
          </c:dPt>
          <c:dPt>
            <c:idx val="2"/>
            <c:bubble3D val="0"/>
            <c:spPr>
              <a:solidFill>
                <a:srgbClr val="00B050"/>
              </a:solidFill>
              <a:ln w="19050">
                <a:solidFill>
                  <a:schemeClr val="tx1"/>
                </a:solidFill>
              </a:ln>
              <a:effectLst/>
            </c:spPr>
            <c:extLst>
              <c:ext xmlns:c16="http://schemas.microsoft.com/office/drawing/2014/chart" uri="{C3380CC4-5D6E-409C-BE32-E72D297353CC}">
                <c16:uniqueId val="{0000000B-EF24-4FD2-9D0F-3DD7E038E270}"/>
              </c:ext>
            </c:extLst>
          </c:dPt>
          <c:dPt>
            <c:idx val="3"/>
            <c:bubble3D val="0"/>
            <c:spPr>
              <a:solidFill>
                <a:schemeClr val="accent4">
                  <a:lumMod val="40000"/>
                  <a:lumOff val="60000"/>
                </a:schemeClr>
              </a:solidFill>
              <a:ln w="19050">
                <a:solidFill>
                  <a:schemeClr val="tx1"/>
                </a:solidFill>
              </a:ln>
              <a:effectLst/>
            </c:spPr>
            <c:extLst>
              <c:ext xmlns:c16="http://schemas.microsoft.com/office/drawing/2014/chart" uri="{C3380CC4-5D6E-409C-BE32-E72D297353CC}">
                <c16:uniqueId val="{00000013-EF24-4FD2-9D0F-3DD7E038E270}"/>
              </c:ext>
            </c:extLst>
          </c:dPt>
          <c:dPt>
            <c:idx val="4"/>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E-EF24-4FD2-9D0F-3DD7E038E270}"/>
              </c:ext>
            </c:extLst>
          </c:dPt>
          <c:dPt>
            <c:idx val="5"/>
            <c:bubble3D val="0"/>
            <c:spPr>
              <a:solidFill>
                <a:schemeClr val="accent2">
                  <a:lumMod val="60000"/>
                  <a:lumOff val="40000"/>
                </a:schemeClr>
              </a:solidFill>
              <a:ln w="19050">
                <a:solidFill>
                  <a:schemeClr val="tx1"/>
                </a:solidFill>
              </a:ln>
              <a:effectLst/>
            </c:spPr>
            <c:extLst>
              <c:ext xmlns:c16="http://schemas.microsoft.com/office/drawing/2014/chart" uri="{C3380CC4-5D6E-409C-BE32-E72D297353CC}">
                <c16:uniqueId val="{0000000C-EF24-4FD2-9D0F-3DD7E038E270}"/>
              </c:ext>
            </c:extLst>
          </c:dPt>
          <c:dPt>
            <c:idx val="6"/>
            <c:bubble3D val="0"/>
            <c:spPr>
              <a:solidFill>
                <a:srgbClr val="FFBDCA"/>
              </a:solidFill>
              <a:ln w="19050">
                <a:solidFill>
                  <a:schemeClr val="tx1"/>
                </a:solidFill>
              </a:ln>
              <a:effectLst/>
            </c:spPr>
            <c:extLst>
              <c:ext xmlns:c16="http://schemas.microsoft.com/office/drawing/2014/chart" uri="{C3380CC4-5D6E-409C-BE32-E72D297353CC}">
                <c16:uniqueId val="{00000010-EF24-4FD2-9D0F-3DD7E038E270}"/>
              </c:ext>
            </c:extLst>
          </c:dPt>
          <c:dPt>
            <c:idx val="7"/>
            <c:bubble3D val="0"/>
            <c:spPr>
              <a:solidFill>
                <a:srgbClr val="CC99FF"/>
              </a:solidFill>
              <a:ln w="19050">
                <a:solidFill>
                  <a:schemeClr val="tx1"/>
                </a:solidFill>
              </a:ln>
              <a:effectLst/>
            </c:spPr>
            <c:extLst>
              <c:ext xmlns:c16="http://schemas.microsoft.com/office/drawing/2014/chart" uri="{C3380CC4-5D6E-409C-BE32-E72D297353CC}">
                <c16:uniqueId val="{0000000D-EF24-4FD2-9D0F-3DD7E038E270}"/>
              </c:ext>
            </c:extLst>
          </c:dPt>
          <c:dLbls>
            <c:dLbl>
              <c:idx val="0"/>
              <c:layout>
                <c:manualLayout>
                  <c:x val="-0.17351575855234302"/>
                  <c:y val="0.1020135224374315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EF24-4FD2-9D0F-3DD7E038E270}"/>
                </c:ext>
              </c:extLst>
            </c:dLbl>
            <c:dLbl>
              <c:idx val="1"/>
              <c:layout>
                <c:manualLayout>
                  <c:x val="-0.10294222243711774"/>
                  <c:y val="-0.11830712805724021"/>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EF24-4FD2-9D0F-3DD7E038E270}"/>
                </c:ext>
              </c:extLst>
            </c:dLbl>
            <c:dLbl>
              <c:idx val="2"/>
              <c:layout>
                <c:manualLayout>
                  <c:x val="7.8960415206049114E-2"/>
                  <c:y val="-0.14374083660993958"/>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EF24-4FD2-9D0F-3DD7E038E270}"/>
                </c:ext>
              </c:extLst>
            </c:dLbl>
            <c:dLbl>
              <c:idx val="3"/>
              <c:layout>
                <c:manualLayout>
                  <c:x val="0.14407005918851495"/>
                  <c:y val="-3.2901682125785356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EF24-4FD2-9D0F-3DD7E038E270}"/>
                </c:ext>
              </c:extLst>
            </c:dLbl>
            <c:dLbl>
              <c:idx val="4"/>
              <c:layout>
                <c:manualLayout>
                  <c:x val="0.12679193903789679"/>
                  <c:y val="9.2395749398699933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EF24-4FD2-9D0F-3DD7E038E270}"/>
                </c:ext>
              </c:extLst>
            </c:dLbl>
            <c:dLbl>
              <c:idx val="5"/>
              <c:layout>
                <c:manualLayout>
                  <c:x val="6.517971858739402E-2"/>
                  <c:y val="0.11128482845527968"/>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EF24-4FD2-9D0F-3DD7E038E270}"/>
                </c:ext>
              </c:extLst>
            </c:dLbl>
            <c:dLbl>
              <c:idx val="6"/>
              <c:layout>
                <c:manualLayout>
                  <c:x val="3.9243180251855053E-2"/>
                  <c:y val="0.1086507324653609"/>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EC"/>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EF24-4FD2-9D0F-3DD7E038E270}"/>
                </c:ext>
              </c:extLst>
            </c:dLbl>
            <c:dLbl>
              <c:idx val="7"/>
              <c:layout>
                <c:manualLayout>
                  <c:x val="1.6621345915929401E-2"/>
                  <c:y val="0.10180450626745589"/>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EC"/>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EF24-4FD2-9D0F-3DD7E038E27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EC"/>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Hoja1!$A$2:$A$9</c:f>
              <c:strCache>
                <c:ptCount val="8"/>
                <c:pt idx="0">
                  <c:v>UCE</c:v>
                </c:pt>
                <c:pt idx="1">
                  <c:v>EPN</c:v>
                </c:pt>
                <c:pt idx="2">
                  <c:v>ESPE</c:v>
                </c:pt>
                <c:pt idx="3">
                  <c:v>USFQ</c:v>
                </c:pt>
                <c:pt idx="4">
                  <c:v>PUCE</c:v>
                </c:pt>
                <c:pt idx="5">
                  <c:v>UIDE</c:v>
                </c:pt>
                <c:pt idx="6">
                  <c:v>UDLA</c:v>
                </c:pt>
                <c:pt idx="7">
                  <c:v>UTE</c:v>
                </c:pt>
              </c:strCache>
            </c:strRef>
          </c:cat>
          <c:val>
            <c:numRef>
              <c:f>Hoja1!$B$2:$B$9</c:f>
              <c:numCache>
                <c:formatCode>0%</c:formatCode>
                <c:ptCount val="8"/>
                <c:pt idx="0">
                  <c:v>0.28000000000000003</c:v>
                </c:pt>
                <c:pt idx="1">
                  <c:v>0.16</c:v>
                </c:pt>
                <c:pt idx="2">
                  <c:v>0.16</c:v>
                </c:pt>
                <c:pt idx="3">
                  <c:v>0.14000000000000001</c:v>
                </c:pt>
                <c:pt idx="4">
                  <c:v>0.1</c:v>
                </c:pt>
                <c:pt idx="5">
                  <c:v>0.04</c:v>
                </c:pt>
                <c:pt idx="6">
                  <c:v>0.03</c:v>
                </c:pt>
                <c:pt idx="7">
                  <c:v>0.02</c:v>
                </c:pt>
              </c:numCache>
            </c:numRef>
          </c:val>
          <c:extLst>
            <c:ext xmlns:c16="http://schemas.microsoft.com/office/drawing/2014/chart" uri="{C3380CC4-5D6E-409C-BE32-E72D297353CC}">
              <c16:uniqueId val="{00000000-EF24-4FD2-9D0F-3DD7E038E270}"/>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26552929558521521"/>
          <c:w val="0.17705890576402181"/>
          <c:h val="0.6022263251322249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s-EC"/>
        </a:p>
      </c:txPr>
    </c:legend>
    <c:plotVisOnly val="1"/>
    <c:dispBlanksAs val="zero"/>
    <c:showDLblsOverMax val="0"/>
  </c:chart>
  <c:spPr>
    <a:noFill/>
    <a:ln>
      <a:solidFill>
        <a:sysClr val="window" lastClr="FFFFFF"/>
      </a:solidFill>
    </a:ln>
    <a:effectLst>
      <a:glow rad="63500">
        <a:sysClr val="window" lastClr="FFFFFF">
          <a:alpha val="40000"/>
        </a:sysClr>
      </a:glow>
    </a:effectLst>
  </c:spPr>
  <c:txPr>
    <a:bodyPr/>
    <a:lstStyle/>
    <a:p>
      <a:pPr>
        <a:defRPr/>
      </a:pPr>
      <a:endParaRPr lang="es-EC"/>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r>
              <a:rPr lang="es-EC" dirty="0" smtClean="0"/>
              <a:t>Tecnología </a:t>
            </a:r>
            <a:r>
              <a:rPr lang="es-EC" dirty="0"/>
              <a:t>en aulas </a:t>
            </a:r>
            <a:endParaRPr lang="es-EC" dirty="0" smtClean="0"/>
          </a:p>
          <a:p>
            <a:pPr>
              <a:defRPr b="1">
                <a:solidFill>
                  <a:schemeClr val="bg1"/>
                </a:solidFill>
              </a:defRPr>
            </a:pPr>
            <a:r>
              <a:rPr lang="es-EC" dirty="0" smtClean="0"/>
              <a:t>y </a:t>
            </a:r>
            <a:r>
              <a:rPr lang="es-EC" dirty="0"/>
              <a:t>laboratorios</a:t>
            </a:r>
          </a:p>
        </c:rich>
      </c:tx>
      <c:layout>
        <c:manualLayout>
          <c:xMode val="edge"/>
          <c:yMode val="edge"/>
          <c:x val="0.37061446524680625"/>
          <c:y val="3.8078084004966734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endParaRPr lang="es-EC"/>
        </a:p>
      </c:txPr>
    </c:title>
    <c:autoTitleDeleted val="0"/>
    <c:plotArea>
      <c:layout>
        <c:manualLayout>
          <c:layoutTarget val="inner"/>
          <c:xMode val="edge"/>
          <c:yMode val="edge"/>
          <c:x val="0.22641879919425953"/>
          <c:y val="0.19400709678371503"/>
          <c:w val="0.70461699680218115"/>
          <c:h val="0.7580322317950805"/>
        </c:manualLayout>
      </c:layout>
      <c:pieChart>
        <c:varyColors val="1"/>
        <c:ser>
          <c:idx val="0"/>
          <c:order val="0"/>
          <c:tx>
            <c:strRef>
              <c:f>Hoja1!$B$1</c:f>
              <c:strCache>
                <c:ptCount val="1"/>
                <c:pt idx="0">
                  <c:v>Tiene la mejor tecnología en aulas y laboratorios</c:v>
                </c:pt>
              </c:strCache>
            </c:strRef>
          </c:tx>
          <c:spPr>
            <a:ln>
              <a:solidFill>
                <a:schemeClr val="tx1"/>
              </a:solidFill>
            </a:ln>
          </c:spPr>
          <c:dPt>
            <c:idx val="0"/>
            <c:bubble3D val="0"/>
            <c:spPr>
              <a:solidFill>
                <a:schemeClr val="accent4">
                  <a:lumMod val="40000"/>
                  <a:lumOff val="60000"/>
                </a:schemeClr>
              </a:solidFill>
              <a:ln w="19050">
                <a:solidFill>
                  <a:schemeClr val="tx1"/>
                </a:solidFill>
              </a:ln>
              <a:effectLst/>
            </c:spPr>
            <c:extLst>
              <c:ext xmlns:c16="http://schemas.microsoft.com/office/drawing/2014/chart" uri="{C3380CC4-5D6E-409C-BE32-E72D297353CC}">
                <c16:uniqueId val="{00000001-BA40-43F8-8C20-F6EC29A95F0B}"/>
              </c:ext>
            </c:extLst>
          </c:dPt>
          <c:dPt>
            <c:idx val="1"/>
            <c:bubble3D val="0"/>
            <c:spPr>
              <a:solidFill>
                <a:srgbClr val="FFBDCA"/>
              </a:solidFill>
              <a:ln w="19050">
                <a:solidFill>
                  <a:schemeClr val="tx1"/>
                </a:solidFill>
              </a:ln>
              <a:effectLst/>
            </c:spPr>
            <c:extLst>
              <c:ext xmlns:c16="http://schemas.microsoft.com/office/drawing/2014/chart" uri="{C3380CC4-5D6E-409C-BE32-E72D297353CC}">
                <c16:uniqueId val="{00000003-BA40-43F8-8C20-F6EC29A95F0B}"/>
              </c:ext>
            </c:extLst>
          </c:dPt>
          <c:dPt>
            <c:idx val="2"/>
            <c:bubble3D val="0"/>
            <c:spPr>
              <a:solidFill>
                <a:srgbClr val="AFEAFF"/>
              </a:solidFill>
              <a:ln w="19050">
                <a:solidFill>
                  <a:schemeClr val="tx1"/>
                </a:solidFill>
              </a:ln>
              <a:effectLst/>
            </c:spPr>
            <c:extLst>
              <c:ext xmlns:c16="http://schemas.microsoft.com/office/drawing/2014/chart" uri="{C3380CC4-5D6E-409C-BE32-E72D297353CC}">
                <c16:uniqueId val="{00000005-BA40-43F8-8C20-F6EC29A95F0B}"/>
              </c:ext>
            </c:extLst>
          </c:dPt>
          <c:dPt>
            <c:idx val="3"/>
            <c:bubble3D val="0"/>
            <c:spPr>
              <a:solidFill>
                <a:srgbClr val="00B050"/>
              </a:solidFill>
              <a:ln w="19050">
                <a:solidFill>
                  <a:schemeClr val="tx1"/>
                </a:solidFill>
              </a:ln>
              <a:effectLst/>
            </c:spPr>
            <c:extLst>
              <c:ext xmlns:c16="http://schemas.microsoft.com/office/drawing/2014/chart" uri="{C3380CC4-5D6E-409C-BE32-E72D297353CC}">
                <c16:uniqueId val="{00000007-BA40-43F8-8C20-F6EC29A95F0B}"/>
              </c:ext>
            </c:extLst>
          </c:dPt>
          <c:dPt>
            <c:idx val="4"/>
            <c:bubble3D val="0"/>
            <c:spPr>
              <a:solidFill>
                <a:srgbClr val="3CA2E2">
                  <a:lumMod val="75000"/>
                </a:srgbClr>
              </a:solidFill>
              <a:ln w="19050">
                <a:solidFill>
                  <a:schemeClr val="tx1"/>
                </a:solidFill>
              </a:ln>
              <a:effectLst/>
            </c:spPr>
            <c:extLst>
              <c:ext xmlns:c16="http://schemas.microsoft.com/office/drawing/2014/chart" uri="{C3380CC4-5D6E-409C-BE32-E72D297353CC}">
                <c16:uniqueId val="{00000009-BA40-43F8-8C20-F6EC29A95F0B}"/>
              </c:ext>
            </c:extLst>
          </c:dPt>
          <c:dPt>
            <c:idx val="5"/>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B-BA40-43F8-8C20-F6EC29A95F0B}"/>
              </c:ext>
            </c:extLst>
          </c:dPt>
          <c:dPt>
            <c:idx val="6"/>
            <c:bubble3D val="0"/>
            <c:spPr>
              <a:solidFill>
                <a:srgbClr val="CC99FF"/>
              </a:solidFill>
              <a:ln w="19050">
                <a:solidFill>
                  <a:schemeClr val="tx1"/>
                </a:solidFill>
              </a:ln>
              <a:effectLst/>
            </c:spPr>
            <c:extLst>
              <c:ext xmlns:c16="http://schemas.microsoft.com/office/drawing/2014/chart" uri="{C3380CC4-5D6E-409C-BE32-E72D297353CC}">
                <c16:uniqueId val="{0000000D-BA40-43F8-8C20-F6EC29A95F0B}"/>
              </c:ext>
            </c:extLst>
          </c:dPt>
          <c:dPt>
            <c:idx val="7"/>
            <c:bubble3D val="0"/>
            <c:spPr>
              <a:solidFill>
                <a:schemeClr val="accent2">
                  <a:lumMod val="60000"/>
                  <a:lumOff val="40000"/>
                </a:schemeClr>
              </a:solidFill>
              <a:ln w="19050">
                <a:solidFill>
                  <a:schemeClr val="tx1"/>
                </a:solidFill>
              </a:ln>
              <a:effectLst/>
            </c:spPr>
            <c:extLst>
              <c:ext xmlns:c16="http://schemas.microsoft.com/office/drawing/2014/chart" uri="{C3380CC4-5D6E-409C-BE32-E72D297353CC}">
                <c16:uniqueId val="{0000000F-BA40-43F8-8C20-F6EC29A95F0B}"/>
              </c:ext>
            </c:extLst>
          </c:dPt>
          <c:dLbls>
            <c:dLbl>
              <c:idx val="0"/>
              <c:layout>
                <c:manualLayout>
                  <c:x val="-0.1171701702217267"/>
                  <c:y val="0.15099013837476319"/>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A40-43F8-8C20-F6EC29A95F0B}"/>
                </c:ext>
              </c:extLst>
            </c:dLbl>
            <c:dLbl>
              <c:idx val="1"/>
              <c:layout>
                <c:manualLayout>
                  <c:x val="-0.10416800246382317"/>
                  <c:y val="-0.1197655080910462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A40-43F8-8C20-F6EC29A95F0B}"/>
                </c:ext>
              </c:extLst>
            </c:dLbl>
            <c:dLbl>
              <c:idx val="2"/>
              <c:layout>
                <c:manualLayout>
                  <c:x val="8.9629974552407288E-2"/>
                  <c:y val="-0.12850821524424608"/>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A40-43F8-8C20-F6EC29A95F0B}"/>
                </c:ext>
              </c:extLst>
            </c:dLbl>
            <c:dLbl>
              <c:idx val="3"/>
              <c:layout>
                <c:manualLayout>
                  <c:x val="0.13624920771899823"/>
                  <c:y val="-4.8337261221744997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A40-43F8-8C20-F6EC29A95F0B}"/>
                </c:ext>
              </c:extLst>
            </c:dLbl>
            <c:dLbl>
              <c:idx val="4"/>
              <c:layout>
                <c:manualLayout>
                  <c:x val="0.11816838296892793"/>
                  <c:y val="5.5584291071677422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A40-43F8-8C20-F6EC29A95F0B}"/>
                </c:ext>
              </c:extLst>
            </c:dLbl>
            <c:dLbl>
              <c:idx val="5"/>
              <c:layout>
                <c:manualLayout>
                  <c:x val="8.934266867220178E-2"/>
                  <c:y val="0.11562323926595955"/>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BA40-43F8-8C20-F6EC29A95F0B}"/>
                </c:ext>
              </c:extLst>
            </c:dLbl>
            <c:dLbl>
              <c:idx val="6"/>
              <c:layout>
                <c:manualLayout>
                  <c:x val="5.9662920127914236E-2"/>
                  <c:y val="0.12819450166304167"/>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BA40-43F8-8C20-F6EC29A95F0B}"/>
                </c:ext>
              </c:extLst>
            </c:dLbl>
            <c:dLbl>
              <c:idx val="7"/>
              <c:layout>
                <c:manualLayout>
                  <c:x val="2.7313679508889174E-2"/>
                  <c:y val="0.1396029222883938"/>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BA40-43F8-8C20-F6EC29A95F0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EC"/>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Hoja1!$A$2:$A$13</c:f>
              <c:strCache>
                <c:ptCount val="8"/>
                <c:pt idx="0">
                  <c:v>USFQ</c:v>
                </c:pt>
                <c:pt idx="1">
                  <c:v>UDLA</c:v>
                </c:pt>
                <c:pt idx="2">
                  <c:v>UCE</c:v>
                </c:pt>
                <c:pt idx="3">
                  <c:v>ESPE</c:v>
                </c:pt>
                <c:pt idx="4">
                  <c:v>EPN</c:v>
                </c:pt>
                <c:pt idx="5">
                  <c:v>PUCE</c:v>
                </c:pt>
                <c:pt idx="6">
                  <c:v>UTE</c:v>
                </c:pt>
                <c:pt idx="7">
                  <c:v>UIDE</c:v>
                </c:pt>
              </c:strCache>
            </c:strRef>
          </c:cat>
          <c:val>
            <c:numRef>
              <c:f>Hoja1!$B$2:$B$13</c:f>
              <c:numCache>
                <c:formatCode>0%</c:formatCode>
                <c:ptCount val="8"/>
                <c:pt idx="0">
                  <c:v>0.25</c:v>
                </c:pt>
                <c:pt idx="1">
                  <c:v>0.22</c:v>
                </c:pt>
                <c:pt idx="2">
                  <c:v>0.11</c:v>
                </c:pt>
                <c:pt idx="3">
                  <c:v>0.1</c:v>
                </c:pt>
                <c:pt idx="4">
                  <c:v>9.0000000000000024E-2</c:v>
                </c:pt>
                <c:pt idx="5">
                  <c:v>6.0000000000000032E-2</c:v>
                </c:pt>
                <c:pt idx="6">
                  <c:v>3.0000000000000002E-2</c:v>
                </c:pt>
                <c:pt idx="7">
                  <c:v>3.0000000000000002E-2</c:v>
                </c:pt>
              </c:numCache>
            </c:numRef>
          </c:val>
          <c:extLst>
            <c:ext xmlns:c16="http://schemas.microsoft.com/office/drawing/2014/chart" uri="{C3380CC4-5D6E-409C-BE32-E72D297353CC}">
              <c16:uniqueId val="{00000010-BA40-43F8-8C20-F6EC29A95F0B}"/>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2.4315339579365436E-2"/>
          <c:y val="0.24865197895150962"/>
          <c:w val="0.16215038061374037"/>
          <c:h val="0.5961071116994529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s-EC"/>
        </a:p>
      </c:txPr>
    </c:legend>
    <c:plotVisOnly val="1"/>
    <c:dispBlanksAs val="zero"/>
    <c:showDLblsOverMax val="0"/>
  </c:chart>
  <c:spPr>
    <a:noFill/>
    <a:ln>
      <a:solidFill>
        <a:sysClr val="window" lastClr="FFFFFF"/>
      </a:solidFill>
    </a:ln>
    <a:effectLst>
      <a:glow rad="63500">
        <a:sysClr val="window" lastClr="FFFFFF">
          <a:alpha val="40000"/>
        </a:sysClr>
      </a:glow>
    </a:effectLst>
  </c:spPr>
  <c:txPr>
    <a:bodyPr/>
    <a:lstStyle/>
    <a:p>
      <a:pPr>
        <a:defRPr/>
      </a:pPr>
      <a:endParaRPr lang="es-EC"/>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r>
              <a:rPr lang="en-US" dirty="0" smtClean="0"/>
              <a:t>Mejor </a:t>
            </a:r>
            <a:r>
              <a:rPr lang="en-US" dirty="0"/>
              <a:t>infraestructura</a:t>
            </a:r>
          </a:p>
        </c:rich>
      </c:tx>
      <c:layout>
        <c:manualLayout>
          <c:xMode val="edge"/>
          <c:yMode val="edge"/>
          <c:x val="0.29195607300322973"/>
          <c:y val="4.9114291938900045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endParaRPr lang="es-EC"/>
        </a:p>
      </c:txPr>
    </c:title>
    <c:autoTitleDeleted val="0"/>
    <c:plotArea>
      <c:layout>
        <c:manualLayout>
          <c:layoutTarget val="inner"/>
          <c:xMode val="edge"/>
          <c:yMode val="edge"/>
          <c:x val="0.24740851799085981"/>
          <c:y val="0.16406700251776038"/>
          <c:w val="0.69438432627296609"/>
          <c:h val="0.75042977056688909"/>
        </c:manualLayout>
      </c:layout>
      <c:pieChart>
        <c:varyColors val="1"/>
        <c:ser>
          <c:idx val="0"/>
          <c:order val="0"/>
          <c:tx>
            <c:strRef>
              <c:f>Hoja1!$B$1</c:f>
              <c:strCache>
                <c:ptCount val="1"/>
                <c:pt idx="0">
                  <c:v>Tiene la mejor infraestructura</c:v>
                </c:pt>
              </c:strCache>
            </c:strRef>
          </c:tx>
          <c:spPr>
            <a:ln>
              <a:solidFill>
                <a:schemeClr val="tx1"/>
              </a:solidFill>
            </a:ln>
          </c:spPr>
          <c:dPt>
            <c:idx val="0"/>
            <c:bubble3D val="0"/>
            <c:spPr>
              <a:solidFill>
                <a:schemeClr val="accent4">
                  <a:lumMod val="40000"/>
                  <a:lumOff val="60000"/>
                </a:schemeClr>
              </a:solidFill>
              <a:ln w="19050">
                <a:solidFill>
                  <a:schemeClr val="tx1"/>
                </a:solidFill>
              </a:ln>
              <a:effectLst/>
            </c:spPr>
            <c:extLst>
              <c:ext xmlns:c16="http://schemas.microsoft.com/office/drawing/2014/chart" uri="{C3380CC4-5D6E-409C-BE32-E72D297353CC}">
                <c16:uniqueId val="{00000001-3F8B-4338-84B6-FE6158D5CD69}"/>
              </c:ext>
            </c:extLst>
          </c:dPt>
          <c:dPt>
            <c:idx val="1"/>
            <c:bubble3D val="0"/>
            <c:spPr>
              <a:solidFill>
                <a:srgbClr val="00B050"/>
              </a:solidFill>
              <a:ln w="19050">
                <a:solidFill>
                  <a:schemeClr val="tx1"/>
                </a:solidFill>
              </a:ln>
              <a:effectLst/>
            </c:spPr>
            <c:extLst>
              <c:ext xmlns:c16="http://schemas.microsoft.com/office/drawing/2014/chart" uri="{C3380CC4-5D6E-409C-BE32-E72D297353CC}">
                <c16:uniqueId val="{00000003-3F8B-4338-84B6-FE6158D5CD69}"/>
              </c:ext>
            </c:extLst>
          </c:dPt>
          <c:dPt>
            <c:idx val="2"/>
            <c:bubble3D val="0"/>
            <c:spPr>
              <a:solidFill>
                <a:srgbClr val="FFBDCA"/>
              </a:solidFill>
              <a:ln w="19050">
                <a:solidFill>
                  <a:schemeClr val="tx1"/>
                </a:solidFill>
              </a:ln>
              <a:effectLst/>
            </c:spPr>
            <c:extLst>
              <c:ext xmlns:c16="http://schemas.microsoft.com/office/drawing/2014/chart" uri="{C3380CC4-5D6E-409C-BE32-E72D297353CC}">
                <c16:uniqueId val="{00000005-3F8B-4338-84B6-FE6158D5CD69}"/>
              </c:ext>
            </c:extLst>
          </c:dPt>
          <c:dPt>
            <c:idx val="3"/>
            <c:bubble3D val="0"/>
            <c:spPr>
              <a:solidFill>
                <a:srgbClr val="AFEAFF"/>
              </a:solidFill>
              <a:ln w="19050">
                <a:solidFill>
                  <a:schemeClr val="tx1"/>
                </a:solidFill>
              </a:ln>
              <a:effectLst/>
            </c:spPr>
            <c:extLst>
              <c:ext xmlns:c16="http://schemas.microsoft.com/office/drawing/2014/chart" uri="{C3380CC4-5D6E-409C-BE32-E72D297353CC}">
                <c16:uniqueId val="{00000007-3F8B-4338-84B6-FE6158D5CD69}"/>
              </c:ext>
            </c:extLst>
          </c:dPt>
          <c:dPt>
            <c:idx val="4"/>
            <c:bubble3D val="0"/>
            <c:spPr>
              <a:solidFill>
                <a:srgbClr val="3CA2E2">
                  <a:lumMod val="75000"/>
                </a:srgbClr>
              </a:solidFill>
              <a:ln w="19050">
                <a:solidFill>
                  <a:schemeClr val="tx1"/>
                </a:solidFill>
              </a:ln>
              <a:effectLst/>
            </c:spPr>
            <c:extLst>
              <c:ext xmlns:c16="http://schemas.microsoft.com/office/drawing/2014/chart" uri="{C3380CC4-5D6E-409C-BE32-E72D297353CC}">
                <c16:uniqueId val="{00000009-3F8B-4338-84B6-FE6158D5CD69}"/>
              </c:ext>
            </c:extLst>
          </c:dPt>
          <c:dPt>
            <c:idx val="5"/>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B-3F8B-4338-84B6-FE6158D5CD69}"/>
              </c:ext>
            </c:extLst>
          </c:dPt>
          <c:dPt>
            <c:idx val="6"/>
            <c:bubble3D val="0"/>
            <c:spPr>
              <a:solidFill>
                <a:schemeClr val="accent2">
                  <a:lumMod val="60000"/>
                  <a:lumOff val="40000"/>
                </a:schemeClr>
              </a:solidFill>
              <a:ln w="19050">
                <a:solidFill>
                  <a:schemeClr val="tx1"/>
                </a:solidFill>
              </a:ln>
              <a:effectLst/>
            </c:spPr>
            <c:extLst>
              <c:ext xmlns:c16="http://schemas.microsoft.com/office/drawing/2014/chart" uri="{C3380CC4-5D6E-409C-BE32-E72D297353CC}">
                <c16:uniqueId val="{0000000D-3F8B-4338-84B6-FE6158D5CD69}"/>
              </c:ext>
            </c:extLst>
          </c:dPt>
          <c:dPt>
            <c:idx val="7"/>
            <c:bubble3D val="0"/>
            <c:spPr>
              <a:solidFill>
                <a:srgbClr val="CC99FF"/>
              </a:solidFill>
              <a:ln w="19050">
                <a:solidFill>
                  <a:schemeClr val="tx1"/>
                </a:solidFill>
              </a:ln>
              <a:effectLst/>
            </c:spPr>
            <c:extLst>
              <c:ext xmlns:c16="http://schemas.microsoft.com/office/drawing/2014/chart" uri="{C3380CC4-5D6E-409C-BE32-E72D297353CC}">
                <c16:uniqueId val="{0000000F-3F8B-4338-84B6-FE6158D5CD69}"/>
              </c:ext>
            </c:extLst>
          </c:dPt>
          <c:dLbls>
            <c:dLbl>
              <c:idx val="0"/>
              <c:layout>
                <c:manualLayout>
                  <c:x val="-0.17351575855234302"/>
                  <c:y val="0.1020135224374315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F8B-4338-84B6-FE6158D5CD69}"/>
                </c:ext>
              </c:extLst>
            </c:dLbl>
            <c:dLbl>
              <c:idx val="1"/>
              <c:layout>
                <c:manualLayout>
                  <c:x val="-0.10294222243711774"/>
                  <c:y val="-0.11830712805724021"/>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F8B-4338-84B6-FE6158D5CD69}"/>
                </c:ext>
              </c:extLst>
            </c:dLbl>
            <c:dLbl>
              <c:idx val="2"/>
              <c:layout>
                <c:manualLayout>
                  <c:x val="7.8960415206049114E-2"/>
                  <c:y val="-0.14374083660993958"/>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F8B-4338-84B6-FE6158D5CD69}"/>
                </c:ext>
              </c:extLst>
            </c:dLbl>
            <c:dLbl>
              <c:idx val="3"/>
              <c:layout>
                <c:manualLayout>
                  <c:x val="0.14407005918851495"/>
                  <c:y val="-3.2901682125785356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F8B-4338-84B6-FE6158D5CD69}"/>
                </c:ext>
              </c:extLst>
            </c:dLbl>
            <c:dLbl>
              <c:idx val="4"/>
              <c:layout>
                <c:manualLayout>
                  <c:x val="0.12679193903789679"/>
                  <c:y val="9.2395749398699933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F8B-4338-84B6-FE6158D5CD69}"/>
                </c:ext>
              </c:extLst>
            </c:dLbl>
            <c:dLbl>
              <c:idx val="5"/>
              <c:layout>
                <c:manualLayout>
                  <c:x val="6.517971858739402E-2"/>
                  <c:y val="0.11128482845527968"/>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3F8B-4338-84B6-FE6158D5CD69}"/>
                </c:ext>
              </c:extLst>
            </c:dLbl>
            <c:dLbl>
              <c:idx val="6"/>
              <c:layout>
                <c:manualLayout>
                  <c:x val="3.9243180251855053E-2"/>
                  <c:y val="0.1086507324653609"/>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EC"/>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3F8B-4338-84B6-FE6158D5CD69}"/>
                </c:ext>
              </c:extLst>
            </c:dLbl>
            <c:dLbl>
              <c:idx val="7"/>
              <c:layout>
                <c:manualLayout>
                  <c:x val="1.6621345915929401E-2"/>
                  <c:y val="0.10180450626745589"/>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EC"/>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3F8B-4338-84B6-FE6158D5CD6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EC"/>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Hoja1!$A$2:$A$9</c:f>
              <c:strCache>
                <c:ptCount val="8"/>
                <c:pt idx="0">
                  <c:v>USFQ</c:v>
                </c:pt>
                <c:pt idx="1">
                  <c:v>ESPE</c:v>
                </c:pt>
                <c:pt idx="2">
                  <c:v>UDLA</c:v>
                </c:pt>
                <c:pt idx="3">
                  <c:v>UCE</c:v>
                </c:pt>
                <c:pt idx="4">
                  <c:v>EPN</c:v>
                </c:pt>
                <c:pt idx="5">
                  <c:v>PUCE</c:v>
                </c:pt>
                <c:pt idx="6">
                  <c:v>UIDE</c:v>
                </c:pt>
                <c:pt idx="7">
                  <c:v>UTE</c:v>
                </c:pt>
              </c:strCache>
            </c:strRef>
          </c:cat>
          <c:val>
            <c:numRef>
              <c:f>Hoja1!$B$2:$B$9</c:f>
              <c:numCache>
                <c:formatCode>0%</c:formatCode>
                <c:ptCount val="8"/>
                <c:pt idx="0">
                  <c:v>0.30000000000000021</c:v>
                </c:pt>
                <c:pt idx="1">
                  <c:v>0.17</c:v>
                </c:pt>
                <c:pt idx="2">
                  <c:v>0.16</c:v>
                </c:pt>
                <c:pt idx="3">
                  <c:v>0.1</c:v>
                </c:pt>
                <c:pt idx="4">
                  <c:v>8.0000000000000043E-2</c:v>
                </c:pt>
                <c:pt idx="5">
                  <c:v>7.0000000000000021E-2</c:v>
                </c:pt>
                <c:pt idx="6">
                  <c:v>0.05</c:v>
                </c:pt>
                <c:pt idx="7">
                  <c:v>1.0000000000000005E-2</c:v>
                </c:pt>
              </c:numCache>
            </c:numRef>
          </c:val>
          <c:extLst>
            <c:ext xmlns:c16="http://schemas.microsoft.com/office/drawing/2014/chart" uri="{C3380CC4-5D6E-409C-BE32-E72D297353CC}">
              <c16:uniqueId val="{00000010-3F8B-4338-84B6-FE6158D5CD6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2.5752574902208777E-2"/>
          <c:y val="0.20612163758731841"/>
          <c:w val="0.17705890576402181"/>
          <c:h val="0.6022263251322249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s-EC"/>
        </a:p>
      </c:txPr>
    </c:legend>
    <c:plotVisOnly val="1"/>
    <c:dispBlanksAs val="zero"/>
    <c:showDLblsOverMax val="0"/>
  </c:chart>
  <c:spPr>
    <a:noFill/>
    <a:ln>
      <a:solidFill>
        <a:sysClr val="window" lastClr="FFFFFF"/>
      </a:solidFill>
    </a:ln>
    <a:effectLst>
      <a:glow rad="63500">
        <a:sysClr val="window" lastClr="FFFFFF">
          <a:alpha val="40000"/>
        </a:sysClr>
      </a:glow>
    </a:effectLst>
  </c:spPr>
  <c:txPr>
    <a:bodyPr/>
    <a:lstStyle/>
    <a:p>
      <a:pPr>
        <a:defRPr/>
      </a:pPr>
      <a:endParaRPr lang="es-EC"/>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r>
              <a:rPr lang="es-EC" b="1" dirty="0" smtClean="0">
                <a:solidFill>
                  <a:schemeClr val="bg1"/>
                </a:solidFill>
              </a:rPr>
              <a:t>Convenios </a:t>
            </a:r>
            <a:r>
              <a:rPr lang="es-EC" b="1" dirty="0">
                <a:solidFill>
                  <a:schemeClr val="bg1"/>
                </a:solidFill>
              </a:rPr>
              <a:t>y </a:t>
            </a:r>
            <a:r>
              <a:rPr lang="es-EC" b="1" dirty="0" smtClean="0">
                <a:solidFill>
                  <a:schemeClr val="bg1"/>
                </a:solidFill>
              </a:rPr>
              <a:t>programas</a:t>
            </a:r>
          </a:p>
          <a:p>
            <a:pPr>
              <a:defRPr b="1">
                <a:solidFill>
                  <a:schemeClr val="bg1"/>
                </a:solidFill>
              </a:defRPr>
            </a:pPr>
            <a:r>
              <a:rPr lang="es-EC" b="1" dirty="0" smtClean="0">
                <a:solidFill>
                  <a:schemeClr val="bg1"/>
                </a:solidFill>
              </a:rPr>
              <a:t> </a:t>
            </a:r>
            <a:r>
              <a:rPr lang="es-EC" b="1" dirty="0">
                <a:solidFill>
                  <a:schemeClr val="bg1"/>
                </a:solidFill>
              </a:rPr>
              <a:t>internacionales</a:t>
            </a:r>
          </a:p>
        </c:rich>
      </c:tx>
      <c:layout>
        <c:manualLayout>
          <c:xMode val="edge"/>
          <c:yMode val="edge"/>
          <c:x val="0.36217369867318172"/>
          <c:y val="3.8471196239306255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endParaRPr lang="es-EC"/>
        </a:p>
      </c:txPr>
    </c:title>
    <c:autoTitleDeleted val="0"/>
    <c:plotArea>
      <c:layout>
        <c:manualLayout>
          <c:layoutTarget val="inner"/>
          <c:xMode val="edge"/>
          <c:yMode val="edge"/>
          <c:x val="0.26081012852108576"/>
          <c:y val="0.19236496517585019"/>
          <c:w val="0.67660467795119561"/>
          <c:h val="0.76991669605176571"/>
        </c:manualLayout>
      </c:layout>
      <c:pieChart>
        <c:varyColors val="1"/>
        <c:ser>
          <c:idx val="0"/>
          <c:order val="0"/>
          <c:tx>
            <c:strRef>
              <c:f>Hoja1!$B$1</c:f>
              <c:strCache>
                <c:ptCount val="1"/>
                <c:pt idx="0">
                  <c:v>Tiene convenios y programas internacionales</c:v>
                </c:pt>
              </c:strCache>
            </c:strRef>
          </c:tx>
          <c:spPr>
            <a:ln>
              <a:solidFill>
                <a:schemeClr val="tx1"/>
              </a:solidFill>
            </a:ln>
          </c:spPr>
          <c:dPt>
            <c:idx val="0"/>
            <c:bubble3D val="0"/>
            <c:spPr>
              <a:solidFill>
                <a:schemeClr val="accent4">
                  <a:lumMod val="40000"/>
                  <a:lumOff val="60000"/>
                </a:schemeClr>
              </a:solidFill>
              <a:ln w="19050">
                <a:solidFill>
                  <a:schemeClr val="tx1"/>
                </a:solidFill>
              </a:ln>
              <a:effectLst/>
            </c:spPr>
            <c:extLst>
              <c:ext xmlns:c16="http://schemas.microsoft.com/office/drawing/2014/chart" uri="{C3380CC4-5D6E-409C-BE32-E72D297353CC}">
                <c16:uniqueId val="{00000001-0113-493B-A5A4-AB970F02BB38}"/>
              </c:ext>
            </c:extLst>
          </c:dPt>
          <c:dPt>
            <c:idx val="1"/>
            <c:bubble3D val="0"/>
            <c:spPr>
              <a:solidFill>
                <a:srgbClr val="FFBDCA"/>
              </a:solidFill>
              <a:ln w="19050">
                <a:solidFill>
                  <a:schemeClr val="tx1"/>
                </a:solidFill>
              </a:ln>
              <a:effectLst/>
            </c:spPr>
            <c:extLst>
              <c:ext xmlns:c16="http://schemas.microsoft.com/office/drawing/2014/chart" uri="{C3380CC4-5D6E-409C-BE32-E72D297353CC}">
                <c16:uniqueId val="{00000003-0113-493B-A5A4-AB970F02BB38}"/>
              </c:ext>
            </c:extLst>
          </c:dPt>
          <c:dPt>
            <c:idx val="2"/>
            <c:bubble3D val="0"/>
            <c:spPr>
              <a:solidFill>
                <a:srgbClr val="AFEAFF"/>
              </a:solidFill>
              <a:ln w="19050">
                <a:solidFill>
                  <a:schemeClr val="tx1"/>
                </a:solidFill>
              </a:ln>
              <a:effectLst/>
            </c:spPr>
            <c:extLst>
              <c:ext xmlns:c16="http://schemas.microsoft.com/office/drawing/2014/chart" uri="{C3380CC4-5D6E-409C-BE32-E72D297353CC}">
                <c16:uniqueId val="{00000005-0113-493B-A5A4-AB970F02BB38}"/>
              </c:ext>
            </c:extLst>
          </c:dPt>
          <c:dPt>
            <c:idx val="3"/>
            <c:bubble3D val="0"/>
            <c:spPr>
              <a:solidFill>
                <a:srgbClr val="006699"/>
              </a:solidFill>
              <a:ln w="19050">
                <a:solidFill>
                  <a:schemeClr val="tx1"/>
                </a:solidFill>
              </a:ln>
              <a:effectLst/>
            </c:spPr>
            <c:extLst>
              <c:ext xmlns:c16="http://schemas.microsoft.com/office/drawing/2014/chart" uri="{C3380CC4-5D6E-409C-BE32-E72D297353CC}">
                <c16:uniqueId val="{00000007-0113-493B-A5A4-AB970F02BB38}"/>
              </c:ext>
            </c:extLst>
          </c:dPt>
          <c:dPt>
            <c:idx val="4"/>
            <c:bubble3D val="0"/>
            <c:spPr>
              <a:solidFill>
                <a:srgbClr val="00B050"/>
              </a:solidFill>
              <a:ln w="19050">
                <a:solidFill>
                  <a:schemeClr val="tx1"/>
                </a:solidFill>
              </a:ln>
              <a:effectLst/>
            </c:spPr>
            <c:extLst>
              <c:ext xmlns:c16="http://schemas.microsoft.com/office/drawing/2014/chart" uri="{C3380CC4-5D6E-409C-BE32-E72D297353CC}">
                <c16:uniqueId val="{00000009-0113-493B-A5A4-AB970F02BB38}"/>
              </c:ext>
            </c:extLst>
          </c:dPt>
          <c:dPt>
            <c:idx val="5"/>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B-0113-493B-A5A4-AB970F02BB38}"/>
              </c:ext>
            </c:extLst>
          </c:dPt>
          <c:dPt>
            <c:idx val="6"/>
            <c:bubble3D val="0"/>
            <c:spPr>
              <a:solidFill>
                <a:schemeClr val="accent2">
                  <a:lumMod val="60000"/>
                  <a:lumOff val="40000"/>
                </a:schemeClr>
              </a:solidFill>
              <a:ln w="19050">
                <a:solidFill>
                  <a:schemeClr val="tx1"/>
                </a:solidFill>
              </a:ln>
              <a:effectLst/>
            </c:spPr>
            <c:extLst>
              <c:ext xmlns:c16="http://schemas.microsoft.com/office/drawing/2014/chart" uri="{C3380CC4-5D6E-409C-BE32-E72D297353CC}">
                <c16:uniqueId val="{0000000D-0113-493B-A5A4-AB970F02BB38}"/>
              </c:ext>
            </c:extLst>
          </c:dPt>
          <c:dPt>
            <c:idx val="7"/>
            <c:bubble3D val="0"/>
            <c:spPr>
              <a:solidFill>
                <a:srgbClr val="CC99FF"/>
              </a:solidFill>
              <a:ln w="19050">
                <a:solidFill>
                  <a:schemeClr val="tx1"/>
                </a:solidFill>
              </a:ln>
              <a:effectLst/>
            </c:spPr>
            <c:extLst>
              <c:ext xmlns:c16="http://schemas.microsoft.com/office/drawing/2014/chart" uri="{C3380CC4-5D6E-409C-BE32-E72D297353CC}">
                <c16:uniqueId val="{0000000F-0113-493B-A5A4-AB970F02BB38}"/>
              </c:ext>
            </c:extLst>
          </c:dPt>
          <c:dLbls>
            <c:dLbl>
              <c:idx val="0"/>
              <c:layout>
                <c:manualLayout>
                  <c:x val="-0.16345444677676113"/>
                  <c:y val="9.1730835640589203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113-493B-A5A4-AB970F02BB38}"/>
                </c:ext>
              </c:extLst>
            </c:dLbl>
            <c:dLbl>
              <c:idx val="1"/>
              <c:layout>
                <c:manualLayout>
                  <c:x val="-6.5742242478454768E-2"/>
                  <c:y val="-0.14812941887446326"/>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113-493B-A5A4-AB970F02BB38}"/>
                </c:ext>
              </c:extLst>
            </c:dLbl>
            <c:dLbl>
              <c:idx val="2"/>
              <c:layout>
                <c:manualLayout>
                  <c:x val="0.11388962759201585"/>
                  <c:y val="-0.11759980522116339"/>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113-493B-A5A4-AB970F02BB38}"/>
                </c:ext>
              </c:extLst>
            </c:dLbl>
            <c:dLbl>
              <c:idx val="3"/>
              <c:layout>
                <c:manualLayout>
                  <c:x val="0.12371408720294062"/>
                  <c:y val="-1.7357429767537687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0113-493B-A5A4-AB970F02BB38}"/>
                </c:ext>
              </c:extLst>
            </c:dLbl>
            <c:dLbl>
              <c:idx val="4"/>
              <c:layout>
                <c:manualLayout>
                  <c:x val="0.11915258079514351"/>
                  <c:y val="3.8263969247360044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0113-493B-A5A4-AB970F02BB38}"/>
                </c:ext>
              </c:extLst>
            </c:dLbl>
            <c:dLbl>
              <c:idx val="5"/>
              <c:layout>
                <c:manualLayout>
                  <c:x val="9.4405558878259757E-2"/>
                  <c:y val="0.1152932436280361"/>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0113-493B-A5A4-AB970F02BB38}"/>
                </c:ext>
              </c:extLst>
            </c:dLbl>
            <c:dLbl>
              <c:idx val="6"/>
              <c:layout>
                <c:manualLayout>
                  <c:x val="6.9376311490027834E-2"/>
                  <c:y val="0.1303672096038386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0113-493B-A5A4-AB970F02BB38}"/>
                </c:ext>
              </c:extLst>
            </c:dLbl>
            <c:dLbl>
              <c:idx val="7"/>
              <c:layout>
                <c:manualLayout>
                  <c:x val="2.9874205572963219E-2"/>
                  <c:y val="0.13957679526714689"/>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0113-493B-A5A4-AB970F02BB3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EC"/>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Hoja1!$A$2:$A$9</c:f>
              <c:strCache>
                <c:ptCount val="8"/>
                <c:pt idx="0">
                  <c:v>USFQ</c:v>
                </c:pt>
                <c:pt idx="1">
                  <c:v>UDLA</c:v>
                </c:pt>
                <c:pt idx="2">
                  <c:v>UCE</c:v>
                </c:pt>
                <c:pt idx="3">
                  <c:v>EPN</c:v>
                </c:pt>
                <c:pt idx="4">
                  <c:v>ESPE</c:v>
                </c:pt>
                <c:pt idx="5">
                  <c:v>PUCE</c:v>
                </c:pt>
                <c:pt idx="6">
                  <c:v>UIDE</c:v>
                </c:pt>
                <c:pt idx="7">
                  <c:v>UTE</c:v>
                </c:pt>
              </c:strCache>
            </c:strRef>
          </c:cat>
          <c:val>
            <c:numRef>
              <c:f>Hoja1!$B$2:$B$9</c:f>
              <c:numCache>
                <c:formatCode>0%</c:formatCode>
                <c:ptCount val="8"/>
                <c:pt idx="0">
                  <c:v>0.32000000000000023</c:v>
                </c:pt>
                <c:pt idx="1">
                  <c:v>0.1800000000000001</c:v>
                </c:pt>
                <c:pt idx="2">
                  <c:v>0.11</c:v>
                </c:pt>
                <c:pt idx="3">
                  <c:v>7.0000000000000021E-2</c:v>
                </c:pt>
                <c:pt idx="4">
                  <c:v>7.0000000000000021E-2</c:v>
                </c:pt>
                <c:pt idx="5">
                  <c:v>6.0000000000000032E-2</c:v>
                </c:pt>
                <c:pt idx="6">
                  <c:v>4.0000000000000022E-2</c:v>
                </c:pt>
                <c:pt idx="7">
                  <c:v>3.0000000000000002E-2</c:v>
                </c:pt>
              </c:numCache>
            </c:numRef>
          </c:val>
          <c:extLst>
            <c:ext xmlns:c16="http://schemas.microsoft.com/office/drawing/2014/chart" uri="{C3380CC4-5D6E-409C-BE32-E72D297353CC}">
              <c16:uniqueId val="{00000010-0113-493B-A5A4-AB970F02BB38}"/>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2.3527723597358764E-2"/>
          <c:y val="0.27229318318109225"/>
          <c:w val="0.17705890576402181"/>
          <c:h val="0.6022263251322249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s-EC"/>
        </a:p>
      </c:txPr>
    </c:legend>
    <c:plotVisOnly val="1"/>
    <c:dispBlanksAs val="zero"/>
    <c:showDLblsOverMax val="0"/>
  </c:chart>
  <c:spPr>
    <a:noFill/>
    <a:ln>
      <a:solidFill>
        <a:sysClr val="window" lastClr="FFFFFF"/>
      </a:solidFill>
    </a:ln>
    <a:effectLst>
      <a:glow rad="63500">
        <a:sysClr val="window" lastClr="FFFFFF">
          <a:alpha val="40000"/>
        </a:sysClr>
      </a:glow>
    </a:effectLst>
  </c:spPr>
  <c:txPr>
    <a:bodyPr/>
    <a:lstStyle/>
    <a:p>
      <a:pPr>
        <a:defRPr/>
      </a:pPr>
      <a:endParaRPr lang="es-EC"/>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r>
              <a:rPr lang="en-US" dirty="0" smtClean="0"/>
              <a:t>Acreditación</a:t>
            </a:r>
            <a:endParaRPr lang="en-US" dirty="0"/>
          </a:p>
        </c:rich>
      </c:tx>
      <c:layout>
        <c:manualLayout>
          <c:xMode val="edge"/>
          <c:yMode val="edge"/>
          <c:x val="0.48792358922676154"/>
          <c:y val="5.4077042114649046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endParaRPr lang="es-EC"/>
        </a:p>
      </c:txPr>
    </c:title>
    <c:autoTitleDeleted val="0"/>
    <c:plotArea>
      <c:layout>
        <c:manualLayout>
          <c:layoutTarget val="inner"/>
          <c:xMode val="edge"/>
          <c:yMode val="edge"/>
          <c:x val="0.25159235165914456"/>
          <c:y val="0.15601533565269757"/>
          <c:w val="0.68902176414602379"/>
          <c:h val="0.7840462495255337"/>
        </c:manualLayout>
      </c:layout>
      <c:pieChart>
        <c:varyColors val="1"/>
        <c:ser>
          <c:idx val="0"/>
          <c:order val="0"/>
          <c:tx>
            <c:strRef>
              <c:f>Hoja1!$B$1</c:f>
              <c:strCache>
                <c:ptCount val="1"/>
                <c:pt idx="0">
                  <c:v>Es la mejor acreditada</c:v>
                </c:pt>
              </c:strCache>
            </c:strRef>
          </c:tx>
          <c:spPr>
            <a:ln>
              <a:solidFill>
                <a:schemeClr val="tx1"/>
              </a:solidFill>
            </a:ln>
          </c:spPr>
          <c:dPt>
            <c:idx val="0"/>
            <c:bubble3D val="0"/>
            <c:spPr>
              <a:solidFill>
                <a:srgbClr val="AFEAFF"/>
              </a:solidFill>
              <a:ln w="19050">
                <a:solidFill>
                  <a:schemeClr val="tx1"/>
                </a:solidFill>
              </a:ln>
              <a:effectLst/>
            </c:spPr>
            <c:extLst>
              <c:ext xmlns:c16="http://schemas.microsoft.com/office/drawing/2014/chart" uri="{C3380CC4-5D6E-409C-BE32-E72D297353CC}">
                <c16:uniqueId val="{00000001-EC0C-40E0-9AA7-13CF3228D60D}"/>
              </c:ext>
            </c:extLst>
          </c:dPt>
          <c:dPt>
            <c:idx val="1"/>
            <c:bubble3D val="0"/>
            <c:spPr>
              <a:solidFill>
                <a:schemeClr val="accent4">
                  <a:lumMod val="40000"/>
                  <a:lumOff val="60000"/>
                </a:schemeClr>
              </a:solidFill>
              <a:ln w="19050">
                <a:solidFill>
                  <a:schemeClr val="tx1"/>
                </a:solidFill>
              </a:ln>
              <a:effectLst/>
            </c:spPr>
            <c:extLst>
              <c:ext xmlns:c16="http://schemas.microsoft.com/office/drawing/2014/chart" uri="{C3380CC4-5D6E-409C-BE32-E72D297353CC}">
                <c16:uniqueId val="{00000003-EC0C-40E0-9AA7-13CF3228D60D}"/>
              </c:ext>
            </c:extLst>
          </c:dPt>
          <c:dPt>
            <c:idx val="2"/>
            <c:bubble3D val="0"/>
            <c:spPr>
              <a:solidFill>
                <a:srgbClr val="3CA2E2">
                  <a:lumMod val="75000"/>
                </a:srgbClr>
              </a:solidFill>
              <a:ln w="19050">
                <a:solidFill>
                  <a:schemeClr val="tx1"/>
                </a:solidFill>
              </a:ln>
              <a:effectLst/>
            </c:spPr>
            <c:extLst>
              <c:ext xmlns:c16="http://schemas.microsoft.com/office/drawing/2014/chart" uri="{C3380CC4-5D6E-409C-BE32-E72D297353CC}">
                <c16:uniqueId val="{00000005-EC0C-40E0-9AA7-13CF3228D60D}"/>
              </c:ext>
            </c:extLst>
          </c:dPt>
          <c:dPt>
            <c:idx val="3"/>
            <c:bubble3D val="0"/>
            <c:spPr>
              <a:solidFill>
                <a:srgbClr val="00B050"/>
              </a:solidFill>
              <a:ln w="19050">
                <a:solidFill>
                  <a:schemeClr val="tx1"/>
                </a:solidFill>
              </a:ln>
              <a:effectLst/>
            </c:spPr>
            <c:extLst>
              <c:ext xmlns:c16="http://schemas.microsoft.com/office/drawing/2014/chart" uri="{C3380CC4-5D6E-409C-BE32-E72D297353CC}">
                <c16:uniqueId val="{00000007-EC0C-40E0-9AA7-13CF3228D60D}"/>
              </c:ext>
            </c:extLst>
          </c:dPt>
          <c:dPt>
            <c:idx val="4"/>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9-EC0C-40E0-9AA7-13CF3228D60D}"/>
              </c:ext>
            </c:extLst>
          </c:dPt>
          <c:dPt>
            <c:idx val="5"/>
            <c:bubble3D val="0"/>
            <c:spPr>
              <a:solidFill>
                <a:srgbClr val="FFBDCA"/>
              </a:solidFill>
              <a:ln w="19050">
                <a:solidFill>
                  <a:schemeClr val="tx1"/>
                </a:solidFill>
              </a:ln>
              <a:effectLst/>
            </c:spPr>
            <c:extLst>
              <c:ext xmlns:c16="http://schemas.microsoft.com/office/drawing/2014/chart" uri="{C3380CC4-5D6E-409C-BE32-E72D297353CC}">
                <c16:uniqueId val="{0000000B-EC0C-40E0-9AA7-13CF3228D60D}"/>
              </c:ext>
            </c:extLst>
          </c:dPt>
          <c:dPt>
            <c:idx val="6"/>
            <c:bubble3D val="0"/>
            <c:spPr>
              <a:solidFill>
                <a:srgbClr val="CC99FF"/>
              </a:solidFill>
              <a:ln w="19050">
                <a:solidFill>
                  <a:schemeClr val="tx1"/>
                </a:solidFill>
              </a:ln>
              <a:effectLst/>
            </c:spPr>
            <c:extLst>
              <c:ext xmlns:c16="http://schemas.microsoft.com/office/drawing/2014/chart" uri="{C3380CC4-5D6E-409C-BE32-E72D297353CC}">
                <c16:uniqueId val="{0000000D-EC0C-40E0-9AA7-13CF3228D60D}"/>
              </c:ext>
            </c:extLst>
          </c:dPt>
          <c:dPt>
            <c:idx val="7"/>
            <c:bubble3D val="0"/>
            <c:spPr>
              <a:solidFill>
                <a:schemeClr val="accent2">
                  <a:lumMod val="60000"/>
                  <a:lumOff val="40000"/>
                </a:schemeClr>
              </a:solidFill>
              <a:ln w="19050">
                <a:solidFill>
                  <a:schemeClr val="tx1"/>
                </a:solidFill>
              </a:ln>
              <a:effectLst/>
            </c:spPr>
            <c:extLst>
              <c:ext xmlns:c16="http://schemas.microsoft.com/office/drawing/2014/chart" uri="{C3380CC4-5D6E-409C-BE32-E72D297353CC}">
                <c16:uniqueId val="{0000000F-EC0C-40E0-9AA7-13CF3228D60D}"/>
              </c:ext>
            </c:extLst>
          </c:dPt>
          <c:dLbls>
            <c:dLbl>
              <c:idx val="1"/>
              <c:layout>
                <c:manualLayout>
                  <c:x val="-0.11799442276219384"/>
                  <c:y val="-0.15153028614010769"/>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C0C-40E0-9AA7-13CF3228D60D}"/>
                </c:ext>
              </c:extLst>
            </c:dLbl>
            <c:dLbl>
              <c:idx val="2"/>
              <c:layout>
                <c:manualLayout>
                  <c:x val="0.11340698875057335"/>
                  <c:y val="-0.12266276755584379"/>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C0C-40E0-9AA7-13CF3228D60D}"/>
                </c:ext>
              </c:extLst>
            </c:dLbl>
            <c:dLbl>
              <c:idx val="3"/>
              <c:layout>
                <c:manualLayout>
                  <c:x val="0.15623360911194117"/>
                  <c:y val="3.8796733289308671E-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EC0C-40E0-9AA7-13CF3228D60D}"/>
                </c:ext>
              </c:extLst>
            </c:dLbl>
            <c:dLbl>
              <c:idx val="4"/>
              <c:layout>
                <c:manualLayout>
                  <c:x val="0.11149763095279386"/>
                  <c:y val="9.4495566736742739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EC0C-40E0-9AA7-13CF3228D60D}"/>
                </c:ext>
              </c:extLst>
            </c:dLbl>
            <c:dLbl>
              <c:idx val="5"/>
              <c:layout>
                <c:manualLayout>
                  <c:x val="8.2004105671102737E-2"/>
                  <c:y val="0.13210957899902448"/>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EC0C-40E0-9AA7-13CF3228D60D}"/>
                </c:ext>
              </c:extLst>
            </c:dLbl>
            <c:dLbl>
              <c:idx val="6"/>
              <c:layout>
                <c:manualLayout>
                  <c:x val="4.3692917664791782E-2"/>
                  <c:y val="0.13509960832187279"/>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s-EC"/>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EC0C-40E0-9AA7-13CF3228D60D}"/>
                </c:ext>
              </c:extLst>
            </c:dLbl>
            <c:dLbl>
              <c:idx val="7"/>
              <c:layout>
                <c:manualLayout>
                  <c:x val="1.8846214622397741E-2"/>
                  <c:y val="0.12104005234491914"/>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s-EC"/>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EC0C-40E0-9AA7-13CF3228D60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EC"/>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Hoja1!$A$2:$A$9</c:f>
              <c:strCache>
                <c:ptCount val="8"/>
                <c:pt idx="0">
                  <c:v>UCE</c:v>
                </c:pt>
                <c:pt idx="1">
                  <c:v>USFQ</c:v>
                </c:pt>
                <c:pt idx="2">
                  <c:v>EPN</c:v>
                </c:pt>
                <c:pt idx="3">
                  <c:v>ESPE</c:v>
                </c:pt>
                <c:pt idx="4">
                  <c:v>PUCE</c:v>
                </c:pt>
                <c:pt idx="5">
                  <c:v>UDLA</c:v>
                </c:pt>
                <c:pt idx="6">
                  <c:v>UTE</c:v>
                </c:pt>
                <c:pt idx="7">
                  <c:v>UIDE</c:v>
                </c:pt>
              </c:strCache>
            </c:strRef>
          </c:cat>
          <c:val>
            <c:numRef>
              <c:f>Hoja1!$B$2:$B$9</c:f>
              <c:numCache>
                <c:formatCode>0%</c:formatCode>
                <c:ptCount val="8"/>
                <c:pt idx="0">
                  <c:v>0.27</c:v>
                </c:pt>
                <c:pt idx="1">
                  <c:v>0.19</c:v>
                </c:pt>
                <c:pt idx="2">
                  <c:v>0.1800000000000001</c:v>
                </c:pt>
                <c:pt idx="3">
                  <c:v>0.12000000000000002</c:v>
                </c:pt>
                <c:pt idx="4">
                  <c:v>7.0000000000000021E-2</c:v>
                </c:pt>
                <c:pt idx="5">
                  <c:v>0.05</c:v>
                </c:pt>
                <c:pt idx="6">
                  <c:v>3.0000000000000002E-2</c:v>
                </c:pt>
                <c:pt idx="7">
                  <c:v>2.0000000000000011E-2</c:v>
                </c:pt>
              </c:numCache>
            </c:numRef>
          </c:val>
          <c:extLst>
            <c:ext xmlns:c16="http://schemas.microsoft.com/office/drawing/2014/chart" uri="{C3380CC4-5D6E-409C-BE32-E72D297353CC}">
              <c16:uniqueId val="{00000010-EC0C-40E0-9AA7-13CF3228D60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101799831190279E-2"/>
          <c:y val="0.18858711127536229"/>
          <c:w val="0.14940334430363456"/>
          <c:h val="0.6177471010365993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s-EC"/>
        </a:p>
      </c:txPr>
    </c:legend>
    <c:plotVisOnly val="1"/>
    <c:dispBlanksAs val="zero"/>
    <c:showDLblsOverMax val="0"/>
  </c:chart>
  <c:spPr>
    <a:noFill/>
    <a:ln>
      <a:solidFill>
        <a:sysClr val="window" lastClr="FFFFFF"/>
      </a:solidFill>
    </a:ln>
    <a:effectLst>
      <a:glow rad="63500">
        <a:sysClr val="window" lastClr="FFFFFF">
          <a:alpha val="40000"/>
        </a:sysClr>
      </a:glow>
    </a:effectLst>
  </c:spPr>
  <c:txPr>
    <a:bodyPr/>
    <a:lstStyle/>
    <a:p>
      <a:pPr>
        <a:defRPr/>
      </a:pPr>
      <a:endParaRPr lang="es-EC"/>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r>
              <a:rPr lang="en-US" dirty="0" smtClean="0"/>
              <a:t>Ubicación</a:t>
            </a:r>
            <a:endParaRPr lang="en-US" dirty="0"/>
          </a:p>
        </c:rich>
      </c:tx>
      <c:layout>
        <c:manualLayout>
          <c:xMode val="edge"/>
          <c:yMode val="edge"/>
          <c:x val="0.50189621597637457"/>
          <c:y val="4.4176023106794804E-2"/>
        </c:manualLayout>
      </c:layout>
      <c:overlay val="0"/>
      <c:spPr>
        <a:noFill/>
        <a:ln>
          <a:noFill/>
        </a:ln>
        <a:effectLst>
          <a:glow rad="63500">
            <a:sysClr val="window" lastClr="FFFFFF">
              <a:alpha val="40000"/>
            </a:sysClr>
          </a:glow>
        </a:effectLst>
      </c:spPr>
      <c:txPr>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endParaRPr lang="es-EC"/>
        </a:p>
      </c:txPr>
    </c:title>
    <c:autoTitleDeleted val="0"/>
    <c:plotArea>
      <c:layout>
        <c:manualLayout>
          <c:layoutTarget val="inner"/>
          <c:xMode val="edge"/>
          <c:yMode val="edge"/>
          <c:x val="0.23987438037930647"/>
          <c:y val="0.15691126299027286"/>
          <c:w val="0.69958684716542641"/>
          <c:h val="0.79606838605057562"/>
        </c:manualLayout>
      </c:layout>
      <c:pieChart>
        <c:varyColors val="1"/>
        <c:ser>
          <c:idx val="0"/>
          <c:order val="0"/>
          <c:tx>
            <c:strRef>
              <c:f>Hoja1!$B$1</c:f>
              <c:strCache>
                <c:ptCount val="1"/>
                <c:pt idx="0">
                  <c:v>Tiene la mejor ubicación</c:v>
                </c:pt>
              </c:strCache>
            </c:strRef>
          </c:tx>
          <c:spPr>
            <a:ln>
              <a:solidFill>
                <a:schemeClr val="tx1"/>
              </a:solidFill>
            </a:ln>
          </c:spPr>
          <c:dPt>
            <c:idx val="0"/>
            <c:bubble3D val="0"/>
            <c:spPr>
              <a:solidFill>
                <a:srgbClr val="AFEAFF"/>
              </a:solidFill>
              <a:ln w="19050">
                <a:solidFill>
                  <a:schemeClr val="tx1"/>
                </a:solidFill>
              </a:ln>
              <a:effectLst/>
            </c:spPr>
            <c:extLst>
              <c:ext xmlns:c16="http://schemas.microsoft.com/office/drawing/2014/chart" uri="{C3380CC4-5D6E-409C-BE32-E72D297353CC}">
                <c16:uniqueId val="{00000001-BA40-43F8-8C20-F6EC29A95F0B}"/>
              </c:ext>
            </c:extLst>
          </c:dPt>
          <c:dPt>
            <c:idx val="1"/>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3-BA40-43F8-8C20-F6EC29A95F0B}"/>
              </c:ext>
            </c:extLst>
          </c:dPt>
          <c:dPt>
            <c:idx val="2"/>
            <c:bubble3D val="0"/>
            <c:spPr>
              <a:solidFill>
                <a:srgbClr val="3CA2E2">
                  <a:lumMod val="75000"/>
                </a:srgbClr>
              </a:solidFill>
              <a:ln w="19050">
                <a:solidFill>
                  <a:schemeClr val="tx1"/>
                </a:solidFill>
              </a:ln>
              <a:effectLst/>
            </c:spPr>
            <c:extLst>
              <c:ext xmlns:c16="http://schemas.microsoft.com/office/drawing/2014/chart" uri="{C3380CC4-5D6E-409C-BE32-E72D297353CC}">
                <c16:uniqueId val="{00000005-BA40-43F8-8C20-F6EC29A95F0B}"/>
              </c:ext>
            </c:extLst>
          </c:dPt>
          <c:dPt>
            <c:idx val="3"/>
            <c:bubble3D val="0"/>
            <c:spPr>
              <a:solidFill>
                <a:srgbClr val="00B050"/>
              </a:solidFill>
              <a:ln w="19050">
                <a:solidFill>
                  <a:schemeClr val="tx1"/>
                </a:solidFill>
              </a:ln>
              <a:effectLst/>
            </c:spPr>
            <c:extLst>
              <c:ext xmlns:c16="http://schemas.microsoft.com/office/drawing/2014/chart" uri="{C3380CC4-5D6E-409C-BE32-E72D297353CC}">
                <c16:uniqueId val="{00000007-BA40-43F8-8C20-F6EC29A95F0B}"/>
              </c:ext>
            </c:extLst>
          </c:dPt>
          <c:dPt>
            <c:idx val="4"/>
            <c:bubble3D val="0"/>
            <c:spPr>
              <a:solidFill>
                <a:schemeClr val="accent4">
                  <a:lumMod val="60000"/>
                  <a:lumOff val="40000"/>
                </a:schemeClr>
              </a:solidFill>
              <a:ln w="19050">
                <a:solidFill>
                  <a:schemeClr val="tx1"/>
                </a:solidFill>
              </a:ln>
              <a:effectLst/>
            </c:spPr>
            <c:extLst>
              <c:ext xmlns:c16="http://schemas.microsoft.com/office/drawing/2014/chart" uri="{C3380CC4-5D6E-409C-BE32-E72D297353CC}">
                <c16:uniqueId val="{00000009-BA40-43F8-8C20-F6EC29A95F0B}"/>
              </c:ext>
            </c:extLst>
          </c:dPt>
          <c:dPt>
            <c:idx val="5"/>
            <c:bubble3D val="0"/>
            <c:spPr>
              <a:solidFill>
                <a:srgbClr val="FFBDCA"/>
              </a:solidFill>
              <a:ln w="19050">
                <a:solidFill>
                  <a:schemeClr val="tx1"/>
                </a:solidFill>
              </a:ln>
              <a:effectLst/>
            </c:spPr>
            <c:extLst>
              <c:ext xmlns:c16="http://schemas.microsoft.com/office/drawing/2014/chart" uri="{C3380CC4-5D6E-409C-BE32-E72D297353CC}">
                <c16:uniqueId val="{0000000B-BA40-43F8-8C20-F6EC29A95F0B}"/>
              </c:ext>
            </c:extLst>
          </c:dPt>
          <c:dPt>
            <c:idx val="6"/>
            <c:bubble3D val="0"/>
            <c:spPr>
              <a:solidFill>
                <a:srgbClr val="CC99FF"/>
              </a:solidFill>
              <a:ln w="19050">
                <a:solidFill>
                  <a:schemeClr val="tx1"/>
                </a:solidFill>
              </a:ln>
              <a:effectLst/>
            </c:spPr>
            <c:extLst>
              <c:ext xmlns:c16="http://schemas.microsoft.com/office/drawing/2014/chart" uri="{C3380CC4-5D6E-409C-BE32-E72D297353CC}">
                <c16:uniqueId val="{0000000D-BA40-43F8-8C20-F6EC29A95F0B}"/>
              </c:ext>
            </c:extLst>
          </c:dPt>
          <c:dPt>
            <c:idx val="7"/>
            <c:bubble3D val="0"/>
            <c:spPr>
              <a:solidFill>
                <a:schemeClr val="accent2">
                  <a:lumMod val="60000"/>
                  <a:lumOff val="40000"/>
                </a:schemeClr>
              </a:solidFill>
              <a:ln w="19050">
                <a:solidFill>
                  <a:schemeClr val="tx1"/>
                </a:solidFill>
              </a:ln>
              <a:effectLst/>
            </c:spPr>
            <c:extLst>
              <c:ext xmlns:c16="http://schemas.microsoft.com/office/drawing/2014/chart" uri="{C3380CC4-5D6E-409C-BE32-E72D297353CC}">
                <c16:uniqueId val="{0000000F-BA40-43F8-8C20-F6EC29A95F0B}"/>
              </c:ext>
            </c:extLst>
          </c:dPt>
          <c:dLbls>
            <c:dLbl>
              <c:idx val="0"/>
              <c:layout>
                <c:manualLayout>
                  <c:x val="-0.1171701702217267"/>
                  <c:y val="0.15099013837476319"/>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A40-43F8-8C20-F6EC29A95F0B}"/>
                </c:ext>
              </c:extLst>
            </c:dLbl>
            <c:dLbl>
              <c:idx val="1"/>
              <c:layout>
                <c:manualLayout>
                  <c:x val="-0.10416800246382317"/>
                  <c:y val="-0.1197655080910462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A40-43F8-8C20-F6EC29A95F0B}"/>
                </c:ext>
              </c:extLst>
            </c:dLbl>
            <c:dLbl>
              <c:idx val="2"/>
              <c:layout>
                <c:manualLayout>
                  <c:x val="8.9629974552407288E-2"/>
                  <c:y val="-0.12850821524424608"/>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A40-43F8-8C20-F6EC29A95F0B}"/>
                </c:ext>
              </c:extLst>
            </c:dLbl>
            <c:dLbl>
              <c:idx val="3"/>
              <c:layout>
                <c:manualLayout>
                  <c:x val="0.13624920771899823"/>
                  <c:y val="-4.8337261221744997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A40-43F8-8C20-F6EC29A95F0B}"/>
                </c:ext>
              </c:extLst>
            </c:dLbl>
            <c:dLbl>
              <c:idx val="4"/>
              <c:layout>
                <c:manualLayout>
                  <c:x val="0.11816838296892793"/>
                  <c:y val="5.5584291071677422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A40-43F8-8C20-F6EC29A95F0B}"/>
                </c:ext>
              </c:extLst>
            </c:dLbl>
            <c:dLbl>
              <c:idx val="5"/>
              <c:layout>
                <c:manualLayout>
                  <c:x val="8.934266867220178E-2"/>
                  <c:y val="0.11562323926595955"/>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BA40-43F8-8C20-F6EC29A95F0B}"/>
                </c:ext>
              </c:extLst>
            </c:dLbl>
            <c:dLbl>
              <c:idx val="6"/>
              <c:layout>
                <c:manualLayout>
                  <c:x val="5.9662920127914236E-2"/>
                  <c:y val="0.12819450166304167"/>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BA40-43F8-8C20-F6EC29A95F0B}"/>
                </c:ext>
              </c:extLst>
            </c:dLbl>
            <c:dLbl>
              <c:idx val="7"/>
              <c:layout>
                <c:manualLayout>
                  <c:x val="1.9793518324429601E-2"/>
                  <c:y val="0.11963605899779216"/>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s-EC"/>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BA40-43F8-8C20-F6EC29A95F0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EC"/>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Hoja1!$A$2:$A$13</c:f>
              <c:strCache>
                <c:ptCount val="8"/>
                <c:pt idx="0">
                  <c:v>UCE</c:v>
                </c:pt>
                <c:pt idx="1">
                  <c:v>PUCE</c:v>
                </c:pt>
                <c:pt idx="2">
                  <c:v>EPN</c:v>
                </c:pt>
                <c:pt idx="3">
                  <c:v>ESPE</c:v>
                </c:pt>
                <c:pt idx="4">
                  <c:v>USFQ</c:v>
                </c:pt>
                <c:pt idx="5">
                  <c:v>UDLA</c:v>
                </c:pt>
                <c:pt idx="6">
                  <c:v>UTE</c:v>
                </c:pt>
                <c:pt idx="7">
                  <c:v>UIDE</c:v>
                </c:pt>
              </c:strCache>
            </c:strRef>
          </c:cat>
          <c:val>
            <c:numRef>
              <c:f>Hoja1!$B$2:$B$13</c:f>
              <c:numCache>
                <c:formatCode>0%</c:formatCode>
                <c:ptCount val="8"/>
                <c:pt idx="0">
                  <c:v>0.2900000000000002</c:v>
                </c:pt>
                <c:pt idx="1">
                  <c:v>0.15000000000000011</c:v>
                </c:pt>
                <c:pt idx="2">
                  <c:v>0.13</c:v>
                </c:pt>
                <c:pt idx="3">
                  <c:v>0.1</c:v>
                </c:pt>
                <c:pt idx="4">
                  <c:v>9.0000000000000024E-2</c:v>
                </c:pt>
                <c:pt idx="5">
                  <c:v>9.0000000000000024E-2</c:v>
                </c:pt>
                <c:pt idx="6">
                  <c:v>4.0000000000000022E-2</c:v>
                </c:pt>
                <c:pt idx="7">
                  <c:v>2.0000000000000011E-2</c:v>
                </c:pt>
              </c:numCache>
            </c:numRef>
          </c:val>
          <c:extLst>
            <c:ext xmlns:c16="http://schemas.microsoft.com/office/drawing/2014/chart" uri="{C3380CC4-5D6E-409C-BE32-E72D297353CC}">
              <c16:uniqueId val="{00000010-BA40-43F8-8C20-F6EC29A95F0B}"/>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991747313777614E-2"/>
          <c:y val="0.23186708994965435"/>
          <c:w val="0.14830591942295979"/>
          <c:h val="0.5961071116994529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s-EC"/>
        </a:p>
      </c:txPr>
    </c:legend>
    <c:plotVisOnly val="1"/>
    <c:dispBlanksAs val="zero"/>
    <c:showDLblsOverMax val="0"/>
  </c:chart>
  <c:spPr>
    <a:noFill/>
    <a:ln>
      <a:solidFill>
        <a:sysClr val="window" lastClr="FFFFFF"/>
      </a:solidFill>
    </a:ln>
    <a:effectLst>
      <a:glow rad="63500">
        <a:sysClr val="window" lastClr="FFFFFF">
          <a:alpha val="40000"/>
        </a:sysClr>
      </a:glow>
    </a:effectLst>
  </c:spPr>
  <c:txPr>
    <a:bodyPr/>
    <a:lstStyle/>
    <a:p>
      <a:pPr>
        <a:defRPr/>
      </a:pPr>
      <a:endParaRPr lang="es-EC"/>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155845155914028"/>
          <c:y val="0.14616698275145912"/>
          <c:w val="0.48800875035791613"/>
          <c:h val="0.77099431842555755"/>
        </c:manualLayout>
      </c:layout>
      <c:barChart>
        <c:barDir val="bar"/>
        <c:grouping val="percentStacked"/>
        <c:varyColors val="0"/>
        <c:ser>
          <c:idx val="0"/>
          <c:order val="0"/>
          <c:tx>
            <c:strRef>
              <c:f>Hoja1!$B$1</c:f>
              <c:strCache>
                <c:ptCount val="1"/>
                <c:pt idx="0">
                  <c:v>Nada Importante</c:v>
                </c:pt>
              </c:strCache>
            </c:strRef>
          </c:tx>
          <c:spPr>
            <a:solidFill>
              <a:srgbClr val="FFFF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5165-4E12-8B27-CCA0FC07A57A}"/>
                </c:ext>
              </c:extLst>
            </c:dLbl>
            <c:dLbl>
              <c:idx val="1"/>
              <c:delete val="1"/>
              <c:extLst>
                <c:ext xmlns:c15="http://schemas.microsoft.com/office/drawing/2012/chart" uri="{CE6537A1-D6FC-4f65-9D91-7224C49458BB}"/>
                <c:ext xmlns:c16="http://schemas.microsoft.com/office/drawing/2014/chart" uri="{C3380CC4-5D6E-409C-BE32-E72D297353CC}">
                  <c16:uniqueId val="{00000007-310F-4D34-96A9-FFF00DC30A67}"/>
                </c:ext>
              </c:extLst>
            </c:dLbl>
            <c:dLbl>
              <c:idx val="2"/>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rgbClr val="33094F"/>
                      </a:solidFill>
                      <a:latin typeface="+mn-lt"/>
                      <a:ea typeface="+mn-ea"/>
                      <a:cs typeface="+mn-cs"/>
                    </a:defRPr>
                  </a:pPr>
                  <a:endParaRPr lang="es-EC"/>
                </a:p>
              </c:txPr>
              <c:showLegendKey val="0"/>
              <c:showVal val="1"/>
              <c:showCatName val="0"/>
              <c:showSerName val="0"/>
              <c:showPercent val="0"/>
              <c:showBubbleSize val="0"/>
              <c:extLst>
                <c:ext xmlns:c16="http://schemas.microsoft.com/office/drawing/2014/chart" uri="{C3380CC4-5D6E-409C-BE32-E72D297353CC}">
                  <c16:uniqueId val="{00000000-02EA-44F8-B073-5241DFB6E430}"/>
                </c:ext>
              </c:extLst>
            </c:dLbl>
            <c:dLbl>
              <c:idx val="3"/>
              <c:delete val="1"/>
              <c:extLst>
                <c:ext xmlns:c15="http://schemas.microsoft.com/office/drawing/2012/chart" uri="{CE6537A1-D6FC-4f65-9D91-7224C49458BB}"/>
                <c:ext xmlns:c16="http://schemas.microsoft.com/office/drawing/2014/chart" uri="{C3380CC4-5D6E-409C-BE32-E72D297353CC}">
                  <c16:uniqueId val="{00000005-310F-4D34-96A9-FFF00DC30A67}"/>
                </c:ext>
              </c:extLst>
            </c:dLbl>
            <c:dLbl>
              <c:idx val="4"/>
              <c:delete val="1"/>
              <c:extLst>
                <c:ext xmlns:c15="http://schemas.microsoft.com/office/drawing/2012/chart" uri="{CE6537A1-D6FC-4f65-9D91-7224C49458BB}"/>
                <c:ext xmlns:c16="http://schemas.microsoft.com/office/drawing/2014/chart" uri="{C3380CC4-5D6E-409C-BE32-E72D297353CC}">
                  <c16:uniqueId val="{00000004-310F-4D34-96A9-FFF00DC30A67}"/>
                </c:ext>
              </c:extLst>
            </c:dLbl>
            <c:dLbl>
              <c:idx val="5"/>
              <c:delete val="1"/>
              <c:extLst>
                <c:ext xmlns:c15="http://schemas.microsoft.com/office/drawing/2012/chart" uri="{CE6537A1-D6FC-4f65-9D91-7224C49458BB}"/>
                <c:ext xmlns:c16="http://schemas.microsoft.com/office/drawing/2014/chart" uri="{C3380CC4-5D6E-409C-BE32-E72D297353CC}">
                  <c16:uniqueId val="{00000003-310F-4D34-96A9-FFF00DC30A6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Ambiente agradable</c:v>
                </c:pt>
                <c:pt idx="1">
                  <c:v>Carreras y materias     innovadoras</c:v>
                </c:pt>
                <c:pt idx="2">
                  <c:v>Relación costo - beneficio</c:v>
                </c:pt>
                <c:pt idx="3">
                  <c:v>Universidad de prestigio</c:v>
                </c:pt>
                <c:pt idx="4">
                  <c:v>Sus profesionales son                      reconocidos en el ámbito laboral</c:v>
                </c:pt>
                <c:pt idx="5">
                  <c:v>Proporciona educación                             de calidad</c:v>
                </c:pt>
              </c:strCache>
            </c:strRef>
          </c:cat>
          <c:val>
            <c:numRef>
              <c:f>Hoja1!$B$2:$B$7</c:f>
              <c:numCache>
                <c:formatCode>0%</c:formatCode>
                <c:ptCount val="6"/>
                <c:pt idx="0">
                  <c:v>7.0000000000000007E-2</c:v>
                </c:pt>
                <c:pt idx="1">
                  <c:v>0.06</c:v>
                </c:pt>
                <c:pt idx="2">
                  <c:v>0.19</c:v>
                </c:pt>
                <c:pt idx="3">
                  <c:v>0.03</c:v>
                </c:pt>
                <c:pt idx="4">
                  <c:v>0.02</c:v>
                </c:pt>
                <c:pt idx="5">
                  <c:v>0.01</c:v>
                </c:pt>
              </c:numCache>
            </c:numRef>
          </c:val>
          <c:extLst>
            <c:ext xmlns:c16="http://schemas.microsoft.com/office/drawing/2014/chart" uri="{C3380CC4-5D6E-409C-BE32-E72D297353CC}">
              <c16:uniqueId val="{00000000-310F-4D34-96A9-FFF00DC30A67}"/>
            </c:ext>
          </c:extLst>
        </c:ser>
        <c:ser>
          <c:idx val="1"/>
          <c:order val="1"/>
          <c:tx>
            <c:strRef>
              <c:f>Hoja1!$C$1</c:f>
              <c:strCache>
                <c:ptCount val="1"/>
                <c:pt idx="0">
                  <c:v>Importante</c:v>
                </c:pt>
              </c:strCache>
            </c:strRef>
          </c:tx>
          <c:spPr>
            <a:solidFill>
              <a:srgbClr val="FF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rgbClr val="33094F"/>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Ambiente agradable</c:v>
                </c:pt>
                <c:pt idx="1">
                  <c:v>Carreras y materias     innovadoras</c:v>
                </c:pt>
                <c:pt idx="2">
                  <c:v>Relación costo - beneficio</c:v>
                </c:pt>
                <c:pt idx="3">
                  <c:v>Universidad de prestigio</c:v>
                </c:pt>
                <c:pt idx="4">
                  <c:v>Sus profesionales son                      reconocidos en el ámbito laboral</c:v>
                </c:pt>
                <c:pt idx="5">
                  <c:v>Proporciona educación                             de calidad</c:v>
                </c:pt>
              </c:strCache>
            </c:strRef>
          </c:cat>
          <c:val>
            <c:numRef>
              <c:f>Hoja1!$C$2:$C$7</c:f>
              <c:numCache>
                <c:formatCode>0%</c:formatCode>
                <c:ptCount val="6"/>
                <c:pt idx="0">
                  <c:v>0.46</c:v>
                </c:pt>
                <c:pt idx="1">
                  <c:v>0.46</c:v>
                </c:pt>
                <c:pt idx="2">
                  <c:v>0.28999999999999998</c:v>
                </c:pt>
                <c:pt idx="3">
                  <c:v>0.36</c:v>
                </c:pt>
                <c:pt idx="4">
                  <c:v>0.28000000000000003</c:v>
                </c:pt>
                <c:pt idx="5">
                  <c:v>0.24</c:v>
                </c:pt>
              </c:numCache>
            </c:numRef>
          </c:val>
          <c:extLst>
            <c:ext xmlns:c16="http://schemas.microsoft.com/office/drawing/2014/chart" uri="{C3380CC4-5D6E-409C-BE32-E72D297353CC}">
              <c16:uniqueId val="{00000001-310F-4D34-96A9-FFF00DC30A67}"/>
            </c:ext>
          </c:extLst>
        </c:ser>
        <c:ser>
          <c:idx val="2"/>
          <c:order val="2"/>
          <c:tx>
            <c:strRef>
              <c:f>Hoja1!$D$1</c:f>
              <c:strCache>
                <c:ptCount val="1"/>
                <c:pt idx="0">
                  <c:v>Muy Importante</c:v>
                </c:pt>
              </c:strCache>
            </c:strRef>
          </c:tx>
          <c:spPr>
            <a:solidFill>
              <a:srgbClr val="00FF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rgbClr val="33094F"/>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Ambiente agradable</c:v>
                </c:pt>
                <c:pt idx="1">
                  <c:v>Carreras y materias     innovadoras</c:v>
                </c:pt>
                <c:pt idx="2">
                  <c:v>Relación costo - beneficio</c:v>
                </c:pt>
                <c:pt idx="3">
                  <c:v>Universidad de prestigio</c:v>
                </c:pt>
                <c:pt idx="4">
                  <c:v>Sus profesionales son                      reconocidos en el ámbito laboral</c:v>
                </c:pt>
                <c:pt idx="5">
                  <c:v>Proporciona educación                             de calidad</c:v>
                </c:pt>
              </c:strCache>
            </c:strRef>
          </c:cat>
          <c:val>
            <c:numRef>
              <c:f>Hoja1!$D$2:$D$7</c:f>
              <c:numCache>
                <c:formatCode>0%</c:formatCode>
                <c:ptCount val="6"/>
                <c:pt idx="0">
                  <c:v>0.47</c:v>
                </c:pt>
                <c:pt idx="1">
                  <c:v>0.49</c:v>
                </c:pt>
                <c:pt idx="2">
                  <c:v>0.52</c:v>
                </c:pt>
                <c:pt idx="3">
                  <c:v>0.61</c:v>
                </c:pt>
                <c:pt idx="4">
                  <c:v>0.7</c:v>
                </c:pt>
                <c:pt idx="5">
                  <c:v>0.75</c:v>
                </c:pt>
              </c:numCache>
            </c:numRef>
          </c:val>
          <c:extLst>
            <c:ext xmlns:c16="http://schemas.microsoft.com/office/drawing/2014/chart" uri="{C3380CC4-5D6E-409C-BE32-E72D297353CC}">
              <c16:uniqueId val="{00000002-310F-4D34-96A9-FFF00DC30A67}"/>
            </c:ext>
          </c:extLst>
        </c:ser>
        <c:dLbls>
          <c:showLegendKey val="0"/>
          <c:showVal val="0"/>
          <c:showCatName val="0"/>
          <c:showSerName val="0"/>
          <c:showPercent val="0"/>
          <c:showBubbleSize val="0"/>
        </c:dLbls>
        <c:gapWidth val="36"/>
        <c:overlap val="100"/>
        <c:axId val="-546691648"/>
        <c:axId val="-546696544"/>
      </c:barChart>
      <c:catAx>
        <c:axId val="-546691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chemeClr val="tx1"/>
                </a:solidFill>
                <a:latin typeface="+mn-lt"/>
                <a:ea typeface="+mn-ea"/>
                <a:cs typeface="+mn-cs"/>
              </a:defRPr>
            </a:pPr>
            <a:endParaRPr lang="es-EC"/>
          </a:p>
        </c:txPr>
        <c:crossAx val="-546696544"/>
        <c:crosses val="autoZero"/>
        <c:auto val="1"/>
        <c:lblAlgn val="ctr"/>
        <c:lblOffset val="100"/>
        <c:noMultiLvlLbl val="0"/>
      </c:catAx>
      <c:valAx>
        <c:axId val="-546696544"/>
        <c:scaling>
          <c:orientation val="minMax"/>
        </c:scaling>
        <c:delete val="1"/>
        <c:axPos val="b"/>
        <c:numFmt formatCode="0%" sourceLinked="1"/>
        <c:majorTickMark val="none"/>
        <c:minorTickMark val="none"/>
        <c:tickLblPos val="nextTo"/>
        <c:crossAx val="-546691648"/>
        <c:crosses val="autoZero"/>
        <c:crossBetween val="between"/>
      </c:valAx>
      <c:spPr>
        <a:noFill/>
        <a:ln>
          <a:noFill/>
        </a:ln>
        <a:effectLst/>
      </c:spPr>
    </c:plotArea>
    <c:legend>
      <c:legendPos val="b"/>
      <c:layout>
        <c:manualLayout>
          <c:xMode val="edge"/>
          <c:yMode val="edge"/>
          <c:x val="0.11520862659228752"/>
          <c:y val="5.0010452456390034E-2"/>
          <c:w val="0.78339919249812484"/>
          <c:h val="5.4384580502852102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iagrams/_rels/data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ata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B8AC6E-767B-4365-8480-F91EBD4E2C31}" type="doc">
      <dgm:prSet loTypeId="urn:microsoft.com/office/officeart/2005/8/layout/hList9" loCatId="list" qsTypeId="urn:microsoft.com/office/officeart/2005/8/quickstyle/3d4" qsCatId="3D" csTypeId="urn:microsoft.com/office/officeart/2005/8/colors/colorful3" csCatId="colorful" phldr="1"/>
      <dgm:spPr/>
      <dgm:t>
        <a:bodyPr/>
        <a:lstStyle/>
        <a:p>
          <a:endParaRPr lang="es-EC"/>
        </a:p>
      </dgm:t>
    </dgm:pt>
    <dgm:pt modelId="{6FF6CA55-E74E-435E-9E41-5FA99615D9DB}">
      <dgm:prSet phldrT="[Texto]"/>
      <dgm:spPr/>
      <dgm:t>
        <a:bodyPr/>
        <a:lstStyle/>
        <a:p>
          <a:endParaRPr lang="es-EC" dirty="0"/>
        </a:p>
      </dgm:t>
    </dgm:pt>
    <dgm:pt modelId="{23013C47-5C82-4CB8-B811-8352374DD00E}" type="parTrans" cxnId="{65BC50BC-74CB-4E81-AB1E-F1399B577061}">
      <dgm:prSet/>
      <dgm:spPr/>
      <dgm:t>
        <a:bodyPr/>
        <a:lstStyle/>
        <a:p>
          <a:endParaRPr lang="es-EC"/>
        </a:p>
      </dgm:t>
    </dgm:pt>
    <dgm:pt modelId="{9CB1B63B-8F8D-4C1C-AC61-EA9F2ADFACDF}" type="sibTrans" cxnId="{65BC50BC-74CB-4E81-AB1E-F1399B577061}">
      <dgm:prSet/>
      <dgm:spPr/>
      <dgm:t>
        <a:bodyPr/>
        <a:lstStyle/>
        <a:p>
          <a:endParaRPr lang="es-EC"/>
        </a:p>
      </dgm:t>
    </dgm:pt>
    <dgm:pt modelId="{4F5C1687-946D-476E-BDF2-F67B3FF72A8B}">
      <dgm:prSet phldrT="[Texto]" custT="1"/>
      <dgm: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spPr>
      <dgm:t>
        <a:bodyPr/>
        <a:lstStyle/>
        <a:p>
          <a:pPr algn="ctr"/>
          <a:r>
            <a:rPr lang="es-ES_tradnl" sz="1600" dirty="0" smtClean="0"/>
            <a:t>Especificar los atributos funcionales y emocionales que apalancan el posicionamiento de la ESPE a nivel de pregrado.</a:t>
          </a:r>
          <a:endParaRPr lang="es-EC" sz="1600" dirty="0"/>
        </a:p>
      </dgm:t>
    </dgm:pt>
    <dgm:pt modelId="{A289A14D-F65D-44A4-85CC-15A014E3CAF6}" type="parTrans" cxnId="{95D19251-E562-471C-AB9C-E0962FCE1E54}">
      <dgm:prSet/>
      <dgm:spPr/>
      <dgm:t>
        <a:bodyPr/>
        <a:lstStyle/>
        <a:p>
          <a:endParaRPr lang="es-EC"/>
        </a:p>
      </dgm:t>
    </dgm:pt>
    <dgm:pt modelId="{C6182EBC-1403-446D-A66F-43938D4D707D}" type="sibTrans" cxnId="{95D19251-E562-471C-AB9C-E0962FCE1E54}">
      <dgm:prSet/>
      <dgm:spPr/>
      <dgm:t>
        <a:bodyPr/>
        <a:lstStyle/>
        <a:p>
          <a:endParaRPr lang="es-EC"/>
        </a:p>
      </dgm:t>
    </dgm:pt>
    <dgm:pt modelId="{3B20316E-9FFF-4E79-8625-8796FD1D36AC}">
      <dgm:prSet phldrT="[Texto]" custT="1"/>
      <dgm:spPr/>
      <dgm:t>
        <a:bodyPr/>
        <a:lstStyle/>
        <a:p>
          <a:pPr algn="ctr"/>
          <a:r>
            <a:rPr lang="es-ES_tradnl" sz="1600" dirty="0" smtClean="0"/>
            <a:t>Determinar el nivel de conocimiento de marca que tiene la ESPE mediante el indicador de Presencia cognitiva.</a:t>
          </a:r>
        </a:p>
      </dgm:t>
    </dgm:pt>
    <dgm:pt modelId="{50CD3104-5D37-49A8-B450-B473478197C3}" type="parTrans" cxnId="{913B7666-FD3B-4309-A833-6DAB3A205C43}">
      <dgm:prSet/>
      <dgm:spPr/>
      <dgm:t>
        <a:bodyPr/>
        <a:lstStyle/>
        <a:p>
          <a:endParaRPr lang="es-EC"/>
        </a:p>
      </dgm:t>
    </dgm:pt>
    <dgm:pt modelId="{DE1B4650-6BCB-4BD6-91AA-1F27ADAC3310}" type="sibTrans" cxnId="{913B7666-FD3B-4309-A833-6DAB3A205C43}">
      <dgm:prSet/>
      <dgm:spPr/>
      <dgm:t>
        <a:bodyPr/>
        <a:lstStyle/>
        <a:p>
          <a:endParaRPr lang="es-EC"/>
        </a:p>
      </dgm:t>
    </dgm:pt>
    <dgm:pt modelId="{42B4E91A-2087-42A7-A84A-4B83A6DA0AEA}">
      <dgm:prSet phldrT="[Texto]"/>
      <dgm:spPr/>
      <dgm:t>
        <a:bodyPr/>
        <a:lstStyle/>
        <a:p>
          <a:endParaRPr lang="es-EC" dirty="0"/>
        </a:p>
      </dgm:t>
    </dgm:pt>
    <dgm:pt modelId="{B980051D-9924-49C9-99C2-E38D10329160}" type="parTrans" cxnId="{0A3326D5-E85E-4546-9380-C79F33E42438}">
      <dgm:prSet/>
      <dgm:spPr/>
      <dgm:t>
        <a:bodyPr/>
        <a:lstStyle/>
        <a:p>
          <a:endParaRPr lang="es-EC"/>
        </a:p>
      </dgm:t>
    </dgm:pt>
    <dgm:pt modelId="{0A6923A2-739B-4316-9C1A-A1E9C2209F79}" type="sibTrans" cxnId="{0A3326D5-E85E-4546-9380-C79F33E42438}">
      <dgm:prSet/>
      <dgm:spPr/>
      <dgm:t>
        <a:bodyPr/>
        <a:lstStyle/>
        <a:p>
          <a:endParaRPr lang="es-EC"/>
        </a:p>
      </dgm:t>
    </dgm:pt>
    <dgm:pt modelId="{D7F76009-8E50-4DCA-8D95-45B060AB0D45}">
      <dgm:prSet phldrT="[Texto]" custT="1"/>
      <dgm:spPr/>
      <dgm:t>
        <a:bodyPr/>
        <a:lstStyle/>
        <a:p>
          <a:pPr algn="ctr"/>
          <a:r>
            <a:rPr lang="es-ES_tradnl" sz="1600" dirty="0" smtClean="0"/>
            <a:t>Establecer el atractivo de marca que posee la ESPE mediante el indicador de Conexión emocional.</a:t>
          </a:r>
          <a:endParaRPr lang="es-EC" sz="1600" dirty="0"/>
        </a:p>
      </dgm:t>
    </dgm:pt>
    <dgm:pt modelId="{7DFD33DE-73FC-4B99-84ED-68CC3FA493F2}" type="parTrans" cxnId="{5D82C583-23D6-42B0-AE01-2CB57832DA8C}">
      <dgm:prSet/>
      <dgm:spPr/>
      <dgm:t>
        <a:bodyPr/>
        <a:lstStyle/>
        <a:p>
          <a:endParaRPr lang="es-EC"/>
        </a:p>
      </dgm:t>
    </dgm:pt>
    <dgm:pt modelId="{DA62EAD4-ADA5-4242-9C25-3C684D6D913E}" type="sibTrans" cxnId="{5D82C583-23D6-42B0-AE01-2CB57832DA8C}">
      <dgm:prSet/>
      <dgm:spPr/>
      <dgm:t>
        <a:bodyPr/>
        <a:lstStyle/>
        <a:p>
          <a:endParaRPr lang="es-EC"/>
        </a:p>
      </dgm:t>
    </dgm:pt>
    <dgm:pt modelId="{514EE303-61E1-4A51-9313-196BE20CD26D}">
      <dgm:prSet phldrT="[Texto]" custT="1"/>
      <dgm:spPr/>
      <dgm:t>
        <a:bodyPr/>
        <a:lstStyle/>
        <a:p>
          <a:pPr algn="ctr"/>
          <a:r>
            <a:rPr lang="es-ES_tradnl" sz="1600" dirty="0" smtClean="0"/>
            <a:t>Identificar la adopción de marca que tiene la ESPE frente a las instituciones educativas a nivel de pregrado mediante el indicador de Penetración de uso.</a:t>
          </a:r>
          <a:endParaRPr lang="es-EC" sz="1600" dirty="0"/>
        </a:p>
      </dgm:t>
    </dgm:pt>
    <dgm:pt modelId="{528FDF74-6F79-4B0D-97C2-FD6E6F820ADF}" type="parTrans" cxnId="{14DC6883-B529-4A1D-A031-19FCA883D3DC}">
      <dgm:prSet/>
      <dgm:spPr/>
      <dgm:t>
        <a:bodyPr/>
        <a:lstStyle/>
        <a:p>
          <a:endParaRPr lang="es-EC"/>
        </a:p>
      </dgm:t>
    </dgm:pt>
    <dgm:pt modelId="{5A6FB37B-E4C8-401E-947D-DE269129CC67}" type="sibTrans" cxnId="{14DC6883-B529-4A1D-A031-19FCA883D3DC}">
      <dgm:prSet/>
      <dgm:spPr/>
      <dgm:t>
        <a:bodyPr/>
        <a:lstStyle/>
        <a:p>
          <a:endParaRPr lang="es-EC"/>
        </a:p>
      </dgm:t>
    </dgm:pt>
    <dgm:pt modelId="{EC5AC4A8-010C-40E7-ACB4-1D612646218E}" type="pres">
      <dgm:prSet presAssocID="{F4B8AC6E-767B-4365-8480-F91EBD4E2C31}" presName="list" presStyleCnt="0">
        <dgm:presLayoutVars>
          <dgm:dir/>
          <dgm:animLvl val="lvl"/>
        </dgm:presLayoutVars>
      </dgm:prSet>
      <dgm:spPr/>
      <dgm:t>
        <a:bodyPr/>
        <a:lstStyle/>
        <a:p>
          <a:endParaRPr lang="es-EC"/>
        </a:p>
      </dgm:t>
    </dgm:pt>
    <dgm:pt modelId="{BA975952-C16A-4B16-821F-0CEAF5BDA590}" type="pres">
      <dgm:prSet presAssocID="{6FF6CA55-E74E-435E-9E41-5FA99615D9DB}" presName="posSpace" presStyleCnt="0"/>
      <dgm:spPr/>
    </dgm:pt>
    <dgm:pt modelId="{13175DBC-B77C-4421-A557-D130AE559C4C}" type="pres">
      <dgm:prSet presAssocID="{6FF6CA55-E74E-435E-9E41-5FA99615D9DB}" presName="vertFlow" presStyleCnt="0"/>
      <dgm:spPr/>
    </dgm:pt>
    <dgm:pt modelId="{6213020E-0553-4B95-8564-D2169FFF9961}" type="pres">
      <dgm:prSet presAssocID="{6FF6CA55-E74E-435E-9E41-5FA99615D9DB}" presName="topSpace" presStyleCnt="0"/>
      <dgm:spPr/>
    </dgm:pt>
    <dgm:pt modelId="{64B3FC1C-6D05-401D-85AD-033E95449415}" type="pres">
      <dgm:prSet presAssocID="{6FF6CA55-E74E-435E-9E41-5FA99615D9DB}" presName="firstComp" presStyleCnt="0"/>
      <dgm:spPr/>
    </dgm:pt>
    <dgm:pt modelId="{C66B5AA9-661C-47A2-A00B-FB6A6F610896}" type="pres">
      <dgm:prSet presAssocID="{6FF6CA55-E74E-435E-9E41-5FA99615D9DB}" presName="firstChild" presStyleLbl="bgAccFollowNode1" presStyleIdx="0" presStyleCnt="4" custScaleX="123523" custScaleY="112467" custLinFactNeighborY="-2878"/>
      <dgm:spPr/>
      <dgm:t>
        <a:bodyPr/>
        <a:lstStyle/>
        <a:p>
          <a:endParaRPr lang="es-EC"/>
        </a:p>
      </dgm:t>
    </dgm:pt>
    <dgm:pt modelId="{BFFD8105-F609-486E-96B3-C85DA1370195}" type="pres">
      <dgm:prSet presAssocID="{6FF6CA55-E74E-435E-9E41-5FA99615D9DB}" presName="firstChildTx" presStyleLbl="bgAccFollowNode1" presStyleIdx="0" presStyleCnt="4">
        <dgm:presLayoutVars>
          <dgm:bulletEnabled val="1"/>
        </dgm:presLayoutVars>
      </dgm:prSet>
      <dgm:spPr/>
      <dgm:t>
        <a:bodyPr/>
        <a:lstStyle/>
        <a:p>
          <a:endParaRPr lang="es-EC"/>
        </a:p>
      </dgm:t>
    </dgm:pt>
    <dgm:pt modelId="{03DA9F83-503F-447C-A858-63FF112B9780}" type="pres">
      <dgm:prSet presAssocID="{3B20316E-9FFF-4E79-8625-8796FD1D36AC}" presName="comp" presStyleCnt="0"/>
      <dgm:spPr/>
    </dgm:pt>
    <dgm:pt modelId="{DA488100-BA20-4AC9-9DDE-8E9C3B3B5E1C}" type="pres">
      <dgm:prSet presAssocID="{3B20316E-9FFF-4E79-8625-8796FD1D36AC}" presName="child" presStyleLbl="bgAccFollowNode1" presStyleIdx="1" presStyleCnt="4" custScaleX="123523" custScaleY="129447" custLinFactNeighborY="-2878"/>
      <dgm:spPr/>
      <dgm:t>
        <a:bodyPr/>
        <a:lstStyle/>
        <a:p>
          <a:endParaRPr lang="es-EC"/>
        </a:p>
      </dgm:t>
    </dgm:pt>
    <dgm:pt modelId="{F982C591-E85A-4418-9873-9F5E5E982A85}" type="pres">
      <dgm:prSet presAssocID="{3B20316E-9FFF-4E79-8625-8796FD1D36AC}" presName="childTx" presStyleLbl="bgAccFollowNode1" presStyleIdx="1" presStyleCnt="4">
        <dgm:presLayoutVars>
          <dgm:bulletEnabled val="1"/>
        </dgm:presLayoutVars>
      </dgm:prSet>
      <dgm:spPr/>
      <dgm:t>
        <a:bodyPr/>
        <a:lstStyle/>
        <a:p>
          <a:endParaRPr lang="es-EC"/>
        </a:p>
      </dgm:t>
    </dgm:pt>
    <dgm:pt modelId="{A69EEABB-3A12-4E8B-B86A-A5560343BB8E}" type="pres">
      <dgm:prSet presAssocID="{6FF6CA55-E74E-435E-9E41-5FA99615D9DB}" presName="negSpace" presStyleCnt="0"/>
      <dgm:spPr/>
    </dgm:pt>
    <dgm:pt modelId="{1682FD8C-4D61-4588-85D7-194AFB88DB4F}" type="pres">
      <dgm:prSet presAssocID="{6FF6CA55-E74E-435E-9E41-5FA99615D9DB}" presName="circle" presStyleLbl="node1" presStyleIdx="0" presStyleCnt="2" custScaleX="69422" custScaleY="70133" custLinFactNeighborX="-14964" custLinFactNeighborY="6667"/>
      <dgm:spPr/>
      <dgm:t>
        <a:bodyPr/>
        <a:lstStyle/>
        <a:p>
          <a:endParaRPr lang="es-EC"/>
        </a:p>
      </dgm:t>
    </dgm:pt>
    <dgm:pt modelId="{D04CF568-D077-4A92-9EF1-E98E04E22F0D}" type="pres">
      <dgm:prSet presAssocID="{9CB1B63B-8F8D-4C1C-AC61-EA9F2ADFACDF}" presName="transSpace" presStyleCnt="0"/>
      <dgm:spPr/>
    </dgm:pt>
    <dgm:pt modelId="{8F4080EC-7973-4147-9976-B09A3DE40306}" type="pres">
      <dgm:prSet presAssocID="{42B4E91A-2087-42A7-A84A-4B83A6DA0AEA}" presName="posSpace" presStyleCnt="0"/>
      <dgm:spPr/>
    </dgm:pt>
    <dgm:pt modelId="{138C0AA2-33F4-4606-B076-842FDE421B32}" type="pres">
      <dgm:prSet presAssocID="{42B4E91A-2087-42A7-A84A-4B83A6DA0AEA}" presName="vertFlow" presStyleCnt="0"/>
      <dgm:spPr/>
    </dgm:pt>
    <dgm:pt modelId="{A9E26ECC-197E-4EBC-A834-8F9F48A6A520}" type="pres">
      <dgm:prSet presAssocID="{42B4E91A-2087-42A7-A84A-4B83A6DA0AEA}" presName="topSpace" presStyleCnt="0"/>
      <dgm:spPr/>
    </dgm:pt>
    <dgm:pt modelId="{36E0744E-E39C-4984-B7E3-DA6359E89310}" type="pres">
      <dgm:prSet presAssocID="{42B4E91A-2087-42A7-A84A-4B83A6DA0AEA}" presName="firstComp" presStyleCnt="0"/>
      <dgm:spPr/>
    </dgm:pt>
    <dgm:pt modelId="{4E412281-A4A1-4F8C-80CD-880E1003C304}" type="pres">
      <dgm:prSet presAssocID="{42B4E91A-2087-42A7-A84A-4B83A6DA0AEA}" presName="firstChild" presStyleLbl="bgAccFollowNode1" presStyleIdx="2" presStyleCnt="4" custScaleX="123523" custScaleY="110488" custLinFactNeighborY="-2878"/>
      <dgm:spPr/>
      <dgm:t>
        <a:bodyPr/>
        <a:lstStyle/>
        <a:p>
          <a:endParaRPr lang="es-EC"/>
        </a:p>
      </dgm:t>
    </dgm:pt>
    <dgm:pt modelId="{4A8BDAE1-2AFB-4509-9193-362E26DA915E}" type="pres">
      <dgm:prSet presAssocID="{42B4E91A-2087-42A7-A84A-4B83A6DA0AEA}" presName="firstChildTx" presStyleLbl="bgAccFollowNode1" presStyleIdx="2" presStyleCnt="4">
        <dgm:presLayoutVars>
          <dgm:bulletEnabled val="1"/>
        </dgm:presLayoutVars>
      </dgm:prSet>
      <dgm:spPr/>
      <dgm:t>
        <a:bodyPr/>
        <a:lstStyle/>
        <a:p>
          <a:endParaRPr lang="es-EC"/>
        </a:p>
      </dgm:t>
    </dgm:pt>
    <dgm:pt modelId="{D7C0EEE5-AAE0-4622-87B9-2580558FA52F}" type="pres">
      <dgm:prSet presAssocID="{514EE303-61E1-4A51-9313-196BE20CD26D}" presName="comp" presStyleCnt="0"/>
      <dgm:spPr/>
    </dgm:pt>
    <dgm:pt modelId="{FCDA111E-4230-43E5-82E9-AE024FE8C00D}" type="pres">
      <dgm:prSet presAssocID="{514EE303-61E1-4A51-9313-196BE20CD26D}" presName="child" presStyleLbl="bgAccFollowNode1" presStyleIdx="3" presStyleCnt="4" custScaleX="123523" custScaleY="129447" custLinFactNeighborY="-2878"/>
      <dgm:spPr/>
      <dgm:t>
        <a:bodyPr/>
        <a:lstStyle/>
        <a:p>
          <a:endParaRPr lang="es-EC"/>
        </a:p>
      </dgm:t>
    </dgm:pt>
    <dgm:pt modelId="{3482E0E3-0BC6-4C19-BEBB-E1633C905807}" type="pres">
      <dgm:prSet presAssocID="{514EE303-61E1-4A51-9313-196BE20CD26D}" presName="childTx" presStyleLbl="bgAccFollowNode1" presStyleIdx="3" presStyleCnt="4">
        <dgm:presLayoutVars>
          <dgm:bulletEnabled val="1"/>
        </dgm:presLayoutVars>
      </dgm:prSet>
      <dgm:spPr/>
      <dgm:t>
        <a:bodyPr/>
        <a:lstStyle/>
        <a:p>
          <a:endParaRPr lang="es-EC"/>
        </a:p>
      </dgm:t>
    </dgm:pt>
    <dgm:pt modelId="{C8BB4CFD-5BB7-40EF-A84B-D820B1C33AD1}" type="pres">
      <dgm:prSet presAssocID="{42B4E91A-2087-42A7-A84A-4B83A6DA0AEA}" presName="negSpace" presStyleCnt="0"/>
      <dgm:spPr/>
    </dgm:pt>
    <dgm:pt modelId="{44560982-C64A-4683-ADAC-AD7136ADAD35}" type="pres">
      <dgm:prSet presAssocID="{42B4E91A-2087-42A7-A84A-4B83A6DA0AEA}" presName="circle" presStyleLbl="node1" presStyleIdx="1" presStyleCnt="2" custScaleX="67889" custScaleY="64629" custLinFactNeighborX="-7282" custLinFactNeighborY="8851"/>
      <dgm:spPr/>
      <dgm:t>
        <a:bodyPr/>
        <a:lstStyle/>
        <a:p>
          <a:endParaRPr lang="es-EC"/>
        </a:p>
      </dgm:t>
    </dgm:pt>
  </dgm:ptLst>
  <dgm:cxnLst>
    <dgm:cxn modelId="{0A3326D5-E85E-4546-9380-C79F33E42438}" srcId="{F4B8AC6E-767B-4365-8480-F91EBD4E2C31}" destId="{42B4E91A-2087-42A7-A84A-4B83A6DA0AEA}" srcOrd="1" destOrd="0" parTransId="{B980051D-9924-49C9-99C2-E38D10329160}" sibTransId="{0A6923A2-739B-4316-9C1A-A1E9C2209F79}"/>
    <dgm:cxn modelId="{65BC50BC-74CB-4E81-AB1E-F1399B577061}" srcId="{F4B8AC6E-767B-4365-8480-F91EBD4E2C31}" destId="{6FF6CA55-E74E-435E-9E41-5FA99615D9DB}" srcOrd="0" destOrd="0" parTransId="{23013C47-5C82-4CB8-B811-8352374DD00E}" sibTransId="{9CB1B63B-8F8D-4C1C-AC61-EA9F2ADFACDF}"/>
    <dgm:cxn modelId="{6519793E-9E70-49B1-A36A-875F7378ABEA}" type="presOf" srcId="{D7F76009-8E50-4DCA-8D95-45B060AB0D45}" destId="{4E412281-A4A1-4F8C-80CD-880E1003C304}" srcOrd="0" destOrd="0" presId="urn:microsoft.com/office/officeart/2005/8/layout/hList9"/>
    <dgm:cxn modelId="{C8FAEF3E-D993-43DE-97E6-BD9AD12AF256}" type="presOf" srcId="{4F5C1687-946D-476E-BDF2-F67B3FF72A8B}" destId="{C66B5AA9-661C-47A2-A00B-FB6A6F610896}" srcOrd="0" destOrd="0" presId="urn:microsoft.com/office/officeart/2005/8/layout/hList9"/>
    <dgm:cxn modelId="{913B7666-FD3B-4309-A833-6DAB3A205C43}" srcId="{6FF6CA55-E74E-435E-9E41-5FA99615D9DB}" destId="{3B20316E-9FFF-4E79-8625-8796FD1D36AC}" srcOrd="1" destOrd="0" parTransId="{50CD3104-5D37-49A8-B450-B473478197C3}" sibTransId="{DE1B4650-6BCB-4BD6-91AA-1F27ADAC3310}"/>
    <dgm:cxn modelId="{55F90F28-A2EB-49F8-89F8-4A8E2F005BB0}" type="presOf" srcId="{D7F76009-8E50-4DCA-8D95-45B060AB0D45}" destId="{4A8BDAE1-2AFB-4509-9193-362E26DA915E}" srcOrd="1" destOrd="0" presId="urn:microsoft.com/office/officeart/2005/8/layout/hList9"/>
    <dgm:cxn modelId="{444B3A58-3788-4B7D-8F17-3D3F2D3EE05B}" type="presOf" srcId="{4F5C1687-946D-476E-BDF2-F67B3FF72A8B}" destId="{BFFD8105-F609-486E-96B3-C85DA1370195}" srcOrd="1" destOrd="0" presId="urn:microsoft.com/office/officeart/2005/8/layout/hList9"/>
    <dgm:cxn modelId="{5D82C583-23D6-42B0-AE01-2CB57832DA8C}" srcId="{42B4E91A-2087-42A7-A84A-4B83A6DA0AEA}" destId="{D7F76009-8E50-4DCA-8D95-45B060AB0D45}" srcOrd="0" destOrd="0" parTransId="{7DFD33DE-73FC-4B99-84ED-68CC3FA493F2}" sibTransId="{DA62EAD4-ADA5-4242-9C25-3C684D6D913E}"/>
    <dgm:cxn modelId="{AF2F7AC4-B09B-4EDD-B13A-74C3E9E0E0C8}" type="presOf" srcId="{3B20316E-9FFF-4E79-8625-8796FD1D36AC}" destId="{F982C591-E85A-4418-9873-9F5E5E982A85}" srcOrd="1" destOrd="0" presId="urn:microsoft.com/office/officeart/2005/8/layout/hList9"/>
    <dgm:cxn modelId="{F262F4D6-D37F-41BF-B9DE-A642114F490F}" type="presOf" srcId="{514EE303-61E1-4A51-9313-196BE20CD26D}" destId="{3482E0E3-0BC6-4C19-BEBB-E1633C905807}" srcOrd="1" destOrd="0" presId="urn:microsoft.com/office/officeart/2005/8/layout/hList9"/>
    <dgm:cxn modelId="{0C0F704E-F58C-4EC9-A9B0-1E8E9EBF7FB1}" type="presOf" srcId="{F4B8AC6E-767B-4365-8480-F91EBD4E2C31}" destId="{EC5AC4A8-010C-40E7-ACB4-1D612646218E}" srcOrd="0" destOrd="0" presId="urn:microsoft.com/office/officeart/2005/8/layout/hList9"/>
    <dgm:cxn modelId="{95D19251-E562-471C-AB9C-E0962FCE1E54}" srcId="{6FF6CA55-E74E-435E-9E41-5FA99615D9DB}" destId="{4F5C1687-946D-476E-BDF2-F67B3FF72A8B}" srcOrd="0" destOrd="0" parTransId="{A289A14D-F65D-44A4-85CC-15A014E3CAF6}" sibTransId="{C6182EBC-1403-446D-A66F-43938D4D707D}"/>
    <dgm:cxn modelId="{F80C8FC3-E498-4D18-B32C-AE48E6D74162}" type="presOf" srcId="{42B4E91A-2087-42A7-A84A-4B83A6DA0AEA}" destId="{44560982-C64A-4683-ADAC-AD7136ADAD35}" srcOrd="0" destOrd="0" presId="urn:microsoft.com/office/officeart/2005/8/layout/hList9"/>
    <dgm:cxn modelId="{8C7EA37A-5B2D-482B-AF11-D3AE52B88984}" type="presOf" srcId="{6FF6CA55-E74E-435E-9E41-5FA99615D9DB}" destId="{1682FD8C-4D61-4588-85D7-194AFB88DB4F}" srcOrd="0" destOrd="0" presId="urn:microsoft.com/office/officeart/2005/8/layout/hList9"/>
    <dgm:cxn modelId="{14DC6883-B529-4A1D-A031-19FCA883D3DC}" srcId="{42B4E91A-2087-42A7-A84A-4B83A6DA0AEA}" destId="{514EE303-61E1-4A51-9313-196BE20CD26D}" srcOrd="1" destOrd="0" parTransId="{528FDF74-6F79-4B0D-97C2-FD6E6F820ADF}" sibTransId="{5A6FB37B-E4C8-401E-947D-DE269129CC67}"/>
    <dgm:cxn modelId="{6E4E0E79-0270-469E-A57F-37935A532430}" type="presOf" srcId="{3B20316E-9FFF-4E79-8625-8796FD1D36AC}" destId="{DA488100-BA20-4AC9-9DDE-8E9C3B3B5E1C}" srcOrd="0" destOrd="0" presId="urn:microsoft.com/office/officeart/2005/8/layout/hList9"/>
    <dgm:cxn modelId="{41841B58-05AA-4B69-B351-A5CA3536E572}" type="presOf" srcId="{514EE303-61E1-4A51-9313-196BE20CD26D}" destId="{FCDA111E-4230-43E5-82E9-AE024FE8C00D}" srcOrd="0" destOrd="0" presId="urn:microsoft.com/office/officeart/2005/8/layout/hList9"/>
    <dgm:cxn modelId="{E364D0D8-597E-4AE8-9288-7A62AA5E372A}" type="presParOf" srcId="{EC5AC4A8-010C-40E7-ACB4-1D612646218E}" destId="{BA975952-C16A-4B16-821F-0CEAF5BDA590}" srcOrd="0" destOrd="0" presId="urn:microsoft.com/office/officeart/2005/8/layout/hList9"/>
    <dgm:cxn modelId="{1EF49603-47E4-435B-AFD7-668ABE84EBBD}" type="presParOf" srcId="{EC5AC4A8-010C-40E7-ACB4-1D612646218E}" destId="{13175DBC-B77C-4421-A557-D130AE559C4C}" srcOrd="1" destOrd="0" presId="urn:microsoft.com/office/officeart/2005/8/layout/hList9"/>
    <dgm:cxn modelId="{D20B1B27-F2BD-4AF1-89E9-1ECB5E510829}" type="presParOf" srcId="{13175DBC-B77C-4421-A557-D130AE559C4C}" destId="{6213020E-0553-4B95-8564-D2169FFF9961}" srcOrd="0" destOrd="0" presId="urn:microsoft.com/office/officeart/2005/8/layout/hList9"/>
    <dgm:cxn modelId="{A395997B-DBF9-4B04-8DFF-E6C62185A285}" type="presParOf" srcId="{13175DBC-B77C-4421-A557-D130AE559C4C}" destId="{64B3FC1C-6D05-401D-85AD-033E95449415}" srcOrd="1" destOrd="0" presId="urn:microsoft.com/office/officeart/2005/8/layout/hList9"/>
    <dgm:cxn modelId="{27852F36-5E5E-44B1-A241-36D679106F1E}" type="presParOf" srcId="{64B3FC1C-6D05-401D-85AD-033E95449415}" destId="{C66B5AA9-661C-47A2-A00B-FB6A6F610896}" srcOrd="0" destOrd="0" presId="urn:microsoft.com/office/officeart/2005/8/layout/hList9"/>
    <dgm:cxn modelId="{6E031B82-6EF3-4060-B8EC-50A682522956}" type="presParOf" srcId="{64B3FC1C-6D05-401D-85AD-033E95449415}" destId="{BFFD8105-F609-486E-96B3-C85DA1370195}" srcOrd="1" destOrd="0" presId="urn:microsoft.com/office/officeart/2005/8/layout/hList9"/>
    <dgm:cxn modelId="{D7DF60AC-9A59-46FD-95F1-6B4770EA9BFF}" type="presParOf" srcId="{13175DBC-B77C-4421-A557-D130AE559C4C}" destId="{03DA9F83-503F-447C-A858-63FF112B9780}" srcOrd="2" destOrd="0" presId="urn:microsoft.com/office/officeart/2005/8/layout/hList9"/>
    <dgm:cxn modelId="{A0E72D37-6B22-4184-B71A-4903C245D665}" type="presParOf" srcId="{03DA9F83-503F-447C-A858-63FF112B9780}" destId="{DA488100-BA20-4AC9-9DDE-8E9C3B3B5E1C}" srcOrd="0" destOrd="0" presId="urn:microsoft.com/office/officeart/2005/8/layout/hList9"/>
    <dgm:cxn modelId="{64B58058-AEF6-40E2-875D-DA0A1B646882}" type="presParOf" srcId="{03DA9F83-503F-447C-A858-63FF112B9780}" destId="{F982C591-E85A-4418-9873-9F5E5E982A85}" srcOrd="1" destOrd="0" presId="urn:microsoft.com/office/officeart/2005/8/layout/hList9"/>
    <dgm:cxn modelId="{3517AC67-C622-44E6-8EEA-A7C351A44A27}" type="presParOf" srcId="{EC5AC4A8-010C-40E7-ACB4-1D612646218E}" destId="{A69EEABB-3A12-4E8B-B86A-A5560343BB8E}" srcOrd="2" destOrd="0" presId="urn:microsoft.com/office/officeart/2005/8/layout/hList9"/>
    <dgm:cxn modelId="{40537241-3F28-4403-8E7A-5AA9C44A5713}" type="presParOf" srcId="{EC5AC4A8-010C-40E7-ACB4-1D612646218E}" destId="{1682FD8C-4D61-4588-85D7-194AFB88DB4F}" srcOrd="3" destOrd="0" presId="urn:microsoft.com/office/officeart/2005/8/layout/hList9"/>
    <dgm:cxn modelId="{1822F953-AB10-4B1B-A70B-B356797F528F}" type="presParOf" srcId="{EC5AC4A8-010C-40E7-ACB4-1D612646218E}" destId="{D04CF568-D077-4A92-9EF1-E98E04E22F0D}" srcOrd="4" destOrd="0" presId="urn:microsoft.com/office/officeart/2005/8/layout/hList9"/>
    <dgm:cxn modelId="{BF4C32BA-2473-4C5C-B38E-6FE5D9C0F199}" type="presParOf" srcId="{EC5AC4A8-010C-40E7-ACB4-1D612646218E}" destId="{8F4080EC-7973-4147-9976-B09A3DE40306}" srcOrd="5" destOrd="0" presId="urn:microsoft.com/office/officeart/2005/8/layout/hList9"/>
    <dgm:cxn modelId="{C0DD4EED-40D2-4C7C-8951-F753151CA873}" type="presParOf" srcId="{EC5AC4A8-010C-40E7-ACB4-1D612646218E}" destId="{138C0AA2-33F4-4606-B076-842FDE421B32}" srcOrd="6" destOrd="0" presId="urn:microsoft.com/office/officeart/2005/8/layout/hList9"/>
    <dgm:cxn modelId="{05E8BF9B-2547-4C39-9ECB-CB52764BA175}" type="presParOf" srcId="{138C0AA2-33F4-4606-B076-842FDE421B32}" destId="{A9E26ECC-197E-4EBC-A834-8F9F48A6A520}" srcOrd="0" destOrd="0" presId="urn:microsoft.com/office/officeart/2005/8/layout/hList9"/>
    <dgm:cxn modelId="{F3576213-9525-42FC-892C-B06B0ED60D27}" type="presParOf" srcId="{138C0AA2-33F4-4606-B076-842FDE421B32}" destId="{36E0744E-E39C-4984-B7E3-DA6359E89310}" srcOrd="1" destOrd="0" presId="urn:microsoft.com/office/officeart/2005/8/layout/hList9"/>
    <dgm:cxn modelId="{74B2F13A-484D-4551-B113-504CA05BF9C6}" type="presParOf" srcId="{36E0744E-E39C-4984-B7E3-DA6359E89310}" destId="{4E412281-A4A1-4F8C-80CD-880E1003C304}" srcOrd="0" destOrd="0" presId="urn:microsoft.com/office/officeart/2005/8/layout/hList9"/>
    <dgm:cxn modelId="{3F5355B9-D2E3-4288-8BAA-E329F69BAADD}" type="presParOf" srcId="{36E0744E-E39C-4984-B7E3-DA6359E89310}" destId="{4A8BDAE1-2AFB-4509-9193-362E26DA915E}" srcOrd="1" destOrd="0" presId="urn:microsoft.com/office/officeart/2005/8/layout/hList9"/>
    <dgm:cxn modelId="{7BE0C599-C84D-40EC-BBBF-06469B766D44}" type="presParOf" srcId="{138C0AA2-33F4-4606-B076-842FDE421B32}" destId="{D7C0EEE5-AAE0-4622-87B9-2580558FA52F}" srcOrd="2" destOrd="0" presId="urn:microsoft.com/office/officeart/2005/8/layout/hList9"/>
    <dgm:cxn modelId="{7B735CF4-33EE-4301-8E0F-DBCC7C9DFC1B}" type="presParOf" srcId="{D7C0EEE5-AAE0-4622-87B9-2580558FA52F}" destId="{FCDA111E-4230-43E5-82E9-AE024FE8C00D}" srcOrd="0" destOrd="0" presId="urn:microsoft.com/office/officeart/2005/8/layout/hList9"/>
    <dgm:cxn modelId="{BA840669-8208-453D-8DEA-68DF85C0C08A}" type="presParOf" srcId="{D7C0EEE5-AAE0-4622-87B9-2580558FA52F}" destId="{3482E0E3-0BC6-4C19-BEBB-E1633C905807}" srcOrd="1" destOrd="0" presId="urn:microsoft.com/office/officeart/2005/8/layout/hList9"/>
    <dgm:cxn modelId="{474AA459-AD1C-4103-AE10-B90B7A83F07D}" type="presParOf" srcId="{EC5AC4A8-010C-40E7-ACB4-1D612646218E}" destId="{C8BB4CFD-5BB7-40EF-A84B-D820B1C33AD1}" srcOrd="7" destOrd="0" presId="urn:microsoft.com/office/officeart/2005/8/layout/hList9"/>
    <dgm:cxn modelId="{0C8E731B-0F80-456E-8098-CF0524CB088B}" type="presParOf" srcId="{EC5AC4A8-010C-40E7-ACB4-1D612646218E}" destId="{44560982-C64A-4683-ADAC-AD7136ADAD35}"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A90D14F-7493-4E87-AD10-4A9CAC06F2F5}"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ES"/>
        </a:p>
      </dgm:t>
    </dgm:pt>
    <dgm:pt modelId="{37E4B5F9-EC9A-45DB-90A7-E4FA0029C04B}">
      <dgm:prSet phldrT="[Texto]"/>
      <dgm:spPr>
        <a:blipFill rotWithShape="0">
          <a:blip xmlns:r="http://schemas.openxmlformats.org/officeDocument/2006/relationships" r:embed="rId1"/>
          <a:stretch>
            <a:fillRect/>
          </a:stretch>
        </a:blipFill>
      </dgm:spPr>
      <dgm:t>
        <a:bodyPr/>
        <a:lstStyle/>
        <a:p>
          <a:endParaRPr lang="es-ES" dirty="0"/>
        </a:p>
      </dgm:t>
    </dgm:pt>
    <dgm:pt modelId="{62E69D50-4B88-453C-B713-1A11E8C703F5}" type="parTrans" cxnId="{4C15AEBF-63C6-449D-911F-8A458DDA3033}">
      <dgm:prSet/>
      <dgm:spPr/>
      <dgm:t>
        <a:bodyPr/>
        <a:lstStyle/>
        <a:p>
          <a:endParaRPr lang="es-ES"/>
        </a:p>
      </dgm:t>
    </dgm:pt>
    <dgm:pt modelId="{E6428739-3501-4D75-A52D-03637406B4A6}" type="sibTrans" cxnId="{4C15AEBF-63C6-449D-911F-8A458DDA3033}">
      <dgm:prSet/>
      <dgm:spPr/>
      <dgm:t>
        <a:bodyPr/>
        <a:lstStyle/>
        <a:p>
          <a:endParaRPr lang="es-ES"/>
        </a:p>
      </dgm:t>
    </dgm:pt>
    <dgm:pt modelId="{4E9F4FB2-5061-4313-B3BF-EFA2364E4957}">
      <dgm:prSet phldrT="[Texto]"/>
      <dgm:spPr/>
      <dgm:t>
        <a:bodyPr/>
        <a:lstStyle/>
        <a:p>
          <a:r>
            <a:rPr lang="es-ES_tradnl" dirty="0" smtClean="0"/>
            <a:t>Medicina</a:t>
          </a:r>
          <a:endParaRPr lang="es-ES" dirty="0"/>
        </a:p>
      </dgm:t>
    </dgm:pt>
    <dgm:pt modelId="{B21E3369-6F5E-4155-8B46-EFCC49B99A34}" type="parTrans" cxnId="{D4D73BE3-9500-44E0-9CC4-59FBB292412F}">
      <dgm:prSet/>
      <dgm:spPr/>
      <dgm:t>
        <a:bodyPr/>
        <a:lstStyle/>
        <a:p>
          <a:endParaRPr lang="es-ES"/>
        </a:p>
      </dgm:t>
    </dgm:pt>
    <dgm:pt modelId="{4409EE4F-AF08-48BE-850E-7A895F12D101}" type="sibTrans" cxnId="{D4D73BE3-9500-44E0-9CC4-59FBB292412F}">
      <dgm:prSet/>
      <dgm:spPr/>
      <dgm:t>
        <a:bodyPr/>
        <a:lstStyle/>
        <a:p>
          <a:endParaRPr lang="es-ES"/>
        </a:p>
      </dgm:t>
    </dgm:pt>
    <dgm:pt modelId="{0C555CF2-2FB3-4BA8-938D-3109837AEE53}">
      <dgm:prSet phldrT="[Texto]"/>
      <dgm:spPr>
        <a:blipFill rotWithShape="0">
          <a:blip xmlns:r="http://schemas.openxmlformats.org/officeDocument/2006/relationships" r:embed="rId2"/>
          <a:stretch>
            <a:fillRect/>
          </a:stretch>
        </a:blipFill>
      </dgm:spPr>
      <dgm:t>
        <a:bodyPr/>
        <a:lstStyle/>
        <a:p>
          <a:endParaRPr lang="es-ES" dirty="0"/>
        </a:p>
      </dgm:t>
    </dgm:pt>
    <dgm:pt modelId="{D791ABE5-085C-4FC5-BE1C-51B7DEC5D469}" type="parTrans" cxnId="{8E3FFCD7-2C50-47D1-A1C5-C632D6CB09A5}">
      <dgm:prSet/>
      <dgm:spPr/>
      <dgm:t>
        <a:bodyPr/>
        <a:lstStyle/>
        <a:p>
          <a:endParaRPr lang="es-ES"/>
        </a:p>
      </dgm:t>
    </dgm:pt>
    <dgm:pt modelId="{42E0D6B5-E6F9-4194-A302-A2AE163DD061}" type="sibTrans" cxnId="{8E3FFCD7-2C50-47D1-A1C5-C632D6CB09A5}">
      <dgm:prSet/>
      <dgm:spPr/>
      <dgm:t>
        <a:bodyPr/>
        <a:lstStyle/>
        <a:p>
          <a:endParaRPr lang="es-ES"/>
        </a:p>
      </dgm:t>
    </dgm:pt>
    <dgm:pt modelId="{FCBF0D2A-570A-4C10-8C0C-27F6493D912E}">
      <dgm:prSet phldrT="[Texto]"/>
      <dgm:spPr/>
      <dgm:t>
        <a:bodyPr/>
        <a:lstStyle/>
        <a:p>
          <a:r>
            <a:rPr lang="es-ES_tradnl" dirty="0" smtClean="0"/>
            <a:t>Ingeniería Mecánica Automotriz</a:t>
          </a:r>
          <a:endParaRPr lang="es-ES" dirty="0"/>
        </a:p>
      </dgm:t>
    </dgm:pt>
    <dgm:pt modelId="{7D6749BB-0E66-474E-AC31-7CFA54D8B35B}" type="parTrans" cxnId="{C749AD58-DDF2-40F3-AC0A-BD0FE11356D9}">
      <dgm:prSet/>
      <dgm:spPr/>
      <dgm:t>
        <a:bodyPr/>
        <a:lstStyle/>
        <a:p>
          <a:endParaRPr lang="es-ES"/>
        </a:p>
      </dgm:t>
    </dgm:pt>
    <dgm:pt modelId="{0FEFD82D-9555-439C-A6BB-D0A679E1CC2F}" type="sibTrans" cxnId="{C749AD58-DDF2-40F3-AC0A-BD0FE11356D9}">
      <dgm:prSet/>
      <dgm:spPr/>
      <dgm:t>
        <a:bodyPr/>
        <a:lstStyle/>
        <a:p>
          <a:endParaRPr lang="es-ES"/>
        </a:p>
      </dgm:t>
    </dgm:pt>
    <dgm:pt modelId="{AE37E11D-3FAC-4391-9F46-0CB5B3205E00}" type="pres">
      <dgm:prSet presAssocID="{DA90D14F-7493-4E87-AD10-4A9CAC06F2F5}" presName="list" presStyleCnt="0">
        <dgm:presLayoutVars>
          <dgm:dir/>
          <dgm:animLvl val="lvl"/>
        </dgm:presLayoutVars>
      </dgm:prSet>
      <dgm:spPr/>
      <dgm:t>
        <a:bodyPr/>
        <a:lstStyle/>
        <a:p>
          <a:endParaRPr lang="es-EC"/>
        </a:p>
      </dgm:t>
    </dgm:pt>
    <dgm:pt modelId="{66DE466E-2FB8-405A-9A70-2C1A247BB96A}" type="pres">
      <dgm:prSet presAssocID="{37E4B5F9-EC9A-45DB-90A7-E4FA0029C04B}" presName="posSpace" presStyleCnt="0"/>
      <dgm:spPr/>
    </dgm:pt>
    <dgm:pt modelId="{10FE9E5F-018F-4933-98D8-CC20031F6CBA}" type="pres">
      <dgm:prSet presAssocID="{37E4B5F9-EC9A-45DB-90A7-E4FA0029C04B}" presName="vertFlow" presStyleCnt="0"/>
      <dgm:spPr/>
    </dgm:pt>
    <dgm:pt modelId="{F5A55870-E422-465D-8F74-9D5FC5C4BDE0}" type="pres">
      <dgm:prSet presAssocID="{37E4B5F9-EC9A-45DB-90A7-E4FA0029C04B}" presName="topSpace" presStyleCnt="0"/>
      <dgm:spPr/>
    </dgm:pt>
    <dgm:pt modelId="{7F529BCF-FE6D-45D1-A43F-8D5174507A77}" type="pres">
      <dgm:prSet presAssocID="{37E4B5F9-EC9A-45DB-90A7-E4FA0029C04B}" presName="firstComp" presStyleCnt="0"/>
      <dgm:spPr/>
    </dgm:pt>
    <dgm:pt modelId="{9F91C6B5-C71A-4C4F-85E9-732ADD7C9B1A}" type="pres">
      <dgm:prSet presAssocID="{37E4B5F9-EC9A-45DB-90A7-E4FA0029C04B}" presName="firstChild" presStyleLbl="bgAccFollowNode1" presStyleIdx="0" presStyleCnt="2"/>
      <dgm:spPr/>
      <dgm:t>
        <a:bodyPr/>
        <a:lstStyle/>
        <a:p>
          <a:endParaRPr lang="es-EC"/>
        </a:p>
      </dgm:t>
    </dgm:pt>
    <dgm:pt modelId="{3B4647C2-2D1F-428D-99D9-FEE7EBAF3360}" type="pres">
      <dgm:prSet presAssocID="{37E4B5F9-EC9A-45DB-90A7-E4FA0029C04B}" presName="firstChildTx" presStyleLbl="bgAccFollowNode1" presStyleIdx="0" presStyleCnt="2">
        <dgm:presLayoutVars>
          <dgm:bulletEnabled val="1"/>
        </dgm:presLayoutVars>
      </dgm:prSet>
      <dgm:spPr/>
      <dgm:t>
        <a:bodyPr/>
        <a:lstStyle/>
        <a:p>
          <a:endParaRPr lang="es-EC"/>
        </a:p>
      </dgm:t>
    </dgm:pt>
    <dgm:pt modelId="{9FDFD27C-C9A8-46AA-9781-F608A3488CE2}" type="pres">
      <dgm:prSet presAssocID="{37E4B5F9-EC9A-45DB-90A7-E4FA0029C04B}" presName="negSpace" presStyleCnt="0"/>
      <dgm:spPr/>
    </dgm:pt>
    <dgm:pt modelId="{5E5D97B0-A76B-47A7-85CB-20F42BA77138}" type="pres">
      <dgm:prSet presAssocID="{37E4B5F9-EC9A-45DB-90A7-E4FA0029C04B}" presName="circle" presStyleLbl="node1" presStyleIdx="0" presStyleCnt="2"/>
      <dgm:spPr/>
      <dgm:t>
        <a:bodyPr/>
        <a:lstStyle/>
        <a:p>
          <a:endParaRPr lang="es-ES"/>
        </a:p>
      </dgm:t>
    </dgm:pt>
    <dgm:pt modelId="{89911F6C-0DDF-4F56-9ED4-69364B19E547}" type="pres">
      <dgm:prSet presAssocID="{E6428739-3501-4D75-A52D-03637406B4A6}" presName="transSpace" presStyleCnt="0"/>
      <dgm:spPr/>
    </dgm:pt>
    <dgm:pt modelId="{D6C19481-03FE-4710-B686-F87F6D8872F4}" type="pres">
      <dgm:prSet presAssocID="{0C555CF2-2FB3-4BA8-938D-3109837AEE53}" presName="posSpace" presStyleCnt="0"/>
      <dgm:spPr/>
    </dgm:pt>
    <dgm:pt modelId="{5D80B4EF-BBD0-4AC1-81C1-4067A020D687}" type="pres">
      <dgm:prSet presAssocID="{0C555CF2-2FB3-4BA8-938D-3109837AEE53}" presName="vertFlow" presStyleCnt="0"/>
      <dgm:spPr/>
    </dgm:pt>
    <dgm:pt modelId="{DF5B68F0-985F-4E85-A1A6-607704560766}" type="pres">
      <dgm:prSet presAssocID="{0C555CF2-2FB3-4BA8-938D-3109837AEE53}" presName="topSpace" presStyleCnt="0"/>
      <dgm:spPr/>
    </dgm:pt>
    <dgm:pt modelId="{BB4DEADA-AAFB-4C7D-8A45-790028E427B4}" type="pres">
      <dgm:prSet presAssocID="{0C555CF2-2FB3-4BA8-938D-3109837AEE53}" presName="firstComp" presStyleCnt="0"/>
      <dgm:spPr/>
    </dgm:pt>
    <dgm:pt modelId="{D5FBFF1C-FDAB-43E0-85C2-16AF3ED9936C}" type="pres">
      <dgm:prSet presAssocID="{0C555CF2-2FB3-4BA8-938D-3109837AEE53}" presName="firstChild" presStyleLbl="bgAccFollowNode1" presStyleIdx="1" presStyleCnt="2"/>
      <dgm:spPr/>
      <dgm:t>
        <a:bodyPr/>
        <a:lstStyle/>
        <a:p>
          <a:endParaRPr lang="es-ES"/>
        </a:p>
      </dgm:t>
    </dgm:pt>
    <dgm:pt modelId="{E8FA811F-06DA-47F9-9715-2DBA37CEC03A}" type="pres">
      <dgm:prSet presAssocID="{0C555CF2-2FB3-4BA8-938D-3109837AEE53}" presName="firstChildTx" presStyleLbl="bgAccFollowNode1" presStyleIdx="1" presStyleCnt="2">
        <dgm:presLayoutVars>
          <dgm:bulletEnabled val="1"/>
        </dgm:presLayoutVars>
      </dgm:prSet>
      <dgm:spPr/>
      <dgm:t>
        <a:bodyPr/>
        <a:lstStyle/>
        <a:p>
          <a:endParaRPr lang="es-ES"/>
        </a:p>
      </dgm:t>
    </dgm:pt>
    <dgm:pt modelId="{DC6C6B0A-C2BA-4DD9-8B09-E2C9912B1371}" type="pres">
      <dgm:prSet presAssocID="{0C555CF2-2FB3-4BA8-938D-3109837AEE53}" presName="negSpace" presStyleCnt="0"/>
      <dgm:spPr/>
    </dgm:pt>
    <dgm:pt modelId="{22AE16CF-9ED6-4270-852E-EA84F22E751B}" type="pres">
      <dgm:prSet presAssocID="{0C555CF2-2FB3-4BA8-938D-3109837AEE53}" presName="circle" presStyleLbl="node1" presStyleIdx="1" presStyleCnt="2"/>
      <dgm:spPr/>
      <dgm:t>
        <a:bodyPr/>
        <a:lstStyle/>
        <a:p>
          <a:endParaRPr lang="es-ES"/>
        </a:p>
      </dgm:t>
    </dgm:pt>
  </dgm:ptLst>
  <dgm:cxnLst>
    <dgm:cxn modelId="{A184A189-F3C7-40FB-85EA-AE6A8C20C0BD}" type="presOf" srcId="{37E4B5F9-EC9A-45DB-90A7-E4FA0029C04B}" destId="{5E5D97B0-A76B-47A7-85CB-20F42BA77138}" srcOrd="0" destOrd="0" presId="urn:microsoft.com/office/officeart/2005/8/layout/hList9"/>
    <dgm:cxn modelId="{47661EB2-D499-4F4F-946F-93C298BF5079}" type="presOf" srcId="{DA90D14F-7493-4E87-AD10-4A9CAC06F2F5}" destId="{AE37E11D-3FAC-4391-9F46-0CB5B3205E00}" srcOrd="0" destOrd="0" presId="urn:microsoft.com/office/officeart/2005/8/layout/hList9"/>
    <dgm:cxn modelId="{D4D73BE3-9500-44E0-9CC4-59FBB292412F}" srcId="{37E4B5F9-EC9A-45DB-90A7-E4FA0029C04B}" destId="{4E9F4FB2-5061-4313-B3BF-EFA2364E4957}" srcOrd="0" destOrd="0" parTransId="{B21E3369-6F5E-4155-8B46-EFCC49B99A34}" sibTransId="{4409EE4F-AF08-48BE-850E-7A895F12D101}"/>
    <dgm:cxn modelId="{4C15AEBF-63C6-449D-911F-8A458DDA3033}" srcId="{DA90D14F-7493-4E87-AD10-4A9CAC06F2F5}" destId="{37E4B5F9-EC9A-45DB-90A7-E4FA0029C04B}" srcOrd="0" destOrd="0" parTransId="{62E69D50-4B88-453C-B713-1A11E8C703F5}" sibTransId="{E6428739-3501-4D75-A52D-03637406B4A6}"/>
    <dgm:cxn modelId="{AD185661-E540-466A-8B49-9C11A6005395}" type="presOf" srcId="{0C555CF2-2FB3-4BA8-938D-3109837AEE53}" destId="{22AE16CF-9ED6-4270-852E-EA84F22E751B}" srcOrd="0" destOrd="0" presId="urn:microsoft.com/office/officeart/2005/8/layout/hList9"/>
    <dgm:cxn modelId="{5E691814-7DE9-4975-B04F-EFA086C5CC71}" type="presOf" srcId="{4E9F4FB2-5061-4313-B3BF-EFA2364E4957}" destId="{9F91C6B5-C71A-4C4F-85E9-732ADD7C9B1A}" srcOrd="0" destOrd="0" presId="urn:microsoft.com/office/officeart/2005/8/layout/hList9"/>
    <dgm:cxn modelId="{E22C42A0-2B10-4A38-9120-2525C6ADF5EF}" type="presOf" srcId="{FCBF0D2A-570A-4C10-8C0C-27F6493D912E}" destId="{E8FA811F-06DA-47F9-9715-2DBA37CEC03A}" srcOrd="1" destOrd="0" presId="urn:microsoft.com/office/officeart/2005/8/layout/hList9"/>
    <dgm:cxn modelId="{8E3FFCD7-2C50-47D1-A1C5-C632D6CB09A5}" srcId="{DA90D14F-7493-4E87-AD10-4A9CAC06F2F5}" destId="{0C555CF2-2FB3-4BA8-938D-3109837AEE53}" srcOrd="1" destOrd="0" parTransId="{D791ABE5-085C-4FC5-BE1C-51B7DEC5D469}" sibTransId="{42E0D6B5-E6F9-4194-A302-A2AE163DD061}"/>
    <dgm:cxn modelId="{C749AD58-DDF2-40F3-AC0A-BD0FE11356D9}" srcId="{0C555CF2-2FB3-4BA8-938D-3109837AEE53}" destId="{FCBF0D2A-570A-4C10-8C0C-27F6493D912E}" srcOrd="0" destOrd="0" parTransId="{7D6749BB-0E66-474E-AC31-7CFA54D8B35B}" sibTransId="{0FEFD82D-9555-439C-A6BB-D0A679E1CC2F}"/>
    <dgm:cxn modelId="{6163F1FF-8044-433C-BCA4-44D66CDA3DE1}" type="presOf" srcId="{4E9F4FB2-5061-4313-B3BF-EFA2364E4957}" destId="{3B4647C2-2D1F-428D-99D9-FEE7EBAF3360}" srcOrd="1" destOrd="0" presId="urn:microsoft.com/office/officeart/2005/8/layout/hList9"/>
    <dgm:cxn modelId="{32F1D574-6EBE-438A-992C-024304DC90BD}" type="presOf" srcId="{FCBF0D2A-570A-4C10-8C0C-27F6493D912E}" destId="{D5FBFF1C-FDAB-43E0-85C2-16AF3ED9936C}" srcOrd="0" destOrd="0" presId="urn:microsoft.com/office/officeart/2005/8/layout/hList9"/>
    <dgm:cxn modelId="{1B9D99F4-438F-4CB8-B242-AF402B3BB6D2}" type="presParOf" srcId="{AE37E11D-3FAC-4391-9F46-0CB5B3205E00}" destId="{66DE466E-2FB8-405A-9A70-2C1A247BB96A}" srcOrd="0" destOrd="0" presId="urn:microsoft.com/office/officeart/2005/8/layout/hList9"/>
    <dgm:cxn modelId="{8407E84B-69CF-4A65-9996-F553E6E8D0C3}" type="presParOf" srcId="{AE37E11D-3FAC-4391-9F46-0CB5B3205E00}" destId="{10FE9E5F-018F-4933-98D8-CC20031F6CBA}" srcOrd="1" destOrd="0" presId="urn:microsoft.com/office/officeart/2005/8/layout/hList9"/>
    <dgm:cxn modelId="{AD1CB84D-4DE1-40F3-853B-F3EFE8C4D9DD}" type="presParOf" srcId="{10FE9E5F-018F-4933-98D8-CC20031F6CBA}" destId="{F5A55870-E422-465D-8F74-9D5FC5C4BDE0}" srcOrd="0" destOrd="0" presId="urn:microsoft.com/office/officeart/2005/8/layout/hList9"/>
    <dgm:cxn modelId="{A19B2036-FE88-4BC7-B40F-1198BCDE1E21}" type="presParOf" srcId="{10FE9E5F-018F-4933-98D8-CC20031F6CBA}" destId="{7F529BCF-FE6D-45D1-A43F-8D5174507A77}" srcOrd="1" destOrd="0" presId="urn:microsoft.com/office/officeart/2005/8/layout/hList9"/>
    <dgm:cxn modelId="{C47CEDD1-C7DD-48D8-A7A5-7106A3F72BC7}" type="presParOf" srcId="{7F529BCF-FE6D-45D1-A43F-8D5174507A77}" destId="{9F91C6B5-C71A-4C4F-85E9-732ADD7C9B1A}" srcOrd="0" destOrd="0" presId="urn:microsoft.com/office/officeart/2005/8/layout/hList9"/>
    <dgm:cxn modelId="{8E104D24-CFFE-43F8-AC1F-FC44A240CE6A}" type="presParOf" srcId="{7F529BCF-FE6D-45D1-A43F-8D5174507A77}" destId="{3B4647C2-2D1F-428D-99D9-FEE7EBAF3360}" srcOrd="1" destOrd="0" presId="urn:microsoft.com/office/officeart/2005/8/layout/hList9"/>
    <dgm:cxn modelId="{2ED5AB65-E4AD-42AF-AE87-56F7D9D8E56A}" type="presParOf" srcId="{AE37E11D-3FAC-4391-9F46-0CB5B3205E00}" destId="{9FDFD27C-C9A8-46AA-9781-F608A3488CE2}" srcOrd="2" destOrd="0" presId="urn:microsoft.com/office/officeart/2005/8/layout/hList9"/>
    <dgm:cxn modelId="{B8424616-2874-4C27-8B25-D0785461E648}" type="presParOf" srcId="{AE37E11D-3FAC-4391-9F46-0CB5B3205E00}" destId="{5E5D97B0-A76B-47A7-85CB-20F42BA77138}" srcOrd="3" destOrd="0" presId="urn:microsoft.com/office/officeart/2005/8/layout/hList9"/>
    <dgm:cxn modelId="{BB7E3020-0720-4C6A-9E0D-EA6AED52BEC7}" type="presParOf" srcId="{AE37E11D-3FAC-4391-9F46-0CB5B3205E00}" destId="{89911F6C-0DDF-4F56-9ED4-69364B19E547}" srcOrd="4" destOrd="0" presId="urn:microsoft.com/office/officeart/2005/8/layout/hList9"/>
    <dgm:cxn modelId="{B8CEE892-B6D3-45E2-9A3A-AC6AB67773A0}" type="presParOf" srcId="{AE37E11D-3FAC-4391-9F46-0CB5B3205E00}" destId="{D6C19481-03FE-4710-B686-F87F6D8872F4}" srcOrd="5" destOrd="0" presId="urn:microsoft.com/office/officeart/2005/8/layout/hList9"/>
    <dgm:cxn modelId="{16CE9B04-58FC-4107-9375-4A0DFE03E34C}" type="presParOf" srcId="{AE37E11D-3FAC-4391-9F46-0CB5B3205E00}" destId="{5D80B4EF-BBD0-4AC1-81C1-4067A020D687}" srcOrd="6" destOrd="0" presId="urn:microsoft.com/office/officeart/2005/8/layout/hList9"/>
    <dgm:cxn modelId="{27AA74C6-D6DA-4715-A560-5900760E0031}" type="presParOf" srcId="{5D80B4EF-BBD0-4AC1-81C1-4067A020D687}" destId="{DF5B68F0-985F-4E85-A1A6-607704560766}" srcOrd="0" destOrd="0" presId="urn:microsoft.com/office/officeart/2005/8/layout/hList9"/>
    <dgm:cxn modelId="{D974969B-D712-460C-8C94-B63C255A1457}" type="presParOf" srcId="{5D80B4EF-BBD0-4AC1-81C1-4067A020D687}" destId="{BB4DEADA-AAFB-4C7D-8A45-790028E427B4}" srcOrd="1" destOrd="0" presId="urn:microsoft.com/office/officeart/2005/8/layout/hList9"/>
    <dgm:cxn modelId="{9E21FBB4-009F-4773-B4AC-53CC7840BF01}" type="presParOf" srcId="{BB4DEADA-AAFB-4C7D-8A45-790028E427B4}" destId="{D5FBFF1C-FDAB-43E0-85C2-16AF3ED9936C}" srcOrd="0" destOrd="0" presId="urn:microsoft.com/office/officeart/2005/8/layout/hList9"/>
    <dgm:cxn modelId="{4C3A9456-AF98-4D4C-8ECD-1AFFE4702B88}" type="presParOf" srcId="{BB4DEADA-AAFB-4C7D-8A45-790028E427B4}" destId="{E8FA811F-06DA-47F9-9715-2DBA37CEC03A}" srcOrd="1" destOrd="0" presId="urn:microsoft.com/office/officeart/2005/8/layout/hList9"/>
    <dgm:cxn modelId="{3A2773F9-63EC-49E4-9601-9025D250B0BF}" type="presParOf" srcId="{AE37E11D-3FAC-4391-9F46-0CB5B3205E00}" destId="{DC6C6B0A-C2BA-4DD9-8B09-E2C9912B1371}" srcOrd="7" destOrd="0" presId="urn:microsoft.com/office/officeart/2005/8/layout/hList9"/>
    <dgm:cxn modelId="{CDBA1879-171E-45B0-88D8-067C67953741}" type="presParOf" srcId="{AE37E11D-3FAC-4391-9F46-0CB5B3205E00}" destId="{22AE16CF-9ED6-4270-852E-EA84F22E751B}" srcOrd="8" destOrd="0" presId="urn:microsoft.com/office/officeart/2005/8/layout/hList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5E665AF-53DA-4BA9-8D92-E29578B7B0B4}" type="doc">
      <dgm:prSet loTypeId="urn:microsoft.com/office/officeart/2005/8/layout/vList3#1" loCatId="list" qsTypeId="urn:microsoft.com/office/officeart/2005/8/quickstyle/3d3" qsCatId="3D" csTypeId="urn:microsoft.com/office/officeart/2005/8/colors/colorful1#2" csCatId="colorful" phldr="1"/>
      <dgm:spPr/>
    </dgm:pt>
    <dgm:pt modelId="{9D2704B9-2896-496E-8009-484283D85682}">
      <dgm:prSet phldrT="[Texto]" custT="1"/>
      <dgm:spPr/>
      <dgm:t>
        <a:bodyPr/>
        <a:lstStyle/>
        <a:p>
          <a:r>
            <a:rPr lang="es-ES" sz="1800" dirty="0" smtClean="0">
              <a:solidFill>
                <a:schemeClr val="tx1"/>
              </a:solidFill>
            </a:rPr>
            <a:t>El grupo de control no tenía conocimiento de palabras que se incluían en la encuesta</a:t>
          </a:r>
          <a:endParaRPr lang="es-EC" sz="1800" dirty="0">
            <a:solidFill>
              <a:schemeClr val="tx1"/>
            </a:solidFill>
          </a:endParaRPr>
        </a:p>
      </dgm:t>
    </dgm:pt>
    <dgm:pt modelId="{B5E85B35-CEFB-46A1-A7CC-6AF060C8673F}" type="parTrans" cxnId="{920F870C-7C31-4231-A0E0-0BC8BFC4AF18}">
      <dgm:prSet/>
      <dgm:spPr/>
      <dgm:t>
        <a:bodyPr/>
        <a:lstStyle/>
        <a:p>
          <a:endParaRPr lang="es-EC" sz="1600">
            <a:solidFill>
              <a:schemeClr val="tx1"/>
            </a:solidFill>
          </a:endParaRPr>
        </a:p>
      </dgm:t>
    </dgm:pt>
    <dgm:pt modelId="{39ABCD6E-5B7F-44F9-BE0D-B5A6BF0AF5D8}" type="sibTrans" cxnId="{920F870C-7C31-4231-A0E0-0BC8BFC4AF18}">
      <dgm:prSet/>
      <dgm:spPr/>
      <dgm:t>
        <a:bodyPr/>
        <a:lstStyle/>
        <a:p>
          <a:endParaRPr lang="es-EC" sz="1600">
            <a:solidFill>
              <a:schemeClr val="tx1"/>
            </a:solidFill>
          </a:endParaRPr>
        </a:p>
      </dgm:t>
    </dgm:pt>
    <dgm:pt modelId="{6CB21A91-322B-44B5-9C8F-C1883B60ED69}">
      <dgm:prSet phldrT="[Texto]" custT="1"/>
      <dgm:spPr/>
      <dgm:t>
        <a:bodyPr/>
        <a:lstStyle/>
        <a:p>
          <a:r>
            <a:rPr lang="es-ES" sz="1800" dirty="0" smtClean="0">
              <a:solidFill>
                <a:schemeClr val="tx1"/>
              </a:solidFill>
            </a:rPr>
            <a:t>Nos brindaban datos de muy pocas universidades porque no tenían una información actualizada de las que existían ahora</a:t>
          </a:r>
          <a:endParaRPr lang="es-EC" sz="1800" dirty="0">
            <a:solidFill>
              <a:schemeClr val="tx1"/>
            </a:solidFill>
          </a:endParaRPr>
        </a:p>
      </dgm:t>
    </dgm:pt>
    <dgm:pt modelId="{712DEE1C-882E-4A2B-87B8-43EA13721F4E}" type="parTrans" cxnId="{9B786F5F-F576-4DB8-87A2-27C4ADB349B6}">
      <dgm:prSet/>
      <dgm:spPr/>
      <dgm:t>
        <a:bodyPr/>
        <a:lstStyle/>
        <a:p>
          <a:endParaRPr lang="es-EC" sz="1600">
            <a:solidFill>
              <a:schemeClr val="tx1"/>
            </a:solidFill>
          </a:endParaRPr>
        </a:p>
      </dgm:t>
    </dgm:pt>
    <dgm:pt modelId="{97142D00-F479-440F-95A0-201F7E5044D9}" type="sibTrans" cxnId="{9B786F5F-F576-4DB8-87A2-27C4ADB349B6}">
      <dgm:prSet/>
      <dgm:spPr/>
      <dgm:t>
        <a:bodyPr/>
        <a:lstStyle/>
        <a:p>
          <a:endParaRPr lang="es-EC" sz="1600">
            <a:solidFill>
              <a:schemeClr val="tx1"/>
            </a:solidFill>
          </a:endParaRPr>
        </a:p>
      </dgm:t>
    </dgm:pt>
    <dgm:pt modelId="{17E5E0C0-CA85-4C8B-A8F3-EE804C07986C}">
      <dgm:prSet phldrT="[Texto]" custT="1"/>
      <dgm:spPr/>
      <dgm:t>
        <a:bodyPr/>
        <a:lstStyle/>
        <a:p>
          <a:r>
            <a:rPr lang="es-ES" sz="1800" dirty="0" smtClean="0">
              <a:solidFill>
                <a:schemeClr val="tx1"/>
              </a:solidFill>
            </a:rPr>
            <a:t>El grupo experimental </a:t>
          </a:r>
          <a:r>
            <a:rPr lang="es-ES" sz="1800" dirty="0" err="1" smtClean="0">
              <a:solidFill>
                <a:schemeClr val="tx1"/>
              </a:solidFill>
            </a:rPr>
            <a:t>enía</a:t>
          </a:r>
          <a:r>
            <a:rPr lang="es-ES" sz="1800" dirty="0" smtClean="0">
              <a:solidFill>
                <a:schemeClr val="tx1"/>
              </a:solidFill>
            </a:rPr>
            <a:t> muy claro los nombres de universidades y demás preguntas de la encuesta propuesta</a:t>
          </a:r>
          <a:endParaRPr lang="es-EC" sz="1800" dirty="0">
            <a:solidFill>
              <a:schemeClr val="tx1"/>
            </a:solidFill>
          </a:endParaRPr>
        </a:p>
      </dgm:t>
    </dgm:pt>
    <dgm:pt modelId="{F5AA3BDD-086F-4D79-9907-4BFCB184CCAC}" type="parTrans" cxnId="{61B7ECD6-8DD9-4F1C-9389-BC3128CEA9F3}">
      <dgm:prSet/>
      <dgm:spPr/>
      <dgm:t>
        <a:bodyPr/>
        <a:lstStyle/>
        <a:p>
          <a:endParaRPr lang="es-EC" sz="1600">
            <a:solidFill>
              <a:schemeClr val="tx1"/>
            </a:solidFill>
          </a:endParaRPr>
        </a:p>
      </dgm:t>
    </dgm:pt>
    <dgm:pt modelId="{B91258FA-1B79-4B97-AF6D-BCD609EBF9CE}" type="sibTrans" cxnId="{61B7ECD6-8DD9-4F1C-9389-BC3128CEA9F3}">
      <dgm:prSet/>
      <dgm:spPr/>
      <dgm:t>
        <a:bodyPr/>
        <a:lstStyle/>
        <a:p>
          <a:endParaRPr lang="es-EC" sz="1600">
            <a:solidFill>
              <a:schemeClr val="tx1"/>
            </a:solidFill>
          </a:endParaRPr>
        </a:p>
      </dgm:t>
    </dgm:pt>
    <dgm:pt modelId="{5CCF7A2E-D757-4448-B854-76CF27488E25}" type="pres">
      <dgm:prSet presAssocID="{75E665AF-53DA-4BA9-8D92-E29578B7B0B4}" presName="linearFlow" presStyleCnt="0">
        <dgm:presLayoutVars>
          <dgm:dir/>
          <dgm:resizeHandles val="exact"/>
        </dgm:presLayoutVars>
      </dgm:prSet>
      <dgm:spPr/>
    </dgm:pt>
    <dgm:pt modelId="{D5B03136-8548-4D17-B27D-22913393A80E}" type="pres">
      <dgm:prSet presAssocID="{9D2704B9-2896-496E-8009-484283D85682}" presName="composite" presStyleCnt="0"/>
      <dgm:spPr/>
    </dgm:pt>
    <dgm:pt modelId="{34DA40BF-FD69-4EAA-AF32-E13B26EC10F4}" type="pres">
      <dgm:prSet presAssocID="{9D2704B9-2896-496E-8009-484283D85682}" presName="imgShp" presStyleLbl="fgImgPlace1" presStyleIdx="0" presStyleCnt="3"/>
      <dgm:spPr>
        <a:blipFill rotWithShape="1">
          <a:blip xmlns:r="http://schemas.openxmlformats.org/officeDocument/2006/relationships" r:embed="rId1"/>
          <a:stretch>
            <a:fillRect/>
          </a:stretch>
        </a:blipFill>
      </dgm:spPr>
    </dgm:pt>
    <dgm:pt modelId="{089A2E78-64D5-4D21-9641-9D18E4062BFE}" type="pres">
      <dgm:prSet presAssocID="{9D2704B9-2896-496E-8009-484283D85682}" presName="txShp" presStyleLbl="node1" presStyleIdx="0" presStyleCnt="3">
        <dgm:presLayoutVars>
          <dgm:bulletEnabled val="1"/>
        </dgm:presLayoutVars>
      </dgm:prSet>
      <dgm:spPr/>
      <dgm:t>
        <a:bodyPr/>
        <a:lstStyle/>
        <a:p>
          <a:endParaRPr lang="es-EC"/>
        </a:p>
      </dgm:t>
    </dgm:pt>
    <dgm:pt modelId="{D73D94FA-8C99-4C11-9476-B204934BCDB5}" type="pres">
      <dgm:prSet presAssocID="{39ABCD6E-5B7F-44F9-BE0D-B5A6BF0AF5D8}" presName="spacing" presStyleCnt="0"/>
      <dgm:spPr/>
    </dgm:pt>
    <dgm:pt modelId="{75031C6F-C992-4B0D-B27D-586E00E36AEE}" type="pres">
      <dgm:prSet presAssocID="{6CB21A91-322B-44B5-9C8F-C1883B60ED69}" presName="composite" presStyleCnt="0"/>
      <dgm:spPr/>
    </dgm:pt>
    <dgm:pt modelId="{10AD93F8-63C4-4192-BC77-CC17EB77F410}" type="pres">
      <dgm:prSet presAssocID="{6CB21A91-322B-44B5-9C8F-C1883B60ED69}" presName="imgShp" presStyleLbl="fgImgPlace1" presStyleIdx="1" presStyleCnt="3"/>
      <dgm:spPr>
        <a:blipFill rotWithShape="1">
          <a:blip xmlns:r="http://schemas.openxmlformats.org/officeDocument/2006/relationships" r:embed="rId2"/>
          <a:stretch>
            <a:fillRect/>
          </a:stretch>
        </a:blipFill>
      </dgm:spPr>
    </dgm:pt>
    <dgm:pt modelId="{E50E12D3-854C-4AD7-9BF5-5AA6CFE7D39E}" type="pres">
      <dgm:prSet presAssocID="{6CB21A91-322B-44B5-9C8F-C1883B60ED69}" presName="txShp" presStyleLbl="node1" presStyleIdx="1" presStyleCnt="3">
        <dgm:presLayoutVars>
          <dgm:bulletEnabled val="1"/>
        </dgm:presLayoutVars>
      </dgm:prSet>
      <dgm:spPr/>
      <dgm:t>
        <a:bodyPr/>
        <a:lstStyle/>
        <a:p>
          <a:endParaRPr lang="es-EC"/>
        </a:p>
      </dgm:t>
    </dgm:pt>
    <dgm:pt modelId="{95116E64-B5C2-427D-A0F0-2CDAB25F43AC}" type="pres">
      <dgm:prSet presAssocID="{97142D00-F479-440F-95A0-201F7E5044D9}" presName="spacing" presStyleCnt="0"/>
      <dgm:spPr/>
    </dgm:pt>
    <dgm:pt modelId="{D0B5A5D3-9048-444E-975E-832AF0C59B44}" type="pres">
      <dgm:prSet presAssocID="{17E5E0C0-CA85-4C8B-A8F3-EE804C07986C}" presName="composite" presStyleCnt="0"/>
      <dgm:spPr/>
    </dgm:pt>
    <dgm:pt modelId="{74EF43BB-F014-4103-BAC8-70F5505CA24F}" type="pres">
      <dgm:prSet presAssocID="{17E5E0C0-CA85-4C8B-A8F3-EE804C07986C}" presName="imgShp" presStyleLbl="fgImgPlace1" presStyleIdx="2" presStyleCnt="3"/>
      <dgm:spPr>
        <a:blipFill rotWithShape="1">
          <a:blip xmlns:r="http://schemas.openxmlformats.org/officeDocument/2006/relationships" r:embed="rId3"/>
          <a:stretch>
            <a:fillRect/>
          </a:stretch>
        </a:blipFill>
      </dgm:spPr>
    </dgm:pt>
    <dgm:pt modelId="{A5C4FB1A-0821-4FDF-B879-4A2A01456092}" type="pres">
      <dgm:prSet presAssocID="{17E5E0C0-CA85-4C8B-A8F3-EE804C07986C}" presName="txShp" presStyleLbl="node1" presStyleIdx="2" presStyleCnt="3">
        <dgm:presLayoutVars>
          <dgm:bulletEnabled val="1"/>
        </dgm:presLayoutVars>
      </dgm:prSet>
      <dgm:spPr/>
      <dgm:t>
        <a:bodyPr/>
        <a:lstStyle/>
        <a:p>
          <a:endParaRPr lang="es-EC"/>
        </a:p>
      </dgm:t>
    </dgm:pt>
  </dgm:ptLst>
  <dgm:cxnLst>
    <dgm:cxn modelId="{57E52319-D611-48DF-9B7E-5328FA70EC8F}" type="presOf" srcId="{75E665AF-53DA-4BA9-8D92-E29578B7B0B4}" destId="{5CCF7A2E-D757-4448-B854-76CF27488E25}" srcOrd="0" destOrd="0" presId="urn:microsoft.com/office/officeart/2005/8/layout/vList3#1"/>
    <dgm:cxn modelId="{920F870C-7C31-4231-A0E0-0BC8BFC4AF18}" srcId="{75E665AF-53DA-4BA9-8D92-E29578B7B0B4}" destId="{9D2704B9-2896-496E-8009-484283D85682}" srcOrd="0" destOrd="0" parTransId="{B5E85B35-CEFB-46A1-A7CC-6AF060C8673F}" sibTransId="{39ABCD6E-5B7F-44F9-BE0D-B5A6BF0AF5D8}"/>
    <dgm:cxn modelId="{9B786F5F-F576-4DB8-87A2-27C4ADB349B6}" srcId="{75E665AF-53DA-4BA9-8D92-E29578B7B0B4}" destId="{6CB21A91-322B-44B5-9C8F-C1883B60ED69}" srcOrd="1" destOrd="0" parTransId="{712DEE1C-882E-4A2B-87B8-43EA13721F4E}" sibTransId="{97142D00-F479-440F-95A0-201F7E5044D9}"/>
    <dgm:cxn modelId="{90CFDA2E-0921-45B1-B4E6-F039995D4D16}" type="presOf" srcId="{9D2704B9-2896-496E-8009-484283D85682}" destId="{089A2E78-64D5-4D21-9641-9D18E4062BFE}" srcOrd="0" destOrd="0" presId="urn:microsoft.com/office/officeart/2005/8/layout/vList3#1"/>
    <dgm:cxn modelId="{37F118EF-950E-420C-BE02-7A3B9E7CFA0E}" type="presOf" srcId="{6CB21A91-322B-44B5-9C8F-C1883B60ED69}" destId="{E50E12D3-854C-4AD7-9BF5-5AA6CFE7D39E}" srcOrd="0" destOrd="0" presId="urn:microsoft.com/office/officeart/2005/8/layout/vList3#1"/>
    <dgm:cxn modelId="{B519962F-0304-479C-AEA9-301DEE1A7790}" type="presOf" srcId="{17E5E0C0-CA85-4C8B-A8F3-EE804C07986C}" destId="{A5C4FB1A-0821-4FDF-B879-4A2A01456092}" srcOrd="0" destOrd="0" presId="urn:microsoft.com/office/officeart/2005/8/layout/vList3#1"/>
    <dgm:cxn modelId="{61B7ECD6-8DD9-4F1C-9389-BC3128CEA9F3}" srcId="{75E665AF-53DA-4BA9-8D92-E29578B7B0B4}" destId="{17E5E0C0-CA85-4C8B-A8F3-EE804C07986C}" srcOrd="2" destOrd="0" parTransId="{F5AA3BDD-086F-4D79-9907-4BFCB184CCAC}" sibTransId="{B91258FA-1B79-4B97-AF6D-BCD609EBF9CE}"/>
    <dgm:cxn modelId="{969CB473-1024-4B1C-966B-ABC72F2E2FBF}" type="presParOf" srcId="{5CCF7A2E-D757-4448-B854-76CF27488E25}" destId="{D5B03136-8548-4D17-B27D-22913393A80E}" srcOrd="0" destOrd="0" presId="urn:microsoft.com/office/officeart/2005/8/layout/vList3#1"/>
    <dgm:cxn modelId="{C4E3BB98-DD1F-4603-A319-3FFCF66A430B}" type="presParOf" srcId="{D5B03136-8548-4D17-B27D-22913393A80E}" destId="{34DA40BF-FD69-4EAA-AF32-E13B26EC10F4}" srcOrd="0" destOrd="0" presId="urn:microsoft.com/office/officeart/2005/8/layout/vList3#1"/>
    <dgm:cxn modelId="{0D36805C-E2B1-4A30-808F-DED459266B46}" type="presParOf" srcId="{D5B03136-8548-4D17-B27D-22913393A80E}" destId="{089A2E78-64D5-4D21-9641-9D18E4062BFE}" srcOrd="1" destOrd="0" presId="urn:microsoft.com/office/officeart/2005/8/layout/vList3#1"/>
    <dgm:cxn modelId="{7D9CACAB-7D85-471F-A27C-598547814AA8}" type="presParOf" srcId="{5CCF7A2E-D757-4448-B854-76CF27488E25}" destId="{D73D94FA-8C99-4C11-9476-B204934BCDB5}" srcOrd="1" destOrd="0" presId="urn:microsoft.com/office/officeart/2005/8/layout/vList3#1"/>
    <dgm:cxn modelId="{AB7349E7-2053-44F6-826F-FB7FA479BACF}" type="presParOf" srcId="{5CCF7A2E-D757-4448-B854-76CF27488E25}" destId="{75031C6F-C992-4B0D-B27D-586E00E36AEE}" srcOrd="2" destOrd="0" presId="urn:microsoft.com/office/officeart/2005/8/layout/vList3#1"/>
    <dgm:cxn modelId="{8D97A447-8442-48A9-ACD7-ACA62486E995}" type="presParOf" srcId="{75031C6F-C992-4B0D-B27D-586E00E36AEE}" destId="{10AD93F8-63C4-4192-BC77-CC17EB77F410}" srcOrd="0" destOrd="0" presId="urn:microsoft.com/office/officeart/2005/8/layout/vList3#1"/>
    <dgm:cxn modelId="{8AFBD02D-E368-4702-81D0-3DB70A29CC57}" type="presParOf" srcId="{75031C6F-C992-4B0D-B27D-586E00E36AEE}" destId="{E50E12D3-854C-4AD7-9BF5-5AA6CFE7D39E}" srcOrd="1" destOrd="0" presId="urn:microsoft.com/office/officeart/2005/8/layout/vList3#1"/>
    <dgm:cxn modelId="{9F44FC48-B689-488F-91AC-EE15D78B6459}" type="presParOf" srcId="{5CCF7A2E-D757-4448-B854-76CF27488E25}" destId="{95116E64-B5C2-427D-A0F0-2CDAB25F43AC}" srcOrd="3" destOrd="0" presId="urn:microsoft.com/office/officeart/2005/8/layout/vList3#1"/>
    <dgm:cxn modelId="{BEA20760-668A-41A8-96A1-0E54AABB7414}" type="presParOf" srcId="{5CCF7A2E-D757-4448-B854-76CF27488E25}" destId="{D0B5A5D3-9048-444E-975E-832AF0C59B44}" srcOrd="4" destOrd="0" presId="urn:microsoft.com/office/officeart/2005/8/layout/vList3#1"/>
    <dgm:cxn modelId="{6FC5BA82-8255-4F3D-9553-96E214786F31}" type="presParOf" srcId="{D0B5A5D3-9048-444E-975E-832AF0C59B44}" destId="{74EF43BB-F014-4103-BAC8-70F5505CA24F}" srcOrd="0" destOrd="0" presId="urn:microsoft.com/office/officeart/2005/8/layout/vList3#1"/>
    <dgm:cxn modelId="{8D89B8E7-8CFE-42CB-A515-78F6EEFFFC34}" type="presParOf" srcId="{D0B5A5D3-9048-444E-975E-832AF0C59B44}" destId="{A5C4FB1A-0821-4FDF-B879-4A2A01456092}" srcOrd="1" destOrd="0" presId="urn:microsoft.com/office/officeart/2005/8/layout/vList3#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E6F3FB-5B5C-4E8D-86DC-A2EB23960D50}" type="doc">
      <dgm:prSet loTypeId="urn:microsoft.com/office/officeart/2005/8/layout/process2" loCatId="process" qsTypeId="urn:microsoft.com/office/officeart/2005/8/quickstyle/3d4" qsCatId="3D" csTypeId="urn:microsoft.com/office/officeart/2005/8/colors/colorful1#1" csCatId="colorful" phldr="1"/>
      <dgm:spPr/>
    </dgm:pt>
    <dgm:pt modelId="{2444C445-EE43-46B2-9B6E-13BFE90198E0}">
      <dgm:prSet phldrT="[Texto]"/>
      <dgm:spPr/>
      <dgm:t>
        <a:bodyPr/>
        <a:lstStyle/>
        <a:p>
          <a:r>
            <a:rPr lang="es-ES_tradnl" dirty="0" smtClean="0"/>
            <a:t>Los atributos funcionales influyen menos del 60% en el valor de marca de la ESPE.</a:t>
          </a:r>
          <a:endParaRPr lang="es-ES" dirty="0"/>
        </a:p>
      </dgm:t>
    </dgm:pt>
    <dgm:pt modelId="{D6DBF0DE-5495-4E2D-AA04-48ADFBCF71A1}" type="parTrans" cxnId="{28F84009-0A7A-4921-9634-676186CA4229}">
      <dgm:prSet/>
      <dgm:spPr/>
      <dgm:t>
        <a:bodyPr/>
        <a:lstStyle/>
        <a:p>
          <a:endParaRPr lang="es-ES"/>
        </a:p>
      </dgm:t>
    </dgm:pt>
    <dgm:pt modelId="{6C0CB47F-9FA2-48FE-BB63-347433C1A0FA}" type="sibTrans" cxnId="{28F84009-0A7A-4921-9634-676186CA4229}">
      <dgm:prSet/>
      <dgm:spPr/>
      <dgm:t>
        <a:bodyPr/>
        <a:lstStyle/>
        <a:p>
          <a:endParaRPr lang="es-ES"/>
        </a:p>
      </dgm:t>
    </dgm:pt>
    <dgm:pt modelId="{910B1E1E-933D-4787-95B2-C866E3D9B6CD}" type="pres">
      <dgm:prSet presAssocID="{57E6F3FB-5B5C-4E8D-86DC-A2EB23960D50}" presName="linearFlow" presStyleCnt="0">
        <dgm:presLayoutVars>
          <dgm:resizeHandles val="exact"/>
        </dgm:presLayoutVars>
      </dgm:prSet>
      <dgm:spPr/>
    </dgm:pt>
    <dgm:pt modelId="{DB411184-5874-43BB-9C9A-43C5A6DA4A6A}" type="pres">
      <dgm:prSet presAssocID="{2444C445-EE43-46B2-9B6E-13BFE90198E0}" presName="node" presStyleLbl="node1" presStyleIdx="0" presStyleCnt="1" custScaleX="243082" custLinFactNeighborX="-3984" custLinFactNeighborY="-1465">
        <dgm:presLayoutVars>
          <dgm:bulletEnabled val="1"/>
        </dgm:presLayoutVars>
      </dgm:prSet>
      <dgm:spPr/>
      <dgm:t>
        <a:bodyPr/>
        <a:lstStyle/>
        <a:p>
          <a:endParaRPr lang="es-ES"/>
        </a:p>
      </dgm:t>
    </dgm:pt>
  </dgm:ptLst>
  <dgm:cxnLst>
    <dgm:cxn modelId="{28F84009-0A7A-4921-9634-676186CA4229}" srcId="{57E6F3FB-5B5C-4E8D-86DC-A2EB23960D50}" destId="{2444C445-EE43-46B2-9B6E-13BFE90198E0}" srcOrd="0" destOrd="0" parTransId="{D6DBF0DE-5495-4E2D-AA04-48ADFBCF71A1}" sibTransId="{6C0CB47F-9FA2-48FE-BB63-347433C1A0FA}"/>
    <dgm:cxn modelId="{20DD9C8C-23AA-48C1-83BA-E16B5C8B95F6}" type="presOf" srcId="{2444C445-EE43-46B2-9B6E-13BFE90198E0}" destId="{DB411184-5874-43BB-9C9A-43C5A6DA4A6A}" srcOrd="0" destOrd="0" presId="urn:microsoft.com/office/officeart/2005/8/layout/process2"/>
    <dgm:cxn modelId="{92F48900-7424-40CC-9EB3-F6814E61A93A}" type="presOf" srcId="{57E6F3FB-5B5C-4E8D-86DC-A2EB23960D50}" destId="{910B1E1E-933D-4787-95B2-C866E3D9B6CD}" srcOrd="0" destOrd="0" presId="urn:microsoft.com/office/officeart/2005/8/layout/process2"/>
    <dgm:cxn modelId="{091FFC12-FA99-4FF2-8689-E46476B76726}" type="presParOf" srcId="{910B1E1E-933D-4787-95B2-C866E3D9B6CD}" destId="{DB411184-5874-43BB-9C9A-43C5A6DA4A6A}"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E6F3FB-5B5C-4E8D-86DC-A2EB23960D50}" type="doc">
      <dgm:prSet loTypeId="urn:microsoft.com/office/officeart/2005/8/layout/process2" loCatId="process" qsTypeId="urn:microsoft.com/office/officeart/2005/8/quickstyle/3d4" qsCatId="3D" csTypeId="urn:microsoft.com/office/officeart/2005/8/colors/colorful3" csCatId="colorful" phldr="1"/>
      <dgm:spPr/>
    </dgm:pt>
    <dgm:pt modelId="{2444C445-EE43-46B2-9B6E-13BFE90198E0}">
      <dgm:prSet phldrT="[Texto]"/>
      <dgm:spPr/>
      <dgm:t>
        <a:bodyPr/>
        <a:lstStyle/>
        <a:p>
          <a:r>
            <a:rPr lang="es-ES_tradnl" dirty="0" smtClean="0"/>
            <a:t>La ESPE no lidera el posicionamiento de las instituciones educativas a nivel de pregrado en el DMQ y el cantón Rumiñahui con menos del 60% de nivel de recordación espontanea.</a:t>
          </a:r>
          <a:endParaRPr lang="es-ES" dirty="0"/>
        </a:p>
      </dgm:t>
    </dgm:pt>
    <dgm:pt modelId="{D6DBF0DE-5495-4E2D-AA04-48ADFBCF71A1}" type="parTrans" cxnId="{28F84009-0A7A-4921-9634-676186CA4229}">
      <dgm:prSet/>
      <dgm:spPr/>
      <dgm:t>
        <a:bodyPr/>
        <a:lstStyle/>
        <a:p>
          <a:endParaRPr lang="es-ES"/>
        </a:p>
      </dgm:t>
    </dgm:pt>
    <dgm:pt modelId="{6C0CB47F-9FA2-48FE-BB63-347433C1A0FA}" type="sibTrans" cxnId="{28F84009-0A7A-4921-9634-676186CA4229}">
      <dgm:prSet/>
      <dgm:spPr/>
      <dgm:t>
        <a:bodyPr/>
        <a:lstStyle/>
        <a:p>
          <a:endParaRPr lang="es-ES"/>
        </a:p>
      </dgm:t>
    </dgm:pt>
    <dgm:pt modelId="{910B1E1E-933D-4787-95B2-C866E3D9B6CD}" type="pres">
      <dgm:prSet presAssocID="{57E6F3FB-5B5C-4E8D-86DC-A2EB23960D50}" presName="linearFlow" presStyleCnt="0">
        <dgm:presLayoutVars>
          <dgm:resizeHandles val="exact"/>
        </dgm:presLayoutVars>
      </dgm:prSet>
      <dgm:spPr/>
    </dgm:pt>
    <dgm:pt modelId="{DB411184-5874-43BB-9C9A-43C5A6DA4A6A}" type="pres">
      <dgm:prSet presAssocID="{2444C445-EE43-46B2-9B6E-13BFE90198E0}" presName="node" presStyleLbl="node1" presStyleIdx="0" presStyleCnt="1" custScaleX="182918" custLinFactNeighborX="373" custLinFactNeighborY="2616">
        <dgm:presLayoutVars>
          <dgm:bulletEnabled val="1"/>
        </dgm:presLayoutVars>
      </dgm:prSet>
      <dgm:spPr/>
      <dgm:t>
        <a:bodyPr/>
        <a:lstStyle/>
        <a:p>
          <a:endParaRPr lang="es-ES"/>
        </a:p>
      </dgm:t>
    </dgm:pt>
  </dgm:ptLst>
  <dgm:cxnLst>
    <dgm:cxn modelId="{28F84009-0A7A-4921-9634-676186CA4229}" srcId="{57E6F3FB-5B5C-4E8D-86DC-A2EB23960D50}" destId="{2444C445-EE43-46B2-9B6E-13BFE90198E0}" srcOrd="0" destOrd="0" parTransId="{D6DBF0DE-5495-4E2D-AA04-48ADFBCF71A1}" sibTransId="{6C0CB47F-9FA2-48FE-BB63-347433C1A0FA}"/>
    <dgm:cxn modelId="{0D459A5C-CB15-47E6-BC64-010C3B7CE1F1}" type="presOf" srcId="{57E6F3FB-5B5C-4E8D-86DC-A2EB23960D50}" destId="{910B1E1E-933D-4787-95B2-C866E3D9B6CD}" srcOrd="0" destOrd="0" presId="urn:microsoft.com/office/officeart/2005/8/layout/process2"/>
    <dgm:cxn modelId="{17B297E3-8228-47A1-83BE-34D2BC208A56}" type="presOf" srcId="{2444C445-EE43-46B2-9B6E-13BFE90198E0}" destId="{DB411184-5874-43BB-9C9A-43C5A6DA4A6A}" srcOrd="0" destOrd="0" presId="urn:microsoft.com/office/officeart/2005/8/layout/process2"/>
    <dgm:cxn modelId="{29643A1C-FF23-4047-9F99-F9B199B131B0}" type="presParOf" srcId="{910B1E1E-933D-4787-95B2-C866E3D9B6CD}" destId="{DB411184-5874-43BB-9C9A-43C5A6DA4A6A}" srcOrd="0"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E6F3FB-5B5C-4E8D-86DC-A2EB23960D50}" type="doc">
      <dgm:prSet loTypeId="urn:microsoft.com/office/officeart/2005/8/layout/process2" loCatId="process" qsTypeId="urn:microsoft.com/office/officeart/2005/8/quickstyle/3d4" qsCatId="3D" csTypeId="urn:microsoft.com/office/officeart/2005/8/colors/colorful4" csCatId="colorful" phldr="1"/>
      <dgm:spPr/>
    </dgm:pt>
    <dgm:pt modelId="{2444C445-EE43-46B2-9B6E-13BFE90198E0}">
      <dgm:prSet phldrT="[Texto]"/>
      <dgm:spPr/>
      <dgm:t>
        <a:bodyPr/>
        <a:lstStyle/>
        <a:p>
          <a:r>
            <a:rPr lang="es-ES_tradnl" dirty="0" smtClean="0"/>
            <a:t>Facebook es la red social de menor uso y el medio publicitario que genera menos impacto en el grupo objetivo, con menos del 40% de frecuencia de uso.</a:t>
          </a:r>
          <a:endParaRPr lang="es-ES" dirty="0"/>
        </a:p>
      </dgm:t>
    </dgm:pt>
    <dgm:pt modelId="{D6DBF0DE-5495-4E2D-AA04-48ADFBCF71A1}" type="parTrans" cxnId="{28F84009-0A7A-4921-9634-676186CA4229}">
      <dgm:prSet/>
      <dgm:spPr/>
      <dgm:t>
        <a:bodyPr/>
        <a:lstStyle/>
        <a:p>
          <a:endParaRPr lang="es-ES"/>
        </a:p>
      </dgm:t>
    </dgm:pt>
    <dgm:pt modelId="{6C0CB47F-9FA2-48FE-BB63-347433C1A0FA}" type="sibTrans" cxnId="{28F84009-0A7A-4921-9634-676186CA4229}">
      <dgm:prSet/>
      <dgm:spPr/>
      <dgm:t>
        <a:bodyPr/>
        <a:lstStyle/>
        <a:p>
          <a:endParaRPr lang="es-ES"/>
        </a:p>
      </dgm:t>
    </dgm:pt>
    <dgm:pt modelId="{910B1E1E-933D-4787-95B2-C866E3D9B6CD}" type="pres">
      <dgm:prSet presAssocID="{57E6F3FB-5B5C-4E8D-86DC-A2EB23960D50}" presName="linearFlow" presStyleCnt="0">
        <dgm:presLayoutVars>
          <dgm:resizeHandles val="exact"/>
        </dgm:presLayoutVars>
      </dgm:prSet>
      <dgm:spPr/>
    </dgm:pt>
    <dgm:pt modelId="{DB411184-5874-43BB-9C9A-43C5A6DA4A6A}" type="pres">
      <dgm:prSet presAssocID="{2444C445-EE43-46B2-9B6E-13BFE90198E0}" presName="node" presStyleLbl="node1" presStyleIdx="0" presStyleCnt="1" custScaleX="207031" custLinFactNeighborX="-81128" custLinFactNeighborY="24211">
        <dgm:presLayoutVars>
          <dgm:bulletEnabled val="1"/>
        </dgm:presLayoutVars>
      </dgm:prSet>
      <dgm:spPr/>
      <dgm:t>
        <a:bodyPr/>
        <a:lstStyle/>
        <a:p>
          <a:endParaRPr lang="es-ES"/>
        </a:p>
      </dgm:t>
    </dgm:pt>
  </dgm:ptLst>
  <dgm:cxnLst>
    <dgm:cxn modelId="{6DA9A23D-22EF-4AD9-9708-6750B4E7D526}" type="presOf" srcId="{2444C445-EE43-46B2-9B6E-13BFE90198E0}" destId="{DB411184-5874-43BB-9C9A-43C5A6DA4A6A}" srcOrd="0" destOrd="0" presId="urn:microsoft.com/office/officeart/2005/8/layout/process2"/>
    <dgm:cxn modelId="{28F84009-0A7A-4921-9634-676186CA4229}" srcId="{57E6F3FB-5B5C-4E8D-86DC-A2EB23960D50}" destId="{2444C445-EE43-46B2-9B6E-13BFE90198E0}" srcOrd="0" destOrd="0" parTransId="{D6DBF0DE-5495-4E2D-AA04-48ADFBCF71A1}" sibTransId="{6C0CB47F-9FA2-48FE-BB63-347433C1A0FA}"/>
    <dgm:cxn modelId="{AA530A9A-D064-45C7-AD09-90456C51035A}" type="presOf" srcId="{57E6F3FB-5B5C-4E8D-86DC-A2EB23960D50}" destId="{910B1E1E-933D-4787-95B2-C866E3D9B6CD}" srcOrd="0" destOrd="0" presId="urn:microsoft.com/office/officeart/2005/8/layout/process2"/>
    <dgm:cxn modelId="{3420225B-5827-4CBE-BABD-F17F9DDC1CA8}" type="presParOf" srcId="{910B1E1E-933D-4787-95B2-C866E3D9B6CD}" destId="{DB411184-5874-43BB-9C9A-43C5A6DA4A6A}" srcOrd="0"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164F52-6918-41A9-B69C-A08B4D6AF7E1}" type="doc">
      <dgm:prSet loTypeId="urn:microsoft.com/office/officeart/2005/8/layout/radial2" loCatId="relationship" qsTypeId="urn:microsoft.com/office/officeart/2005/8/quickstyle/3d2" qsCatId="3D" csTypeId="urn:microsoft.com/office/officeart/2005/8/colors/colorful5" csCatId="colorful" phldr="1"/>
      <dgm:spPr/>
      <dgm:t>
        <a:bodyPr/>
        <a:lstStyle/>
        <a:p>
          <a:endParaRPr lang="es-EC"/>
        </a:p>
      </dgm:t>
    </dgm:pt>
    <dgm:pt modelId="{7FE8B79F-388C-40BB-87A5-4BC4046382BE}">
      <dgm:prSet phldrT="[Texto]" custT="1"/>
      <dgm:spPr>
        <a:blipFill rotWithShape="0">
          <a:blip xmlns:r="http://schemas.openxmlformats.org/officeDocument/2006/relationships" r:embed="rId1"/>
          <a:stretch>
            <a:fillRect/>
          </a:stretch>
        </a:blipFill>
        <a:effectLst>
          <a:glow rad="63500">
            <a:schemeClr val="accent5">
              <a:satMod val="175000"/>
              <a:alpha val="40000"/>
            </a:schemeClr>
          </a:glow>
        </a:effectLst>
      </dgm:spPr>
      <dgm:t>
        <a:bodyPr/>
        <a:lstStyle/>
        <a:p>
          <a:endParaRPr lang="es-EC" sz="2000" b="1" dirty="0">
            <a:solidFill>
              <a:schemeClr val="bg1"/>
            </a:solidFill>
          </a:endParaRPr>
        </a:p>
      </dgm:t>
    </dgm:pt>
    <dgm:pt modelId="{6CBC2B41-34E0-445D-AECC-2B957D883355}" type="parTrans" cxnId="{053E00AE-C8E1-4780-BBC3-494ECF09B1C9}">
      <dgm:prSet/>
      <dgm:spPr/>
      <dgm:t>
        <a:bodyPr/>
        <a:lstStyle/>
        <a:p>
          <a:endParaRPr lang="es-EC"/>
        </a:p>
      </dgm:t>
    </dgm:pt>
    <dgm:pt modelId="{EF4444C3-00FB-42E4-8CB2-BA9C5C26996F}" type="sibTrans" cxnId="{053E00AE-C8E1-4780-BBC3-494ECF09B1C9}">
      <dgm:prSet/>
      <dgm:spPr/>
      <dgm:t>
        <a:bodyPr/>
        <a:lstStyle/>
        <a:p>
          <a:endParaRPr lang="es-EC"/>
        </a:p>
      </dgm:t>
    </dgm:pt>
    <dgm:pt modelId="{EEDF3426-E3E6-46BD-BCEC-EE0AEDD5B16F}">
      <dgm:prSet phldrT="[Texto]"/>
      <dgm:spPr>
        <a:blipFill rotWithShape="0">
          <a:blip xmlns:r="http://schemas.openxmlformats.org/officeDocument/2006/relationships" r:embed="rId2"/>
          <a:stretch>
            <a:fillRect/>
          </a:stretch>
        </a:blipFill>
        <a:effectLst>
          <a:glow rad="63500">
            <a:schemeClr val="accent5">
              <a:satMod val="175000"/>
              <a:alpha val="40000"/>
            </a:schemeClr>
          </a:glow>
        </a:effectLst>
      </dgm:spPr>
      <dgm:t>
        <a:bodyPr/>
        <a:lstStyle/>
        <a:p>
          <a:endParaRPr lang="es-EC" b="1" dirty="0">
            <a:solidFill>
              <a:schemeClr val="bg1"/>
            </a:solidFill>
          </a:endParaRPr>
        </a:p>
      </dgm:t>
    </dgm:pt>
    <dgm:pt modelId="{60607DBB-ED74-48A9-8C8D-0DFDC2A19738}" type="parTrans" cxnId="{EA4B44F8-7D03-45B1-BADF-123A90CD6DD2}">
      <dgm:prSet/>
      <dgm:spPr/>
      <dgm:t>
        <a:bodyPr/>
        <a:lstStyle/>
        <a:p>
          <a:endParaRPr lang="es-EC"/>
        </a:p>
      </dgm:t>
    </dgm:pt>
    <dgm:pt modelId="{B74E100D-05DA-4252-A8B4-2178C4506C31}" type="sibTrans" cxnId="{EA4B44F8-7D03-45B1-BADF-123A90CD6DD2}">
      <dgm:prSet/>
      <dgm:spPr/>
      <dgm:t>
        <a:bodyPr/>
        <a:lstStyle/>
        <a:p>
          <a:endParaRPr lang="es-EC"/>
        </a:p>
      </dgm:t>
    </dgm:pt>
    <dgm:pt modelId="{4427ED59-16CF-44C6-8093-E4C3344E270D}" type="pres">
      <dgm:prSet presAssocID="{1F164F52-6918-41A9-B69C-A08B4D6AF7E1}" presName="composite" presStyleCnt="0">
        <dgm:presLayoutVars>
          <dgm:chMax val="5"/>
          <dgm:dir/>
          <dgm:animLvl val="ctr"/>
          <dgm:resizeHandles val="exact"/>
        </dgm:presLayoutVars>
      </dgm:prSet>
      <dgm:spPr/>
      <dgm:t>
        <a:bodyPr/>
        <a:lstStyle/>
        <a:p>
          <a:endParaRPr lang="es-ES"/>
        </a:p>
      </dgm:t>
    </dgm:pt>
    <dgm:pt modelId="{3EB1B3C2-9089-4F2C-A7B2-29E771FE818C}" type="pres">
      <dgm:prSet presAssocID="{1F164F52-6918-41A9-B69C-A08B4D6AF7E1}" presName="cycle" presStyleCnt="0"/>
      <dgm:spPr/>
    </dgm:pt>
    <dgm:pt modelId="{ED2826F7-1D9D-4CCA-9E9C-F47F5DE491A8}" type="pres">
      <dgm:prSet presAssocID="{1F164F52-6918-41A9-B69C-A08B4D6AF7E1}" presName="centerShape" presStyleCnt="0"/>
      <dgm:spPr/>
    </dgm:pt>
    <dgm:pt modelId="{0BF8C1A8-3EBD-46DC-9E68-D22A77348163}" type="pres">
      <dgm:prSet presAssocID="{1F164F52-6918-41A9-B69C-A08B4D6AF7E1}" presName="connSite" presStyleLbl="node1" presStyleIdx="0" presStyleCnt="3"/>
      <dgm:spPr/>
    </dgm:pt>
    <dgm:pt modelId="{E6DB4E54-6F00-4AB8-ABC4-B208D4A919EB}" type="pres">
      <dgm:prSet presAssocID="{1F164F52-6918-41A9-B69C-A08B4D6AF7E1}" presName="visible" presStyleLbl="node1" presStyleIdx="0" presStyleCnt="3" custScaleX="119255" custScaleY="121634"/>
      <dgm:spPr>
        <a:blipFill rotWithShape="1">
          <a:blip xmlns:r="http://schemas.openxmlformats.org/officeDocument/2006/relationships" r:embed="rId3"/>
          <a:stretch>
            <a:fillRect/>
          </a:stretch>
        </a:blipFill>
        <a:effectLst>
          <a:glow rad="139700">
            <a:schemeClr val="accent4">
              <a:satMod val="175000"/>
              <a:alpha val="40000"/>
            </a:schemeClr>
          </a:glow>
        </a:effectLst>
        <a:scene3d>
          <a:camera prst="orthographicFront"/>
          <a:lightRig rig="threePt" dir="t">
            <a:rot lat="0" lon="0" rev="7500000"/>
          </a:lightRig>
        </a:scene3d>
        <a:sp3d prstMaterial="plastic">
          <a:bevelT w="127000" h="25400" prst="relaxedInset"/>
        </a:sp3d>
      </dgm:spPr>
      <dgm:t>
        <a:bodyPr/>
        <a:lstStyle/>
        <a:p>
          <a:endParaRPr lang="es-EC"/>
        </a:p>
      </dgm:t>
    </dgm:pt>
    <dgm:pt modelId="{9A0B4B66-E8AD-44B8-9EBC-2D4C502357B1}" type="pres">
      <dgm:prSet presAssocID="{6CBC2B41-34E0-445D-AECC-2B957D883355}" presName="Name25" presStyleLbl="parChTrans1D1" presStyleIdx="0" presStyleCnt="2"/>
      <dgm:spPr/>
      <dgm:t>
        <a:bodyPr/>
        <a:lstStyle/>
        <a:p>
          <a:endParaRPr lang="es-ES"/>
        </a:p>
      </dgm:t>
    </dgm:pt>
    <dgm:pt modelId="{119EB1CC-9872-44F7-9BC4-35F78DCE9B9C}" type="pres">
      <dgm:prSet presAssocID="{7FE8B79F-388C-40BB-87A5-4BC4046382BE}" presName="node" presStyleCnt="0"/>
      <dgm:spPr/>
    </dgm:pt>
    <dgm:pt modelId="{ED2E667C-E3A5-4619-9E98-0EE68AB69955}" type="pres">
      <dgm:prSet presAssocID="{7FE8B79F-388C-40BB-87A5-4BC4046382BE}" presName="parentNode" presStyleLbl="node1" presStyleIdx="1" presStyleCnt="3" custScaleX="146550" custScaleY="131097" custLinFactNeighborX="43529" custLinFactNeighborY="-21765">
        <dgm:presLayoutVars>
          <dgm:chMax val="1"/>
          <dgm:bulletEnabled val="1"/>
        </dgm:presLayoutVars>
      </dgm:prSet>
      <dgm:spPr/>
      <dgm:t>
        <a:bodyPr/>
        <a:lstStyle/>
        <a:p>
          <a:endParaRPr lang="es-EC"/>
        </a:p>
      </dgm:t>
    </dgm:pt>
    <dgm:pt modelId="{94840134-A792-42B8-836C-D4BAF5256378}" type="pres">
      <dgm:prSet presAssocID="{7FE8B79F-388C-40BB-87A5-4BC4046382BE}" presName="childNode" presStyleLbl="revTx" presStyleIdx="0" presStyleCnt="0">
        <dgm:presLayoutVars>
          <dgm:bulletEnabled val="1"/>
        </dgm:presLayoutVars>
      </dgm:prSet>
      <dgm:spPr/>
      <dgm:t>
        <a:bodyPr/>
        <a:lstStyle/>
        <a:p>
          <a:endParaRPr lang="es-EC"/>
        </a:p>
      </dgm:t>
    </dgm:pt>
    <dgm:pt modelId="{7AAA553F-0BD6-462E-80F1-8F7F2B44D4C6}" type="pres">
      <dgm:prSet presAssocID="{60607DBB-ED74-48A9-8C8D-0DFDC2A19738}" presName="Name25" presStyleLbl="parChTrans1D1" presStyleIdx="1" presStyleCnt="2"/>
      <dgm:spPr/>
      <dgm:t>
        <a:bodyPr/>
        <a:lstStyle/>
        <a:p>
          <a:endParaRPr lang="es-ES"/>
        </a:p>
      </dgm:t>
    </dgm:pt>
    <dgm:pt modelId="{C6A0446C-7EC2-4DD6-89D9-EB40ADF7B737}" type="pres">
      <dgm:prSet presAssocID="{EEDF3426-E3E6-46BD-BCEC-EE0AEDD5B16F}" presName="node" presStyleCnt="0"/>
      <dgm:spPr/>
    </dgm:pt>
    <dgm:pt modelId="{D1C48AB4-1ABC-4CF3-90E4-A866FC3D04E9}" type="pres">
      <dgm:prSet presAssocID="{EEDF3426-E3E6-46BD-BCEC-EE0AEDD5B16F}" presName="parentNode" presStyleLbl="node1" presStyleIdx="2" presStyleCnt="3" custScaleX="146550" custScaleY="131097" custLinFactNeighborX="42583" custLinFactNeighborY="16088">
        <dgm:presLayoutVars>
          <dgm:chMax val="1"/>
          <dgm:bulletEnabled val="1"/>
        </dgm:presLayoutVars>
      </dgm:prSet>
      <dgm:spPr/>
      <dgm:t>
        <a:bodyPr/>
        <a:lstStyle/>
        <a:p>
          <a:endParaRPr lang="es-ES"/>
        </a:p>
      </dgm:t>
    </dgm:pt>
    <dgm:pt modelId="{8D6989E2-AB8C-40B8-BFA4-69C852AF57F8}" type="pres">
      <dgm:prSet presAssocID="{EEDF3426-E3E6-46BD-BCEC-EE0AEDD5B16F}" presName="childNode" presStyleLbl="revTx" presStyleIdx="0" presStyleCnt="0">
        <dgm:presLayoutVars>
          <dgm:bulletEnabled val="1"/>
        </dgm:presLayoutVars>
      </dgm:prSet>
      <dgm:spPr/>
      <dgm:t>
        <a:bodyPr/>
        <a:lstStyle/>
        <a:p>
          <a:endParaRPr lang="es-EC"/>
        </a:p>
      </dgm:t>
    </dgm:pt>
  </dgm:ptLst>
  <dgm:cxnLst>
    <dgm:cxn modelId="{38C0A6D8-5FF0-4495-BCDB-32B831823745}" type="presOf" srcId="{1F164F52-6918-41A9-B69C-A08B4D6AF7E1}" destId="{4427ED59-16CF-44C6-8093-E4C3344E270D}" srcOrd="0" destOrd="0" presId="urn:microsoft.com/office/officeart/2005/8/layout/radial2"/>
    <dgm:cxn modelId="{7A348934-3842-4311-B3DD-511A19AB15D0}" type="presOf" srcId="{60607DBB-ED74-48A9-8C8D-0DFDC2A19738}" destId="{7AAA553F-0BD6-462E-80F1-8F7F2B44D4C6}" srcOrd="0" destOrd="0" presId="urn:microsoft.com/office/officeart/2005/8/layout/radial2"/>
    <dgm:cxn modelId="{EA4B44F8-7D03-45B1-BADF-123A90CD6DD2}" srcId="{1F164F52-6918-41A9-B69C-A08B4D6AF7E1}" destId="{EEDF3426-E3E6-46BD-BCEC-EE0AEDD5B16F}" srcOrd="1" destOrd="0" parTransId="{60607DBB-ED74-48A9-8C8D-0DFDC2A19738}" sibTransId="{B74E100D-05DA-4252-A8B4-2178C4506C31}"/>
    <dgm:cxn modelId="{68CEFF71-D1C3-482C-B3F0-2406033A293C}" type="presOf" srcId="{7FE8B79F-388C-40BB-87A5-4BC4046382BE}" destId="{ED2E667C-E3A5-4619-9E98-0EE68AB69955}" srcOrd="0" destOrd="0" presId="urn:microsoft.com/office/officeart/2005/8/layout/radial2"/>
    <dgm:cxn modelId="{053E00AE-C8E1-4780-BBC3-494ECF09B1C9}" srcId="{1F164F52-6918-41A9-B69C-A08B4D6AF7E1}" destId="{7FE8B79F-388C-40BB-87A5-4BC4046382BE}" srcOrd="0" destOrd="0" parTransId="{6CBC2B41-34E0-445D-AECC-2B957D883355}" sibTransId="{EF4444C3-00FB-42E4-8CB2-BA9C5C26996F}"/>
    <dgm:cxn modelId="{42673471-7482-47ED-88DE-BE1C2512C572}" type="presOf" srcId="{EEDF3426-E3E6-46BD-BCEC-EE0AEDD5B16F}" destId="{D1C48AB4-1ABC-4CF3-90E4-A866FC3D04E9}" srcOrd="0" destOrd="0" presId="urn:microsoft.com/office/officeart/2005/8/layout/radial2"/>
    <dgm:cxn modelId="{A2861958-3A20-4F22-B9C9-49187CB0BBDB}" type="presOf" srcId="{6CBC2B41-34E0-445D-AECC-2B957D883355}" destId="{9A0B4B66-E8AD-44B8-9EBC-2D4C502357B1}" srcOrd="0" destOrd="0" presId="urn:microsoft.com/office/officeart/2005/8/layout/radial2"/>
    <dgm:cxn modelId="{0CBE204E-4348-4E33-A6C4-5043A0603009}" type="presParOf" srcId="{4427ED59-16CF-44C6-8093-E4C3344E270D}" destId="{3EB1B3C2-9089-4F2C-A7B2-29E771FE818C}" srcOrd="0" destOrd="0" presId="urn:microsoft.com/office/officeart/2005/8/layout/radial2"/>
    <dgm:cxn modelId="{9BE6C7C4-BE3B-40DA-96A6-EEA835C6204A}" type="presParOf" srcId="{3EB1B3C2-9089-4F2C-A7B2-29E771FE818C}" destId="{ED2826F7-1D9D-4CCA-9E9C-F47F5DE491A8}" srcOrd="0" destOrd="0" presId="urn:microsoft.com/office/officeart/2005/8/layout/radial2"/>
    <dgm:cxn modelId="{A0358F29-B00C-4699-B0AE-3A4B64EE30F4}" type="presParOf" srcId="{ED2826F7-1D9D-4CCA-9E9C-F47F5DE491A8}" destId="{0BF8C1A8-3EBD-46DC-9E68-D22A77348163}" srcOrd="0" destOrd="0" presId="urn:microsoft.com/office/officeart/2005/8/layout/radial2"/>
    <dgm:cxn modelId="{4FCB0801-1AE2-4A99-A103-280C18FE6DE3}" type="presParOf" srcId="{ED2826F7-1D9D-4CCA-9E9C-F47F5DE491A8}" destId="{E6DB4E54-6F00-4AB8-ABC4-B208D4A919EB}" srcOrd="1" destOrd="0" presId="urn:microsoft.com/office/officeart/2005/8/layout/radial2"/>
    <dgm:cxn modelId="{1E4A1B5E-F303-4EA9-9C39-7B20BE71EE9D}" type="presParOf" srcId="{3EB1B3C2-9089-4F2C-A7B2-29E771FE818C}" destId="{9A0B4B66-E8AD-44B8-9EBC-2D4C502357B1}" srcOrd="1" destOrd="0" presId="urn:microsoft.com/office/officeart/2005/8/layout/radial2"/>
    <dgm:cxn modelId="{110F0D4B-1DDA-4DAC-8B01-23F0C3AD42E8}" type="presParOf" srcId="{3EB1B3C2-9089-4F2C-A7B2-29E771FE818C}" destId="{119EB1CC-9872-44F7-9BC4-35F78DCE9B9C}" srcOrd="2" destOrd="0" presId="urn:microsoft.com/office/officeart/2005/8/layout/radial2"/>
    <dgm:cxn modelId="{04C2C99D-2BA1-44B4-9A13-4A31E66DA821}" type="presParOf" srcId="{119EB1CC-9872-44F7-9BC4-35F78DCE9B9C}" destId="{ED2E667C-E3A5-4619-9E98-0EE68AB69955}" srcOrd="0" destOrd="0" presId="urn:microsoft.com/office/officeart/2005/8/layout/radial2"/>
    <dgm:cxn modelId="{201DCEB7-385B-445E-A7FB-972817815CF7}" type="presParOf" srcId="{119EB1CC-9872-44F7-9BC4-35F78DCE9B9C}" destId="{94840134-A792-42B8-836C-D4BAF5256378}" srcOrd="1" destOrd="0" presId="urn:microsoft.com/office/officeart/2005/8/layout/radial2"/>
    <dgm:cxn modelId="{DB9C60AD-C9E6-4FA0-BECF-4DC54C9C9843}" type="presParOf" srcId="{3EB1B3C2-9089-4F2C-A7B2-29E771FE818C}" destId="{7AAA553F-0BD6-462E-80F1-8F7F2B44D4C6}" srcOrd="3" destOrd="0" presId="urn:microsoft.com/office/officeart/2005/8/layout/radial2"/>
    <dgm:cxn modelId="{0A7B5A6F-6F71-4A9D-8E6C-CD7DFD5F8F08}" type="presParOf" srcId="{3EB1B3C2-9089-4F2C-A7B2-29E771FE818C}" destId="{C6A0446C-7EC2-4DD6-89D9-EB40ADF7B737}" srcOrd="4" destOrd="0" presId="urn:microsoft.com/office/officeart/2005/8/layout/radial2"/>
    <dgm:cxn modelId="{95C5F47E-38A2-4CF0-A6C1-A96BB6BB23EF}" type="presParOf" srcId="{C6A0446C-7EC2-4DD6-89D9-EB40ADF7B737}" destId="{D1C48AB4-1ABC-4CF3-90E4-A866FC3D04E9}" srcOrd="0" destOrd="0" presId="urn:microsoft.com/office/officeart/2005/8/layout/radial2"/>
    <dgm:cxn modelId="{4AB735D3-0A6A-42BF-ADCE-38E70998A853}" type="presParOf" srcId="{C6A0446C-7EC2-4DD6-89D9-EB40ADF7B737}" destId="{8D6989E2-AB8C-40B8-BFA4-69C852AF57F8}"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11B23D-87A0-4E09-A8C4-0F73D3CDC627}" type="doc">
      <dgm:prSet loTypeId="urn:microsoft.com/office/officeart/2005/8/layout/vProcess5" loCatId="process" qsTypeId="urn:microsoft.com/office/officeart/2005/8/quickstyle/3d3" qsCatId="3D" csTypeId="urn:microsoft.com/office/officeart/2005/8/colors/accent6_5" csCatId="accent6" phldr="1"/>
      <dgm:spPr/>
    </dgm:pt>
    <dgm:pt modelId="{C88117E5-850B-4805-A072-2A9DEBDF94AF}">
      <dgm:prSet phldrT="[Texto]" custT="1"/>
      <dgm:spPr/>
      <dgm:t>
        <a:bodyPr/>
        <a:lstStyle/>
        <a:p>
          <a:pPr algn="ctr"/>
          <a:endParaRPr lang="es-ES" sz="2800" dirty="0"/>
        </a:p>
      </dgm:t>
    </dgm:pt>
    <dgm:pt modelId="{C3B440D9-0BC8-4C20-9700-F2FB248DADD9}" type="parTrans" cxnId="{38FA95E8-1F76-4F76-AB91-B5E5B48E6EB6}">
      <dgm:prSet/>
      <dgm:spPr/>
      <dgm:t>
        <a:bodyPr/>
        <a:lstStyle/>
        <a:p>
          <a:endParaRPr lang="es-ES"/>
        </a:p>
      </dgm:t>
    </dgm:pt>
    <dgm:pt modelId="{EB8199BC-FF57-4E66-B3B1-D25C507932BF}" type="sibTrans" cxnId="{38FA95E8-1F76-4F76-AB91-B5E5B48E6EB6}">
      <dgm:prSet/>
      <dgm:spPr/>
      <dgm:t>
        <a:bodyPr/>
        <a:lstStyle/>
        <a:p>
          <a:endParaRPr lang="es-ES" dirty="0"/>
        </a:p>
      </dgm:t>
    </dgm:pt>
    <dgm:pt modelId="{E5B035D3-69CD-41A1-ACD0-94B170E78864}">
      <dgm:prSet phldrT="[Texto]"/>
      <dgm:spPr>
        <a:solidFill>
          <a:schemeClr val="accent6">
            <a:lumMod val="60000"/>
            <a:lumOff val="40000"/>
            <a:alpha val="50000"/>
          </a:schemeClr>
        </a:solidFill>
      </dgm:spPr>
      <dgm:t>
        <a:bodyPr/>
        <a:lstStyle/>
        <a:p>
          <a:endParaRPr lang="es-ES" b="1" dirty="0"/>
        </a:p>
      </dgm:t>
    </dgm:pt>
    <dgm:pt modelId="{29211C72-2F96-4F22-9A69-29D2AC3F2D01}" type="parTrans" cxnId="{ADF51966-4884-4DC7-9BF5-829574863F4A}">
      <dgm:prSet/>
      <dgm:spPr/>
      <dgm:t>
        <a:bodyPr/>
        <a:lstStyle/>
        <a:p>
          <a:endParaRPr lang="es-ES"/>
        </a:p>
      </dgm:t>
    </dgm:pt>
    <dgm:pt modelId="{EACD8D3C-8D2D-4846-BEBD-A834ADC53E4E}" type="sibTrans" cxnId="{ADF51966-4884-4DC7-9BF5-829574863F4A}">
      <dgm:prSet/>
      <dgm:spPr/>
      <dgm:t>
        <a:bodyPr/>
        <a:lstStyle/>
        <a:p>
          <a:endParaRPr lang="es-ES"/>
        </a:p>
      </dgm:t>
    </dgm:pt>
    <dgm:pt modelId="{558F9267-E53C-404C-A6BC-95E809C9865D}" type="pres">
      <dgm:prSet presAssocID="{5911B23D-87A0-4E09-A8C4-0F73D3CDC627}" presName="outerComposite" presStyleCnt="0">
        <dgm:presLayoutVars>
          <dgm:chMax val="5"/>
          <dgm:dir/>
          <dgm:resizeHandles val="exact"/>
        </dgm:presLayoutVars>
      </dgm:prSet>
      <dgm:spPr/>
    </dgm:pt>
    <dgm:pt modelId="{15C83AB2-DC98-4F30-BE84-298C388BFF2F}" type="pres">
      <dgm:prSet presAssocID="{5911B23D-87A0-4E09-A8C4-0F73D3CDC627}" presName="dummyMaxCanvas" presStyleCnt="0">
        <dgm:presLayoutVars/>
      </dgm:prSet>
      <dgm:spPr/>
    </dgm:pt>
    <dgm:pt modelId="{3E6D9166-BE90-4840-B420-8D3DBF6621A9}" type="pres">
      <dgm:prSet presAssocID="{5911B23D-87A0-4E09-A8C4-0F73D3CDC627}" presName="TwoNodes_1" presStyleLbl="node1" presStyleIdx="0" presStyleCnt="2" custScaleY="73848" custLinFactNeighborY="9405">
        <dgm:presLayoutVars>
          <dgm:bulletEnabled val="1"/>
        </dgm:presLayoutVars>
      </dgm:prSet>
      <dgm:spPr/>
      <dgm:t>
        <a:bodyPr/>
        <a:lstStyle/>
        <a:p>
          <a:endParaRPr lang="es-ES"/>
        </a:p>
      </dgm:t>
    </dgm:pt>
    <dgm:pt modelId="{664E979C-529E-47EE-A14B-477D77041AE6}" type="pres">
      <dgm:prSet presAssocID="{5911B23D-87A0-4E09-A8C4-0F73D3CDC627}" presName="TwoNodes_2" presStyleLbl="node1" presStyleIdx="1" presStyleCnt="2" custScaleX="108411" custScaleY="90083" custLinFactNeighborX="-279" custLinFactNeighborY="-1159">
        <dgm:presLayoutVars>
          <dgm:bulletEnabled val="1"/>
        </dgm:presLayoutVars>
      </dgm:prSet>
      <dgm:spPr/>
      <dgm:t>
        <a:bodyPr/>
        <a:lstStyle/>
        <a:p>
          <a:endParaRPr lang="es-ES"/>
        </a:p>
      </dgm:t>
    </dgm:pt>
    <dgm:pt modelId="{97B83835-6F09-4D41-B2CC-330790647C72}" type="pres">
      <dgm:prSet presAssocID="{5911B23D-87A0-4E09-A8C4-0F73D3CDC627}" presName="TwoConn_1-2" presStyleLbl="fgAccFollowNode1" presStyleIdx="0" presStyleCnt="1">
        <dgm:presLayoutVars>
          <dgm:bulletEnabled val="1"/>
        </dgm:presLayoutVars>
      </dgm:prSet>
      <dgm:spPr/>
      <dgm:t>
        <a:bodyPr/>
        <a:lstStyle/>
        <a:p>
          <a:endParaRPr lang="es-ES"/>
        </a:p>
      </dgm:t>
    </dgm:pt>
    <dgm:pt modelId="{ACB26B51-8151-4244-A075-0D35F151024D}" type="pres">
      <dgm:prSet presAssocID="{5911B23D-87A0-4E09-A8C4-0F73D3CDC627}" presName="TwoNodes_1_text" presStyleLbl="node1" presStyleIdx="1" presStyleCnt="2">
        <dgm:presLayoutVars>
          <dgm:bulletEnabled val="1"/>
        </dgm:presLayoutVars>
      </dgm:prSet>
      <dgm:spPr/>
      <dgm:t>
        <a:bodyPr/>
        <a:lstStyle/>
        <a:p>
          <a:endParaRPr lang="es-ES"/>
        </a:p>
      </dgm:t>
    </dgm:pt>
    <dgm:pt modelId="{1F77C49C-7D0E-464B-B8D2-AAA3F8B3BC73}" type="pres">
      <dgm:prSet presAssocID="{5911B23D-87A0-4E09-A8C4-0F73D3CDC627}" presName="TwoNodes_2_text" presStyleLbl="node1" presStyleIdx="1" presStyleCnt="2">
        <dgm:presLayoutVars>
          <dgm:bulletEnabled val="1"/>
        </dgm:presLayoutVars>
      </dgm:prSet>
      <dgm:spPr/>
      <dgm:t>
        <a:bodyPr/>
        <a:lstStyle/>
        <a:p>
          <a:endParaRPr lang="es-ES"/>
        </a:p>
      </dgm:t>
    </dgm:pt>
  </dgm:ptLst>
  <dgm:cxnLst>
    <dgm:cxn modelId="{A1DF267F-2BFB-4236-8FC0-D1855776C676}" type="presOf" srcId="{EB8199BC-FF57-4E66-B3B1-D25C507932BF}" destId="{97B83835-6F09-4D41-B2CC-330790647C72}" srcOrd="0" destOrd="0" presId="urn:microsoft.com/office/officeart/2005/8/layout/vProcess5"/>
    <dgm:cxn modelId="{6D00DBAA-6C22-461D-9228-F36CA4B5ECCC}" type="presOf" srcId="{5911B23D-87A0-4E09-A8C4-0F73D3CDC627}" destId="{558F9267-E53C-404C-A6BC-95E809C9865D}" srcOrd="0" destOrd="0" presId="urn:microsoft.com/office/officeart/2005/8/layout/vProcess5"/>
    <dgm:cxn modelId="{77AF5453-50CE-4206-949D-312D91BCD9FA}" type="presOf" srcId="{C88117E5-850B-4805-A072-2A9DEBDF94AF}" destId="{3E6D9166-BE90-4840-B420-8D3DBF6621A9}" srcOrd="0" destOrd="0" presId="urn:microsoft.com/office/officeart/2005/8/layout/vProcess5"/>
    <dgm:cxn modelId="{1F8DFD3C-11D7-47B0-BF98-F9A8DACEADC3}" type="presOf" srcId="{E5B035D3-69CD-41A1-ACD0-94B170E78864}" destId="{1F77C49C-7D0E-464B-B8D2-AAA3F8B3BC73}" srcOrd="1" destOrd="0" presId="urn:microsoft.com/office/officeart/2005/8/layout/vProcess5"/>
    <dgm:cxn modelId="{56BA85C3-DA67-44B0-963D-7C1B1D14CFBF}" type="presOf" srcId="{E5B035D3-69CD-41A1-ACD0-94B170E78864}" destId="{664E979C-529E-47EE-A14B-477D77041AE6}" srcOrd="0" destOrd="0" presId="urn:microsoft.com/office/officeart/2005/8/layout/vProcess5"/>
    <dgm:cxn modelId="{38FA95E8-1F76-4F76-AB91-B5E5B48E6EB6}" srcId="{5911B23D-87A0-4E09-A8C4-0F73D3CDC627}" destId="{C88117E5-850B-4805-A072-2A9DEBDF94AF}" srcOrd="0" destOrd="0" parTransId="{C3B440D9-0BC8-4C20-9700-F2FB248DADD9}" sibTransId="{EB8199BC-FF57-4E66-B3B1-D25C507932BF}"/>
    <dgm:cxn modelId="{3DFDCCBE-E78A-4246-BBA9-14A40303E250}" type="presOf" srcId="{C88117E5-850B-4805-A072-2A9DEBDF94AF}" destId="{ACB26B51-8151-4244-A075-0D35F151024D}" srcOrd="1" destOrd="0" presId="urn:microsoft.com/office/officeart/2005/8/layout/vProcess5"/>
    <dgm:cxn modelId="{ADF51966-4884-4DC7-9BF5-829574863F4A}" srcId="{5911B23D-87A0-4E09-A8C4-0F73D3CDC627}" destId="{E5B035D3-69CD-41A1-ACD0-94B170E78864}" srcOrd="1" destOrd="0" parTransId="{29211C72-2F96-4F22-9A69-29D2AC3F2D01}" sibTransId="{EACD8D3C-8D2D-4846-BEBD-A834ADC53E4E}"/>
    <dgm:cxn modelId="{69A768C2-E1B6-4AF8-AC52-37359516CDD8}" type="presParOf" srcId="{558F9267-E53C-404C-A6BC-95E809C9865D}" destId="{15C83AB2-DC98-4F30-BE84-298C388BFF2F}" srcOrd="0" destOrd="0" presId="urn:microsoft.com/office/officeart/2005/8/layout/vProcess5"/>
    <dgm:cxn modelId="{43823E63-35DA-4A13-91CB-EBDF07485B02}" type="presParOf" srcId="{558F9267-E53C-404C-A6BC-95E809C9865D}" destId="{3E6D9166-BE90-4840-B420-8D3DBF6621A9}" srcOrd="1" destOrd="0" presId="urn:microsoft.com/office/officeart/2005/8/layout/vProcess5"/>
    <dgm:cxn modelId="{62BC0AEB-EEE2-4829-8B68-DFB35B98008D}" type="presParOf" srcId="{558F9267-E53C-404C-A6BC-95E809C9865D}" destId="{664E979C-529E-47EE-A14B-477D77041AE6}" srcOrd="2" destOrd="0" presId="urn:microsoft.com/office/officeart/2005/8/layout/vProcess5"/>
    <dgm:cxn modelId="{FADDDCBE-F113-4E6E-8009-7F92649F8A4E}" type="presParOf" srcId="{558F9267-E53C-404C-A6BC-95E809C9865D}" destId="{97B83835-6F09-4D41-B2CC-330790647C72}" srcOrd="3" destOrd="0" presId="urn:microsoft.com/office/officeart/2005/8/layout/vProcess5"/>
    <dgm:cxn modelId="{D6BBB167-E40E-45EC-89CF-BAB63BC43CCF}" type="presParOf" srcId="{558F9267-E53C-404C-A6BC-95E809C9865D}" destId="{ACB26B51-8151-4244-A075-0D35F151024D}" srcOrd="4" destOrd="0" presId="urn:microsoft.com/office/officeart/2005/8/layout/vProcess5"/>
    <dgm:cxn modelId="{2959A593-C231-402E-91FB-3E70303A94E2}" type="presParOf" srcId="{558F9267-E53C-404C-A6BC-95E809C9865D}" destId="{1F77C49C-7D0E-464B-B8D2-AAA3F8B3BC73}" srcOrd="5"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56D191F-3D95-4883-A1C6-83DFA30B52FC}" type="doc">
      <dgm:prSet loTypeId="urn:microsoft.com/office/officeart/2005/8/layout/hierarchy2" loCatId="hierarchy" qsTypeId="urn:microsoft.com/office/officeart/2005/8/quickstyle/3d4" qsCatId="3D" csTypeId="urn:microsoft.com/office/officeart/2005/8/colors/colorful5" csCatId="colorful" phldr="1"/>
      <dgm:spPr/>
      <dgm:t>
        <a:bodyPr/>
        <a:lstStyle/>
        <a:p>
          <a:endParaRPr lang="es-ES"/>
        </a:p>
      </dgm:t>
    </dgm:pt>
    <dgm:pt modelId="{F361880D-7CCA-47AF-9678-DF229BA68B52}">
      <dgm:prSet phldrT="[Texto]" custT="1"/>
      <dgm:spPr>
        <a:solidFill>
          <a:srgbClr val="666699"/>
        </a:solidFill>
      </dgm:spPr>
      <dgm:t>
        <a:bodyPr/>
        <a:lstStyle/>
        <a:p>
          <a:r>
            <a:rPr lang="es-ES" sz="2400" b="0" dirty="0" smtClean="0"/>
            <a:t>Procedimiento de recolección de información</a:t>
          </a:r>
          <a:endParaRPr lang="es-ES" sz="2400" b="0" dirty="0"/>
        </a:p>
      </dgm:t>
    </dgm:pt>
    <dgm:pt modelId="{89A25C55-9C63-43DA-A260-FF8A6439B0E1}" type="parTrans" cxnId="{AB06533A-779F-4096-A81D-EF29815FF732}">
      <dgm:prSet/>
      <dgm:spPr/>
      <dgm:t>
        <a:bodyPr/>
        <a:lstStyle/>
        <a:p>
          <a:endParaRPr lang="es-ES"/>
        </a:p>
      </dgm:t>
    </dgm:pt>
    <dgm:pt modelId="{633F5B36-2DBC-48B4-A799-3E1B0234FCD2}" type="sibTrans" cxnId="{AB06533A-779F-4096-A81D-EF29815FF732}">
      <dgm:prSet/>
      <dgm:spPr/>
      <dgm:t>
        <a:bodyPr/>
        <a:lstStyle/>
        <a:p>
          <a:endParaRPr lang="es-ES"/>
        </a:p>
      </dgm:t>
    </dgm:pt>
    <dgm:pt modelId="{2CFE8F30-B2C1-4ED3-B0FF-4FAC0110B5CA}">
      <dgm:prSet phldrT="[Texto]" custT="1"/>
      <dgm:spPr>
        <a:solidFill>
          <a:srgbClr val="99FF99"/>
        </a:solidFill>
      </dgm:spPr>
      <dgm:t>
        <a:bodyPr/>
        <a:lstStyle/>
        <a:p>
          <a:r>
            <a:rPr lang="es-ES" sz="2400" b="1" dirty="0" smtClean="0">
              <a:solidFill>
                <a:schemeClr val="bg1"/>
              </a:solidFill>
            </a:rPr>
            <a:t>Investigación Cualitativa</a:t>
          </a:r>
          <a:endParaRPr lang="es-ES" sz="2400" b="1" dirty="0">
            <a:solidFill>
              <a:schemeClr val="bg1"/>
            </a:solidFill>
          </a:endParaRPr>
        </a:p>
      </dgm:t>
    </dgm:pt>
    <dgm:pt modelId="{BF3B1131-75B7-4EFF-BC8D-B1B634EAB1EA}" type="parTrans" cxnId="{E0AE84D3-1336-48AA-A00C-0E48F1F8616C}">
      <dgm:prSet/>
      <dgm:spPr/>
      <dgm:t>
        <a:bodyPr/>
        <a:lstStyle/>
        <a:p>
          <a:endParaRPr lang="es-ES" dirty="0"/>
        </a:p>
      </dgm:t>
    </dgm:pt>
    <dgm:pt modelId="{973E4BB0-2565-4975-AAF1-600D98E3D7B7}" type="sibTrans" cxnId="{E0AE84D3-1336-48AA-A00C-0E48F1F8616C}">
      <dgm:prSet/>
      <dgm:spPr/>
      <dgm:t>
        <a:bodyPr/>
        <a:lstStyle/>
        <a:p>
          <a:endParaRPr lang="es-ES"/>
        </a:p>
      </dgm:t>
    </dgm:pt>
    <dgm:pt modelId="{B4782B71-1822-4B52-A6A5-0FE7E42EA3A8}">
      <dgm:prSet phldrT="[Texto]" custT="1"/>
      <dgm:spPr>
        <a:solidFill>
          <a:srgbClr val="99FF99"/>
        </a:solidFill>
      </dgm:spPr>
      <dgm:t>
        <a:bodyPr/>
        <a:lstStyle/>
        <a:p>
          <a:r>
            <a:rPr lang="es-ES" sz="2400" b="1" dirty="0" smtClean="0">
              <a:solidFill>
                <a:schemeClr val="bg1"/>
              </a:solidFill>
            </a:rPr>
            <a:t>Investigación Cuantitativa</a:t>
          </a:r>
          <a:endParaRPr lang="es-ES" sz="2400" b="1" dirty="0">
            <a:solidFill>
              <a:schemeClr val="bg1"/>
            </a:solidFill>
          </a:endParaRPr>
        </a:p>
      </dgm:t>
    </dgm:pt>
    <dgm:pt modelId="{B126F11E-7B6B-4A60-82FF-4EDDD24B8643}" type="parTrans" cxnId="{5466B999-23E5-41C0-B927-459899B9498E}">
      <dgm:prSet/>
      <dgm:spPr/>
      <dgm:t>
        <a:bodyPr/>
        <a:lstStyle/>
        <a:p>
          <a:endParaRPr lang="es-ES" dirty="0"/>
        </a:p>
      </dgm:t>
    </dgm:pt>
    <dgm:pt modelId="{946F7222-4793-4DD9-B7BB-7527DFF5A340}" type="sibTrans" cxnId="{5466B999-23E5-41C0-B927-459899B9498E}">
      <dgm:prSet/>
      <dgm:spPr/>
      <dgm:t>
        <a:bodyPr/>
        <a:lstStyle/>
        <a:p>
          <a:endParaRPr lang="es-ES"/>
        </a:p>
      </dgm:t>
    </dgm:pt>
    <dgm:pt modelId="{C1268FDC-ED81-4D3E-BAF7-F8DAB4D9C8C4}">
      <dgm:prSet custT="1"/>
      <dgm:spPr>
        <a:solidFill>
          <a:srgbClr val="D5FFD5"/>
        </a:solidFill>
      </dgm:spPr>
      <dgm:t>
        <a:bodyPr/>
        <a:lstStyle/>
        <a:p>
          <a:r>
            <a:rPr lang="es-ES" sz="2000" b="1" dirty="0" smtClean="0">
              <a:solidFill>
                <a:schemeClr val="bg1"/>
              </a:solidFill>
            </a:rPr>
            <a:t>Grupos Focales                 </a:t>
          </a:r>
          <a:r>
            <a:rPr lang="es-ES" sz="2000" b="1" dirty="0" smtClean="0">
              <a:solidFill>
                <a:schemeClr val="bg1"/>
              </a:solidFill>
              <a:latin typeface="Arial" panose="020B0604020202020204" pitchFamily="34" charset="0"/>
              <a:cs typeface="Arial" panose="020B0604020202020204" pitchFamily="34" charset="0"/>
            </a:rPr>
            <a:t>“</a:t>
          </a:r>
          <a:r>
            <a:rPr lang="es-ES" sz="2000" b="1" dirty="0" smtClean="0">
              <a:solidFill>
                <a:schemeClr val="bg1"/>
              </a:solidFill>
            </a:rPr>
            <a:t>Guía de Discusión</a:t>
          </a:r>
          <a:r>
            <a:rPr lang="es-ES" sz="2000" b="1" dirty="0" smtClean="0">
              <a:solidFill>
                <a:schemeClr val="bg1"/>
              </a:solidFill>
              <a:latin typeface="Arial" panose="020B0604020202020204" pitchFamily="34" charset="0"/>
              <a:cs typeface="Arial" panose="020B0604020202020204" pitchFamily="34" charset="0"/>
            </a:rPr>
            <a:t>”</a:t>
          </a:r>
          <a:endParaRPr lang="es-ES" sz="2000" b="1" dirty="0">
            <a:solidFill>
              <a:schemeClr val="bg1"/>
            </a:solidFill>
          </a:endParaRPr>
        </a:p>
      </dgm:t>
    </dgm:pt>
    <dgm:pt modelId="{8CED3DF9-C15C-40CA-A653-C64051E1C12E}" type="parTrans" cxnId="{7C60C295-1E73-4587-9D6E-216DAEC0EFB2}">
      <dgm:prSet/>
      <dgm:spPr>
        <a:ln>
          <a:solidFill>
            <a:srgbClr val="D5FFD5"/>
          </a:solidFill>
        </a:ln>
      </dgm:spPr>
      <dgm:t>
        <a:bodyPr/>
        <a:lstStyle/>
        <a:p>
          <a:endParaRPr lang="es-ES" dirty="0"/>
        </a:p>
      </dgm:t>
    </dgm:pt>
    <dgm:pt modelId="{1547CA1F-F5C1-4634-A40D-DCD881751284}" type="sibTrans" cxnId="{7C60C295-1E73-4587-9D6E-216DAEC0EFB2}">
      <dgm:prSet/>
      <dgm:spPr/>
      <dgm:t>
        <a:bodyPr/>
        <a:lstStyle/>
        <a:p>
          <a:endParaRPr lang="es-ES"/>
        </a:p>
      </dgm:t>
    </dgm:pt>
    <dgm:pt modelId="{0576AB68-59BF-4F06-9E9A-716FA7F5AE1B}">
      <dgm:prSet custT="1"/>
      <dgm:spPr>
        <a:solidFill>
          <a:srgbClr val="D5FFD5"/>
        </a:solidFill>
      </dgm:spPr>
      <dgm:t>
        <a:bodyPr/>
        <a:lstStyle/>
        <a:p>
          <a:r>
            <a:rPr lang="es-ES" sz="2000" b="1" dirty="0" smtClean="0">
              <a:solidFill>
                <a:schemeClr val="bg1"/>
              </a:solidFill>
            </a:rPr>
            <a:t>Encuestas presenciales</a:t>
          </a:r>
          <a:endParaRPr lang="es-ES" sz="2000" b="1" dirty="0">
            <a:solidFill>
              <a:schemeClr val="bg1"/>
            </a:solidFill>
          </a:endParaRPr>
        </a:p>
      </dgm:t>
    </dgm:pt>
    <dgm:pt modelId="{72D543AE-DD30-4C51-BD6C-4C9A3692F493}" type="parTrans" cxnId="{33D944F6-C2DF-479B-8186-34EA3E972204}">
      <dgm:prSet/>
      <dgm:spPr>
        <a:ln>
          <a:solidFill>
            <a:srgbClr val="D5FFD5"/>
          </a:solidFill>
        </a:ln>
      </dgm:spPr>
      <dgm:t>
        <a:bodyPr/>
        <a:lstStyle/>
        <a:p>
          <a:endParaRPr lang="es-ES" dirty="0"/>
        </a:p>
      </dgm:t>
    </dgm:pt>
    <dgm:pt modelId="{9FF09D69-49A6-4C1C-811E-E197FD5426F6}" type="sibTrans" cxnId="{33D944F6-C2DF-479B-8186-34EA3E972204}">
      <dgm:prSet/>
      <dgm:spPr/>
      <dgm:t>
        <a:bodyPr/>
        <a:lstStyle/>
        <a:p>
          <a:endParaRPr lang="es-ES"/>
        </a:p>
      </dgm:t>
    </dgm:pt>
    <dgm:pt modelId="{83CEFF5C-2DA2-41BB-BDD8-E1C384C00D16}">
      <dgm:prSet custT="1"/>
      <dgm:spPr>
        <a:solidFill>
          <a:schemeClr val="bg2">
            <a:lumMod val="20000"/>
            <a:lumOff val="80000"/>
          </a:schemeClr>
        </a:solidFill>
      </dgm:spPr>
      <dgm:t>
        <a:bodyPr/>
        <a:lstStyle/>
        <a:p>
          <a:r>
            <a:rPr lang="es-EC" sz="2000" b="1" dirty="0" smtClean="0">
              <a:solidFill>
                <a:schemeClr val="bg1"/>
              </a:solidFill>
            </a:rPr>
            <a:t>Estructurada en base a técnicas proyectivas</a:t>
          </a:r>
          <a:endParaRPr lang="es-EC" sz="2000" b="1" dirty="0">
            <a:solidFill>
              <a:schemeClr val="bg1"/>
            </a:solidFill>
          </a:endParaRPr>
        </a:p>
      </dgm:t>
    </dgm:pt>
    <dgm:pt modelId="{D4B19FBD-637D-4A80-9E56-79F30584EE5C}" type="parTrans" cxnId="{3286A2A0-331B-442D-A048-1A08D9D08397}">
      <dgm:prSet/>
      <dgm:spPr>
        <a:ln>
          <a:solidFill>
            <a:schemeClr val="bg2">
              <a:lumMod val="20000"/>
              <a:lumOff val="80000"/>
            </a:schemeClr>
          </a:solidFill>
        </a:ln>
      </dgm:spPr>
      <dgm:t>
        <a:bodyPr/>
        <a:lstStyle/>
        <a:p>
          <a:endParaRPr lang="es-EC" dirty="0"/>
        </a:p>
      </dgm:t>
    </dgm:pt>
    <dgm:pt modelId="{5448EE2F-7EFA-45C3-8AFC-2EE2C996A734}" type="sibTrans" cxnId="{3286A2A0-331B-442D-A048-1A08D9D08397}">
      <dgm:prSet/>
      <dgm:spPr/>
      <dgm:t>
        <a:bodyPr/>
        <a:lstStyle/>
        <a:p>
          <a:endParaRPr lang="es-EC"/>
        </a:p>
      </dgm:t>
    </dgm:pt>
    <dgm:pt modelId="{F893FD59-8823-4261-8B1F-4AA30456B24A}">
      <dgm:prSet custT="1"/>
      <dgm:spPr>
        <a:solidFill>
          <a:schemeClr val="bg2">
            <a:lumMod val="20000"/>
            <a:lumOff val="80000"/>
          </a:schemeClr>
        </a:solidFill>
      </dgm:spPr>
      <dgm:t>
        <a:bodyPr/>
        <a:lstStyle/>
        <a:p>
          <a:r>
            <a:rPr lang="es-EC" sz="2000" b="1" dirty="0" smtClean="0">
              <a:solidFill>
                <a:schemeClr val="bg1"/>
              </a:solidFill>
            </a:rPr>
            <a:t>Estructurada tipo Brand Tracking</a:t>
          </a:r>
          <a:endParaRPr lang="es-EC" sz="2000" b="1" dirty="0">
            <a:solidFill>
              <a:schemeClr val="bg1"/>
            </a:solidFill>
          </a:endParaRPr>
        </a:p>
      </dgm:t>
    </dgm:pt>
    <dgm:pt modelId="{51C456DC-DF59-4C49-99EA-C8F1970BCF6B}" type="parTrans" cxnId="{CE7959BF-A049-477E-BE71-60BA1A5908D6}">
      <dgm:prSet/>
      <dgm:spPr>
        <a:ln>
          <a:solidFill>
            <a:schemeClr val="bg2">
              <a:lumMod val="20000"/>
              <a:lumOff val="80000"/>
            </a:schemeClr>
          </a:solidFill>
        </a:ln>
      </dgm:spPr>
      <dgm:t>
        <a:bodyPr/>
        <a:lstStyle/>
        <a:p>
          <a:endParaRPr lang="es-EC" dirty="0"/>
        </a:p>
      </dgm:t>
    </dgm:pt>
    <dgm:pt modelId="{3E5520C8-0B19-4B79-A7AE-72066E626866}" type="sibTrans" cxnId="{CE7959BF-A049-477E-BE71-60BA1A5908D6}">
      <dgm:prSet/>
      <dgm:spPr/>
      <dgm:t>
        <a:bodyPr/>
        <a:lstStyle/>
        <a:p>
          <a:endParaRPr lang="es-EC"/>
        </a:p>
      </dgm:t>
    </dgm:pt>
    <dgm:pt modelId="{E4022CC1-40F2-40C3-AE86-7077D4926850}" type="pres">
      <dgm:prSet presAssocID="{B56D191F-3D95-4883-A1C6-83DFA30B52FC}" presName="diagram" presStyleCnt="0">
        <dgm:presLayoutVars>
          <dgm:chPref val="1"/>
          <dgm:dir/>
          <dgm:animOne val="branch"/>
          <dgm:animLvl val="lvl"/>
          <dgm:resizeHandles val="exact"/>
        </dgm:presLayoutVars>
      </dgm:prSet>
      <dgm:spPr/>
      <dgm:t>
        <a:bodyPr/>
        <a:lstStyle/>
        <a:p>
          <a:endParaRPr lang="es-ES"/>
        </a:p>
      </dgm:t>
    </dgm:pt>
    <dgm:pt modelId="{166C7365-E90C-4EDF-9A1A-A5454914A733}" type="pres">
      <dgm:prSet presAssocID="{F361880D-7CCA-47AF-9678-DF229BA68B52}" presName="root1" presStyleCnt="0"/>
      <dgm:spPr/>
    </dgm:pt>
    <dgm:pt modelId="{7A6CA2B7-E6DE-4713-AB17-3F10A3F994CE}" type="pres">
      <dgm:prSet presAssocID="{F361880D-7CCA-47AF-9678-DF229BA68B52}" presName="LevelOneTextNode" presStyleLbl="node0" presStyleIdx="0" presStyleCnt="1" custScaleX="165416" custScaleY="178758">
        <dgm:presLayoutVars>
          <dgm:chPref val="3"/>
        </dgm:presLayoutVars>
      </dgm:prSet>
      <dgm:spPr/>
      <dgm:t>
        <a:bodyPr/>
        <a:lstStyle/>
        <a:p>
          <a:endParaRPr lang="es-ES"/>
        </a:p>
      </dgm:t>
    </dgm:pt>
    <dgm:pt modelId="{B811C06B-12E8-4433-A59D-FBCC8C3EF11F}" type="pres">
      <dgm:prSet presAssocID="{F361880D-7CCA-47AF-9678-DF229BA68B52}" presName="level2hierChild" presStyleCnt="0"/>
      <dgm:spPr/>
    </dgm:pt>
    <dgm:pt modelId="{F1CCDBE8-482F-4A7A-B2B9-72E9FF293632}" type="pres">
      <dgm:prSet presAssocID="{BF3B1131-75B7-4EFF-BC8D-B1B634EAB1EA}" presName="conn2-1" presStyleLbl="parChTrans1D2" presStyleIdx="0" presStyleCnt="2"/>
      <dgm:spPr/>
      <dgm:t>
        <a:bodyPr/>
        <a:lstStyle/>
        <a:p>
          <a:endParaRPr lang="es-ES"/>
        </a:p>
      </dgm:t>
    </dgm:pt>
    <dgm:pt modelId="{3B318B62-9E9A-418F-8B3C-EB61BEA7FB00}" type="pres">
      <dgm:prSet presAssocID="{BF3B1131-75B7-4EFF-BC8D-B1B634EAB1EA}" presName="connTx" presStyleLbl="parChTrans1D2" presStyleIdx="0" presStyleCnt="2"/>
      <dgm:spPr/>
      <dgm:t>
        <a:bodyPr/>
        <a:lstStyle/>
        <a:p>
          <a:endParaRPr lang="es-ES"/>
        </a:p>
      </dgm:t>
    </dgm:pt>
    <dgm:pt modelId="{B795620C-2DD1-4FDD-AEA4-A3115601DEF9}" type="pres">
      <dgm:prSet presAssocID="{2CFE8F30-B2C1-4ED3-B0FF-4FAC0110B5CA}" presName="root2" presStyleCnt="0"/>
      <dgm:spPr/>
    </dgm:pt>
    <dgm:pt modelId="{68E3A5FC-A092-4C9C-AB30-92B920138309}" type="pres">
      <dgm:prSet presAssocID="{2CFE8F30-B2C1-4ED3-B0FF-4FAC0110B5CA}" presName="LevelTwoTextNode" presStyleLbl="node2" presStyleIdx="0" presStyleCnt="2" custScaleX="119692" custScaleY="135057" custLinFactY="-16462" custLinFactNeighborX="-1471" custLinFactNeighborY="-100000">
        <dgm:presLayoutVars>
          <dgm:chPref val="3"/>
        </dgm:presLayoutVars>
      </dgm:prSet>
      <dgm:spPr/>
      <dgm:t>
        <a:bodyPr/>
        <a:lstStyle/>
        <a:p>
          <a:endParaRPr lang="es-ES"/>
        </a:p>
      </dgm:t>
    </dgm:pt>
    <dgm:pt modelId="{E0E8D4B7-6EF2-48FD-8DBA-1390F18BC88D}" type="pres">
      <dgm:prSet presAssocID="{2CFE8F30-B2C1-4ED3-B0FF-4FAC0110B5CA}" presName="level3hierChild" presStyleCnt="0"/>
      <dgm:spPr/>
    </dgm:pt>
    <dgm:pt modelId="{DB31E28B-BA8C-4655-8629-B8E97F1ADC3A}" type="pres">
      <dgm:prSet presAssocID="{8CED3DF9-C15C-40CA-A653-C64051E1C12E}" presName="conn2-1" presStyleLbl="parChTrans1D3" presStyleIdx="0" presStyleCnt="2"/>
      <dgm:spPr/>
      <dgm:t>
        <a:bodyPr/>
        <a:lstStyle/>
        <a:p>
          <a:endParaRPr lang="es-ES"/>
        </a:p>
      </dgm:t>
    </dgm:pt>
    <dgm:pt modelId="{C91EEB9D-1F43-4EF8-9DD7-7C5645845629}" type="pres">
      <dgm:prSet presAssocID="{8CED3DF9-C15C-40CA-A653-C64051E1C12E}" presName="connTx" presStyleLbl="parChTrans1D3" presStyleIdx="0" presStyleCnt="2"/>
      <dgm:spPr/>
      <dgm:t>
        <a:bodyPr/>
        <a:lstStyle/>
        <a:p>
          <a:endParaRPr lang="es-ES"/>
        </a:p>
      </dgm:t>
    </dgm:pt>
    <dgm:pt modelId="{012C8947-25B8-4BAE-A765-5E3969D1F0DF}" type="pres">
      <dgm:prSet presAssocID="{C1268FDC-ED81-4D3E-BAF7-F8DAB4D9C8C4}" presName="root2" presStyleCnt="0"/>
      <dgm:spPr/>
    </dgm:pt>
    <dgm:pt modelId="{82E7AB16-F87A-45F5-BE9B-1698A917CBE2}" type="pres">
      <dgm:prSet presAssocID="{C1268FDC-ED81-4D3E-BAF7-F8DAB4D9C8C4}" presName="LevelTwoTextNode" presStyleLbl="node3" presStyleIdx="0" presStyleCnt="2" custScaleX="119928" custScaleY="135057" custLinFactY="-14758" custLinFactNeighborX="317" custLinFactNeighborY="-100000">
        <dgm:presLayoutVars>
          <dgm:chPref val="3"/>
        </dgm:presLayoutVars>
      </dgm:prSet>
      <dgm:spPr/>
      <dgm:t>
        <a:bodyPr/>
        <a:lstStyle/>
        <a:p>
          <a:endParaRPr lang="es-ES"/>
        </a:p>
      </dgm:t>
    </dgm:pt>
    <dgm:pt modelId="{6C0BAA2E-6BC8-47FB-98FD-4FBB060B8BFE}" type="pres">
      <dgm:prSet presAssocID="{C1268FDC-ED81-4D3E-BAF7-F8DAB4D9C8C4}" presName="level3hierChild" presStyleCnt="0"/>
      <dgm:spPr/>
    </dgm:pt>
    <dgm:pt modelId="{62EC6E2A-72BD-411C-9F96-DFAEB7AE7619}" type="pres">
      <dgm:prSet presAssocID="{D4B19FBD-637D-4A80-9E56-79F30584EE5C}" presName="conn2-1" presStyleLbl="parChTrans1D4" presStyleIdx="0" presStyleCnt="2"/>
      <dgm:spPr/>
      <dgm:t>
        <a:bodyPr/>
        <a:lstStyle/>
        <a:p>
          <a:endParaRPr lang="es-EC"/>
        </a:p>
      </dgm:t>
    </dgm:pt>
    <dgm:pt modelId="{FDF76318-5463-4DA3-876A-1543F5C00FE7}" type="pres">
      <dgm:prSet presAssocID="{D4B19FBD-637D-4A80-9E56-79F30584EE5C}" presName="connTx" presStyleLbl="parChTrans1D4" presStyleIdx="0" presStyleCnt="2"/>
      <dgm:spPr/>
      <dgm:t>
        <a:bodyPr/>
        <a:lstStyle/>
        <a:p>
          <a:endParaRPr lang="es-EC"/>
        </a:p>
      </dgm:t>
    </dgm:pt>
    <dgm:pt modelId="{1A52CA17-0D18-4C0A-9382-12D6C19D1B29}" type="pres">
      <dgm:prSet presAssocID="{83CEFF5C-2DA2-41BB-BDD8-E1C384C00D16}" presName="root2" presStyleCnt="0"/>
      <dgm:spPr/>
    </dgm:pt>
    <dgm:pt modelId="{F5973FC7-F22A-459A-92DF-48A70DB3D94F}" type="pres">
      <dgm:prSet presAssocID="{83CEFF5C-2DA2-41BB-BDD8-E1C384C00D16}" presName="LevelTwoTextNode" presStyleLbl="node4" presStyleIdx="0" presStyleCnt="2" custScaleX="130347" custScaleY="131933" custLinFactY="-16554" custLinFactNeighborX="-1663" custLinFactNeighborY="-100000">
        <dgm:presLayoutVars>
          <dgm:chPref val="3"/>
        </dgm:presLayoutVars>
      </dgm:prSet>
      <dgm:spPr/>
      <dgm:t>
        <a:bodyPr/>
        <a:lstStyle/>
        <a:p>
          <a:endParaRPr lang="es-EC"/>
        </a:p>
      </dgm:t>
    </dgm:pt>
    <dgm:pt modelId="{08A4D8F5-D005-40FD-A7EA-33C547409DB3}" type="pres">
      <dgm:prSet presAssocID="{83CEFF5C-2DA2-41BB-BDD8-E1C384C00D16}" presName="level3hierChild" presStyleCnt="0"/>
      <dgm:spPr/>
    </dgm:pt>
    <dgm:pt modelId="{D64B7014-4379-428F-BC07-9F1CB718CF42}" type="pres">
      <dgm:prSet presAssocID="{B126F11E-7B6B-4A60-82FF-4EDDD24B8643}" presName="conn2-1" presStyleLbl="parChTrans1D2" presStyleIdx="1" presStyleCnt="2"/>
      <dgm:spPr/>
      <dgm:t>
        <a:bodyPr/>
        <a:lstStyle/>
        <a:p>
          <a:endParaRPr lang="es-ES"/>
        </a:p>
      </dgm:t>
    </dgm:pt>
    <dgm:pt modelId="{F3A088BE-966B-4B04-AF7E-B44442C4DD45}" type="pres">
      <dgm:prSet presAssocID="{B126F11E-7B6B-4A60-82FF-4EDDD24B8643}" presName="connTx" presStyleLbl="parChTrans1D2" presStyleIdx="1" presStyleCnt="2"/>
      <dgm:spPr/>
      <dgm:t>
        <a:bodyPr/>
        <a:lstStyle/>
        <a:p>
          <a:endParaRPr lang="es-ES"/>
        </a:p>
      </dgm:t>
    </dgm:pt>
    <dgm:pt modelId="{801D2C69-F8EA-4853-B161-0EF02D7339D9}" type="pres">
      <dgm:prSet presAssocID="{B4782B71-1822-4B52-A6A5-0FE7E42EA3A8}" presName="root2" presStyleCnt="0"/>
      <dgm:spPr/>
    </dgm:pt>
    <dgm:pt modelId="{4346DC55-B291-4BB8-96EE-189FC2F3A6EB}" type="pres">
      <dgm:prSet presAssocID="{B4782B71-1822-4B52-A6A5-0FE7E42EA3A8}" presName="LevelTwoTextNode" presStyleLbl="node2" presStyleIdx="1" presStyleCnt="2" custScaleX="119692" custScaleY="135057" custLinFactNeighborX="813" custLinFactNeighborY="26037">
        <dgm:presLayoutVars>
          <dgm:chPref val="3"/>
        </dgm:presLayoutVars>
      </dgm:prSet>
      <dgm:spPr/>
      <dgm:t>
        <a:bodyPr/>
        <a:lstStyle/>
        <a:p>
          <a:endParaRPr lang="es-ES"/>
        </a:p>
      </dgm:t>
    </dgm:pt>
    <dgm:pt modelId="{52CA9B90-3BA7-412C-834D-B92FCC9A46C8}" type="pres">
      <dgm:prSet presAssocID="{B4782B71-1822-4B52-A6A5-0FE7E42EA3A8}" presName="level3hierChild" presStyleCnt="0"/>
      <dgm:spPr/>
    </dgm:pt>
    <dgm:pt modelId="{5BD19AF4-6271-4452-8555-FE2083F7D2EC}" type="pres">
      <dgm:prSet presAssocID="{72D543AE-DD30-4C51-BD6C-4C9A3692F493}" presName="conn2-1" presStyleLbl="parChTrans1D3" presStyleIdx="1" presStyleCnt="2"/>
      <dgm:spPr/>
      <dgm:t>
        <a:bodyPr/>
        <a:lstStyle/>
        <a:p>
          <a:endParaRPr lang="es-ES"/>
        </a:p>
      </dgm:t>
    </dgm:pt>
    <dgm:pt modelId="{6194BD05-84D9-427A-846B-1A2A8813448A}" type="pres">
      <dgm:prSet presAssocID="{72D543AE-DD30-4C51-BD6C-4C9A3692F493}" presName="connTx" presStyleLbl="parChTrans1D3" presStyleIdx="1" presStyleCnt="2"/>
      <dgm:spPr/>
      <dgm:t>
        <a:bodyPr/>
        <a:lstStyle/>
        <a:p>
          <a:endParaRPr lang="es-ES"/>
        </a:p>
      </dgm:t>
    </dgm:pt>
    <dgm:pt modelId="{8756DAE5-C2F1-4EA2-BAB1-09CD2C97B9EF}" type="pres">
      <dgm:prSet presAssocID="{0576AB68-59BF-4F06-9E9A-716FA7F5AE1B}" presName="root2" presStyleCnt="0"/>
      <dgm:spPr/>
    </dgm:pt>
    <dgm:pt modelId="{1F226205-4AB2-4C75-B7A5-2D69B42B9B22}" type="pres">
      <dgm:prSet presAssocID="{0576AB68-59BF-4F06-9E9A-716FA7F5AE1B}" presName="LevelTwoTextNode" presStyleLbl="node3" presStyleIdx="1" presStyleCnt="2" custScaleX="119928" custScaleY="135057" custLinFactNeighborX="317" custLinFactNeighborY="25072">
        <dgm:presLayoutVars>
          <dgm:chPref val="3"/>
        </dgm:presLayoutVars>
      </dgm:prSet>
      <dgm:spPr/>
      <dgm:t>
        <a:bodyPr/>
        <a:lstStyle/>
        <a:p>
          <a:endParaRPr lang="es-ES"/>
        </a:p>
      </dgm:t>
    </dgm:pt>
    <dgm:pt modelId="{559E0372-9D69-458D-AB2F-D21D7BE23F98}" type="pres">
      <dgm:prSet presAssocID="{0576AB68-59BF-4F06-9E9A-716FA7F5AE1B}" presName="level3hierChild" presStyleCnt="0"/>
      <dgm:spPr/>
    </dgm:pt>
    <dgm:pt modelId="{A39A5985-8BFE-43A4-AE61-0546A135A80A}" type="pres">
      <dgm:prSet presAssocID="{51C456DC-DF59-4C49-99EA-C8F1970BCF6B}" presName="conn2-1" presStyleLbl="parChTrans1D4" presStyleIdx="1" presStyleCnt="2"/>
      <dgm:spPr/>
      <dgm:t>
        <a:bodyPr/>
        <a:lstStyle/>
        <a:p>
          <a:endParaRPr lang="es-EC"/>
        </a:p>
      </dgm:t>
    </dgm:pt>
    <dgm:pt modelId="{1B16C50D-1F1B-46C8-AE34-6A074EAD195B}" type="pres">
      <dgm:prSet presAssocID="{51C456DC-DF59-4C49-99EA-C8F1970BCF6B}" presName="connTx" presStyleLbl="parChTrans1D4" presStyleIdx="1" presStyleCnt="2"/>
      <dgm:spPr/>
      <dgm:t>
        <a:bodyPr/>
        <a:lstStyle/>
        <a:p>
          <a:endParaRPr lang="es-EC"/>
        </a:p>
      </dgm:t>
    </dgm:pt>
    <dgm:pt modelId="{030256C3-4FD7-4F57-858B-1C9ED08A8857}" type="pres">
      <dgm:prSet presAssocID="{F893FD59-8823-4261-8B1F-4AA30456B24A}" presName="root2" presStyleCnt="0"/>
      <dgm:spPr/>
    </dgm:pt>
    <dgm:pt modelId="{42DB472A-CFEE-4FC9-92F0-5DA98AA1D7CA}" type="pres">
      <dgm:prSet presAssocID="{F893FD59-8823-4261-8B1F-4AA30456B24A}" presName="LevelTwoTextNode" presStyleLbl="node4" presStyleIdx="1" presStyleCnt="2" custScaleX="130547" custScaleY="135204" custLinFactNeighborX="1182" custLinFactNeighborY="24679">
        <dgm:presLayoutVars>
          <dgm:chPref val="3"/>
        </dgm:presLayoutVars>
      </dgm:prSet>
      <dgm:spPr/>
      <dgm:t>
        <a:bodyPr/>
        <a:lstStyle/>
        <a:p>
          <a:endParaRPr lang="es-EC"/>
        </a:p>
      </dgm:t>
    </dgm:pt>
    <dgm:pt modelId="{7AF4DB65-9FC9-441A-8787-0E7024627440}" type="pres">
      <dgm:prSet presAssocID="{F893FD59-8823-4261-8B1F-4AA30456B24A}" presName="level3hierChild" presStyleCnt="0"/>
      <dgm:spPr/>
    </dgm:pt>
  </dgm:ptLst>
  <dgm:cxnLst>
    <dgm:cxn modelId="{AB06533A-779F-4096-A81D-EF29815FF732}" srcId="{B56D191F-3D95-4883-A1C6-83DFA30B52FC}" destId="{F361880D-7CCA-47AF-9678-DF229BA68B52}" srcOrd="0" destOrd="0" parTransId="{89A25C55-9C63-43DA-A260-FF8A6439B0E1}" sibTransId="{633F5B36-2DBC-48B4-A799-3E1B0234FCD2}"/>
    <dgm:cxn modelId="{C3C702DF-B289-45F9-8988-2E8172456862}" type="presOf" srcId="{72D543AE-DD30-4C51-BD6C-4C9A3692F493}" destId="{6194BD05-84D9-427A-846B-1A2A8813448A}" srcOrd="1" destOrd="0" presId="urn:microsoft.com/office/officeart/2005/8/layout/hierarchy2"/>
    <dgm:cxn modelId="{B5901D72-7BDE-4905-8AE2-47871EA7AFA3}" type="presOf" srcId="{2CFE8F30-B2C1-4ED3-B0FF-4FAC0110B5CA}" destId="{68E3A5FC-A092-4C9C-AB30-92B920138309}" srcOrd="0" destOrd="0" presId="urn:microsoft.com/office/officeart/2005/8/layout/hierarchy2"/>
    <dgm:cxn modelId="{5466B999-23E5-41C0-B927-459899B9498E}" srcId="{F361880D-7CCA-47AF-9678-DF229BA68B52}" destId="{B4782B71-1822-4B52-A6A5-0FE7E42EA3A8}" srcOrd="1" destOrd="0" parTransId="{B126F11E-7B6B-4A60-82FF-4EDDD24B8643}" sibTransId="{946F7222-4793-4DD9-B7BB-7527DFF5A340}"/>
    <dgm:cxn modelId="{B99B5472-0269-4749-A345-CBF71B0A4D78}" type="presOf" srcId="{B56D191F-3D95-4883-A1C6-83DFA30B52FC}" destId="{E4022CC1-40F2-40C3-AE86-7077D4926850}" srcOrd="0" destOrd="0" presId="urn:microsoft.com/office/officeart/2005/8/layout/hierarchy2"/>
    <dgm:cxn modelId="{5E8568C6-54D6-47E4-B9DA-6F16136ABB8B}" type="presOf" srcId="{C1268FDC-ED81-4D3E-BAF7-F8DAB4D9C8C4}" destId="{82E7AB16-F87A-45F5-BE9B-1698A917CBE2}" srcOrd="0" destOrd="0" presId="urn:microsoft.com/office/officeart/2005/8/layout/hierarchy2"/>
    <dgm:cxn modelId="{638D7218-D981-448A-B262-37F1FFA4EFCA}" type="presOf" srcId="{B126F11E-7B6B-4A60-82FF-4EDDD24B8643}" destId="{F3A088BE-966B-4B04-AF7E-B44442C4DD45}" srcOrd="1" destOrd="0" presId="urn:microsoft.com/office/officeart/2005/8/layout/hierarchy2"/>
    <dgm:cxn modelId="{C6DBA324-30E9-4495-A554-4B995F428183}" type="presOf" srcId="{83CEFF5C-2DA2-41BB-BDD8-E1C384C00D16}" destId="{F5973FC7-F22A-459A-92DF-48A70DB3D94F}" srcOrd="0" destOrd="0" presId="urn:microsoft.com/office/officeart/2005/8/layout/hierarchy2"/>
    <dgm:cxn modelId="{E0AE84D3-1336-48AA-A00C-0E48F1F8616C}" srcId="{F361880D-7CCA-47AF-9678-DF229BA68B52}" destId="{2CFE8F30-B2C1-4ED3-B0FF-4FAC0110B5CA}" srcOrd="0" destOrd="0" parTransId="{BF3B1131-75B7-4EFF-BC8D-B1B634EAB1EA}" sibTransId="{973E4BB0-2565-4975-AAF1-600D98E3D7B7}"/>
    <dgm:cxn modelId="{4E781FCA-32C1-43C6-8CDF-B698F403CB4C}" type="presOf" srcId="{B126F11E-7B6B-4A60-82FF-4EDDD24B8643}" destId="{D64B7014-4379-428F-BC07-9F1CB718CF42}" srcOrd="0" destOrd="0" presId="urn:microsoft.com/office/officeart/2005/8/layout/hierarchy2"/>
    <dgm:cxn modelId="{33D944F6-C2DF-479B-8186-34EA3E972204}" srcId="{B4782B71-1822-4B52-A6A5-0FE7E42EA3A8}" destId="{0576AB68-59BF-4F06-9E9A-716FA7F5AE1B}" srcOrd="0" destOrd="0" parTransId="{72D543AE-DD30-4C51-BD6C-4C9A3692F493}" sibTransId="{9FF09D69-49A6-4C1C-811E-E197FD5426F6}"/>
    <dgm:cxn modelId="{D176D3D5-D33A-4D66-98E6-3CAAFBF42AB1}" type="presOf" srcId="{F893FD59-8823-4261-8B1F-4AA30456B24A}" destId="{42DB472A-CFEE-4FC9-92F0-5DA98AA1D7CA}" srcOrd="0" destOrd="0" presId="urn:microsoft.com/office/officeart/2005/8/layout/hierarchy2"/>
    <dgm:cxn modelId="{50D0527E-0647-4274-8C28-538067A06993}" type="presOf" srcId="{8CED3DF9-C15C-40CA-A653-C64051E1C12E}" destId="{DB31E28B-BA8C-4655-8629-B8E97F1ADC3A}" srcOrd="0" destOrd="0" presId="urn:microsoft.com/office/officeart/2005/8/layout/hierarchy2"/>
    <dgm:cxn modelId="{CC00AD53-642C-41B8-B52C-3AC2C1DE586E}" type="presOf" srcId="{51C456DC-DF59-4C49-99EA-C8F1970BCF6B}" destId="{1B16C50D-1F1B-46C8-AE34-6A074EAD195B}" srcOrd="1" destOrd="0" presId="urn:microsoft.com/office/officeart/2005/8/layout/hierarchy2"/>
    <dgm:cxn modelId="{BCC92EC0-B9C8-4E7C-990A-C6F758A74D27}" type="presOf" srcId="{51C456DC-DF59-4C49-99EA-C8F1970BCF6B}" destId="{A39A5985-8BFE-43A4-AE61-0546A135A80A}" srcOrd="0" destOrd="0" presId="urn:microsoft.com/office/officeart/2005/8/layout/hierarchy2"/>
    <dgm:cxn modelId="{4B776F0B-874D-45E2-8B91-87CC85B60654}" type="presOf" srcId="{BF3B1131-75B7-4EFF-BC8D-B1B634EAB1EA}" destId="{F1CCDBE8-482F-4A7A-B2B9-72E9FF293632}" srcOrd="0" destOrd="0" presId="urn:microsoft.com/office/officeart/2005/8/layout/hierarchy2"/>
    <dgm:cxn modelId="{505D846D-1E72-4885-B8F6-62E03A7202EC}" type="presOf" srcId="{B4782B71-1822-4B52-A6A5-0FE7E42EA3A8}" destId="{4346DC55-B291-4BB8-96EE-189FC2F3A6EB}" srcOrd="0" destOrd="0" presId="urn:microsoft.com/office/officeart/2005/8/layout/hierarchy2"/>
    <dgm:cxn modelId="{A977BBF4-5840-450C-AA37-6DA8A2177684}" type="presOf" srcId="{0576AB68-59BF-4F06-9E9A-716FA7F5AE1B}" destId="{1F226205-4AB2-4C75-B7A5-2D69B42B9B22}" srcOrd="0" destOrd="0" presId="urn:microsoft.com/office/officeart/2005/8/layout/hierarchy2"/>
    <dgm:cxn modelId="{E5954B49-CBBD-430B-9B7C-A3480F938610}" type="presOf" srcId="{D4B19FBD-637D-4A80-9E56-79F30584EE5C}" destId="{FDF76318-5463-4DA3-876A-1543F5C00FE7}" srcOrd="1" destOrd="0" presId="urn:microsoft.com/office/officeart/2005/8/layout/hierarchy2"/>
    <dgm:cxn modelId="{0C57E4A0-EB42-47E6-9722-95B03E3DA3E6}" type="presOf" srcId="{D4B19FBD-637D-4A80-9E56-79F30584EE5C}" destId="{62EC6E2A-72BD-411C-9F96-DFAEB7AE7619}" srcOrd="0" destOrd="0" presId="urn:microsoft.com/office/officeart/2005/8/layout/hierarchy2"/>
    <dgm:cxn modelId="{AC4746D0-B64F-460A-833D-4E312F7548DC}" type="presOf" srcId="{72D543AE-DD30-4C51-BD6C-4C9A3692F493}" destId="{5BD19AF4-6271-4452-8555-FE2083F7D2EC}" srcOrd="0" destOrd="0" presId="urn:microsoft.com/office/officeart/2005/8/layout/hierarchy2"/>
    <dgm:cxn modelId="{800D4A8A-4359-4F75-948F-A61E7DE444F0}" type="presOf" srcId="{F361880D-7CCA-47AF-9678-DF229BA68B52}" destId="{7A6CA2B7-E6DE-4713-AB17-3F10A3F994CE}" srcOrd="0" destOrd="0" presId="urn:microsoft.com/office/officeart/2005/8/layout/hierarchy2"/>
    <dgm:cxn modelId="{3286A2A0-331B-442D-A048-1A08D9D08397}" srcId="{C1268FDC-ED81-4D3E-BAF7-F8DAB4D9C8C4}" destId="{83CEFF5C-2DA2-41BB-BDD8-E1C384C00D16}" srcOrd="0" destOrd="0" parTransId="{D4B19FBD-637D-4A80-9E56-79F30584EE5C}" sibTransId="{5448EE2F-7EFA-45C3-8AFC-2EE2C996A734}"/>
    <dgm:cxn modelId="{F8359966-99B8-4D71-995F-1C0FB1BCB90B}" type="presOf" srcId="{BF3B1131-75B7-4EFF-BC8D-B1B634EAB1EA}" destId="{3B318B62-9E9A-418F-8B3C-EB61BEA7FB00}" srcOrd="1" destOrd="0" presId="urn:microsoft.com/office/officeart/2005/8/layout/hierarchy2"/>
    <dgm:cxn modelId="{7C60C295-1E73-4587-9D6E-216DAEC0EFB2}" srcId="{2CFE8F30-B2C1-4ED3-B0FF-4FAC0110B5CA}" destId="{C1268FDC-ED81-4D3E-BAF7-F8DAB4D9C8C4}" srcOrd="0" destOrd="0" parTransId="{8CED3DF9-C15C-40CA-A653-C64051E1C12E}" sibTransId="{1547CA1F-F5C1-4634-A40D-DCD881751284}"/>
    <dgm:cxn modelId="{1140A82C-FC44-4F37-AA20-E61490D242A5}" type="presOf" srcId="{8CED3DF9-C15C-40CA-A653-C64051E1C12E}" destId="{C91EEB9D-1F43-4EF8-9DD7-7C5645845629}" srcOrd="1" destOrd="0" presId="urn:microsoft.com/office/officeart/2005/8/layout/hierarchy2"/>
    <dgm:cxn modelId="{CE7959BF-A049-477E-BE71-60BA1A5908D6}" srcId="{0576AB68-59BF-4F06-9E9A-716FA7F5AE1B}" destId="{F893FD59-8823-4261-8B1F-4AA30456B24A}" srcOrd="0" destOrd="0" parTransId="{51C456DC-DF59-4C49-99EA-C8F1970BCF6B}" sibTransId="{3E5520C8-0B19-4B79-A7AE-72066E626866}"/>
    <dgm:cxn modelId="{F2C0466C-025D-433B-B8D8-49E7DCF29A3B}" type="presParOf" srcId="{E4022CC1-40F2-40C3-AE86-7077D4926850}" destId="{166C7365-E90C-4EDF-9A1A-A5454914A733}" srcOrd="0" destOrd="0" presId="urn:microsoft.com/office/officeart/2005/8/layout/hierarchy2"/>
    <dgm:cxn modelId="{222E6264-18A4-4346-9BF0-0E3464715A24}" type="presParOf" srcId="{166C7365-E90C-4EDF-9A1A-A5454914A733}" destId="{7A6CA2B7-E6DE-4713-AB17-3F10A3F994CE}" srcOrd="0" destOrd="0" presId="urn:microsoft.com/office/officeart/2005/8/layout/hierarchy2"/>
    <dgm:cxn modelId="{D9795108-A05B-490A-ABE8-9AC56D505F90}" type="presParOf" srcId="{166C7365-E90C-4EDF-9A1A-A5454914A733}" destId="{B811C06B-12E8-4433-A59D-FBCC8C3EF11F}" srcOrd="1" destOrd="0" presId="urn:microsoft.com/office/officeart/2005/8/layout/hierarchy2"/>
    <dgm:cxn modelId="{50E57FBA-612A-4655-912C-1B85E18DB9D7}" type="presParOf" srcId="{B811C06B-12E8-4433-A59D-FBCC8C3EF11F}" destId="{F1CCDBE8-482F-4A7A-B2B9-72E9FF293632}" srcOrd="0" destOrd="0" presId="urn:microsoft.com/office/officeart/2005/8/layout/hierarchy2"/>
    <dgm:cxn modelId="{947BE450-219A-452C-923F-C42C7328C562}" type="presParOf" srcId="{F1CCDBE8-482F-4A7A-B2B9-72E9FF293632}" destId="{3B318B62-9E9A-418F-8B3C-EB61BEA7FB00}" srcOrd="0" destOrd="0" presId="urn:microsoft.com/office/officeart/2005/8/layout/hierarchy2"/>
    <dgm:cxn modelId="{C411436D-6572-47B4-A3E4-483964CD4B13}" type="presParOf" srcId="{B811C06B-12E8-4433-A59D-FBCC8C3EF11F}" destId="{B795620C-2DD1-4FDD-AEA4-A3115601DEF9}" srcOrd="1" destOrd="0" presId="urn:microsoft.com/office/officeart/2005/8/layout/hierarchy2"/>
    <dgm:cxn modelId="{845BE41A-67FB-44CB-826B-7CBF7B9BC865}" type="presParOf" srcId="{B795620C-2DD1-4FDD-AEA4-A3115601DEF9}" destId="{68E3A5FC-A092-4C9C-AB30-92B920138309}" srcOrd="0" destOrd="0" presId="urn:microsoft.com/office/officeart/2005/8/layout/hierarchy2"/>
    <dgm:cxn modelId="{20EEF6F7-9275-472A-B3A4-03187C952594}" type="presParOf" srcId="{B795620C-2DD1-4FDD-AEA4-A3115601DEF9}" destId="{E0E8D4B7-6EF2-48FD-8DBA-1390F18BC88D}" srcOrd="1" destOrd="0" presId="urn:microsoft.com/office/officeart/2005/8/layout/hierarchy2"/>
    <dgm:cxn modelId="{2F65B270-F7BD-4C7C-8F29-24BEF3785106}" type="presParOf" srcId="{E0E8D4B7-6EF2-48FD-8DBA-1390F18BC88D}" destId="{DB31E28B-BA8C-4655-8629-B8E97F1ADC3A}" srcOrd="0" destOrd="0" presId="urn:microsoft.com/office/officeart/2005/8/layout/hierarchy2"/>
    <dgm:cxn modelId="{6FA97E6F-2651-4CA1-80BE-4DE77C91DC99}" type="presParOf" srcId="{DB31E28B-BA8C-4655-8629-B8E97F1ADC3A}" destId="{C91EEB9D-1F43-4EF8-9DD7-7C5645845629}" srcOrd="0" destOrd="0" presId="urn:microsoft.com/office/officeart/2005/8/layout/hierarchy2"/>
    <dgm:cxn modelId="{5F97DA11-AF04-4FFE-81E3-798C9CBB32C2}" type="presParOf" srcId="{E0E8D4B7-6EF2-48FD-8DBA-1390F18BC88D}" destId="{012C8947-25B8-4BAE-A765-5E3969D1F0DF}" srcOrd="1" destOrd="0" presId="urn:microsoft.com/office/officeart/2005/8/layout/hierarchy2"/>
    <dgm:cxn modelId="{50D39082-52A5-4699-8D07-9C87EB9C200F}" type="presParOf" srcId="{012C8947-25B8-4BAE-A765-5E3969D1F0DF}" destId="{82E7AB16-F87A-45F5-BE9B-1698A917CBE2}" srcOrd="0" destOrd="0" presId="urn:microsoft.com/office/officeart/2005/8/layout/hierarchy2"/>
    <dgm:cxn modelId="{1E84C06A-DE8B-4CA6-B6D7-195DEB1AC287}" type="presParOf" srcId="{012C8947-25B8-4BAE-A765-5E3969D1F0DF}" destId="{6C0BAA2E-6BC8-47FB-98FD-4FBB060B8BFE}" srcOrd="1" destOrd="0" presId="urn:microsoft.com/office/officeart/2005/8/layout/hierarchy2"/>
    <dgm:cxn modelId="{BC61EB99-03A2-4CB6-AA9C-27F267005800}" type="presParOf" srcId="{6C0BAA2E-6BC8-47FB-98FD-4FBB060B8BFE}" destId="{62EC6E2A-72BD-411C-9F96-DFAEB7AE7619}" srcOrd="0" destOrd="0" presId="urn:microsoft.com/office/officeart/2005/8/layout/hierarchy2"/>
    <dgm:cxn modelId="{8EFC8AB6-89D8-4807-A33F-0181DAED14D1}" type="presParOf" srcId="{62EC6E2A-72BD-411C-9F96-DFAEB7AE7619}" destId="{FDF76318-5463-4DA3-876A-1543F5C00FE7}" srcOrd="0" destOrd="0" presId="urn:microsoft.com/office/officeart/2005/8/layout/hierarchy2"/>
    <dgm:cxn modelId="{42421034-5FD1-430E-9C00-CF049FED2DC8}" type="presParOf" srcId="{6C0BAA2E-6BC8-47FB-98FD-4FBB060B8BFE}" destId="{1A52CA17-0D18-4C0A-9382-12D6C19D1B29}" srcOrd="1" destOrd="0" presId="urn:microsoft.com/office/officeart/2005/8/layout/hierarchy2"/>
    <dgm:cxn modelId="{C0A09EB4-FD40-412A-AEA8-2F730A215C51}" type="presParOf" srcId="{1A52CA17-0D18-4C0A-9382-12D6C19D1B29}" destId="{F5973FC7-F22A-459A-92DF-48A70DB3D94F}" srcOrd="0" destOrd="0" presId="urn:microsoft.com/office/officeart/2005/8/layout/hierarchy2"/>
    <dgm:cxn modelId="{AFB74951-4187-4D4D-BDE6-6CC89C40875E}" type="presParOf" srcId="{1A52CA17-0D18-4C0A-9382-12D6C19D1B29}" destId="{08A4D8F5-D005-40FD-A7EA-33C547409DB3}" srcOrd="1" destOrd="0" presId="urn:microsoft.com/office/officeart/2005/8/layout/hierarchy2"/>
    <dgm:cxn modelId="{9360616F-8546-41EE-BF30-227967F47598}" type="presParOf" srcId="{B811C06B-12E8-4433-A59D-FBCC8C3EF11F}" destId="{D64B7014-4379-428F-BC07-9F1CB718CF42}" srcOrd="2" destOrd="0" presId="urn:microsoft.com/office/officeart/2005/8/layout/hierarchy2"/>
    <dgm:cxn modelId="{45B70A55-5280-476D-935F-1EB93639B974}" type="presParOf" srcId="{D64B7014-4379-428F-BC07-9F1CB718CF42}" destId="{F3A088BE-966B-4B04-AF7E-B44442C4DD45}" srcOrd="0" destOrd="0" presId="urn:microsoft.com/office/officeart/2005/8/layout/hierarchy2"/>
    <dgm:cxn modelId="{1986D725-1852-450C-92B4-F3347F564F8C}" type="presParOf" srcId="{B811C06B-12E8-4433-A59D-FBCC8C3EF11F}" destId="{801D2C69-F8EA-4853-B161-0EF02D7339D9}" srcOrd="3" destOrd="0" presId="urn:microsoft.com/office/officeart/2005/8/layout/hierarchy2"/>
    <dgm:cxn modelId="{0D1A5BB6-F536-45A0-99A3-5A4EAE218B3F}" type="presParOf" srcId="{801D2C69-F8EA-4853-B161-0EF02D7339D9}" destId="{4346DC55-B291-4BB8-96EE-189FC2F3A6EB}" srcOrd="0" destOrd="0" presId="urn:microsoft.com/office/officeart/2005/8/layout/hierarchy2"/>
    <dgm:cxn modelId="{09CE20E5-3FB4-4A44-83F8-6EA88F008A22}" type="presParOf" srcId="{801D2C69-F8EA-4853-B161-0EF02D7339D9}" destId="{52CA9B90-3BA7-412C-834D-B92FCC9A46C8}" srcOrd="1" destOrd="0" presId="urn:microsoft.com/office/officeart/2005/8/layout/hierarchy2"/>
    <dgm:cxn modelId="{6578850C-2E9D-4F65-9112-949B72098A39}" type="presParOf" srcId="{52CA9B90-3BA7-412C-834D-B92FCC9A46C8}" destId="{5BD19AF4-6271-4452-8555-FE2083F7D2EC}" srcOrd="0" destOrd="0" presId="urn:microsoft.com/office/officeart/2005/8/layout/hierarchy2"/>
    <dgm:cxn modelId="{033DE428-515B-4CBA-9B00-6E36E9999F86}" type="presParOf" srcId="{5BD19AF4-6271-4452-8555-FE2083F7D2EC}" destId="{6194BD05-84D9-427A-846B-1A2A8813448A}" srcOrd="0" destOrd="0" presId="urn:microsoft.com/office/officeart/2005/8/layout/hierarchy2"/>
    <dgm:cxn modelId="{BB9BCF98-65DB-4E28-96D5-D5098CF57693}" type="presParOf" srcId="{52CA9B90-3BA7-412C-834D-B92FCC9A46C8}" destId="{8756DAE5-C2F1-4EA2-BAB1-09CD2C97B9EF}" srcOrd="1" destOrd="0" presId="urn:microsoft.com/office/officeart/2005/8/layout/hierarchy2"/>
    <dgm:cxn modelId="{B5EC5C73-0AED-42EE-8552-34283419BBFA}" type="presParOf" srcId="{8756DAE5-C2F1-4EA2-BAB1-09CD2C97B9EF}" destId="{1F226205-4AB2-4C75-B7A5-2D69B42B9B22}" srcOrd="0" destOrd="0" presId="urn:microsoft.com/office/officeart/2005/8/layout/hierarchy2"/>
    <dgm:cxn modelId="{39D07C60-766A-46AB-AC4C-7E01267FA40D}" type="presParOf" srcId="{8756DAE5-C2F1-4EA2-BAB1-09CD2C97B9EF}" destId="{559E0372-9D69-458D-AB2F-D21D7BE23F98}" srcOrd="1" destOrd="0" presId="urn:microsoft.com/office/officeart/2005/8/layout/hierarchy2"/>
    <dgm:cxn modelId="{B8325526-DF8F-4BC2-B454-BED4DC68961A}" type="presParOf" srcId="{559E0372-9D69-458D-AB2F-D21D7BE23F98}" destId="{A39A5985-8BFE-43A4-AE61-0546A135A80A}" srcOrd="0" destOrd="0" presId="urn:microsoft.com/office/officeart/2005/8/layout/hierarchy2"/>
    <dgm:cxn modelId="{ACD0C08D-58B6-40E0-8795-D1F6E7AAAC60}" type="presParOf" srcId="{A39A5985-8BFE-43A4-AE61-0546A135A80A}" destId="{1B16C50D-1F1B-46C8-AE34-6A074EAD195B}" srcOrd="0" destOrd="0" presId="urn:microsoft.com/office/officeart/2005/8/layout/hierarchy2"/>
    <dgm:cxn modelId="{91303331-2E39-4C24-8802-E75B1EC492F8}" type="presParOf" srcId="{559E0372-9D69-458D-AB2F-D21D7BE23F98}" destId="{030256C3-4FD7-4F57-858B-1C9ED08A8857}" srcOrd="1" destOrd="0" presId="urn:microsoft.com/office/officeart/2005/8/layout/hierarchy2"/>
    <dgm:cxn modelId="{8730D8EB-7D11-4EA4-B6DC-29F1ED0CC8F7}" type="presParOf" srcId="{030256C3-4FD7-4F57-858B-1C9ED08A8857}" destId="{42DB472A-CFEE-4FC9-92F0-5DA98AA1D7CA}" srcOrd="0" destOrd="0" presId="urn:microsoft.com/office/officeart/2005/8/layout/hierarchy2"/>
    <dgm:cxn modelId="{24C6BA23-ABAE-4E24-BCBC-C2AD408EABC0}" type="presParOf" srcId="{030256C3-4FD7-4F57-858B-1C9ED08A8857}" destId="{7AF4DB65-9FC9-441A-8787-0E7024627440}"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3380D35-1FB3-438D-8213-47081F8392FE}" type="doc">
      <dgm:prSet loTypeId="urn:microsoft.com/office/officeart/2005/8/layout/process4" loCatId="list" qsTypeId="urn:microsoft.com/office/officeart/2005/8/quickstyle/3d4" qsCatId="3D" csTypeId="urn:microsoft.com/office/officeart/2005/8/colors/accent5_1" csCatId="accent5" phldr="1"/>
      <dgm:spPr/>
      <dgm:t>
        <a:bodyPr/>
        <a:lstStyle/>
        <a:p>
          <a:endParaRPr lang="es-ES"/>
        </a:p>
      </dgm:t>
    </dgm:pt>
    <dgm:pt modelId="{63DE71BE-061B-44C4-920E-102000BEBB4F}">
      <dgm:prSet phldrT="[Texto]" custT="1"/>
      <dgm:spPr>
        <a:scene3d>
          <a:camera prst="orthographicFront"/>
          <a:lightRig rig="chilly" dir="t"/>
        </a:scene3d>
        <a:sp3d prstMaterial="translucentPowder">
          <a:bevelT w="127000" h="25400"/>
        </a:sp3d>
      </dgm:spPr>
      <dgm:t>
        <a:bodyPr/>
        <a:lstStyle/>
        <a:p>
          <a:pPr algn="ctr"/>
          <a:r>
            <a:rPr lang="es-ES" sz="1800" b="1" dirty="0" smtClean="0">
              <a:solidFill>
                <a:schemeClr val="accent5">
                  <a:lumMod val="50000"/>
                </a:schemeClr>
              </a:solidFill>
            </a:rPr>
            <a:t>Geográfica</a:t>
          </a:r>
          <a:endParaRPr lang="es-ES" sz="1800" b="1" dirty="0">
            <a:solidFill>
              <a:schemeClr val="accent5">
                <a:lumMod val="50000"/>
              </a:schemeClr>
            </a:solidFill>
          </a:endParaRPr>
        </a:p>
      </dgm:t>
    </dgm:pt>
    <dgm:pt modelId="{5FEA5C35-0628-493F-85D4-531FF958C9A4}" type="parTrans" cxnId="{D8C43FC3-0E23-41C1-AB8D-7EEDDE5F38CD}">
      <dgm:prSet/>
      <dgm:spPr/>
      <dgm:t>
        <a:bodyPr/>
        <a:lstStyle/>
        <a:p>
          <a:endParaRPr lang="es-ES"/>
        </a:p>
      </dgm:t>
    </dgm:pt>
    <dgm:pt modelId="{B581CFC9-902E-4218-8BF5-A9DD70B3DC71}" type="sibTrans" cxnId="{D8C43FC3-0E23-41C1-AB8D-7EEDDE5F38CD}">
      <dgm:prSet/>
      <dgm:spPr/>
      <dgm:t>
        <a:bodyPr/>
        <a:lstStyle/>
        <a:p>
          <a:endParaRPr lang="es-ES"/>
        </a:p>
      </dgm:t>
    </dgm:pt>
    <dgm:pt modelId="{D6FE699C-A015-43D4-BA19-C896F22CD6EF}">
      <dgm:prSet phldrT="[Texto]" custT="1"/>
      <dgm:spPr>
        <a:scene3d>
          <a:camera prst="orthographicFront"/>
          <a:lightRig rig="chilly" dir="t"/>
        </a:scene3d>
        <a:sp3d z="12700" extrusionH="1700" prstMaterial="dkEdge">
          <a:bevelT w="25400" h="6350"/>
          <a:bevelB w="0" h="0" prst="convex"/>
        </a:sp3d>
      </dgm:spPr>
      <dgm:t>
        <a:bodyPr/>
        <a:lstStyle/>
        <a:p>
          <a:r>
            <a:rPr lang="es-ES" sz="1400" dirty="0" smtClean="0"/>
            <a:t>Zonas urbanas del Distrito Metropolitano de Quito y del Cantón Rumiñahui</a:t>
          </a:r>
          <a:endParaRPr lang="es-ES" sz="1400" dirty="0"/>
        </a:p>
      </dgm:t>
    </dgm:pt>
    <dgm:pt modelId="{5819AC2A-3B06-40E7-9F54-082A855578B6}" type="parTrans" cxnId="{CB22506E-9B90-4C02-B730-C12792A76CF3}">
      <dgm:prSet/>
      <dgm:spPr/>
      <dgm:t>
        <a:bodyPr/>
        <a:lstStyle/>
        <a:p>
          <a:endParaRPr lang="es-ES"/>
        </a:p>
      </dgm:t>
    </dgm:pt>
    <dgm:pt modelId="{F29DAC3B-35F4-41D8-B4A8-CFD5EF850B5D}" type="sibTrans" cxnId="{CB22506E-9B90-4C02-B730-C12792A76CF3}">
      <dgm:prSet/>
      <dgm:spPr/>
      <dgm:t>
        <a:bodyPr/>
        <a:lstStyle/>
        <a:p>
          <a:endParaRPr lang="es-ES"/>
        </a:p>
      </dgm:t>
    </dgm:pt>
    <dgm:pt modelId="{1A17ED40-A97D-4582-8E27-EC5F2A13160A}">
      <dgm:prSet phldrT="[Texto]" custT="1"/>
      <dgm:spPr>
        <a:scene3d>
          <a:camera prst="orthographicFront"/>
          <a:lightRig rig="chilly" dir="t"/>
        </a:scene3d>
        <a:sp3d prstMaterial="translucentPowder">
          <a:bevelT w="127000" h="25400"/>
        </a:sp3d>
      </dgm:spPr>
      <dgm:t>
        <a:bodyPr/>
        <a:lstStyle/>
        <a:p>
          <a:pPr algn="ctr"/>
          <a:r>
            <a:rPr lang="es-ES" sz="1800" b="1" dirty="0" smtClean="0">
              <a:solidFill>
                <a:schemeClr val="accent5">
                  <a:lumMod val="50000"/>
                </a:schemeClr>
              </a:solidFill>
            </a:rPr>
            <a:t> Demográfica</a:t>
          </a:r>
          <a:endParaRPr lang="es-ES" sz="1800" b="1" dirty="0">
            <a:solidFill>
              <a:schemeClr val="accent5">
                <a:lumMod val="50000"/>
              </a:schemeClr>
            </a:solidFill>
          </a:endParaRPr>
        </a:p>
      </dgm:t>
    </dgm:pt>
    <dgm:pt modelId="{4BDF109A-D0EB-452C-AFFB-C46D0E8E10D1}" type="parTrans" cxnId="{6F26B9AC-E0F3-4C34-8C35-EE517CAE2AFF}">
      <dgm:prSet/>
      <dgm:spPr/>
      <dgm:t>
        <a:bodyPr/>
        <a:lstStyle/>
        <a:p>
          <a:endParaRPr lang="es-ES"/>
        </a:p>
      </dgm:t>
    </dgm:pt>
    <dgm:pt modelId="{115E0AD8-D64F-42B0-BAFC-936F7096A474}" type="sibTrans" cxnId="{6F26B9AC-E0F3-4C34-8C35-EE517CAE2AFF}">
      <dgm:prSet/>
      <dgm:spPr/>
      <dgm:t>
        <a:bodyPr/>
        <a:lstStyle/>
        <a:p>
          <a:endParaRPr lang="es-ES"/>
        </a:p>
      </dgm:t>
    </dgm:pt>
    <dgm:pt modelId="{1227B3F1-0796-48A4-A0A5-377615841BCC}">
      <dgm:prSet phldrT="[Texto]" custT="1"/>
      <dgm:spPr/>
      <dgm:t>
        <a:bodyPr/>
        <a:lstStyle/>
        <a:p>
          <a:r>
            <a:rPr lang="es-ES" sz="1200" dirty="0" smtClean="0"/>
            <a:t>Hombres y mujeres entre 17 a 19 años</a:t>
          </a:r>
          <a:endParaRPr lang="es-ES" sz="1200" dirty="0"/>
        </a:p>
      </dgm:t>
    </dgm:pt>
    <dgm:pt modelId="{64804474-BA37-4EF4-88CA-2D283C9255EA}" type="parTrans" cxnId="{55196DA4-850D-49BF-B8E0-29C385F02CFD}">
      <dgm:prSet/>
      <dgm:spPr/>
      <dgm:t>
        <a:bodyPr/>
        <a:lstStyle/>
        <a:p>
          <a:endParaRPr lang="es-ES"/>
        </a:p>
      </dgm:t>
    </dgm:pt>
    <dgm:pt modelId="{CAEB957D-40A5-450A-A536-9FCB03CDADB7}" type="sibTrans" cxnId="{55196DA4-850D-49BF-B8E0-29C385F02CFD}">
      <dgm:prSet/>
      <dgm:spPr/>
      <dgm:t>
        <a:bodyPr/>
        <a:lstStyle/>
        <a:p>
          <a:endParaRPr lang="es-ES"/>
        </a:p>
      </dgm:t>
    </dgm:pt>
    <dgm:pt modelId="{F539D6E3-6D86-4BDA-9995-1F34E672FA77}">
      <dgm:prSet phldrT="[Texto]" custT="1"/>
      <dgm:spPr/>
      <dgm:t>
        <a:bodyPr/>
        <a:lstStyle/>
        <a:p>
          <a:r>
            <a:rPr lang="es-ES" sz="1200" dirty="0" smtClean="0"/>
            <a:t>Medio Bajo, Medio Típico y Medio Alto</a:t>
          </a:r>
          <a:endParaRPr lang="es-ES" sz="1200" dirty="0"/>
        </a:p>
      </dgm:t>
    </dgm:pt>
    <dgm:pt modelId="{41E948EC-33F4-431E-A17D-EEACAD24772E}" type="parTrans" cxnId="{945A5F19-BF93-42F9-8B44-95E1F47FD021}">
      <dgm:prSet/>
      <dgm:spPr/>
      <dgm:t>
        <a:bodyPr/>
        <a:lstStyle/>
        <a:p>
          <a:endParaRPr lang="es-ES"/>
        </a:p>
      </dgm:t>
    </dgm:pt>
    <dgm:pt modelId="{1C374D85-A61D-40E8-A046-9FA7AC248894}" type="sibTrans" cxnId="{945A5F19-BF93-42F9-8B44-95E1F47FD021}">
      <dgm:prSet/>
      <dgm:spPr/>
      <dgm:t>
        <a:bodyPr/>
        <a:lstStyle/>
        <a:p>
          <a:endParaRPr lang="es-ES"/>
        </a:p>
      </dgm:t>
    </dgm:pt>
    <dgm:pt modelId="{3F831E60-DD83-4FCF-9726-0D7FAE8D4A7C}">
      <dgm:prSet phldrT="[Texto]" custT="1"/>
      <dgm:spPr/>
      <dgm:t>
        <a:bodyPr/>
        <a:lstStyle/>
        <a:p>
          <a:r>
            <a:rPr lang="es-ES" sz="1200" dirty="0" smtClean="0"/>
            <a:t>Estudiantes de colegios públicos y privados</a:t>
          </a:r>
          <a:endParaRPr lang="es-ES" sz="1200" dirty="0"/>
        </a:p>
      </dgm:t>
    </dgm:pt>
    <dgm:pt modelId="{3B0A86C8-FAF2-4CF7-AEEA-B142A6F48EF6}" type="parTrans" cxnId="{6F033D09-AD02-4349-B929-92DC005FF20B}">
      <dgm:prSet/>
      <dgm:spPr/>
      <dgm:t>
        <a:bodyPr/>
        <a:lstStyle/>
        <a:p>
          <a:endParaRPr lang="es-ES"/>
        </a:p>
      </dgm:t>
    </dgm:pt>
    <dgm:pt modelId="{83772443-27B5-4965-BAC2-D3141752C350}" type="sibTrans" cxnId="{6F033D09-AD02-4349-B929-92DC005FF20B}">
      <dgm:prSet/>
      <dgm:spPr/>
      <dgm:t>
        <a:bodyPr/>
        <a:lstStyle/>
        <a:p>
          <a:endParaRPr lang="es-ES"/>
        </a:p>
      </dgm:t>
    </dgm:pt>
    <dgm:pt modelId="{0ACCE0D7-2D0F-4F08-8F0A-FA62675D9DFA}">
      <dgm:prSet phldrT="[Texto]" custT="1"/>
      <dgm:spPr/>
      <dgm:t>
        <a:bodyPr/>
        <a:lstStyle/>
        <a:p>
          <a:r>
            <a:rPr lang="es-ES" sz="1200" dirty="0" smtClean="0"/>
            <a:t>Interesados en seguir una carrera universitaria en los próximos dos años</a:t>
          </a:r>
          <a:endParaRPr lang="es-ES" sz="1200" dirty="0"/>
        </a:p>
      </dgm:t>
    </dgm:pt>
    <dgm:pt modelId="{07A77795-8C42-41C8-B3B5-F03AFF25CC13}" type="parTrans" cxnId="{C15BD40C-F521-45D3-BF36-B8B4B0BAB212}">
      <dgm:prSet/>
      <dgm:spPr/>
      <dgm:t>
        <a:bodyPr/>
        <a:lstStyle/>
        <a:p>
          <a:endParaRPr lang="es-ES"/>
        </a:p>
      </dgm:t>
    </dgm:pt>
    <dgm:pt modelId="{C26AB012-EB7E-4BCC-BCA8-CCD1792F2A46}" type="sibTrans" cxnId="{C15BD40C-F521-45D3-BF36-B8B4B0BAB212}">
      <dgm:prSet/>
      <dgm:spPr/>
      <dgm:t>
        <a:bodyPr/>
        <a:lstStyle/>
        <a:p>
          <a:endParaRPr lang="es-ES"/>
        </a:p>
      </dgm:t>
    </dgm:pt>
    <dgm:pt modelId="{246AB7F9-6E28-449A-88D4-6C3406287A36}" type="pres">
      <dgm:prSet presAssocID="{93380D35-1FB3-438D-8213-47081F8392FE}" presName="Name0" presStyleCnt="0">
        <dgm:presLayoutVars>
          <dgm:dir/>
          <dgm:animLvl val="lvl"/>
          <dgm:resizeHandles val="exact"/>
        </dgm:presLayoutVars>
      </dgm:prSet>
      <dgm:spPr/>
      <dgm:t>
        <a:bodyPr/>
        <a:lstStyle/>
        <a:p>
          <a:endParaRPr lang="es-ES"/>
        </a:p>
      </dgm:t>
    </dgm:pt>
    <dgm:pt modelId="{4EC46F6D-D1B2-4FC7-92F9-83EB1D1D444F}" type="pres">
      <dgm:prSet presAssocID="{1A17ED40-A97D-4582-8E27-EC5F2A13160A}" presName="boxAndChildren" presStyleCnt="0"/>
      <dgm:spPr/>
    </dgm:pt>
    <dgm:pt modelId="{361AB1AF-D1D8-450F-B5F5-6B6096032979}" type="pres">
      <dgm:prSet presAssocID="{1A17ED40-A97D-4582-8E27-EC5F2A13160A}" presName="parentTextBox" presStyleLbl="node1" presStyleIdx="0" presStyleCnt="2"/>
      <dgm:spPr/>
      <dgm:t>
        <a:bodyPr/>
        <a:lstStyle/>
        <a:p>
          <a:endParaRPr lang="es-ES"/>
        </a:p>
      </dgm:t>
    </dgm:pt>
    <dgm:pt modelId="{BDC540C8-5FC9-4AC4-85C4-7E680710ED43}" type="pres">
      <dgm:prSet presAssocID="{1A17ED40-A97D-4582-8E27-EC5F2A13160A}" presName="entireBox" presStyleLbl="node1" presStyleIdx="0" presStyleCnt="2" custLinFactNeighborY="-16326"/>
      <dgm:spPr/>
      <dgm:t>
        <a:bodyPr/>
        <a:lstStyle/>
        <a:p>
          <a:endParaRPr lang="es-ES"/>
        </a:p>
      </dgm:t>
    </dgm:pt>
    <dgm:pt modelId="{A50C85A8-DC5A-459D-918F-A588D101D614}" type="pres">
      <dgm:prSet presAssocID="{1A17ED40-A97D-4582-8E27-EC5F2A13160A}" presName="descendantBox" presStyleCnt="0"/>
      <dgm:spPr/>
    </dgm:pt>
    <dgm:pt modelId="{90666920-8990-4E14-A384-8EA130A0058E}" type="pres">
      <dgm:prSet presAssocID="{1227B3F1-0796-48A4-A0A5-377615841BCC}" presName="childTextBox" presStyleLbl="fgAccFollowNode1" presStyleIdx="0" presStyleCnt="5" custScaleY="181370">
        <dgm:presLayoutVars>
          <dgm:bulletEnabled val="1"/>
        </dgm:presLayoutVars>
      </dgm:prSet>
      <dgm:spPr/>
      <dgm:t>
        <a:bodyPr/>
        <a:lstStyle/>
        <a:p>
          <a:endParaRPr lang="es-ES"/>
        </a:p>
      </dgm:t>
    </dgm:pt>
    <dgm:pt modelId="{1F341072-D8C0-481C-9DDE-91EEB71583DC}" type="pres">
      <dgm:prSet presAssocID="{F539D6E3-6D86-4BDA-9995-1F34E672FA77}" presName="childTextBox" presStyleLbl="fgAccFollowNode1" presStyleIdx="1" presStyleCnt="5" custScaleY="181370">
        <dgm:presLayoutVars>
          <dgm:bulletEnabled val="1"/>
        </dgm:presLayoutVars>
      </dgm:prSet>
      <dgm:spPr/>
      <dgm:t>
        <a:bodyPr/>
        <a:lstStyle/>
        <a:p>
          <a:endParaRPr lang="es-ES"/>
        </a:p>
      </dgm:t>
    </dgm:pt>
    <dgm:pt modelId="{777EEA87-5187-49DD-92F7-59D6E8878159}" type="pres">
      <dgm:prSet presAssocID="{3F831E60-DD83-4FCF-9726-0D7FAE8D4A7C}" presName="childTextBox" presStyleLbl="fgAccFollowNode1" presStyleIdx="2" presStyleCnt="5" custScaleY="181370">
        <dgm:presLayoutVars>
          <dgm:bulletEnabled val="1"/>
        </dgm:presLayoutVars>
      </dgm:prSet>
      <dgm:spPr/>
      <dgm:t>
        <a:bodyPr/>
        <a:lstStyle/>
        <a:p>
          <a:endParaRPr lang="es-ES"/>
        </a:p>
      </dgm:t>
    </dgm:pt>
    <dgm:pt modelId="{05E25328-BA51-4B8D-A979-015A832E9ABD}" type="pres">
      <dgm:prSet presAssocID="{0ACCE0D7-2D0F-4F08-8F0A-FA62675D9DFA}" presName="childTextBox" presStyleLbl="fgAccFollowNode1" presStyleIdx="3" presStyleCnt="5" custScaleX="121392" custScaleY="181370">
        <dgm:presLayoutVars>
          <dgm:bulletEnabled val="1"/>
        </dgm:presLayoutVars>
      </dgm:prSet>
      <dgm:spPr/>
      <dgm:t>
        <a:bodyPr/>
        <a:lstStyle/>
        <a:p>
          <a:endParaRPr lang="es-ES"/>
        </a:p>
      </dgm:t>
    </dgm:pt>
    <dgm:pt modelId="{05972E98-C6DA-4788-971C-A9B2E9F80D9F}" type="pres">
      <dgm:prSet presAssocID="{B581CFC9-902E-4218-8BF5-A9DD70B3DC71}" presName="sp" presStyleCnt="0"/>
      <dgm:spPr/>
    </dgm:pt>
    <dgm:pt modelId="{1F19A3BA-9601-40E9-BA12-89A7063186BB}" type="pres">
      <dgm:prSet presAssocID="{63DE71BE-061B-44C4-920E-102000BEBB4F}" presName="arrowAndChildren" presStyleCnt="0"/>
      <dgm:spPr/>
    </dgm:pt>
    <dgm:pt modelId="{0CFB5E6F-4F77-45BB-AD40-71E5308B8109}" type="pres">
      <dgm:prSet presAssocID="{63DE71BE-061B-44C4-920E-102000BEBB4F}" presName="parentTextArrow" presStyleLbl="node1" presStyleIdx="0" presStyleCnt="2"/>
      <dgm:spPr/>
      <dgm:t>
        <a:bodyPr/>
        <a:lstStyle/>
        <a:p>
          <a:endParaRPr lang="es-ES"/>
        </a:p>
      </dgm:t>
    </dgm:pt>
    <dgm:pt modelId="{9752CC35-647C-49C0-AC28-8B082036D14A}" type="pres">
      <dgm:prSet presAssocID="{63DE71BE-061B-44C4-920E-102000BEBB4F}" presName="arrow" presStyleLbl="node1" presStyleIdx="1" presStyleCnt="2"/>
      <dgm:spPr/>
      <dgm:t>
        <a:bodyPr/>
        <a:lstStyle/>
        <a:p>
          <a:endParaRPr lang="es-ES"/>
        </a:p>
      </dgm:t>
    </dgm:pt>
    <dgm:pt modelId="{BB468338-9BFC-481D-9BB6-7B1614E4BA4D}" type="pres">
      <dgm:prSet presAssocID="{63DE71BE-061B-44C4-920E-102000BEBB4F}" presName="descendantArrow" presStyleCnt="0"/>
      <dgm:spPr/>
    </dgm:pt>
    <dgm:pt modelId="{E4280EFE-F50E-4D79-8C59-327114B4FE9D}" type="pres">
      <dgm:prSet presAssocID="{D6FE699C-A015-43D4-BA19-C896F22CD6EF}" presName="childTextArrow" presStyleLbl="fgAccFollowNode1" presStyleIdx="4" presStyleCnt="5" custScaleX="99157" custLinFactNeighborX="608" custLinFactNeighborY="1333">
        <dgm:presLayoutVars>
          <dgm:bulletEnabled val="1"/>
        </dgm:presLayoutVars>
      </dgm:prSet>
      <dgm:spPr/>
      <dgm:t>
        <a:bodyPr/>
        <a:lstStyle/>
        <a:p>
          <a:endParaRPr lang="es-ES"/>
        </a:p>
      </dgm:t>
    </dgm:pt>
  </dgm:ptLst>
  <dgm:cxnLst>
    <dgm:cxn modelId="{945A5F19-BF93-42F9-8B44-95E1F47FD021}" srcId="{1A17ED40-A97D-4582-8E27-EC5F2A13160A}" destId="{F539D6E3-6D86-4BDA-9995-1F34E672FA77}" srcOrd="1" destOrd="0" parTransId="{41E948EC-33F4-431E-A17D-EEACAD24772E}" sibTransId="{1C374D85-A61D-40E8-A046-9FA7AC248894}"/>
    <dgm:cxn modelId="{6F033D09-AD02-4349-B929-92DC005FF20B}" srcId="{1A17ED40-A97D-4582-8E27-EC5F2A13160A}" destId="{3F831E60-DD83-4FCF-9726-0D7FAE8D4A7C}" srcOrd="2" destOrd="0" parTransId="{3B0A86C8-FAF2-4CF7-AEEA-B142A6F48EF6}" sibTransId="{83772443-27B5-4965-BAC2-D3141752C350}"/>
    <dgm:cxn modelId="{8B9FA929-5E34-4304-8E7B-75098F4C9377}" type="presOf" srcId="{F539D6E3-6D86-4BDA-9995-1F34E672FA77}" destId="{1F341072-D8C0-481C-9DDE-91EEB71583DC}" srcOrd="0" destOrd="0" presId="urn:microsoft.com/office/officeart/2005/8/layout/process4"/>
    <dgm:cxn modelId="{0D93D5C9-1B49-4FDF-9A8B-B60050A86AB1}" type="presOf" srcId="{1227B3F1-0796-48A4-A0A5-377615841BCC}" destId="{90666920-8990-4E14-A384-8EA130A0058E}" srcOrd="0" destOrd="0" presId="urn:microsoft.com/office/officeart/2005/8/layout/process4"/>
    <dgm:cxn modelId="{AA6CDB4D-9F4B-4D50-91B1-6EC6162FB88D}" type="presOf" srcId="{63DE71BE-061B-44C4-920E-102000BEBB4F}" destId="{0CFB5E6F-4F77-45BB-AD40-71E5308B8109}" srcOrd="0" destOrd="0" presId="urn:microsoft.com/office/officeart/2005/8/layout/process4"/>
    <dgm:cxn modelId="{5A2EEA92-D64E-4B23-9507-600D0D320117}" type="presOf" srcId="{3F831E60-DD83-4FCF-9726-0D7FAE8D4A7C}" destId="{777EEA87-5187-49DD-92F7-59D6E8878159}" srcOrd="0" destOrd="0" presId="urn:microsoft.com/office/officeart/2005/8/layout/process4"/>
    <dgm:cxn modelId="{8387E2C0-A72C-4441-92C0-35B47773081D}" type="presOf" srcId="{1A17ED40-A97D-4582-8E27-EC5F2A13160A}" destId="{361AB1AF-D1D8-450F-B5F5-6B6096032979}" srcOrd="0" destOrd="0" presId="urn:microsoft.com/office/officeart/2005/8/layout/process4"/>
    <dgm:cxn modelId="{B9690DEA-3B2D-422A-9843-0D9E7C9AF3E9}" type="presOf" srcId="{1A17ED40-A97D-4582-8E27-EC5F2A13160A}" destId="{BDC540C8-5FC9-4AC4-85C4-7E680710ED43}" srcOrd="1" destOrd="0" presId="urn:microsoft.com/office/officeart/2005/8/layout/process4"/>
    <dgm:cxn modelId="{CB22506E-9B90-4C02-B730-C12792A76CF3}" srcId="{63DE71BE-061B-44C4-920E-102000BEBB4F}" destId="{D6FE699C-A015-43D4-BA19-C896F22CD6EF}" srcOrd="0" destOrd="0" parTransId="{5819AC2A-3B06-40E7-9F54-082A855578B6}" sibTransId="{F29DAC3B-35F4-41D8-B4A8-CFD5EF850B5D}"/>
    <dgm:cxn modelId="{55196DA4-850D-49BF-B8E0-29C385F02CFD}" srcId="{1A17ED40-A97D-4582-8E27-EC5F2A13160A}" destId="{1227B3F1-0796-48A4-A0A5-377615841BCC}" srcOrd="0" destOrd="0" parTransId="{64804474-BA37-4EF4-88CA-2D283C9255EA}" sibTransId="{CAEB957D-40A5-450A-A536-9FCB03CDADB7}"/>
    <dgm:cxn modelId="{6F26B9AC-E0F3-4C34-8C35-EE517CAE2AFF}" srcId="{93380D35-1FB3-438D-8213-47081F8392FE}" destId="{1A17ED40-A97D-4582-8E27-EC5F2A13160A}" srcOrd="1" destOrd="0" parTransId="{4BDF109A-D0EB-452C-AFFB-C46D0E8E10D1}" sibTransId="{115E0AD8-D64F-42B0-BAFC-936F7096A474}"/>
    <dgm:cxn modelId="{E0B80460-2E64-4114-AEDE-F60A2F5C03BF}" type="presOf" srcId="{63DE71BE-061B-44C4-920E-102000BEBB4F}" destId="{9752CC35-647C-49C0-AC28-8B082036D14A}" srcOrd="1" destOrd="0" presId="urn:microsoft.com/office/officeart/2005/8/layout/process4"/>
    <dgm:cxn modelId="{E68EB66F-0C26-4639-98EE-8C4E245B0517}" type="presOf" srcId="{93380D35-1FB3-438D-8213-47081F8392FE}" destId="{246AB7F9-6E28-449A-88D4-6C3406287A36}" srcOrd="0" destOrd="0" presId="urn:microsoft.com/office/officeart/2005/8/layout/process4"/>
    <dgm:cxn modelId="{D8C43FC3-0E23-41C1-AB8D-7EEDDE5F38CD}" srcId="{93380D35-1FB3-438D-8213-47081F8392FE}" destId="{63DE71BE-061B-44C4-920E-102000BEBB4F}" srcOrd="0" destOrd="0" parTransId="{5FEA5C35-0628-493F-85D4-531FF958C9A4}" sibTransId="{B581CFC9-902E-4218-8BF5-A9DD70B3DC71}"/>
    <dgm:cxn modelId="{50D6D69D-8A2A-4614-9BD0-CC66C217F036}" type="presOf" srcId="{D6FE699C-A015-43D4-BA19-C896F22CD6EF}" destId="{E4280EFE-F50E-4D79-8C59-327114B4FE9D}" srcOrd="0" destOrd="0" presId="urn:microsoft.com/office/officeart/2005/8/layout/process4"/>
    <dgm:cxn modelId="{EFA81D7D-D4F4-4062-B9D8-40132176FE1A}" type="presOf" srcId="{0ACCE0D7-2D0F-4F08-8F0A-FA62675D9DFA}" destId="{05E25328-BA51-4B8D-A979-015A832E9ABD}" srcOrd="0" destOrd="0" presId="urn:microsoft.com/office/officeart/2005/8/layout/process4"/>
    <dgm:cxn modelId="{C15BD40C-F521-45D3-BF36-B8B4B0BAB212}" srcId="{1A17ED40-A97D-4582-8E27-EC5F2A13160A}" destId="{0ACCE0D7-2D0F-4F08-8F0A-FA62675D9DFA}" srcOrd="3" destOrd="0" parTransId="{07A77795-8C42-41C8-B3B5-F03AFF25CC13}" sibTransId="{C26AB012-EB7E-4BCC-BCA8-CCD1792F2A46}"/>
    <dgm:cxn modelId="{ED64FEA6-F2FE-425E-9061-7236033D37A4}" type="presParOf" srcId="{246AB7F9-6E28-449A-88D4-6C3406287A36}" destId="{4EC46F6D-D1B2-4FC7-92F9-83EB1D1D444F}" srcOrd="0" destOrd="0" presId="urn:microsoft.com/office/officeart/2005/8/layout/process4"/>
    <dgm:cxn modelId="{31282650-BC34-411A-BA48-2E3AE60E639E}" type="presParOf" srcId="{4EC46F6D-D1B2-4FC7-92F9-83EB1D1D444F}" destId="{361AB1AF-D1D8-450F-B5F5-6B6096032979}" srcOrd="0" destOrd="0" presId="urn:microsoft.com/office/officeart/2005/8/layout/process4"/>
    <dgm:cxn modelId="{3991919D-B576-4A3F-92A4-BF0618D9D255}" type="presParOf" srcId="{4EC46F6D-D1B2-4FC7-92F9-83EB1D1D444F}" destId="{BDC540C8-5FC9-4AC4-85C4-7E680710ED43}" srcOrd="1" destOrd="0" presId="urn:microsoft.com/office/officeart/2005/8/layout/process4"/>
    <dgm:cxn modelId="{178B3BCA-E1FB-4970-AC22-9FEA2246AD27}" type="presParOf" srcId="{4EC46F6D-D1B2-4FC7-92F9-83EB1D1D444F}" destId="{A50C85A8-DC5A-459D-918F-A588D101D614}" srcOrd="2" destOrd="0" presId="urn:microsoft.com/office/officeart/2005/8/layout/process4"/>
    <dgm:cxn modelId="{4AE19274-0C70-4BFC-A17D-CC21E38A59A4}" type="presParOf" srcId="{A50C85A8-DC5A-459D-918F-A588D101D614}" destId="{90666920-8990-4E14-A384-8EA130A0058E}" srcOrd="0" destOrd="0" presId="urn:microsoft.com/office/officeart/2005/8/layout/process4"/>
    <dgm:cxn modelId="{BA23987D-E95D-4B46-8479-889CDE444FB0}" type="presParOf" srcId="{A50C85A8-DC5A-459D-918F-A588D101D614}" destId="{1F341072-D8C0-481C-9DDE-91EEB71583DC}" srcOrd="1" destOrd="0" presId="urn:microsoft.com/office/officeart/2005/8/layout/process4"/>
    <dgm:cxn modelId="{41CF3FDC-EB4E-4E7C-9249-70D4FF184961}" type="presParOf" srcId="{A50C85A8-DC5A-459D-918F-A588D101D614}" destId="{777EEA87-5187-49DD-92F7-59D6E8878159}" srcOrd="2" destOrd="0" presId="urn:microsoft.com/office/officeart/2005/8/layout/process4"/>
    <dgm:cxn modelId="{039ECCDD-4603-412D-8326-8411CBA5D4F3}" type="presParOf" srcId="{A50C85A8-DC5A-459D-918F-A588D101D614}" destId="{05E25328-BA51-4B8D-A979-015A832E9ABD}" srcOrd="3" destOrd="0" presId="urn:microsoft.com/office/officeart/2005/8/layout/process4"/>
    <dgm:cxn modelId="{09694E26-2AA6-43FD-9396-AD8EE2CD2EF8}" type="presParOf" srcId="{246AB7F9-6E28-449A-88D4-6C3406287A36}" destId="{05972E98-C6DA-4788-971C-A9B2E9F80D9F}" srcOrd="1" destOrd="0" presId="urn:microsoft.com/office/officeart/2005/8/layout/process4"/>
    <dgm:cxn modelId="{9AC75E7F-B991-4E82-A9EB-06A5C3DE2019}" type="presParOf" srcId="{246AB7F9-6E28-449A-88D4-6C3406287A36}" destId="{1F19A3BA-9601-40E9-BA12-89A7063186BB}" srcOrd="2" destOrd="0" presId="urn:microsoft.com/office/officeart/2005/8/layout/process4"/>
    <dgm:cxn modelId="{F2AD9D69-18C8-4D13-9480-3DB7740B64D0}" type="presParOf" srcId="{1F19A3BA-9601-40E9-BA12-89A7063186BB}" destId="{0CFB5E6F-4F77-45BB-AD40-71E5308B8109}" srcOrd="0" destOrd="0" presId="urn:microsoft.com/office/officeart/2005/8/layout/process4"/>
    <dgm:cxn modelId="{5D1A651F-C772-4A8E-A7FB-D7C27C7E1898}" type="presParOf" srcId="{1F19A3BA-9601-40E9-BA12-89A7063186BB}" destId="{9752CC35-647C-49C0-AC28-8B082036D14A}" srcOrd="1" destOrd="0" presId="urn:microsoft.com/office/officeart/2005/8/layout/process4"/>
    <dgm:cxn modelId="{6DDD1691-F78A-40D7-A87F-17A6809716B3}" type="presParOf" srcId="{1F19A3BA-9601-40E9-BA12-89A7063186BB}" destId="{BB468338-9BFC-481D-9BB6-7B1614E4BA4D}" srcOrd="2" destOrd="0" presId="urn:microsoft.com/office/officeart/2005/8/layout/process4"/>
    <dgm:cxn modelId="{19C35D97-0CE0-4388-9AFF-54AFCA471399}" type="presParOf" srcId="{BB468338-9BFC-481D-9BB6-7B1614E4BA4D}" destId="{E4280EFE-F50E-4D79-8C59-327114B4FE9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56D191F-3D95-4883-A1C6-83DFA30B52FC}" type="doc">
      <dgm:prSet loTypeId="urn:microsoft.com/office/officeart/2008/layout/HorizontalMultiLevelHierarchy" loCatId="hierarchy" qsTypeId="urn:microsoft.com/office/officeart/2005/8/quickstyle/3d4" qsCatId="3D" csTypeId="urn:microsoft.com/office/officeart/2005/8/colors/colorful5" csCatId="colorful" phldr="1"/>
      <dgm:spPr/>
      <dgm:t>
        <a:bodyPr/>
        <a:lstStyle/>
        <a:p>
          <a:endParaRPr lang="es-ES"/>
        </a:p>
      </dgm:t>
    </dgm:pt>
    <dgm:pt modelId="{F361880D-7CCA-47AF-9678-DF229BA68B52}">
      <dgm:prSet phldrT="[Texto]" custT="1"/>
      <dgm:spPr>
        <a:solidFill>
          <a:srgbClr val="666699"/>
        </a:solidFill>
      </dgm:spPr>
      <dgm:t>
        <a:bodyPr/>
        <a:lstStyle/>
        <a:p>
          <a:r>
            <a:rPr lang="es-ES" sz="3200" b="1" dirty="0" smtClean="0"/>
            <a:t>Técnica de muestreo</a:t>
          </a:r>
          <a:endParaRPr lang="es-ES" sz="3200" b="1" dirty="0"/>
        </a:p>
      </dgm:t>
    </dgm:pt>
    <dgm:pt modelId="{89A25C55-9C63-43DA-A260-FF8A6439B0E1}" type="parTrans" cxnId="{AB06533A-779F-4096-A81D-EF29815FF732}">
      <dgm:prSet/>
      <dgm:spPr/>
      <dgm:t>
        <a:bodyPr/>
        <a:lstStyle/>
        <a:p>
          <a:endParaRPr lang="es-ES"/>
        </a:p>
      </dgm:t>
    </dgm:pt>
    <dgm:pt modelId="{633F5B36-2DBC-48B4-A799-3E1B0234FCD2}" type="sibTrans" cxnId="{AB06533A-779F-4096-A81D-EF29815FF732}">
      <dgm:prSet/>
      <dgm:spPr/>
      <dgm:t>
        <a:bodyPr/>
        <a:lstStyle/>
        <a:p>
          <a:endParaRPr lang="es-ES"/>
        </a:p>
      </dgm:t>
    </dgm:pt>
    <dgm:pt modelId="{2CFE8F30-B2C1-4ED3-B0FF-4FAC0110B5CA}">
      <dgm:prSet phldrT="[Texto]" custT="1"/>
      <dgm:spPr>
        <a:solidFill>
          <a:srgbClr val="99FF99">
            <a:alpha val="72157"/>
          </a:srgbClr>
        </a:solidFill>
      </dgm:spPr>
      <dgm:t>
        <a:bodyPr/>
        <a:lstStyle/>
        <a:p>
          <a:endParaRPr lang="es-ES" sz="2400" b="1" dirty="0">
            <a:solidFill>
              <a:schemeClr val="bg1"/>
            </a:solidFill>
          </a:endParaRPr>
        </a:p>
      </dgm:t>
    </dgm:pt>
    <dgm:pt modelId="{BF3B1131-75B7-4EFF-BC8D-B1B634EAB1EA}" type="parTrans" cxnId="{E0AE84D3-1336-48AA-A00C-0E48F1F8616C}">
      <dgm:prSet/>
      <dgm:spPr>
        <a:ln>
          <a:solidFill>
            <a:srgbClr val="66FF99"/>
          </a:solidFill>
        </a:ln>
      </dgm:spPr>
      <dgm:t>
        <a:bodyPr/>
        <a:lstStyle/>
        <a:p>
          <a:endParaRPr lang="es-ES" dirty="0"/>
        </a:p>
      </dgm:t>
    </dgm:pt>
    <dgm:pt modelId="{973E4BB0-2565-4975-AAF1-600D98E3D7B7}" type="sibTrans" cxnId="{E0AE84D3-1336-48AA-A00C-0E48F1F8616C}">
      <dgm:prSet/>
      <dgm:spPr/>
      <dgm:t>
        <a:bodyPr/>
        <a:lstStyle/>
        <a:p>
          <a:endParaRPr lang="es-ES"/>
        </a:p>
      </dgm:t>
    </dgm:pt>
    <dgm:pt modelId="{84BF8D62-E112-4AE0-B72D-18486946FCA3}">
      <dgm:prSet custT="1"/>
      <dgm:spPr/>
      <dgm:t>
        <a:bodyPr/>
        <a:lstStyle/>
        <a:p>
          <a:endParaRPr lang="es-EC" sz="2400" b="1" dirty="0">
            <a:solidFill>
              <a:schemeClr val="bg1"/>
            </a:solidFill>
          </a:endParaRPr>
        </a:p>
      </dgm:t>
    </dgm:pt>
    <dgm:pt modelId="{3EFFCABC-2F62-4D5B-9E28-1C4F77524831}" type="parTrans" cxnId="{95F4545B-C7F5-4018-BA47-7356C8737378}">
      <dgm:prSet/>
      <dgm:spPr/>
      <dgm:t>
        <a:bodyPr/>
        <a:lstStyle/>
        <a:p>
          <a:endParaRPr lang="es-EC" dirty="0"/>
        </a:p>
      </dgm:t>
    </dgm:pt>
    <dgm:pt modelId="{65D0211F-5C1D-49B1-812D-EC6DD4D9154A}" type="sibTrans" cxnId="{95F4545B-C7F5-4018-BA47-7356C8737378}">
      <dgm:prSet/>
      <dgm:spPr/>
      <dgm:t>
        <a:bodyPr/>
        <a:lstStyle/>
        <a:p>
          <a:endParaRPr lang="es-EC"/>
        </a:p>
      </dgm:t>
    </dgm:pt>
    <dgm:pt modelId="{C516A211-1C6B-4098-98A4-A94D337C20C6}" type="pres">
      <dgm:prSet presAssocID="{B56D191F-3D95-4883-A1C6-83DFA30B52FC}" presName="Name0" presStyleCnt="0">
        <dgm:presLayoutVars>
          <dgm:chPref val="1"/>
          <dgm:dir/>
          <dgm:animOne val="branch"/>
          <dgm:animLvl val="lvl"/>
          <dgm:resizeHandles val="exact"/>
        </dgm:presLayoutVars>
      </dgm:prSet>
      <dgm:spPr/>
      <dgm:t>
        <a:bodyPr/>
        <a:lstStyle/>
        <a:p>
          <a:endParaRPr lang="es-ES"/>
        </a:p>
      </dgm:t>
    </dgm:pt>
    <dgm:pt modelId="{67769A2D-2C09-42A3-8CA5-B673BF55A025}" type="pres">
      <dgm:prSet presAssocID="{F361880D-7CCA-47AF-9678-DF229BA68B52}" presName="root1" presStyleCnt="0"/>
      <dgm:spPr/>
    </dgm:pt>
    <dgm:pt modelId="{E61CCB73-A12B-4544-8A30-E468A3EA22A2}" type="pres">
      <dgm:prSet presAssocID="{F361880D-7CCA-47AF-9678-DF229BA68B52}" presName="LevelOneTextNode" presStyleLbl="node0" presStyleIdx="0" presStyleCnt="1" custScaleY="89599" custLinFactNeighborX="14764" custLinFactNeighborY="0">
        <dgm:presLayoutVars>
          <dgm:chPref val="3"/>
        </dgm:presLayoutVars>
      </dgm:prSet>
      <dgm:spPr/>
      <dgm:t>
        <a:bodyPr/>
        <a:lstStyle/>
        <a:p>
          <a:endParaRPr lang="es-ES"/>
        </a:p>
      </dgm:t>
    </dgm:pt>
    <dgm:pt modelId="{520DDD68-4A62-433C-ABF3-3747686D6C6A}" type="pres">
      <dgm:prSet presAssocID="{F361880D-7CCA-47AF-9678-DF229BA68B52}" presName="level2hierChild" presStyleCnt="0"/>
      <dgm:spPr/>
    </dgm:pt>
    <dgm:pt modelId="{23EF2B11-6DD7-49A1-B75F-686C0F1A37D5}" type="pres">
      <dgm:prSet presAssocID="{3EFFCABC-2F62-4D5B-9E28-1C4F77524831}" presName="conn2-1" presStyleLbl="parChTrans1D2" presStyleIdx="0" presStyleCnt="1"/>
      <dgm:spPr/>
      <dgm:t>
        <a:bodyPr/>
        <a:lstStyle/>
        <a:p>
          <a:endParaRPr lang="es-EC"/>
        </a:p>
      </dgm:t>
    </dgm:pt>
    <dgm:pt modelId="{093DEB19-3A81-4244-99C3-9BA994BB8CF7}" type="pres">
      <dgm:prSet presAssocID="{3EFFCABC-2F62-4D5B-9E28-1C4F77524831}" presName="connTx" presStyleLbl="parChTrans1D2" presStyleIdx="0" presStyleCnt="1"/>
      <dgm:spPr/>
      <dgm:t>
        <a:bodyPr/>
        <a:lstStyle/>
        <a:p>
          <a:endParaRPr lang="es-EC"/>
        </a:p>
      </dgm:t>
    </dgm:pt>
    <dgm:pt modelId="{1FFE51A2-58BE-4D13-B505-B3B47004212F}" type="pres">
      <dgm:prSet presAssocID="{84BF8D62-E112-4AE0-B72D-18486946FCA3}" presName="root2" presStyleCnt="0"/>
      <dgm:spPr/>
    </dgm:pt>
    <dgm:pt modelId="{A2BB04D9-3F5C-42CA-82E7-F486BAA46554}" type="pres">
      <dgm:prSet presAssocID="{84BF8D62-E112-4AE0-B72D-18486946FCA3}" presName="LevelTwoTextNode" presStyleLbl="node2" presStyleIdx="0" presStyleCnt="1" custLinFactY="-88474" custLinFactNeighborX="7084" custLinFactNeighborY="-100000">
        <dgm:presLayoutVars>
          <dgm:chPref val="3"/>
        </dgm:presLayoutVars>
      </dgm:prSet>
      <dgm:spPr/>
      <dgm:t>
        <a:bodyPr/>
        <a:lstStyle/>
        <a:p>
          <a:endParaRPr lang="es-EC"/>
        </a:p>
      </dgm:t>
    </dgm:pt>
    <dgm:pt modelId="{EABA643A-EDD0-4DDF-9B3E-D545EC4C4654}" type="pres">
      <dgm:prSet presAssocID="{84BF8D62-E112-4AE0-B72D-18486946FCA3}" presName="level3hierChild" presStyleCnt="0"/>
      <dgm:spPr/>
    </dgm:pt>
    <dgm:pt modelId="{7B14E677-D25E-4496-BE8B-AB73042136DD}" type="pres">
      <dgm:prSet presAssocID="{BF3B1131-75B7-4EFF-BC8D-B1B634EAB1EA}" presName="conn2-1" presStyleLbl="parChTrans1D3" presStyleIdx="0" presStyleCnt="1"/>
      <dgm:spPr/>
      <dgm:t>
        <a:bodyPr/>
        <a:lstStyle/>
        <a:p>
          <a:endParaRPr lang="es-ES"/>
        </a:p>
      </dgm:t>
    </dgm:pt>
    <dgm:pt modelId="{99A35E4E-91FB-4AB5-AF34-94C5893BE041}" type="pres">
      <dgm:prSet presAssocID="{BF3B1131-75B7-4EFF-BC8D-B1B634EAB1EA}" presName="connTx" presStyleLbl="parChTrans1D3" presStyleIdx="0" presStyleCnt="1"/>
      <dgm:spPr/>
      <dgm:t>
        <a:bodyPr/>
        <a:lstStyle/>
        <a:p>
          <a:endParaRPr lang="es-ES"/>
        </a:p>
      </dgm:t>
    </dgm:pt>
    <dgm:pt modelId="{423426EB-D077-49EF-9D1E-2065EA7DA224}" type="pres">
      <dgm:prSet presAssocID="{2CFE8F30-B2C1-4ED3-B0FF-4FAC0110B5CA}" presName="root2" presStyleCnt="0"/>
      <dgm:spPr/>
    </dgm:pt>
    <dgm:pt modelId="{1B3CC8B7-5728-483D-9906-6C5132BC4D61}" type="pres">
      <dgm:prSet presAssocID="{2CFE8F30-B2C1-4ED3-B0FF-4FAC0110B5CA}" presName="LevelTwoTextNode" presStyleLbl="node3" presStyleIdx="0" presStyleCnt="1" custLinFactY="-88474" custLinFactNeighborX="7084" custLinFactNeighborY="-100000">
        <dgm:presLayoutVars>
          <dgm:chPref val="3"/>
        </dgm:presLayoutVars>
      </dgm:prSet>
      <dgm:spPr/>
      <dgm:t>
        <a:bodyPr/>
        <a:lstStyle/>
        <a:p>
          <a:endParaRPr lang="es-ES"/>
        </a:p>
      </dgm:t>
    </dgm:pt>
    <dgm:pt modelId="{10A5B90F-D179-44C8-9E35-C33CC3037B45}" type="pres">
      <dgm:prSet presAssocID="{2CFE8F30-B2C1-4ED3-B0FF-4FAC0110B5CA}" presName="level3hierChild" presStyleCnt="0"/>
      <dgm:spPr/>
    </dgm:pt>
  </dgm:ptLst>
  <dgm:cxnLst>
    <dgm:cxn modelId="{C2BB4C37-A303-4E92-8741-155077AC7DC0}" type="presOf" srcId="{B56D191F-3D95-4883-A1C6-83DFA30B52FC}" destId="{C516A211-1C6B-4098-98A4-A94D337C20C6}" srcOrd="0" destOrd="0" presId="urn:microsoft.com/office/officeart/2008/layout/HorizontalMultiLevelHierarchy"/>
    <dgm:cxn modelId="{7FBD8105-CBA5-4B2A-BCD3-399CD843C068}" type="presOf" srcId="{BF3B1131-75B7-4EFF-BC8D-B1B634EAB1EA}" destId="{99A35E4E-91FB-4AB5-AF34-94C5893BE041}" srcOrd="1" destOrd="0" presId="urn:microsoft.com/office/officeart/2008/layout/HorizontalMultiLevelHierarchy"/>
    <dgm:cxn modelId="{95F4545B-C7F5-4018-BA47-7356C8737378}" srcId="{F361880D-7CCA-47AF-9678-DF229BA68B52}" destId="{84BF8D62-E112-4AE0-B72D-18486946FCA3}" srcOrd="0" destOrd="0" parTransId="{3EFFCABC-2F62-4D5B-9E28-1C4F77524831}" sibTransId="{65D0211F-5C1D-49B1-812D-EC6DD4D9154A}"/>
    <dgm:cxn modelId="{AB06533A-779F-4096-A81D-EF29815FF732}" srcId="{B56D191F-3D95-4883-A1C6-83DFA30B52FC}" destId="{F361880D-7CCA-47AF-9678-DF229BA68B52}" srcOrd="0" destOrd="0" parTransId="{89A25C55-9C63-43DA-A260-FF8A6439B0E1}" sibTransId="{633F5B36-2DBC-48B4-A799-3E1B0234FCD2}"/>
    <dgm:cxn modelId="{E0AE84D3-1336-48AA-A00C-0E48F1F8616C}" srcId="{84BF8D62-E112-4AE0-B72D-18486946FCA3}" destId="{2CFE8F30-B2C1-4ED3-B0FF-4FAC0110B5CA}" srcOrd="0" destOrd="0" parTransId="{BF3B1131-75B7-4EFF-BC8D-B1B634EAB1EA}" sibTransId="{973E4BB0-2565-4975-AAF1-600D98E3D7B7}"/>
    <dgm:cxn modelId="{821DCD64-6DC1-43A7-A866-913433B89B33}" type="presOf" srcId="{84BF8D62-E112-4AE0-B72D-18486946FCA3}" destId="{A2BB04D9-3F5C-42CA-82E7-F486BAA46554}" srcOrd="0" destOrd="0" presId="urn:microsoft.com/office/officeart/2008/layout/HorizontalMultiLevelHierarchy"/>
    <dgm:cxn modelId="{0F3C477D-51F8-4592-93EE-A44F459C3BD1}" type="presOf" srcId="{2CFE8F30-B2C1-4ED3-B0FF-4FAC0110B5CA}" destId="{1B3CC8B7-5728-483D-9906-6C5132BC4D61}" srcOrd="0" destOrd="0" presId="urn:microsoft.com/office/officeart/2008/layout/HorizontalMultiLevelHierarchy"/>
    <dgm:cxn modelId="{D52AA145-3B5E-42BF-AF61-A0941B2B4B42}" type="presOf" srcId="{3EFFCABC-2F62-4D5B-9E28-1C4F77524831}" destId="{23EF2B11-6DD7-49A1-B75F-686C0F1A37D5}" srcOrd="0" destOrd="0" presId="urn:microsoft.com/office/officeart/2008/layout/HorizontalMultiLevelHierarchy"/>
    <dgm:cxn modelId="{ED8771B6-CD6F-4537-94EF-51B4524B45AA}" type="presOf" srcId="{F361880D-7CCA-47AF-9678-DF229BA68B52}" destId="{E61CCB73-A12B-4544-8A30-E468A3EA22A2}" srcOrd="0" destOrd="0" presId="urn:microsoft.com/office/officeart/2008/layout/HorizontalMultiLevelHierarchy"/>
    <dgm:cxn modelId="{FFB20675-B8FB-4C21-A2AF-0C02BFF28C0E}" type="presOf" srcId="{BF3B1131-75B7-4EFF-BC8D-B1B634EAB1EA}" destId="{7B14E677-D25E-4496-BE8B-AB73042136DD}" srcOrd="0" destOrd="0" presId="urn:microsoft.com/office/officeart/2008/layout/HorizontalMultiLevelHierarchy"/>
    <dgm:cxn modelId="{3B359DB0-6C66-4057-9E45-ABB9A43D191A}" type="presOf" srcId="{3EFFCABC-2F62-4D5B-9E28-1C4F77524831}" destId="{093DEB19-3A81-4244-99C3-9BA994BB8CF7}" srcOrd="1" destOrd="0" presId="urn:microsoft.com/office/officeart/2008/layout/HorizontalMultiLevelHierarchy"/>
    <dgm:cxn modelId="{4BA5BD7E-A5D3-46DD-A4A5-A2F1F285D2EB}" type="presParOf" srcId="{C516A211-1C6B-4098-98A4-A94D337C20C6}" destId="{67769A2D-2C09-42A3-8CA5-B673BF55A025}" srcOrd="0" destOrd="0" presId="urn:microsoft.com/office/officeart/2008/layout/HorizontalMultiLevelHierarchy"/>
    <dgm:cxn modelId="{E9313E8D-87B8-4C96-A3CE-EE9E2EA0AF4C}" type="presParOf" srcId="{67769A2D-2C09-42A3-8CA5-B673BF55A025}" destId="{E61CCB73-A12B-4544-8A30-E468A3EA22A2}" srcOrd="0" destOrd="0" presId="urn:microsoft.com/office/officeart/2008/layout/HorizontalMultiLevelHierarchy"/>
    <dgm:cxn modelId="{EE2B15CB-708C-4013-8A6C-E7F9AF5B4105}" type="presParOf" srcId="{67769A2D-2C09-42A3-8CA5-B673BF55A025}" destId="{520DDD68-4A62-433C-ABF3-3747686D6C6A}" srcOrd="1" destOrd="0" presId="urn:microsoft.com/office/officeart/2008/layout/HorizontalMultiLevelHierarchy"/>
    <dgm:cxn modelId="{7AEB1D03-C07D-4A69-9E3D-09CCE27C2600}" type="presParOf" srcId="{520DDD68-4A62-433C-ABF3-3747686D6C6A}" destId="{23EF2B11-6DD7-49A1-B75F-686C0F1A37D5}" srcOrd="0" destOrd="0" presId="urn:microsoft.com/office/officeart/2008/layout/HorizontalMultiLevelHierarchy"/>
    <dgm:cxn modelId="{8B6DE0D8-24D6-44D7-A09A-8BE886B4E7F5}" type="presParOf" srcId="{23EF2B11-6DD7-49A1-B75F-686C0F1A37D5}" destId="{093DEB19-3A81-4244-99C3-9BA994BB8CF7}" srcOrd="0" destOrd="0" presId="urn:microsoft.com/office/officeart/2008/layout/HorizontalMultiLevelHierarchy"/>
    <dgm:cxn modelId="{3278E869-0B54-4897-B952-0E622BAEF8E8}" type="presParOf" srcId="{520DDD68-4A62-433C-ABF3-3747686D6C6A}" destId="{1FFE51A2-58BE-4D13-B505-B3B47004212F}" srcOrd="1" destOrd="0" presId="urn:microsoft.com/office/officeart/2008/layout/HorizontalMultiLevelHierarchy"/>
    <dgm:cxn modelId="{AA3E9814-F1E3-477C-AD95-33C663C83381}" type="presParOf" srcId="{1FFE51A2-58BE-4D13-B505-B3B47004212F}" destId="{A2BB04D9-3F5C-42CA-82E7-F486BAA46554}" srcOrd="0" destOrd="0" presId="urn:microsoft.com/office/officeart/2008/layout/HorizontalMultiLevelHierarchy"/>
    <dgm:cxn modelId="{325F0652-F26F-4B38-A215-E26C37F026DB}" type="presParOf" srcId="{1FFE51A2-58BE-4D13-B505-B3B47004212F}" destId="{EABA643A-EDD0-4DDF-9B3E-D545EC4C4654}" srcOrd="1" destOrd="0" presId="urn:microsoft.com/office/officeart/2008/layout/HorizontalMultiLevelHierarchy"/>
    <dgm:cxn modelId="{C1533913-F03E-4A4B-BDD5-399DEFDE9AE9}" type="presParOf" srcId="{EABA643A-EDD0-4DDF-9B3E-D545EC4C4654}" destId="{7B14E677-D25E-4496-BE8B-AB73042136DD}" srcOrd="0" destOrd="0" presId="urn:microsoft.com/office/officeart/2008/layout/HorizontalMultiLevelHierarchy"/>
    <dgm:cxn modelId="{28F03E55-D655-4579-8299-26F2EF443D83}" type="presParOf" srcId="{7B14E677-D25E-4496-BE8B-AB73042136DD}" destId="{99A35E4E-91FB-4AB5-AF34-94C5893BE041}" srcOrd="0" destOrd="0" presId="urn:microsoft.com/office/officeart/2008/layout/HorizontalMultiLevelHierarchy"/>
    <dgm:cxn modelId="{6A8278CB-9C3E-429B-9F43-6F6ABE1F8E0B}" type="presParOf" srcId="{EABA643A-EDD0-4DDF-9B3E-D545EC4C4654}" destId="{423426EB-D077-49EF-9D1E-2065EA7DA224}" srcOrd="1" destOrd="0" presId="urn:microsoft.com/office/officeart/2008/layout/HorizontalMultiLevelHierarchy"/>
    <dgm:cxn modelId="{E3FF406A-492A-49EB-A94C-643609E270AE}" type="presParOf" srcId="{423426EB-D077-49EF-9D1E-2065EA7DA224}" destId="{1B3CC8B7-5728-483D-9906-6C5132BC4D61}" srcOrd="0" destOrd="0" presId="urn:microsoft.com/office/officeart/2008/layout/HorizontalMultiLevelHierarchy"/>
    <dgm:cxn modelId="{1AE44F71-EBBD-4347-AF77-DAECC4824A28}" type="presParOf" srcId="{423426EB-D077-49EF-9D1E-2065EA7DA224}" destId="{10A5B90F-D179-44C8-9E35-C33CC3037B45}"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B5AA9-661C-47A2-A00B-FB6A6F610896}">
      <dsp:nvSpPr>
        <dsp:cNvPr id="0" name=""/>
        <dsp:cNvSpPr/>
      </dsp:nvSpPr>
      <dsp:spPr>
        <a:xfrm>
          <a:off x="691125" y="489367"/>
          <a:ext cx="3016874" cy="1483243"/>
        </a:xfrm>
        <a:prstGeom prst="rect">
          <a:avLst/>
        </a:prstGeom>
        <a:solidFill>
          <a:schemeClr val="accent3">
            <a:tint val="40000"/>
            <a:alpha val="90000"/>
            <a:hueOff val="0"/>
            <a:satOff val="0"/>
            <a:lumOff val="0"/>
            <a:alphaOff val="0"/>
          </a:schemeClr>
        </a:solidFill>
        <a:ln w="9525" cap="rnd"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ctr" defTabSz="711200">
            <a:lnSpc>
              <a:spcPct val="90000"/>
            </a:lnSpc>
            <a:spcBef>
              <a:spcPct val="0"/>
            </a:spcBef>
            <a:spcAft>
              <a:spcPct val="35000"/>
            </a:spcAft>
          </a:pPr>
          <a:r>
            <a:rPr lang="es-ES_tradnl" sz="1600" kern="1200" dirty="0" smtClean="0"/>
            <a:t>Especificar los atributos funcionales y emocionales que apalancan el posicionamiento de la ESPE a nivel de pregrado.</a:t>
          </a:r>
          <a:endParaRPr lang="es-EC" sz="1600" kern="1200" dirty="0"/>
        </a:p>
      </dsp:txBody>
      <dsp:txXfrm>
        <a:off x="1173825" y="489367"/>
        <a:ext cx="2534174" cy="1483243"/>
      </dsp:txXfrm>
    </dsp:sp>
    <dsp:sp modelId="{DA488100-BA20-4AC9-9DDE-8E9C3B3B5E1C}">
      <dsp:nvSpPr>
        <dsp:cNvPr id="0" name=""/>
        <dsp:cNvSpPr/>
      </dsp:nvSpPr>
      <dsp:spPr>
        <a:xfrm>
          <a:off x="691125" y="1972611"/>
          <a:ext cx="3016874" cy="1707180"/>
        </a:xfrm>
        <a:prstGeom prst="rect">
          <a:avLst/>
        </a:prstGeom>
        <a:solidFill>
          <a:schemeClr val="accent3">
            <a:tint val="40000"/>
            <a:alpha val="90000"/>
            <a:hueOff val="-1505322"/>
            <a:satOff val="6794"/>
            <a:lumOff val="831"/>
            <a:alphaOff val="0"/>
          </a:schemeClr>
        </a:solidFill>
        <a:ln w="9525" cap="rnd" cmpd="sng" algn="ctr">
          <a:solidFill>
            <a:schemeClr val="accent3">
              <a:tint val="40000"/>
              <a:alpha val="90000"/>
              <a:hueOff val="-1505322"/>
              <a:satOff val="6794"/>
              <a:lumOff val="831"/>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ctr" defTabSz="711200">
            <a:lnSpc>
              <a:spcPct val="90000"/>
            </a:lnSpc>
            <a:spcBef>
              <a:spcPct val="0"/>
            </a:spcBef>
            <a:spcAft>
              <a:spcPct val="35000"/>
            </a:spcAft>
          </a:pPr>
          <a:r>
            <a:rPr lang="es-ES_tradnl" sz="1600" kern="1200" dirty="0" smtClean="0"/>
            <a:t>Determinar el nivel de conocimiento de marca que tiene la ESPE mediante el indicador de Presencia cognitiva.</a:t>
          </a:r>
        </a:p>
      </dsp:txBody>
      <dsp:txXfrm>
        <a:off x="1173825" y="1972611"/>
        <a:ext cx="2534174" cy="1707180"/>
      </dsp:txXfrm>
    </dsp:sp>
    <dsp:sp modelId="{1682FD8C-4D61-4588-85D7-194AFB88DB4F}">
      <dsp:nvSpPr>
        <dsp:cNvPr id="0" name=""/>
        <dsp:cNvSpPr/>
      </dsp:nvSpPr>
      <dsp:spPr>
        <a:xfrm>
          <a:off x="380340" y="87938"/>
          <a:ext cx="915097" cy="924469"/>
        </a:xfrm>
        <a:prstGeom prst="ellipse">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044700">
            <a:lnSpc>
              <a:spcPct val="90000"/>
            </a:lnSpc>
            <a:spcBef>
              <a:spcPct val="0"/>
            </a:spcBef>
            <a:spcAft>
              <a:spcPct val="35000"/>
            </a:spcAft>
          </a:pPr>
          <a:endParaRPr lang="es-EC" sz="4600" kern="1200" dirty="0"/>
        </a:p>
      </dsp:txBody>
      <dsp:txXfrm>
        <a:off x="514353" y="223323"/>
        <a:ext cx="647071" cy="653699"/>
      </dsp:txXfrm>
    </dsp:sp>
    <dsp:sp modelId="{4E412281-A4A1-4F8C-80CD-880E1003C304}">
      <dsp:nvSpPr>
        <dsp:cNvPr id="0" name=""/>
        <dsp:cNvSpPr/>
      </dsp:nvSpPr>
      <dsp:spPr>
        <a:xfrm>
          <a:off x="4623097" y="489367"/>
          <a:ext cx="3016874" cy="1457144"/>
        </a:xfrm>
        <a:prstGeom prst="rect">
          <a:avLst/>
        </a:prstGeom>
        <a:solidFill>
          <a:schemeClr val="accent3">
            <a:tint val="40000"/>
            <a:alpha val="90000"/>
            <a:hueOff val="-3010645"/>
            <a:satOff val="13587"/>
            <a:lumOff val="1661"/>
            <a:alphaOff val="0"/>
          </a:schemeClr>
        </a:solidFill>
        <a:ln w="9525" cap="rnd" cmpd="sng" algn="ctr">
          <a:solidFill>
            <a:schemeClr val="accent3">
              <a:tint val="40000"/>
              <a:alpha val="90000"/>
              <a:hueOff val="-3010645"/>
              <a:satOff val="13587"/>
              <a:lumOff val="1661"/>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ctr" defTabSz="711200">
            <a:lnSpc>
              <a:spcPct val="90000"/>
            </a:lnSpc>
            <a:spcBef>
              <a:spcPct val="0"/>
            </a:spcBef>
            <a:spcAft>
              <a:spcPct val="35000"/>
            </a:spcAft>
          </a:pPr>
          <a:r>
            <a:rPr lang="es-ES_tradnl" sz="1600" kern="1200" dirty="0" smtClean="0"/>
            <a:t>Establecer el atractivo de marca que posee la ESPE mediante el indicador de Conexión emocional.</a:t>
          </a:r>
          <a:endParaRPr lang="es-EC" sz="1600" kern="1200" dirty="0"/>
        </a:p>
      </dsp:txBody>
      <dsp:txXfrm>
        <a:off x="5105797" y="489367"/>
        <a:ext cx="2534174" cy="1457144"/>
      </dsp:txXfrm>
    </dsp:sp>
    <dsp:sp modelId="{FCDA111E-4230-43E5-82E9-AE024FE8C00D}">
      <dsp:nvSpPr>
        <dsp:cNvPr id="0" name=""/>
        <dsp:cNvSpPr/>
      </dsp:nvSpPr>
      <dsp:spPr>
        <a:xfrm>
          <a:off x="4623097" y="1946511"/>
          <a:ext cx="3016874" cy="1707180"/>
        </a:xfrm>
        <a:prstGeom prst="rect">
          <a:avLst/>
        </a:prstGeom>
        <a:solidFill>
          <a:schemeClr val="accent3">
            <a:tint val="40000"/>
            <a:alpha val="90000"/>
            <a:hueOff val="-4515967"/>
            <a:satOff val="20381"/>
            <a:lumOff val="2492"/>
            <a:alphaOff val="0"/>
          </a:schemeClr>
        </a:solidFill>
        <a:ln w="9525" cap="rnd" cmpd="sng" algn="ctr">
          <a:solidFill>
            <a:schemeClr val="accent3">
              <a:tint val="40000"/>
              <a:alpha val="90000"/>
              <a:hueOff val="-4515967"/>
              <a:satOff val="20381"/>
              <a:lumOff val="2492"/>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ctr" defTabSz="711200">
            <a:lnSpc>
              <a:spcPct val="90000"/>
            </a:lnSpc>
            <a:spcBef>
              <a:spcPct val="0"/>
            </a:spcBef>
            <a:spcAft>
              <a:spcPct val="35000"/>
            </a:spcAft>
          </a:pPr>
          <a:r>
            <a:rPr lang="es-ES_tradnl" sz="1600" kern="1200" dirty="0" smtClean="0"/>
            <a:t>Identificar la adopción de marca que tiene la ESPE frente a las instituciones educativas a nivel de pregrado mediante el indicador de Penetración de uso.</a:t>
          </a:r>
          <a:endParaRPr lang="es-EC" sz="1600" kern="1200" dirty="0"/>
        </a:p>
      </dsp:txBody>
      <dsp:txXfrm>
        <a:off x="5105797" y="1946511"/>
        <a:ext cx="2534174" cy="1707180"/>
      </dsp:txXfrm>
    </dsp:sp>
    <dsp:sp modelId="{44560982-C64A-4683-ADAC-AD7136ADAD35}">
      <dsp:nvSpPr>
        <dsp:cNvPr id="0" name=""/>
        <dsp:cNvSpPr/>
      </dsp:nvSpPr>
      <dsp:spPr>
        <a:xfrm>
          <a:off x="4387414" y="116727"/>
          <a:ext cx="894890" cy="851917"/>
        </a:xfrm>
        <a:prstGeom prst="ellipse">
          <a:avLst/>
        </a:prstGeom>
        <a:solidFill>
          <a:schemeClr val="accent3">
            <a:hueOff val="-3810888"/>
            <a:satOff val="15198"/>
            <a:lumOff val="1058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911350">
            <a:lnSpc>
              <a:spcPct val="90000"/>
            </a:lnSpc>
            <a:spcBef>
              <a:spcPct val="0"/>
            </a:spcBef>
            <a:spcAft>
              <a:spcPct val="35000"/>
            </a:spcAft>
          </a:pPr>
          <a:endParaRPr lang="es-EC" sz="4300" kern="1200" dirty="0"/>
        </a:p>
      </dsp:txBody>
      <dsp:txXfrm>
        <a:off x="4518468" y="241487"/>
        <a:ext cx="632782" cy="60239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1C6B5-C71A-4C4F-85E9-732ADD7C9B1A}">
      <dsp:nvSpPr>
        <dsp:cNvPr id="0" name=""/>
        <dsp:cNvSpPr/>
      </dsp:nvSpPr>
      <dsp:spPr>
        <a:xfrm>
          <a:off x="1756285" y="341222"/>
          <a:ext cx="1276564" cy="851468"/>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lvl="0" algn="l" defTabSz="666750">
            <a:lnSpc>
              <a:spcPct val="90000"/>
            </a:lnSpc>
            <a:spcBef>
              <a:spcPct val="0"/>
            </a:spcBef>
            <a:spcAft>
              <a:spcPct val="35000"/>
            </a:spcAft>
          </a:pPr>
          <a:r>
            <a:rPr lang="es-ES_tradnl" sz="1500" kern="1200" dirty="0" smtClean="0"/>
            <a:t>Medicina</a:t>
          </a:r>
          <a:endParaRPr lang="es-ES" sz="1500" kern="1200" dirty="0"/>
        </a:p>
      </dsp:txBody>
      <dsp:txXfrm>
        <a:off x="1960535" y="341222"/>
        <a:ext cx="1072314" cy="851468"/>
      </dsp:txXfrm>
    </dsp:sp>
    <dsp:sp modelId="{5E5D97B0-A76B-47A7-85CB-20F42BA77138}">
      <dsp:nvSpPr>
        <dsp:cNvPr id="0" name=""/>
        <dsp:cNvSpPr/>
      </dsp:nvSpPr>
      <dsp:spPr>
        <a:xfrm>
          <a:off x="1075450" y="805"/>
          <a:ext cx="851043" cy="851043"/>
        </a:xfrm>
        <a:prstGeom prst="ellipse">
          <a:avLst/>
        </a:prstGeom>
        <a:blipFill rotWithShape="0">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911350">
            <a:lnSpc>
              <a:spcPct val="90000"/>
            </a:lnSpc>
            <a:spcBef>
              <a:spcPct val="0"/>
            </a:spcBef>
            <a:spcAft>
              <a:spcPct val="35000"/>
            </a:spcAft>
          </a:pPr>
          <a:endParaRPr lang="es-ES" sz="4300" kern="1200" dirty="0"/>
        </a:p>
      </dsp:txBody>
      <dsp:txXfrm>
        <a:off x="1200082" y="125437"/>
        <a:ext cx="601779" cy="601779"/>
      </dsp:txXfrm>
    </dsp:sp>
    <dsp:sp modelId="{D5FBFF1C-FDAB-43E0-85C2-16AF3ED9936C}">
      <dsp:nvSpPr>
        <dsp:cNvPr id="0" name=""/>
        <dsp:cNvSpPr/>
      </dsp:nvSpPr>
      <dsp:spPr>
        <a:xfrm>
          <a:off x="3883892" y="341222"/>
          <a:ext cx="1276564" cy="851468"/>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lvl="0" algn="l" defTabSz="666750">
            <a:lnSpc>
              <a:spcPct val="90000"/>
            </a:lnSpc>
            <a:spcBef>
              <a:spcPct val="0"/>
            </a:spcBef>
            <a:spcAft>
              <a:spcPct val="35000"/>
            </a:spcAft>
          </a:pPr>
          <a:r>
            <a:rPr lang="es-ES_tradnl" sz="1500" kern="1200" dirty="0" smtClean="0"/>
            <a:t>Ingeniería Mecánica Automotriz</a:t>
          </a:r>
          <a:endParaRPr lang="es-ES" sz="1500" kern="1200" dirty="0"/>
        </a:p>
      </dsp:txBody>
      <dsp:txXfrm>
        <a:off x="4088143" y="341222"/>
        <a:ext cx="1072314" cy="851468"/>
      </dsp:txXfrm>
    </dsp:sp>
    <dsp:sp modelId="{22AE16CF-9ED6-4270-852E-EA84F22E751B}">
      <dsp:nvSpPr>
        <dsp:cNvPr id="0" name=""/>
        <dsp:cNvSpPr/>
      </dsp:nvSpPr>
      <dsp:spPr>
        <a:xfrm>
          <a:off x="3203058" y="805"/>
          <a:ext cx="851043" cy="851043"/>
        </a:xfrm>
        <a:prstGeom prst="ellipse">
          <a:avLst/>
        </a:prstGeom>
        <a:blipFill rotWithShape="0">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911350">
            <a:lnSpc>
              <a:spcPct val="90000"/>
            </a:lnSpc>
            <a:spcBef>
              <a:spcPct val="0"/>
            </a:spcBef>
            <a:spcAft>
              <a:spcPct val="35000"/>
            </a:spcAft>
          </a:pPr>
          <a:endParaRPr lang="es-ES" sz="4300" kern="1200" dirty="0"/>
        </a:p>
      </dsp:txBody>
      <dsp:txXfrm>
        <a:off x="3327690" y="125437"/>
        <a:ext cx="601779" cy="6017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A2E78-64D5-4D21-9641-9D18E4062BFE}">
      <dsp:nvSpPr>
        <dsp:cNvPr id="0" name=""/>
        <dsp:cNvSpPr/>
      </dsp:nvSpPr>
      <dsp:spPr>
        <a:xfrm rot="10800000">
          <a:off x="1496451" y="3129"/>
          <a:ext cx="4676189" cy="1274456"/>
        </a:xfrm>
        <a:prstGeom prst="homePlate">
          <a:avLst/>
        </a:prstGeom>
        <a:solidFill>
          <a:schemeClr val="accent2">
            <a:hueOff val="0"/>
            <a:satOff val="0"/>
            <a:lumOff val="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2000" tIns="68580" rIns="128016" bIns="6858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rPr>
            <a:t>El grupo de control no tenía conocimiento de palabras que se incluían en la encuesta</a:t>
          </a:r>
          <a:endParaRPr lang="es-EC" sz="1800" kern="1200" dirty="0">
            <a:solidFill>
              <a:schemeClr val="tx1"/>
            </a:solidFill>
          </a:endParaRPr>
        </a:p>
      </dsp:txBody>
      <dsp:txXfrm rot="10800000">
        <a:off x="1815065" y="3129"/>
        <a:ext cx="4357575" cy="1274456"/>
      </dsp:txXfrm>
    </dsp:sp>
    <dsp:sp modelId="{34DA40BF-FD69-4EAA-AF32-E13B26EC10F4}">
      <dsp:nvSpPr>
        <dsp:cNvPr id="0" name=""/>
        <dsp:cNvSpPr/>
      </dsp:nvSpPr>
      <dsp:spPr>
        <a:xfrm>
          <a:off x="859223" y="3129"/>
          <a:ext cx="1274456" cy="1274456"/>
        </a:xfrm>
        <a:prstGeom prst="ellipse">
          <a:avLst/>
        </a:prstGeom>
        <a:blipFill rotWithShape="1">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50E12D3-854C-4AD7-9BF5-5AA6CFE7D39E}">
      <dsp:nvSpPr>
        <dsp:cNvPr id="0" name=""/>
        <dsp:cNvSpPr/>
      </dsp:nvSpPr>
      <dsp:spPr>
        <a:xfrm rot="10800000">
          <a:off x="1496451" y="1658021"/>
          <a:ext cx="4676189" cy="1274456"/>
        </a:xfrm>
        <a:prstGeom prst="homePlate">
          <a:avLst/>
        </a:prstGeom>
        <a:solidFill>
          <a:schemeClr val="accent3">
            <a:hueOff val="0"/>
            <a:satOff val="0"/>
            <a:lumOff val="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2000" tIns="68580" rIns="128016" bIns="6858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rPr>
            <a:t>Nos brindaban datos de muy pocas universidades porque no tenían una información actualizada de las que existían ahora</a:t>
          </a:r>
          <a:endParaRPr lang="es-EC" sz="1800" kern="1200" dirty="0">
            <a:solidFill>
              <a:schemeClr val="tx1"/>
            </a:solidFill>
          </a:endParaRPr>
        </a:p>
      </dsp:txBody>
      <dsp:txXfrm rot="10800000">
        <a:off x="1815065" y="1658021"/>
        <a:ext cx="4357575" cy="1274456"/>
      </dsp:txXfrm>
    </dsp:sp>
    <dsp:sp modelId="{10AD93F8-63C4-4192-BC77-CC17EB77F410}">
      <dsp:nvSpPr>
        <dsp:cNvPr id="0" name=""/>
        <dsp:cNvSpPr/>
      </dsp:nvSpPr>
      <dsp:spPr>
        <a:xfrm>
          <a:off x="859223" y="1658021"/>
          <a:ext cx="1274456" cy="1274456"/>
        </a:xfrm>
        <a:prstGeom prst="ellipse">
          <a:avLst/>
        </a:prstGeom>
        <a:blipFill rotWithShape="1">
          <a:blip xmlns:r="http://schemas.openxmlformats.org/officeDocument/2006/relationships" r:embed="rId2"/>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A5C4FB1A-0821-4FDF-B879-4A2A01456092}">
      <dsp:nvSpPr>
        <dsp:cNvPr id="0" name=""/>
        <dsp:cNvSpPr/>
      </dsp:nvSpPr>
      <dsp:spPr>
        <a:xfrm rot="10800000">
          <a:off x="1496451" y="3312912"/>
          <a:ext cx="4676189" cy="1274456"/>
        </a:xfrm>
        <a:prstGeom prst="homePlate">
          <a:avLst/>
        </a:prstGeom>
        <a:solidFill>
          <a:schemeClr val="accent4">
            <a:hueOff val="0"/>
            <a:satOff val="0"/>
            <a:lumOff val="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2000" tIns="68580" rIns="128016" bIns="6858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rPr>
            <a:t>El grupo experimental </a:t>
          </a:r>
          <a:r>
            <a:rPr lang="es-ES" sz="1800" kern="1200" dirty="0" err="1" smtClean="0">
              <a:solidFill>
                <a:schemeClr val="tx1"/>
              </a:solidFill>
            </a:rPr>
            <a:t>enía</a:t>
          </a:r>
          <a:r>
            <a:rPr lang="es-ES" sz="1800" kern="1200" dirty="0" smtClean="0">
              <a:solidFill>
                <a:schemeClr val="tx1"/>
              </a:solidFill>
            </a:rPr>
            <a:t> muy claro los nombres de universidades y demás preguntas de la encuesta propuesta</a:t>
          </a:r>
          <a:endParaRPr lang="es-EC" sz="1800" kern="1200" dirty="0">
            <a:solidFill>
              <a:schemeClr val="tx1"/>
            </a:solidFill>
          </a:endParaRPr>
        </a:p>
      </dsp:txBody>
      <dsp:txXfrm rot="10800000">
        <a:off x="1815065" y="3312912"/>
        <a:ext cx="4357575" cy="1274456"/>
      </dsp:txXfrm>
    </dsp:sp>
    <dsp:sp modelId="{74EF43BB-F014-4103-BAC8-70F5505CA24F}">
      <dsp:nvSpPr>
        <dsp:cNvPr id="0" name=""/>
        <dsp:cNvSpPr/>
      </dsp:nvSpPr>
      <dsp:spPr>
        <a:xfrm>
          <a:off x="859223" y="3312912"/>
          <a:ext cx="1274456" cy="1274456"/>
        </a:xfrm>
        <a:prstGeom prst="ellipse">
          <a:avLst/>
        </a:prstGeom>
        <a:blipFill rotWithShape="1">
          <a:blip xmlns:r="http://schemas.openxmlformats.org/officeDocument/2006/relationships" r:embed="rId3"/>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11184-5874-43BB-9C9A-43C5A6DA4A6A}">
      <dsp:nvSpPr>
        <dsp:cNvPr id="0" name=""/>
        <dsp:cNvSpPr/>
      </dsp:nvSpPr>
      <dsp:spPr>
        <a:xfrm>
          <a:off x="0" y="0"/>
          <a:ext cx="5955897" cy="1361200"/>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S_tradnl" sz="2500" kern="1200" dirty="0" smtClean="0"/>
            <a:t>Los atributos funcionales influyen menos del 60% en el valor de marca de la ESPE.</a:t>
          </a:r>
          <a:endParaRPr lang="es-ES" sz="2500" kern="1200" dirty="0"/>
        </a:p>
      </dsp:txBody>
      <dsp:txXfrm>
        <a:off x="39868" y="39868"/>
        <a:ext cx="5876161" cy="12814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11184-5874-43BB-9C9A-43C5A6DA4A6A}">
      <dsp:nvSpPr>
        <dsp:cNvPr id="0" name=""/>
        <dsp:cNvSpPr/>
      </dsp:nvSpPr>
      <dsp:spPr>
        <a:xfrm>
          <a:off x="0" y="1785"/>
          <a:ext cx="6002215" cy="1827014"/>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_tradnl" sz="2200" kern="1200" dirty="0" smtClean="0"/>
            <a:t>La ESPE no lidera el posicionamiento de las instituciones educativas a nivel de pregrado en el DMQ y el cantón Rumiñahui con menos del 60% de nivel de recordación espontanea.</a:t>
          </a:r>
          <a:endParaRPr lang="es-ES" sz="2200" kern="1200" dirty="0"/>
        </a:p>
      </dsp:txBody>
      <dsp:txXfrm>
        <a:off x="53511" y="55296"/>
        <a:ext cx="5895193" cy="17199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11184-5874-43BB-9C9A-43C5A6DA4A6A}">
      <dsp:nvSpPr>
        <dsp:cNvPr id="0" name=""/>
        <dsp:cNvSpPr/>
      </dsp:nvSpPr>
      <dsp:spPr>
        <a:xfrm>
          <a:off x="0" y="0"/>
          <a:ext cx="5941396" cy="1594339"/>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_tradnl" sz="2200" kern="1200" dirty="0" smtClean="0"/>
            <a:t>Facebook es la red social de menor uso y el medio publicitario que genera menos impacto en el grupo objetivo, con menos del 40% de frecuencia de uso.</a:t>
          </a:r>
          <a:endParaRPr lang="es-ES" sz="2200" kern="1200" dirty="0"/>
        </a:p>
      </dsp:txBody>
      <dsp:txXfrm>
        <a:off x="46697" y="46697"/>
        <a:ext cx="5848002" cy="15009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A553F-0BD6-462E-80F1-8F7F2B44D4C6}">
      <dsp:nvSpPr>
        <dsp:cNvPr id="0" name=""/>
        <dsp:cNvSpPr/>
      </dsp:nvSpPr>
      <dsp:spPr>
        <a:xfrm rot="1595486">
          <a:off x="1785536" y="2771026"/>
          <a:ext cx="1015966" cy="67324"/>
        </a:xfrm>
        <a:custGeom>
          <a:avLst/>
          <a:gdLst/>
          <a:ahLst/>
          <a:cxnLst/>
          <a:rect l="0" t="0" r="0" b="0"/>
          <a:pathLst>
            <a:path>
              <a:moveTo>
                <a:pt x="0" y="33662"/>
              </a:moveTo>
              <a:lnTo>
                <a:pt x="1015966" y="33662"/>
              </a:lnTo>
            </a:path>
          </a:pathLst>
        </a:custGeom>
        <a:noFill/>
        <a:ln w="19050" cap="rnd"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A0B4B66-E8AD-44B8-9EBC-2D4C502357B1}">
      <dsp:nvSpPr>
        <dsp:cNvPr id="0" name=""/>
        <dsp:cNvSpPr/>
      </dsp:nvSpPr>
      <dsp:spPr>
        <a:xfrm rot="20011373">
          <a:off x="1785348" y="1521607"/>
          <a:ext cx="1028184" cy="67324"/>
        </a:xfrm>
        <a:custGeom>
          <a:avLst/>
          <a:gdLst/>
          <a:ahLst/>
          <a:cxnLst/>
          <a:rect l="0" t="0" r="0" b="0"/>
          <a:pathLst>
            <a:path>
              <a:moveTo>
                <a:pt x="0" y="33662"/>
              </a:moveTo>
              <a:lnTo>
                <a:pt x="1028184" y="33662"/>
              </a:lnTo>
            </a:path>
          </a:pathLst>
        </a:custGeom>
        <a:noFill/>
        <a:ln w="19050" cap="rnd"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6DB4E54-6F00-4AB8-ABC4-B208D4A919EB}">
      <dsp:nvSpPr>
        <dsp:cNvPr id="0" name=""/>
        <dsp:cNvSpPr/>
      </dsp:nvSpPr>
      <dsp:spPr>
        <a:xfrm>
          <a:off x="-307138" y="800403"/>
          <a:ext cx="2705027" cy="2758989"/>
        </a:xfrm>
        <a:prstGeom prst="ellipse">
          <a:avLst/>
        </a:prstGeom>
        <a:blipFill rotWithShape="1">
          <a:blip xmlns:r="http://schemas.openxmlformats.org/officeDocument/2006/relationships" r:embed="rId1"/>
          <a:stretch>
            <a:fillRect/>
          </a:stretch>
        </a:blipFill>
        <a:ln>
          <a:noFill/>
        </a:ln>
        <a:effectLst>
          <a:glow rad="139700">
            <a:schemeClr val="accent4">
              <a:satMod val="175000"/>
              <a:alpha val="4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D2E667C-E3A5-4619-9E98-0EE68AB69955}">
      <dsp:nvSpPr>
        <dsp:cNvPr id="0" name=""/>
        <dsp:cNvSpPr/>
      </dsp:nvSpPr>
      <dsp:spPr>
        <a:xfrm>
          <a:off x="2633655" y="0"/>
          <a:ext cx="1994491" cy="1784181"/>
        </a:xfrm>
        <a:prstGeom prst="ellipse">
          <a:avLst/>
        </a:prstGeom>
        <a:blipFill rotWithShape="0">
          <a:blip xmlns:r="http://schemas.openxmlformats.org/officeDocument/2006/relationships" r:embed="rId2"/>
          <a:stretch>
            <a:fillRect/>
          </a:stretch>
        </a:blipFill>
        <a:ln>
          <a:noFill/>
        </a:ln>
        <a:effectLst>
          <a:glow rad="63500">
            <a:schemeClr val="accent5">
              <a:satMod val="175000"/>
              <a:alpha val="4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s-EC" sz="2000" b="1" kern="1200" dirty="0">
            <a:solidFill>
              <a:schemeClr val="bg1"/>
            </a:solidFill>
          </a:endParaRPr>
        </a:p>
      </dsp:txBody>
      <dsp:txXfrm>
        <a:off x="2925741" y="261287"/>
        <a:ext cx="1410319" cy="1261607"/>
      </dsp:txXfrm>
    </dsp:sp>
    <dsp:sp modelId="{D1C48AB4-1ABC-4CF3-90E4-A866FC3D04E9}">
      <dsp:nvSpPr>
        <dsp:cNvPr id="0" name=""/>
        <dsp:cNvSpPr/>
      </dsp:nvSpPr>
      <dsp:spPr>
        <a:xfrm>
          <a:off x="2620781" y="2575614"/>
          <a:ext cx="1994491" cy="1784181"/>
        </a:xfrm>
        <a:prstGeom prst="ellipse">
          <a:avLst/>
        </a:prstGeom>
        <a:blipFill rotWithShape="0">
          <a:blip xmlns:r="http://schemas.openxmlformats.org/officeDocument/2006/relationships" r:embed="rId3"/>
          <a:stretch>
            <a:fillRect/>
          </a:stretch>
        </a:blipFill>
        <a:ln>
          <a:noFill/>
        </a:ln>
        <a:effectLst>
          <a:glow rad="63500">
            <a:schemeClr val="accent5">
              <a:satMod val="175000"/>
              <a:alpha val="4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s-EC" sz="6500" b="1" kern="1200" dirty="0">
            <a:solidFill>
              <a:schemeClr val="bg1"/>
            </a:solidFill>
          </a:endParaRPr>
        </a:p>
      </dsp:txBody>
      <dsp:txXfrm>
        <a:off x="2912867" y="2836901"/>
        <a:ext cx="1410319" cy="12616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D9166-BE90-4840-B420-8D3DBF6621A9}">
      <dsp:nvSpPr>
        <dsp:cNvPr id="0" name=""/>
        <dsp:cNvSpPr/>
      </dsp:nvSpPr>
      <dsp:spPr>
        <a:xfrm>
          <a:off x="-77138" y="338761"/>
          <a:ext cx="3668475" cy="1112801"/>
        </a:xfrm>
        <a:prstGeom prst="roundRect">
          <a:avLst>
            <a:gd name="adj" fmla="val 10000"/>
          </a:avLst>
        </a:prstGeom>
        <a:solidFill>
          <a:schemeClr val="accent6">
            <a:alpha val="90000"/>
            <a:hueOff val="0"/>
            <a:satOff val="0"/>
            <a:lumOff val="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s-ES" sz="2800" kern="1200" dirty="0"/>
        </a:p>
      </dsp:txBody>
      <dsp:txXfrm>
        <a:off x="-44545" y="371354"/>
        <a:ext cx="2134081" cy="1047615"/>
      </dsp:txXfrm>
    </dsp:sp>
    <dsp:sp modelId="{664E979C-529E-47EE-A14B-477D77041AE6}">
      <dsp:nvSpPr>
        <dsp:cNvPr id="0" name=""/>
        <dsp:cNvSpPr/>
      </dsp:nvSpPr>
      <dsp:spPr>
        <a:xfrm>
          <a:off x="405726" y="1898997"/>
          <a:ext cx="3977031" cy="1357443"/>
        </a:xfrm>
        <a:prstGeom prst="roundRect">
          <a:avLst>
            <a:gd name="adj" fmla="val 10000"/>
          </a:avLst>
        </a:prstGeom>
        <a:solidFill>
          <a:schemeClr val="accent6">
            <a:lumMod val="60000"/>
            <a:lumOff val="40000"/>
            <a:alpha val="5000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lvl="0" algn="l" defTabSz="2622550">
            <a:lnSpc>
              <a:spcPct val="90000"/>
            </a:lnSpc>
            <a:spcBef>
              <a:spcPct val="0"/>
            </a:spcBef>
            <a:spcAft>
              <a:spcPct val="35000"/>
            </a:spcAft>
          </a:pPr>
          <a:endParaRPr lang="es-ES" sz="5900" b="1" kern="1200" dirty="0"/>
        </a:p>
      </dsp:txBody>
      <dsp:txXfrm>
        <a:off x="445484" y="1938755"/>
        <a:ext cx="2133830" cy="1277927"/>
      </dsp:txXfrm>
    </dsp:sp>
    <dsp:sp modelId="{97B83835-6F09-4D41-B2CC-330790647C72}">
      <dsp:nvSpPr>
        <dsp:cNvPr id="0" name=""/>
        <dsp:cNvSpPr/>
      </dsp:nvSpPr>
      <dsp:spPr>
        <a:xfrm>
          <a:off x="2611864" y="1184575"/>
          <a:ext cx="979472" cy="979472"/>
        </a:xfrm>
        <a:prstGeom prst="downArrow">
          <a:avLst>
            <a:gd name="adj1" fmla="val 55000"/>
            <a:gd name="adj2" fmla="val 45000"/>
          </a:avLst>
        </a:prstGeom>
        <a:solidFill>
          <a:schemeClr val="accent6">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dirty="0"/>
        </a:p>
      </dsp:txBody>
      <dsp:txXfrm>
        <a:off x="2832245" y="1184575"/>
        <a:ext cx="538710" cy="7370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CA2B7-E6DE-4713-AB17-3F10A3F994CE}">
      <dsp:nvSpPr>
        <dsp:cNvPr id="0" name=""/>
        <dsp:cNvSpPr/>
      </dsp:nvSpPr>
      <dsp:spPr>
        <a:xfrm>
          <a:off x="8917" y="1322428"/>
          <a:ext cx="2797543" cy="1511592"/>
        </a:xfrm>
        <a:prstGeom prst="roundRect">
          <a:avLst>
            <a:gd name="adj" fmla="val 10000"/>
          </a:avLst>
        </a:prstGeom>
        <a:solidFill>
          <a:srgbClr val="666699"/>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0" kern="1200" dirty="0" smtClean="0"/>
            <a:t>Procedimiento de recolección de información</a:t>
          </a:r>
          <a:endParaRPr lang="es-ES" sz="2400" b="0" kern="1200" dirty="0"/>
        </a:p>
      </dsp:txBody>
      <dsp:txXfrm>
        <a:off x="53190" y="1366701"/>
        <a:ext cx="2708997" cy="1423046"/>
      </dsp:txXfrm>
    </dsp:sp>
    <dsp:sp modelId="{F1CCDBE8-482F-4A7A-B2B9-72E9FF293632}">
      <dsp:nvSpPr>
        <dsp:cNvPr id="0" name=""/>
        <dsp:cNvSpPr/>
      </dsp:nvSpPr>
      <dsp:spPr>
        <a:xfrm rot="17602820">
          <a:off x="2311253" y="1306318"/>
          <a:ext cx="1642023" cy="36614"/>
        </a:xfrm>
        <a:custGeom>
          <a:avLst/>
          <a:gdLst/>
          <a:ahLst/>
          <a:cxnLst/>
          <a:rect l="0" t="0" r="0" b="0"/>
          <a:pathLst>
            <a:path>
              <a:moveTo>
                <a:pt x="0" y="18307"/>
              </a:moveTo>
              <a:lnTo>
                <a:pt x="1642023" y="18307"/>
              </a:lnTo>
            </a:path>
          </a:pathLst>
        </a:custGeom>
        <a:noFill/>
        <a:ln w="19050" cap="rnd" cmpd="sng" algn="ctr">
          <a:solidFill>
            <a:schemeClr val="accent6">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3091214" y="1283575"/>
        <a:ext cx="82101" cy="82101"/>
      </dsp:txXfrm>
    </dsp:sp>
    <dsp:sp modelId="{68E3A5FC-A092-4C9C-AB30-92B920138309}">
      <dsp:nvSpPr>
        <dsp:cNvPr id="0" name=""/>
        <dsp:cNvSpPr/>
      </dsp:nvSpPr>
      <dsp:spPr>
        <a:xfrm>
          <a:off x="3458070" y="0"/>
          <a:ext cx="2024251" cy="1142053"/>
        </a:xfrm>
        <a:prstGeom prst="roundRect">
          <a:avLst>
            <a:gd name="adj" fmla="val 10000"/>
          </a:avLst>
        </a:prstGeom>
        <a:solidFill>
          <a:srgbClr val="99FF99"/>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solidFill>
                <a:schemeClr val="bg1"/>
              </a:solidFill>
            </a:rPr>
            <a:t>Investigación Cualitativa</a:t>
          </a:r>
          <a:endParaRPr lang="es-ES" sz="2400" b="1" kern="1200" dirty="0">
            <a:solidFill>
              <a:schemeClr val="bg1"/>
            </a:solidFill>
          </a:endParaRPr>
        </a:p>
      </dsp:txBody>
      <dsp:txXfrm>
        <a:off x="3491520" y="33450"/>
        <a:ext cx="1957351" cy="1075153"/>
      </dsp:txXfrm>
    </dsp:sp>
    <dsp:sp modelId="{DB31E28B-BA8C-4655-8629-B8E97F1ADC3A}">
      <dsp:nvSpPr>
        <dsp:cNvPr id="0" name=""/>
        <dsp:cNvSpPr/>
      </dsp:nvSpPr>
      <dsp:spPr>
        <a:xfrm>
          <a:off x="5482321" y="552719"/>
          <a:ext cx="706725" cy="36614"/>
        </a:xfrm>
        <a:custGeom>
          <a:avLst/>
          <a:gdLst/>
          <a:ahLst/>
          <a:cxnLst/>
          <a:rect l="0" t="0" r="0" b="0"/>
          <a:pathLst>
            <a:path>
              <a:moveTo>
                <a:pt x="0" y="18307"/>
              </a:moveTo>
              <a:lnTo>
                <a:pt x="706725" y="18307"/>
              </a:lnTo>
            </a:path>
          </a:pathLst>
        </a:custGeom>
        <a:noFill/>
        <a:ln w="19050" cap="rnd" cmpd="sng" algn="ctr">
          <a:solidFill>
            <a:srgbClr val="D5FFD5"/>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5818016" y="553358"/>
        <a:ext cx="35336" cy="35336"/>
      </dsp:txXfrm>
    </dsp:sp>
    <dsp:sp modelId="{82E7AB16-F87A-45F5-BE9B-1698A917CBE2}">
      <dsp:nvSpPr>
        <dsp:cNvPr id="0" name=""/>
        <dsp:cNvSpPr/>
      </dsp:nvSpPr>
      <dsp:spPr>
        <a:xfrm>
          <a:off x="6189047" y="0"/>
          <a:ext cx="2028242" cy="1142053"/>
        </a:xfrm>
        <a:prstGeom prst="roundRect">
          <a:avLst>
            <a:gd name="adj" fmla="val 10000"/>
          </a:avLst>
        </a:prstGeom>
        <a:solidFill>
          <a:srgbClr val="D5FFD5"/>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smtClean="0">
              <a:solidFill>
                <a:schemeClr val="bg1"/>
              </a:solidFill>
            </a:rPr>
            <a:t>Grupos Focales                 </a:t>
          </a:r>
          <a:r>
            <a:rPr lang="es-ES" sz="2000" b="1" kern="1200" dirty="0" smtClean="0">
              <a:solidFill>
                <a:schemeClr val="bg1"/>
              </a:solidFill>
              <a:latin typeface="Arial" panose="020B0604020202020204" pitchFamily="34" charset="0"/>
              <a:cs typeface="Arial" panose="020B0604020202020204" pitchFamily="34" charset="0"/>
            </a:rPr>
            <a:t>“</a:t>
          </a:r>
          <a:r>
            <a:rPr lang="es-ES" sz="2000" b="1" kern="1200" dirty="0" smtClean="0">
              <a:solidFill>
                <a:schemeClr val="bg1"/>
              </a:solidFill>
            </a:rPr>
            <a:t>Guía de Discusión</a:t>
          </a:r>
          <a:r>
            <a:rPr lang="es-ES" sz="2000" b="1" kern="1200" dirty="0" smtClean="0">
              <a:solidFill>
                <a:schemeClr val="bg1"/>
              </a:solidFill>
              <a:latin typeface="Arial" panose="020B0604020202020204" pitchFamily="34" charset="0"/>
              <a:cs typeface="Arial" panose="020B0604020202020204" pitchFamily="34" charset="0"/>
            </a:rPr>
            <a:t>”</a:t>
          </a:r>
          <a:endParaRPr lang="es-ES" sz="2000" b="1" kern="1200" dirty="0">
            <a:solidFill>
              <a:schemeClr val="bg1"/>
            </a:solidFill>
          </a:endParaRPr>
        </a:p>
      </dsp:txBody>
      <dsp:txXfrm>
        <a:off x="6222497" y="33450"/>
        <a:ext cx="1961342" cy="1075153"/>
      </dsp:txXfrm>
    </dsp:sp>
    <dsp:sp modelId="{62EC6E2A-72BD-411C-9F96-DFAEB7AE7619}">
      <dsp:nvSpPr>
        <dsp:cNvPr id="0" name=""/>
        <dsp:cNvSpPr/>
      </dsp:nvSpPr>
      <dsp:spPr>
        <a:xfrm rot="21529392">
          <a:off x="8217221" y="546115"/>
          <a:ext cx="643136" cy="36614"/>
        </a:xfrm>
        <a:custGeom>
          <a:avLst/>
          <a:gdLst/>
          <a:ahLst/>
          <a:cxnLst/>
          <a:rect l="0" t="0" r="0" b="0"/>
          <a:pathLst>
            <a:path>
              <a:moveTo>
                <a:pt x="0" y="18307"/>
              </a:moveTo>
              <a:lnTo>
                <a:pt x="643136" y="18307"/>
              </a:lnTo>
            </a:path>
          </a:pathLst>
        </a:custGeom>
        <a:noFill/>
        <a:ln w="19050" cap="rnd" cmpd="sng" algn="ctr">
          <a:solidFill>
            <a:schemeClr val="bg2">
              <a:lumMod val="20000"/>
              <a:lumOff val="8000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8522711" y="548344"/>
        <a:ext cx="32156" cy="32156"/>
      </dsp:txXfrm>
    </dsp:sp>
    <dsp:sp modelId="{F5973FC7-F22A-459A-92DF-48A70DB3D94F}">
      <dsp:nvSpPr>
        <dsp:cNvPr id="0" name=""/>
        <dsp:cNvSpPr/>
      </dsp:nvSpPr>
      <dsp:spPr>
        <a:xfrm>
          <a:off x="8860290" y="0"/>
          <a:ext cx="2204450" cy="1115636"/>
        </a:xfrm>
        <a:prstGeom prst="roundRect">
          <a:avLst>
            <a:gd name="adj" fmla="val 10000"/>
          </a:avLst>
        </a:prstGeom>
        <a:solidFill>
          <a:schemeClr val="bg2">
            <a:lumMod val="20000"/>
            <a:lumOff val="8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smtClean="0">
              <a:solidFill>
                <a:schemeClr val="bg1"/>
              </a:solidFill>
            </a:rPr>
            <a:t>Estructurada en base a técnicas proyectivas</a:t>
          </a:r>
          <a:endParaRPr lang="es-EC" sz="2000" b="1" kern="1200" dirty="0">
            <a:solidFill>
              <a:schemeClr val="bg1"/>
            </a:solidFill>
          </a:endParaRPr>
        </a:p>
      </dsp:txBody>
      <dsp:txXfrm>
        <a:off x="8892966" y="32676"/>
        <a:ext cx="2139098" cy="1050284"/>
      </dsp:txXfrm>
    </dsp:sp>
    <dsp:sp modelId="{D64B7014-4379-428F-BC07-9F1CB718CF42}">
      <dsp:nvSpPr>
        <dsp:cNvPr id="0" name=""/>
        <dsp:cNvSpPr/>
      </dsp:nvSpPr>
      <dsp:spPr>
        <a:xfrm rot="3065037">
          <a:off x="2602186" y="2487382"/>
          <a:ext cx="1098785" cy="36614"/>
        </a:xfrm>
        <a:custGeom>
          <a:avLst/>
          <a:gdLst/>
          <a:ahLst/>
          <a:cxnLst/>
          <a:rect l="0" t="0" r="0" b="0"/>
          <a:pathLst>
            <a:path>
              <a:moveTo>
                <a:pt x="0" y="18307"/>
              </a:moveTo>
              <a:lnTo>
                <a:pt x="1098785" y="18307"/>
              </a:lnTo>
            </a:path>
          </a:pathLst>
        </a:custGeom>
        <a:noFill/>
        <a:ln w="19050" cap="rnd" cmpd="sng" algn="ctr">
          <a:solidFill>
            <a:schemeClr val="accent6">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3124109" y="2478220"/>
        <a:ext cx="54939" cy="54939"/>
      </dsp:txXfrm>
    </dsp:sp>
    <dsp:sp modelId="{4346DC55-B291-4BB8-96EE-189FC2F3A6EB}">
      <dsp:nvSpPr>
        <dsp:cNvPr id="0" name=""/>
        <dsp:cNvSpPr/>
      </dsp:nvSpPr>
      <dsp:spPr>
        <a:xfrm>
          <a:off x="3496697" y="2362127"/>
          <a:ext cx="2024251" cy="1142053"/>
        </a:xfrm>
        <a:prstGeom prst="roundRect">
          <a:avLst>
            <a:gd name="adj" fmla="val 10000"/>
          </a:avLst>
        </a:prstGeom>
        <a:solidFill>
          <a:srgbClr val="99FF99"/>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solidFill>
                <a:schemeClr val="bg1"/>
              </a:solidFill>
            </a:rPr>
            <a:t>Investigación Cuantitativa</a:t>
          </a:r>
          <a:endParaRPr lang="es-ES" sz="2400" b="1" kern="1200" dirty="0">
            <a:solidFill>
              <a:schemeClr val="bg1"/>
            </a:solidFill>
          </a:endParaRPr>
        </a:p>
      </dsp:txBody>
      <dsp:txXfrm>
        <a:off x="3530147" y="2395577"/>
        <a:ext cx="1957351" cy="1075153"/>
      </dsp:txXfrm>
    </dsp:sp>
    <dsp:sp modelId="{5BD19AF4-6271-4452-8555-FE2083F7D2EC}">
      <dsp:nvSpPr>
        <dsp:cNvPr id="0" name=""/>
        <dsp:cNvSpPr/>
      </dsp:nvSpPr>
      <dsp:spPr>
        <a:xfrm rot="21558014">
          <a:off x="5520923" y="2910767"/>
          <a:ext cx="668148" cy="36614"/>
        </a:xfrm>
        <a:custGeom>
          <a:avLst/>
          <a:gdLst/>
          <a:ahLst/>
          <a:cxnLst/>
          <a:rect l="0" t="0" r="0" b="0"/>
          <a:pathLst>
            <a:path>
              <a:moveTo>
                <a:pt x="0" y="18307"/>
              </a:moveTo>
              <a:lnTo>
                <a:pt x="668148" y="18307"/>
              </a:lnTo>
            </a:path>
          </a:pathLst>
        </a:custGeom>
        <a:noFill/>
        <a:ln w="19050" cap="rnd" cmpd="sng" algn="ctr">
          <a:solidFill>
            <a:srgbClr val="D5FFD5"/>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5838294" y="2912370"/>
        <a:ext cx="33407" cy="33407"/>
      </dsp:txXfrm>
    </dsp:sp>
    <dsp:sp modelId="{1F226205-4AB2-4C75-B7A5-2D69B42B9B22}">
      <dsp:nvSpPr>
        <dsp:cNvPr id="0" name=""/>
        <dsp:cNvSpPr/>
      </dsp:nvSpPr>
      <dsp:spPr>
        <a:xfrm>
          <a:off x="6189047" y="2353967"/>
          <a:ext cx="2028242" cy="1142053"/>
        </a:xfrm>
        <a:prstGeom prst="roundRect">
          <a:avLst>
            <a:gd name="adj" fmla="val 10000"/>
          </a:avLst>
        </a:prstGeom>
        <a:solidFill>
          <a:srgbClr val="D5FFD5"/>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smtClean="0">
              <a:solidFill>
                <a:schemeClr val="bg1"/>
              </a:solidFill>
            </a:rPr>
            <a:t>Encuestas presenciales</a:t>
          </a:r>
          <a:endParaRPr lang="es-ES" sz="2000" b="1" kern="1200" dirty="0">
            <a:solidFill>
              <a:schemeClr val="bg1"/>
            </a:solidFill>
          </a:endParaRPr>
        </a:p>
      </dsp:txBody>
      <dsp:txXfrm>
        <a:off x="6222497" y="2387417"/>
        <a:ext cx="1961342" cy="1075153"/>
      </dsp:txXfrm>
    </dsp:sp>
    <dsp:sp modelId="{A39A5985-8BFE-43A4-AE61-0546A135A80A}">
      <dsp:nvSpPr>
        <dsp:cNvPr id="0" name=""/>
        <dsp:cNvSpPr/>
      </dsp:nvSpPr>
      <dsp:spPr>
        <a:xfrm rot="21583201">
          <a:off x="8217285" y="2905025"/>
          <a:ext cx="680051" cy="36614"/>
        </a:xfrm>
        <a:custGeom>
          <a:avLst/>
          <a:gdLst/>
          <a:ahLst/>
          <a:cxnLst/>
          <a:rect l="0" t="0" r="0" b="0"/>
          <a:pathLst>
            <a:path>
              <a:moveTo>
                <a:pt x="0" y="18307"/>
              </a:moveTo>
              <a:lnTo>
                <a:pt x="680051" y="18307"/>
              </a:lnTo>
            </a:path>
          </a:pathLst>
        </a:custGeom>
        <a:noFill/>
        <a:ln w="19050" cap="rnd" cmpd="sng" algn="ctr">
          <a:solidFill>
            <a:schemeClr val="bg2">
              <a:lumMod val="20000"/>
              <a:lumOff val="8000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8540310" y="2906331"/>
        <a:ext cx="34002" cy="34002"/>
      </dsp:txXfrm>
    </dsp:sp>
    <dsp:sp modelId="{42DB472A-CFEE-4FC9-92F0-5DA98AA1D7CA}">
      <dsp:nvSpPr>
        <dsp:cNvPr id="0" name=""/>
        <dsp:cNvSpPr/>
      </dsp:nvSpPr>
      <dsp:spPr>
        <a:xfrm>
          <a:off x="8897333" y="2350022"/>
          <a:ext cx="2207832" cy="1143296"/>
        </a:xfrm>
        <a:prstGeom prst="roundRect">
          <a:avLst>
            <a:gd name="adj" fmla="val 10000"/>
          </a:avLst>
        </a:prstGeom>
        <a:solidFill>
          <a:schemeClr val="bg2">
            <a:lumMod val="20000"/>
            <a:lumOff val="8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smtClean="0">
              <a:solidFill>
                <a:schemeClr val="bg1"/>
              </a:solidFill>
            </a:rPr>
            <a:t>Estructurada tipo Brand Tracking</a:t>
          </a:r>
          <a:endParaRPr lang="es-EC" sz="2000" b="1" kern="1200" dirty="0">
            <a:solidFill>
              <a:schemeClr val="bg1"/>
            </a:solidFill>
          </a:endParaRPr>
        </a:p>
      </dsp:txBody>
      <dsp:txXfrm>
        <a:off x="8930819" y="2383508"/>
        <a:ext cx="2140860" cy="10763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C540C8-5FC9-4AC4-85C4-7E680710ED43}">
      <dsp:nvSpPr>
        <dsp:cNvPr id="0" name=""/>
        <dsp:cNvSpPr/>
      </dsp:nvSpPr>
      <dsp:spPr>
        <a:xfrm>
          <a:off x="0" y="1642991"/>
          <a:ext cx="4898494" cy="1207848"/>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a:sp3d>
      </dsp:spPr>
      <dsp:style>
        <a:lnRef idx="0">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1" kern="1200" dirty="0" smtClean="0">
              <a:solidFill>
                <a:schemeClr val="accent5">
                  <a:lumMod val="50000"/>
                </a:schemeClr>
              </a:solidFill>
            </a:rPr>
            <a:t> Demográfica</a:t>
          </a:r>
          <a:endParaRPr lang="es-ES" sz="1800" b="1" kern="1200" dirty="0">
            <a:solidFill>
              <a:schemeClr val="accent5">
                <a:lumMod val="50000"/>
              </a:schemeClr>
            </a:solidFill>
          </a:endParaRPr>
        </a:p>
      </dsp:txBody>
      <dsp:txXfrm>
        <a:off x="0" y="1642991"/>
        <a:ext cx="4898494" cy="652238"/>
      </dsp:txXfrm>
    </dsp:sp>
    <dsp:sp modelId="{90666920-8990-4E14-A384-8EA130A0058E}">
      <dsp:nvSpPr>
        <dsp:cNvPr id="0" name=""/>
        <dsp:cNvSpPr/>
      </dsp:nvSpPr>
      <dsp:spPr>
        <a:xfrm>
          <a:off x="41" y="2242216"/>
          <a:ext cx="1162435" cy="1007710"/>
        </a:xfrm>
        <a:prstGeom prst="rect">
          <a:avLst/>
        </a:prstGeom>
        <a:solidFill>
          <a:schemeClr val="lt1">
            <a:alpha val="90000"/>
            <a:tint val="40000"/>
            <a:hueOff val="0"/>
            <a:satOff val="0"/>
            <a:lumOff val="0"/>
            <a:alphaOff val="0"/>
          </a:schemeClr>
        </a:solidFill>
        <a:ln w="9525" cap="rnd" cmpd="sng" algn="ctr">
          <a:solidFill>
            <a:schemeClr val="accent5">
              <a:alpha val="9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s-ES" sz="1200" kern="1200" dirty="0" smtClean="0"/>
            <a:t>Hombres y mujeres entre 17 a 19 años</a:t>
          </a:r>
          <a:endParaRPr lang="es-ES" sz="1200" kern="1200" dirty="0"/>
        </a:p>
      </dsp:txBody>
      <dsp:txXfrm>
        <a:off x="41" y="2242216"/>
        <a:ext cx="1162435" cy="1007710"/>
      </dsp:txXfrm>
    </dsp:sp>
    <dsp:sp modelId="{1F341072-D8C0-481C-9DDE-91EEB71583DC}">
      <dsp:nvSpPr>
        <dsp:cNvPr id="0" name=""/>
        <dsp:cNvSpPr/>
      </dsp:nvSpPr>
      <dsp:spPr>
        <a:xfrm>
          <a:off x="1162477" y="2242216"/>
          <a:ext cx="1162435" cy="1007710"/>
        </a:xfrm>
        <a:prstGeom prst="rect">
          <a:avLst/>
        </a:prstGeom>
        <a:solidFill>
          <a:schemeClr val="lt1">
            <a:alpha val="90000"/>
            <a:tint val="40000"/>
            <a:hueOff val="0"/>
            <a:satOff val="0"/>
            <a:lumOff val="0"/>
            <a:alphaOff val="0"/>
          </a:schemeClr>
        </a:solidFill>
        <a:ln w="9525" cap="rnd" cmpd="sng" algn="ctr">
          <a:solidFill>
            <a:schemeClr val="accent5">
              <a:alpha val="9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s-ES" sz="1200" kern="1200" dirty="0" smtClean="0"/>
            <a:t>Medio Bajo, Medio Típico y Medio Alto</a:t>
          </a:r>
          <a:endParaRPr lang="es-ES" sz="1200" kern="1200" dirty="0"/>
        </a:p>
      </dsp:txBody>
      <dsp:txXfrm>
        <a:off x="1162477" y="2242216"/>
        <a:ext cx="1162435" cy="1007710"/>
      </dsp:txXfrm>
    </dsp:sp>
    <dsp:sp modelId="{777EEA87-5187-49DD-92F7-59D6E8878159}">
      <dsp:nvSpPr>
        <dsp:cNvPr id="0" name=""/>
        <dsp:cNvSpPr/>
      </dsp:nvSpPr>
      <dsp:spPr>
        <a:xfrm>
          <a:off x="2324912" y="2242216"/>
          <a:ext cx="1162435" cy="1007710"/>
        </a:xfrm>
        <a:prstGeom prst="rect">
          <a:avLst/>
        </a:prstGeom>
        <a:solidFill>
          <a:schemeClr val="lt1">
            <a:alpha val="90000"/>
            <a:tint val="40000"/>
            <a:hueOff val="0"/>
            <a:satOff val="0"/>
            <a:lumOff val="0"/>
            <a:alphaOff val="0"/>
          </a:schemeClr>
        </a:solidFill>
        <a:ln w="9525" cap="rnd" cmpd="sng" algn="ctr">
          <a:solidFill>
            <a:schemeClr val="accent5">
              <a:alpha val="9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s-ES" sz="1200" kern="1200" dirty="0" smtClean="0"/>
            <a:t>Estudiantes de colegios públicos y privados</a:t>
          </a:r>
          <a:endParaRPr lang="es-ES" sz="1200" kern="1200" dirty="0"/>
        </a:p>
      </dsp:txBody>
      <dsp:txXfrm>
        <a:off x="2324912" y="2242216"/>
        <a:ext cx="1162435" cy="1007710"/>
      </dsp:txXfrm>
    </dsp:sp>
    <dsp:sp modelId="{05E25328-BA51-4B8D-A979-015A832E9ABD}">
      <dsp:nvSpPr>
        <dsp:cNvPr id="0" name=""/>
        <dsp:cNvSpPr/>
      </dsp:nvSpPr>
      <dsp:spPr>
        <a:xfrm>
          <a:off x="3487348" y="2242216"/>
          <a:ext cx="1411103" cy="1007710"/>
        </a:xfrm>
        <a:prstGeom prst="rect">
          <a:avLst/>
        </a:prstGeom>
        <a:solidFill>
          <a:schemeClr val="lt1">
            <a:alpha val="90000"/>
            <a:tint val="40000"/>
            <a:hueOff val="0"/>
            <a:satOff val="0"/>
            <a:lumOff val="0"/>
            <a:alphaOff val="0"/>
          </a:schemeClr>
        </a:solidFill>
        <a:ln w="9525" cap="rnd" cmpd="sng" algn="ctr">
          <a:solidFill>
            <a:schemeClr val="accent5">
              <a:alpha val="9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s-ES" sz="1200" kern="1200" dirty="0" smtClean="0"/>
            <a:t>Interesados en seguir una carrera universitaria en los próximos dos años</a:t>
          </a:r>
          <a:endParaRPr lang="es-ES" sz="1200" kern="1200" dirty="0"/>
        </a:p>
      </dsp:txBody>
      <dsp:txXfrm>
        <a:off x="3487348" y="2242216"/>
        <a:ext cx="1411103" cy="1007710"/>
      </dsp:txXfrm>
    </dsp:sp>
    <dsp:sp modelId="{9752CC35-647C-49C0-AC28-8B082036D14A}">
      <dsp:nvSpPr>
        <dsp:cNvPr id="0" name=""/>
        <dsp:cNvSpPr/>
      </dsp:nvSpPr>
      <dsp:spPr>
        <a:xfrm rot="10800000">
          <a:off x="0" y="630"/>
          <a:ext cx="4898494" cy="1857671"/>
        </a:xfrm>
        <a:prstGeom prst="upArrowCallou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a:sp3d>
      </dsp:spPr>
      <dsp:style>
        <a:lnRef idx="0">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1" kern="1200" dirty="0" smtClean="0">
              <a:solidFill>
                <a:schemeClr val="accent5">
                  <a:lumMod val="50000"/>
                </a:schemeClr>
              </a:solidFill>
            </a:rPr>
            <a:t>Geográfica</a:t>
          </a:r>
          <a:endParaRPr lang="es-ES" sz="1800" b="1" kern="1200" dirty="0">
            <a:solidFill>
              <a:schemeClr val="accent5">
                <a:lumMod val="50000"/>
              </a:schemeClr>
            </a:solidFill>
          </a:endParaRPr>
        </a:p>
      </dsp:txBody>
      <dsp:txXfrm rot="-10800000">
        <a:off x="0" y="630"/>
        <a:ext cx="4898494" cy="652042"/>
      </dsp:txXfrm>
    </dsp:sp>
    <dsp:sp modelId="{E4280EFE-F50E-4D79-8C59-327114B4FE9D}">
      <dsp:nvSpPr>
        <dsp:cNvPr id="0" name=""/>
        <dsp:cNvSpPr/>
      </dsp:nvSpPr>
      <dsp:spPr>
        <a:xfrm>
          <a:off x="41294" y="660077"/>
          <a:ext cx="4857199" cy="555443"/>
        </a:xfrm>
        <a:prstGeom prst="rect">
          <a:avLst/>
        </a:prstGeom>
        <a:solidFill>
          <a:schemeClr val="lt1">
            <a:alpha val="90000"/>
            <a:tint val="40000"/>
            <a:hueOff val="0"/>
            <a:satOff val="0"/>
            <a:lumOff val="0"/>
            <a:alphaOff val="0"/>
          </a:schemeClr>
        </a:solidFill>
        <a:ln w="9525" cap="rnd" cmpd="sng" algn="ctr">
          <a:solidFill>
            <a:schemeClr val="accent5">
              <a:alpha val="90000"/>
              <a:hueOff val="0"/>
              <a:satOff val="0"/>
              <a:lumOff val="0"/>
              <a:alphaOff val="0"/>
            </a:schemeClr>
          </a:solidFill>
          <a:prstDash val="solid"/>
        </a:ln>
        <a:effectLst/>
        <a:scene3d>
          <a:camera prst="orthographicFront"/>
          <a:lightRig rig="chilly" dir="t"/>
        </a:scene3d>
        <a:sp3d z="12700" extrusionH="1700" prstMaterial="dkEdge">
          <a:bevelT w="25400" h="6350"/>
          <a:bevelB w="0" h="0" prst="convex"/>
        </a:sp3d>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s-ES" sz="1400" kern="1200" dirty="0" smtClean="0"/>
            <a:t>Zonas urbanas del Distrito Metropolitano de Quito y del Cantón Rumiñahui</a:t>
          </a:r>
          <a:endParaRPr lang="es-ES" sz="1400" kern="1200" dirty="0"/>
        </a:p>
      </dsp:txBody>
      <dsp:txXfrm>
        <a:off x="41294" y="660077"/>
        <a:ext cx="4857199" cy="5554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4E677-D25E-4496-BE8B-AB73042136DD}">
      <dsp:nvSpPr>
        <dsp:cNvPr id="0" name=""/>
        <dsp:cNvSpPr/>
      </dsp:nvSpPr>
      <dsp:spPr>
        <a:xfrm>
          <a:off x="5486908" y="616585"/>
          <a:ext cx="581748" cy="91440"/>
        </a:xfrm>
        <a:custGeom>
          <a:avLst/>
          <a:gdLst/>
          <a:ahLst/>
          <a:cxnLst/>
          <a:rect l="0" t="0" r="0" b="0"/>
          <a:pathLst>
            <a:path>
              <a:moveTo>
                <a:pt x="0" y="45720"/>
              </a:moveTo>
              <a:lnTo>
                <a:pt x="581748" y="45720"/>
              </a:lnTo>
            </a:path>
          </a:pathLst>
        </a:custGeom>
        <a:noFill/>
        <a:ln w="19050" cap="rnd" cmpd="sng" algn="ctr">
          <a:solidFill>
            <a:srgbClr val="66FF99"/>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5763238" y="647762"/>
        <a:ext cx="29087" cy="29087"/>
      </dsp:txXfrm>
    </dsp:sp>
    <dsp:sp modelId="{23EF2B11-6DD7-49A1-B75F-686C0F1A37D5}">
      <dsp:nvSpPr>
        <dsp:cNvPr id="0" name=""/>
        <dsp:cNvSpPr/>
      </dsp:nvSpPr>
      <dsp:spPr>
        <a:xfrm>
          <a:off x="1921288" y="662305"/>
          <a:ext cx="656875" cy="1671410"/>
        </a:xfrm>
        <a:custGeom>
          <a:avLst/>
          <a:gdLst/>
          <a:ahLst/>
          <a:cxnLst/>
          <a:rect l="0" t="0" r="0" b="0"/>
          <a:pathLst>
            <a:path>
              <a:moveTo>
                <a:pt x="0" y="1671410"/>
              </a:moveTo>
              <a:lnTo>
                <a:pt x="328437" y="1671410"/>
              </a:lnTo>
              <a:lnTo>
                <a:pt x="328437" y="0"/>
              </a:lnTo>
              <a:lnTo>
                <a:pt x="656875" y="0"/>
              </a:lnTo>
            </a:path>
          </a:pathLst>
        </a:custGeom>
        <a:noFill/>
        <a:ln w="19050" cap="rnd" cmpd="sng" algn="ctr">
          <a:solidFill>
            <a:schemeClr val="accent6">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dirty="0"/>
        </a:p>
      </dsp:txBody>
      <dsp:txXfrm>
        <a:off x="2204829" y="1453114"/>
        <a:ext cx="89792" cy="89792"/>
      </dsp:txXfrm>
    </dsp:sp>
    <dsp:sp modelId="{E61CCB73-A12B-4544-8A30-E468A3EA22A2}">
      <dsp:nvSpPr>
        <dsp:cNvPr id="0" name=""/>
        <dsp:cNvSpPr/>
      </dsp:nvSpPr>
      <dsp:spPr>
        <a:xfrm rot="16200000">
          <a:off x="-613104" y="1890310"/>
          <a:ext cx="4181973" cy="886812"/>
        </a:xfrm>
        <a:prstGeom prst="rect">
          <a:avLst/>
        </a:prstGeom>
        <a:solidFill>
          <a:srgbClr val="666699"/>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s-ES" sz="3200" b="1" kern="1200" dirty="0" smtClean="0"/>
            <a:t>Técnica de muestreo</a:t>
          </a:r>
          <a:endParaRPr lang="es-ES" sz="3200" b="1" kern="1200" dirty="0"/>
        </a:p>
      </dsp:txBody>
      <dsp:txXfrm>
        <a:off x="-613104" y="1890310"/>
        <a:ext cx="4181973" cy="886812"/>
      </dsp:txXfrm>
    </dsp:sp>
    <dsp:sp modelId="{A2BB04D9-3F5C-42CA-82E7-F486BAA46554}">
      <dsp:nvSpPr>
        <dsp:cNvPr id="0" name=""/>
        <dsp:cNvSpPr/>
      </dsp:nvSpPr>
      <dsp:spPr>
        <a:xfrm>
          <a:off x="2578163" y="218899"/>
          <a:ext cx="2908744" cy="886812"/>
        </a:xfrm>
        <a:prstGeom prst="rect">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s-EC" sz="2400" b="1" kern="1200" dirty="0">
            <a:solidFill>
              <a:schemeClr val="bg1"/>
            </a:solidFill>
          </a:endParaRPr>
        </a:p>
      </dsp:txBody>
      <dsp:txXfrm>
        <a:off x="2578163" y="218899"/>
        <a:ext cx="2908744" cy="886812"/>
      </dsp:txXfrm>
    </dsp:sp>
    <dsp:sp modelId="{1B3CC8B7-5728-483D-9906-6C5132BC4D61}">
      <dsp:nvSpPr>
        <dsp:cNvPr id="0" name=""/>
        <dsp:cNvSpPr/>
      </dsp:nvSpPr>
      <dsp:spPr>
        <a:xfrm>
          <a:off x="6068656" y="218899"/>
          <a:ext cx="2908744" cy="886812"/>
        </a:xfrm>
        <a:prstGeom prst="rect">
          <a:avLst/>
        </a:prstGeom>
        <a:solidFill>
          <a:srgbClr val="99FF99">
            <a:alpha val="72157"/>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s-ES" sz="2400" b="1" kern="1200" dirty="0">
            <a:solidFill>
              <a:schemeClr val="bg1"/>
            </a:solidFill>
          </a:endParaRPr>
        </a:p>
      </dsp:txBody>
      <dsp:txXfrm>
        <a:off x="6068656" y="218899"/>
        <a:ext cx="2908744" cy="886812"/>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solidFill>
                  <a:prstClr val="white"/>
                </a:solidFill>
              </a:rPr>
              <a:pPr/>
              <a:t>5/16/2017</a:t>
            </a:fld>
            <a:endParaRPr lang="en-US" dirty="0">
              <a:solidFill>
                <a:prstClr val="white"/>
              </a:solidFill>
            </a:endParaRPr>
          </a:p>
        </p:txBody>
      </p:sp>
      <p:sp>
        <p:nvSpPr>
          <p:cNvPr id="5" name="Footer Placeholder 4"/>
          <p:cNvSpPr>
            <a:spLocks noGrp="1"/>
          </p:cNvSpPr>
          <p:nvPr>
            <p:ph type="ftr" sz="quarter" idx="11"/>
          </p:nvPr>
        </p:nvSpPr>
        <p:spPr>
          <a:xfrm>
            <a:off x="3962399" y="5870575"/>
            <a:ext cx="4893958"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45553891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5/16/2017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78887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5/16/2017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052172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TextBox 11"/>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
        <p:nvSpPr>
          <p:cNvPr id="13" name="TextBox 12"/>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5/16/2017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132473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5/16/2017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27832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5/16/2017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780140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5/16/2017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485498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5/16/2017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901002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5/16/2017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952952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5/16/2017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616368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5/16/2017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675774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5/16/2017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285846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5/16/2017</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682133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5/16/2017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610359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5/16/2017</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16106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5/16/2017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525218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5/16/2017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2784936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5/16/2017</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342900"/>
            <a:fld id="{D57F1E4F-1CFF-5643-939E-217C01CDF565}" type="slidenum">
              <a:rPr lang="en-US" smtClean="0">
                <a:solidFill>
                  <a:prstClr val="white"/>
                </a:solidFill>
              </a:rPr>
              <a:pPr defTabSz="342900"/>
              <a:t>‹Nº›</a:t>
            </a:fld>
            <a:endParaRPr lang="en-US" dirty="0">
              <a:solidFill>
                <a:prstClr val="white"/>
              </a:solidFill>
            </a:endParaRPr>
          </a:p>
        </p:txBody>
      </p:sp>
    </p:spTree>
    <p:extLst>
      <p:ext uri="{BB962C8B-B14F-4D97-AF65-F5344CB8AC3E}">
        <p14:creationId xmlns:p14="http://schemas.microsoft.com/office/powerpoint/2010/main" val="9644157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chart" Target="../charts/chart1.xml"/><Relationship Id="rId5" Type="http://schemas.microsoft.com/office/2007/relationships/hdphoto" Target="../media/hdphoto1.wdp"/><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28.jpeg"/><Relationship Id="rId7" Type="http://schemas.openxmlformats.org/officeDocument/2006/relationships/diagramQuickStyle" Target="../diagrams/quickStyle10.xm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diagramLayout" Target="../diagrams/layout10.xml"/><Relationship Id="rId11" Type="http://schemas.openxmlformats.org/officeDocument/2006/relationships/image" Target="../media/image33.jpeg"/><Relationship Id="rId5" Type="http://schemas.openxmlformats.org/officeDocument/2006/relationships/diagramData" Target="../diagrams/data10.xml"/><Relationship Id="rId10" Type="http://schemas.openxmlformats.org/officeDocument/2006/relationships/image" Target="../media/image32.jpeg"/><Relationship Id="rId4" Type="http://schemas.openxmlformats.org/officeDocument/2006/relationships/image" Target="../media/image29.png"/><Relationship Id="rId9" Type="http://schemas.microsoft.com/office/2007/relationships/diagramDrawing" Target="../diagrams/drawing10.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gif"/></Relationships>
</file>

<file path=ppt/slides/_rels/slide16.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9.jpeg"/><Relationship Id="rId7" Type="http://schemas.openxmlformats.org/officeDocument/2006/relationships/diagramColors" Target="../diagrams/colors11.xml"/><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image" Target="../media/image7.jpeg"/><Relationship Id="rId3" Type="http://schemas.openxmlformats.org/officeDocument/2006/relationships/diagramLayout" Target="../diagrams/layout2.xml"/><Relationship Id="rId21" Type="http://schemas.openxmlformats.org/officeDocument/2006/relationships/image" Target="../media/image10.jpeg"/><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image" Target="../media/image6.jpeg"/><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image" Target="../media/image9.jpeg"/><Relationship Id="rId1" Type="http://schemas.openxmlformats.org/officeDocument/2006/relationships/slideLayout" Target="../slideLayouts/slideLayout7.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19" Type="http://schemas.openxmlformats.org/officeDocument/2006/relationships/image" Target="../media/image8.jpeg"/><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15.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7.png"/><Relationship Id="rId7" Type="http://schemas.openxmlformats.org/officeDocument/2006/relationships/diagramColors" Target="../diagrams/colors7.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9.xml"/><Relationship Id="rId7" Type="http://schemas.openxmlformats.org/officeDocument/2006/relationships/image" Target="../media/image18.png"/><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11" Type="http://schemas.openxmlformats.org/officeDocument/2006/relationships/image" Target="../media/image22.png"/><Relationship Id="rId5" Type="http://schemas.openxmlformats.org/officeDocument/2006/relationships/diagramColors" Target="../diagrams/colors9.xml"/><Relationship Id="rId10" Type="http://schemas.openxmlformats.org/officeDocument/2006/relationships/image" Target="../media/image21.png"/><Relationship Id="rId4" Type="http://schemas.openxmlformats.org/officeDocument/2006/relationships/diagramQuickStyle" Target="../diagrams/quickStyle9.xm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b="15026"/>
          <a:stretch/>
        </p:blipFill>
        <p:spPr bwMode="auto">
          <a:xfrm>
            <a:off x="765174" y="149349"/>
            <a:ext cx="10697023" cy="21173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ángulo 2"/>
          <p:cNvSpPr/>
          <p:nvPr/>
        </p:nvSpPr>
        <p:spPr>
          <a:xfrm>
            <a:off x="6465193" y="5102853"/>
            <a:ext cx="4906851" cy="1300356"/>
          </a:xfrm>
          <a:prstGeom prst="rect">
            <a:avLst/>
          </a:prstGeom>
          <a:solidFill>
            <a:schemeClr val="tx1">
              <a:alpha val="26000"/>
            </a:schemeClr>
          </a:solidFill>
        </p:spPr>
        <p:txBody>
          <a:bodyPr wrap="square" lIns="91440" tIns="45720" rIns="91440" bIns="45720">
            <a:spAutoFit/>
          </a:bodyPr>
          <a:lstStyle/>
          <a:p>
            <a:pPr algn="ctr"/>
            <a:endParaRPr lang="es-ES" sz="1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s-ES" sz="3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DIRECTOR DE TESIS</a:t>
            </a:r>
          </a:p>
          <a:p>
            <a:pPr algn="ctr"/>
            <a:r>
              <a:rPr lang="es-ES" sz="2400" b="1" dirty="0" smtClean="0">
                <a:ln w="13462">
                  <a:solidFill>
                    <a:schemeClr val="bg1"/>
                  </a:solidFill>
                  <a:prstDash val="solid"/>
                </a:ln>
                <a:solidFill>
                  <a:schemeClr val="tx1">
                    <a:lumMod val="85000"/>
                    <a:lumOff val="15000"/>
                  </a:schemeClr>
                </a:solidFill>
              </a:rPr>
              <a:t>Ing. Horfayt Alvear</a:t>
            </a:r>
          </a:p>
          <a:p>
            <a:pPr algn="ctr"/>
            <a:endParaRPr lang="es-ES" sz="1100" b="1" dirty="0">
              <a:ln w="13462">
                <a:solidFill>
                  <a:schemeClr val="bg1"/>
                </a:solidFill>
                <a:prstDash val="solid"/>
              </a:ln>
              <a:solidFill>
                <a:schemeClr val="tx1">
                  <a:lumMod val="85000"/>
                  <a:lumOff val="15000"/>
                </a:schemeClr>
              </a:solidFill>
            </a:endParaRPr>
          </a:p>
        </p:txBody>
      </p:sp>
      <p:sp>
        <p:nvSpPr>
          <p:cNvPr id="4" name="Rectángulo 3"/>
          <p:cNvSpPr/>
          <p:nvPr/>
        </p:nvSpPr>
        <p:spPr>
          <a:xfrm>
            <a:off x="1740251" y="3693701"/>
            <a:ext cx="9166552" cy="1200329"/>
          </a:xfrm>
          <a:prstGeom prst="rect">
            <a:avLst/>
          </a:prstGeom>
          <a:solidFill>
            <a:schemeClr val="tx1">
              <a:alpha val="26000"/>
            </a:schemeClr>
          </a:solidFill>
        </p:spPr>
        <p:txBody>
          <a:bodyPr wrap="square" lIns="91440" tIns="45720" rIns="91440" bIns="45720">
            <a:spAutoFit/>
          </a:bodyPr>
          <a:lstStyle/>
          <a:p>
            <a:pPr algn="ctr"/>
            <a:r>
              <a:rPr lang="es-ES" sz="2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entury Gothic" panose="020B0502020202020204" pitchFamily="34" charset="0"/>
              </a:rPr>
              <a:t>“</a:t>
            </a:r>
            <a:r>
              <a:rPr lang="es-EC" sz="2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entury Gothic" panose="020B0502020202020204" pitchFamily="34" charset="0"/>
              </a:rPr>
              <a:t>Análisis del valor de marca y posicionamiento de la Universidad de las Fuerzas Armadas ESPE a nivel de pregrado en el DMQ y el cantón Rumiñahui</a:t>
            </a:r>
            <a:r>
              <a:rPr lang="es-ES" sz="2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entury Gothic" panose="020B0502020202020204" pitchFamily="34" charset="0"/>
              </a:rPr>
              <a:t>”</a:t>
            </a:r>
            <a:endParaRPr lang="es-E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Rectángulo 4"/>
          <p:cNvSpPr/>
          <p:nvPr/>
        </p:nvSpPr>
        <p:spPr>
          <a:xfrm>
            <a:off x="2812145" y="2401293"/>
            <a:ext cx="7022764" cy="1077218"/>
          </a:xfrm>
          <a:prstGeom prst="rect">
            <a:avLst/>
          </a:prstGeom>
          <a:solidFill>
            <a:schemeClr val="tx1">
              <a:alpha val="26000"/>
            </a:schemeClr>
          </a:solidFill>
        </p:spPr>
        <p:txBody>
          <a:bodyPr wrap="square" lIns="91440" tIns="45720" rIns="91440" bIns="45720">
            <a:spAutoFit/>
          </a:bodyPr>
          <a:lstStyle/>
          <a:p>
            <a:pPr algn="ctr"/>
            <a:r>
              <a:rPr lang="es-ES" sz="3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INGENIERÍA EN MERCADOTECNIA</a:t>
            </a:r>
            <a:endParaRPr lang="es-E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s-E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PROYECTO DE TITULACIÓN</a:t>
            </a:r>
            <a:endParaRPr lang="es-E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Rectángulo 5"/>
          <p:cNvSpPr/>
          <p:nvPr/>
        </p:nvSpPr>
        <p:spPr>
          <a:xfrm>
            <a:off x="1127983" y="5109220"/>
            <a:ext cx="5195544" cy="1323439"/>
          </a:xfrm>
          <a:prstGeom prst="rect">
            <a:avLst/>
          </a:prstGeom>
          <a:solidFill>
            <a:schemeClr val="tx1">
              <a:alpha val="26000"/>
            </a:schemeClr>
          </a:solidFill>
        </p:spPr>
        <p:txBody>
          <a:bodyPr wrap="square" lIns="91440" tIns="45720" rIns="91440" bIns="45720">
            <a:spAutoFit/>
          </a:bodyPr>
          <a:lstStyle/>
          <a:p>
            <a:pPr algn="ctr"/>
            <a:r>
              <a:rPr lang="es-ES" sz="3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AUTORES</a:t>
            </a:r>
          </a:p>
          <a:p>
            <a:pPr algn="ctr"/>
            <a:r>
              <a:rPr lang="es-ES" sz="2400" b="1" dirty="0" smtClean="0">
                <a:ln w="13462">
                  <a:solidFill>
                    <a:schemeClr val="bg1"/>
                  </a:solidFill>
                  <a:prstDash val="solid"/>
                </a:ln>
                <a:solidFill>
                  <a:schemeClr val="tx1">
                    <a:lumMod val="85000"/>
                    <a:lumOff val="15000"/>
                  </a:schemeClr>
                </a:solidFill>
              </a:rPr>
              <a:t>Melida Calahorrano</a:t>
            </a:r>
          </a:p>
          <a:p>
            <a:pPr algn="ctr"/>
            <a:r>
              <a:rPr lang="es-ES" sz="2400" b="1" dirty="0" smtClean="0">
                <a:ln w="13462">
                  <a:solidFill>
                    <a:schemeClr val="bg1"/>
                  </a:solidFill>
                  <a:prstDash val="solid"/>
                </a:ln>
                <a:solidFill>
                  <a:schemeClr val="tx1">
                    <a:lumMod val="85000"/>
                    <a:lumOff val="15000"/>
                  </a:schemeClr>
                </a:solidFill>
              </a:rPr>
              <a:t>Katherine Zambrano</a:t>
            </a:r>
            <a:endParaRPr lang="es-ES" sz="2400" b="1" dirty="0">
              <a:ln w="13462">
                <a:solidFill>
                  <a:schemeClr val="bg1"/>
                </a:solidFill>
                <a:prstDash val="solid"/>
              </a:ln>
              <a:solidFill>
                <a:schemeClr val="tx1">
                  <a:lumMod val="85000"/>
                  <a:lumOff val="15000"/>
                </a:schemeClr>
              </a:solidFill>
            </a:endParaRPr>
          </a:p>
        </p:txBody>
      </p:sp>
    </p:spTree>
    <p:extLst>
      <p:ext uri="{BB962C8B-B14F-4D97-AF65-F5344CB8AC3E}">
        <p14:creationId xmlns:p14="http://schemas.microsoft.com/office/powerpoint/2010/main" val="28735250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282045"/>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METODOLOGÍA DE LA INVESTIGACIÓN</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graphicFrame>
        <p:nvGraphicFramePr>
          <p:cNvPr id="3" name="Tabla 2"/>
          <p:cNvGraphicFramePr>
            <a:graphicFrameLocks noGrp="1"/>
          </p:cNvGraphicFramePr>
          <p:nvPr>
            <p:extLst>
              <p:ext uri="{D42A27DB-BD31-4B8C-83A1-F6EECF244321}">
                <p14:modId xmlns:p14="http://schemas.microsoft.com/office/powerpoint/2010/main" val="803781687"/>
              </p:ext>
            </p:extLst>
          </p:nvPr>
        </p:nvGraphicFramePr>
        <p:xfrm>
          <a:off x="594188" y="1781441"/>
          <a:ext cx="6153193" cy="1906337"/>
        </p:xfrm>
        <a:graphic>
          <a:graphicData uri="http://schemas.openxmlformats.org/drawingml/2006/table">
            <a:tbl>
              <a:tblPr firstRow="1" firstCol="1" bandRow="1">
                <a:tableStyleId>{69CF1AB2-1976-4502-BF36-3FF5EA218861}</a:tableStyleId>
              </a:tblPr>
              <a:tblGrid>
                <a:gridCol w="301224">
                  <a:extLst>
                    <a:ext uri="{9D8B030D-6E8A-4147-A177-3AD203B41FA5}">
                      <a16:colId xmlns:a16="http://schemas.microsoft.com/office/drawing/2014/main" val="20000"/>
                    </a:ext>
                  </a:extLst>
                </a:gridCol>
                <a:gridCol w="1760043">
                  <a:extLst>
                    <a:ext uri="{9D8B030D-6E8A-4147-A177-3AD203B41FA5}">
                      <a16:colId xmlns:a16="http://schemas.microsoft.com/office/drawing/2014/main" val="20001"/>
                    </a:ext>
                  </a:extLst>
                </a:gridCol>
                <a:gridCol w="320008">
                  <a:extLst>
                    <a:ext uri="{9D8B030D-6E8A-4147-A177-3AD203B41FA5}">
                      <a16:colId xmlns:a16="http://schemas.microsoft.com/office/drawing/2014/main" val="20002"/>
                    </a:ext>
                  </a:extLst>
                </a:gridCol>
                <a:gridCol w="1747521">
                  <a:extLst>
                    <a:ext uri="{9D8B030D-6E8A-4147-A177-3AD203B41FA5}">
                      <a16:colId xmlns:a16="http://schemas.microsoft.com/office/drawing/2014/main" val="20003"/>
                    </a:ext>
                  </a:extLst>
                </a:gridCol>
                <a:gridCol w="331138">
                  <a:extLst>
                    <a:ext uri="{9D8B030D-6E8A-4147-A177-3AD203B41FA5}">
                      <a16:colId xmlns:a16="http://schemas.microsoft.com/office/drawing/2014/main" val="20004"/>
                    </a:ext>
                  </a:extLst>
                </a:gridCol>
                <a:gridCol w="1693259">
                  <a:extLst>
                    <a:ext uri="{9D8B030D-6E8A-4147-A177-3AD203B41FA5}">
                      <a16:colId xmlns:a16="http://schemas.microsoft.com/office/drawing/2014/main" val="20005"/>
                    </a:ext>
                  </a:extLst>
                </a:gridCol>
              </a:tblGrid>
              <a:tr h="316821">
                <a:tc gridSpan="6">
                  <a:txBody>
                    <a:bodyPr/>
                    <a:lstStyle/>
                    <a:p>
                      <a:pPr algn="ctr">
                        <a:lnSpc>
                          <a:spcPct val="150000"/>
                        </a:lnSpc>
                        <a:spcAft>
                          <a:spcPts val="0"/>
                        </a:spcAft>
                      </a:pPr>
                      <a:r>
                        <a:rPr lang="es-ES_tradnl" sz="1600" dirty="0" smtClean="0">
                          <a:solidFill>
                            <a:schemeClr val="accent1">
                              <a:lumMod val="50000"/>
                            </a:schemeClr>
                          </a:solidFill>
                          <a:effectLst/>
                        </a:rPr>
                        <a:t>COLEGIOS PÚBLICOS </a:t>
                      </a:r>
                      <a:endParaRPr lang="es-EC"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60000"/>
                        <a:lumOff val="4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179705">
                <a:tc gridSpan="2">
                  <a:txBody>
                    <a:bodyPr/>
                    <a:lstStyle/>
                    <a:p>
                      <a:pPr algn="ctr">
                        <a:lnSpc>
                          <a:spcPct val="150000"/>
                        </a:lnSpc>
                        <a:spcAft>
                          <a:spcPts val="0"/>
                        </a:spcAft>
                      </a:pPr>
                      <a:r>
                        <a:rPr lang="es-ES_tradnl" sz="1100" b="1" dirty="0">
                          <a:effectLst/>
                        </a:rPr>
                        <a:t>Zona Norte</a:t>
                      </a:r>
                      <a:endParaRPr lang="es-EC" sz="1100" b="1"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60000"/>
                        <a:lumOff val="40000"/>
                      </a:schemeClr>
                    </a:solidFill>
                  </a:tcPr>
                </a:tc>
                <a:tc hMerge="1">
                  <a:txBody>
                    <a:bodyPr/>
                    <a:lstStyle/>
                    <a:p>
                      <a:endParaRPr lang="es-EC"/>
                    </a:p>
                  </a:txBody>
                  <a:tcPr/>
                </a:tc>
                <a:tc gridSpan="2">
                  <a:txBody>
                    <a:bodyPr/>
                    <a:lstStyle/>
                    <a:p>
                      <a:pPr algn="ctr">
                        <a:lnSpc>
                          <a:spcPct val="150000"/>
                        </a:lnSpc>
                        <a:spcAft>
                          <a:spcPts val="0"/>
                        </a:spcAft>
                      </a:pPr>
                      <a:r>
                        <a:rPr lang="es-ES_tradnl" sz="1100" b="1" dirty="0">
                          <a:effectLst/>
                        </a:rPr>
                        <a:t>Zona Centro</a:t>
                      </a:r>
                      <a:endParaRPr lang="es-EC" sz="1100" b="1"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60000"/>
                        <a:lumOff val="40000"/>
                      </a:schemeClr>
                    </a:solidFill>
                  </a:tcPr>
                </a:tc>
                <a:tc hMerge="1">
                  <a:txBody>
                    <a:bodyPr/>
                    <a:lstStyle/>
                    <a:p>
                      <a:endParaRPr lang="es-EC"/>
                    </a:p>
                  </a:txBody>
                  <a:tcPr/>
                </a:tc>
                <a:tc gridSpan="2">
                  <a:txBody>
                    <a:bodyPr/>
                    <a:lstStyle/>
                    <a:p>
                      <a:pPr algn="ctr">
                        <a:lnSpc>
                          <a:spcPct val="150000"/>
                        </a:lnSpc>
                        <a:spcAft>
                          <a:spcPts val="0"/>
                        </a:spcAft>
                      </a:pPr>
                      <a:r>
                        <a:rPr lang="es-ES_tradnl" sz="1100" b="1" dirty="0">
                          <a:effectLst/>
                        </a:rPr>
                        <a:t>Zona Sur</a:t>
                      </a:r>
                      <a:endParaRPr lang="es-EC" sz="1100" b="1"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60000"/>
                        <a:lumOff val="40000"/>
                      </a:schemeClr>
                    </a:solidFill>
                  </a:tcPr>
                </a:tc>
                <a:tc hMerge="1">
                  <a:txBody>
                    <a:bodyPr/>
                    <a:lstStyle/>
                    <a:p>
                      <a:endParaRPr lang="es-EC"/>
                    </a:p>
                  </a:txBody>
                  <a:tcPr/>
                </a:tc>
                <a:extLst>
                  <a:ext uri="{0D108BD9-81ED-4DB2-BD59-A6C34878D82A}">
                    <a16:rowId xmlns:a16="http://schemas.microsoft.com/office/drawing/2014/main" val="10001"/>
                  </a:ext>
                </a:extLst>
              </a:tr>
              <a:tr h="144145">
                <a:tc>
                  <a:txBody>
                    <a:bodyPr/>
                    <a:lstStyle/>
                    <a:p>
                      <a:pPr algn="just">
                        <a:lnSpc>
                          <a:spcPct val="150000"/>
                        </a:lnSpc>
                        <a:spcAft>
                          <a:spcPts val="0"/>
                        </a:spcAft>
                      </a:pPr>
                      <a:r>
                        <a:rPr lang="es-ES_tradnl" sz="1100" dirty="0">
                          <a:effectLst/>
                        </a:rPr>
                        <a:t>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24 de Mayo</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Instituto N. Mejía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Benito Juárez</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44145">
                <a:tc>
                  <a:txBody>
                    <a:bodyPr/>
                    <a:lstStyle/>
                    <a:p>
                      <a:pPr algn="just">
                        <a:lnSpc>
                          <a:spcPct val="150000"/>
                        </a:lnSpc>
                        <a:spcAft>
                          <a:spcPts val="0"/>
                        </a:spcAft>
                      </a:pPr>
                      <a:r>
                        <a:rPr lang="es-ES_tradnl" sz="1100" dirty="0">
                          <a:effectLst/>
                        </a:rPr>
                        <a:t>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Central Técnico</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Simón Bolívar</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Consejo Provincial</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44145">
                <a:tc>
                  <a:txBody>
                    <a:bodyPr/>
                    <a:lstStyle/>
                    <a:p>
                      <a:pPr algn="just">
                        <a:lnSpc>
                          <a:spcPct val="150000"/>
                        </a:lnSpc>
                        <a:spcAft>
                          <a:spcPts val="0"/>
                        </a:spcAft>
                      </a:pPr>
                      <a:r>
                        <a:rPr lang="es-ES_tradnl" sz="1100" dirty="0">
                          <a:effectLst/>
                        </a:rPr>
                        <a:t>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Eloy Alfaro</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Manuela Cañizares</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Juan Pio Montufar</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53670">
                <a:tc>
                  <a:txBody>
                    <a:bodyPr/>
                    <a:lstStyle/>
                    <a:p>
                      <a:pPr algn="just">
                        <a:lnSpc>
                          <a:spcPct val="150000"/>
                        </a:lnSpc>
                        <a:spcAft>
                          <a:spcPts val="0"/>
                        </a:spcAft>
                      </a:pPr>
                      <a:r>
                        <a:rPr lang="es-ES_tradnl" sz="1100" dirty="0">
                          <a:effectLst/>
                        </a:rPr>
                        <a:t>M</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Gran Colombia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M</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Antonio José de Sucre</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M</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Abdón Calderón</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144145">
                <a:tc>
                  <a:txBody>
                    <a:bodyPr/>
                    <a:lstStyle/>
                    <a:p>
                      <a:pPr algn="just">
                        <a:lnSpc>
                          <a:spcPct val="150000"/>
                        </a:lnSpc>
                        <a:spcAft>
                          <a:spcPts val="0"/>
                        </a:spcAft>
                      </a:pPr>
                      <a:r>
                        <a:rPr lang="es-ES_tradnl" sz="1100" dirty="0">
                          <a:effectLst/>
                        </a:rPr>
                        <a:t>M</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María Angélica Idrobo</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M</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10 de Agosto</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M</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Tarqui</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144145">
                <a:tc>
                  <a:txBody>
                    <a:bodyPr/>
                    <a:lstStyle/>
                    <a:p>
                      <a:pPr algn="just">
                        <a:lnSpc>
                          <a:spcPct val="150000"/>
                        </a:lnSpc>
                        <a:spcAft>
                          <a:spcPts val="0"/>
                        </a:spcAft>
                      </a:pPr>
                      <a:r>
                        <a:rPr lang="es-ES_tradnl" sz="1100" dirty="0">
                          <a:effectLst/>
                        </a:rPr>
                        <a:t>M</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Benalcázar</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M</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Fernández Madrid</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M</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Vicente Rocafuerte</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3128774703"/>
              </p:ext>
            </p:extLst>
          </p:nvPr>
        </p:nvGraphicFramePr>
        <p:xfrm>
          <a:off x="627690" y="4086044"/>
          <a:ext cx="6153193" cy="1980067"/>
        </p:xfrm>
        <a:graphic>
          <a:graphicData uri="http://schemas.openxmlformats.org/drawingml/2006/table">
            <a:tbl>
              <a:tblPr firstRow="1" firstCol="1" bandRow="1">
                <a:tableStyleId>{69CF1AB2-1976-4502-BF36-3FF5EA218861}</a:tableStyleId>
              </a:tblPr>
              <a:tblGrid>
                <a:gridCol w="297390">
                  <a:extLst>
                    <a:ext uri="{9D8B030D-6E8A-4147-A177-3AD203B41FA5}">
                      <a16:colId xmlns:a16="http://schemas.microsoft.com/office/drawing/2014/main" val="20000"/>
                    </a:ext>
                  </a:extLst>
                </a:gridCol>
                <a:gridCol w="1672297">
                  <a:extLst>
                    <a:ext uri="{9D8B030D-6E8A-4147-A177-3AD203B41FA5}">
                      <a16:colId xmlns:a16="http://schemas.microsoft.com/office/drawing/2014/main" val="20001"/>
                    </a:ext>
                  </a:extLst>
                </a:gridCol>
                <a:gridCol w="381073">
                  <a:extLst>
                    <a:ext uri="{9D8B030D-6E8A-4147-A177-3AD203B41FA5}">
                      <a16:colId xmlns:a16="http://schemas.microsoft.com/office/drawing/2014/main" val="20002"/>
                    </a:ext>
                  </a:extLst>
                </a:gridCol>
                <a:gridCol w="1743531">
                  <a:extLst>
                    <a:ext uri="{9D8B030D-6E8A-4147-A177-3AD203B41FA5}">
                      <a16:colId xmlns:a16="http://schemas.microsoft.com/office/drawing/2014/main" val="20003"/>
                    </a:ext>
                  </a:extLst>
                </a:gridCol>
                <a:gridCol w="293931">
                  <a:extLst>
                    <a:ext uri="{9D8B030D-6E8A-4147-A177-3AD203B41FA5}">
                      <a16:colId xmlns:a16="http://schemas.microsoft.com/office/drawing/2014/main" val="20004"/>
                    </a:ext>
                  </a:extLst>
                </a:gridCol>
                <a:gridCol w="1764971">
                  <a:extLst>
                    <a:ext uri="{9D8B030D-6E8A-4147-A177-3AD203B41FA5}">
                      <a16:colId xmlns:a16="http://schemas.microsoft.com/office/drawing/2014/main" val="20005"/>
                    </a:ext>
                  </a:extLst>
                </a:gridCol>
              </a:tblGrid>
              <a:tr h="375673">
                <a:tc gridSpan="6">
                  <a:txBody>
                    <a:bodyPr/>
                    <a:lstStyle/>
                    <a:p>
                      <a:pPr algn="ctr">
                        <a:lnSpc>
                          <a:spcPct val="150000"/>
                        </a:lnSpc>
                        <a:spcAft>
                          <a:spcPts val="0"/>
                        </a:spcAft>
                      </a:pPr>
                      <a:r>
                        <a:rPr lang="es-ES_tradnl" sz="1600" dirty="0" smtClean="0">
                          <a:solidFill>
                            <a:schemeClr val="accent1">
                              <a:lumMod val="50000"/>
                            </a:schemeClr>
                          </a:solidFill>
                          <a:effectLst/>
                        </a:rPr>
                        <a:t>COLEGIOS PRIVADOS </a:t>
                      </a:r>
                      <a:endParaRPr lang="es-EC"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60000"/>
                        <a:lumOff val="4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44450">
                <a:tc gridSpan="2">
                  <a:txBody>
                    <a:bodyPr/>
                    <a:lstStyle/>
                    <a:p>
                      <a:pPr algn="ctr">
                        <a:lnSpc>
                          <a:spcPct val="150000"/>
                        </a:lnSpc>
                        <a:spcAft>
                          <a:spcPts val="0"/>
                        </a:spcAft>
                      </a:pPr>
                      <a:r>
                        <a:rPr lang="es-ES_tradnl" sz="1100" b="1" dirty="0">
                          <a:effectLst/>
                        </a:rPr>
                        <a:t>Zona Norte</a:t>
                      </a:r>
                      <a:endParaRPr lang="es-EC" sz="1100" b="1"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60000"/>
                        <a:lumOff val="40000"/>
                      </a:schemeClr>
                    </a:solidFill>
                  </a:tcPr>
                </a:tc>
                <a:tc hMerge="1">
                  <a:txBody>
                    <a:bodyPr/>
                    <a:lstStyle/>
                    <a:p>
                      <a:endParaRPr lang="es-EC"/>
                    </a:p>
                  </a:txBody>
                  <a:tcPr/>
                </a:tc>
                <a:tc gridSpan="2">
                  <a:txBody>
                    <a:bodyPr/>
                    <a:lstStyle/>
                    <a:p>
                      <a:pPr algn="ctr">
                        <a:lnSpc>
                          <a:spcPct val="150000"/>
                        </a:lnSpc>
                        <a:spcAft>
                          <a:spcPts val="0"/>
                        </a:spcAft>
                      </a:pPr>
                      <a:r>
                        <a:rPr lang="es-ES_tradnl" sz="1100" b="1" dirty="0">
                          <a:effectLst/>
                        </a:rPr>
                        <a:t>Zona Centro</a:t>
                      </a:r>
                      <a:endParaRPr lang="es-EC" sz="1100" b="1"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60000"/>
                        <a:lumOff val="40000"/>
                      </a:schemeClr>
                    </a:solidFill>
                  </a:tcPr>
                </a:tc>
                <a:tc hMerge="1">
                  <a:txBody>
                    <a:bodyPr/>
                    <a:lstStyle/>
                    <a:p>
                      <a:endParaRPr lang="es-EC"/>
                    </a:p>
                  </a:txBody>
                  <a:tcPr/>
                </a:tc>
                <a:tc gridSpan="2">
                  <a:txBody>
                    <a:bodyPr/>
                    <a:lstStyle/>
                    <a:p>
                      <a:pPr algn="ctr">
                        <a:lnSpc>
                          <a:spcPct val="150000"/>
                        </a:lnSpc>
                        <a:spcAft>
                          <a:spcPts val="0"/>
                        </a:spcAft>
                      </a:pPr>
                      <a:r>
                        <a:rPr lang="es-ES_tradnl" sz="1100" b="1" dirty="0">
                          <a:effectLst/>
                        </a:rPr>
                        <a:t>Zona Sur</a:t>
                      </a:r>
                      <a:endParaRPr lang="es-EC" sz="1100" b="1"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60000"/>
                        <a:lumOff val="40000"/>
                      </a:schemeClr>
                    </a:solidFill>
                  </a:tcPr>
                </a:tc>
                <a:tc hMerge="1">
                  <a:txBody>
                    <a:bodyPr/>
                    <a:lstStyle/>
                    <a:p>
                      <a:endParaRPr lang="es-EC"/>
                    </a:p>
                  </a:txBody>
                  <a:tcPr/>
                </a:tc>
                <a:extLst>
                  <a:ext uri="{0D108BD9-81ED-4DB2-BD59-A6C34878D82A}">
                    <a16:rowId xmlns:a16="http://schemas.microsoft.com/office/drawing/2014/main" val="10001"/>
                  </a:ext>
                </a:extLst>
              </a:tr>
              <a:tr h="191135">
                <a:tc>
                  <a:txBody>
                    <a:bodyPr/>
                    <a:lstStyle/>
                    <a:p>
                      <a:pPr algn="just">
                        <a:lnSpc>
                          <a:spcPct val="150000"/>
                        </a:lnSpc>
                        <a:spcAft>
                          <a:spcPts val="0"/>
                        </a:spcAft>
                      </a:pPr>
                      <a:r>
                        <a:rPr lang="es-ES_tradnl" sz="1100" dirty="0">
                          <a:effectLst/>
                        </a:rPr>
                        <a:t>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Americano de Quito</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La Providencia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Johann Strauss</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91135">
                <a:tc>
                  <a:txBody>
                    <a:bodyPr/>
                    <a:lstStyle/>
                    <a:p>
                      <a:pPr algn="just">
                        <a:lnSpc>
                          <a:spcPct val="150000"/>
                        </a:lnSpc>
                        <a:spcAft>
                          <a:spcPts val="0"/>
                        </a:spcAft>
                      </a:pPr>
                      <a:r>
                        <a:rPr lang="es-ES_tradnl" sz="1100" dirty="0">
                          <a:effectLst/>
                        </a:rPr>
                        <a:t>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Intisana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San Francisco de Sales</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Santa Dorotea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91135">
                <a:tc>
                  <a:txBody>
                    <a:bodyPr/>
                    <a:lstStyle/>
                    <a:p>
                      <a:pPr algn="just">
                        <a:lnSpc>
                          <a:spcPct val="150000"/>
                        </a:lnSpc>
                        <a:spcAft>
                          <a:spcPts val="0"/>
                        </a:spcAft>
                      </a:pPr>
                      <a:r>
                        <a:rPr lang="es-ES_tradnl" sz="1100" dirty="0">
                          <a:effectLst/>
                        </a:rPr>
                        <a:t>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Santa María Eufrasia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Andino</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Pablo VI</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91135">
                <a:tc>
                  <a:txBody>
                    <a:bodyPr/>
                    <a:lstStyle/>
                    <a:p>
                      <a:pPr algn="just">
                        <a:lnSpc>
                          <a:spcPct val="150000"/>
                        </a:lnSpc>
                        <a:spcAft>
                          <a:spcPts val="0"/>
                        </a:spcAft>
                      </a:pPr>
                      <a:r>
                        <a:rPr lang="es-ES_tradnl" sz="1100" dirty="0">
                          <a:effectLst/>
                        </a:rPr>
                        <a:t>M</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Spellman Femenino</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M</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San Pedro Pascual</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just">
                        <a:lnSpc>
                          <a:spcPct val="150000"/>
                        </a:lnSpc>
                        <a:spcAft>
                          <a:spcPts val="0"/>
                        </a:spcAft>
                      </a:pPr>
                      <a:r>
                        <a:rPr lang="es-ES_tradnl" sz="1100" dirty="0">
                          <a:effectLst/>
                        </a:rPr>
                        <a:t>M</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just">
                        <a:lnSpc>
                          <a:spcPct val="150000"/>
                        </a:lnSpc>
                        <a:spcAft>
                          <a:spcPts val="0"/>
                        </a:spcAft>
                      </a:pPr>
                      <a:r>
                        <a:rPr lang="es-ES_tradnl" sz="1100" dirty="0">
                          <a:effectLst/>
                        </a:rPr>
                        <a:t>Academia Militar Miguel Iturralde</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128270">
                <a:tc>
                  <a:txBody>
                    <a:bodyPr/>
                    <a:lstStyle/>
                    <a:p>
                      <a:pPr algn="just">
                        <a:lnSpc>
                          <a:spcPct val="150000"/>
                        </a:lnSpc>
                        <a:spcAft>
                          <a:spcPts val="0"/>
                        </a:spcAft>
                      </a:pPr>
                      <a:r>
                        <a:rPr lang="es-ES_tradnl" sz="1100" dirty="0">
                          <a:effectLst/>
                        </a:rPr>
                        <a:t>M</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José Ortega y Gasset</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M</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Santo Domingo de Guzmán</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0006"/>
                  </a:ext>
                </a:extLst>
              </a:tr>
              <a:tr h="203200">
                <a:tc>
                  <a:txBody>
                    <a:bodyPr/>
                    <a:lstStyle/>
                    <a:p>
                      <a:pPr algn="just">
                        <a:lnSpc>
                          <a:spcPct val="150000"/>
                        </a:lnSpc>
                        <a:spcAft>
                          <a:spcPts val="0"/>
                        </a:spcAft>
                      </a:pPr>
                      <a:r>
                        <a:rPr lang="es-ES_tradnl" sz="1100" dirty="0">
                          <a:effectLst/>
                        </a:rPr>
                        <a:t>M</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Colegio La Dolorosa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M</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San Gabriel</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M</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_tradnl" sz="1100" dirty="0">
                          <a:effectLst/>
                        </a:rPr>
                        <a:t>San José La Salle</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4087806722"/>
              </p:ext>
            </p:extLst>
          </p:nvPr>
        </p:nvGraphicFramePr>
        <p:xfrm>
          <a:off x="7355595" y="1885465"/>
          <a:ext cx="4446088" cy="1267207"/>
        </p:xfrm>
        <a:graphic>
          <a:graphicData uri="http://schemas.openxmlformats.org/drawingml/2006/table">
            <a:tbl>
              <a:tblPr firstRow="1" firstCol="1" bandRow="1">
                <a:tableStyleId>{22838BEF-8BB2-4498-84A7-C5851F593DF1}</a:tableStyleId>
              </a:tblPr>
              <a:tblGrid>
                <a:gridCol w="197165">
                  <a:extLst>
                    <a:ext uri="{9D8B030D-6E8A-4147-A177-3AD203B41FA5}">
                      <a16:colId xmlns:a16="http://schemas.microsoft.com/office/drawing/2014/main" val="20000"/>
                    </a:ext>
                  </a:extLst>
                </a:gridCol>
                <a:gridCol w="1456377">
                  <a:extLst>
                    <a:ext uri="{9D8B030D-6E8A-4147-A177-3AD203B41FA5}">
                      <a16:colId xmlns:a16="http://schemas.microsoft.com/office/drawing/2014/main" val="20001"/>
                    </a:ext>
                  </a:extLst>
                </a:gridCol>
                <a:gridCol w="753049">
                  <a:extLst>
                    <a:ext uri="{9D8B030D-6E8A-4147-A177-3AD203B41FA5}">
                      <a16:colId xmlns:a16="http://schemas.microsoft.com/office/drawing/2014/main" val="20002"/>
                    </a:ext>
                  </a:extLst>
                </a:gridCol>
                <a:gridCol w="2039497">
                  <a:extLst>
                    <a:ext uri="{9D8B030D-6E8A-4147-A177-3AD203B41FA5}">
                      <a16:colId xmlns:a16="http://schemas.microsoft.com/office/drawing/2014/main" val="20003"/>
                    </a:ext>
                  </a:extLst>
                </a:gridCol>
              </a:tblGrid>
              <a:tr h="221615">
                <a:tc gridSpan="4">
                  <a:txBody>
                    <a:bodyPr/>
                    <a:lstStyle/>
                    <a:p>
                      <a:pPr algn="ctr">
                        <a:lnSpc>
                          <a:spcPct val="150000"/>
                        </a:lnSpc>
                        <a:spcAft>
                          <a:spcPts val="0"/>
                        </a:spcAft>
                      </a:pPr>
                      <a:r>
                        <a:rPr lang="es-ES_tradnl" sz="1600" dirty="0" smtClean="0">
                          <a:solidFill>
                            <a:schemeClr val="bg2">
                              <a:lumMod val="75000"/>
                            </a:schemeClr>
                          </a:solidFill>
                          <a:effectLst/>
                        </a:rPr>
                        <a:t>COLEGIOS PÚBLICOS </a:t>
                      </a:r>
                      <a:endParaRPr lang="es-EC" sz="1600" dirty="0">
                        <a:solidFill>
                          <a:schemeClr val="bg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20000"/>
                        <a:lumOff val="8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221615">
                <a:tc gridSpan="2">
                  <a:txBody>
                    <a:bodyPr/>
                    <a:lstStyle/>
                    <a:p>
                      <a:pPr algn="ctr">
                        <a:lnSpc>
                          <a:spcPct val="150000"/>
                        </a:lnSpc>
                        <a:spcAft>
                          <a:spcPts val="0"/>
                        </a:spcAft>
                      </a:pPr>
                      <a:r>
                        <a:rPr lang="es-ES_tradnl" sz="1100" b="1" dirty="0">
                          <a:effectLst/>
                        </a:rPr>
                        <a:t>Zona Centro</a:t>
                      </a:r>
                      <a:endParaRPr lang="es-EC" sz="1100" b="1"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gridSpan="2">
                  <a:txBody>
                    <a:bodyPr/>
                    <a:lstStyle/>
                    <a:p>
                      <a:pPr algn="ctr">
                        <a:lnSpc>
                          <a:spcPct val="150000"/>
                        </a:lnSpc>
                        <a:spcAft>
                          <a:spcPts val="0"/>
                        </a:spcAft>
                      </a:pPr>
                      <a:r>
                        <a:rPr lang="es-ES_tradnl" sz="1100" b="1" dirty="0">
                          <a:effectLst/>
                        </a:rPr>
                        <a:t>Zona Sur</a:t>
                      </a:r>
                      <a:endParaRPr lang="es-EC" sz="1100" b="1"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10001"/>
                  </a:ext>
                </a:extLst>
              </a:tr>
              <a:tr h="488315">
                <a:tc rowSpan="2">
                  <a:txBody>
                    <a:bodyPr/>
                    <a:lstStyle/>
                    <a:p>
                      <a:pPr algn="ctr">
                        <a:lnSpc>
                          <a:spcPct val="150000"/>
                        </a:lnSpc>
                        <a:spcAft>
                          <a:spcPts val="0"/>
                        </a:spcAft>
                      </a:pPr>
                      <a:r>
                        <a:rPr lang="es-ES_tradnl" sz="1100" dirty="0">
                          <a:effectLst/>
                        </a:rPr>
                        <a:t>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50000"/>
                        </a:lnSpc>
                        <a:spcAft>
                          <a:spcPts val="0"/>
                        </a:spcAft>
                      </a:pPr>
                      <a:r>
                        <a:rPr lang="es-ES_tradnl" sz="1100" dirty="0">
                          <a:effectLst/>
                        </a:rPr>
                        <a:t>San Rafael</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_tradnl" sz="1100" dirty="0">
                          <a:effectLst/>
                        </a:rPr>
                        <a:t>A</a:t>
                      </a:r>
                      <a:endParaRPr lang="es-EC" sz="1100" dirty="0">
                        <a:effectLst/>
                      </a:endParaRPr>
                    </a:p>
                    <a:p>
                      <a:pPr algn="ctr">
                        <a:lnSpc>
                          <a:spcPct val="150000"/>
                        </a:lnSpc>
                        <a:spcAft>
                          <a:spcPts val="0"/>
                        </a:spcAft>
                      </a:pPr>
                      <a:r>
                        <a:rPr lang="es-ES_tradnl" sz="1100" dirty="0">
                          <a:effectLst/>
                        </a:rPr>
                        <a:t>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100" dirty="0">
                          <a:effectLst/>
                        </a:rPr>
                        <a:t>Juan de Salinas</a:t>
                      </a:r>
                      <a:endParaRPr lang="es-EC" sz="1100" dirty="0">
                        <a:effectLst/>
                      </a:endParaRPr>
                    </a:p>
                    <a:p>
                      <a:pPr algn="ctr">
                        <a:lnSpc>
                          <a:spcPct val="150000"/>
                        </a:lnSpc>
                        <a:spcAft>
                          <a:spcPts val="0"/>
                        </a:spcAft>
                      </a:pPr>
                      <a:r>
                        <a:rPr lang="es-ES_tradnl" sz="1100" dirty="0">
                          <a:effectLst/>
                        </a:rPr>
                        <a:t>Rumiñahui</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25095">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S_tradnl" sz="1100" dirty="0">
                          <a:effectLst/>
                        </a:rPr>
                        <a:t>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_tradnl" sz="1100" dirty="0">
                          <a:effectLst/>
                        </a:rPr>
                        <a:t>Jacinto Jijón y Caamaño</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44364749"/>
              </p:ext>
            </p:extLst>
          </p:nvPr>
        </p:nvGraphicFramePr>
        <p:xfrm>
          <a:off x="7355597" y="4086044"/>
          <a:ext cx="4446086" cy="1310205"/>
        </p:xfrm>
        <a:graphic>
          <a:graphicData uri="http://schemas.openxmlformats.org/drawingml/2006/table">
            <a:tbl>
              <a:tblPr firstRow="1" firstCol="1" bandRow="1">
                <a:tableStyleId>{22838BEF-8BB2-4498-84A7-C5851F593DF1}</a:tableStyleId>
              </a:tblPr>
              <a:tblGrid>
                <a:gridCol w="251070">
                  <a:extLst>
                    <a:ext uri="{9D8B030D-6E8A-4147-A177-3AD203B41FA5}">
                      <a16:colId xmlns:a16="http://schemas.microsoft.com/office/drawing/2014/main" val="20000"/>
                    </a:ext>
                  </a:extLst>
                </a:gridCol>
                <a:gridCol w="1049280">
                  <a:extLst>
                    <a:ext uri="{9D8B030D-6E8A-4147-A177-3AD203B41FA5}">
                      <a16:colId xmlns:a16="http://schemas.microsoft.com/office/drawing/2014/main" val="20001"/>
                    </a:ext>
                  </a:extLst>
                </a:gridCol>
                <a:gridCol w="238874">
                  <a:extLst>
                    <a:ext uri="{9D8B030D-6E8A-4147-A177-3AD203B41FA5}">
                      <a16:colId xmlns:a16="http://schemas.microsoft.com/office/drawing/2014/main" val="20002"/>
                    </a:ext>
                  </a:extLst>
                </a:gridCol>
                <a:gridCol w="867365">
                  <a:extLst>
                    <a:ext uri="{9D8B030D-6E8A-4147-A177-3AD203B41FA5}">
                      <a16:colId xmlns:a16="http://schemas.microsoft.com/office/drawing/2014/main" val="20003"/>
                    </a:ext>
                  </a:extLst>
                </a:gridCol>
                <a:gridCol w="708338">
                  <a:extLst>
                    <a:ext uri="{9D8B030D-6E8A-4147-A177-3AD203B41FA5}">
                      <a16:colId xmlns:a16="http://schemas.microsoft.com/office/drawing/2014/main" val="20004"/>
                    </a:ext>
                  </a:extLst>
                </a:gridCol>
                <a:gridCol w="1331159">
                  <a:extLst>
                    <a:ext uri="{9D8B030D-6E8A-4147-A177-3AD203B41FA5}">
                      <a16:colId xmlns:a16="http://schemas.microsoft.com/office/drawing/2014/main" val="20005"/>
                    </a:ext>
                  </a:extLst>
                </a:gridCol>
              </a:tblGrid>
              <a:tr h="459948">
                <a:tc gridSpan="6">
                  <a:txBody>
                    <a:bodyPr/>
                    <a:lstStyle/>
                    <a:p>
                      <a:pPr algn="ctr">
                        <a:lnSpc>
                          <a:spcPct val="150000"/>
                        </a:lnSpc>
                        <a:spcAft>
                          <a:spcPts val="0"/>
                        </a:spcAft>
                      </a:pPr>
                      <a:r>
                        <a:rPr lang="es-ES_tradnl" sz="1600" dirty="0" smtClean="0">
                          <a:solidFill>
                            <a:schemeClr val="bg2">
                              <a:lumMod val="75000"/>
                            </a:schemeClr>
                          </a:solidFill>
                          <a:effectLst/>
                        </a:rPr>
                        <a:t>COLEGIOS PRIVADOS </a:t>
                      </a:r>
                      <a:endParaRPr lang="es-EC" sz="1600" dirty="0">
                        <a:solidFill>
                          <a:schemeClr val="bg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20000"/>
                        <a:lumOff val="8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283419">
                <a:tc gridSpan="2">
                  <a:txBody>
                    <a:bodyPr/>
                    <a:lstStyle/>
                    <a:p>
                      <a:pPr algn="ctr">
                        <a:lnSpc>
                          <a:spcPct val="150000"/>
                        </a:lnSpc>
                        <a:spcAft>
                          <a:spcPts val="0"/>
                        </a:spcAft>
                      </a:pPr>
                      <a:r>
                        <a:rPr lang="es-ES_tradnl" sz="1100" b="1" dirty="0">
                          <a:effectLst/>
                        </a:rPr>
                        <a:t>Zona Norte</a:t>
                      </a:r>
                      <a:endParaRPr lang="es-EC" sz="1100" b="1"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gridSpan="2">
                  <a:txBody>
                    <a:bodyPr/>
                    <a:lstStyle/>
                    <a:p>
                      <a:pPr algn="ctr">
                        <a:lnSpc>
                          <a:spcPct val="150000"/>
                        </a:lnSpc>
                        <a:spcAft>
                          <a:spcPts val="0"/>
                        </a:spcAft>
                      </a:pPr>
                      <a:r>
                        <a:rPr lang="es-ES_tradnl" sz="1100" b="1" dirty="0">
                          <a:effectLst/>
                        </a:rPr>
                        <a:t>Zona Centro</a:t>
                      </a:r>
                      <a:endParaRPr lang="es-EC" sz="1100" b="1"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gridSpan="2">
                  <a:txBody>
                    <a:bodyPr/>
                    <a:lstStyle/>
                    <a:p>
                      <a:pPr algn="ctr">
                        <a:lnSpc>
                          <a:spcPct val="150000"/>
                        </a:lnSpc>
                        <a:spcAft>
                          <a:spcPts val="0"/>
                        </a:spcAft>
                      </a:pPr>
                      <a:r>
                        <a:rPr lang="es-ES_tradnl" sz="1100" b="1" dirty="0">
                          <a:effectLst/>
                        </a:rPr>
                        <a:t>Zona Sur</a:t>
                      </a:r>
                      <a:endParaRPr lang="es-EC" sz="1100" b="1"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10001"/>
                  </a:ext>
                </a:extLst>
              </a:tr>
              <a:tr h="283419">
                <a:tc rowSpan="2">
                  <a:txBody>
                    <a:bodyPr/>
                    <a:lstStyle/>
                    <a:p>
                      <a:pPr algn="ctr">
                        <a:lnSpc>
                          <a:spcPct val="150000"/>
                        </a:lnSpc>
                        <a:spcAft>
                          <a:spcPts val="0"/>
                        </a:spcAft>
                      </a:pPr>
                      <a:r>
                        <a:rPr lang="es-ES_tradnl" sz="1100" dirty="0">
                          <a:effectLst/>
                        </a:rPr>
                        <a:t>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50000"/>
                        </a:lnSpc>
                        <a:spcAft>
                          <a:spcPts val="0"/>
                        </a:spcAft>
                      </a:pPr>
                      <a:r>
                        <a:rPr lang="es-ES_tradnl" sz="1100" dirty="0">
                          <a:effectLst/>
                        </a:rPr>
                        <a:t>Giovanni Antonio Farina</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50000"/>
                        </a:lnSpc>
                        <a:spcAft>
                          <a:spcPts val="0"/>
                        </a:spcAft>
                      </a:pPr>
                      <a:r>
                        <a:rPr lang="es-ES_tradnl" sz="1100" dirty="0">
                          <a:effectLst/>
                        </a:rPr>
                        <a:t>M</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50000"/>
                        </a:lnSpc>
                        <a:spcAft>
                          <a:spcPts val="0"/>
                        </a:spcAft>
                      </a:pPr>
                      <a:r>
                        <a:rPr lang="es-ES_tradnl" sz="1100" dirty="0">
                          <a:effectLst/>
                        </a:rPr>
                        <a:t>George Mason</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_tradnl" sz="1100" dirty="0">
                          <a:effectLst/>
                        </a:rPr>
                        <a:t>M</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_tradnl" sz="1100" dirty="0">
                          <a:effectLst/>
                        </a:rPr>
                        <a:t>Liceo del Valle</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83419">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S_tradnl" sz="1100" dirty="0">
                          <a:effectLst/>
                        </a:rPr>
                        <a:t>M</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_tradnl" sz="1100" dirty="0">
                          <a:effectLst/>
                        </a:rPr>
                        <a:t>Darío Figueroa Larco</a:t>
                      </a:r>
                      <a:endParaRPr lang="es-EC" sz="1100" dirty="0">
                        <a:solidFill>
                          <a:srgbClr val="BF8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bl>
          </a:graphicData>
        </a:graphic>
      </p:graphicFrame>
      <p:sp>
        <p:nvSpPr>
          <p:cNvPr id="7" name="Rectángulo 6"/>
          <p:cNvSpPr/>
          <p:nvPr/>
        </p:nvSpPr>
        <p:spPr>
          <a:xfrm>
            <a:off x="1056068" y="1231854"/>
            <a:ext cx="5229434" cy="4645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7"/>
          <p:cNvSpPr/>
          <p:nvPr/>
        </p:nvSpPr>
        <p:spPr>
          <a:xfrm>
            <a:off x="1312575" y="1275607"/>
            <a:ext cx="4783425" cy="369332"/>
          </a:xfrm>
          <a:prstGeom prst="rect">
            <a:avLst/>
          </a:prstGeom>
        </p:spPr>
        <p:txBody>
          <a:bodyPr wrap="none">
            <a:spAutoFit/>
          </a:bodyPr>
          <a:lstStyle/>
          <a:p>
            <a:pPr algn="ctr"/>
            <a:r>
              <a:rPr lang="es-EC" b="1" dirty="0">
                <a:solidFill>
                  <a:schemeClr val="bg1"/>
                </a:solidFill>
              </a:rPr>
              <a:t>Distribución del Distrito Metropolitano de Quito</a:t>
            </a:r>
          </a:p>
        </p:txBody>
      </p:sp>
      <p:sp>
        <p:nvSpPr>
          <p:cNvPr id="9" name="Rectángulo 8"/>
          <p:cNvSpPr/>
          <p:nvPr/>
        </p:nvSpPr>
        <p:spPr>
          <a:xfrm>
            <a:off x="7974339" y="1275607"/>
            <a:ext cx="3670480" cy="46457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Rectángulo 9"/>
          <p:cNvSpPr/>
          <p:nvPr/>
        </p:nvSpPr>
        <p:spPr>
          <a:xfrm>
            <a:off x="8053585" y="1310339"/>
            <a:ext cx="3511987" cy="369332"/>
          </a:xfrm>
          <a:prstGeom prst="rect">
            <a:avLst/>
          </a:prstGeom>
        </p:spPr>
        <p:txBody>
          <a:bodyPr wrap="none">
            <a:spAutoFit/>
          </a:bodyPr>
          <a:lstStyle/>
          <a:p>
            <a:pPr algn="ctr"/>
            <a:r>
              <a:rPr lang="es-EC" b="1" dirty="0" smtClean="0">
                <a:solidFill>
                  <a:schemeClr val="bg1"/>
                </a:solidFill>
              </a:rPr>
              <a:t>Distribución del Cantón Rumiñahui</a:t>
            </a:r>
            <a:endParaRPr lang="es-EC" b="1" dirty="0">
              <a:solidFill>
                <a:schemeClr val="bg1"/>
              </a:solidFill>
            </a:endParaRPr>
          </a:p>
        </p:txBody>
      </p:sp>
      <p:cxnSp>
        <p:nvCxnSpPr>
          <p:cNvPr id="11" name="Conector recto 10"/>
          <p:cNvCxnSpPr/>
          <p:nvPr/>
        </p:nvCxnSpPr>
        <p:spPr>
          <a:xfrm>
            <a:off x="0" y="3953813"/>
            <a:ext cx="12192000" cy="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 name="Rectángulo 14"/>
          <p:cNvSpPr/>
          <p:nvPr/>
        </p:nvSpPr>
        <p:spPr>
          <a:xfrm>
            <a:off x="679205" y="6221724"/>
            <a:ext cx="6153193" cy="415498"/>
          </a:xfrm>
          <a:prstGeom prst="rect">
            <a:avLst/>
          </a:prstGeom>
        </p:spPr>
        <p:txBody>
          <a:bodyPr wrap="square">
            <a:spAutoFit/>
          </a:bodyPr>
          <a:lstStyle/>
          <a:p>
            <a:pPr lvl="0" algn="just">
              <a:lnSpc>
                <a:spcPct val="150000"/>
              </a:lnSpc>
              <a:spcAft>
                <a:spcPts val="0"/>
              </a:spcAft>
            </a:pPr>
            <a:r>
              <a:rPr lang="es-ES_tradnl" sz="1400" dirty="0" smtClean="0">
                <a:latin typeface="Times New Roman" panose="02020603050405020304" pitchFamily="18" charset="0"/>
                <a:ea typeface="Calibri" panose="020F0502020204030204" pitchFamily="34" charset="0"/>
                <a:cs typeface="Times New Roman" panose="02020603050405020304" pitchFamily="18" charset="0"/>
              </a:rPr>
              <a:t>*Alto </a:t>
            </a:r>
            <a:r>
              <a:rPr lang="es-ES_tradnl" sz="1400" dirty="0">
                <a:latin typeface="Times New Roman" panose="02020603050405020304" pitchFamily="18" charset="0"/>
                <a:ea typeface="Calibri" panose="020F0502020204030204" pitchFamily="34" charset="0"/>
                <a:cs typeface="Times New Roman" panose="02020603050405020304" pitchFamily="18" charset="0"/>
              </a:rPr>
              <a:t>(A) = Más de 101 </a:t>
            </a:r>
            <a:r>
              <a:rPr lang="es-ES_tradnl" sz="1400" dirty="0" smtClean="0">
                <a:latin typeface="Times New Roman" panose="02020603050405020304" pitchFamily="18" charset="0"/>
                <a:ea typeface="Calibri" panose="020F0502020204030204" pitchFamily="34" charset="0"/>
                <a:cs typeface="Times New Roman" panose="02020603050405020304" pitchFamily="18" charset="0"/>
              </a:rPr>
              <a:t>estudiantes        *Medio </a:t>
            </a:r>
            <a:r>
              <a:rPr lang="es-ES_tradnl" sz="1400" dirty="0">
                <a:latin typeface="Times New Roman" panose="02020603050405020304" pitchFamily="18" charset="0"/>
                <a:ea typeface="Calibri" panose="020F0502020204030204" pitchFamily="34" charset="0"/>
                <a:cs typeface="Times New Roman" panose="02020603050405020304" pitchFamily="18" charset="0"/>
              </a:rPr>
              <a:t>(M) = Entre 51 a 100 estudiantes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67788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5726722" y="5615354"/>
            <a:ext cx="5937740" cy="871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prstClr val="white"/>
              </a:solidFill>
            </a:endParaRPr>
          </a:p>
        </p:txBody>
      </p:sp>
      <p:sp>
        <p:nvSpPr>
          <p:cNvPr id="30" name="29 Rectángulo"/>
          <p:cNvSpPr/>
          <p:nvPr/>
        </p:nvSpPr>
        <p:spPr>
          <a:xfrm>
            <a:off x="5117122" y="4337095"/>
            <a:ext cx="5820509" cy="7858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prstClr val="white"/>
              </a:solidFill>
            </a:endParaRPr>
          </a:p>
        </p:txBody>
      </p:sp>
      <p:sp>
        <p:nvSpPr>
          <p:cNvPr id="29" name="28 Rectángulo"/>
          <p:cNvSpPr/>
          <p:nvPr/>
        </p:nvSpPr>
        <p:spPr>
          <a:xfrm>
            <a:off x="3112476" y="3003081"/>
            <a:ext cx="7344508" cy="959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prstClr val="white"/>
              </a:solidFill>
            </a:endParaRPr>
          </a:p>
        </p:txBody>
      </p:sp>
      <p:sp>
        <p:nvSpPr>
          <p:cNvPr id="24" name="23 Rectángulo"/>
          <p:cNvSpPr/>
          <p:nvPr/>
        </p:nvSpPr>
        <p:spPr>
          <a:xfrm>
            <a:off x="2687517" y="1078523"/>
            <a:ext cx="6702668" cy="1526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prstClr val="white"/>
              </a:solidFill>
            </a:endParaRPr>
          </a:p>
        </p:txBody>
      </p:sp>
      <p:sp>
        <p:nvSpPr>
          <p:cNvPr id="4" name="Rectángulo 1"/>
          <p:cNvSpPr/>
          <p:nvPr/>
        </p:nvSpPr>
        <p:spPr>
          <a:xfrm>
            <a:off x="-43960" y="210333"/>
            <a:ext cx="12192000" cy="707886"/>
          </a:xfrm>
          <a:prstGeom prst="rect">
            <a:avLst/>
          </a:prstGeom>
          <a:solidFill>
            <a:schemeClr val="tx1">
              <a:alpha val="26000"/>
            </a:schemeClr>
          </a:solidFill>
        </p:spPr>
        <p:txBody>
          <a:bodyPr wrap="square" lIns="91440" tIns="45720" rIns="91440" bIns="45720">
            <a:spAutoFit/>
          </a:bodyPr>
          <a:lstStyle/>
          <a:p>
            <a:pPr algn="ctr"/>
            <a:r>
              <a:rPr lang="es-ES" sz="4000" b="1" dirty="0" smtClean="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latin typeface="Century Gothic" panose="020B0502020202020204" pitchFamily="34" charset="0"/>
              </a:rPr>
              <a:t>INVESTIGACIÓN CUALITATIVA – FOCUS GROUP</a:t>
            </a:r>
            <a:endParaRPr lang="es-ES" sz="2400" b="1" dirty="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endParaRPr>
          </a:p>
        </p:txBody>
      </p:sp>
      <p:sp>
        <p:nvSpPr>
          <p:cNvPr id="17" name="16 Rectángulo redondeado"/>
          <p:cNvSpPr/>
          <p:nvPr/>
        </p:nvSpPr>
        <p:spPr>
          <a:xfrm>
            <a:off x="3089030" y="5951438"/>
            <a:ext cx="2151185" cy="47280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sz="2400" b="1" dirty="0" smtClean="0">
                <a:solidFill>
                  <a:prstClr val="white"/>
                </a:solidFill>
              </a:rPr>
              <a:t>Conclusión</a:t>
            </a:r>
            <a:endParaRPr lang="es-EC" sz="2400" b="1" dirty="0">
              <a:solidFill>
                <a:prstClr val="white"/>
              </a:solidFill>
            </a:endParaRPr>
          </a:p>
        </p:txBody>
      </p:sp>
      <p:sp>
        <p:nvSpPr>
          <p:cNvPr id="6" name="5 Rectángulo"/>
          <p:cNvSpPr/>
          <p:nvPr/>
        </p:nvSpPr>
        <p:spPr>
          <a:xfrm>
            <a:off x="2836985" y="1184031"/>
            <a:ext cx="6764215" cy="156503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sz="1400" b="1" dirty="0">
                <a:solidFill>
                  <a:prstClr val="black"/>
                </a:solidFill>
              </a:rPr>
              <a:t>Apertura de la dinámica grupal, generación de </a:t>
            </a:r>
            <a:r>
              <a:rPr lang="es-ES" sz="1400" b="1" dirty="0" smtClean="0">
                <a:solidFill>
                  <a:prstClr val="black"/>
                </a:solidFill>
              </a:rPr>
              <a:t>empatía</a:t>
            </a:r>
            <a:r>
              <a:rPr lang="es-EC" sz="1400" dirty="0">
                <a:solidFill>
                  <a:prstClr val="black"/>
                </a:solidFill>
              </a:rPr>
              <a:t> </a:t>
            </a:r>
            <a:r>
              <a:rPr lang="es-EC" sz="1400" dirty="0" smtClean="0">
                <a:solidFill>
                  <a:prstClr val="black"/>
                </a:solidFill>
              </a:rPr>
              <a:t>                                                  </a:t>
            </a:r>
            <a:r>
              <a:rPr lang="es-ES" sz="1400" dirty="0" smtClean="0">
                <a:solidFill>
                  <a:prstClr val="black"/>
                </a:solidFill>
              </a:rPr>
              <a:t>Bienvenida y presentación del moderador, institución.</a:t>
            </a:r>
            <a:r>
              <a:rPr lang="es-EC" sz="1400" dirty="0">
                <a:solidFill>
                  <a:prstClr val="black"/>
                </a:solidFill>
              </a:rPr>
              <a:t> </a:t>
            </a:r>
            <a:r>
              <a:rPr lang="es-EC" sz="1400" dirty="0" smtClean="0">
                <a:solidFill>
                  <a:prstClr val="black"/>
                </a:solidFill>
              </a:rPr>
              <a:t>                                                                  </a:t>
            </a:r>
            <a:r>
              <a:rPr lang="es-ES" sz="1400" dirty="0" smtClean="0">
                <a:solidFill>
                  <a:prstClr val="black"/>
                </a:solidFill>
              </a:rPr>
              <a:t>Aclaración </a:t>
            </a:r>
            <a:r>
              <a:rPr lang="es-ES" sz="1400" dirty="0">
                <a:solidFill>
                  <a:prstClr val="black"/>
                </a:solidFill>
              </a:rPr>
              <a:t>del asunto a tratar, normas </a:t>
            </a:r>
            <a:r>
              <a:rPr lang="es-ES" sz="1400" dirty="0" smtClean="0">
                <a:solidFill>
                  <a:prstClr val="black"/>
                </a:solidFill>
              </a:rPr>
              <a:t>básicas                                                                                              No </a:t>
            </a:r>
            <a:r>
              <a:rPr lang="es-ES" sz="1400" dirty="0">
                <a:solidFill>
                  <a:prstClr val="black"/>
                </a:solidFill>
              </a:rPr>
              <a:t>hay respuestas buenas ni malas, todas son </a:t>
            </a:r>
            <a:r>
              <a:rPr lang="es-ES" sz="1400" dirty="0" smtClean="0">
                <a:solidFill>
                  <a:prstClr val="black"/>
                </a:solidFill>
              </a:rPr>
              <a:t>valiosas.                                                                         No </a:t>
            </a:r>
            <a:r>
              <a:rPr lang="es-ES" sz="1400" dirty="0">
                <a:solidFill>
                  <a:prstClr val="black"/>
                </a:solidFill>
              </a:rPr>
              <a:t>hablar todos al mismo </a:t>
            </a:r>
            <a:r>
              <a:rPr lang="es-ES" sz="1400" dirty="0" smtClean="0">
                <a:solidFill>
                  <a:prstClr val="black"/>
                </a:solidFill>
              </a:rPr>
              <a:t>tiempo.                                                                                                        Grabación</a:t>
            </a:r>
            <a:r>
              <a:rPr lang="es-ES" sz="1400" dirty="0">
                <a:solidFill>
                  <a:prstClr val="black"/>
                </a:solidFill>
              </a:rPr>
              <a:t>: </a:t>
            </a:r>
            <a:r>
              <a:rPr lang="es-ES" sz="1400" dirty="0" smtClean="0">
                <a:solidFill>
                  <a:prstClr val="black"/>
                </a:solidFill>
              </a:rPr>
              <a:t>confidencialidad - </a:t>
            </a:r>
            <a:r>
              <a:rPr lang="es-EC" sz="1400" dirty="0" smtClean="0">
                <a:solidFill>
                  <a:prstClr val="black"/>
                </a:solidFill>
              </a:rPr>
              <a:t>Presentación </a:t>
            </a:r>
            <a:r>
              <a:rPr lang="es-EC" sz="1400" dirty="0">
                <a:solidFill>
                  <a:prstClr val="black"/>
                </a:solidFill>
              </a:rPr>
              <a:t>de los </a:t>
            </a:r>
            <a:r>
              <a:rPr lang="es-EC" sz="1400" dirty="0" smtClean="0">
                <a:solidFill>
                  <a:prstClr val="black"/>
                </a:solidFill>
              </a:rPr>
              <a:t>participantes</a:t>
            </a:r>
            <a:endParaRPr lang="es-EC" sz="1400" dirty="0">
              <a:solidFill>
                <a:prstClr val="black"/>
              </a:solidFill>
            </a:endParaRPr>
          </a:p>
        </p:txBody>
      </p:sp>
      <p:sp>
        <p:nvSpPr>
          <p:cNvPr id="19" name="18 Rectángulo"/>
          <p:cNvSpPr/>
          <p:nvPr/>
        </p:nvSpPr>
        <p:spPr>
          <a:xfrm>
            <a:off x="3279528" y="3094892"/>
            <a:ext cx="7280030" cy="9535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sz="1400" dirty="0">
                <a:solidFill>
                  <a:prstClr val="black"/>
                </a:solidFill>
              </a:rPr>
              <a:t>Conocer la percepción que tienen los estudiantes de Tercer año de Bachillerato de los colegios públicos y privados del Distrito Metropolitano de Quito y el cantón Rumiñahui sobre las universidades del Ecuador</a:t>
            </a:r>
            <a:r>
              <a:rPr lang="es-ES" sz="1400" i="1" dirty="0" smtClean="0">
                <a:solidFill>
                  <a:prstClr val="black"/>
                </a:solidFill>
              </a:rPr>
              <a:t>.</a:t>
            </a:r>
            <a:endParaRPr lang="es-EC" sz="1400" dirty="0">
              <a:solidFill>
                <a:prstClr val="black"/>
              </a:solidFill>
            </a:endParaRPr>
          </a:p>
        </p:txBody>
      </p:sp>
      <p:sp>
        <p:nvSpPr>
          <p:cNvPr id="20" name="19 Rectángulo"/>
          <p:cNvSpPr/>
          <p:nvPr/>
        </p:nvSpPr>
        <p:spPr>
          <a:xfrm>
            <a:off x="5240215" y="4428971"/>
            <a:ext cx="5802923" cy="88318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sz="1400" b="1" dirty="0">
                <a:solidFill>
                  <a:prstClr val="black"/>
                </a:solidFill>
              </a:rPr>
              <a:t>Introducción de los temas que aborda el problema de investigación</a:t>
            </a:r>
            <a:endParaRPr lang="es-EC" sz="1400" dirty="0">
              <a:solidFill>
                <a:prstClr val="black"/>
              </a:solidFill>
            </a:endParaRPr>
          </a:p>
          <a:p>
            <a:pPr lvl="1"/>
            <a:r>
              <a:rPr lang="es-ES" sz="1400" dirty="0">
                <a:solidFill>
                  <a:prstClr val="black"/>
                </a:solidFill>
              </a:rPr>
              <a:t>En cada tema la indagación es recomendable ir de lo general a lo particular, de lo racional a lo emocional</a:t>
            </a:r>
            <a:r>
              <a:rPr lang="es-ES" sz="1400" dirty="0" smtClean="0">
                <a:solidFill>
                  <a:prstClr val="black"/>
                </a:solidFill>
              </a:rPr>
              <a:t>.</a:t>
            </a:r>
            <a:endParaRPr lang="es-EC" sz="1400" dirty="0">
              <a:solidFill>
                <a:prstClr val="black"/>
              </a:solidFill>
            </a:endParaRPr>
          </a:p>
        </p:txBody>
      </p:sp>
      <p:sp>
        <p:nvSpPr>
          <p:cNvPr id="21" name="20 Rectángulo"/>
          <p:cNvSpPr/>
          <p:nvPr/>
        </p:nvSpPr>
        <p:spPr>
          <a:xfrm>
            <a:off x="5884985" y="5701299"/>
            <a:ext cx="5931877" cy="8831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sz="1400" b="1" dirty="0">
                <a:solidFill>
                  <a:prstClr val="black"/>
                </a:solidFill>
              </a:rPr>
              <a:t>Cierre de la dinámica grupal</a:t>
            </a:r>
            <a:endParaRPr lang="es-EC" sz="1400" dirty="0">
              <a:solidFill>
                <a:prstClr val="black"/>
              </a:solidFill>
            </a:endParaRPr>
          </a:p>
          <a:p>
            <a:pPr lvl="1"/>
            <a:r>
              <a:rPr lang="es-ES" sz="1400" dirty="0" smtClean="0">
                <a:solidFill>
                  <a:prstClr val="black"/>
                </a:solidFill>
              </a:rPr>
              <a:t>Establecer </a:t>
            </a:r>
            <a:r>
              <a:rPr lang="es-ES" sz="1400" dirty="0">
                <a:solidFill>
                  <a:prstClr val="black"/>
                </a:solidFill>
              </a:rPr>
              <a:t>conclusiones de la información </a:t>
            </a:r>
            <a:r>
              <a:rPr lang="es-ES" sz="1400" dirty="0" smtClean="0">
                <a:solidFill>
                  <a:prstClr val="black"/>
                </a:solidFill>
              </a:rPr>
              <a:t>	obtenida </a:t>
            </a:r>
            <a:r>
              <a:rPr lang="es-ES" sz="1400" dirty="0">
                <a:solidFill>
                  <a:prstClr val="black"/>
                </a:solidFill>
              </a:rPr>
              <a:t>en el grupo focal</a:t>
            </a:r>
            <a:endParaRPr lang="es-EC" sz="1400" dirty="0">
              <a:solidFill>
                <a:prstClr val="black"/>
              </a:solidFill>
            </a:endParaRPr>
          </a:p>
          <a:p>
            <a:pPr lvl="1"/>
            <a:r>
              <a:rPr lang="es-ES" sz="1400" dirty="0" smtClean="0">
                <a:solidFill>
                  <a:prstClr val="black"/>
                </a:solidFill>
              </a:rPr>
              <a:t>Despedida </a:t>
            </a:r>
            <a:r>
              <a:rPr lang="es-ES" sz="1400" dirty="0">
                <a:solidFill>
                  <a:prstClr val="black"/>
                </a:solidFill>
              </a:rPr>
              <a:t>y agradecimiento a los </a:t>
            </a:r>
            <a:r>
              <a:rPr lang="es-ES" sz="1400" dirty="0" smtClean="0">
                <a:solidFill>
                  <a:prstClr val="black"/>
                </a:solidFill>
              </a:rPr>
              <a:t>participantes</a:t>
            </a:r>
            <a:endParaRPr lang="es-EC" sz="1400" dirty="0">
              <a:solidFill>
                <a:prstClr val="black"/>
              </a:solidFill>
            </a:endParaRPr>
          </a:p>
        </p:txBody>
      </p:sp>
      <p:sp>
        <p:nvSpPr>
          <p:cNvPr id="7" name="6 Flecha curvada hacia la derecha"/>
          <p:cNvSpPr/>
          <p:nvPr/>
        </p:nvSpPr>
        <p:spPr>
          <a:xfrm>
            <a:off x="140676" y="1736925"/>
            <a:ext cx="668217" cy="183472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prstClr val="white"/>
              </a:solidFill>
            </a:endParaRPr>
          </a:p>
        </p:txBody>
      </p:sp>
      <p:sp>
        <p:nvSpPr>
          <p:cNvPr id="3" name="2 Rectángulo redondeado"/>
          <p:cNvSpPr/>
          <p:nvPr/>
        </p:nvSpPr>
        <p:spPr>
          <a:xfrm>
            <a:off x="386863" y="1465385"/>
            <a:ext cx="2028092" cy="54308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_tradnl" sz="2400" b="1" dirty="0" smtClean="0">
                <a:solidFill>
                  <a:prstClr val="white"/>
                </a:solidFill>
              </a:rPr>
              <a:t>Introducción</a:t>
            </a:r>
            <a:endParaRPr lang="es-EC" sz="2400" dirty="0">
              <a:solidFill>
                <a:prstClr val="white"/>
              </a:solidFill>
            </a:endParaRPr>
          </a:p>
        </p:txBody>
      </p:sp>
      <p:sp>
        <p:nvSpPr>
          <p:cNvPr id="8" name="7 Flecha curvada hacia la derecha"/>
          <p:cNvSpPr/>
          <p:nvPr/>
        </p:nvSpPr>
        <p:spPr>
          <a:xfrm>
            <a:off x="1125415" y="3308838"/>
            <a:ext cx="697525" cy="156172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prstClr val="white"/>
              </a:solidFill>
            </a:endParaRPr>
          </a:p>
        </p:txBody>
      </p:sp>
      <p:sp>
        <p:nvSpPr>
          <p:cNvPr id="15" name="14 Rectángulo redondeado"/>
          <p:cNvSpPr/>
          <p:nvPr/>
        </p:nvSpPr>
        <p:spPr>
          <a:xfrm>
            <a:off x="808894" y="3210210"/>
            <a:ext cx="2028092" cy="54512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_tradnl" sz="2400" b="1" dirty="0" smtClean="0">
                <a:solidFill>
                  <a:prstClr val="white"/>
                </a:solidFill>
              </a:rPr>
              <a:t>Objetivo</a:t>
            </a:r>
            <a:endParaRPr lang="es-EC" sz="2400" dirty="0">
              <a:solidFill>
                <a:prstClr val="white"/>
              </a:solidFill>
            </a:endParaRPr>
          </a:p>
        </p:txBody>
      </p:sp>
      <p:sp>
        <p:nvSpPr>
          <p:cNvPr id="9" name="8 Flecha curvada hacia la derecha"/>
          <p:cNvSpPr/>
          <p:nvPr/>
        </p:nvSpPr>
        <p:spPr>
          <a:xfrm>
            <a:off x="2414955" y="4730040"/>
            <a:ext cx="653562" cy="154957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prstClr val="white"/>
              </a:solidFill>
            </a:endParaRPr>
          </a:p>
        </p:txBody>
      </p:sp>
      <p:sp>
        <p:nvSpPr>
          <p:cNvPr id="16" name="15 Rectángulo redondeado"/>
          <p:cNvSpPr/>
          <p:nvPr/>
        </p:nvSpPr>
        <p:spPr>
          <a:xfrm>
            <a:off x="1822940" y="4460409"/>
            <a:ext cx="2667000" cy="5392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_tradnl" sz="2400" b="1" dirty="0">
                <a:solidFill>
                  <a:prstClr val="white"/>
                </a:solidFill>
              </a:rPr>
              <a:t>Discusión - </a:t>
            </a:r>
            <a:r>
              <a:rPr lang="es-ES_tradnl" sz="2400" b="1" dirty="0" smtClean="0">
                <a:solidFill>
                  <a:prstClr val="white"/>
                </a:solidFill>
              </a:rPr>
              <a:t>Debate</a:t>
            </a:r>
            <a:endParaRPr lang="es-EC" sz="2400" dirty="0">
              <a:solidFill>
                <a:prstClr val="white"/>
              </a:solidFill>
            </a:endParaRPr>
          </a:p>
        </p:txBody>
      </p:sp>
    </p:spTree>
    <p:extLst>
      <p:ext uri="{BB962C8B-B14F-4D97-AF65-F5344CB8AC3E}">
        <p14:creationId xmlns:p14="http://schemas.microsoft.com/office/powerpoint/2010/main" val="8635943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3"/>
          <p:cNvSpPr txBox="1"/>
          <p:nvPr/>
        </p:nvSpPr>
        <p:spPr>
          <a:xfrm>
            <a:off x="500570" y="1310510"/>
            <a:ext cx="3865719" cy="461665"/>
          </a:xfrm>
          <a:prstGeom prst="rect">
            <a:avLst/>
          </a:prstGeom>
          <a:solidFill>
            <a:schemeClr val="accent3"/>
          </a:solidFill>
        </p:spPr>
        <p:txBody>
          <a:bodyPr wrap="square" rtlCol="0">
            <a:spAutoFit/>
          </a:bodyPr>
          <a:lstStyle/>
          <a:p>
            <a:pPr algn="ctr"/>
            <a:r>
              <a:rPr lang="es-EC" sz="2400" b="1" dirty="0" smtClean="0">
                <a:solidFill>
                  <a:prstClr val="white"/>
                </a:solidFill>
              </a:rPr>
              <a:t>Perfil de los Participantes</a:t>
            </a:r>
            <a:endParaRPr lang="es-EC" sz="2400" b="1" dirty="0">
              <a:solidFill>
                <a:prstClr val="white"/>
              </a:solidFill>
            </a:endParaRPr>
          </a:p>
        </p:txBody>
      </p:sp>
      <p:sp>
        <p:nvSpPr>
          <p:cNvPr id="5" name="CuadroTexto 3"/>
          <p:cNvSpPr txBox="1"/>
          <p:nvPr/>
        </p:nvSpPr>
        <p:spPr>
          <a:xfrm>
            <a:off x="5046643" y="1310511"/>
            <a:ext cx="6946055" cy="461665"/>
          </a:xfrm>
          <a:prstGeom prst="rect">
            <a:avLst/>
          </a:prstGeom>
          <a:solidFill>
            <a:schemeClr val="accent3"/>
          </a:solidFill>
        </p:spPr>
        <p:txBody>
          <a:bodyPr wrap="square" rtlCol="0">
            <a:spAutoFit/>
          </a:bodyPr>
          <a:lstStyle/>
          <a:p>
            <a:pPr algn="ctr"/>
            <a:r>
              <a:rPr lang="es-ES" sz="2400" b="1" dirty="0" smtClean="0">
                <a:solidFill>
                  <a:prstClr val="white"/>
                </a:solidFill>
              </a:rPr>
              <a:t>Muestra de colegios del DMQ y el cantón Rumiñahui</a:t>
            </a:r>
            <a:endParaRPr lang="es-EC" sz="2400" b="1" dirty="0">
              <a:solidFill>
                <a:prstClr val="white"/>
              </a:solidFill>
            </a:endParaRPr>
          </a:p>
        </p:txBody>
      </p:sp>
      <p:grpSp>
        <p:nvGrpSpPr>
          <p:cNvPr id="14" name="13 Grupo"/>
          <p:cNvGrpSpPr/>
          <p:nvPr/>
        </p:nvGrpSpPr>
        <p:grpSpPr>
          <a:xfrm>
            <a:off x="272285" y="2068565"/>
            <a:ext cx="1857792" cy="1960057"/>
            <a:chOff x="443243" y="1481397"/>
            <a:chExt cx="1857792" cy="1960057"/>
          </a:xfrm>
        </p:grpSpPr>
        <p:sp>
          <p:nvSpPr>
            <p:cNvPr id="6" name="CuadroTexto 1"/>
            <p:cNvSpPr txBox="1"/>
            <p:nvPr/>
          </p:nvSpPr>
          <p:spPr>
            <a:xfrm>
              <a:off x="1609952" y="3120318"/>
              <a:ext cx="529454" cy="316024"/>
            </a:xfrm>
            <a:prstGeom prst="rect">
              <a:avLst/>
            </a:prstGeom>
            <a:solidFill>
              <a:schemeClr val="accent2">
                <a:lumMod val="60000"/>
                <a:lumOff val="40000"/>
              </a:schemeClr>
            </a:solidFill>
          </p:spPr>
          <p:txBody>
            <a:bodyPr wrap="square" lIns="69129" tIns="34564" rIns="69129" bIns="34564" rtlCol="0">
              <a:spAutoFit/>
            </a:bodyPr>
            <a:lstStyle/>
            <a:p>
              <a:pPr algn="ctr" defTabSz="691286">
                <a:defRPr/>
              </a:pPr>
              <a:r>
                <a:rPr lang="es-EC" sz="1600" b="1" dirty="0">
                  <a:solidFill>
                    <a:schemeClr val="bg1"/>
                  </a:solidFill>
                  <a:cs typeface="Arial" panose="020B0604020202020204" pitchFamily="34" charset="0"/>
                </a:rPr>
                <a:t>8</a:t>
              </a:r>
              <a:endParaRPr lang="es-CO" sz="1600" b="1" dirty="0">
                <a:solidFill>
                  <a:schemeClr val="bg1"/>
                </a:solidFill>
                <a:cs typeface="Arial" panose="020B0604020202020204" pitchFamily="34" charset="0"/>
              </a:endParaRPr>
            </a:p>
          </p:txBody>
        </p:sp>
        <p:sp>
          <p:nvSpPr>
            <p:cNvPr id="7" name="CuadroTexto 2"/>
            <p:cNvSpPr txBox="1"/>
            <p:nvPr/>
          </p:nvSpPr>
          <p:spPr>
            <a:xfrm>
              <a:off x="556411" y="3094652"/>
              <a:ext cx="553506" cy="346802"/>
            </a:xfrm>
            <a:prstGeom prst="rect">
              <a:avLst/>
            </a:prstGeom>
            <a:solidFill>
              <a:schemeClr val="tx2">
                <a:lumMod val="60000"/>
                <a:lumOff val="40000"/>
              </a:schemeClr>
            </a:solidFill>
          </p:spPr>
          <p:txBody>
            <a:bodyPr wrap="square" lIns="69129" tIns="34564" rIns="69129" bIns="34564" rtlCol="0">
              <a:spAutoFit/>
            </a:bodyPr>
            <a:lstStyle/>
            <a:p>
              <a:pPr algn="ctr" defTabSz="691286">
                <a:defRPr/>
              </a:pPr>
              <a:r>
                <a:rPr lang="es-EC" b="1" dirty="0">
                  <a:solidFill>
                    <a:prstClr val="black"/>
                  </a:solidFill>
                  <a:cs typeface="Arial" panose="020B0604020202020204" pitchFamily="34" charset="0"/>
                </a:rPr>
                <a:t>7</a:t>
              </a:r>
              <a:endParaRPr lang="es-CO" b="1" dirty="0">
                <a:solidFill>
                  <a:prstClr val="black"/>
                </a:solidFill>
                <a:cs typeface="Arial" panose="020B0604020202020204" pitchFamily="34" charset="0"/>
              </a:endParaRPr>
            </a:p>
          </p:txBody>
        </p:sp>
        <p:pic>
          <p:nvPicPr>
            <p:cNvPr id="8" name="Picture 2" descr="http://st-listas.20minutos.es/images/2011-08/299012/list_640px.jpg?131379751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34" r="49460" b="1047"/>
            <a:stretch/>
          </p:blipFill>
          <p:spPr bwMode="auto">
            <a:xfrm>
              <a:off x="1576705" y="2232667"/>
              <a:ext cx="562701" cy="7980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t-listas.20minutos.es/images/2011-08/299012/list_640px.jpg?131379751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046" t="1636" r="-1586" b="459"/>
            <a:stretch/>
          </p:blipFill>
          <p:spPr bwMode="auto">
            <a:xfrm>
              <a:off x="554977" y="2231106"/>
              <a:ext cx="613555" cy="799629"/>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5"/>
            <p:cNvSpPr txBox="1"/>
            <p:nvPr/>
          </p:nvSpPr>
          <p:spPr>
            <a:xfrm>
              <a:off x="1415077" y="1905470"/>
              <a:ext cx="885958" cy="316024"/>
            </a:xfrm>
            <a:prstGeom prst="rect">
              <a:avLst/>
            </a:prstGeom>
            <a:solidFill>
              <a:schemeClr val="bg2"/>
            </a:solidFill>
            <a:ln>
              <a:noFill/>
            </a:ln>
          </p:spPr>
          <p:txBody>
            <a:bodyPr wrap="square" lIns="69129" tIns="34564" rIns="69129" bIns="34564" rtlCol="0">
              <a:spAutoFit/>
            </a:bodyPr>
            <a:lstStyle/>
            <a:p>
              <a:pPr algn="ctr" defTabSz="691286">
                <a:defRPr/>
              </a:pPr>
              <a:r>
                <a:rPr lang="es-EC" sz="1600" b="1" dirty="0">
                  <a:solidFill>
                    <a:prstClr val="white"/>
                  </a:solidFill>
                  <a:cs typeface="Arial" panose="020B0604020202020204" pitchFamily="34" charset="0"/>
                </a:rPr>
                <a:t>Hombre</a:t>
              </a:r>
              <a:endParaRPr lang="es-CO" sz="1600" b="1" dirty="0">
                <a:solidFill>
                  <a:prstClr val="white"/>
                </a:solidFill>
                <a:cs typeface="Arial" panose="020B0604020202020204" pitchFamily="34" charset="0"/>
              </a:endParaRPr>
            </a:p>
          </p:txBody>
        </p:sp>
        <p:sp>
          <p:nvSpPr>
            <p:cNvPr id="11" name="CuadroTexto 6"/>
            <p:cNvSpPr txBox="1"/>
            <p:nvPr/>
          </p:nvSpPr>
          <p:spPr>
            <a:xfrm>
              <a:off x="443243" y="1905470"/>
              <a:ext cx="837024" cy="316024"/>
            </a:xfrm>
            <a:prstGeom prst="rect">
              <a:avLst/>
            </a:prstGeom>
            <a:solidFill>
              <a:schemeClr val="bg2"/>
            </a:solidFill>
            <a:ln>
              <a:noFill/>
            </a:ln>
          </p:spPr>
          <p:txBody>
            <a:bodyPr wrap="square" lIns="69129" tIns="34564" rIns="69129" bIns="34564" rtlCol="0">
              <a:spAutoFit/>
            </a:bodyPr>
            <a:lstStyle/>
            <a:p>
              <a:pPr algn="ctr" defTabSz="691286">
                <a:defRPr/>
              </a:pPr>
              <a:r>
                <a:rPr lang="es-EC" sz="1600" b="1" dirty="0">
                  <a:solidFill>
                    <a:prstClr val="white"/>
                  </a:solidFill>
                  <a:cs typeface="Arial" panose="020B0604020202020204" pitchFamily="34" charset="0"/>
                </a:rPr>
                <a:t>Mujer</a:t>
              </a:r>
              <a:endParaRPr lang="es-CO" sz="1600" b="1" dirty="0">
                <a:solidFill>
                  <a:prstClr val="white"/>
                </a:solidFill>
                <a:cs typeface="Arial" panose="020B0604020202020204" pitchFamily="34" charset="0"/>
              </a:endParaRPr>
            </a:p>
          </p:txBody>
        </p:sp>
        <p:sp>
          <p:nvSpPr>
            <p:cNvPr id="12" name="CuadroTexto 7"/>
            <p:cNvSpPr txBox="1"/>
            <p:nvPr/>
          </p:nvSpPr>
          <p:spPr>
            <a:xfrm>
              <a:off x="671528" y="1481397"/>
              <a:ext cx="1242646" cy="377580"/>
            </a:xfrm>
            <a:prstGeom prst="rect">
              <a:avLst/>
            </a:prstGeom>
            <a:noFill/>
          </p:spPr>
          <p:txBody>
            <a:bodyPr wrap="square" lIns="69129" tIns="34564" rIns="69129" bIns="34564" rtlCol="0">
              <a:spAutoFit/>
            </a:bodyPr>
            <a:lstStyle/>
            <a:p>
              <a:pPr algn="ctr" defTabSz="691286">
                <a:defRPr/>
              </a:pPr>
              <a:r>
                <a:rPr lang="es-ES" sz="2000" b="1" dirty="0">
                  <a:solidFill>
                    <a:prstClr val="black"/>
                  </a:solidFill>
                  <a:cs typeface="Arial" panose="020B0604020202020204" pitchFamily="34" charset="0"/>
                </a:rPr>
                <a:t>Género</a:t>
              </a:r>
            </a:p>
          </p:txBody>
        </p:sp>
      </p:grpSp>
      <p:sp>
        <p:nvSpPr>
          <p:cNvPr id="13" name="Rectángulo 1"/>
          <p:cNvSpPr/>
          <p:nvPr/>
        </p:nvSpPr>
        <p:spPr>
          <a:xfrm>
            <a:off x="0" y="189716"/>
            <a:ext cx="12192000" cy="707886"/>
          </a:xfrm>
          <a:prstGeom prst="rect">
            <a:avLst/>
          </a:prstGeom>
          <a:solidFill>
            <a:schemeClr val="tx1">
              <a:alpha val="26000"/>
            </a:schemeClr>
          </a:solidFill>
        </p:spPr>
        <p:txBody>
          <a:bodyPr wrap="square" lIns="91440" tIns="45720" rIns="91440" bIns="45720">
            <a:spAutoFit/>
          </a:bodyPr>
          <a:lstStyle/>
          <a:p>
            <a:pPr algn="ctr"/>
            <a:r>
              <a:rPr lang="es-ES" sz="4000" b="1" dirty="0" smtClean="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latin typeface="Century Gothic" panose="020B0502020202020204" pitchFamily="34" charset="0"/>
              </a:rPr>
              <a:t>RESULTADOS GRUPO FOCAL</a:t>
            </a:r>
            <a:endParaRPr lang="es-ES" sz="2400" b="1" dirty="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endParaRPr>
          </a:p>
        </p:txBody>
      </p:sp>
      <p:sp>
        <p:nvSpPr>
          <p:cNvPr id="16" name="15 Rectángulo redondeado"/>
          <p:cNvSpPr/>
          <p:nvPr/>
        </p:nvSpPr>
        <p:spPr>
          <a:xfrm>
            <a:off x="5521569" y="1929231"/>
            <a:ext cx="1652954" cy="72141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a:solidFill>
                  <a:prstClr val="white"/>
                </a:solidFill>
              </a:rPr>
              <a:t>Colegios Públicos </a:t>
            </a:r>
            <a:r>
              <a:rPr lang="es-EC" sz="1600" dirty="0" smtClean="0">
                <a:solidFill>
                  <a:prstClr val="white"/>
                </a:solidFill>
              </a:rPr>
              <a:t>DMQ</a:t>
            </a:r>
            <a:endParaRPr lang="es-ES" sz="1600" dirty="0">
              <a:solidFill>
                <a:prstClr val="white"/>
              </a:solidFill>
              <a:ea typeface="Calibri"/>
              <a:cs typeface="Times New Roman"/>
            </a:endParaRPr>
          </a:p>
        </p:txBody>
      </p:sp>
      <p:sp>
        <p:nvSpPr>
          <p:cNvPr id="17" name="16 Rectángulo redondeado"/>
          <p:cNvSpPr/>
          <p:nvPr/>
        </p:nvSpPr>
        <p:spPr>
          <a:xfrm>
            <a:off x="5521569" y="2797701"/>
            <a:ext cx="1580374" cy="501702"/>
          </a:xfrm>
          <a:prstGeom prst="roundRect">
            <a:avLst/>
          </a:prstGeom>
          <a:solidFill>
            <a:srgbClr val="D5FF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solidFill>
                  <a:prstClr val="black"/>
                </a:solidFill>
              </a:rPr>
              <a:t>Instituto Nacional </a:t>
            </a:r>
            <a:r>
              <a:rPr lang="es-EC" sz="1200" dirty="0">
                <a:solidFill>
                  <a:prstClr val="black"/>
                </a:solidFill>
              </a:rPr>
              <a:t>Mejía</a:t>
            </a:r>
            <a:endParaRPr lang="es-ES" sz="1200" dirty="0">
              <a:solidFill>
                <a:prstClr val="black"/>
              </a:solidFill>
              <a:ea typeface="Calibri"/>
              <a:cs typeface="Times New Roman"/>
            </a:endParaRPr>
          </a:p>
        </p:txBody>
      </p:sp>
      <p:sp>
        <p:nvSpPr>
          <p:cNvPr id="18" name="17 Rectángulo redondeado"/>
          <p:cNvSpPr/>
          <p:nvPr/>
        </p:nvSpPr>
        <p:spPr>
          <a:xfrm>
            <a:off x="5545015" y="3334494"/>
            <a:ext cx="1580374" cy="501702"/>
          </a:xfrm>
          <a:prstGeom prst="roundRect">
            <a:avLst/>
          </a:prstGeom>
          <a:solidFill>
            <a:srgbClr val="D5FF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prstClr val="black"/>
                </a:solidFill>
              </a:rPr>
              <a:t>Colegio 24 de Mayo</a:t>
            </a:r>
            <a:endParaRPr lang="es-ES" sz="1200" dirty="0">
              <a:solidFill>
                <a:prstClr val="black"/>
              </a:solidFill>
              <a:ea typeface="Calibri"/>
              <a:cs typeface="Times New Roman"/>
            </a:endParaRPr>
          </a:p>
        </p:txBody>
      </p:sp>
      <p:sp>
        <p:nvSpPr>
          <p:cNvPr id="19" name="18 Rectángulo redondeado"/>
          <p:cNvSpPr/>
          <p:nvPr/>
        </p:nvSpPr>
        <p:spPr>
          <a:xfrm>
            <a:off x="5545015" y="3876605"/>
            <a:ext cx="1580374" cy="501702"/>
          </a:xfrm>
          <a:prstGeom prst="roundRect">
            <a:avLst/>
          </a:prstGeom>
          <a:solidFill>
            <a:srgbClr val="D5FF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prstClr val="black"/>
                </a:solidFill>
              </a:rPr>
              <a:t>Colegio Gran Colombia</a:t>
            </a:r>
            <a:endParaRPr lang="es-ES" sz="1200" dirty="0">
              <a:solidFill>
                <a:prstClr val="black"/>
              </a:solidFill>
              <a:ea typeface="Calibri"/>
              <a:cs typeface="Times New Roman"/>
            </a:endParaRPr>
          </a:p>
        </p:txBody>
      </p:sp>
      <p:sp>
        <p:nvSpPr>
          <p:cNvPr id="20" name="19 Rectángulo redondeado"/>
          <p:cNvSpPr/>
          <p:nvPr/>
        </p:nvSpPr>
        <p:spPr>
          <a:xfrm>
            <a:off x="5556739" y="4469923"/>
            <a:ext cx="1580374" cy="501702"/>
          </a:xfrm>
          <a:prstGeom prst="roundRect">
            <a:avLst/>
          </a:prstGeom>
          <a:solidFill>
            <a:srgbClr val="D5FF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prstClr val="black"/>
                </a:solidFill>
              </a:rPr>
              <a:t>Colegio Simón Bolívar</a:t>
            </a:r>
            <a:endParaRPr lang="es-ES" sz="1200" dirty="0">
              <a:solidFill>
                <a:prstClr val="black"/>
              </a:solidFill>
              <a:ea typeface="Calibri"/>
              <a:cs typeface="Times New Roman"/>
            </a:endParaRPr>
          </a:p>
        </p:txBody>
      </p:sp>
      <p:sp>
        <p:nvSpPr>
          <p:cNvPr id="21" name="20 Rectángulo redondeado"/>
          <p:cNvSpPr/>
          <p:nvPr/>
        </p:nvSpPr>
        <p:spPr>
          <a:xfrm>
            <a:off x="5556740" y="5063020"/>
            <a:ext cx="1580374" cy="501702"/>
          </a:xfrm>
          <a:prstGeom prst="roundRect">
            <a:avLst/>
          </a:prstGeom>
          <a:solidFill>
            <a:srgbClr val="D5FF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prstClr val="black"/>
                </a:solidFill>
              </a:rPr>
              <a:t>Colegio Militar Eloy Alfaro</a:t>
            </a:r>
            <a:endParaRPr lang="es-ES" sz="1200" dirty="0">
              <a:solidFill>
                <a:prstClr val="black"/>
              </a:solidFill>
              <a:ea typeface="Calibri"/>
              <a:cs typeface="Times New Roman"/>
            </a:endParaRPr>
          </a:p>
        </p:txBody>
      </p:sp>
      <p:sp>
        <p:nvSpPr>
          <p:cNvPr id="22" name="21 Rectángulo redondeado"/>
          <p:cNvSpPr/>
          <p:nvPr/>
        </p:nvSpPr>
        <p:spPr>
          <a:xfrm>
            <a:off x="5545015" y="5636718"/>
            <a:ext cx="1580374" cy="501702"/>
          </a:xfrm>
          <a:prstGeom prst="roundRect">
            <a:avLst/>
          </a:prstGeom>
          <a:solidFill>
            <a:srgbClr val="D5FF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prstClr val="black"/>
                </a:solidFill>
              </a:rPr>
              <a:t>Colegio 10 de Agosto</a:t>
            </a:r>
            <a:endParaRPr lang="es-ES" sz="1200" dirty="0">
              <a:solidFill>
                <a:prstClr val="black"/>
              </a:solidFill>
              <a:ea typeface="Calibri"/>
              <a:cs typeface="Times New Roman"/>
            </a:endParaRPr>
          </a:p>
        </p:txBody>
      </p:sp>
      <p:sp>
        <p:nvSpPr>
          <p:cNvPr id="23" name="22 Rectángulo redondeado"/>
          <p:cNvSpPr/>
          <p:nvPr/>
        </p:nvSpPr>
        <p:spPr>
          <a:xfrm>
            <a:off x="5556740" y="6252642"/>
            <a:ext cx="1580374" cy="501702"/>
          </a:xfrm>
          <a:prstGeom prst="roundRect">
            <a:avLst/>
          </a:prstGeom>
          <a:solidFill>
            <a:srgbClr val="D5FF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prstClr val="black"/>
                </a:solidFill>
              </a:rPr>
              <a:t>Colegio Nacional Montufar</a:t>
            </a:r>
            <a:endParaRPr lang="es-ES" sz="1200" dirty="0">
              <a:solidFill>
                <a:prstClr val="black"/>
              </a:solidFill>
              <a:ea typeface="Calibri"/>
              <a:cs typeface="Times New Roman"/>
            </a:endParaRPr>
          </a:p>
        </p:txBody>
      </p:sp>
      <p:sp>
        <p:nvSpPr>
          <p:cNvPr id="24" name="23 Rectángulo redondeado"/>
          <p:cNvSpPr/>
          <p:nvPr/>
        </p:nvSpPr>
        <p:spPr>
          <a:xfrm>
            <a:off x="7458805" y="1929231"/>
            <a:ext cx="1652954" cy="721419"/>
          </a:xfrm>
          <a:prstGeom prst="roundRect">
            <a:avLst/>
          </a:prstGeom>
          <a:solidFill>
            <a:schemeClr val="accent5">
              <a:lumMod val="75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a:solidFill>
                  <a:prstClr val="white"/>
                </a:solidFill>
              </a:rPr>
              <a:t>Colegios </a:t>
            </a:r>
            <a:r>
              <a:rPr lang="es-EC" sz="1600" dirty="0" smtClean="0">
                <a:solidFill>
                  <a:prstClr val="white"/>
                </a:solidFill>
              </a:rPr>
              <a:t>Privados DMQ</a:t>
            </a:r>
            <a:endParaRPr lang="es-ES" sz="1600" dirty="0">
              <a:solidFill>
                <a:prstClr val="white"/>
              </a:solidFill>
              <a:ea typeface="Calibri"/>
              <a:cs typeface="Times New Roman"/>
            </a:endParaRPr>
          </a:p>
        </p:txBody>
      </p:sp>
      <p:sp>
        <p:nvSpPr>
          <p:cNvPr id="25" name="24 Rectángulo redondeado"/>
          <p:cNvSpPr/>
          <p:nvPr/>
        </p:nvSpPr>
        <p:spPr>
          <a:xfrm>
            <a:off x="9494224" y="1942178"/>
            <a:ext cx="2614246" cy="732304"/>
          </a:xfrm>
          <a:prstGeom prst="roundRect">
            <a:avLst/>
          </a:prstGeom>
          <a:solidFill>
            <a:schemeClr val="accent6">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a:solidFill>
                  <a:prstClr val="white"/>
                </a:solidFill>
              </a:rPr>
              <a:t>Colegios </a:t>
            </a:r>
            <a:r>
              <a:rPr lang="es-EC" sz="1600" dirty="0" smtClean="0">
                <a:solidFill>
                  <a:prstClr val="white"/>
                </a:solidFill>
              </a:rPr>
              <a:t>Públicos y Privados del cantón Rumiñahui</a:t>
            </a:r>
            <a:endParaRPr lang="es-ES" sz="1600" dirty="0">
              <a:solidFill>
                <a:prstClr val="white"/>
              </a:solidFill>
              <a:ea typeface="Calibri"/>
              <a:cs typeface="Times New Roman"/>
            </a:endParaRPr>
          </a:p>
        </p:txBody>
      </p:sp>
      <p:sp>
        <p:nvSpPr>
          <p:cNvPr id="26" name="25 Rectángulo redondeado"/>
          <p:cNvSpPr/>
          <p:nvPr/>
        </p:nvSpPr>
        <p:spPr>
          <a:xfrm>
            <a:off x="7492419" y="2823233"/>
            <a:ext cx="1584169" cy="501702"/>
          </a:xfrm>
          <a:prstGeom prst="roundRect">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prstClr val="black"/>
                </a:solidFill>
              </a:rPr>
              <a:t>William Thomson Internacional</a:t>
            </a:r>
            <a:endParaRPr lang="es-ES" sz="1200" dirty="0">
              <a:solidFill>
                <a:prstClr val="black"/>
              </a:solidFill>
              <a:ea typeface="Calibri"/>
              <a:cs typeface="Times New Roman"/>
            </a:endParaRPr>
          </a:p>
        </p:txBody>
      </p:sp>
      <p:sp>
        <p:nvSpPr>
          <p:cNvPr id="27" name="26 Rectángulo redondeado"/>
          <p:cNvSpPr/>
          <p:nvPr/>
        </p:nvSpPr>
        <p:spPr>
          <a:xfrm>
            <a:off x="7515865" y="3360026"/>
            <a:ext cx="1584169" cy="501702"/>
          </a:xfrm>
          <a:prstGeom prst="roundRect">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prstClr val="black"/>
                </a:solidFill>
              </a:rPr>
              <a:t>Santa María Eufrasia</a:t>
            </a:r>
            <a:endParaRPr lang="es-ES" sz="1200" dirty="0">
              <a:solidFill>
                <a:prstClr val="black"/>
              </a:solidFill>
              <a:ea typeface="Calibri"/>
              <a:cs typeface="Times New Roman"/>
            </a:endParaRPr>
          </a:p>
        </p:txBody>
      </p:sp>
      <p:sp>
        <p:nvSpPr>
          <p:cNvPr id="28" name="27 Rectángulo redondeado"/>
          <p:cNvSpPr/>
          <p:nvPr/>
        </p:nvSpPr>
        <p:spPr>
          <a:xfrm>
            <a:off x="7515865" y="3902137"/>
            <a:ext cx="1584169" cy="501702"/>
          </a:xfrm>
          <a:prstGeom prst="roundRect">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prstClr val="black"/>
                </a:solidFill>
              </a:rPr>
              <a:t>Colegio Particular Jim Irwin</a:t>
            </a:r>
            <a:endParaRPr lang="es-ES" sz="1200" dirty="0">
              <a:solidFill>
                <a:prstClr val="black"/>
              </a:solidFill>
              <a:ea typeface="Calibri"/>
              <a:cs typeface="Times New Roman"/>
            </a:endParaRPr>
          </a:p>
        </p:txBody>
      </p:sp>
      <p:sp>
        <p:nvSpPr>
          <p:cNvPr id="29" name="28 Rectángulo redondeado"/>
          <p:cNvSpPr/>
          <p:nvPr/>
        </p:nvSpPr>
        <p:spPr>
          <a:xfrm>
            <a:off x="7527589" y="4495455"/>
            <a:ext cx="1584169" cy="501702"/>
          </a:xfrm>
          <a:prstGeom prst="roundRect">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prstClr val="black"/>
                </a:solidFill>
              </a:rPr>
              <a:t>Colegio Albert Einstein</a:t>
            </a:r>
            <a:endParaRPr lang="es-ES" sz="1200" dirty="0">
              <a:solidFill>
                <a:prstClr val="black"/>
              </a:solidFill>
              <a:ea typeface="Calibri"/>
              <a:cs typeface="Times New Roman"/>
            </a:endParaRPr>
          </a:p>
        </p:txBody>
      </p:sp>
      <p:sp>
        <p:nvSpPr>
          <p:cNvPr id="30" name="29 Rectángulo redondeado"/>
          <p:cNvSpPr/>
          <p:nvPr/>
        </p:nvSpPr>
        <p:spPr>
          <a:xfrm>
            <a:off x="7527590" y="5088552"/>
            <a:ext cx="1584169" cy="501702"/>
          </a:xfrm>
          <a:prstGeom prst="roundRect">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prstClr val="black"/>
                </a:solidFill>
              </a:rPr>
              <a:t>Colegio Particular Luigi Galvani</a:t>
            </a:r>
            <a:endParaRPr lang="es-ES" sz="1200" dirty="0">
              <a:solidFill>
                <a:prstClr val="black"/>
              </a:solidFill>
              <a:ea typeface="Calibri"/>
              <a:cs typeface="Times New Roman"/>
            </a:endParaRPr>
          </a:p>
        </p:txBody>
      </p:sp>
      <p:sp>
        <p:nvSpPr>
          <p:cNvPr id="31" name="30 Rectángulo redondeado"/>
          <p:cNvSpPr/>
          <p:nvPr/>
        </p:nvSpPr>
        <p:spPr>
          <a:xfrm>
            <a:off x="10022903" y="2869697"/>
            <a:ext cx="1676719" cy="501702"/>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prstClr val="black"/>
                </a:solidFill>
              </a:rPr>
              <a:t>Colegio Juan de Salinas</a:t>
            </a:r>
            <a:endParaRPr lang="es-ES" sz="1200" dirty="0">
              <a:solidFill>
                <a:prstClr val="black"/>
              </a:solidFill>
              <a:ea typeface="Calibri"/>
              <a:cs typeface="Times New Roman"/>
            </a:endParaRPr>
          </a:p>
        </p:txBody>
      </p:sp>
      <p:sp>
        <p:nvSpPr>
          <p:cNvPr id="32" name="31 Rectángulo redondeado"/>
          <p:cNvSpPr/>
          <p:nvPr/>
        </p:nvSpPr>
        <p:spPr>
          <a:xfrm>
            <a:off x="10046349" y="3406490"/>
            <a:ext cx="1676719" cy="501702"/>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prstClr val="black"/>
                </a:solidFill>
              </a:rPr>
              <a:t>Jacinto Jijón y Caamaño</a:t>
            </a:r>
            <a:endParaRPr lang="es-ES" sz="1200" dirty="0">
              <a:solidFill>
                <a:prstClr val="black"/>
              </a:solidFill>
              <a:ea typeface="Calibri"/>
              <a:cs typeface="Times New Roman"/>
            </a:endParaRPr>
          </a:p>
        </p:txBody>
      </p:sp>
      <p:sp>
        <p:nvSpPr>
          <p:cNvPr id="33" name="32 Rectángulo redondeado"/>
          <p:cNvSpPr/>
          <p:nvPr/>
        </p:nvSpPr>
        <p:spPr>
          <a:xfrm>
            <a:off x="10046349" y="3948601"/>
            <a:ext cx="1676719" cy="501702"/>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prstClr val="black"/>
                </a:solidFill>
              </a:rPr>
              <a:t>Colegio Giovanni Farina</a:t>
            </a:r>
            <a:endParaRPr lang="es-ES" sz="1200" dirty="0">
              <a:solidFill>
                <a:prstClr val="black"/>
              </a:solidFill>
              <a:ea typeface="Calibri"/>
              <a:cs typeface="Times New Roman"/>
            </a:endParaRPr>
          </a:p>
        </p:txBody>
      </p:sp>
      <p:sp>
        <p:nvSpPr>
          <p:cNvPr id="34" name="33 Rectángulo redondeado"/>
          <p:cNvSpPr/>
          <p:nvPr/>
        </p:nvSpPr>
        <p:spPr>
          <a:xfrm>
            <a:off x="10058073" y="4541919"/>
            <a:ext cx="1676719" cy="501702"/>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prstClr val="black"/>
                </a:solidFill>
              </a:rPr>
              <a:t>Liceo del Valle</a:t>
            </a:r>
            <a:endParaRPr lang="es-ES" sz="1200" dirty="0">
              <a:solidFill>
                <a:prstClr val="black"/>
              </a:solidFill>
              <a:ea typeface="Calibri"/>
              <a:cs typeface="Times New Roman"/>
            </a:endParaRPr>
          </a:p>
        </p:txBody>
      </p:sp>
      <p:sp>
        <p:nvSpPr>
          <p:cNvPr id="35" name="34 Rectángulo redondeado"/>
          <p:cNvSpPr/>
          <p:nvPr/>
        </p:nvSpPr>
        <p:spPr>
          <a:xfrm>
            <a:off x="10058074" y="5135016"/>
            <a:ext cx="1676719" cy="501702"/>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prstClr val="black"/>
                </a:solidFill>
              </a:rPr>
              <a:t>Colegio San Rafael</a:t>
            </a:r>
            <a:endParaRPr lang="es-ES" sz="1200" dirty="0">
              <a:solidFill>
                <a:prstClr val="black"/>
              </a:solidFill>
              <a:ea typeface="Calibri"/>
              <a:cs typeface="Times New Roman"/>
            </a:endParaRPr>
          </a:p>
        </p:txBody>
      </p:sp>
      <p:grpSp>
        <p:nvGrpSpPr>
          <p:cNvPr id="44" name="43 Grupo"/>
          <p:cNvGrpSpPr/>
          <p:nvPr/>
        </p:nvGrpSpPr>
        <p:grpSpPr>
          <a:xfrm>
            <a:off x="2730633" y="2059536"/>
            <a:ext cx="1857792" cy="1960057"/>
            <a:chOff x="861961" y="4053650"/>
            <a:chExt cx="1857792" cy="1960057"/>
          </a:xfrm>
        </p:grpSpPr>
        <p:sp>
          <p:nvSpPr>
            <p:cNvPr id="37" name="CuadroTexto 2"/>
            <p:cNvSpPr txBox="1"/>
            <p:nvPr/>
          </p:nvSpPr>
          <p:spPr>
            <a:xfrm>
              <a:off x="975129" y="5666905"/>
              <a:ext cx="553506" cy="346802"/>
            </a:xfrm>
            <a:prstGeom prst="rect">
              <a:avLst/>
            </a:prstGeom>
            <a:solidFill>
              <a:schemeClr val="tx2">
                <a:lumMod val="60000"/>
                <a:lumOff val="40000"/>
              </a:schemeClr>
            </a:solidFill>
          </p:spPr>
          <p:txBody>
            <a:bodyPr wrap="square" lIns="69129" tIns="34564" rIns="69129" bIns="34564" rtlCol="0">
              <a:spAutoFit/>
            </a:bodyPr>
            <a:lstStyle/>
            <a:p>
              <a:pPr algn="ctr" defTabSz="691286">
                <a:defRPr/>
              </a:pPr>
              <a:r>
                <a:rPr lang="es-EC" b="1" dirty="0" smtClean="0">
                  <a:solidFill>
                    <a:prstClr val="black"/>
                  </a:solidFill>
                  <a:cs typeface="Arial" panose="020B0604020202020204" pitchFamily="34" charset="0"/>
                </a:rPr>
                <a:t>10</a:t>
              </a:r>
              <a:endParaRPr lang="es-CO" b="1" dirty="0">
                <a:solidFill>
                  <a:prstClr val="black"/>
                </a:solidFill>
                <a:cs typeface="Arial" panose="020B0604020202020204" pitchFamily="34" charset="0"/>
              </a:endParaRPr>
            </a:p>
          </p:txBody>
        </p:sp>
        <p:sp>
          <p:nvSpPr>
            <p:cNvPr id="38" name="CuadroTexto 5"/>
            <p:cNvSpPr txBox="1"/>
            <p:nvPr/>
          </p:nvSpPr>
          <p:spPr>
            <a:xfrm>
              <a:off x="1833795" y="4477723"/>
              <a:ext cx="885958" cy="316024"/>
            </a:xfrm>
            <a:prstGeom prst="rect">
              <a:avLst/>
            </a:prstGeom>
            <a:solidFill>
              <a:schemeClr val="bg2"/>
            </a:solidFill>
            <a:ln>
              <a:noFill/>
            </a:ln>
          </p:spPr>
          <p:txBody>
            <a:bodyPr wrap="square" lIns="69129" tIns="34564" rIns="69129" bIns="34564" rtlCol="0">
              <a:spAutoFit/>
            </a:bodyPr>
            <a:lstStyle/>
            <a:p>
              <a:pPr algn="ctr" defTabSz="691286">
                <a:defRPr/>
              </a:pPr>
              <a:r>
                <a:rPr lang="es-EC" sz="1600" b="1" dirty="0" smtClean="0">
                  <a:solidFill>
                    <a:prstClr val="white"/>
                  </a:solidFill>
                  <a:cs typeface="Arial" panose="020B0604020202020204" pitchFamily="34" charset="0"/>
                </a:rPr>
                <a:t>18 a</a:t>
              </a:r>
              <a:r>
                <a:rPr lang="es-EC" sz="1600" b="1" dirty="0">
                  <a:solidFill>
                    <a:prstClr val="white"/>
                  </a:solidFill>
                </a:rPr>
                <a:t>ñ</a:t>
              </a:r>
              <a:r>
                <a:rPr lang="es-EC" sz="1600" b="1" dirty="0" smtClean="0">
                  <a:solidFill>
                    <a:prstClr val="white"/>
                  </a:solidFill>
                  <a:cs typeface="Arial" panose="020B0604020202020204" pitchFamily="34" charset="0"/>
                </a:rPr>
                <a:t>os</a:t>
              </a:r>
              <a:endParaRPr lang="es-CO" sz="1600" b="1" dirty="0">
                <a:solidFill>
                  <a:prstClr val="white"/>
                </a:solidFill>
                <a:cs typeface="Arial" panose="020B0604020202020204" pitchFamily="34" charset="0"/>
              </a:endParaRPr>
            </a:p>
          </p:txBody>
        </p:sp>
        <p:sp>
          <p:nvSpPr>
            <p:cNvPr id="39" name="CuadroTexto 6"/>
            <p:cNvSpPr txBox="1"/>
            <p:nvPr/>
          </p:nvSpPr>
          <p:spPr>
            <a:xfrm>
              <a:off x="861961" y="4477723"/>
              <a:ext cx="837024" cy="316024"/>
            </a:xfrm>
            <a:prstGeom prst="rect">
              <a:avLst/>
            </a:prstGeom>
            <a:solidFill>
              <a:schemeClr val="bg2"/>
            </a:solidFill>
            <a:ln>
              <a:noFill/>
            </a:ln>
          </p:spPr>
          <p:txBody>
            <a:bodyPr wrap="square" lIns="69129" tIns="34564" rIns="69129" bIns="34564" rtlCol="0">
              <a:spAutoFit/>
            </a:bodyPr>
            <a:lstStyle/>
            <a:p>
              <a:pPr algn="ctr" defTabSz="691286">
                <a:defRPr/>
              </a:pPr>
              <a:r>
                <a:rPr lang="es-EC" sz="1600" b="1" dirty="0" smtClean="0">
                  <a:solidFill>
                    <a:prstClr val="white"/>
                  </a:solidFill>
                  <a:cs typeface="Arial" panose="020B0604020202020204" pitchFamily="34" charset="0"/>
                </a:rPr>
                <a:t>17 a</a:t>
              </a:r>
              <a:r>
                <a:rPr lang="es-EC" sz="1600" b="1" dirty="0">
                  <a:solidFill>
                    <a:prstClr val="white"/>
                  </a:solidFill>
                </a:rPr>
                <a:t>ñ</a:t>
              </a:r>
              <a:r>
                <a:rPr lang="es-EC" sz="1600" b="1" dirty="0" smtClean="0">
                  <a:solidFill>
                    <a:prstClr val="white"/>
                  </a:solidFill>
                  <a:cs typeface="Arial" panose="020B0604020202020204" pitchFamily="34" charset="0"/>
                </a:rPr>
                <a:t>os</a:t>
              </a:r>
              <a:endParaRPr lang="es-CO" sz="1600" b="1" dirty="0">
                <a:solidFill>
                  <a:prstClr val="white"/>
                </a:solidFill>
                <a:cs typeface="Arial" panose="020B0604020202020204" pitchFamily="34" charset="0"/>
              </a:endParaRPr>
            </a:p>
          </p:txBody>
        </p:sp>
        <p:sp>
          <p:nvSpPr>
            <p:cNvPr id="40" name="CuadroTexto 7"/>
            <p:cNvSpPr txBox="1"/>
            <p:nvPr/>
          </p:nvSpPr>
          <p:spPr>
            <a:xfrm>
              <a:off x="1090246" y="4053650"/>
              <a:ext cx="1242646" cy="377580"/>
            </a:xfrm>
            <a:prstGeom prst="rect">
              <a:avLst/>
            </a:prstGeom>
            <a:noFill/>
          </p:spPr>
          <p:txBody>
            <a:bodyPr wrap="square" lIns="69129" tIns="34564" rIns="69129" bIns="34564" rtlCol="0">
              <a:spAutoFit/>
            </a:bodyPr>
            <a:lstStyle/>
            <a:p>
              <a:pPr algn="ctr" defTabSz="691286">
                <a:defRPr/>
              </a:pPr>
              <a:r>
                <a:rPr lang="es-ES" sz="2000" b="1" dirty="0" smtClean="0">
                  <a:solidFill>
                    <a:prstClr val="black"/>
                  </a:solidFill>
                  <a:cs typeface="Arial" panose="020B0604020202020204" pitchFamily="34" charset="0"/>
                </a:rPr>
                <a:t>Edad</a:t>
              </a:r>
              <a:endParaRPr lang="es-ES" sz="2000" b="1" dirty="0">
                <a:solidFill>
                  <a:prstClr val="black"/>
                </a:solidFill>
                <a:cs typeface="Arial" panose="020B0604020202020204" pitchFamily="34" charset="0"/>
              </a:endParaRPr>
            </a:p>
          </p:txBody>
        </p:sp>
        <p:pic>
          <p:nvPicPr>
            <p:cNvPr id="41" name="40 Imagen"/>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l="51067" t="34636" r="37932" b="27774"/>
            <a:stretch/>
          </p:blipFill>
          <p:spPr bwMode="auto">
            <a:xfrm>
              <a:off x="1970055" y="4903562"/>
              <a:ext cx="620314" cy="714202"/>
            </a:xfrm>
            <a:prstGeom prst="rect">
              <a:avLst/>
            </a:prstGeom>
            <a:ln>
              <a:noFill/>
            </a:ln>
            <a:extLst>
              <a:ext uri="{53640926-AAD7-44D8-BBD7-CCE9431645EC}">
                <a14:shadowObscured xmlns:a14="http://schemas.microsoft.com/office/drawing/2010/main"/>
              </a:ext>
            </a:extLst>
          </p:spPr>
        </p:pic>
        <p:pic>
          <p:nvPicPr>
            <p:cNvPr id="42" name="41 Imagen"/>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l="38986" t="31243" r="51035" b="27558"/>
            <a:stretch/>
          </p:blipFill>
          <p:spPr bwMode="auto">
            <a:xfrm>
              <a:off x="999119" y="4903562"/>
              <a:ext cx="562708" cy="714202"/>
            </a:xfrm>
            <a:prstGeom prst="rect">
              <a:avLst/>
            </a:prstGeom>
            <a:ln>
              <a:noFill/>
            </a:ln>
            <a:extLst>
              <a:ext uri="{53640926-AAD7-44D8-BBD7-CCE9431645EC}">
                <a14:shadowObscured xmlns:a14="http://schemas.microsoft.com/office/drawing/2010/main"/>
              </a:ext>
            </a:extLst>
          </p:spPr>
        </p:pic>
        <p:sp>
          <p:nvSpPr>
            <p:cNvPr id="43" name="CuadroTexto 2"/>
            <p:cNvSpPr txBox="1"/>
            <p:nvPr/>
          </p:nvSpPr>
          <p:spPr>
            <a:xfrm>
              <a:off x="2003459" y="5666905"/>
              <a:ext cx="553506" cy="346802"/>
            </a:xfrm>
            <a:prstGeom prst="rect">
              <a:avLst/>
            </a:prstGeom>
            <a:solidFill>
              <a:schemeClr val="tx2">
                <a:lumMod val="60000"/>
                <a:lumOff val="40000"/>
              </a:schemeClr>
            </a:solidFill>
          </p:spPr>
          <p:txBody>
            <a:bodyPr wrap="square" lIns="69129" tIns="34564" rIns="69129" bIns="34564" rtlCol="0">
              <a:spAutoFit/>
            </a:bodyPr>
            <a:lstStyle/>
            <a:p>
              <a:pPr algn="ctr" defTabSz="691286">
                <a:defRPr/>
              </a:pPr>
              <a:r>
                <a:rPr lang="es-EC" b="1" dirty="0">
                  <a:solidFill>
                    <a:prstClr val="black"/>
                  </a:solidFill>
                  <a:cs typeface="Arial" panose="020B0604020202020204" pitchFamily="34" charset="0"/>
                </a:rPr>
                <a:t>7</a:t>
              </a:r>
              <a:endParaRPr lang="es-CO" b="1" dirty="0">
                <a:solidFill>
                  <a:prstClr val="black"/>
                </a:solidFill>
                <a:cs typeface="Arial" panose="020B0604020202020204" pitchFamily="34" charset="0"/>
              </a:endParaRPr>
            </a:p>
          </p:txBody>
        </p:sp>
      </p:grpSp>
      <p:sp>
        <p:nvSpPr>
          <p:cNvPr id="45" name="CuadroTexto 7"/>
          <p:cNvSpPr txBox="1"/>
          <p:nvPr/>
        </p:nvSpPr>
        <p:spPr>
          <a:xfrm>
            <a:off x="1244120" y="4334207"/>
            <a:ext cx="2007926" cy="377580"/>
          </a:xfrm>
          <a:prstGeom prst="rect">
            <a:avLst/>
          </a:prstGeom>
          <a:noFill/>
        </p:spPr>
        <p:txBody>
          <a:bodyPr wrap="square" lIns="69129" tIns="34564" rIns="69129" bIns="34564" rtlCol="0">
            <a:spAutoFit/>
          </a:bodyPr>
          <a:lstStyle/>
          <a:p>
            <a:pPr algn="ctr" defTabSz="691286">
              <a:defRPr/>
            </a:pPr>
            <a:r>
              <a:rPr lang="es-ES" sz="2000" b="1" dirty="0" smtClean="0">
                <a:solidFill>
                  <a:prstClr val="black"/>
                </a:solidFill>
                <a:cs typeface="Arial" panose="020B0604020202020204" pitchFamily="34" charset="0"/>
              </a:rPr>
              <a:t>Tipo de Colegio</a:t>
            </a:r>
            <a:endParaRPr lang="es-ES" sz="2000" b="1" dirty="0">
              <a:solidFill>
                <a:prstClr val="black"/>
              </a:solidFill>
              <a:cs typeface="Arial" panose="020B0604020202020204" pitchFamily="34" charset="0"/>
            </a:endParaRPr>
          </a:p>
        </p:txBody>
      </p:sp>
      <p:graphicFrame>
        <p:nvGraphicFramePr>
          <p:cNvPr id="46" name="45 Gráfico"/>
          <p:cNvGraphicFramePr/>
          <p:nvPr>
            <p:extLst/>
          </p:nvPr>
        </p:nvGraphicFramePr>
        <p:xfrm>
          <a:off x="220703" y="4334208"/>
          <a:ext cx="4345354" cy="2373594"/>
        </p:xfrm>
        <a:graphic>
          <a:graphicData uri="http://schemas.openxmlformats.org/drawingml/2006/chart">
            <c:chart xmlns:c="http://schemas.openxmlformats.org/drawingml/2006/chart" xmlns:r="http://schemas.openxmlformats.org/officeDocument/2006/relationships" r:id="rId6"/>
          </a:graphicData>
        </a:graphic>
      </p:graphicFrame>
      <p:cxnSp>
        <p:nvCxnSpPr>
          <p:cNvPr id="47" name="46 Conector recto"/>
          <p:cNvCxnSpPr/>
          <p:nvPr/>
        </p:nvCxnSpPr>
        <p:spPr>
          <a:xfrm rot="5400000">
            <a:off x="1923834" y="3861616"/>
            <a:ext cx="5898630" cy="29981"/>
          </a:xfrm>
          <a:prstGeom prst="line">
            <a:avLst/>
          </a:prstGeom>
          <a:ln>
            <a:prstDash val="dash"/>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304395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Irene\Downloads\wordcloud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672" y="1637801"/>
            <a:ext cx="7927297" cy="52157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2573931" y="1114581"/>
            <a:ext cx="6782778" cy="523220"/>
          </a:xfrm>
          <a:prstGeom prst="rect">
            <a:avLst/>
          </a:prstGeom>
          <a:solidFill>
            <a:schemeClr val="accent3">
              <a:lumMod val="40000"/>
              <a:lumOff val="60000"/>
            </a:schemeClr>
          </a:solidFill>
        </p:spPr>
        <p:txBody>
          <a:bodyPr wrap="square" rtlCol="0">
            <a:spAutoFit/>
          </a:bodyPr>
          <a:lstStyle/>
          <a:p>
            <a:pPr algn="ctr"/>
            <a:r>
              <a:rPr lang="es-EC" sz="2800" b="1" dirty="0" smtClean="0">
                <a:solidFill>
                  <a:prstClr val="black"/>
                </a:solidFill>
              </a:rPr>
              <a:t>¿Que significa la palabra Universidad?</a:t>
            </a:r>
            <a:endParaRPr lang="es-EC" sz="2800" b="1" dirty="0">
              <a:solidFill>
                <a:prstClr val="black"/>
              </a:solidFill>
            </a:endParaRPr>
          </a:p>
        </p:txBody>
      </p:sp>
      <p:sp>
        <p:nvSpPr>
          <p:cNvPr id="37" name="Rectángulo 1"/>
          <p:cNvSpPr/>
          <p:nvPr/>
        </p:nvSpPr>
        <p:spPr>
          <a:xfrm>
            <a:off x="0" y="200214"/>
            <a:ext cx="12192000" cy="707886"/>
          </a:xfrm>
          <a:prstGeom prst="rect">
            <a:avLst/>
          </a:prstGeom>
          <a:solidFill>
            <a:schemeClr val="tx1">
              <a:alpha val="26000"/>
            </a:schemeClr>
          </a:solidFill>
        </p:spPr>
        <p:txBody>
          <a:bodyPr wrap="square" lIns="91440" tIns="45720" rIns="91440" bIns="45720">
            <a:spAutoFit/>
          </a:bodyPr>
          <a:lstStyle/>
          <a:p>
            <a:pPr algn="ctr"/>
            <a:r>
              <a:rPr lang="es-ES" sz="4000" b="1" dirty="0" smtClean="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latin typeface="Century Gothic" panose="020B0502020202020204" pitchFamily="34" charset="0"/>
              </a:rPr>
              <a:t>RESULTADOS GRUPO FOCAL</a:t>
            </a:r>
            <a:endParaRPr lang="es-ES" sz="2400" b="1" dirty="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endParaRPr>
          </a:p>
        </p:txBody>
      </p:sp>
    </p:spTree>
    <p:extLst>
      <p:ext uri="{BB962C8B-B14F-4D97-AF65-F5344CB8AC3E}">
        <p14:creationId xmlns:p14="http://schemas.microsoft.com/office/powerpoint/2010/main" val="18426572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3"/>
          <p:cNvSpPr txBox="1"/>
          <p:nvPr/>
        </p:nvSpPr>
        <p:spPr>
          <a:xfrm>
            <a:off x="224853" y="1169648"/>
            <a:ext cx="5561350" cy="523220"/>
          </a:xfrm>
          <a:prstGeom prst="rect">
            <a:avLst/>
          </a:prstGeom>
          <a:solidFill>
            <a:srgbClr val="00B0F0"/>
          </a:solidFill>
        </p:spPr>
        <p:txBody>
          <a:bodyPr wrap="square" rtlCol="0">
            <a:spAutoFit/>
          </a:bodyPr>
          <a:lstStyle/>
          <a:p>
            <a:pPr algn="ctr"/>
            <a:r>
              <a:rPr lang="es-EC" sz="2800" b="1" dirty="0" smtClean="0">
                <a:solidFill>
                  <a:prstClr val="white"/>
                </a:solidFill>
              </a:rPr>
              <a:t>Posicionamiento Universidades</a:t>
            </a:r>
            <a:endParaRPr lang="es-EC" sz="2800" b="1" dirty="0">
              <a:solidFill>
                <a:prstClr val="white"/>
              </a:solidFill>
            </a:endParaRPr>
          </a:p>
        </p:txBody>
      </p:sp>
      <p:sp>
        <p:nvSpPr>
          <p:cNvPr id="4" name="Rectángulo 1"/>
          <p:cNvSpPr/>
          <p:nvPr/>
        </p:nvSpPr>
        <p:spPr>
          <a:xfrm>
            <a:off x="0" y="249677"/>
            <a:ext cx="12192000" cy="707886"/>
          </a:xfrm>
          <a:prstGeom prst="rect">
            <a:avLst/>
          </a:prstGeom>
          <a:solidFill>
            <a:schemeClr val="tx1">
              <a:alpha val="26000"/>
            </a:schemeClr>
          </a:solidFill>
        </p:spPr>
        <p:txBody>
          <a:bodyPr wrap="square" lIns="91440" tIns="45720" rIns="91440" bIns="45720">
            <a:spAutoFit/>
          </a:bodyPr>
          <a:lstStyle/>
          <a:p>
            <a:pPr algn="ctr"/>
            <a:r>
              <a:rPr lang="es-ES" sz="4000" b="1" dirty="0" smtClean="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latin typeface="Century Gothic" panose="020B0502020202020204" pitchFamily="34" charset="0"/>
              </a:rPr>
              <a:t>RESULTADOS GRUPO FOCAL</a:t>
            </a:r>
            <a:endParaRPr lang="es-ES" sz="2400" b="1" dirty="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endParaRPr>
          </a:p>
        </p:txBody>
      </p:sp>
      <p:sp>
        <p:nvSpPr>
          <p:cNvPr id="6" name="CuadroTexto 3"/>
          <p:cNvSpPr txBox="1"/>
          <p:nvPr/>
        </p:nvSpPr>
        <p:spPr>
          <a:xfrm>
            <a:off x="6186513" y="1169648"/>
            <a:ext cx="5562644" cy="523220"/>
          </a:xfrm>
          <a:prstGeom prst="rect">
            <a:avLst/>
          </a:prstGeom>
          <a:solidFill>
            <a:srgbClr val="00B0F0"/>
          </a:solidFill>
        </p:spPr>
        <p:txBody>
          <a:bodyPr wrap="square" rtlCol="0">
            <a:spAutoFit/>
          </a:bodyPr>
          <a:lstStyle/>
          <a:p>
            <a:pPr algn="ctr"/>
            <a:r>
              <a:rPr lang="es-EC" sz="2800" b="1" dirty="0" smtClean="0">
                <a:solidFill>
                  <a:prstClr val="white"/>
                </a:solidFill>
              </a:rPr>
              <a:t>Posicionamiento Carreras</a:t>
            </a:r>
            <a:endParaRPr lang="es-EC" sz="2800" b="1" dirty="0">
              <a:solidFill>
                <a:prstClr val="white"/>
              </a:solidFill>
            </a:endParaRPr>
          </a:p>
        </p:txBody>
      </p:sp>
      <p:sp>
        <p:nvSpPr>
          <p:cNvPr id="8" name="CuadroTexto 3"/>
          <p:cNvSpPr txBox="1"/>
          <p:nvPr/>
        </p:nvSpPr>
        <p:spPr>
          <a:xfrm>
            <a:off x="6186513" y="3461821"/>
            <a:ext cx="5562644" cy="523220"/>
          </a:xfrm>
          <a:prstGeom prst="rect">
            <a:avLst/>
          </a:prstGeom>
          <a:solidFill>
            <a:srgbClr val="00B0F0"/>
          </a:solidFill>
        </p:spPr>
        <p:txBody>
          <a:bodyPr wrap="square" rtlCol="0">
            <a:spAutoFit/>
          </a:bodyPr>
          <a:lstStyle/>
          <a:p>
            <a:pPr algn="ctr"/>
            <a:r>
              <a:rPr lang="es-EC" sz="2800" b="1" dirty="0" smtClean="0">
                <a:solidFill>
                  <a:prstClr val="white"/>
                </a:solidFill>
              </a:rPr>
              <a:t>Preferencia Universidades</a:t>
            </a:r>
            <a:endParaRPr lang="es-EC" sz="2800" b="1" dirty="0">
              <a:solidFill>
                <a:prstClr val="white"/>
              </a:solidFill>
            </a:endParaRPr>
          </a:p>
        </p:txBody>
      </p:sp>
      <p:sp>
        <p:nvSpPr>
          <p:cNvPr id="39938" name="AutoShape 2" descr="Resultado de imagen para universidad san francisco de quit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solidFill>
                <a:prstClr val="white"/>
              </a:solidFill>
            </a:endParaRPr>
          </a:p>
        </p:txBody>
      </p:sp>
      <p:pic>
        <p:nvPicPr>
          <p:cNvPr id="39940" name="Picture 4" descr="Resultado de imagen para ufa espe"/>
          <p:cNvPicPr>
            <a:picLocks noChangeAspect="1" noChangeArrowheads="1"/>
          </p:cNvPicPr>
          <p:nvPr/>
        </p:nvPicPr>
        <p:blipFill>
          <a:blip r:embed="rId2" cstate="print"/>
          <a:srcRect l="9855" t="12470" r="8624" b="5846"/>
          <a:stretch>
            <a:fillRect/>
          </a:stretch>
        </p:blipFill>
        <p:spPr bwMode="auto">
          <a:xfrm>
            <a:off x="2193389" y="2404913"/>
            <a:ext cx="1464210" cy="914401"/>
          </a:xfrm>
          <a:prstGeom prst="rect">
            <a:avLst/>
          </a:prstGeom>
          <a:ln w="88900" cap="sq" cmpd="thickThin">
            <a:solidFill>
              <a:srgbClr val="000000"/>
            </a:solidFill>
            <a:prstDash val="solid"/>
            <a:miter lim="800000"/>
          </a:ln>
          <a:effectLst>
            <a:innerShdw blurRad="76200">
              <a:srgbClr val="000000"/>
            </a:innerShdw>
          </a:effectLst>
        </p:spPr>
      </p:pic>
      <p:sp>
        <p:nvSpPr>
          <p:cNvPr id="39948" name="AutoShape 12" descr="Imagen relacionad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solidFill>
                <a:prstClr val="white"/>
              </a:solidFill>
            </a:endParaRPr>
          </a:p>
        </p:txBody>
      </p:sp>
      <p:pic>
        <p:nvPicPr>
          <p:cNvPr id="39950" name="Picture 14" descr="Resultado de imagen para ute"/>
          <p:cNvPicPr>
            <a:picLocks noChangeAspect="1" noChangeArrowheads="1"/>
          </p:cNvPicPr>
          <p:nvPr/>
        </p:nvPicPr>
        <p:blipFill>
          <a:blip r:embed="rId3"/>
          <a:srcRect/>
          <a:stretch>
            <a:fillRect/>
          </a:stretch>
        </p:blipFill>
        <p:spPr bwMode="auto">
          <a:xfrm>
            <a:off x="3957403" y="2392483"/>
            <a:ext cx="1424066" cy="932373"/>
          </a:xfrm>
          <a:prstGeom prst="rect">
            <a:avLst/>
          </a:prstGeom>
          <a:ln w="88900" cap="sq" cmpd="thickThin">
            <a:solidFill>
              <a:srgbClr val="000000"/>
            </a:solidFill>
            <a:prstDash val="solid"/>
            <a:miter lim="800000"/>
          </a:ln>
          <a:effectLst>
            <a:innerShdw blurRad="76200">
              <a:srgbClr val="000000"/>
            </a:innerShdw>
          </a:effectLst>
        </p:spPr>
      </p:pic>
      <p:pic>
        <p:nvPicPr>
          <p:cNvPr id="39952" name="Picture 16" descr="Resultado de imagen para universidad san francisco de quito logo"/>
          <p:cNvPicPr>
            <a:picLocks noChangeAspect="1" noChangeArrowheads="1"/>
          </p:cNvPicPr>
          <p:nvPr/>
        </p:nvPicPr>
        <p:blipFill>
          <a:blip r:embed="rId4" cstate="print"/>
          <a:srcRect/>
          <a:stretch>
            <a:fillRect/>
          </a:stretch>
        </p:blipFill>
        <p:spPr bwMode="auto">
          <a:xfrm>
            <a:off x="494675" y="2374933"/>
            <a:ext cx="1379095" cy="929391"/>
          </a:xfrm>
          <a:prstGeom prst="rect">
            <a:avLst/>
          </a:prstGeom>
          <a:ln w="88900" cap="sq" cmpd="thickThin">
            <a:solidFill>
              <a:srgbClr val="000000"/>
            </a:solidFill>
            <a:prstDash val="solid"/>
            <a:miter lim="800000"/>
          </a:ln>
          <a:effectLst>
            <a:innerShdw blurRad="76200">
              <a:srgbClr val="000000"/>
            </a:innerShdw>
          </a:effectLst>
        </p:spPr>
      </p:pic>
      <p:sp>
        <p:nvSpPr>
          <p:cNvPr id="20" name="19 Llamada de flecha hacia arriba"/>
          <p:cNvSpPr/>
          <p:nvPr/>
        </p:nvSpPr>
        <p:spPr>
          <a:xfrm>
            <a:off x="494675" y="3349294"/>
            <a:ext cx="4886794" cy="2267318"/>
          </a:xfrm>
          <a:prstGeom prst="up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600" dirty="0" smtClean="0">
                <a:solidFill>
                  <a:prstClr val="black"/>
                </a:solidFill>
              </a:rPr>
              <a:t>La USFQ ocupa el primer lugar en posicionamiento siendo esta institución privada, pero también observamos que las universidades públicas como la ESPE ocupa un alto lugar de posicionamiento.</a:t>
            </a:r>
            <a:endParaRPr lang="es-ES" sz="1600" dirty="0" smtClean="0">
              <a:solidFill>
                <a:prstClr val="black"/>
              </a:solidFill>
            </a:endParaRPr>
          </a:p>
        </p:txBody>
      </p:sp>
      <p:graphicFrame>
        <p:nvGraphicFramePr>
          <p:cNvPr id="21" name="20 Diagrama"/>
          <p:cNvGraphicFramePr/>
          <p:nvPr>
            <p:extLst/>
          </p:nvPr>
        </p:nvGraphicFramePr>
        <p:xfrm>
          <a:off x="5956092" y="1921598"/>
          <a:ext cx="6235908" cy="11934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9954" name="Picture 18" descr="Resultado de imagen para universidad central del ecuador"/>
          <p:cNvPicPr>
            <a:picLocks noChangeAspect="1" noChangeArrowheads="1"/>
          </p:cNvPicPr>
          <p:nvPr/>
        </p:nvPicPr>
        <p:blipFill>
          <a:blip r:embed="rId10"/>
          <a:srcRect/>
          <a:stretch>
            <a:fillRect/>
          </a:stretch>
        </p:blipFill>
        <p:spPr bwMode="auto">
          <a:xfrm>
            <a:off x="6403111" y="4298212"/>
            <a:ext cx="1220679" cy="915510"/>
          </a:xfrm>
          <a:prstGeom prst="rect">
            <a:avLst/>
          </a:prstGeom>
          <a:ln w="88900" cap="sq" cmpd="thickThin">
            <a:solidFill>
              <a:srgbClr val="000000"/>
            </a:solidFill>
            <a:prstDash val="solid"/>
            <a:miter lim="800000"/>
          </a:ln>
          <a:effectLst>
            <a:innerShdw blurRad="76200">
              <a:srgbClr val="000000"/>
            </a:innerShdw>
          </a:effectLst>
        </p:spPr>
      </p:pic>
      <p:sp>
        <p:nvSpPr>
          <p:cNvPr id="26" name="25 Rectángulo redondeado"/>
          <p:cNvSpPr/>
          <p:nvPr/>
        </p:nvSpPr>
        <p:spPr>
          <a:xfrm>
            <a:off x="8661183" y="4298212"/>
            <a:ext cx="3072983" cy="8188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600" dirty="0" smtClean="0">
                <a:solidFill>
                  <a:prstClr val="black"/>
                </a:solidFill>
              </a:rPr>
              <a:t>Universidad publica que elegirían como su mejor opción</a:t>
            </a:r>
            <a:endParaRPr lang="es-ES" sz="1600" dirty="0">
              <a:solidFill>
                <a:prstClr val="black"/>
              </a:solidFill>
            </a:endParaRPr>
          </a:p>
        </p:txBody>
      </p:sp>
      <p:sp>
        <p:nvSpPr>
          <p:cNvPr id="28" name="27 Flecha derecha"/>
          <p:cNvSpPr/>
          <p:nvPr/>
        </p:nvSpPr>
        <p:spPr>
          <a:xfrm>
            <a:off x="7776763" y="4397908"/>
            <a:ext cx="869429" cy="464696"/>
          </a:xfrm>
          <a:prstGeom prst="rightArrow">
            <a:avLst/>
          </a:prstGeom>
          <a:solidFill>
            <a:srgbClr val="99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endParaRPr>
          </a:p>
        </p:txBody>
      </p:sp>
      <p:cxnSp>
        <p:nvCxnSpPr>
          <p:cNvPr id="30" name="29 Conector recto"/>
          <p:cNvCxnSpPr/>
          <p:nvPr/>
        </p:nvCxnSpPr>
        <p:spPr>
          <a:xfrm rot="5400000">
            <a:off x="3033327" y="3893696"/>
            <a:ext cx="5898630" cy="29981"/>
          </a:xfrm>
          <a:prstGeom prst="line">
            <a:avLst/>
          </a:prstGeom>
          <a:ln>
            <a:prstDash val="dash"/>
          </a:ln>
        </p:spPr>
        <p:style>
          <a:lnRef idx="3">
            <a:schemeClr val="dk1"/>
          </a:lnRef>
          <a:fillRef idx="0">
            <a:schemeClr val="dk1"/>
          </a:fillRef>
          <a:effectRef idx="2">
            <a:schemeClr val="dk1"/>
          </a:effectRef>
          <a:fontRef idx="minor">
            <a:schemeClr val="tx1"/>
          </a:fontRef>
        </p:style>
      </p:cxnSp>
      <p:pic>
        <p:nvPicPr>
          <p:cNvPr id="3074" name="Picture 2" descr="Resultado de imagen de udla ecuado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3110" y="5589888"/>
            <a:ext cx="1220680" cy="96901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2" name="21 Rectángulo redondeado"/>
          <p:cNvSpPr/>
          <p:nvPr/>
        </p:nvSpPr>
        <p:spPr>
          <a:xfrm>
            <a:off x="8646192" y="5638241"/>
            <a:ext cx="3072983" cy="8188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600" dirty="0" smtClean="0">
                <a:solidFill>
                  <a:prstClr val="black"/>
                </a:solidFill>
              </a:rPr>
              <a:t>Universidad privada que elegirían como su mejor opción</a:t>
            </a:r>
            <a:endParaRPr lang="es-ES" sz="1600" dirty="0">
              <a:solidFill>
                <a:prstClr val="black"/>
              </a:solidFill>
            </a:endParaRPr>
          </a:p>
        </p:txBody>
      </p:sp>
      <p:sp>
        <p:nvSpPr>
          <p:cNvPr id="23" name="22 Flecha derecha"/>
          <p:cNvSpPr/>
          <p:nvPr/>
        </p:nvSpPr>
        <p:spPr>
          <a:xfrm>
            <a:off x="7776763" y="5815326"/>
            <a:ext cx="869429" cy="464696"/>
          </a:xfrm>
          <a:prstGeom prst="rightArrow">
            <a:avLst/>
          </a:prstGeom>
          <a:solidFill>
            <a:srgbClr val="99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endParaRPr>
          </a:p>
        </p:txBody>
      </p:sp>
    </p:spTree>
    <p:extLst>
      <p:ext uri="{BB962C8B-B14F-4D97-AF65-F5344CB8AC3E}">
        <p14:creationId xmlns:p14="http://schemas.microsoft.com/office/powerpoint/2010/main" val="9830438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249677"/>
            <a:ext cx="12192000" cy="707886"/>
          </a:xfrm>
          <a:prstGeom prst="rect">
            <a:avLst/>
          </a:prstGeom>
          <a:solidFill>
            <a:schemeClr val="tx1">
              <a:alpha val="26000"/>
            </a:schemeClr>
          </a:solidFill>
        </p:spPr>
        <p:txBody>
          <a:bodyPr wrap="square" lIns="91440" tIns="45720" rIns="91440" bIns="45720">
            <a:spAutoFit/>
          </a:bodyPr>
          <a:lstStyle/>
          <a:p>
            <a:pPr algn="ctr"/>
            <a:r>
              <a:rPr lang="es-ES" sz="4000" b="1" dirty="0" smtClean="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latin typeface="Century Gothic" panose="020B0502020202020204" pitchFamily="34" charset="0"/>
              </a:rPr>
              <a:t>RESULTADOS GRUPO FOCAL</a:t>
            </a:r>
            <a:endParaRPr lang="es-ES" sz="2400" b="1" dirty="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endParaRPr>
          </a:p>
        </p:txBody>
      </p:sp>
      <p:sp>
        <p:nvSpPr>
          <p:cNvPr id="3" name="CuadroTexto 3"/>
          <p:cNvSpPr txBox="1"/>
          <p:nvPr/>
        </p:nvSpPr>
        <p:spPr>
          <a:xfrm>
            <a:off x="518615" y="1169648"/>
            <a:ext cx="4817660" cy="523220"/>
          </a:xfrm>
          <a:prstGeom prst="rect">
            <a:avLst/>
          </a:prstGeom>
          <a:solidFill>
            <a:schemeClr val="accent2">
              <a:lumMod val="60000"/>
              <a:lumOff val="40000"/>
            </a:schemeClr>
          </a:solidFill>
        </p:spPr>
        <p:txBody>
          <a:bodyPr wrap="square" rtlCol="0">
            <a:spAutoFit/>
          </a:bodyPr>
          <a:lstStyle/>
          <a:p>
            <a:pPr algn="ctr"/>
            <a:r>
              <a:rPr lang="es-EC" sz="2800" b="1" dirty="0" smtClean="0">
                <a:solidFill>
                  <a:prstClr val="white"/>
                </a:solidFill>
              </a:rPr>
              <a:t>Televisión Nacional</a:t>
            </a:r>
            <a:endParaRPr lang="es-EC" sz="2800" b="1" dirty="0">
              <a:solidFill>
                <a:prstClr val="white"/>
              </a:solidFill>
            </a:endParaRPr>
          </a:p>
        </p:txBody>
      </p:sp>
      <p:sp>
        <p:nvSpPr>
          <p:cNvPr id="4" name="CuadroTexto 3"/>
          <p:cNvSpPr txBox="1"/>
          <p:nvPr/>
        </p:nvSpPr>
        <p:spPr>
          <a:xfrm>
            <a:off x="518614" y="4050258"/>
            <a:ext cx="4817661" cy="523220"/>
          </a:xfrm>
          <a:prstGeom prst="rect">
            <a:avLst/>
          </a:prstGeom>
          <a:solidFill>
            <a:schemeClr val="accent2">
              <a:lumMod val="60000"/>
              <a:lumOff val="40000"/>
            </a:schemeClr>
          </a:solidFill>
        </p:spPr>
        <p:txBody>
          <a:bodyPr wrap="square" rtlCol="0">
            <a:spAutoFit/>
          </a:bodyPr>
          <a:lstStyle/>
          <a:p>
            <a:pPr algn="ctr"/>
            <a:r>
              <a:rPr lang="es-EC" sz="2800" b="1" dirty="0" smtClean="0">
                <a:solidFill>
                  <a:prstClr val="white"/>
                </a:solidFill>
              </a:rPr>
              <a:t>Televisión por Cable</a:t>
            </a:r>
            <a:endParaRPr lang="es-EC" sz="2800" b="1" dirty="0">
              <a:solidFill>
                <a:prstClr val="white"/>
              </a:solidFill>
            </a:endParaRPr>
          </a:p>
        </p:txBody>
      </p:sp>
      <p:sp>
        <p:nvSpPr>
          <p:cNvPr id="5" name="CuadroTexto 3"/>
          <p:cNvSpPr txBox="1"/>
          <p:nvPr/>
        </p:nvSpPr>
        <p:spPr>
          <a:xfrm>
            <a:off x="6190937" y="1169648"/>
            <a:ext cx="5518842" cy="523220"/>
          </a:xfrm>
          <a:prstGeom prst="rect">
            <a:avLst/>
          </a:prstGeom>
          <a:solidFill>
            <a:schemeClr val="accent2">
              <a:lumMod val="60000"/>
              <a:lumOff val="40000"/>
            </a:schemeClr>
          </a:solidFill>
        </p:spPr>
        <p:txBody>
          <a:bodyPr wrap="square" rtlCol="0">
            <a:spAutoFit/>
          </a:bodyPr>
          <a:lstStyle/>
          <a:p>
            <a:pPr algn="ctr"/>
            <a:r>
              <a:rPr lang="es-EC" sz="2800" b="1" dirty="0" smtClean="0">
                <a:solidFill>
                  <a:prstClr val="white"/>
                </a:solidFill>
              </a:rPr>
              <a:t>Radio</a:t>
            </a:r>
            <a:endParaRPr lang="es-EC" sz="2800" b="1" dirty="0">
              <a:solidFill>
                <a:prstClr val="white"/>
              </a:solidFill>
            </a:endParaRPr>
          </a:p>
        </p:txBody>
      </p:sp>
      <p:pic>
        <p:nvPicPr>
          <p:cNvPr id="23554" name="Picture 2" descr="Resultado de imagen para ecuavisa"/>
          <p:cNvPicPr>
            <a:picLocks noChangeAspect="1" noChangeArrowheads="1"/>
          </p:cNvPicPr>
          <p:nvPr/>
        </p:nvPicPr>
        <p:blipFill>
          <a:blip r:embed="rId2"/>
          <a:srcRect/>
          <a:stretch>
            <a:fillRect/>
          </a:stretch>
        </p:blipFill>
        <p:spPr bwMode="auto">
          <a:xfrm>
            <a:off x="1921576" y="1915016"/>
            <a:ext cx="2167901" cy="1885950"/>
          </a:xfrm>
          <a:prstGeom prst="rect">
            <a:avLst/>
          </a:prstGeom>
          <a:ln>
            <a:noFill/>
          </a:ln>
          <a:effectLst>
            <a:softEdge rad="112500"/>
          </a:effectLst>
        </p:spPr>
      </p:pic>
      <p:pic>
        <p:nvPicPr>
          <p:cNvPr id="23556" name="Picture 4" descr="Resultado de imagen para fox tv"/>
          <p:cNvPicPr>
            <a:picLocks noChangeAspect="1" noChangeArrowheads="1"/>
          </p:cNvPicPr>
          <p:nvPr/>
        </p:nvPicPr>
        <p:blipFill>
          <a:blip r:embed="rId3"/>
          <a:srcRect/>
          <a:stretch>
            <a:fillRect/>
          </a:stretch>
        </p:blipFill>
        <p:spPr bwMode="auto">
          <a:xfrm>
            <a:off x="1990856" y="4806033"/>
            <a:ext cx="2098622" cy="1826666"/>
          </a:xfrm>
          <a:prstGeom prst="rect">
            <a:avLst/>
          </a:prstGeom>
          <a:ln>
            <a:noFill/>
          </a:ln>
          <a:effectLst>
            <a:softEdge rad="112500"/>
          </a:effectLst>
        </p:spPr>
      </p:pic>
      <p:pic>
        <p:nvPicPr>
          <p:cNvPr id="23560" name="Picture 8" descr="Resultado de imagen para radio la bruja"/>
          <p:cNvPicPr>
            <a:picLocks noChangeAspect="1" noChangeArrowheads="1"/>
          </p:cNvPicPr>
          <p:nvPr/>
        </p:nvPicPr>
        <p:blipFill>
          <a:blip r:embed="rId4"/>
          <a:srcRect/>
          <a:stretch>
            <a:fillRect/>
          </a:stretch>
        </p:blipFill>
        <p:spPr bwMode="auto">
          <a:xfrm>
            <a:off x="7528865" y="2034051"/>
            <a:ext cx="2835525" cy="1766915"/>
          </a:xfrm>
          <a:prstGeom prst="rect">
            <a:avLst/>
          </a:prstGeom>
          <a:noFill/>
        </p:spPr>
      </p:pic>
      <p:pic>
        <p:nvPicPr>
          <p:cNvPr id="23564" name="Picture 12" descr="Resultado de imagen para whatsapp y facebook"/>
          <p:cNvPicPr>
            <a:picLocks noChangeAspect="1" noChangeArrowheads="1"/>
          </p:cNvPicPr>
          <p:nvPr/>
        </p:nvPicPr>
        <p:blipFill>
          <a:blip r:embed="rId5"/>
          <a:srcRect/>
          <a:stretch>
            <a:fillRect/>
          </a:stretch>
        </p:blipFill>
        <p:spPr bwMode="auto">
          <a:xfrm>
            <a:off x="7599861" y="4840875"/>
            <a:ext cx="2764529" cy="1756981"/>
          </a:xfrm>
          <a:prstGeom prst="rect">
            <a:avLst/>
          </a:prstGeom>
          <a:ln>
            <a:noFill/>
          </a:ln>
          <a:effectLst>
            <a:softEdge rad="112500"/>
          </a:effectLst>
        </p:spPr>
      </p:pic>
      <p:cxnSp>
        <p:nvCxnSpPr>
          <p:cNvPr id="17" name="16 Conector recto"/>
          <p:cNvCxnSpPr/>
          <p:nvPr/>
        </p:nvCxnSpPr>
        <p:spPr>
          <a:xfrm rot="5400000">
            <a:off x="2896849" y="3893695"/>
            <a:ext cx="5898630" cy="29981"/>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22" name="CuadroTexto 3"/>
          <p:cNvSpPr txBox="1"/>
          <p:nvPr/>
        </p:nvSpPr>
        <p:spPr>
          <a:xfrm>
            <a:off x="550383" y="1169648"/>
            <a:ext cx="4817660" cy="523220"/>
          </a:xfrm>
          <a:prstGeom prst="rect">
            <a:avLst/>
          </a:prstGeom>
          <a:solidFill>
            <a:schemeClr val="accent2">
              <a:lumMod val="60000"/>
              <a:lumOff val="40000"/>
            </a:schemeClr>
          </a:solidFill>
        </p:spPr>
        <p:txBody>
          <a:bodyPr wrap="square" rtlCol="0">
            <a:spAutoFit/>
          </a:bodyPr>
          <a:lstStyle/>
          <a:p>
            <a:pPr algn="ctr"/>
            <a:r>
              <a:rPr lang="es-EC" sz="2800" b="1" dirty="0" smtClean="0">
                <a:solidFill>
                  <a:prstClr val="black"/>
                </a:solidFill>
              </a:rPr>
              <a:t>Televisión Nacional</a:t>
            </a:r>
            <a:endParaRPr lang="es-EC" sz="2800" b="1" dirty="0">
              <a:solidFill>
                <a:prstClr val="black"/>
              </a:solidFill>
            </a:endParaRPr>
          </a:p>
        </p:txBody>
      </p:sp>
      <p:sp>
        <p:nvSpPr>
          <p:cNvPr id="23" name="CuadroTexto 3"/>
          <p:cNvSpPr txBox="1"/>
          <p:nvPr/>
        </p:nvSpPr>
        <p:spPr>
          <a:xfrm>
            <a:off x="550382" y="4050258"/>
            <a:ext cx="4817661" cy="523220"/>
          </a:xfrm>
          <a:prstGeom prst="rect">
            <a:avLst/>
          </a:prstGeom>
          <a:solidFill>
            <a:schemeClr val="accent2">
              <a:lumMod val="60000"/>
              <a:lumOff val="40000"/>
            </a:schemeClr>
          </a:solidFill>
        </p:spPr>
        <p:txBody>
          <a:bodyPr wrap="square" rtlCol="0">
            <a:spAutoFit/>
          </a:bodyPr>
          <a:lstStyle/>
          <a:p>
            <a:pPr algn="ctr"/>
            <a:r>
              <a:rPr lang="es-EC" sz="2800" b="1" dirty="0" smtClean="0">
                <a:solidFill>
                  <a:prstClr val="black"/>
                </a:solidFill>
              </a:rPr>
              <a:t>Televisión por Cable</a:t>
            </a:r>
            <a:endParaRPr lang="es-EC" sz="2800" b="1" dirty="0">
              <a:solidFill>
                <a:prstClr val="black"/>
              </a:solidFill>
            </a:endParaRPr>
          </a:p>
        </p:txBody>
      </p:sp>
      <p:sp>
        <p:nvSpPr>
          <p:cNvPr id="24" name="CuadroTexto 3"/>
          <p:cNvSpPr txBox="1"/>
          <p:nvPr/>
        </p:nvSpPr>
        <p:spPr>
          <a:xfrm>
            <a:off x="6222705" y="1169648"/>
            <a:ext cx="5518842" cy="523220"/>
          </a:xfrm>
          <a:prstGeom prst="rect">
            <a:avLst/>
          </a:prstGeom>
          <a:solidFill>
            <a:schemeClr val="accent2">
              <a:lumMod val="60000"/>
              <a:lumOff val="40000"/>
            </a:schemeClr>
          </a:solidFill>
        </p:spPr>
        <p:txBody>
          <a:bodyPr wrap="square" rtlCol="0">
            <a:spAutoFit/>
          </a:bodyPr>
          <a:lstStyle/>
          <a:p>
            <a:pPr algn="ctr"/>
            <a:r>
              <a:rPr lang="es-EC" sz="2800" b="1" dirty="0" smtClean="0">
                <a:solidFill>
                  <a:prstClr val="black"/>
                </a:solidFill>
              </a:rPr>
              <a:t>Radio</a:t>
            </a:r>
            <a:endParaRPr lang="es-EC" sz="2800" b="1" dirty="0">
              <a:solidFill>
                <a:prstClr val="black"/>
              </a:solidFill>
            </a:endParaRPr>
          </a:p>
        </p:txBody>
      </p:sp>
      <p:sp>
        <p:nvSpPr>
          <p:cNvPr id="25" name="CuadroTexto 3"/>
          <p:cNvSpPr txBox="1"/>
          <p:nvPr/>
        </p:nvSpPr>
        <p:spPr>
          <a:xfrm>
            <a:off x="6222705" y="4050258"/>
            <a:ext cx="5518842" cy="523220"/>
          </a:xfrm>
          <a:prstGeom prst="rect">
            <a:avLst/>
          </a:prstGeom>
          <a:solidFill>
            <a:schemeClr val="accent2">
              <a:lumMod val="60000"/>
              <a:lumOff val="40000"/>
            </a:schemeClr>
          </a:solidFill>
        </p:spPr>
        <p:txBody>
          <a:bodyPr wrap="square" rtlCol="0">
            <a:spAutoFit/>
          </a:bodyPr>
          <a:lstStyle/>
          <a:p>
            <a:pPr algn="ctr"/>
            <a:r>
              <a:rPr lang="es-EC" sz="2800" b="1" dirty="0" smtClean="0">
                <a:solidFill>
                  <a:prstClr val="black"/>
                </a:solidFill>
              </a:rPr>
              <a:t>Redes Sociales</a:t>
            </a:r>
            <a:endParaRPr lang="es-EC" sz="2800" b="1" dirty="0">
              <a:solidFill>
                <a:prstClr val="black"/>
              </a:solidFill>
            </a:endParaRPr>
          </a:p>
        </p:txBody>
      </p:sp>
    </p:spTree>
    <p:extLst>
      <p:ext uri="{BB962C8B-B14F-4D97-AF65-F5344CB8AC3E}">
        <p14:creationId xmlns:p14="http://schemas.microsoft.com/office/powerpoint/2010/main" val="31283401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 y="345527"/>
            <a:ext cx="12192000" cy="707886"/>
          </a:xfrm>
          <a:prstGeom prst="rect">
            <a:avLst/>
          </a:prstGeom>
          <a:solidFill>
            <a:schemeClr val="tx1">
              <a:alpha val="26000"/>
            </a:schemeClr>
          </a:solidFill>
        </p:spPr>
        <p:txBody>
          <a:bodyPr wrap="square" lIns="91440" tIns="45720" rIns="91440" bIns="45720">
            <a:spAutoFit/>
          </a:bodyPr>
          <a:lstStyle/>
          <a:p>
            <a:pPr algn="ctr"/>
            <a:r>
              <a:rPr lang="es-ES" sz="4000" b="1" dirty="0" smtClean="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latin typeface="Century Gothic" panose="020B0502020202020204" pitchFamily="34" charset="0"/>
              </a:rPr>
              <a:t>MÉTODO PARA LA VALIDACIÓN</a:t>
            </a:r>
            <a:endParaRPr lang="es-ES" sz="2400" b="1" dirty="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endParaRPr>
          </a:p>
        </p:txBody>
      </p:sp>
      <p:sp>
        <p:nvSpPr>
          <p:cNvPr id="3" name="CuadroTexto 2"/>
          <p:cNvSpPr txBox="1"/>
          <p:nvPr/>
        </p:nvSpPr>
        <p:spPr>
          <a:xfrm>
            <a:off x="144261" y="1220359"/>
            <a:ext cx="5951738" cy="461665"/>
          </a:xfrm>
          <a:prstGeom prst="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C" sz="2400" b="1" dirty="0">
                <a:solidFill>
                  <a:prstClr val="black"/>
                </a:solidFill>
              </a:rPr>
              <a:t>Diseño experimental – Grupos de Control</a:t>
            </a:r>
          </a:p>
        </p:txBody>
      </p:sp>
      <p:grpSp>
        <p:nvGrpSpPr>
          <p:cNvPr id="9" name="9 Grupo"/>
          <p:cNvGrpSpPr/>
          <p:nvPr/>
        </p:nvGrpSpPr>
        <p:grpSpPr>
          <a:xfrm>
            <a:off x="144261" y="2006922"/>
            <a:ext cx="5884940" cy="4512191"/>
            <a:chOff x="-37444" y="85844"/>
            <a:chExt cx="4589636" cy="3393404"/>
          </a:xfrm>
        </p:grpSpPr>
        <p:sp>
          <p:nvSpPr>
            <p:cNvPr id="10" name="3 Rectángulo redondeado"/>
            <p:cNvSpPr/>
            <p:nvPr/>
          </p:nvSpPr>
          <p:spPr>
            <a:xfrm>
              <a:off x="0" y="531627"/>
              <a:ext cx="2185454" cy="2913248"/>
            </a:xfrm>
            <a:prstGeom prst="roundRect">
              <a:avLst/>
            </a:prstGeom>
            <a:solidFill>
              <a:schemeClr val="accent2">
                <a:lumMod val="40000"/>
                <a:lumOff val="60000"/>
              </a:schemeClr>
            </a:solidFill>
            <a:ln>
              <a:noFill/>
            </a:ln>
            <a:effectLst>
              <a:glow rad="139700">
                <a:schemeClr val="accent5">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solidFill>
                  <a:prstClr val="black"/>
                </a:solidFill>
                <a:latin typeface="Calibri Light"/>
              </a:endParaRPr>
            </a:p>
          </p:txBody>
        </p:sp>
        <p:sp>
          <p:nvSpPr>
            <p:cNvPr id="11" name="4 Rectángulo redondeado"/>
            <p:cNvSpPr/>
            <p:nvPr/>
          </p:nvSpPr>
          <p:spPr>
            <a:xfrm>
              <a:off x="2366154" y="566000"/>
              <a:ext cx="2157354" cy="2913248"/>
            </a:xfrm>
            <a:prstGeom prst="roundRect">
              <a:avLst/>
            </a:prstGeom>
            <a:solidFill>
              <a:schemeClr val="accent2">
                <a:lumMod val="40000"/>
                <a:lumOff val="60000"/>
              </a:schemeClr>
            </a:solidFill>
            <a:ln>
              <a:noFill/>
            </a:ln>
            <a:effectLst>
              <a:glow rad="139700">
                <a:schemeClr val="accent5">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solidFill>
                  <a:prstClr val="black"/>
                </a:solidFill>
                <a:latin typeface="Calibri Light"/>
              </a:endParaRPr>
            </a:p>
          </p:txBody>
        </p:sp>
        <p:pic>
          <p:nvPicPr>
            <p:cNvPr id="12" name="Imagen 11" descr="Resultado de imagen para grupos de adultos mayores dibujo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3356" y="1810009"/>
              <a:ext cx="2228836" cy="1658679"/>
            </a:xfrm>
            <a:prstGeom prst="ellipse">
              <a:avLst/>
            </a:prstGeom>
            <a:ln>
              <a:noFill/>
            </a:ln>
            <a:effectLst>
              <a:softEdge rad="112500"/>
            </a:effectLst>
          </p:spPr>
        </p:pic>
        <p:pic>
          <p:nvPicPr>
            <p:cNvPr id="13" name="Imagen 12" descr="Resultado de imagen para grupos de estudiantes dibujo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44" y="1850065"/>
              <a:ext cx="2275903" cy="1584251"/>
            </a:xfrm>
            <a:prstGeom prst="ellipse">
              <a:avLst/>
            </a:prstGeom>
            <a:ln>
              <a:noFill/>
            </a:ln>
            <a:effectLst>
              <a:softEdge rad="112500"/>
            </a:effectLst>
          </p:spPr>
        </p:pic>
        <p:sp>
          <p:nvSpPr>
            <p:cNvPr id="14" name="5 Rectángulo redondeado"/>
            <p:cNvSpPr/>
            <p:nvPr/>
          </p:nvSpPr>
          <p:spPr>
            <a:xfrm>
              <a:off x="180701" y="712380"/>
              <a:ext cx="1908235" cy="114831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S" sz="1600" dirty="0">
                  <a:solidFill>
                    <a:srgbClr val="000000"/>
                  </a:solidFill>
                  <a:ea typeface="Times New Roman" panose="02020603050405020304" pitchFamily="18" charset="0"/>
                  <a:cs typeface="Times New Roman" panose="02020603050405020304" pitchFamily="18" charset="0"/>
                </a:rPr>
                <a:t>5 Estudiantes de Tercer Año de Bachillerato, entre 17 y 19 </a:t>
              </a:r>
              <a:r>
                <a:rPr lang="es-ES" sz="1600" dirty="0" smtClean="0">
                  <a:solidFill>
                    <a:srgbClr val="000000"/>
                  </a:solidFill>
                  <a:ea typeface="Times New Roman" panose="02020603050405020304" pitchFamily="18" charset="0"/>
                  <a:cs typeface="Times New Roman" panose="02020603050405020304" pitchFamily="18" charset="0"/>
                </a:rPr>
                <a:t>años</a:t>
              </a:r>
              <a:r>
                <a:rPr lang="es-ES" sz="1600" dirty="0">
                  <a:solidFill>
                    <a:srgbClr val="000000"/>
                  </a:solidFill>
                  <a:ea typeface="Times New Roman" panose="02020603050405020304" pitchFamily="18" charset="0"/>
                  <a:cs typeface="Times New Roman" panose="02020603050405020304" pitchFamily="18" charset="0"/>
                </a:rPr>
                <a:t>.</a:t>
              </a:r>
              <a:endParaRPr lang="es-EC" sz="1600" dirty="0">
                <a:solidFill>
                  <a:prstClr val="white"/>
                </a:solidFill>
                <a:ea typeface="Times New Roman" panose="02020603050405020304" pitchFamily="18" charset="0"/>
                <a:cs typeface="Times New Roman" panose="02020603050405020304" pitchFamily="18" charset="0"/>
              </a:endParaRPr>
            </a:p>
          </p:txBody>
        </p:sp>
        <p:sp>
          <p:nvSpPr>
            <p:cNvPr id="15" name="6 Rectángulo redondeado"/>
            <p:cNvSpPr/>
            <p:nvPr/>
          </p:nvSpPr>
          <p:spPr>
            <a:xfrm>
              <a:off x="2541571" y="746752"/>
              <a:ext cx="1820069" cy="113768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S" sz="1600" dirty="0">
                  <a:solidFill>
                    <a:srgbClr val="000000"/>
                  </a:solidFill>
                  <a:ea typeface="Times New Roman" panose="02020603050405020304" pitchFamily="18" charset="0"/>
                  <a:cs typeface="Times New Roman" panose="02020603050405020304" pitchFamily="18" charset="0"/>
                </a:rPr>
                <a:t>5 Adultos mayores de 65 años en </a:t>
              </a:r>
              <a:r>
                <a:rPr lang="es-ES" sz="1600" dirty="0" smtClean="0">
                  <a:solidFill>
                    <a:srgbClr val="000000"/>
                  </a:solidFill>
                  <a:ea typeface="Times New Roman" panose="02020603050405020304" pitchFamily="18" charset="0"/>
                  <a:cs typeface="Times New Roman" panose="02020603050405020304" pitchFamily="18" charset="0"/>
                </a:rPr>
                <a:t>adelante</a:t>
              </a:r>
              <a:r>
                <a:rPr lang="es-ES" sz="1600" dirty="0">
                  <a:solidFill>
                    <a:srgbClr val="000000"/>
                  </a:solidFill>
                  <a:ea typeface="Times New Roman" panose="02020603050405020304" pitchFamily="18" charset="0"/>
                  <a:cs typeface="Times New Roman" panose="02020603050405020304" pitchFamily="18" charset="0"/>
                </a:rPr>
                <a:t>.</a:t>
              </a:r>
              <a:endParaRPr lang="es-EC" sz="1600" dirty="0">
                <a:solidFill>
                  <a:prstClr val="white"/>
                </a:solidFill>
                <a:ea typeface="Times New Roman" panose="02020603050405020304" pitchFamily="18" charset="0"/>
                <a:cs typeface="Times New Roman" panose="02020603050405020304" pitchFamily="18" charset="0"/>
              </a:endParaRPr>
            </a:p>
          </p:txBody>
        </p:sp>
        <p:sp>
          <p:nvSpPr>
            <p:cNvPr id="16" name="7 Rectángulo redondeado"/>
            <p:cNvSpPr/>
            <p:nvPr/>
          </p:nvSpPr>
          <p:spPr>
            <a:xfrm>
              <a:off x="47839" y="85844"/>
              <a:ext cx="2173959" cy="30834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2000" b="1" dirty="0" smtClean="0">
                  <a:solidFill>
                    <a:srgbClr val="000000"/>
                  </a:solidFill>
                  <a:latin typeface="Calibri Light"/>
                  <a:ea typeface="Times New Roman" panose="02020603050405020304" pitchFamily="18" charset="0"/>
                  <a:cs typeface="Times New Roman" panose="02020603050405020304" pitchFamily="18" charset="0"/>
                </a:rPr>
                <a:t>Grupo Experimental</a:t>
              </a:r>
              <a:endParaRPr lang="es-EC" dirty="0">
                <a:solidFill>
                  <a:prstClr val="white"/>
                </a:solidFill>
                <a:latin typeface="Calibri Light"/>
                <a:ea typeface="Times New Roman" panose="02020603050405020304" pitchFamily="18" charset="0"/>
                <a:cs typeface="Times New Roman" panose="02020603050405020304" pitchFamily="18" charset="0"/>
              </a:endParaRPr>
            </a:p>
          </p:txBody>
        </p:sp>
        <p:sp>
          <p:nvSpPr>
            <p:cNvPr id="17" name="8 Rectángulo redondeado"/>
            <p:cNvSpPr/>
            <p:nvPr/>
          </p:nvSpPr>
          <p:spPr>
            <a:xfrm>
              <a:off x="2380943" y="106328"/>
              <a:ext cx="2113661" cy="29771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2000" b="1" dirty="0" smtClean="0">
                  <a:solidFill>
                    <a:srgbClr val="000000"/>
                  </a:solidFill>
                  <a:latin typeface="Calibri Light"/>
                  <a:ea typeface="Times New Roman" panose="02020603050405020304" pitchFamily="18" charset="0"/>
                  <a:cs typeface="Times New Roman" panose="02020603050405020304" pitchFamily="18" charset="0"/>
                </a:rPr>
                <a:t>Grupo de Control</a:t>
              </a:r>
              <a:endParaRPr lang="es-EC" dirty="0">
                <a:solidFill>
                  <a:prstClr val="white"/>
                </a:solidFill>
                <a:latin typeface="Calibri Light"/>
                <a:ea typeface="Times New Roman" panose="02020603050405020304" pitchFamily="18" charset="0"/>
                <a:cs typeface="Times New Roman" panose="02020603050405020304" pitchFamily="18" charset="0"/>
              </a:endParaRPr>
            </a:p>
          </p:txBody>
        </p:sp>
      </p:grpSp>
      <p:graphicFrame>
        <p:nvGraphicFramePr>
          <p:cNvPr id="18" name="Diagrama 17"/>
          <p:cNvGraphicFramePr/>
          <p:nvPr>
            <p:extLst>
              <p:ext uri="{D42A27DB-BD31-4B8C-83A1-F6EECF244321}">
                <p14:modId xmlns:p14="http://schemas.microsoft.com/office/powerpoint/2010/main" val="2830482668"/>
              </p:ext>
            </p:extLst>
          </p:nvPr>
        </p:nvGraphicFramePr>
        <p:xfrm>
          <a:off x="5821251" y="2010582"/>
          <a:ext cx="7031864" cy="45904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CuadroTexto 2"/>
          <p:cNvSpPr txBox="1"/>
          <p:nvPr/>
        </p:nvSpPr>
        <p:spPr>
          <a:xfrm>
            <a:off x="7124131" y="1248901"/>
            <a:ext cx="4710754" cy="461665"/>
          </a:xfrm>
          <a:prstGeom prst="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2400" b="1" dirty="0" smtClean="0">
                <a:solidFill>
                  <a:prstClr val="black"/>
                </a:solidFill>
              </a:rPr>
              <a:t>Resultados</a:t>
            </a:r>
            <a:endParaRPr lang="es-EC" sz="2400" b="1" dirty="0">
              <a:solidFill>
                <a:prstClr val="black"/>
              </a:solidFill>
            </a:endParaRPr>
          </a:p>
        </p:txBody>
      </p:sp>
      <p:cxnSp>
        <p:nvCxnSpPr>
          <p:cNvPr id="20" name="19 Conector recto"/>
          <p:cNvCxnSpPr/>
          <p:nvPr/>
        </p:nvCxnSpPr>
        <p:spPr>
          <a:xfrm rot="5400000">
            <a:off x="3497351" y="3987738"/>
            <a:ext cx="5898630" cy="29981"/>
          </a:xfrm>
          <a:prstGeom prst="line">
            <a:avLst/>
          </a:prstGeom>
          <a:ln>
            <a:prstDash val="dash"/>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091126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o 32"/>
          <p:cNvGrpSpPr/>
          <p:nvPr/>
        </p:nvGrpSpPr>
        <p:grpSpPr>
          <a:xfrm>
            <a:off x="8797341" y="1589928"/>
            <a:ext cx="2953558" cy="2259983"/>
            <a:chOff x="8497906" y="1680952"/>
            <a:chExt cx="3406740" cy="2492108"/>
          </a:xfrm>
        </p:grpSpPr>
        <p:pic>
          <p:nvPicPr>
            <p:cNvPr id="26" name="Imagen 25"/>
            <p:cNvPicPr>
              <a:picLocks noChangeAspect="1"/>
            </p:cNvPicPr>
            <p:nvPr/>
          </p:nvPicPr>
          <p:blipFill>
            <a:blip r:embed="rId2"/>
            <a:stretch>
              <a:fillRect/>
            </a:stretch>
          </p:blipFill>
          <p:spPr>
            <a:xfrm>
              <a:off x="8497906" y="1680952"/>
              <a:ext cx="3406740" cy="2492108"/>
            </a:xfrm>
            <a:prstGeom prst="rect">
              <a:avLst/>
            </a:prstGeom>
          </p:spPr>
        </p:pic>
        <p:sp>
          <p:nvSpPr>
            <p:cNvPr id="37" name="Rectángulo 36"/>
            <p:cNvSpPr/>
            <p:nvPr/>
          </p:nvSpPr>
          <p:spPr>
            <a:xfrm>
              <a:off x="9685869" y="1700775"/>
              <a:ext cx="1029355" cy="1384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grpSp>
        <p:nvGrpSpPr>
          <p:cNvPr id="17" name="Grupo 16"/>
          <p:cNvGrpSpPr/>
          <p:nvPr/>
        </p:nvGrpSpPr>
        <p:grpSpPr>
          <a:xfrm>
            <a:off x="478626" y="1674026"/>
            <a:ext cx="2961656" cy="2231433"/>
            <a:chOff x="511973" y="1410058"/>
            <a:chExt cx="3416081" cy="2608912"/>
          </a:xfrm>
        </p:grpSpPr>
        <p:pic>
          <p:nvPicPr>
            <p:cNvPr id="8" name="Imagen 7"/>
            <p:cNvPicPr>
              <a:picLocks noChangeAspect="1"/>
            </p:cNvPicPr>
            <p:nvPr/>
          </p:nvPicPr>
          <p:blipFill>
            <a:blip r:embed="rId3"/>
            <a:stretch>
              <a:fillRect/>
            </a:stretch>
          </p:blipFill>
          <p:spPr>
            <a:xfrm>
              <a:off x="511973" y="1410058"/>
              <a:ext cx="3416081" cy="2608912"/>
            </a:xfrm>
            <a:prstGeom prst="rect">
              <a:avLst/>
            </a:prstGeom>
          </p:spPr>
        </p:pic>
        <p:sp>
          <p:nvSpPr>
            <p:cNvPr id="10" name="CuadroTexto 9"/>
            <p:cNvSpPr txBox="1"/>
            <p:nvPr/>
          </p:nvSpPr>
          <p:spPr>
            <a:xfrm>
              <a:off x="913445" y="2562896"/>
              <a:ext cx="800372" cy="395825"/>
            </a:xfrm>
            <a:prstGeom prst="rect">
              <a:avLst/>
            </a:prstGeom>
            <a:solidFill>
              <a:srgbClr val="00B050"/>
            </a:solidFill>
          </p:spPr>
          <p:txBody>
            <a:bodyPr wrap="square" rtlCol="0">
              <a:spAutoFit/>
            </a:bodyPr>
            <a:lstStyle/>
            <a:p>
              <a:r>
                <a:rPr lang="es-EC" sz="1600" dirty="0" smtClean="0"/>
                <a:t>50%</a:t>
              </a:r>
              <a:endParaRPr lang="es-EC" sz="1600" dirty="0"/>
            </a:p>
          </p:txBody>
        </p:sp>
        <p:sp>
          <p:nvSpPr>
            <p:cNvPr id="13" name="CuadroTexto 12"/>
            <p:cNvSpPr txBox="1"/>
            <p:nvPr/>
          </p:nvSpPr>
          <p:spPr>
            <a:xfrm>
              <a:off x="2089559" y="2562896"/>
              <a:ext cx="689789" cy="395825"/>
            </a:xfrm>
            <a:prstGeom prst="rect">
              <a:avLst/>
            </a:prstGeom>
            <a:solidFill>
              <a:srgbClr val="006699"/>
            </a:solidFill>
          </p:spPr>
          <p:txBody>
            <a:bodyPr wrap="square" rtlCol="0">
              <a:spAutoFit/>
            </a:bodyPr>
            <a:lstStyle/>
            <a:p>
              <a:r>
                <a:rPr lang="es-EC" sz="1600" dirty="0" smtClean="0"/>
                <a:t>50%</a:t>
              </a:r>
              <a:endParaRPr lang="es-EC" sz="1600" dirty="0"/>
            </a:p>
          </p:txBody>
        </p:sp>
      </p:grpSp>
      <p:cxnSp>
        <p:nvCxnSpPr>
          <p:cNvPr id="22" name="Conector recto 21"/>
          <p:cNvCxnSpPr/>
          <p:nvPr/>
        </p:nvCxnSpPr>
        <p:spPr>
          <a:xfrm>
            <a:off x="8083639" y="973512"/>
            <a:ext cx="0" cy="310162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 name="Rectángulo 1"/>
          <p:cNvSpPr/>
          <p:nvPr/>
        </p:nvSpPr>
        <p:spPr>
          <a:xfrm>
            <a:off x="0" y="204071"/>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ANÁLISIS UNIVARIADO</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cxnSp>
        <p:nvCxnSpPr>
          <p:cNvPr id="23" name="Conector recto 22"/>
          <p:cNvCxnSpPr/>
          <p:nvPr/>
        </p:nvCxnSpPr>
        <p:spPr>
          <a:xfrm flipV="1">
            <a:off x="0" y="4054368"/>
            <a:ext cx="12192000" cy="1198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CuadroTexto 23"/>
          <p:cNvSpPr txBox="1"/>
          <p:nvPr/>
        </p:nvSpPr>
        <p:spPr>
          <a:xfrm>
            <a:off x="1333995" y="1131864"/>
            <a:ext cx="1374782" cy="400110"/>
          </a:xfrm>
          <a:prstGeom prst="rect">
            <a:avLst/>
          </a:prstGeom>
          <a:solidFill>
            <a:schemeClr val="accent1">
              <a:lumMod val="40000"/>
              <a:lumOff val="60000"/>
            </a:schemeClr>
          </a:solidFill>
        </p:spPr>
        <p:txBody>
          <a:bodyPr wrap="square" rtlCol="0">
            <a:spAutoFit/>
          </a:bodyPr>
          <a:lstStyle/>
          <a:p>
            <a:pPr algn="ctr"/>
            <a:r>
              <a:rPr lang="es-EC" sz="2000" b="1" dirty="0" smtClean="0">
                <a:solidFill>
                  <a:schemeClr val="accent1">
                    <a:lumMod val="50000"/>
                  </a:schemeClr>
                </a:solidFill>
              </a:rPr>
              <a:t>Género</a:t>
            </a:r>
            <a:endParaRPr lang="es-EC" sz="2000" b="1" dirty="0">
              <a:solidFill>
                <a:schemeClr val="accent1">
                  <a:lumMod val="50000"/>
                </a:schemeClr>
              </a:solidFill>
            </a:endParaRPr>
          </a:p>
        </p:txBody>
      </p:sp>
      <p:sp>
        <p:nvSpPr>
          <p:cNvPr id="25" name="Rectángulo 24"/>
          <p:cNvSpPr/>
          <p:nvPr/>
        </p:nvSpPr>
        <p:spPr>
          <a:xfrm>
            <a:off x="1825904" y="1712434"/>
            <a:ext cx="698649" cy="993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9" name="CuadroTexto 28"/>
          <p:cNvSpPr txBox="1"/>
          <p:nvPr/>
        </p:nvSpPr>
        <p:spPr>
          <a:xfrm>
            <a:off x="9586729" y="1093911"/>
            <a:ext cx="1374782" cy="400110"/>
          </a:xfrm>
          <a:prstGeom prst="rect">
            <a:avLst/>
          </a:prstGeom>
          <a:solidFill>
            <a:schemeClr val="accent1">
              <a:lumMod val="40000"/>
              <a:lumOff val="60000"/>
            </a:schemeClr>
          </a:solidFill>
        </p:spPr>
        <p:txBody>
          <a:bodyPr wrap="square" rtlCol="0">
            <a:spAutoFit/>
          </a:bodyPr>
          <a:lstStyle/>
          <a:p>
            <a:pPr algn="ctr"/>
            <a:r>
              <a:rPr lang="es-EC" sz="2000" b="1" dirty="0" smtClean="0">
                <a:solidFill>
                  <a:schemeClr val="accent1">
                    <a:lumMod val="50000"/>
                  </a:schemeClr>
                </a:solidFill>
              </a:rPr>
              <a:t>NSE</a:t>
            </a:r>
            <a:endParaRPr lang="es-EC" sz="2000" b="1" dirty="0">
              <a:solidFill>
                <a:schemeClr val="accent1">
                  <a:lumMod val="50000"/>
                </a:schemeClr>
              </a:solidFill>
            </a:endParaRPr>
          </a:p>
        </p:txBody>
      </p:sp>
      <p:sp>
        <p:nvSpPr>
          <p:cNvPr id="31" name="CuadroTexto 30"/>
          <p:cNvSpPr txBox="1"/>
          <p:nvPr/>
        </p:nvSpPr>
        <p:spPr>
          <a:xfrm>
            <a:off x="9498696" y="3130106"/>
            <a:ext cx="939123" cy="338554"/>
          </a:xfrm>
          <a:prstGeom prst="rect">
            <a:avLst/>
          </a:prstGeom>
          <a:solidFill>
            <a:srgbClr val="00B050"/>
          </a:solidFill>
        </p:spPr>
        <p:txBody>
          <a:bodyPr wrap="square" rtlCol="0">
            <a:spAutoFit/>
          </a:bodyPr>
          <a:lstStyle/>
          <a:p>
            <a:r>
              <a:rPr lang="es-EC" sz="1600" dirty="0" smtClean="0"/>
              <a:t>40,9%</a:t>
            </a:r>
            <a:endParaRPr lang="es-EC" sz="1600" dirty="0"/>
          </a:p>
        </p:txBody>
      </p:sp>
      <p:pic>
        <p:nvPicPr>
          <p:cNvPr id="27" name="Imagen 26"/>
          <p:cNvPicPr>
            <a:picLocks noChangeAspect="1"/>
          </p:cNvPicPr>
          <p:nvPr/>
        </p:nvPicPr>
        <p:blipFill rotWithShape="1">
          <a:blip r:embed="rId2"/>
          <a:srcRect l="15650" t="16919" r="65558" b="67835"/>
          <a:stretch/>
        </p:blipFill>
        <p:spPr>
          <a:xfrm>
            <a:off x="8881566" y="2294651"/>
            <a:ext cx="798491" cy="500064"/>
          </a:xfrm>
          <a:prstGeom prst="rect">
            <a:avLst/>
          </a:prstGeom>
        </p:spPr>
      </p:pic>
      <p:sp>
        <p:nvSpPr>
          <p:cNvPr id="32" name="CuadroTexto 31"/>
          <p:cNvSpPr txBox="1"/>
          <p:nvPr/>
        </p:nvSpPr>
        <p:spPr>
          <a:xfrm>
            <a:off x="8978472" y="2330498"/>
            <a:ext cx="701586" cy="338554"/>
          </a:xfrm>
          <a:prstGeom prst="rect">
            <a:avLst/>
          </a:prstGeom>
          <a:noFill/>
        </p:spPr>
        <p:txBody>
          <a:bodyPr wrap="square" rtlCol="0">
            <a:spAutoFit/>
          </a:bodyPr>
          <a:lstStyle/>
          <a:p>
            <a:r>
              <a:rPr lang="es-EC" sz="1600" dirty="0" smtClean="0">
                <a:solidFill>
                  <a:schemeClr val="bg1"/>
                </a:solidFill>
              </a:rPr>
              <a:t>29,7%</a:t>
            </a:r>
            <a:endParaRPr lang="es-EC" sz="1600" dirty="0">
              <a:solidFill>
                <a:schemeClr val="bg1"/>
              </a:solidFill>
            </a:endParaRPr>
          </a:p>
        </p:txBody>
      </p:sp>
      <p:sp>
        <p:nvSpPr>
          <p:cNvPr id="34" name="CuadroTexto 33"/>
          <p:cNvSpPr txBox="1"/>
          <p:nvPr/>
        </p:nvSpPr>
        <p:spPr>
          <a:xfrm>
            <a:off x="9968258" y="2353451"/>
            <a:ext cx="939123" cy="338554"/>
          </a:xfrm>
          <a:prstGeom prst="rect">
            <a:avLst/>
          </a:prstGeom>
          <a:solidFill>
            <a:srgbClr val="006699"/>
          </a:solidFill>
        </p:spPr>
        <p:txBody>
          <a:bodyPr wrap="square" rtlCol="0">
            <a:spAutoFit/>
          </a:bodyPr>
          <a:lstStyle/>
          <a:p>
            <a:r>
              <a:rPr lang="es-EC" sz="1600" dirty="0" smtClean="0"/>
              <a:t>29,4%</a:t>
            </a:r>
            <a:endParaRPr lang="es-EC" sz="1600" dirty="0"/>
          </a:p>
        </p:txBody>
      </p:sp>
      <p:grpSp>
        <p:nvGrpSpPr>
          <p:cNvPr id="30" name="Grupo 29"/>
          <p:cNvGrpSpPr/>
          <p:nvPr/>
        </p:nvGrpSpPr>
        <p:grpSpPr>
          <a:xfrm>
            <a:off x="4474332" y="1131864"/>
            <a:ext cx="2961656" cy="2793588"/>
            <a:chOff x="4334809" y="1144514"/>
            <a:chExt cx="3416081" cy="3080520"/>
          </a:xfrm>
        </p:grpSpPr>
        <p:grpSp>
          <p:nvGrpSpPr>
            <p:cNvPr id="16" name="Grupo 15"/>
            <p:cNvGrpSpPr/>
            <p:nvPr/>
          </p:nvGrpSpPr>
          <p:grpSpPr>
            <a:xfrm>
              <a:off x="4334809" y="1712434"/>
              <a:ext cx="3416081" cy="2512600"/>
              <a:chOff x="4195331" y="1410058"/>
              <a:chExt cx="3416081" cy="2608912"/>
            </a:xfrm>
          </p:grpSpPr>
          <p:grpSp>
            <p:nvGrpSpPr>
              <p:cNvPr id="12" name="Grupo 11"/>
              <p:cNvGrpSpPr/>
              <p:nvPr/>
            </p:nvGrpSpPr>
            <p:grpSpPr>
              <a:xfrm>
                <a:off x="4195331" y="1410058"/>
                <a:ext cx="3416081" cy="2608912"/>
                <a:chOff x="4195331" y="1410058"/>
                <a:chExt cx="3416081" cy="2608912"/>
              </a:xfrm>
            </p:grpSpPr>
            <p:pic>
              <p:nvPicPr>
                <p:cNvPr id="9" name="Imagen 8"/>
                <p:cNvPicPr>
                  <a:picLocks noChangeAspect="1"/>
                </p:cNvPicPr>
                <p:nvPr/>
              </p:nvPicPr>
              <p:blipFill>
                <a:blip r:embed="rId4"/>
                <a:stretch>
                  <a:fillRect/>
                </a:stretch>
              </p:blipFill>
              <p:spPr>
                <a:xfrm>
                  <a:off x="4195331" y="1410058"/>
                  <a:ext cx="3416081" cy="2608912"/>
                </a:xfrm>
                <a:prstGeom prst="rect">
                  <a:avLst/>
                </a:prstGeom>
              </p:spPr>
            </p:pic>
            <p:sp>
              <p:nvSpPr>
                <p:cNvPr id="11" name="Rectángulo 10"/>
                <p:cNvSpPr/>
                <p:nvPr/>
              </p:nvSpPr>
              <p:spPr>
                <a:xfrm>
                  <a:off x="5267459" y="1803042"/>
                  <a:ext cx="214888" cy="15454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sp>
            <p:nvSpPr>
              <p:cNvPr id="14" name="CuadroTexto 13"/>
              <p:cNvSpPr txBox="1"/>
              <p:nvPr/>
            </p:nvSpPr>
            <p:spPr>
              <a:xfrm>
                <a:off x="5156877" y="2932228"/>
                <a:ext cx="939123" cy="387637"/>
              </a:xfrm>
              <a:prstGeom prst="rect">
                <a:avLst/>
              </a:prstGeom>
              <a:solidFill>
                <a:srgbClr val="006699"/>
              </a:solidFill>
            </p:spPr>
            <p:txBody>
              <a:bodyPr wrap="square" rtlCol="0">
                <a:spAutoFit/>
              </a:bodyPr>
              <a:lstStyle/>
              <a:p>
                <a:r>
                  <a:rPr lang="es-EC" sz="1600" dirty="0" smtClean="0"/>
                  <a:t>94,8%</a:t>
                </a:r>
                <a:endParaRPr lang="es-EC" sz="1600" dirty="0"/>
              </a:p>
            </p:txBody>
          </p:sp>
          <p:sp>
            <p:nvSpPr>
              <p:cNvPr id="15" name="CuadroTexto 14"/>
              <p:cNvSpPr txBox="1"/>
              <p:nvPr/>
            </p:nvSpPr>
            <p:spPr>
              <a:xfrm>
                <a:off x="5049432" y="1803044"/>
                <a:ext cx="758903" cy="317158"/>
              </a:xfrm>
              <a:prstGeom prst="rect">
                <a:avLst/>
              </a:prstGeom>
              <a:noFill/>
            </p:spPr>
            <p:txBody>
              <a:bodyPr wrap="square" rtlCol="0">
                <a:spAutoFit/>
              </a:bodyPr>
              <a:lstStyle/>
              <a:p>
                <a:r>
                  <a:rPr lang="es-EC" sz="1200" b="1" dirty="0" smtClean="0"/>
                  <a:t>5,2%</a:t>
                </a:r>
                <a:endParaRPr lang="es-EC" sz="1200" b="1" dirty="0"/>
              </a:p>
            </p:txBody>
          </p:sp>
        </p:grpSp>
        <p:sp>
          <p:nvSpPr>
            <p:cNvPr id="28" name="CuadroTexto 27"/>
            <p:cNvSpPr txBox="1"/>
            <p:nvPr/>
          </p:nvSpPr>
          <p:spPr>
            <a:xfrm>
              <a:off x="5385410" y="1144514"/>
              <a:ext cx="1374782" cy="441206"/>
            </a:xfrm>
            <a:prstGeom prst="rect">
              <a:avLst/>
            </a:prstGeom>
            <a:solidFill>
              <a:schemeClr val="accent1">
                <a:lumMod val="40000"/>
                <a:lumOff val="60000"/>
              </a:schemeClr>
            </a:solidFill>
          </p:spPr>
          <p:txBody>
            <a:bodyPr wrap="square" rtlCol="0">
              <a:spAutoFit/>
            </a:bodyPr>
            <a:lstStyle/>
            <a:p>
              <a:pPr algn="ctr"/>
              <a:r>
                <a:rPr lang="es-EC" sz="2000" b="1" dirty="0" smtClean="0">
                  <a:solidFill>
                    <a:schemeClr val="accent1">
                      <a:lumMod val="50000"/>
                    </a:schemeClr>
                  </a:solidFill>
                </a:rPr>
                <a:t>Cantón</a:t>
              </a:r>
              <a:endParaRPr lang="es-EC" sz="2000" b="1" dirty="0">
                <a:solidFill>
                  <a:schemeClr val="accent1">
                    <a:lumMod val="50000"/>
                  </a:schemeClr>
                </a:solidFill>
              </a:endParaRPr>
            </a:p>
          </p:txBody>
        </p:sp>
        <p:sp>
          <p:nvSpPr>
            <p:cNvPr id="35" name="Rectángulo 34"/>
            <p:cNvSpPr/>
            <p:nvPr/>
          </p:nvSpPr>
          <p:spPr>
            <a:xfrm>
              <a:off x="5839851" y="1729469"/>
              <a:ext cx="465901" cy="1648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grpSp>
        <p:nvGrpSpPr>
          <p:cNvPr id="41" name="Grupo 40"/>
          <p:cNvGrpSpPr/>
          <p:nvPr/>
        </p:nvGrpSpPr>
        <p:grpSpPr>
          <a:xfrm>
            <a:off x="2021386" y="4212720"/>
            <a:ext cx="3273542" cy="2444433"/>
            <a:chOff x="454549" y="4160363"/>
            <a:chExt cx="3273542" cy="2444433"/>
          </a:xfrm>
        </p:grpSpPr>
        <p:sp>
          <p:nvSpPr>
            <p:cNvPr id="39" name="CuadroTexto 38"/>
            <p:cNvSpPr txBox="1"/>
            <p:nvPr/>
          </p:nvSpPr>
          <p:spPr>
            <a:xfrm>
              <a:off x="1403851" y="4160363"/>
              <a:ext cx="1374782" cy="400110"/>
            </a:xfrm>
            <a:prstGeom prst="rect">
              <a:avLst/>
            </a:prstGeom>
            <a:solidFill>
              <a:schemeClr val="accent1">
                <a:lumMod val="40000"/>
                <a:lumOff val="60000"/>
              </a:schemeClr>
            </a:solidFill>
          </p:spPr>
          <p:txBody>
            <a:bodyPr wrap="square" rtlCol="0">
              <a:spAutoFit/>
            </a:bodyPr>
            <a:lstStyle/>
            <a:p>
              <a:pPr algn="ctr"/>
              <a:r>
                <a:rPr lang="es-EC" sz="2000" b="1" dirty="0" smtClean="0">
                  <a:solidFill>
                    <a:schemeClr val="accent1">
                      <a:lumMod val="50000"/>
                    </a:schemeClr>
                  </a:solidFill>
                </a:rPr>
                <a:t>Edad</a:t>
              </a:r>
              <a:endParaRPr lang="es-EC" sz="2000" b="1" dirty="0">
                <a:solidFill>
                  <a:schemeClr val="accent1">
                    <a:lumMod val="50000"/>
                  </a:schemeClr>
                </a:solidFill>
              </a:endParaRPr>
            </a:p>
          </p:txBody>
        </p:sp>
        <p:pic>
          <p:nvPicPr>
            <p:cNvPr id="36" name="Imagen 35"/>
            <p:cNvPicPr>
              <a:picLocks noChangeAspect="1"/>
            </p:cNvPicPr>
            <p:nvPr/>
          </p:nvPicPr>
          <p:blipFill rotWithShape="1">
            <a:blip r:embed="rId5"/>
            <a:srcRect t="6380"/>
            <a:stretch/>
          </p:blipFill>
          <p:spPr>
            <a:xfrm>
              <a:off x="454549" y="4674070"/>
              <a:ext cx="3273542" cy="1930726"/>
            </a:xfrm>
            <a:prstGeom prst="rect">
              <a:avLst/>
            </a:prstGeom>
          </p:spPr>
        </p:pic>
        <p:sp>
          <p:nvSpPr>
            <p:cNvPr id="38" name="CuadroTexto 37"/>
            <p:cNvSpPr txBox="1"/>
            <p:nvPr/>
          </p:nvSpPr>
          <p:spPr>
            <a:xfrm>
              <a:off x="1056956" y="5519946"/>
              <a:ext cx="553791" cy="253916"/>
            </a:xfrm>
            <a:prstGeom prst="rect">
              <a:avLst/>
            </a:prstGeom>
            <a:solidFill>
              <a:srgbClr val="CDFFCD"/>
            </a:solidFill>
          </p:spPr>
          <p:txBody>
            <a:bodyPr wrap="square" rtlCol="0">
              <a:spAutoFit/>
            </a:bodyPr>
            <a:lstStyle/>
            <a:p>
              <a:pPr algn="ctr"/>
              <a:r>
                <a:rPr lang="es-EC" sz="1050" b="1" dirty="0" smtClean="0">
                  <a:solidFill>
                    <a:schemeClr val="bg1"/>
                  </a:solidFill>
                </a:rPr>
                <a:t>55,9%</a:t>
              </a:r>
              <a:endParaRPr lang="es-EC" sz="1050" b="1" dirty="0">
                <a:solidFill>
                  <a:schemeClr val="bg1"/>
                </a:solidFill>
              </a:endParaRPr>
            </a:p>
          </p:txBody>
        </p:sp>
        <p:sp>
          <p:nvSpPr>
            <p:cNvPr id="42" name="CuadroTexto 41"/>
            <p:cNvSpPr txBox="1"/>
            <p:nvPr/>
          </p:nvSpPr>
          <p:spPr>
            <a:xfrm>
              <a:off x="1949848" y="5802896"/>
              <a:ext cx="553791" cy="253916"/>
            </a:xfrm>
            <a:prstGeom prst="rect">
              <a:avLst/>
            </a:prstGeom>
            <a:solidFill>
              <a:srgbClr val="CDFFCD"/>
            </a:solidFill>
          </p:spPr>
          <p:txBody>
            <a:bodyPr wrap="square" rtlCol="0">
              <a:spAutoFit/>
            </a:bodyPr>
            <a:lstStyle/>
            <a:p>
              <a:pPr algn="ctr"/>
              <a:r>
                <a:rPr lang="es-EC" sz="1050" b="1" dirty="0" smtClean="0">
                  <a:solidFill>
                    <a:schemeClr val="bg1"/>
                  </a:solidFill>
                </a:rPr>
                <a:t>33,6%</a:t>
              </a:r>
              <a:endParaRPr lang="es-EC" sz="1050" b="1" dirty="0">
                <a:solidFill>
                  <a:schemeClr val="bg1"/>
                </a:solidFill>
              </a:endParaRPr>
            </a:p>
          </p:txBody>
        </p:sp>
        <p:sp>
          <p:nvSpPr>
            <p:cNvPr id="43" name="CuadroTexto 42"/>
            <p:cNvSpPr txBox="1"/>
            <p:nvPr/>
          </p:nvSpPr>
          <p:spPr>
            <a:xfrm>
              <a:off x="2833136" y="6124315"/>
              <a:ext cx="553791" cy="253916"/>
            </a:xfrm>
            <a:prstGeom prst="rect">
              <a:avLst/>
            </a:prstGeom>
            <a:solidFill>
              <a:srgbClr val="CDFFCD"/>
            </a:solidFill>
          </p:spPr>
          <p:txBody>
            <a:bodyPr wrap="square" rtlCol="0">
              <a:spAutoFit/>
            </a:bodyPr>
            <a:lstStyle/>
            <a:p>
              <a:pPr algn="ctr"/>
              <a:r>
                <a:rPr lang="es-EC" sz="1050" b="1" dirty="0" smtClean="0">
                  <a:solidFill>
                    <a:schemeClr val="bg1"/>
                  </a:solidFill>
                </a:rPr>
                <a:t>10,4%</a:t>
              </a:r>
              <a:endParaRPr lang="es-EC" sz="1050" b="1" dirty="0">
                <a:solidFill>
                  <a:schemeClr val="bg1"/>
                </a:solidFill>
              </a:endParaRPr>
            </a:p>
          </p:txBody>
        </p:sp>
        <p:sp>
          <p:nvSpPr>
            <p:cNvPr id="40" name="CuadroTexto 39"/>
            <p:cNvSpPr txBox="1"/>
            <p:nvPr/>
          </p:nvSpPr>
          <p:spPr>
            <a:xfrm>
              <a:off x="1091251" y="6350879"/>
              <a:ext cx="562481" cy="215444"/>
            </a:xfrm>
            <a:prstGeom prst="rect">
              <a:avLst/>
            </a:prstGeom>
            <a:solidFill>
              <a:schemeClr val="tx1"/>
            </a:solidFill>
          </p:spPr>
          <p:txBody>
            <a:bodyPr wrap="square" rtlCol="0">
              <a:spAutoFit/>
            </a:bodyPr>
            <a:lstStyle/>
            <a:p>
              <a:r>
                <a:rPr lang="es-EC" sz="800" dirty="0" smtClean="0">
                  <a:solidFill>
                    <a:schemeClr val="bg1"/>
                  </a:solidFill>
                </a:rPr>
                <a:t>17 años</a:t>
              </a:r>
              <a:endParaRPr lang="es-EC" sz="800" dirty="0">
                <a:solidFill>
                  <a:schemeClr val="bg1"/>
                </a:solidFill>
              </a:endParaRPr>
            </a:p>
          </p:txBody>
        </p:sp>
        <p:sp>
          <p:nvSpPr>
            <p:cNvPr id="45" name="CuadroTexto 44"/>
            <p:cNvSpPr txBox="1"/>
            <p:nvPr/>
          </p:nvSpPr>
          <p:spPr>
            <a:xfrm>
              <a:off x="1925804" y="6350879"/>
              <a:ext cx="562481" cy="215444"/>
            </a:xfrm>
            <a:prstGeom prst="rect">
              <a:avLst/>
            </a:prstGeom>
            <a:solidFill>
              <a:schemeClr val="tx1"/>
            </a:solidFill>
          </p:spPr>
          <p:txBody>
            <a:bodyPr wrap="square" rtlCol="0">
              <a:spAutoFit/>
            </a:bodyPr>
            <a:lstStyle/>
            <a:p>
              <a:r>
                <a:rPr lang="es-EC" sz="800" dirty="0" smtClean="0">
                  <a:solidFill>
                    <a:schemeClr val="bg1"/>
                  </a:solidFill>
                </a:rPr>
                <a:t>18 años</a:t>
              </a:r>
              <a:endParaRPr lang="es-EC" sz="800" dirty="0">
                <a:solidFill>
                  <a:schemeClr val="bg1"/>
                </a:solidFill>
              </a:endParaRPr>
            </a:p>
          </p:txBody>
        </p:sp>
        <p:sp>
          <p:nvSpPr>
            <p:cNvPr id="46" name="CuadroTexto 45"/>
            <p:cNvSpPr txBox="1"/>
            <p:nvPr/>
          </p:nvSpPr>
          <p:spPr>
            <a:xfrm>
              <a:off x="2824446" y="6350879"/>
              <a:ext cx="562481" cy="215444"/>
            </a:xfrm>
            <a:prstGeom prst="rect">
              <a:avLst/>
            </a:prstGeom>
            <a:solidFill>
              <a:schemeClr val="tx1"/>
            </a:solidFill>
          </p:spPr>
          <p:txBody>
            <a:bodyPr wrap="square" rtlCol="0">
              <a:spAutoFit/>
            </a:bodyPr>
            <a:lstStyle/>
            <a:p>
              <a:r>
                <a:rPr lang="es-EC" sz="800" dirty="0" smtClean="0">
                  <a:solidFill>
                    <a:schemeClr val="bg1"/>
                  </a:solidFill>
                </a:rPr>
                <a:t>19 años</a:t>
              </a:r>
              <a:endParaRPr lang="es-EC" sz="800" dirty="0">
                <a:solidFill>
                  <a:schemeClr val="bg1"/>
                </a:solidFill>
              </a:endParaRPr>
            </a:p>
          </p:txBody>
        </p:sp>
      </p:grpSp>
      <p:pic>
        <p:nvPicPr>
          <p:cNvPr id="44" name="Imagen 43"/>
          <p:cNvPicPr>
            <a:picLocks noChangeAspect="1"/>
          </p:cNvPicPr>
          <p:nvPr/>
        </p:nvPicPr>
        <p:blipFill>
          <a:blip r:embed="rId6"/>
          <a:stretch>
            <a:fillRect/>
          </a:stretch>
        </p:blipFill>
        <p:spPr>
          <a:xfrm>
            <a:off x="6814322" y="4652119"/>
            <a:ext cx="2996625" cy="1989134"/>
          </a:xfrm>
          <a:prstGeom prst="rect">
            <a:avLst/>
          </a:prstGeom>
        </p:spPr>
      </p:pic>
      <p:sp>
        <p:nvSpPr>
          <p:cNvPr id="49" name="CuadroTexto 48"/>
          <p:cNvSpPr txBox="1"/>
          <p:nvPr/>
        </p:nvSpPr>
        <p:spPr>
          <a:xfrm>
            <a:off x="7606245" y="4150972"/>
            <a:ext cx="1639361" cy="400110"/>
          </a:xfrm>
          <a:prstGeom prst="rect">
            <a:avLst/>
          </a:prstGeom>
          <a:solidFill>
            <a:schemeClr val="accent1">
              <a:lumMod val="40000"/>
              <a:lumOff val="60000"/>
            </a:schemeClr>
          </a:solidFill>
        </p:spPr>
        <p:txBody>
          <a:bodyPr wrap="square" rtlCol="0">
            <a:spAutoFit/>
          </a:bodyPr>
          <a:lstStyle/>
          <a:p>
            <a:pPr algn="ctr"/>
            <a:r>
              <a:rPr lang="es-EC" sz="2000" b="1" dirty="0" smtClean="0">
                <a:solidFill>
                  <a:schemeClr val="accent1">
                    <a:lumMod val="50000"/>
                  </a:schemeClr>
                </a:solidFill>
              </a:rPr>
              <a:t>Tipo Colegio</a:t>
            </a:r>
            <a:endParaRPr lang="es-EC" sz="2000" b="1" dirty="0">
              <a:solidFill>
                <a:schemeClr val="accent1">
                  <a:lumMod val="50000"/>
                </a:schemeClr>
              </a:solidFill>
            </a:endParaRPr>
          </a:p>
        </p:txBody>
      </p:sp>
      <p:sp>
        <p:nvSpPr>
          <p:cNvPr id="50" name="CuadroTexto 49"/>
          <p:cNvSpPr txBox="1"/>
          <p:nvPr/>
        </p:nvSpPr>
        <p:spPr>
          <a:xfrm>
            <a:off x="7170523" y="5525169"/>
            <a:ext cx="581612" cy="338554"/>
          </a:xfrm>
          <a:prstGeom prst="rect">
            <a:avLst/>
          </a:prstGeom>
          <a:solidFill>
            <a:srgbClr val="00B050"/>
          </a:solidFill>
        </p:spPr>
        <p:txBody>
          <a:bodyPr wrap="square" rtlCol="0">
            <a:spAutoFit/>
          </a:bodyPr>
          <a:lstStyle/>
          <a:p>
            <a:r>
              <a:rPr lang="es-EC" sz="1600" dirty="0" smtClean="0"/>
              <a:t>50%</a:t>
            </a:r>
            <a:endParaRPr lang="es-EC" sz="1600" dirty="0"/>
          </a:p>
        </p:txBody>
      </p:sp>
      <p:sp>
        <p:nvSpPr>
          <p:cNvPr id="51" name="CuadroTexto 50"/>
          <p:cNvSpPr txBox="1"/>
          <p:nvPr/>
        </p:nvSpPr>
        <p:spPr>
          <a:xfrm>
            <a:off x="8200683" y="5525169"/>
            <a:ext cx="581612" cy="338554"/>
          </a:xfrm>
          <a:prstGeom prst="rect">
            <a:avLst/>
          </a:prstGeom>
          <a:solidFill>
            <a:srgbClr val="006699"/>
          </a:solidFill>
        </p:spPr>
        <p:txBody>
          <a:bodyPr wrap="square" rtlCol="0">
            <a:spAutoFit/>
          </a:bodyPr>
          <a:lstStyle/>
          <a:p>
            <a:r>
              <a:rPr lang="es-EC" sz="1600" dirty="0" smtClean="0"/>
              <a:t>50%</a:t>
            </a:r>
            <a:endParaRPr lang="es-EC" sz="1600" dirty="0"/>
          </a:p>
        </p:txBody>
      </p:sp>
      <p:cxnSp>
        <p:nvCxnSpPr>
          <p:cNvPr id="55" name="Conector recto 54"/>
          <p:cNvCxnSpPr/>
          <p:nvPr/>
        </p:nvCxnSpPr>
        <p:spPr>
          <a:xfrm>
            <a:off x="3857222" y="952743"/>
            <a:ext cx="0" cy="310162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Conector recto 55"/>
          <p:cNvCxnSpPr/>
          <p:nvPr/>
        </p:nvCxnSpPr>
        <p:spPr>
          <a:xfrm>
            <a:off x="5910084" y="4095873"/>
            <a:ext cx="0" cy="310162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8198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8" name="Rectángulo 27"/>
          <p:cNvSpPr/>
          <p:nvPr/>
        </p:nvSpPr>
        <p:spPr>
          <a:xfrm>
            <a:off x="6928834" y="4074492"/>
            <a:ext cx="4713669" cy="2397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 name="Rectángulo 1"/>
          <p:cNvSpPr/>
          <p:nvPr/>
        </p:nvSpPr>
        <p:spPr>
          <a:xfrm>
            <a:off x="0" y="305135"/>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POSICIONAMIENTO UNIVERSIDADES</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sp>
        <p:nvSpPr>
          <p:cNvPr id="3" name="CuadroTexto 2"/>
          <p:cNvSpPr txBox="1"/>
          <p:nvPr/>
        </p:nvSpPr>
        <p:spPr>
          <a:xfrm>
            <a:off x="886495" y="1310106"/>
            <a:ext cx="4855336" cy="523220"/>
          </a:xfrm>
          <a:prstGeom prst="rect">
            <a:avLst/>
          </a:prstGeom>
          <a:solidFill>
            <a:schemeClr val="accent1">
              <a:lumMod val="20000"/>
              <a:lumOff val="80000"/>
            </a:schemeClr>
          </a:solidFill>
        </p:spPr>
        <p:txBody>
          <a:bodyPr wrap="square" rtlCol="0">
            <a:spAutoFit/>
          </a:bodyPr>
          <a:lstStyle/>
          <a:p>
            <a:r>
              <a:rPr lang="es-EC" sz="2800" b="1" dirty="0" smtClean="0">
                <a:solidFill>
                  <a:schemeClr val="accent1">
                    <a:lumMod val="50000"/>
                  </a:schemeClr>
                </a:solidFill>
              </a:rPr>
              <a:t>  TOP OF MIND – NIVEL TOTAL</a:t>
            </a:r>
            <a:endParaRPr lang="es-EC" sz="2800" b="1" dirty="0">
              <a:solidFill>
                <a:schemeClr val="accent1">
                  <a:lumMod val="50000"/>
                </a:schemeClr>
              </a:solidFill>
            </a:endParaRPr>
          </a:p>
        </p:txBody>
      </p:sp>
      <p:pic>
        <p:nvPicPr>
          <p:cNvPr id="72" name="Imagen 71"/>
          <p:cNvPicPr>
            <a:picLocks noChangeAspect="1"/>
          </p:cNvPicPr>
          <p:nvPr/>
        </p:nvPicPr>
        <p:blipFill rotWithShape="1">
          <a:blip r:embed="rId3"/>
          <a:srcRect r="8059"/>
          <a:stretch/>
        </p:blipFill>
        <p:spPr>
          <a:xfrm>
            <a:off x="532326" y="1973757"/>
            <a:ext cx="5563674" cy="4398218"/>
          </a:xfrm>
          <a:prstGeom prst="rect">
            <a:avLst/>
          </a:prstGeom>
          <a:solidFill>
            <a:srgbClr val="000000">
              <a:alpha val="61176"/>
            </a:srgbClr>
          </a:solidFill>
        </p:spPr>
      </p:pic>
      <p:sp>
        <p:nvSpPr>
          <p:cNvPr id="75" name="Rectángulo 74"/>
          <p:cNvSpPr/>
          <p:nvPr/>
        </p:nvSpPr>
        <p:spPr>
          <a:xfrm>
            <a:off x="3876542" y="5048518"/>
            <a:ext cx="2047741" cy="11290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rgbClr val="33094F"/>
                </a:solidFill>
              </a:rPr>
              <a:t>SEK y la UDLH no son marcas frescas en la mente de los estudiantes.</a:t>
            </a:r>
            <a:endParaRPr lang="es-EC" b="1" dirty="0">
              <a:solidFill>
                <a:srgbClr val="33094F"/>
              </a:solidFill>
            </a:endParaRPr>
          </a:p>
        </p:txBody>
      </p:sp>
      <p:sp>
        <p:nvSpPr>
          <p:cNvPr id="22" name="CuadroTexto 21"/>
          <p:cNvSpPr txBox="1"/>
          <p:nvPr/>
        </p:nvSpPr>
        <p:spPr>
          <a:xfrm>
            <a:off x="8023538" y="1408040"/>
            <a:ext cx="2891309" cy="369332"/>
          </a:xfrm>
          <a:prstGeom prst="rect">
            <a:avLst/>
          </a:prstGeom>
          <a:solidFill>
            <a:schemeClr val="accent1">
              <a:lumMod val="20000"/>
              <a:lumOff val="80000"/>
            </a:schemeClr>
          </a:solidFill>
        </p:spPr>
        <p:txBody>
          <a:bodyPr wrap="square" rtlCol="0">
            <a:spAutoFit/>
          </a:bodyPr>
          <a:lstStyle/>
          <a:p>
            <a:pPr algn="ctr"/>
            <a:r>
              <a:rPr lang="es-EC" b="1" dirty="0" smtClean="0">
                <a:solidFill>
                  <a:schemeClr val="accent1">
                    <a:lumMod val="50000"/>
                  </a:schemeClr>
                </a:solidFill>
              </a:rPr>
              <a:t>UNIVERSIDADES PÚBLICAS</a:t>
            </a:r>
            <a:endParaRPr lang="es-EC" b="1" dirty="0">
              <a:solidFill>
                <a:schemeClr val="accent1">
                  <a:lumMod val="50000"/>
                </a:schemeClr>
              </a:solidFill>
            </a:endParaRPr>
          </a:p>
        </p:txBody>
      </p:sp>
      <p:sp>
        <p:nvSpPr>
          <p:cNvPr id="23" name="CuadroTexto 22"/>
          <p:cNvSpPr txBox="1"/>
          <p:nvPr/>
        </p:nvSpPr>
        <p:spPr>
          <a:xfrm>
            <a:off x="8023538" y="3589842"/>
            <a:ext cx="2910627" cy="369332"/>
          </a:xfrm>
          <a:prstGeom prst="rect">
            <a:avLst/>
          </a:prstGeom>
          <a:solidFill>
            <a:schemeClr val="accent1">
              <a:lumMod val="20000"/>
              <a:lumOff val="80000"/>
            </a:schemeClr>
          </a:solidFill>
        </p:spPr>
        <p:txBody>
          <a:bodyPr wrap="square" rtlCol="0">
            <a:spAutoFit/>
          </a:bodyPr>
          <a:lstStyle/>
          <a:p>
            <a:pPr algn="ctr"/>
            <a:r>
              <a:rPr lang="es-EC" b="1" dirty="0" smtClean="0">
                <a:solidFill>
                  <a:schemeClr val="accent1">
                    <a:lumMod val="50000"/>
                  </a:schemeClr>
                </a:solidFill>
              </a:rPr>
              <a:t>UNIVERSIDADES PRIVADAS</a:t>
            </a:r>
            <a:endParaRPr lang="es-EC" b="1" dirty="0">
              <a:solidFill>
                <a:schemeClr val="accent1">
                  <a:lumMod val="50000"/>
                </a:schemeClr>
              </a:solidFill>
            </a:endParaRPr>
          </a:p>
        </p:txBody>
      </p:sp>
      <p:grpSp>
        <p:nvGrpSpPr>
          <p:cNvPr id="20" name="Grupo 19"/>
          <p:cNvGrpSpPr/>
          <p:nvPr/>
        </p:nvGrpSpPr>
        <p:grpSpPr>
          <a:xfrm>
            <a:off x="6928834" y="1910136"/>
            <a:ext cx="4713669" cy="1503537"/>
            <a:chOff x="6838682" y="2292439"/>
            <a:chExt cx="4713669" cy="1503537"/>
          </a:xfrm>
        </p:grpSpPr>
        <p:sp>
          <p:nvSpPr>
            <p:cNvPr id="8" name="Rectángulo 7"/>
            <p:cNvSpPr/>
            <p:nvPr/>
          </p:nvSpPr>
          <p:spPr>
            <a:xfrm>
              <a:off x="6838682" y="2292439"/>
              <a:ext cx="4713669" cy="15035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1" name="Imagen 10"/>
            <p:cNvPicPr>
              <a:picLocks noChangeAspect="1"/>
            </p:cNvPicPr>
            <p:nvPr/>
          </p:nvPicPr>
          <p:blipFill rotWithShape="1">
            <a:blip r:embed="rId4"/>
            <a:srcRect l="5732" r="7288"/>
            <a:stretch/>
          </p:blipFill>
          <p:spPr>
            <a:xfrm>
              <a:off x="7469745" y="2396243"/>
              <a:ext cx="4082605" cy="1300190"/>
            </a:xfrm>
            <a:prstGeom prst="rect">
              <a:avLst/>
            </a:prstGeom>
          </p:spPr>
        </p:pic>
      </p:grpSp>
      <p:pic>
        <p:nvPicPr>
          <p:cNvPr id="26" name="Imagen 25"/>
          <p:cNvPicPr>
            <a:picLocks noChangeAspect="1"/>
          </p:cNvPicPr>
          <p:nvPr/>
        </p:nvPicPr>
        <p:blipFill rotWithShape="1">
          <a:blip r:embed="rId5"/>
          <a:srcRect r="47075"/>
          <a:stretch/>
        </p:blipFill>
        <p:spPr>
          <a:xfrm>
            <a:off x="7547022" y="4171640"/>
            <a:ext cx="2859111" cy="2203401"/>
          </a:xfrm>
          <a:prstGeom prst="rect">
            <a:avLst/>
          </a:prstGeom>
        </p:spPr>
      </p:pic>
      <p:sp>
        <p:nvSpPr>
          <p:cNvPr id="30" name="CuadroTexto 29"/>
          <p:cNvSpPr txBox="1"/>
          <p:nvPr/>
        </p:nvSpPr>
        <p:spPr>
          <a:xfrm>
            <a:off x="431287" y="6371975"/>
            <a:ext cx="1552059" cy="292388"/>
          </a:xfrm>
          <a:prstGeom prst="rect">
            <a:avLst/>
          </a:prstGeom>
          <a:noFill/>
        </p:spPr>
        <p:txBody>
          <a:bodyPr wrap="square" rtlCol="0">
            <a:spAutoFit/>
          </a:bodyPr>
          <a:lstStyle/>
          <a:p>
            <a:r>
              <a:rPr lang="es-ES" sz="1300" b="1" dirty="0" smtClean="0">
                <a:latin typeface="Times New Roman" panose="02020603050405020304" pitchFamily="18" charset="0"/>
                <a:cs typeface="Times New Roman" panose="02020603050405020304" pitchFamily="18" charset="0"/>
              </a:rPr>
              <a:t>(Eureknow, 2013)</a:t>
            </a:r>
            <a:endParaRPr lang="es-EC" sz="1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05460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 y="307104"/>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POSICIONAMIENTO UNIVERSIDADES</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pic>
        <p:nvPicPr>
          <p:cNvPr id="29" name="Imagen 28"/>
          <p:cNvPicPr>
            <a:picLocks noChangeAspect="1"/>
          </p:cNvPicPr>
          <p:nvPr/>
        </p:nvPicPr>
        <p:blipFill>
          <a:blip r:embed="rId2"/>
          <a:stretch>
            <a:fillRect/>
          </a:stretch>
        </p:blipFill>
        <p:spPr>
          <a:xfrm>
            <a:off x="493688" y="1974185"/>
            <a:ext cx="11410681" cy="4439492"/>
          </a:xfrm>
          <a:prstGeom prst="rect">
            <a:avLst/>
          </a:prstGeom>
        </p:spPr>
      </p:pic>
      <p:sp>
        <p:nvSpPr>
          <p:cNvPr id="30" name="CuadroTexto 29"/>
          <p:cNvSpPr txBox="1"/>
          <p:nvPr/>
        </p:nvSpPr>
        <p:spPr>
          <a:xfrm>
            <a:off x="2995407" y="1263755"/>
            <a:ext cx="6882689" cy="523220"/>
          </a:xfrm>
          <a:prstGeom prst="rect">
            <a:avLst/>
          </a:prstGeom>
          <a:solidFill>
            <a:schemeClr val="accent1">
              <a:lumMod val="20000"/>
              <a:lumOff val="80000"/>
            </a:schemeClr>
          </a:solidFill>
        </p:spPr>
        <p:txBody>
          <a:bodyPr wrap="square" rtlCol="0">
            <a:spAutoFit/>
          </a:bodyPr>
          <a:lstStyle/>
          <a:p>
            <a:pPr algn="ctr"/>
            <a:r>
              <a:rPr lang="es-EC" sz="2800" b="1" dirty="0" smtClean="0">
                <a:solidFill>
                  <a:schemeClr val="accent1">
                    <a:lumMod val="50000"/>
                  </a:schemeClr>
                </a:solidFill>
              </a:rPr>
              <a:t>Construcción del Posicionamiento Cognitivo</a:t>
            </a:r>
          </a:p>
        </p:txBody>
      </p:sp>
      <p:sp>
        <p:nvSpPr>
          <p:cNvPr id="5" name="CuadroTexto 4"/>
          <p:cNvSpPr txBox="1"/>
          <p:nvPr/>
        </p:nvSpPr>
        <p:spPr>
          <a:xfrm>
            <a:off x="431288" y="6413677"/>
            <a:ext cx="1552059" cy="292388"/>
          </a:xfrm>
          <a:prstGeom prst="rect">
            <a:avLst/>
          </a:prstGeom>
          <a:noFill/>
        </p:spPr>
        <p:txBody>
          <a:bodyPr wrap="square" rtlCol="0">
            <a:spAutoFit/>
          </a:bodyPr>
          <a:lstStyle/>
          <a:p>
            <a:r>
              <a:rPr lang="es-ES" sz="1300" b="1" dirty="0" smtClean="0">
                <a:latin typeface="Times New Roman" panose="02020603050405020304" pitchFamily="18" charset="0"/>
                <a:cs typeface="Times New Roman" panose="02020603050405020304" pitchFamily="18" charset="0"/>
              </a:rPr>
              <a:t>(Eureknow, 2013)</a:t>
            </a:r>
            <a:endParaRPr lang="es-EC" sz="1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15438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2"/>
          <p:cNvSpPr/>
          <p:nvPr/>
        </p:nvSpPr>
        <p:spPr>
          <a:xfrm>
            <a:off x="0" y="179882"/>
            <a:ext cx="12192000" cy="1446550"/>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PLANTEAMIENTO DEL PROBLEMA DE INVESTIGACIÓN</a:t>
            </a:r>
          </a:p>
        </p:txBody>
      </p:sp>
      <p:sp>
        <p:nvSpPr>
          <p:cNvPr id="9" name="8 Rectángulo redondeado"/>
          <p:cNvSpPr/>
          <p:nvPr/>
        </p:nvSpPr>
        <p:spPr>
          <a:xfrm>
            <a:off x="833771" y="2053354"/>
            <a:ext cx="8877478" cy="910265"/>
          </a:xfrm>
          <a:prstGeom prst="roundRect">
            <a:avLst/>
          </a:prstGeom>
          <a:solidFill>
            <a:schemeClr val="accent1">
              <a:lumMod val="20000"/>
              <a:lumOff val="80000"/>
            </a:schemeClr>
          </a:solidFill>
          <a:ln w="76200">
            <a:solidFill>
              <a:schemeClr val="accent1"/>
            </a:solidFill>
          </a:ln>
          <a:effectLst>
            <a:innerShdw blurRad="114300">
              <a:srgbClr val="FFFF6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C" dirty="0">
                <a:solidFill>
                  <a:schemeClr val="bg1"/>
                </a:solidFill>
              </a:rPr>
              <a:t>La educación superior incide de forma trascendental en el desarrollo de los países y en el incremento de la calidad de vida de sus </a:t>
            </a:r>
            <a:r>
              <a:rPr lang="es-EC" dirty="0" smtClean="0">
                <a:solidFill>
                  <a:schemeClr val="bg1"/>
                </a:solidFill>
              </a:rPr>
              <a:t>habitantes.</a:t>
            </a:r>
            <a:endParaRPr lang="es-ES" dirty="0">
              <a:solidFill>
                <a:schemeClr val="bg1"/>
              </a:solidFill>
            </a:endParaRPr>
          </a:p>
        </p:txBody>
      </p:sp>
      <p:sp>
        <p:nvSpPr>
          <p:cNvPr id="10" name="9 Rectángulo redondeado"/>
          <p:cNvSpPr/>
          <p:nvPr/>
        </p:nvSpPr>
        <p:spPr>
          <a:xfrm>
            <a:off x="3433185" y="3189944"/>
            <a:ext cx="6857999" cy="926123"/>
          </a:xfrm>
          <a:prstGeom prst="roundRect">
            <a:avLst/>
          </a:prstGeom>
          <a:solidFill>
            <a:schemeClr val="accent2">
              <a:lumMod val="20000"/>
              <a:lumOff val="8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bg1"/>
                </a:solidFill>
              </a:rPr>
              <a:t>Por lo tanto, la demanda de programas de estudio de tercer nivel ha incrementado </a:t>
            </a:r>
            <a:endParaRPr lang="es-ES" dirty="0">
              <a:solidFill>
                <a:schemeClr val="bg1"/>
              </a:solidFill>
            </a:endParaRPr>
          </a:p>
        </p:txBody>
      </p:sp>
      <p:pic>
        <p:nvPicPr>
          <p:cNvPr id="1026" name="Picture 2" descr="Resultado de imagen de constitucion del ecuador 2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295" y="3451517"/>
            <a:ext cx="2994890" cy="238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9 Rectángulo redondeado"/>
          <p:cNvSpPr/>
          <p:nvPr/>
        </p:nvSpPr>
        <p:spPr>
          <a:xfrm>
            <a:off x="1216312" y="3213607"/>
            <a:ext cx="1531429" cy="491543"/>
          </a:xfrm>
          <a:prstGeom prst="roundRect">
            <a:avLst/>
          </a:prstGeom>
          <a:solidFill>
            <a:schemeClr val="accent2">
              <a:lumMod val="20000"/>
              <a:lumOff val="80000"/>
            </a:schemeClr>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solidFill>
                  <a:schemeClr val="bg1"/>
                </a:solidFill>
              </a:rPr>
              <a:t>ARTÍCULO 350</a:t>
            </a:r>
            <a:endParaRPr lang="es-ES" sz="1600" dirty="0">
              <a:solidFill>
                <a:schemeClr val="bg1"/>
              </a:solidFill>
            </a:endParaRPr>
          </a:p>
        </p:txBody>
      </p:sp>
      <p:sp>
        <p:nvSpPr>
          <p:cNvPr id="14" name="8 Rectángulo redondeado"/>
          <p:cNvSpPr/>
          <p:nvPr/>
        </p:nvSpPr>
        <p:spPr>
          <a:xfrm>
            <a:off x="6534295" y="5571346"/>
            <a:ext cx="5477318" cy="733350"/>
          </a:xfrm>
          <a:prstGeom prst="roundRect">
            <a:avLst/>
          </a:prstGeom>
          <a:solidFill>
            <a:schemeClr val="accent1">
              <a:lumMod val="20000"/>
              <a:lumOff val="80000"/>
            </a:schemeClr>
          </a:solidFill>
          <a:ln w="76200">
            <a:solidFill>
              <a:schemeClr val="accent3"/>
            </a:solidFill>
          </a:ln>
          <a:effectLst>
            <a:innerShdw blurRad="114300">
              <a:srgbClr val="FFFF6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bg1"/>
                </a:solidFill>
              </a:rPr>
              <a:t>C</a:t>
            </a:r>
            <a:r>
              <a:rPr lang="es-EC" dirty="0" smtClean="0">
                <a:solidFill>
                  <a:schemeClr val="bg1"/>
                </a:solidFill>
              </a:rPr>
              <a:t>apitalizar </a:t>
            </a:r>
            <a:r>
              <a:rPr lang="es-EC" dirty="0">
                <a:solidFill>
                  <a:schemeClr val="bg1"/>
                </a:solidFill>
              </a:rPr>
              <a:t>y mejorar el posicionamiento en el </a:t>
            </a:r>
            <a:r>
              <a:rPr lang="es-EC" dirty="0" smtClean="0">
                <a:solidFill>
                  <a:schemeClr val="bg1"/>
                </a:solidFill>
              </a:rPr>
              <a:t>mercado</a:t>
            </a:r>
            <a:endParaRPr lang="es-ES" dirty="0">
              <a:solidFill>
                <a:schemeClr val="bg1"/>
              </a:solidFill>
            </a:endParaRPr>
          </a:p>
        </p:txBody>
      </p:sp>
      <p:sp>
        <p:nvSpPr>
          <p:cNvPr id="11" name="10 Rectángulo redondeado"/>
          <p:cNvSpPr/>
          <p:nvPr/>
        </p:nvSpPr>
        <p:spPr>
          <a:xfrm>
            <a:off x="4670326" y="4302544"/>
            <a:ext cx="6729046" cy="1022617"/>
          </a:xfrm>
          <a:prstGeom prst="roundRect">
            <a:avLst/>
          </a:prstGeom>
          <a:solidFill>
            <a:schemeClr val="accent2">
              <a:lumMod val="20000"/>
              <a:lumOff val="80000"/>
            </a:schemeClr>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bg1"/>
                </a:solidFill>
              </a:rPr>
              <a:t>Instituciones </a:t>
            </a:r>
            <a:r>
              <a:rPr lang="es-EC" dirty="0">
                <a:solidFill>
                  <a:schemeClr val="bg1"/>
                </a:solidFill>
              </a:rPr>
              <a:t>educativas que ofertan este tipo de estudios formulen estrategias y programas de marketing</a:t>
            </a:r>
            <a:endParaRPr lang="es-EC" dirty="0"/>
          </a:p>
        </p:txBody>
      </p:sp>
      <p:sp>
        <p:nvSpPr>
          <p:cNvPr id="12" name="9 Rectángulo redondeado"/>
          <p:cNvSpPr/>
          <p:nvPr/>
        </p:nvSpPr>
        <p:spPr>
          <a:xfrm>
            <a:off x="460929" y="5413148"/>
            <a:ext cx="3042193" cy="1049745"/>
          </a:xfrm>
          <a:prstGeom prst="roundRect">
            <a:avLst/>
          </a:prstGeom>
          <a:solidFill>
            <a:schemeClr val="accent2">
              <a:lumMod val="20000"/>
              <a:lumOff val="80000"/>
            </a:schemeClr>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solidFill>
                  <a:schemeClr val="bg1"/>
                </a:solidFill>
              </a:rPr>
              <a:t>POLITICA PUBLICA:</a:t>
            </a:r>
          </a:p>
          <a:p>
            <a:pPr algn="ctr"/>
            <a:r>
              <a:rPr lang="es-ES" sz="1600" dirty="0" smtClean="0">
                <a:solidFill>
                  <a:schemeClr val="bg1"/>
                </a:solidFill>
              </a:rPr>
              <a:t>El Impulso de la Trasformación del Sistema de la Educación </a:t>
            </a:r>
            <a:r>
              <a:rPr lang="es-ES" sz="1600" dirty="0">
                <a:solidFill>
                  <a:schemeClr val="bg1"/>
                </a:solidFill>
              </a:rPr>
              <a:t>S</a:t>
            </a:r>
            <a:r>
              <a:rPr lang="es-ES" sz="1600" dirty="0" smtClean="0">
                <a:solidFill>
                  <a:schemeClr val="bg1"/>
                </a:solidFill>
              </a:rPr>
              <a:t>uperior  en el Ecuador </a:t>
            </a:r>
            <a:endParaRPr lang="es-ES" sz="1600" dirty="0">
              <a:solidFill>
                <a:schemeClr val="bg1"/>
              </a:solidFill>
            </a:endParaRPr>
          </a:p>
        </p:txBody>
      </p:sp>
    </p:spTree>
    <p:extLst>
      <p:ext uri="{BB962C8B-B14F-4D97-AF65-F5344CB8AC3E}">
        <p14:creationId xmlns:p14="http://schemas.microsoft.com/office/powerpoint/2010/main" val="6092407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1650"/>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POSICIONAMIENTO UNIVERSIDADES</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sp>
        <p:nvSpPr>
          <p:cNvPr id="3" name="CuadroTexto 2"/>
          <p:cNvSpPr txBox="1"/>
          <p:nvPr/>
        </p:nvSpPr>
        <p:spPr>
          <a:xfrm>
            <a:off x="741554" y="1790524"/>
            <a:ext cx="4468969" cy="523220"/>
          </a:xfrm>
          <a:prstGeom prst="rect">
            <a:avLst/>
          </a:prstGeom>
          <a:noFill/>
        </p:spPr>
        <p:txBody>
          <a:bodyPr wrap="square" rtlCol="0">
            <a:spAutoFit/>
          </a:bodyPr>
          <a:lstStyle/>
          <a:p>
            <a:pPr algn="ctr"/>
            <a:r>
              <a:rPr lang="es-EC" sz="2800" b="1" dirty="0" smtClean="0">
                <a:solidFill>
                  <a:srgbClr val="33094F"/>
                </a:solidFill>
              </a:rPr>
              <a:t>Atributos Funcionales</a:t>
            </a:r>
            <a:endParaRPr lang="es-EC" sz="2800" b="1" dirty="0">
              <a:solidFill>
                <a:srgbClr val="33094F"/>
              </a:solidFill>
            </a:endParaRPr>
          </a:p>
        </p:txBody>
      </p:sp>
      <p:pic>
        <p:nvPicPr>
          <p:cNvPr id="5" name="Imagen 4"/>
          <p:cNvPicPr>
            <a:picLocks noChangeAspect="1"/>
          </p:cNvPicPr>
          <p:nvPr/>
        </p:nvPicPr>
        <p:blipFill>
          <a:blip r:embed="rId2" cstate="print"/>
          <a:stretch>
            <a:fillRect/>
          </a:stretch>
        </p:blipFill>
        <p:spPr>
          <a:xfrm>
            <a:off x="584451" y="2408709"/>
            <a:ext cx="5027873" cy="3592846"/>
          </a:xfrm>
          <a:prstGeom prst="rect">
            <a:avLst/>
          </a:prstGeom>
          <a:ln>
            <a:noFill/>
          </a:ln>
          <a:effectLst>
            <a:softEdge rad="112500"/>
          </a:effectLst>
        </p:spPr>
      </p:pic>
      <p:graphicFrame>
        <p:nvGraphicFramePr>
          <p:cNvPr id="6" name="Gráfico 5"/>
          <p:cNvGraphicFramePr/>
          <p:nvPr>
            <p:extLst>
              <p:ext uri="{D42A27DB-BD31-4B8C-83A1-F6EECF244321}">
                <p14:modId xmlns:p14="http://schemas.microsoft.com/office/powerpoint/2010/main" val="2853269946"/>
              </p:ext>
            </p:extLst>
          </p:nvPr>
        </p:nvGraphicFramePr>
        <p:xfrm>
          <a:off x="5612324" y="1674254"/>
          <a:ext cx="5991541" cy="4778781"/>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ángulo 6"/>
          <p:cNvSpPr/>
          <p:nvPr/>
        </p:nvSpPr>
        <p:spPr>
          <a:xfrm>
            <a:off x="5815523" y="2326623"/>
            <a:ext cx="5646676" cy="635517"/>
          </a:xfrm>
          <a:prstGeom prst="rect">
            <a:avLst/>
          </a:prstGeom>
          <a:noFill/>
          <a:ln w="285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10" name="Conector recto 9"/>
          <p:cNvCxnSpPr/>
          <p:nvPr/>
        </p:nvCxnSpPr>
        <p:spPr>
          <a:xfrm>
            <a:off x="7431111" y="5872767"/>
            <a:ext cx="8113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uadroTexto 16"/>
          <p:cNvSpPr txBox="1"/>
          <p:nvPr/>
        </p:nvSpPr>
        <p:spPr>
          <a:xfrm>
            <a:off x="584451" y="6001555"/>
            <a:ext cx="1552059" cy="292388"/>
          </a:xfrm>
          <a:prstGeom prst="rect">
            <a:avLst/>
          </a:prstGeom>
          <a:noFill/>
        </p:spPr>
        <p:txBody>
          <a:bodyPr wrap="square" rtlCol="0">
            <a:spAutoFit/>
          </a:bodyPr>
          <a:lstStyle/>
          <a:p>
            <a:r>
              <a:rPr lang="es-ES" sz="1300" b="1" dirty="0" smtClean="0">
                <a:latin typeface="Times New Roman" panose="02020603050405020304" pitchFamily="18" charset="0"/>
                <a:cs typeface="Times New Roman" panose="02020603050405020304" pitchFamily="18" charset="0"/>
              </a:rPr>
              <a:t>(Eureknow, 2013)</a:t>
            </a:r>
            <a:endParaRPr lang="es-EC" sz="1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43715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19982"/>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POSICIONAMIENTO UNIVERSIDADES</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sp>
        <p:nvSpPr>
          <p:cNvPr id="3" name="CuadroTexto 2"/>
          <p:cNvSpPr txBox="1"/>
          <p:nvPr/>
        </p:nvSpPr>
        <p:spPr>
          <a:xfrm>
            <a:off x="3670479" y="1259223"/>
            <a:ext cx="4468969" cy="523220"/>
          </a:xfrm>
          <a:prstGeom prst="rect">
            <a:avLst/>
          </a:prstGeom>
          <a:noFill/>
        </p:spPr>
        <p:txBody>
          <a:bodyPr wrap="square" rtlCol="0">
            <a:spAutoFit/>
          </a:bodyPr>
          <a:lstStyle/>
          <a:p>
            <a:pPr algn="ctr"/>
            <a:r>
              <a:rPr lang="es-EC" sz="2800" b="1" dirty="0" smtClean="0">
                <a:solidFill>
                  <a:srgbClr val="33094F"/>
                </a:solidFill>
              </a:rPr>
              <a:t>Atributos Funcionales</a:t>
            </a:r>
            <a:endParaRPr lang="es-EC" sz="2800" b="1" dirty="0">
              <a:solidFill>
                <a:srgbClr val="33094F"/>
              </a:solidFill>
            </a:endParaRPr>
          </a:p>
        </p:txBody>
      </p:sp>
      <p:graphicFrame>
        <p:nvGraphicFramePr>
          <p:cNvPr id="17" name="Gráfico 16"/>
          <p:cNvGraphicFramePr/>
          <p:nvPr>
            <p:extLst>
              <p:ext uri="{D42A27DB-BD31-4B8C-83A1-F6EECF244321}">
                <p14:modId xmlns:p14="http://schemas.microsoft.com/office/powerpoint/2010/main" val="2755343375"/>
              </p:ext>
            </p:extLst>
          </p:nvPr>
        </p:nvGraphicFramePr>
        <p:xfrm>
          <a:off x="679720" y="1952243"/>
          <a:ext cx="4883954" cy="45398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Gráfico 18"/>
          <p:cNvGraphicFramePr/>
          <p:nvPr>
            <p:extLst>
              <p:ext uri="{D42A27DB-BD31-4B8C-83A1-F6EECF244321}">
                <p14:modId xmlns:p14="http://schemas.microsoft.com/office/powerpoint/2010/main" val="1737437805"/>
              </p:ext>
            </p:extLst>
          </p:nvPr>
        </p:nvGraphicFramePr>
        <p:xfrm>
          <a:off x="6320666" y="1952243"/>
          <a:ext cx="4883954" cy="45398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666595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1650"/>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POSICIONAMIENTO UNIVERSIDADES</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graphicFrame>
        <p:nvGraphicFramePr>
          <p:cNvPr id="18" name="Gráfico 17"/>
          <p:cNvGraphicFramePr/>
          <p:nvPr>
            <p:extLst>
              <p:ext uri="{D42A27DB-BD31-4B8C-83A1-F6EECF244321}">
                <p14:modId xmlns:p14="http://schemas.microsoft.com/office/powerpoint/2010/main" val="3107252946"/>
              </p:ext>
            </p:extLst>
          </p:nvPr>
        </p:nvGraphicFramePr>
        <p:xfrm>
          <a:off x="6456609" y="2115855"/>
          <a:ext cx="5066406" cy="44523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áfico 7"/>
          <p:cNvGraphicFramePr/>
          <p:nvPr>
            <p:extLst>
              <p:ext uri="{D42A27DB-BD31-4B8C-83A1-F6EECF244321}">
                <p14:modId xmlns:p14="http://schemas.microsoft.com/office/powerpoint/2010/main" val="1625679964"/>
              </p:ext>
            </p:extLst>
          </p:nvPr>
        </p:nvGraphicFramePr>
        <p:xfrm>
          <a:off x="706192" y="2115855"/>
          <a:ext cx="5066406" cy="4452370"/>
        </p:xfrm>
        <a:graphic>
          <a:graphicData uri="http://schemas.openxmlformats.org/drawingml/2006/chart">
            <c:chart xmlns:c="http://schemas.openxmlformats.org/drawingml/2006/chart" xmlns:r="http://schemas.openxmlformats.org/officeDocument/2006/relationships" r:id="rId3"/>
          </a:graphicData>
        </a:graphic>
      </p:graphicFrame>
      <p:sp>
        <p:nvSpPr>
          <p:cNvPr id="9" name="CuadroTexto 8"/>
          <p:cNvSpPr txBox="1"/>
          <p:nvPr/>
        </p:nvSpPr>
        <p:spPr>
          <a:xfrm>
            <a:off x="3721994" y="1411863"/>
            <a:ext cx="4468969" cy="523220"/>
          </a:xfrm>
          <a:prstGeom prst="rect">
            <a:avLst/>
          </a:prstGeom>
          <a:noFill/>
        </p:spPr>
        <p:txBody>
          <a:bodyPr wrap="square" rtlCol="0">
            <a:spAutoFit/>
          </a:bodyPr>
          <a:lstStyle/>
          <a:p>
            <a:pPr algn="ctr"/>
            <a:r>
              <a:rPr lang="es-EC" sz="2800" b="1" dirty="0" smtClean="0">
                <a:solidFill>
                  <a:srgbClr val="33094F"/>
                </a:solidFill>
              </a:rPr>
              <a:t>Atributos Funcionales</a:t>
            </a:r>
            <a:endParaRPr lang="es-EC" sz="2800" b="1" dirty="0">
              <a:solidFill>
                <a:srgbClr val="33094F"/>
              </a:solidFill>
            </a:endParaRPr>
          </a:p>
        </p:txBody>
      </p:sp>
    </p:spTree>
    <p:extLst>
      <p:ext uri="{BB962C8B-B14F-4D97-AF65-F5344CB8AC3E}">
        <p14:creationId xmlns:p14="http://schemas.microsoft.com/office/powerpoint/2010/main" val="17512524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1650"/>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POSICIONAMIENTO UNIVERSIDADES</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sp>
        <p:nvSpPr>
          <p:cNvPr id="9" name="CuadroTexto 8"/>
          <p:cNvSpPr txBox="1"/>
          <p:nvPr/>
        </p:nvSpPr>
        <p:spPr>
          <a:xfrm>
            <a:off x="3721994" y="1411863"/>
            <a:ext cx="4468969" cy="523220"/>
          </a:xfrm>
          <a:prstGeom prst="rect">
            <a:avLst/>
          </a:prstGeom>
          <a:noFill/>
        </p:spPr>
        <p:txBody>
          <a:bodyPr wrap="square" rtlCol="0">
            <a:spAutoFit/>
          </a:bodyPr>
          <a:lstStyle/>
          <a:p>
            <a:pPr algn="ctr"/>
            <a:r>
              <a:rPr lang="es-EC" sz="2800" b="1" dirty="0" smtClean="0">
                <a:solidFill>
                  <a:srgbClr val="33094F"/>
                </a:solidFill>
              </a:rPr>
              <a:t>Atributos Funcionales</a:t>
            </a:r>
            <a:endParaRPr lang="es-EC" sz="2800" b="1" dirty="0">
              <a:solidFill>
                <a:srgbClr val="33094F"/>
              </a:solidFill>
            </a:endParaRPr>
          </a:p>
        </p:txBody>
      </p:sp>
      <p:graphicFrame>
        <p:nvGraphicFramePr>
          <p:cNvPr id="7" name="Gráfico 6"/>
          <p:cNvGraphicFramePr/>
          <p:nvPr>
            <p:extLst>
              <p:ext uri="{D42A27DB-BD31-4B8C-83A1-F6EECF244321}">
                <p14:modId xmlns:p14="http://schemas.microsoft.com/office/powerpoint/2010/main" val="3581531660"/>
              </p:ext>
            </p:extLst>
          </p:nvPr>
        </p:nvGraphicFramePr>
        <p:xfrm>
          <a:off x="734812" y="2115855"/>
          <a:ext cx="5066406" cy="44523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áfico 10"/>
          <p:cNvGraphicFramePr/>
          <p:nvPr>
            <p:extLst>
              <p:ext uri="{D42A27DB-BD31-4B8C-83A1-F6EECF244321}">
                <p14:modId xmlns:p14="http://schemas.microsoft.com/office/powerpoint/2010/main" val="2544825533"/>
              </p:ext>
            </p:extLst>
          </p:nvPr>
        </p:nvGraphicFramePr>
        <p:xfrm>
          <a:off x="6272727" y="2115855"/>
          <a:ext cx="5066406" cy="44523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57796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223780"/>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POSICIONAMIENTO UNIVERSIDADES</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grpSp>
        <p:nvGrpSpPr>
          <p:cNvPr id="12" name="Grupo 11"/>
          <p:cNvGrpSpPr/>
          <p:nvPr/>
        </p:nvGrpSpPr>
        <p:grpSpPr>
          <a:xfrm>
            <a:off x="601614" y="1675822"/>
            <a:ext cx="11208313" cy="4775674"/>
            <a:chOff x="1326525" y="1336137"/>
            <a:chExt cx="10386511" cy="5035732"/>
          </a:xfrm>
        </p:grpSpPr>
        <p:pic>
          <p:nvPicPr>
            <p:cNvPr id="2" name="Imagen 1"/>
            <p:cNvPicPr>
              <a:picLocks noChangeAspect="1"/>
            </p:cNvPicPr>
            <p:nvPr/>
          </p:nvPicPr>
          <p:blipFill>
            <a:blip r:embed="rId2"/>
            <a:stretch>
              <a:fillRect/>
            </a:stretch>
          </p:blipFill>
          <p:spPr>
            <a:xfrm>
              <a:off x="1326525" y="1336137"/>
              <a:ext cx="10386511" cy="5035732"/>
            </a:xfrm>
            <a:prstGeom prst="rect">
              <a:avLst/>
            </a:prstGeom>
            <a:ln>
              <a:noFill/>
            </a:ln>
            <a:effectLst>
              <a:softEdge rad="112500"/>
            </a:effectLst>
          </p:spPr>
        </p:pic>
        <p:sp>
          <p:nvSpPr>
            <p:cNvPr id="11" name="Rectángulo 10"/>
            <p:cNvSpPr/>
            <p:nvPr/>
          </p:nvSpPr>
          <p:spPr>
            <a:xfrm>
              <a:off x="1870083" y="5481630"/>
              <a:ext cx="9694864" cy="7085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dirty="0">
                <a:solidFill>
                  <a:srgbClr val="002060"/>
                </a:solidFill>
              </a:endParaRPr>
            </a:p>
          </p:txBody>
        </p:sp>
        <p:sp>
          <p:nvSpPr>
            <p:cNvPr id="5" name="CuadroTexto 4"/>
            <p:cNvSpPr txBox="1"/>
            <p:nvPr/>
          </p:nvSpPr>
          <p:spPr>
            <a:xfrm>
              <a:off x="2018172" y="5570952"/>
              <a:ext cx="1417471" cy="324537"/>
            </a:xfrm>
            <a:prstGeom prst="rect">
              <a:avLst/>
            </a:prstGeom>
            <a:solidFill>
              <a:schemeClr val="tx1"/>
            </a:solidFill>
          </p:spPr>
          <p:txBody>
            <a:bodyPr wrap="square" rtlCol="0">
              <a:spAutoFit/>
            </a:bodyPr>
            <a:lstStyle/>
            <a:p>
              <a:r>
                <a:rPr lang="es-EC" sz="1400" b="1" dirty="0" smtClean="0">
                  <a:solidFill>
                    <a:srgbClr val="002060"/>
                  </a:solidFill>
                </a:rPr>
                <a:t>Infraestructura</a:t>
              </a:r>
              <a:endParaRPr lang="es-EC" sz="1400" b="1" dirty="0">
                <a:solidFill>
                  <a:srgbClr val="002060"/>
                </a:solidFill>
              </a:endParaRPr>
            </a:p>
          </p:txBody>
        </p:sp>
        <p:sp>
          <p:nvSpPr>
            <p:cNvPr id="6" name="CuadroTexto 5"/>
            <p:cNvSpPr txBox="1"/>
            <p:nvPr/>
          </p:nvSpPr>
          <p:spPr>
            <a:xfrm>
              <a:off x="3541399" y="5446140"/>
              <a:ext cx="1550015" cy="778888"/>
            </a:xfrm>
            <a:prstGeom prst="rect">
              <a:avLst/>
            </a:prstGeom>
            <a:solidFill>
              <a:schemeClr val="tx1"/>
            </a:solidFill>
          </p:spPr>
          <p:txBody>
            <a:bodyPr wrap="square" rtlCol="0">
              <a:spAutoFit/>
            </a:bodyPr>
            <a:lstStyle/>
            <a:p>
              <a:pPr algn="ctr"/>
              <a:r>
                <a:rPr lang="es-EC" sz="1400" b="1" dirty="0" smtClean="0">
                  <a:solidFill>
                    <a:srgbClr val="002060"/>
                  </a:solidFill>
                </a:rPr>
                <a:t>Profesores capacitados y que saben enseñar</a:t>
              </a:r>
              <a:endParaRPr lang="es-EC" sz="1400" b="1" dirty="0">
                <a:solidFill>
                  <a:srgbClr val="002060"/>
                </a:solidFill>
              </a:endParaRPr>
            </a:p>
          </p:txBody>
        </p:sp>
        <p:sp>
          <p:nvSpPr>
            <p:cNvPr id="7" name="CuadroTexto 6"/>
            <p:cNvSpPr txBox="1"/>
            <p:nvPr/>
          </p:nvSpPr>
          <p:spPr>
            <a:xfrm>
              <a:off x="5387265" y="5540807"/>
              <a:ext cx="1116566" cy="324537"/>
            </a:xfrm>
            <a:prstGeom prst="rect">
              <a:avLst/>
            </a:prstGeom>
            <a:solidFill>
              <a:schemeClr val="tx1"/>
            </a:solidFill>
          </p:spPr>
          <p:txBody>
            <a:bodyPr wrap="square" rtlCol="0">
              <a:spAutoFit/>
            </a:bodyPr>
            <a:lstStyle/>
            <a:p>
              <a:r>
                <a:rPr lang="es-EC" sz="1400" b="1" dirty="0" smtClean="0">
                  <a:solidFill>
                    <a:srgbClr val="002060"/>
                  </a:solidFill>
                </a:rPr>
                <a:t>Acreditación</a:t>
              </a:r>
              <a:endParaRPr lang="es-EC" sz="1400" b="1" dirty="0">
                <a:solidFill>
                  <a:srgbClr val="002060"/>
                </a:solidFill>
              </a:endParaRPr>
            </a:p>
          </p:txBody>
        </p:sp>
        <p:sp>
          <p:nvSpPr>
            <p:cNvPr id="8" name="CuadroTexto 7"/>
            <p:cNvSpPr txBox="1"/>
            <p:nvPr/>
          </p:nvSpPr>
          <p:spPr>
            <a:xfrm>
              <a:off x="6717515" y="5509397"/>
              <a:ext cx="1635617" cy="551712"/>
            </a:xfrm>
            <a:prstGeom prst="rect">
              <a:avLst/>
            </a:prstGeom>
            <a:solidFill>
              <a:schemeClr val="tx1"/>
            </a:solidFill>
          </p:spPr>
          <p:txBody>
            <a:bodyPr wrap="square" rtlCol="0">
              <a:spAutoFit/>
            </a:bodyPr>
            <a:lstStyle/>
            <a:p>
              <a:pPr algn="ctr"/>
              <a:r>
                <a:rPr lang="es-EC" sz="1400" b="1" dirty="0" smtClean="0">
                  <a:solidFill>
                    <a:srgbClr val="002060"/>
                  </a:solidFill>
                </a:rPr>
                <a:t>Tecnología en aulas y laboratorios</a:t>
              </a:r>
              <a:endParaRPr lang="es-EC" sz="1400" b="1" dirty="0">
                <a:solidFill>
                  <a:srgbClr val="002060"/>
                </a:solidFill>
              </a:endParaRPr>
            </a:p>
          </p:txBody>
        </p:sp>
        <p:sp>
          <p:nvSpPr>
            <p:cNvPr id="9" name="CuadroTexto 8"/>
            <p:cNvSpPr txBox="1"/>
            <p:nvPr/>
          </p:nvSpPr>
          <p:spPr>
            <a:xfrm>
              <a:off x="8676288" y="5583252"/>
              <a:ext cx="1060142" cy="324537"/>
            </a:xfrm>
            <a:prstGeom prst="rect">
              <a:avLst/>
            </a:prstGeom>
            <a:solidFill>
              <a:schemeClr val="tx1"/>
            </a:solidFill>
          </p:spPr>
          <p:txBody>
            <a:bodyPr wrap="square" rtlCol="0">
              <a:spAutoFit/>
            </a:bodyPr>
            <a:lstStyle/>
            <a:p>
              <a:pPr algn="ctr"/>
              <a:r>
                <a:rPr lang="es-EC" sz="1400" b="1" dirty="0" smtClean="0">
                  <a:solidFill>
                    <a:srgbClr val="002060"/>
                  </a:solidFill>
                </a:rPr>
                <a:t>Ubicación</a:t>
              </a:r>
              <a:endParaRPr lang="es-EC" sz="1400" b="1" dirty="0">
                <a:solidFill>
                  <a:srgbClr val="002060"/>
                </a:solidFill>
              </a:endParaRPr>
            </a:p>
          </p:txBody>
        </p:sp>
        <p:sp>
          <p:nvSpPr>
            <p:cNvPr id="10" name="CuadroTexto 9"/>
            <p:cNvSpPr txBox="1"/>
            <p:nvPr/>
          </p:nvSpPr>
          <p:spPr>
            <a:xfrm>
              <a:off x="10204025" y="5438511"/>
              <a:ext cx="1420749" cy="778888"/>
            </a:xfrm>
            <a:prstGeom prst="rect">
              <a:avLst/>
            </a:prstGeom>
            <a:solidFill>
              <a:schemeClr val="tx1"/>
            </a:solidFill>
          </p:spPr>
          <p:txBody>
            <a:bodyPr wrap="square" rtlCol="0">
              <a:spAutoFit/>
            </a:bodyPr>
            <a:lstStyle/>
            <a:p>
              <a:pPr algn="ctr"/>
              <a:r>
                <a:rPr lang="es-EC" sz="1400" b="1" dirty="0" smtClean="0">
                  <a:solidFill>
                    <a:srgbClr val="002060"/>
                  </a:solidFill>
                </a:rPr>
                <a:t>Convenios y programas internacionales</a:t>
              </a:r>
              <a:endParaRPr lang="es-EC" sz="1400" b="1" dirty="0">
                <a:solidFill>
                  <a:srgbClr val="002060"/>
                </a:solidFill>
              </a:endParaRPr>
            </a:p>
          </p:txBody>
        </p:sp>
      </p:grpSp>
      <p:sp>
        <p:nvSpPr>
          <p:cNvPr id="4" name="CuadroTexto 3"/>
          <p:cNvSpPr txBox="1"/>
          <p:nvPr/>
        </p:nvSpPr>
        <p:spPr>
          <a:xfrm rot="5400000">
            <a:off x="5991319" y="-1041434"/>
            <a:ext cx="553998" cy="4880514"/>
          </a:xfrm>
          <a:prstGeom prst="rect">
            <a:avLst/>
          </a:prstGeom>
          <a:noFill/>
          <a:ln>
            <a:noFill/>
          </a:ln>
        </p:spPr>
        <p:txBody>
          <a:bodyPr vert="vert270" wrap="square" rtlCol="0">
            <a:spAutoFit/>
          </a:bodyPr>
          <a:lstStyle/>
          <a:p>
            <a:pPr algn="ctr"/>
            <a:r>
              <a:rPr lang="es-EC" sz="2400" b="1" dirty="0" smtClean="0"/>
              <a:t>Comparativo Atributos Funcionales</a:t>
            </a:r>
            <a:endParaRPr lang="es-EC" sz="2400" b="1" dirty="0"/>
          </a:p>
        </p:txBody>
      </p:sp>
    </p:spTree>
    <p:extLst>
      <p:ext uri="{BB962C8B-B14F-4D97-AF65-F5344CB8AC3E}">
        <p14:creationId xmlns:p14="http://schemas.microsoft.com/office/powerpoint/2010/main" val="18660652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1650"/>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POSICIONAMIENTO UNIVERSIDADES</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sp>
        <p:nvSpPr>
          <p:cNvPr id="3" name="CuadroTexto 2"/>
          <p:cNvSpPr txBox="1"/>
          <p:nvPr/>
        </p:nvSpPr>
        <p:spPr>
          <a:xfrm>
            <a:off x="529050" y="1687493"/>
            <a:ext cx="4468969" cy="523220"/>
          </a:xfrm>
          <a:prstGeom prst="rect">
            <a:avLst/>
          </a:prstGeom>
          <a:noFill/>
        </p:spPr>
        <p:txBody>
          <a:bodyPr wrap="square" rtlCol="0">
            <a:spAutoFit/>
          </a:bodyPr>
          <a:lstStyle/>
          <a:p>
            <a:pPr algn="ctr"/>
            <a:r>
              <a:rPr lang="es-EC" sz="2800" b="1" dirty="0" smtClean="0">
                <a:solidFill>
                  <a:srgbClr val="33094F"/>
                </a:solidFill>
              </a:rPr>
              <a:t>Atributos Emocionales</a:t>
            </a:r>
            <a:endParaRPr lang="es-EC" sz="2800" b="1" dirty="0">
              <a:solidFill>
                <a:srgbClr val="33094F"/>
              </a:solidFill>
            </a:endParaRPr>
          </a:p>
        </p:txBody>
      </p:sp>
      <p:pic>
        <p:nvPicPr>
          <p:cNvPr id="5" name="Imagen 4"/>
          <p:cNvPicPr>
            <a:picLocks noChangeAspect="1"/>
          </p:cNvPicPr>
          <p:nvPr/>
        </p:nvPicPr>
        <p:blipFill>
          <a:blip r:embed="rId2" cstate="print"/>
          <a:stretch>
            <a:fillRect/>
          </a:stretch>
        </p:blipFill>
        <p:spPr>
          <a:xfrm>
            <a:off x="313994" y="2357195"/>
            <a:ext cx="5027873" cy="3592846"/>
          </a:xfrm>
          <a:prstGeom prst="rect">
            <a:avLst/>
          </a:prstGeom>
          <a:ln>
            <a:noFill/>
          </a:ln>
          <a:effectLst>
            <a:softEdge rad="112500"/>
          </a:effectLst>
        </p:spPr>
      </p:pic>
      <p:grpSp>
        <p:nvGrpSpPr>
          <p:cNvPr id="9" name="Grupo 8"/>
          <p:cNvGrpSpPr/>
          <p:nvPr/>
        </p:nvGrpSpPr>
        <p:grpSpPr>
          <a:xfrm>
            <a:off x="5523088" y="1687493"/>
            <a:ext cx="6168416" cy="4778781"/>
            <a:chOff x="6406197" y="1287887"/>
            <a:chExt cx="5387299" cy="4778781"/>
          </a:xfrm>
        </p:grpSpPr>
        <p:graphicFrame>
          <p:nvGraphicFramePr>
            <p:cNvPr id="10" name="Gráfico 9"/>
            <p:cNvGraphicFramePr/>
            <p:nvPr>
              <p:extLst>
                <p:ext uri="{D42A27DB-BD31-4B8C-83A1-F6EECF244321}">
                  <p14:modId xmlns:p14="http://schemas.microsoft.com/office/powerpoint/2010/main" val="3305083014"/>
                </p:ext>
              </p:extLst>
            </p:nvPr>
          </p:nvGraphicFramePr>
          <p:xfrm>
            <a:off x="6558895" y="1287887"/>
            <a:ext cx="5234601" cy="4778781"/>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ángulo 10"/>
            <p:cNvSpPr/>
            <p:nvPr/>
          </p:nvSpPr>
          <p:spPr>
            <a:xfrm>
              <a:off x="6406197" y="1957589"/>
              <a:ext cx="5387299" cy="1262129"/>
            </a:xfrm>
            <a:prstGeom prst="rect">
              <a:avLst/>
            </a:prstGeom>
            <a:noFill/>
            <a:ln w="285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sp>
        <p:nvSpPr>
          <p:cNvPr id="8" name="CuadroTexto 7"/>
          <p:cNvSpPr txBox="1"/>
          <p:nvPr/>
        </p:nvSpPr>
        <p:spPr>
          <a:xfrm>
            <a:off x="313994" y="5950041"/>
            <a:ext cx="1552059" cy="292388"/>
          </a:xfrm>
          <a:prstGeom prst="rect">
            <a:avLst/>
          </a:prstGeom>
          <a:noFill/>
        </p:spPr>
        <p:txBody>
          <a:bodyPr wrap="square" rtlCol="0">
            <a:spAutoFit/>
          </a:bodyPr>
          <a:lstStyle/>
          <a:p>
            <a:r>
              <a:rPr lang="es-ES" sz="1300" b="1" dirty="0" smtClean="0">
                <a:latin typeface="Times New Roman" panose="02020603050405020304" pitchFamily="18" charset="0"/>
                <a:cs typeface="Times New Roman" panose="02020603050405020304" pitchFamily="18" charset="0"/>
              </a:rPr>
              <a:t>(Eureknow, 2013)</a:t>
            </a:r>
            <a:endParaRPr lang="es-EC" sz="1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35030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áfico 6"/>
          <p:cNvGraphicFramePr/>
          <p:nvPr>
            <p:extLst>
              <p:ext uri="{D42A27DB-BD31-4B8C-83A1-F6EECF244321}">
                <p14:modId xmlns:p14="http://schemas.microsoft.com/office/powerpoint/2010/main" val="3645536288"/>
              </p:ext>
            </p:extLst>
          </p:nvPr>
        </p:nvGraphicFramePr>
        <p:xfrm>
          <a:off x="1021009" y="1952241"/>
          <a:ext cx="4883954" cy="4539803"/>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ángulo 1"/>
          <p:cNvSpPr/>
          <p:nvPr/>
        </p:nvSpPr>
        <p:spPr>
          <a:xfrm>
            <a:off x="0" y="319982"/>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POSICIONAMIENTO UNIVERSIDADES</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sp>
        <p:nvSpPr>
          <p:cNvPr id="3" name="CuadroTexto 2"/>
          <p:cNvSpPr txBox="1"/>
          <p:nvPr/>
        </p:nvSpPr>
        <p:spPr>
          <a:xfrm>
            <a:off x="3670479" y="1259223"/>
            <a:ext cx="4468969" cy="523220"/>
          </a:xfrm>
          <a:prstGeom prst="rect">
            <a:avLst/>
          </a:prstGeom>
          <a:noFill/>
        </p:spPr>
        <p:txBody>
          <a:bodyPr wrap="square" rtlCol="0">
            <a:spAutoFit/>
          </a:bodyPr>
          <a:lstStyle/>
          <a:p>
            <a:pPr algn="ctr"/>
            <a:r>
              <a:rPr lang="es-EC" sz="2800" b="1" dirty="0" smtClean="0">
                <a:solidFill>
                  <a:srgbClr val="33094F"/>
                </a:solidFill>
              </a:rPr>
              <a:t>Atributos Emocionales</a:t>
            </a:r>
            <a:endParaRPr lang="es-EC" sz="2800" b="1" dirty="0">
              <a:solidFill>
                <a:srgbClr val="33094F"/>
              </a:solidFill>
            </a:endParaRPr>
          </a:p>
        </p:txBody>
      </p:sp>
      <p:graphicFrame>
        <p:nvGraphicFramePr>
          <p:cNvPr id="8" name="Gráfico 7"/>
          <p:cNvGraphicFramePr/>
          <p:nvPr>
            <p:extLst>
              <p:ext uri="{D42A27DB-BD31-4B8C-83A1-F6EECF244321}">
                <p14:modId xmlns:p14="http://schemas.microsoft.com/office/powerpoint/2010/main" val="3288091805"/>
              </p:ext>
            </p:extLst>
          </p:nvPr>
        </p:nvGraphicFramePr>
        <p:xfrm>
          <a:off x="6357156" y="1952240"/>
          <a:ext cx="4883954" cy="45398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98017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19982"/>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POSICIONAMIENTO UNIVERSIDADES</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sp>
        <p:nvSpPr>
          <p:cNvPr id="3" name="CuadroTexto 2"/>
          <p:cNvSpPr txBox="1"/>
          <p:nvPr/>
        </p:nvSpPr>
        <p:spPr>
          <a:xfrm>
            <a:off x="3670479" y="1259223"/>
            <a:ext cx="4468969" cy="523220"/>
          </a:xfrm>
          <a:prstGeom prst="rect">
            <a:avLst/>
          </a:prstGeom>
          <a:noFill/>
        </p:spPr>
        <p:txBody>
          <a:bodyPr wrap="square" rtlCol="0">
            <a:spAutoFit/>
          </a:bodyPr>
          <a:lstStyle/>
          <a:p>
            <a:pPr algn="ctr"/>
            <a:r>
              <a:rPr lang="es-EC" sz="2800" b="1" dirty="0" smtClean="0">
                <a:solidFill>
                  <a:srgbClr val="33094F"/>
                </a:solidFill>
              </a:rPr>
              <a:t>Atributos Emocionales</a:t>
            </a:r>
            <a:endParaRPr lang="es-EC" sz="2800" b="1" dirty="0">
              <a:solidFill>
                <a:srgbClr val="33094F"/>
              </a:solidFill>
            </a:endParaRPr>
          </a:p>
        </p:txBody>
      </p:sp>
      <p:graphicFrame>
        <p:nvGraphicFramePr>
          <p:cNvPr id="9" name="Gráfico 8"/>
          <p:cNvGraphicFramePr/>
          <p:nvPr>
            <p:extLst>
              <p:ext uri="{D42A27DB-BD31-4B8C-83A1-F6EECF244321}">
                <p14:modId xmlns:p14="http://schemas.microsoft.com/office/powerpoint/2010/main" val="2071518377"/>
              </p:ext>
            </p:extLst>
          </p:nvPr>
        </p:nvGraphicFramePr>
        <p:xfrm>
          <a:off x="803499" y="1952243"/>
          <a:ext cx="4883954" cy="45322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áfico 11"/>
          <p:cNvGraphicFramePr/>
          <p:nvPr>
            <p:extLst>
              <p:ext uri="{D42A27DB-BD31-4B8C-83A1-F6EECF244321}">
                <p14:modId xmlns:p14="http://schemas.microsoft.com/office/powerpoint/2010/main" val="28287750"/>
              </p:ext>
            </p:extLst>
          </p:nvPr>
        </p:nvGraphicFramePr>
        <p:xfrm>
          <a:off x="6483082" y="1952243"/>
          <a:ext cx="4871075" cy="4532205"/>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ángulo 4"/>
          <p:cNvSpPr/>
          <p:nvPr/>
        </p:nvSpPr>
        <p:spPr>
          <a:xfrm>
            <a:off x="2251917" y="2156344"/>
            <a:ext cx="2593082" cy="378886"/>
          </a:xfrm>
          <a:prstGeom prst="rect">
            <a:avLst/>
          </a:prstGeom>
        </p:spPr>
        <p:txBody>
          <a:bodyPr wrap="none">
            <a:spAutoFit/>
          </a:bodyPr>
          <a:lstStyle/>
          <a:p>
            <a:pPr algn="ctr">
              <a:defRPr sz="1862" b="1" i="0" u="none" strike="noStrike" kern="1200" spc="0" baseline="0">
                <a:solidFill>
                  <a:prstClr val="white"/>
                </a:solidFill>
                <a:latin typeface="+mn-lt"/>
                <a:ea typeface="+mn-ea"/>
                <a:cs typeface="+mn-cs"/>
              </a:defRPr>
            </a:pPr>
            <a:r>
              <a:rPr lang="es-EC" b="1" dirty="0"/>
              <a:t>Universidad </a:t>
            </a:r>
            <a:r>
              <a:rPr lang="es-EC" b="1" dirty="0" smtClean="0"/>
              <a:t>de </a:t>
            </a:r>
            <a:r>
              <a:rPr lang="es-EC" b="1" dirty="0"/>
              <a:t>prestigio</a:t>
            </a:r>
          </a:p>
        </p:txBody>
      </p:sp>
    </p:spTree>
    <p:extLst>
      <p:ext uri="{BB962C8B-B14F-4D97-AF65-F5344CB8AC3E}">
        <p14:creationId xmlns:p14="http://schemas.microsoft.com/office/powerpoint/2010/main" val="10280275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19982"/>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POSICIONAMIENTO UNIVERSIDADES</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sp>
        <p:nvSpPr>
          <p:cNvPr id="3" name="CuadroTexto 2"/>
          <p:cNvSpPr txBox="1"/>
          <p:nvPr/>
        </p:nvSpPr>
        <p:spPr>
          <a:xfrm>
            <a:off x="3670479" y="1259223"/>
            <a:ext cx="4468969" cy="523220"/>
          </a:xfrm>
          <a:prstGeom prst="rect">
            <a:avLst/>
          </a:prstGeom>
          <a:noFill/>
        </p:spPr>
        <p:txBody>
          <a:bodyPr wrap="square" rtlCol="0">
            <a:spAutoFit/>
          </a:bodyPr>
          <a:lstStyle/>
          <a:p>
            <a:pPr algn="ctr"/>
            <a:r>
              <a:rPr lang="es-EC" sz="2800" b="1" dirty="0" smtClean="0">
                <a:solidFill>
                  <a:srgbClr val="33094F"/>
                </a:solidFill>
              </a:rPr>
              <a:t>Atributos Emocionales</a:t>
            </a:r>
            <a:endParaRPr lang="es-EC" sz="2800" b="1" dirty="0">
              <a:solidFill>
                <a:srgbClr val="33094F"/>
              </a:solidFill>
            </a:endParaRPr>
          </a:p>
        </p:txBody>
      </p:sp>
      <p:graphicFrame>
        <p:nvGraphicFramePr>
          <p:cNvPr id="16" name="Gráfico 15"/>
          <p:cNvGraphicFramePr/>
          <p:nvPr>
            <p:extLst>
              <p:ext uri="{D42A27DB-BD31-4B8C-83A1-F6EECF244321}">
                <p14:modId xmlns:p14="http://schemas.microsoft.com/office/powerpoint/2010/main" val="1230521264"/>
              </p:ext>
            </p:extLst>
          </p:nvPr>
        </p:nvGraphicFramePr>
        <p:xfrm>
          <a:off x="803500" y="1952243"/>
          <a:ext cx="4871075" cy="45322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Gráfico 17"/>
          <p:cNvGraphicFramePr/>
          <p:nvPr>
            <p:extLst>
              <p:ext uri="{D42A27DB-BD31-4B8C-83A1-F6EECF244321}">
                <p14:modId xmlns:p14="http://schemas.microsoft.com/office/powerpoint/2010/main" val="1231420161"/>
              </p:ext>
            </p:extLst>
          </p:nvPr>
        </p:nvGraphicFramePr>
        <p:xfrm>
          <a:off x="6315658" y="1952242"/>
          <a:ext cx="4871075" cy="4532205"/>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ángulo 3"/>
          <p:cNvSpPr/>
          <p:nvPr/>
        </p:nvSpPr>
        <p:spPr>
          <a:xfrm>
            <a:off x="8139448" y="2157731"/>
            <a:ext cx="2197268" cy="378886"/>
          </a:xfrm>
          <a:prstGeom prst="rect">
            <a:avLst/>
          </a:prstGeom>
        </p:spPr>
        <p:txBody>
          <a:bodyPr wrap="none">
            <a:spAutoFit/>
          </a:bodyPr>
          <a:lstStyle/>
          <a:p>
            <a:pPr algn="ctr">
              <a:defRPr sz="1862" b="1" i="0" u="none" strike="noStrike" kern="1200" spc="0" baseline="0">
                <a:solidFill>
                  <a:prstClr val="white"/>
                </a:solidFill>
                <a:latin typeface="+mn-lt"/>
                <a:ea typeface="+mn-ea"/>
                <a:cs typeface="+mn-cs"/>
              </a:defRPr>
            </a:pPr>
            <a:r>
              <a:rPr lang="es-EC" b="1" dirty="0"/>
              <a:t>Ambiente </a:t>
            </a:r>
            <a:r>
              <a:rPr lang="es-EC" b="1" dirty="0" smtClean="0"/>
              <a:t>agradable</a:t>
            </a:r>
            <a:endParaRPr lang="es-EC" b="1" dirty="0"/>
          </a:p>
        </p:txBody>
      </p:sp>
      <p:sp>
        <p:nvSpPr>
          <p:cNvPr id="7" name="Rectángulo 6"/>
          <p:cNvSpPr/>
          <p:nvPr/>
        </p:nvSpPr>
        <p:spPr>
          <a:xfrm>
            <a:off x="1918643" y="2157731"/>
            <a:ext cx="3485120" cy="378886"/>
          </a:xfrm>
          <a:prstGeom prst="rect">
            <a:avLst/>
          </a:prstGeom>
        </p:spPr>
        <p:txBody>
          <a:bodyPr wrap="none">
            <a:spAutoFit/>
          </a:bodyPr>
          <a:lstStyle/>
          <a:p>
            <a:pPr algn="ctr">
              <a:defRPr sz="1862" b="1" i="0" u="none" strike="noStrike" kern="1200" spc="0" baseline="0">
                <a:solidFill>
                  <a:prstClr val="white"/>
                </a:solidFill>
                <a:latin typeface="+mn-lt"/>
                <a:ea typeface="+mn-ea"/>
                <a:cs typeface="+mn-cs"/>
              </a:defRPr>
            </a:pPr>
            <a:r>
              <a:rPr lang="es-EC" dirty="0"/>
              <a:t>Carreras y materias </a:t>
            </a:r>
            <a:r>
              <a:rPr lang="es-EC" dirty="0" smtClean="0"/>
              <a:t>innovadoras</a:t>
            </a:r>
            <a:endParaRPr lang="es-EC" dirty="0"/>
          </a:p>
        </p:txBody>
      </p:sp>
    </p:spTree>
    <p:extLst>
      <p:ext uri="{BB962C8B-B14F-4D97-AF65-F5344CB8AC3E}">
        <p14:creationId xmlns:p14="http://schemas.microsoft.com/office/powerpoint/2010/main" val="21497007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19982"/>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POSICIONAMIENTO UNIVERSIDADES</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sp>
        <p:nvSpPr>
          <p:cNvPr id="3" name="CuadroTexto 2"/>
          <p:cNvSpPr txBox="1"/>
          <p:nvPr/>
        </p:nvSpPr>
        <p:spPr>
          <a:xfrm rot="5400000">
            <a:off x="5991318" y="-1018999"/>
            <a:ext cx="553998" cy="4880514"/>
          </a:xfrm>
          <a:prstGeom prst="rect">
            <a:avLst/>
          </a:prstGeom>
          <a:noFill/>
        </p:spPr>
        <p:txBody>
          <a:bodyPr vert="vert270" wrap="square" rtlCol="0">
            <a:spAutoFit/>
          </a:bodyPr>
          <a:lstStyle/>
          <a:p>
            <a:pPr algn="ctr"/>
            <a:r>
              <a:rPr lang="es-EC" sz="2400" b="1" dirty="0" smtClean="0"/>
              <a:t>Comparativo Atributos Emocionales</a:t>
            </a:r>
            <a:endParaRPr lang="es-EC" sz="2400" b="1" dirty="0"/>
          </a:p>
        </p:txBody>
      </p:sp>
      <p:grpSp>
        <p:nvGrpSpPr>
          <p:cNvPr id="14" name="Grupo 13"/>
          <p:cNvGrpSpPr/>
          <p:nvPr/>
        </p:nvGrpSpPr>
        <p:grpSpPr>
          <a:xfrm>
            <a:off x="570638" y="1753093"/>
            <a:ext cx="11318084" cy="4775674"/>
            <a:chOff x="633510" y="1843247"/>
            <a:chExt cx="10924979" cy="4775674"/>
          </a:xfrm>
        </p:grpSpPr>
        <p:pic>
          <p:nvPicPr>
            <p:cNvPr id="5" name="Imagen 4"/>
            <p:cNvPicPr>
              <a:picLocks noChangeAspect="1"/>
            </p:cNvPicPr>
            <p:nvPr/>
          </p:nvPicPr>
          <p:blipFill>
            <a:blip r:embed="rId2"/>
            <a:stretch>
              <a:fillRect/>
            </a:stretch>
          </p:blipFill>
          <p:spPr>
            <a:xfrm>
              <a:off x="633510" y="1843247"/>
              <a:ext cx="10924979" cy="4775674"/>
            </a:xfrm>
            <a:prstGeom prst="rect">
              <a:avLst/>
            </a:prstGeom>
            <a:ln>
              <a:noFill/>
            </a:ln>
            <a:effectLst>
              <a:softEdge rad="112500"/>
            </a:effectLst>
          </p:spPr>
        </p:pic>
        <p:sp>
          <p:nvSpPr>
            <p:cNvPr id="13" name="Rectángulo 12"/>
            <p:cNvSpPr/>
            <p:nvPr/>
          </p:nvSpPr>
          <p:spPr>
            <a:xfrm>
              <a:off x="1285523" y="5838211"/>
              <a:ext cx="10073813" cy="6719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dirty="0">
                <a:solidFill>
                  <a:srgbClr val="002060"/>
                </a:solidFill>
              </a:endParaRPr>
            </a:p>
          </p:txBody>
        </p:sp>
        <p:sp>
          <p:nvSpPr>
            <p:cNvPr id="7" name="CuadroTexto 6"/>
            <p:cNvSpPr txBox="1"/>
            <p:nvPr/>
          </p:nvSpPr>
          <p:spPr>
            <a:xfrm>
              <a:off x="1383797" y="5861050"/>
              <a:ext cx="1412171" cy="523220"/>
            </a:xfrm>
            <a:prstGeom prst="rect">
              <a:avLst/>
            </a:prstGeom>
            <a:solidFill>
              <a:schemeClr val="tx1"/>
            </a:solidFill>
          </p:spPr>
          <p:txBody>
            <a:bodyPr wrap="square" rtlCol="0">
              <a:spAutoFit/>
            </a:bodyPr>
            <a:lstStyle/>
            <a:p>
              <a:pPr algn="ctr"/>
              <a:r>
                <a:rPr lang="es-EC" sz="1400" b="1" dirty="0" smtClean="0">
                  <a:solidFill>
                    <a:srgbClr val="002060"/>
                  </a:solidFill>
                </a:rPr>
                <a:t>Ambiente agradable</a:t>
              </a:r>
              <a:endParaRPr lang="es-EC" sz="1400" b="1" dirty="0">
                <a:solidFill>
                  <a:srgbClr val="002060"/>
                </a:solidFill>
              </a:endParaRPr>
            </a:p>
          </p:txBody>
        </p:sp>
        <p:sp>
          <p:nvSpPr>
            <p:cNvPr id="8" name="CuadroTexto 7"/>
            <p:cNvSpPr txBox="1"/>
            <p:nvPr/>
          </p:nvSpPr>
          <p:spPr>
            <a:xfrm>
              <a:off x="3121975" y="5861050"/>
              <a:ext cx="1412171" cy="523220"/>
            </a:xfrm>
            <a:prstGeom prst="rect">
              <a:avLst/>
            </a:prstGeom>
            <a:solidFill>
              <a:schemeClr val="tx1"/>
            </a:solidFill>
          </p:spPr>
          <p:txBody>
            <a:bodyPr wrap="square" rtlCol="0">
              <a:spAutoFit/>
            </a:bodyPr>
            <a:lstStyle/>
            <a:p>
              <a:pPr algn="ctr"/>
              <a:r>
                <a:rPr lang="es-EC" sz="1400" b="1" dirty="0" smtClean="0">
                  <a:solidFill>
                    <a:srgbClr val="002060"/>
                  </a:solidFill>
                </a:rPr>
                <a:t>Universidad de prestigio</a:t>
              </a:r>
              <a:endParaRPr lang="es-EC" sz="1400" b="1" dirty="0">
                <a:solidFill>
                  <a:srgbClr val="002060"/>
                </a:solidFill>
              </a:endParaRPr>
            </a:p>
          </p:txBody>
        </p:sp>
        <p:sp>
          <p:nvSpPr>
            <p:cNvPr id="9" name="CuadroTexto 8"/>
            <p:cNvSpPr txBox="1"/>
            <p:nvPr/>
          </p:nvSpPr>
          <p:spPr>
            <a:xfrm>
              <a:off x="4765394" y="5783374"/>
              <a:ext cx="1343484" cy="738664"/>
            </a:xfrm>
            <a:prstGeom prst="rect">
              <a:avLst/>
            </a:prstGeom>
            <a:solidFill>
              <a:schemeClr val="tx1"/>
            </a:solidFill>
          </p:spPr>
          <p:txBody>
            <a:bodyPr wrap="square" rtlCol="0">
              <a:spAutoFit/>
            </a:bodyPr>
            <a:lstStyle/>
            <a:p>
              <a:pPr algn="ctr"/>
              <a:r>
                <a:rPr lang="es-EC" sz="1400" b="1" dirty="0" smtClean="0">
                  <a:solidFill>
                    <a:srgbClr val="002060"/>
                  </a:solidFill>
                </a:rPr>
                <a:t>Proporciona educación de calidad</a:t>
              </a:r>
              <a:endParaRPr lang="es-EC" sz="1400" b="1" dirty="0">
                <a:solidFill>
                  <a:srgbClr val="002060"/>
                </a:solidFill>
              </a:endParaRPr>
            </a:p>
          </p:txBody>
        </p:sp>
        <p:sp>
          <p:nvSpPr>
            <p:cNvPr id="10" name="CuadroTexto 9"/>
            <p:cNvSpPr txBox="1"/>
            <p:nvPr/>
          </p:nvSpPr>
          <p:spPr>
            <a:xfrm>
              <a:off x="6342015" y="5776803"/>
              <a:ext cx="1672002" cy="738664"/>
            </a:xfrm>
            <a:prstGeom prst="rect">
              <a:avLst/>
            </a:prstGeom>
            <a:solidFill>
              <a:schemeClr val="tx1"/>
            </a:solidFill>
          </p:spPr>
          <p:txBody>
            <a:bodyPr wrap="square" rtlCol="0">
              <a:spAutoFit/>
            </a:bodyPr>
            <a:lstStyle/>
            <a:p>
              <a:pPr algn="ctr"/>
              <a:r>
                <a:rPr lang="es-EC" sz="1400" b="1" dirty="0" smtClean="0">
                  <a:solidFill>
                    <a:srgbClr val="002060"/>
                  </a:solidFill>
                </a:rPr>
                <a:t>Sus profesionales son reconocidos en el ámbito laboral </a:t>
              </a:r>
              <a:endParaRPr lang="es-EC" sz="1400" b="1" dirty="0">
                <a:solidFill>
                  <a:srgbClr val="002060"/>
                </a:solidFill>
              </a:endParaRPr>
            </a:p>
          </p:txBody>
        </p:sp>
        <p:sp>
          <p:nvSpPr>
            <p:cNvPr id="11" name="CuadroTexto 10"/>
            <p:cNvSpPr txBox="1"/>
            <p:nvPr/>
          </p:nvSpPr>
          <p:spPr>
            <a:xfrm>
              <a:off x="8451479" y="5779086"/>
              <a:ext cx="1220555" cy="738664"/>
            </a:xfrm>
            <a:prstGeom prst="rect">
              <a:avLst/>
            </a:prstGeom>
            <a:solidFill>
              <a:schemeClr val="tx1"/>
            </a:solidFill>
          </p:spPr>
          <p:txBody>
            <a:bodyPr wrap="square" rtlCol="0">
              <a:spAutoFit/>
            </a:bodyPr>
            <a:lstStyle/>
            <a:p>
              <a:pPr algn="ctr"/>
              <a:r>
                <a:rPr lang="es-EC" sz="1400" b="1" dirty="0" smtClean="0">
                  <a:solidFill>
                    <a:srgbClr val="002060"/>
                  </a:solidFill>
                </a:rPr>
                <a:t>Carreras y materias innovadoras</a:t>
              </a:r>
              <a:endParaRPr lang="es-EC" sz="1400" b="1" dirty="0">
                <a:solidFill>
                  <a:srgbClr val="002060"/>
                </a:solidFill>
              </a:endParaRPr>
            </a:p>
          </p:txBody>
        </p:sp>
        <p:sp>
          <p:nvSpPr>
            <p:cNvPr id="12" name="CuadroTexto 11"/>
            <p:cNvSpPr txBox="1"/>
            <p:nvPr/>
          </p:nvSpPr>
          <p:spPr>
            <a:xfrm>
              <a:off x="9894440" y="5879125"/>
              <a:ext cx="1441642" cy="523220"/>
            </a:xfrm>
            <a:prstGeom prst="rect">
              <a:avLst/>
            </a:prstGeom>
            <a:solidFill>
              <a:schemeClr val="tx1"/>
            </a:solidFill>
          </p:spPr>
          <p:txBody>
            <a:bodyPr wrap="square" rtlCol="0">
              <a:spAutoFit/>
            </a:bodyPr>
            <a:lstStyle/>
            <a:p>
              <a:pPr algn="ctr"/>
              <a:r>
                <a:rPr lang="es-EC" sz="1400" b="1" dirty="0" smtClean="0">
                  <a:solidFill>
                    <a:srgbClr val="002060"/>
                  </a:solidFill>
                </a:rPr>
                <a:t>Relación                  costo - beneficio</a:t>
              </a:r>
              <a:endParaRPr lang="es-EC" sz="1400" b="1" dirty="0">
                <a:solidFill>
                  <a:srgbClr val="002060"/>
                </a:solidFill>
              </a:endParaRPr>
            </a:p>
          </p:txBody>
        </p:sp>
      </p:grpSp>
    </p:spTree>
    <p:extLst>
      <p:ext uri="{BB962C8B-B14F-4D97-AF65-F5344CB8AC3E}">
        <p14:creationId xmlns:p14="http://schemas.microsoft.com/office/powerpoint/2010/main" val="7231260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474529"/>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OBJETIVOS DE LA INVESTIGACIÓN</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sp>
        <p:nvSpPr>
          <p:cNvPr id="4" name="CuadroTexto 3"/>
          <p:cNvSpPr txBox="1"/>
          <p:nvPr/>
        </p:nvSpPr>
        <p:spPr>
          <a:xfrm>
            <a:off x="1133341" y="1529410"/>
            <a:ext cx="3213278" cy="523220"/>
          </a:xfrm>
          <a:prstGeom prst="rect">
            <a:avLst/>
          </a:prstGeom>
          <a:noFill/>
        </p:spPr>
        <p:txBody>
          <a:bodyPr wrap="square" rtlCol="0">
            <a:spAutoFit/>
          </a:bodyPr>
          <a:lstStyle/>
          <a:p>
            <a:pPr algn="ctr"/>
            <a:r>
              <a:rPr lang="es-EC" sz="2800" b="1" dirty="0" smtClean="0"/>
              <a:t>Objetivo General</a:t>
            </a:r>
            <a:endParaRPr lang="es-EC" sz="2800" b="1" dirty="0"/>
          </a:p>
        </p:txBody>
      </p:sp>
      <p:sp>
        <p:nvSpPr>
          <p:cNvPr id="5" name="CuadroTexto 4"/>
          <p:cNvSpPr txBox="1"/>
          <p:nvPr/>
        </p:nvSpPr>
        <p:spPr>
          <a:xfrm>
            <a:off x="6426558" y="1529410"/>
            <a:ext cx="3947374" cy="523220"/>
          </a:xfrm>
          <a:prstGeom prst="rect">
            <a:avLst/>
          </a:prstGeom>
          <a:noFill/>
        </p:spPr>
        <p:txBody>
          <a:bodyPr wrap="square" rtlCol="0">
            <a:spAutoFit/>
          </a:bodyPr>
          <a:lstStyle/>
          <a:p>
            <a:pPr algn="ctr"/>
            <a:r>
              <a:rPr lang="es-EC" sz="2800" b="1" dirty="0" smtClean="0"/>
              <a:t>Objetivos Específicos</a:t>
            </a:r>
            <a:endParaRPr lang="es-EC" sz="2800" b="1" dirty="0"/>
          </a:p>
        </p:txBody>
      </p:sp>
      <p:graphicFrame>
        <p:nvGraphicFramePr>
          <p:cNvPr id="6" name="Diagrama 5"/>
          <p:cNvGraphicFramePr/>
          <p:nvPr>
            <p:extLst/>
          </p:nvPr>
        </p:nvGraphicFramePr>
        <p:xfrm>
          <a:off x="4346619" y="1791020"/>
          <a:ext cx="7276564" cy="37178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Nube 6"/>
          <p:cNvSpPr/>
          <p:nvPr/>
        </p:nvSpPr>
        <p:spPr>
          <a:xfrm>
            <a:off x="180305" y="2483518"/>
            <a:ext cx="4662152" cy="3621068"/>
          </a:xfrm>
          <a:prstGeom prst="cloud">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600" dirty="0">
                <a:solidFill>
                  <a:schemeClr val="tx1"/>
                </a:solidFill>
              </a:rPr>
              <a:t>Analizar el valor de marca y el posicionamiento de </a:t>
            </a:r>
            <a:r>
              <a:rPr lang="es-ES_tradnl" sz="1600" dirty="0" smtClean="0">
                <a:solidFill>
                  <a:schemeClr val="tx1"/>
                </a:solidFill>
              </a:rPr>
              <a:t>la ESPE </a:t>
            </a:r>
            <a:r>
              <a:rPr lang="es-ES_tradnl" sz="1600" dirty="0">
                <a:solidFill>
                  <a:schemeClr val="tx1"/>
                </a:solidFill>
              </a:rPr>
              <a:t>a nivel de pregrado en el </a:t>
            </a:r>
            <a:r>
              <a:rPr lang="es-ES_tradnl" sz="1600" dirty="0" smtClean="0">
                <a:solidFill>
                  <a:schemeClr val="tx1"/>
                </a:solidFill>
              </a:rPr>
              <a:t>DMQ </a:t>
            </a:r>
            <a:r>
              <a:rPr lang="es-ES_tradnl" sz="1600" dirty="0">
                <a:solidFill>
                  <a:schemeClr val="tx1"/>
                </a:solidFill>
              </a:rPr>
              <a:t>y el Cantón Rumiñahui, mediante la aplicación del Modelo Tridimensional de Brand Equity, para reflejar la valoración que tiene el consumidor sobre las </a:t>
            </a:r>
            <a:r>
              <a:rPr lang="es-ES_tradnl" sz="1600" dirty="0" smtClean="0">
                <a:solidFill>
                  <a:schemeClr val="tx1"/>
                </a:solidFill>
              </a:rPr>
              <a:t>universidades</a:t>
            </a:r>
            <a:endParaRPr lang="es-EC" sz="1600" dirty="0">
              <a:solidFill>
                <a:schemeClr val="tx1"/>
              </a:solidFill>
            </a:endParaRPr>
          </a:p>
        </p:txBody>
      </p:sp>
      <p:sp>
        <p:nvSpPr>
          <p:cNvPr id="9" name="Rectángulo 8"/>
          <p:cNvSpPr/>
          <p:nvPr/>
        </p:nvSpPr>
        <p:spPr>
          <a:xfrm>
            <a:off x="5280338" y="5690939"/>
            <a:ext cx="6239813" cy="729869"/>
          </a:xfrm>
          <a:prstGeom prst="rect">
            <a:avLst/>
          </a:prstGeom>
          <a:solidFill>
            <a:srgbClr val="F3D1E7"/>
          </a:solidFill>
          <a:ln>
            <a:solidFill>
              <a:srgbClr val="F3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600" dirty="0" smtClean="0">
                <a:solidFill>
                  <a:schemeClr val="bg1"/>
                </a:solidFill>
              </a:rPr>
              <a:t>Definir los medios publicitarios que generan mayor impacto en los estudiantes de Tercer Año de Bachillerato.</a:t>
            </a:r>
            <a:endParaRPr lang="es-EC" sz="1600" dirty="0">
              <a:solidFill>
                <a:schemeClr val="bg1"/>
              </a:solidFill>
            </a:endParaRPr>
          </a:p>
        </p:txBody>
      </p:sp>
    </p:spTree>
    <p:extLst>
      <p:ext uri="{BB962C8B-B14F-4D97-AF65-F5344CB8AC3E}">
        <p14:creationId xmlns:p14="http://schemas.microsoft.com/office/powerpoint/2010/main" val="21262598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10134"/>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PREFERENCIA CARRERAS</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sp>
        <p:nvSpPr>
          <p:cNvPr id="14" name="CuadroTexto 13"/>
          <p:cNvSpPr txBox="1"/>
          <p:nvPr/>
        </p:nvSpPr>
        <p:spPr>
          <a:xfrm>
            <a:off x="296214" y="1550150"/>
            <a:ext cx="2526026" cy="1292662"/>
          </a:xfrm>
          <a:prstGeom prst="rect">
            <a:avLst/>
          </a:prstGeom>
          <a:solidFill>
            <a:schemeClr val="accent6">
              <a:lumMod val="75000"/>
            </a:schemeClr>
          </a:solidFill>
        </p:spPr>
        <p:txBody>
          <a:bodyPr wrap="square" rtlCol="0">
            <a:spAutoFit/>
          </a:bodyPr>
          <a:lstStyle/>
          <a:p>
            <a:pPr algn="ctr"/>
            <a:r>
              <a:rPr lang="es-EC" b="1" dirty="0" smtClean="0"/>
              <a:t>El </a:t>
            </a:r>
            <a:r>
              <a:rPr lang="es-EC" sz="2400" b="1" dirty="0" smtClean="0">
                <a:effectLst>
                  <a:outerShdw blurRad="38100" dist="38100" dir="2700000" algn="tl">
                    <a:srgbClr val="000000">
                      <a:alpha val="43137"/>
                    </a:srgbClr>
                  </a:outerShdw>
                </a:effectLst>
              </a:rPr>
              <a:t>16% </a:t>
            </a:r>
            <a:r>
              <a:rPr lang="es-EC" b="1" dirty="0" smtClean="0"/>
              <a:t>de los estudiantes encuestados desean estudiar una carrera administrativa.</a:t>
            </a:r>
            <a:endParaRPr lang="es-EC" b="1" dirty="0"/>
          </a:p>
        </p:txBody>
      </p:sp>
      <p:grpSp>
        <p:nvGrpSpPr>
          <p:cNvPr id="20" name="Grupo 19"/>
          <p:cNvGrpSpPr/>
          <p:nvPr/>
        </p:nvGrpSpPr>
        <p:grpSpPr>
          <a:xfrm>
            <a:off x="3377790" y="1378329"/>
            <a:ext cx="7182894" cy="5198003"/>
            <a:chOff x="2398989" y="1378329"/>
            <a:chExt cx="7182894" cy="5198003"/>
          </a:xfrm>
        </p:grpSpPr>
        <p:pic>
          <p:nvPicPr>
            <p:cNvPr id="13" name="Imagen 12"/>
            <p:cNvPicPr>
              <a:picLocks noChangeAspect="1"/>
            </p:cNvPicPr>
            <p:nvPr/>
          </p:nvPicPr>
          <p:blipFill>
            <a:blip r:embed="rId2"/>
            <a:stretch>
              <a:fillRect/>
            </a:stretch>
          </p:blipFill>
          <p:spPr>
            <a:xfrm>
              <a:off x="2398989" y="1378329"/>
              <a:ext cx="7182894" cy="5198003"/>
            </a:xfrm>
            <a:prstGeom prst="rect">
              <a:avLst/>
            </a:prstGeom>
            <a:ln>
              <a:noFill/>
            </a:ln>
            <a:effectLst>
              <a:softEdge rad="112500"/>
            </a:effectLst>
          </p:spPr>
        </p:pic>
        <p:sp>
          <p:nvSpPr>
            <p:cNvPr id="15" name="Rectángulo 14"/>
            <p:cNvSpPr/>
            <p:nvPr/>
          </p:nvSpPr>
          <p:spPr>
            <a:xfrm>
              <a:off x="2575776" y="2910625"/>
              <a:ext cx="4932608" cy="334851"/>
            </a:xfrm>
            <a:prstGeom prst="rect">
              <a:avLst/>
            </a:prstGeom>
            <a:noFill/>
            <a:ln w="28575">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Rectángulo 15"/>
            <p:cNvSpPr/>
            <p:nvPr/>
          </p:nvSpPr>
          <p:spPr>
            <a:xfrm>
              <a:off x="2575776" y="3622292"/>
              <a:ext cx="4932608" cy="334851"/>
            </a:xfrm>
            <a:prstGeom prst="rect">
              <a:avLst/>
            </a:prstGeom>
            <a:noFill/>
            <a:ln w="28575">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9" name="Rectángulo 18"/>
            <p:cNvSpPr/>
            <p:nvPr/>
          </p:nvSpPr>
          <p:spPr>
            <a:xfrm>
              <a:off x="2575776" y="4687187"/>
              <a:ext cx="4932608" cy="670424"/>
            </a:xfrm>
            <a:prstGeom prst="rect">
              <a:avLst/>
            </a:prstGeom>
            <a:noFill/>
            <a:ln w="28575">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sp>
        <p:nvSpPr>
          <p:cNvPr id="17" name="CuadroTexto 16"/>
          <p:cNvSpPr txBox="1"/>
          <p:nvPr/>
        </p:nvSpPr>
        <p:spPr>
          <a:xfrm>
            <a:off x="7819243" y="4972307"/>
            <a:ext cx="3296991" cy="1015663"/>
          </a:xfrm>
          <a:prstGeom prst="rect">
            <a:avLst/>
          </a:prstGeom>
          <a:solidFill>
            <a:schemeClr val="accent1">
              <a:lumMod val="50000"/>
            </a:schemeClr>
          </a:solidFill>
        </p:spPr>
        <p:txBody>
          <a:bodyPr wrap="square" rtlCol="0">
            <a:spAutoFit/>
          </a:bodyPr>
          <a:lstStyle/>
          <a:p>
            <a:pPr algn="ctr"/>
            <a:r>
              <a:rPr lang="es-EC" b="1" dirty="0" smtClean="0"/>
              <a:t>El </a:t>
            </a:r>
            <a:r>
              <a:rPr lang="es-EC" sz="2400" b="1" dirty="0" smtClean="0">
                <a:effectLst>
                  <a:outerShdw blurRad="38100" dist="38100" dir="2700000" algn="tl">
                    <a:srgbClr val="000000">
                      <a:alpha val="43137"/>
                    </a:srgbClr>
                  </a:outerShdw>
                </a:effectLst>
              </a:rPr>
              <a:t>15% </a:t>
            </a:r>
            <a:r>
              <a:rPr lang="es-EC" b="1" dirty="0" smtClean="0"/>
              <a:t>de los estudiantes encuestados desean estudiar una carrera técnica.</a:t>
            </a:r>
            <a:endParaRPr lang="es-EC" b="1" dirty="0"/>
          </a:p>
        </p:txBody>
      </p:sp>
      <p:sp>
        <p:nvSpPr>
          <p:cNvPr id="21" name="Flecha derecha 20"/>
          <p:cNvSpPr/>
          <p:nvPr/>
        </p:nvSpPr>
        <p:spPr>
          <a:xfrm>
            <a:off x="2920590" y="1843298"/>
            <a:ext cx="379332" cy="513536"/>
          </a:xfrm>
          <a:prstGeom prst="rightArrow">
            <a:avLst/>
          </a:prstGeom>
          <a:solidFill>
            <a:schemeClr val="tx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23" name="Conector recto 22"/>
          <p:cNvCxnSpPr/>
          <p:nvPr/>
        </p:nvCxnSpPr>
        <p:spPr>
          <a:xfrm>
            <a:off x="4842464" y="1753146"/>
            <a:ext cx="618186"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a:off x="4565567" y="5638869"/>
            <a:ext cx="96591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Conector recto 27"/>
          <p:cNvCxnSpPr/>
          <p:nvPr/>
        </p:nvCxnSpPr>
        <p:spPr>
          <a:xfrm>
            <a:off x="4550540" y="6010212"/>
            <a:ext cx="96591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Conector recto 28"/>
          <p:cNvCxnSpPr/>
          <p:nvPr/>
        </p:nvCxnSpPr>
        <p:spPr>
          <a:xfrm flipV="1">
            <a:off x="4292968" y="6355871"/>
            <a:ext cx="1199879" cy="1280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CuadroTexto 30"/>
          <p:cNvSpPr txBox="1"/>
          <p:nvPr/>
        </p:nvSpPr>
        <p:spPr>
          <a:xfrm>
            <a:off x="282766" y="4854039"/>
            <a:ext cx="2526026" cy="1569660"/>
          </a:xfrm>
          <a:prstGeom prst="rect">
            <a:avLst/>
          </a:prstGeom>
          <a:solidFill>
            <a:schemeClr val="accent3">
              <a:lumMod val="75000"/>
            </a:schemeClr>
          </a:solidFill>
        </p:spPr>
        <p:txBody>
          <a:bodyPr wrap="square" rtlCol="0">
            <a:spAutoFit/>
          </a:bodyPr>
          <a:lstStyle/>
          <a:p>
            <a:pPr algn="ctr"/>
            <a:r>
              <a:rPr lang="es-EC" b="1" dirty="0" smtClean="0"/>
              <a:t>El </a:t>
            </a:r>
            <a:r>
              <a:rPr lang="es-EC" sz="2400" b="1" dirty="0" smtClean="0">
                <a:effectLst>
                  <a:outerShdw blurRad="38100" dist="38100" dir="2700000" algn="tl">
                    <a:srgbClr val="000000">
                      <a:alpha val="43137"/>
                    </a:srgbClr>
                  </a:outerShdw>
                </a:effectLst>
              </a:rPr>
              <a:t>32% </a:t>
            </a:r>
            <a:r>
              <a:rPr lang="es-EC" b="1" dirty="0" smtClean="0"/>
              <a:t>de los estudiantes encuestados desean estudiar una carrera relacionada con la salud.</a:t>
            </a:r>
            <a:endParaRPr lang="es-EC" b="1" dirty="0"/>
          </a:p>
        </p:txBody>
      </p:sp>
      <p:cxnSp>
        <p:nvCxnSpPr>
          <p:cNvPr id="32" name="Conector recto 31"/>
          <p:cNvCxnSpPr/>
          <p:nvPr/>
        </p:nvCxnSpPr>
        <p:spPr>
          <a:xfrm>
            <a:off x="4494735" y="3511708"/>
            <a:ext cx="96591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Flecha derecha 33"/>
          <p:cNvSpPr/>
          <p:nvPr/>
        </p:nvSpPr>
        <p:spPr>
          <a:xfrm>
            <a:off x="2998458" y="5638869"/>
            <a:ext cx="379332" cy="513536"/>
          </a:xfrm>
          <a:prstGeom prst="rightArrow">
            <a:avLst/>
          </a:prstGeom>
          <a:solidFill>
            <a:schemeClr val="tx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5" name="Flecha derecha 34"/>
          <p:cNvSpPr/>
          <p:nvPr/>
        </p:nvSpPr>
        <p:spPr>
          <a:xfrm rot="10800000">
            <a:off x="7171216" y="5125333"/>
            <a:ext cx="379332" cy="513536"/>
          </a:xfrm>
          <a:prstGeom prst="rightArrow">
            <a:avLst/>
          </a:prstGeom>
          <a:solidFill>
            <a:schemeClr val="tx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26282584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1650"/>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CONSIDERACIÓN - PREFERENCIA</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pic>
        <p:nvPicPr>
          <p:cNvPr id="35" name="Imagen 34"/>
          <p:cNvPicPr>
            <a:picLocks noChangeAspect="1"/>
          </p:cNvPicPr>
          <p:nvPr/>
        </p:nvPicPr>
        <p:blipFill>
          <a:blip r:embed="rId2"/>
          <a:stretch>
            <a:fillRect/>
          </a:stretch>
        </p:blipFill>
        <p:spPr>
          <a:xfrm>
            <a:off x="566867" y="1434592"/>
            <a:ext cx="11273345" cy="4966208"/>
          </a:xfrm>
          <a:prstGeom prst="rect">
            <a:avLst/>
          </a:prstGeom>
          <a:ln>
            <a:noFill/>
          </a:ln>
          <a:effectLst>
            <a:softEdge rad="112500"/>
          </a:effectLst>
        </p:spPr>
      </p:pic>
    </p:spTree>
    <p:extLst>
      <p:ext uri="{BB962C8B-B14F-4D97-AF65-F5344CB8AC3E}">
        <p14:creationId xmlns:p14="http://schemas.microsoft.com/office/powerpoint/2010/main" val="14204854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811754" y="840062"/>
            <a:ext cx="10161046" cy="5338860"/>
            <a:chOff x="953421" y="762789"/>
            <a:chExt cx="10161046" cy="5338860"/>
          </a:xfrm>
        </p:grpSpPr>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421" y="762789"/>
              <a:ext cx="10161046" cy="5338860"/>
            </a:xfrm>
            <a:prstGeom prst="rect">
              <a:avLst/>
            </a:prstGeom>
            <a:noFill/>
          </p:spPr>
        </p:pic>
        <p:sp>
          <p:nvSpPr>
            <p:cNvPr id="6" name="CuadroTexto 5"/>
            <p:cNvSpPr txBox="1"/>
            <p:nvPr/>
          </p:nvSpPr>
          <p:spPr>
            <a:xfrm>
              <a:off x="8062174" y="801426"/>
              <a:ext cx="3026535" cy="442674"/>
            </a:xfrm>
            <a:prstGeom prst="roundRect">
              <a:avLst/>
            </a:prstGeom>
            <a:solidFill>
              <a:schemeClr val="accent5">
                <a:lumMod val="60000"/>
                <a:lumOff val="40000"/>
              </a:schemeClr>
            </a:solidFill>
          </p:spPr>
          <p:txBody>
            <a:bodyPr wrap="square" rtlCol="0">
              <a:spAutoFit/>
            </a:bodyPr>
            <a:lstStyle/>
            <a:p>
              <a:pPr algn="ctr"/>
              <a:r>
                <a:rPr lang="es-EC" sz="2000" b="1" dirty="0" smtClean="0">
                  <a:solidFill>
                    <a:schemeClr val="bg1"/>
                  </a:solidFill>
                </a:rPr>
                <a:t>Frescura de Marca</a:t>
              </a:r>
              <a:endParaRPr lang="es-EC" sz="2000" b="1" dirty="0">
                <a:solidFill>
                  <a:schemeClr val="bg1"/>
                </a:solidFill>
              </a:endParaRPr>
            </a:p>
          </p:txBody>
        </p:sp>
        <p:sp>
          <p:nvSpPr>
            <p:cNvPr id="7" name="CuadroTexto 6"/>
            <p:cNvSpPr txBox="1"/>
            <p:nvPr/>
          </p:nvSpPr>
          <p:spPr>
            <a:xfrm>
              <a:off x="8062174" y="1468980"/>
              <a:ext cx="3026535" cy="442674"/>
            </a:xfrm>
            <a:prstGeom prst="roundRect">
              <a:avLst/>
            </a:prstGeom>
            <a:solidFill>
              <a:schemeClr val="accent5">
                <a:lumMod val="60000"/>
                <a:lumOff val="40000"/>
              </a:schemeClr>
            </a:solidFill>
          </p:spPr>
          <p:txBody>
            <a:bodyPr wrap="square" rtlCol="0">
              <a:spAutoFit/>
            </a:bodyPr>
            <a:lstStyle/>
            <a:p>
              <a:pPr algn="ctr"/>
              <a:r>
                <a:rPr lang="es-EC" sz="2000" b="1" dirty="0" smtClean="0">
                  <a:solidFill>
                    <a:schemeClr val="bg1"/>
                  </a:solidFill>
                </a:rPr>
                <a:t>Adherencia Cognitiva</a:t>
              </a:r>
              <a:endParaRPr lang="es-EC" sz="2000" b="1" dirty="0">
                <a:solidFill>
                  <a:schemeClr val="bg1"/>
                </a:solidFill>
              </a:endParaRPr>
            </a:p>
          </p:txBody>
        </p:sp>
        <p:sp>
          <p:nvSpPr>
            <p:cNvPr id="8" name="CuadroTexto 7"/>
            <p:cNvSpPr txBox="1"/>
            <p:nvPr/>
          </p:nvSpPr>
          <p:spPr>
            <a:xfrm>
              <a:off x="8062174" y="2846440"/>
              <a:ext cx="3026535" cy="442674"/>
            </a:xfrm>
            <a:prstGeom prst="roundRect">
              <a:avLst/>
            </a:prstGeom>
            <a:solidFill>
              <a:srgbClr val="99FF99"/>
            </a:solidFill>
          </p:spPr>
          <p:txBody>
            <a:bodyPr wrap="square" rtlCol="0">
              <a:spAutoFit/>
            </a:bodyPr>
            <a:lstStyle/>
            <a:p>
              <a:pPr algn="ctr"/>
              <a:r>
                <a:rPr lang="es-EC" sz="2000" b="1" dirty="0" smtClean="0">
                  <a:solidFill>
                    <a:schemeClr val="bg1"/>
                  </a:solidFill>
                </a:rPr>
                <a:t>Calidad Percibida</a:t>
              </a:r>
              <a:endParaRPr lang="es-EC" sz="2000" b="1" dirty="0">
                <a:solidFill>
                  <a:schemeClr val="bg1"/>
                </a:solidFill>
              </a:endParaRPr>
            </a:p>
          </p:txBody>
        </p:sp>
        <p:sp>
          <p:nvSpPr>
            <p:cNvPr id="9" name="CuadroTexto 8"/>
            <p:cNvSpPr txBox="1"/>
            <p:nvPr/>
          </p:nvSpPr>
          <p:spPr>
            <a:xfrm>
              <a:off x="8062174" y="3529230"/>
              <a:ext cx="3026535" cy="442674"/>
            </a:xfrm>
            <a:prstGeom prst="roundRect">
              <a:avLst/>
            </a:prstGeom>
            <a:solidFill>
              <a:srgbClr val="99FF99"/>
            </a:solidFill>
          </p:spPr>
          <p:txBody>
            <a:bodyPr wrap="square" rtlCol="0">
              <a:spAutoFit/>
            </a:bodyPr>
            <a:lstStyle/>
            <a:p>
              <a:pPr algn="ctr"/>
              <a:r>
                <a:rPr lang="es-EC" sz="2000" b="1" dirty="0" smtClean="0">
                  <a:solidFill>
                    <a:schemeClr val="bg1"/>
                  </a:solidFill>
                </a:rPr>
                <a:t>Diferenciación</a:t>
              </a:r>
              <a:endParaRPr lang="es-EC" sz="2000" b="1" dirty="0">
                <a:solidFill>
                  <a:schemeClr val="bg1"/>
                </a:solidFill>
              </a:endParaRPr>
            </a:p>
          </p:txBody>
        </p:sp>
        <p:sp>
          <p:nvSpPr>
            <p:cNvPr id="10" name="CuadroTexto 9"/>
            <p:cNvSpPr txBox="1"/>
            <p:nvPr/>
          </p:nvSpPr>
          <p:spPr>
            <a:xfrm>
              <a:off x="8062173" y="4854076"/>
              <a:ext cx="3026535" cy="442674"/>
            </a:xfrm>
            <a:prstGeom prst="roundRect">
              <a:avLst/>
            </a:prstGeom>
            <a:solidFill>
              <a:schemeClr val="accent2">
                <a:lumMod val="60000"/>
                <a:lumOff val="40000"/>
              </a:schemeClr>
            </a:solidFill>
          </p:spPr>
          <p:txBody>
            <a:bodyPr wrap="square" rtlCol="0">
              <a:spAutoFit/>
            </a:bodyPr>
            <a:lstStyle/>
            <a:p>
              <a:pPr algn="ctr"/>
              <a:r>
                <a:rPr lang="es-EC" sz="2000" b="1" dirty="0" smtClean="0">
                  <a:solidFill>
                    <a:schemeClr val="bg1"/>
                  </a:solidFill>
                </a:rPr>
                <a:t>Atractivo de Marca</a:t>
              </a:r>
              <a:endParaRPr lang="es-EC" sz="2000" b="1" dirty="0">
                <a:solidFill>
                  <a:schemeClr val="bg1"/>
                </a:solidFill>
              </a:endParaRPr>
            </a:p>
          </p:txBody>
        </p:sp>
        <p:sp>
          <p:nvSpPr>
            <p:cNvPr id="11" name="CuadroTexto 10"/>
            <p:cNvSpPr txBox="1"/>
            <p:nvPr/>
          </p:nvSpPr>
          <p:spPr>
            <a:xfrm>
              <a:off x="8062172" y="5547388"/>
              <a:ext cx="3026535" cy="442674"/>
            </a:xfrm>
            <a:prstGeom prst="roundRect">
              <a:avLst/>
            </a:prstGeom>
            <a:solidFill>
              <a:schemeClr val="accent2">
                <a:lumMod val="60000"/>
                <a:lumOff val="40000"/>
              </a:schemeClr>
            </a:solidFill>
          </p:spPr>
          <p:txBody>
            <a:bodyPr wrap="square" rtlCol="0">
              <a:spAutoFit/>
            </a:bodyPr>
            <a:lstStyle/>
            <a:p>
              <a:pPr algn="ctr"/>
              <a:r>
                <a:rPr lang="es-EC" sz="2000" b="1" dirty="0" smtClean="0">
                  <a:solidFill>
                    <a:schemeClr val="bg1"/>
                  </a:solidFill>
                </a:rPr>
                <a:t>Adopción de Marca</a:t>
              </a:r>
              <a:endParaRPr lang="es-EC" sz="2000" b="1" dirty="0">
                <a:solidFill>
                  <a:schemeClr val="bg1"/>
                </a:solidFill>
              </a:endParaRPr>
            </a:p>
          </p:txBody>
        </p:sp>
      </p:grpSp>
      <p:sp>
        <p:nvSpPr>
          <p:cNvPr id="16" name="CuadroTexto 15"/>
          <p:cNvSpPr txBox="1"/>
          <p:nvPr/>
        </p:nvSpPr>
        <p:spPr>
          <a:xfrm>
            <a:off x="8506340" y="6181426"/>
            <a:ext cx="2466460" cy="292388"/>
          </a:xfrm>
          <a:prstGeom prst="rect">
            <a:avLst/>
          </a:prstGeom>
          <a:noFill/>
        </p:spPr>
        <p:txBody>
          <a:bodyPr wrap="square" rtlCol="0">
            <a:spAutoFit/>
          </a:bodyPr>
          <a:lstStyle/>
          <a:p>
            <a:pPr algn="r"/>
            <a:r>
              <a:rPr lang="es-ES" sz="1300" b="1" dirty="0" smtClean="0">
                <a:latin typeface="Times New Roman" panose="02020603050405020304" pitchFamily="18" charset="0"/>
                <a:cs typeface="Times New Roman" panose="02020603050405020304" pitchFamily="18" charset="0"/>
              </a:rPr>
              <a:t>(Eureknow, 2013)</a:t>
            </a:r>
            <a:endParaRPr lang="es-EC" sz="1300" b="1" dirty="0">
              <a:latin typeface="Times New Roman" panose="02020603050405020304" pitchFamily="18" charset="0"/>
              <a:cs typeface="Times New Roman" panose="02020603050405020304" pitchFamily="18" charset="0"/>
            </a:endParaRPr>
          </a:p>
        </p:txBody>
      </p:sp>
      <p:pic>
        <p:nvPicPr>
          <p:cNvPr id="17" name="Imagen 16"/>
          <p:cNvPicPr>
            <a:picLocks noChangeAspect="1"/>
          </p:cNvPicPr>
          <p:nvPr/>
        </p:nvPicPr>
        <p:blipFill rotWithShape="1">
          <a:blip r:embed="rId3"/>
          <a:srcRect t="5560" b="19442"/>
          <a:stretch/>
        </p:blipFill>
        <p:spPr>
          <a:xfrm>
            <a:off x="482151" y="878699"/>
            <a:ext cx="3278479" cy="1700260"/>
          </a:xfrm>
          <a:prstGeom prst="rect">
            <a:avLst/>
          </a:prstGeom>
          <a:ln>
            <a:noFill/>
          </a:ln>
          <a:effectLst>
            <a:softEdge rad="112500"/>
          </a:effectLst>
        </p:spPr>
      </p:pic>
      <p:pic>
        <p:nvPicPr>
          <p:cNvPr id="23" name="Imagen 22"/>
          <p:cNvPicPr>
            <a:picLocks noChangeAspect="1"/>
          </p:cNvPicPr>
          <p:nvPr/>
        </p:nvPicPr>
        <p:blipFill>
          <a:blip r:embed="rId4"/>
          <a:stretch>
            <a:fillRect/>
          </a:stretch>
        </p:blipFill>
        <p:spPr>
          <a:xfrm>
            <a:off x="607719" y="4738922"/>
            <a:ext cx="3027341" cy="1588698"/>
          </a:xfrm>
          <a:prstGeom prst="rect">
            <a:avLst/>
          </a:prstGeom>
          <a:ln>
            <a:noFill/>
          </a:ln>
          <a:effectLst>
            <a:softEdge rad="112500"/>
          </a:effectLst>
        </p:spPr>
      </p:pic>
    </p:spTree>
    <p:extLst>
      <p:ext uri="{BB962C8B-B14F-4D97-AF65-F5344CB8AC3E}">
        <p14:creationId xmlns:p14="http://schemas.microsoft.com/office/powerpoint/2010/main" val="3875439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o 12"/>
          <p:cNvGrpSpPr/>
          <p:nvPr/>
        </p:nvGrpSpPr>
        <p:grpSpPr>
          <a:xfrm>
            <a:off x="611410" y="1177110"/>
            <a:ext cx="11185637" cy="5507025"/>
            <a:chOff x="611410" y="1177110"/>
            <a:chExt cx="11185637" cy="5507025"/>
          </a:xfrm>
        </p:grpSpPr>
        <p:grpSp>
          <p:nvGrpSpPr>
            <p:cNvPr id="3" name="Grupo 2"/>
            <p:cNvGrpSpPr/>
            <p:nvPr/>
          </p:nvGrpSpPr>
          <p:grpSpPr>
            <a:xfrm>
              <a:off x="618186" y="1177110"/>
              <a:ext cx="11178861" cy="4978991"/>
              <a:chOff x="605308" y="1164231"/>
              <a:chExt cx="10895526" cy="5435408"/>
            </a:xfrm>
          </p:grpSpPr>
          <p:pic>
            <p:nvPicPr>
              <p:cNvPr id="44" name="Imagen 43"/>
              <p:cNvPicPr>
                <a:picLocks noChangeAspect="1"/>
              </p:cNvPicPr>
              <p:nvPr/>
            </p:nvPicPr>
            <p:blipFill rotWithShape="1">
              <a:blip r:embed="rId2"/>
              <a:srcRect l="2041"/>
              <a:stretch/>
            </p:blipFill>
            <p:spPr>
              <a:xfrm>
                <a:off x="605308" y="1164231"/>
                <a:ext cx="10895526" cy="5435408"/>
              </a:xfrm>
              <a:prstGeom prst="rect">
                <a:avLst/>
              </a:prstGeom>
              <a:ln>
                <a:noFill/>
              </a:ln>
              <a:effectLst>
                <a:softEdge rad="112500"/>
              </a:effectLst>
            </p:spPr>
          </p:pic>
          <p:pic>
            <p:nvPicPr>
              <p:cNvPr id="4" name="Picture 6" descr="http://ciencia.espe.edu.ec/wp-content/uploads/2014/01/espe-peq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0816" y="2613283"/>
                <a:ext cx="382957" cy="222319"/>
              </a:xfrm>
              <a:prstGeom prst="rect">
                <a:avLst/>
              </a:prstGeom>
              <a:solidFill>
                <a:schemeClr val="bg1"/>
              </a:solidFill>
              <a:extLst/>
            </p:spPr>
          </p:pic>
          <p:pic>
            <p:nvPicPr>
              <p:cNvPr id="5" name="Picture 4" descr="http://www.ekosnegocios.com/negocios/EQUIDNA/fotos/f1/317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53" t="12770"/>
              <a:stretch/>
            </p:blipFill>
            <p:spPr bwMode="auto">
              <a:xfrm>
                <a:off x="9173773" y="2613283"/>
                <a:ext cx="498262" cy="284463"/>
              </a:xfrm>
              <a:prstGeom prst="rect">
                <a:avLst/>
              </a:prstGeom>
              <a:solidFill>
                <a:schemeClr val="bg1"/>
              </a:solidFill>
              <a:extLst/>
            </p:spPr>
          </p:pic>
        </p:grpSp>
        <p:sp>
          <p:nvSpPr>
            <p:cNvPr id="9" name="Rectángulo 8"/>
            <p:cNvSpPr/>
            <p:nvPr/>
          </p:nvSpPr>
          <p:spPr>
            <a:xfrm>
              <a:off x="611410" y="5805247"/>
              <a:ext cx="11178861" cy="878888"/>
            </a:xfrm>
            <a:prstGeom prst="rect">
              <a:avLst/>
            </a:prstGeom>
            <a:solidFill>
              <a:schemeClr val="tx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sp>
        <p:nvSpPr>
          <p:cNvPr id="2" name="Rectángulo 1"/>
          <p:cNvSpPr/>
          <p:nvPr/>
        </p:nvSpPr>
        <p:spPr>
          <a:xfrm>
            <a:off x="0" y="294224"/>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BRAND EQUITY UNIVERSIDADES</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sp>
        <p:nvSpPr>
          <p:cNvPr id="7" name="CuadroTexto 6"/>
          <p:cNvSpPr txBox="1"/>
          <p:nvPr/>
        </p:nvSpPr>
        <p:spPr>
          <a:xfrm>
            <a:off x="829149" y="6155458"/>
            <a:ext cx="1552059" cy="292388"/>
          </a:xfrm>
          <a:prstGeom prst="rect">
            <a:avLst/>
          </a:prstGeom>
          <a:noFill/>
        </p:spPr>
        <p:txBody>
          <a:bodyPr wrap="square" rtlCol="0">
            <a:spAutoFit/>
          </a:bodyPr>
          <a:lstStyle/>
          <a:p>
            <a:r>
              <a:rPr lang="es-ES" sz="1300" b="1" dirty="0" smtClean="0">
                <a:solidFill>
                  <a:schemeClr val="bg1"/>
                </a:solidFill>
                <a:latin typeface="Times New Roman" panose="02020603050405020304" pitchFamily="18" charset="0"/>
                <a:cs typeface="Times New Roman" panose="02020603050405020304" pitchFamily="18" charset="0"/>
              </a:rPr>
              <a:t>(Eureknow, 2013)</a:t>
            </a:r>
            <a:endParaRPr lang="es-EC" sz="1300" b="1" dirty="0">
              <a:solidFill>
                <a:schemeClr val="bg1"/>
              </a:solidFill>
              <a:latin typeface="Times New Roman" panose="02020603050405020304" pitchFamily="18" charset="0"/>
              <a:cs typeface="Times New Roman" panose="02020603050405020304" pitchFamily="18" charset="0"/>
            </a:endParaRPr>
          </a:p>
        </p:txBody>
      </p:sp>
      <p:sp>
        <p:nvSpPr>
          <p:cNvPr id="6" name="CuadroTexto 5"/>
          <p:cNvSpPr txBox="1"/>
          <p:nvPr/>
        </p:nvSpPr>
        <p:spPr>
          <a:xfrm>
            <a:off x="4572000" y="2626162"/>
            <a:ext cx="1403797" cy="369332"/>
          </a:xfrm>
          <a:prstGeom prst="rect">
            <a:avLst/>
          </a:prstGeom>
          <a:noFill/>
        </p:spPr>
        <p:txBody>
          <a:bodyPr wrap="square" rtlCol="0">
            <a:spAutoFit/>
          </a:bodyPr>
          <a:lstStyle/>
          <a:p>
            <a:r>
              <a:rPr lang="es-EC" dirty="0" smtClean="0"/>
              <a:t>Adherencia </a:t>
            </a:r>
            <a:endParaRPr lang="es-EC" dirty="0"/>
          </a:p>
        </p:txBody>
      </p:sp>
      <p:sp>
        <p:nvSpPr>
          <p:cNvPr id="8" name="CuadroTexto 7"/>
          <p:cNvSpPr txBox="1"/>
          <p:nvPr/>
        </p:nvSpPr>
        <p:spPr>
          <a:xfrm>
            <a:off x="4359834" y="2389010"/>
            <a:ext cx="1828128" cy="523220"/>
          </a:xfrm>
          <a:prstGeom prst="rect">
            <a:avLst/>
          </a:prstGeom>
          <a:noFill/>
        </p:spPr>
        <p:txBody>
          <a:bodyPr wrap="square" rtlCol="0">
            <a:spAutoFit/>
          </a:bodyPr>
          <a:lstStyle/>
          <a:p>
            <a:pPr algn="ctr"/>
            <a:r>
              <a:rPr lang="es-EC" sz="1400" dirty="0" smtClean="0">
                <a:solidFill>
                  <a:schemeClr val="accent5">
                    <a:lumMod val="50000"/>
                  </a:schemeClr>
                </a:solidFill>
              </a:rPr>
              <a:t>Frescura de Marca/ Adherencia Cognitiva</a:t>
            </a:r>
            <a:endParaRPr lang="es-EC" sz="1400" dirty="0">
              <a:solidFill>
                <a:schemeClr val="accent5">
                  <a:lumMod val="50000"/>
                </a:schemeClr>
              </a:solidFill>
            </a:endParaRPr>
          </a:p>
        </p:txBody>
      </p:sp>
      <p:sp>
        <p:nvSpPr>
          <p:cNvPr id="11" name="CuadroTexto 10"/>
          <p:cNvSpPr txBox="1"/>
          <p:nvPr/>
        </p:nvSpPr>
        <p:spPr>
          <a:xfrm>
            <a:off x="4359834" y="4198128"/>
            <a:ext cx="1828128" cy="523220"/>
          </a:xfrm>
          <a:prstGeom prst="rect">
            <a:avLst/>
          </a:prstGeom>
          <a:noFill/>
        </p:spPr>
        <p:txBody>
          <a:bodyPr wrap="square" rtlCol="0">
            <a:spAutoFit/>
          </a:bodyPr>
          <a:lstStyle/>
          <a:p>
            <a:pPr algn="ctr"/>
            <a:r>
              <a:rPr lang="es-EC" sz="1400" dirty="0" smtClean="0">
                <a:solidFill>
                  <a:schemeClr val="accent6">
                    <a:lumMod val="50000"/>
                  </a:schemeClr>
                </a:solidFill>
              </a:rPr>
              <a:t>Calidad Percibida</a:t>
            </a:r>
          </a:p>
          <a:p>
            <a:pPr algn="ctr"/>
            <a:r>
              <a:rPr lang="es-EC" sz="1400" dirty="0" smtClean="0">
                <a:solidFill>
                  <a:schemeClr val="accent6">
                    <a:lumMod val="50000"/>
                  </a:schemeClr>
                </a:solidFill>
              </a:rPr>
              <a:t>Diferenciación</a:t>
            </a:r>
            <a:endParaRPr lang="es-EC" sz="1400" dirty="0">
              <a:solidFill>
                <a:schemeClr val="accent6">
                  <a:lumMod val="50000"/>
                </a:schemeClr>
              </a:solidFill>
            </a:endParaRPr>
          </a:p>
        </p:txBody>
      </p:sp>
      <p:sp>
        <p:nvSpPr>
          <p:cNvPr id="19" name="CuadroTexto 18"/>
          <p:cNvSpPr txBox="1"/>
          <p:nvPr/>
        </p:nvSpPr>
        <p:spPr>
          <a:xfrm>
            <a:off x="4337108" y="5923982"/>
            <a:ext cx="1828128" cy="523220"/>
          </a:xfrm>
          <a:prstGeom prst="rect">
            <a:avLst/>
          </a:prstGeom>
          <a:noFill/>
        </p:spPr>
        <p:txBody>
          <a:bodyPr wrap="square" rtlCol="0">
            <a:spAutoFit/>
          </a:bodyPr>
          <a:lstStyle/>
          <a:p>
            <a:pPr algn="ctr"/>
            <a:r>
              <a:rPr lang="es-EC" sz="1400" dirty="0" smtClean="0">
                <a:solidFill>
                  <a:schemeClr val="accent2">
                    <a:lumMod val="50000"/>
                  </a:schemeClr>
                </a:solidFill>
              </a:rPr>
              <a:t>Atractivo de Marca</a:t>
            </a:r>
          </a:p>
          <a:p>
            <a:pPr algn="ctr"/>
            <a:r>
              <a:rPr lang="es-EC" sz="1400" dirty="0" smtClean="0">
                <a:solidFill>
                  <a:schemeClr val="accent2">
                    <a:lumMod val="50000"/>
                  </a:schemeClr>
                </a:solidFill>
              </a:rPr>
              <a:t>Adopción de Marca</a:t>
            </a:r>
            <a:endParaRPr lang="es-EC" sz="1400" dirty="0">
              <a:solidFill>
                <a:schemeClr val="accent2">
                  <a:lumMod val="50000"/>
                </a:schemeClr>
              </a:solidFill>
            </a:endParaRPr>
          </a:p>
        </p:txBody>
      </p:sp>
      <p:sp>
        <p:nvSpPr>
          <p:cNvPr id="20" name="Rectángulo 19"/>
          <p:cNvSpPr/>
          <p:nvPr/>
        </p:nvSpPr>
        <p:spPr>
          <a:xfrm>
            <a:off x="7804597" y="1442434"/>
            <a:ext cx="334851" cy="386366"/>
          </a:xfrm>
          <a:prstGeom prst="rect">
            <a:avLst/>
          </a:prstGeom>
          <a:noFill/>
          <a:ln>
            <a:solidFill>
              <a:schemeClr val="accent5">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Rectángulo 21"/>
          <p:cNvSpPr/>
          <p:nvPr/>
        </p:nvSpPr>
        <p:spPr>
          <a:xfrm>
            <a:off x="7907629" y="3241273"/>
            <a:ext cx="334851" cy="386366"/>
          </a:xfrm>
          <a:prstGeom prst="rect">
            <a:avLst/>
          </a:prstGeom>
          <a:noFill/>
          <a:ln>
            <a:solidFill>
              <a:schemeClr val="accent6">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Rectángulo 22"/>
          <p:cNvSpPr/>
          <p:nvPr/>
        </p:nvSpPr>
        <p:spPr>
          <a:xfrm>
            <a:off x="7856112" y="4950242"/>
            <a:ext cx="334851" cy="386366"/>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1" name="Elipse 20"/>
          <p:cNvSpPr/>
          <p:nvPr/>
        </p:nvSpPr>
        <p:spPr>
          <a:xfrm>
            <a:off x="9029435" y="1531423"/>
            <a:ext cx="392915" cy="257577"/>
          </a:xfrm>
          <a:prstGeom prst="ellipse">
            <a:avLst/>
          </a:prstGeom>
          <a:noFill/>
          <a:ln>
            <a:solidFill>
              <a:schemeClr val="accent5">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p:cNvSpPr/>
          <p:nvPr/>
        </p:nvSpPr>
        <p:spPr>
          <a:xfrm>
            <a:off x="9540654" y="3380545"/>
            <a:ext cx="392915" cy="257577"/>
          </a:xfrm>
          <a:prstGeom prst="ellipse">
            <a:avLst/>
          </a:prstGeom>
          <a:noFill/>
          <a:ln>
            <a:solidFill>
              <a:schemeClr val="accent6">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Elipse 25"/>
          <p:cNvSpPr/>
          <p:nvPr/>
        </p:nvSpPr>
        <p:spPr>
          <a:xfrm>
            <a:off x="8229601" y="5104789"/>
            <a:ext cx="392915" cy="257577"/>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35336205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uadroTexto 22"/>
          <p:cNvSpPr txBox="1"/>
          <p:nvPr/>
        </p:nvSpPr>
        <p:spPr>
          <a:xfrm>
            <a:off x="4453944" y="1141952"/>
            <a:ext cx="3284112" cy="523220"/>
          </a:xfrm>
          <a:prstGeom prst="rect">
            <a:avLst/>
          </a:prstGeom>
          <a:noFill/>
        </p:spPr>
        <p:txBody>
          <a:bodyPr wrap="square" rtlCol="0">
            <a:spAutoFit/>
          </a:bodyPr>
          <a:lstStyle/>
          <a:p>
            <a:r>
              <a:rPr lang="es-EC" sz="2800" b="1" dirty="0" smtClean="0">
                <a:solidFill>
                  <a:srgbClr val="33094F"/>
                </a:solidFill>
              </a:rPr>
              <a:t>Presencia Cognitiva</a:t>
            </a:r>
            <a:endParaRPr lang="es-EC" sz="2800" b="1" dirty="0">
              <a:solidFill>
                <a:srgbClr val="33094F"/>
              </a:solidFill>
            </a:endParaRPr>
          </a:p>
        </p:txBody>
      </p:sp>
      <p:pic>
        <p:nvPicPr>
          <p:cNvPr id="25" name="Imagen 24"/>
          <p:cNvPicPr>
            <a:picLocks noChangeAspect="1"/>
          </p:cNvPicPr>
          <p:nvPr/>
        </p:nvPicPr>
        <p:blipFill rotWithShape="1">
          <a:blip r:embed="rId2"/>
          <a:srcRect t="2962" r="2536"/>
          <a:stretch/>
        </p:blipFill>
        <p:spPr>
          <a:xfrm>
            <a:off x="395829" y="1892237"/>
            <a:ext cx="5361028" cy="4484143"/>
          </a:xfrm>
          <a:prstGeom prst="rect">
            <a:avLst/>
          </a:prstGeom>
        </p:spPr>
      </p:pic>
      <p:pic>
        <p:nvPicPr>
          <p:cNvPr id="46" name="Imagen 45"/>
          <p:cNvPicPr>
            <a:picLocks noChangeAspect="1"/>
          </p:cNvPicPr>
          <p:nvPr/>
        </p:nvPicPr>
        <p:blipFill>
          <a:blip r:embed="rId3"/>
          <a:stretch>
            <a:fillRect/>
          </a:stretch>
        </p:blipFill>
        <p:spPr>
          <a:xfrm>
            <a:off x="6096000" y="1892237"/>
            <a:ext cx="5361028" cy="4484143"/>
          </a:xfrm>
          <a:prstGeom prst="rect">
            <a:avLst/>
          </a:prstGeom>
        </p:spPr>
      </p:pic>
      <p:sp>
        <p:nvSpPr>
          <p:cNvPr id="73" name="Rectángulo 72"/>
          <p:cNvSpPr/>
          <p:nvPr/>
        </p:nvSpPr>
        <p:spPr>
          <a:xfrm>
            <a:off x="0" y="268466"/>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BRAND EQUITY UNIVERSIDADES</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sp>
        <p:nvSpPr>
          <p:cNvPr id="6" name="CuadroTexto 5"/>
          <p:cNvSpPr txBox="1"/>
          <p:nvPr/>
        </p:nvSpPr>
        <p:spPr>
          <a:xfrm>
            <a:off x="10140575" y="6376380"/>
            <a:ext cx="1552059" cy="292388"/>
          </a:xfrm>
          <a:prstGeom prst="rect">
            <a:avLst/>
          </a:prstGeom>
          <a:noFill/>
        </p:spPr>
        <p:txBody>
          <a:bodyPr wrap="square" rtlCol="0">
            <a:spAutoFit/>
          </a:bodyPr>
          <a:lstStyle/>
          <a:p>
            <a:r>
              <a:rPr lang="es-ES" sz="1300" b="1" dirty="0" smtClean="0">
                <a:latin typeface="Times New Roman" panose="02020603050405020304" pitchFamily="18" charset="0"/>
                <a:cs typeface="Times New Roman" panose="02020603050405020304" pitchFamily="18" charset="0"/>
              </a:rPr>
              <a:t>(Eureknow, 2013)</a:t>
            </a:r>
            <a:endParaRPr lang="es-EC" sz="1300" b="1" dirty="0">
              <a:latin typeface="Times New Roman" panose="02020603050405020304" pitchFamily="18" charset="0"/>
              <a:cs typeface="Times New Roman" panose="02020603050405020304" pitchFamily="18" charset="0"/>
            </a:endParaRPr>
          </a:p>
        </p:txBody>
      </p:sp>
      <p:sp>
        <p:nvSpPr>
          <p:cNvPr id="2" name="Rectángulo 1"/>
          <p:cNvSpPr/>
          <p:nvPr/>
        </p:nvSpPr>
        <p:spPr>
          <a:xfrm>
            <a:off x="4868214" y="3490175"/>
            <a:ext cx="386366" cy="20606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7"/>
          <p:cNvSpPr/>
          <p:nvPr/>
        </p:nvSpPr>
        <p:spPr>
          <a:xfrm>
            <a:off x="9296399" y="5033493"/>
            <a:ext cx="386366" cy="20606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0</a:t>
            </a:r>
            <a:endParaRPr lang="es-EC" dirty="0"/>
          </a:p>
        </p:txBody>
      </p:sp>
    </p:spTree>
    <p:extLst>
      <p:ext uri="{BB962C8B-B14F-4D97-AF65-F5344CB8AC3E}">
        <p14:creationId xmlns:p14="http://schemas.microsoft.com/office/powerpoint/2010/main" val="34880472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uadroTexto 22"/>
          <p:cNvSpPr txBox="1"/>
          <p:nvPr/>
        </p:nvSpPr>
        <p:spPr>
          <a:xfrm>
            <a:off x="4338034" y="1275738"/>
            <a:ext cx="3284112" cy="523220"/>
          </a:xfrm>
          <a:prstGeom prst="rect">
            <a:avLst/>
          </a:prstGeom>
          <a:noFill/>
        </p:spPr>
        <p:txBody>
          <a:bodyPr wrap="square" rtlCol="0">
            <a:spAutoFit/>
          </a:bodyPr>
          <a:lstStyle/>
          <a:p>
            <a:r>
              <a:rPr lang="es-EC" sz="2800" b="1" dirty="0" smtClean="0">
                <a:solidFill>
                  <a:srgbClr val="33094F"/>
                </a:solidFill>
              </a:rPr>
              <a:t>Conexión Emocional</a:t>
            </a:r>
            <a:endParaRPr lang="es-EC" sz="2800" b="1" dirty="0">
              <a:solidFill>
                <a:srgbClr val="33094F"/>
              </a:solidFill>
            </a:endParaRPr>
          </a:p>
        </p:txBody>
      </p:sp>
      <p:pic>
        <p:nvPicPr>
          <p:cNvPr id="6" name="Imagen 5"/>
          <p:cNvPicPr>
            <a:picLocks noChangeAspect="1"/>
          </p:cNvPicPr>
          <p:nvPr/>
        </p:nvPicPr>
        <p:blipFill rotWithShape="1">
          <a:blip r:embed="rId2"/>
          <a:srcRect l="3907" r="4084"/>
          <a:stretch/>
        </p:blipFill>
        <p:spPr>
          <a:xfrm>
            <a:off x="412125" y="1946637"/>
            <a:ext cx="4572000" cy="4245215"/>
          </a:xfrm>
          <a:prstGeom prst="rect">
            <a:avLst/>
          </a:prstGeom>
        </p:spPr>
      </p:pic>
      <p:pic>
        <p:nvPicPr>
          <p:cNvPr id="3" name="Imagen 2"/>
          <p:cNvPicPr>
            <a:picLocks noChangeAspect="1"/>
          </p:cNvPicPr>
          <p:nvPr/>
        </p:nvPicPr>
        <p:blipFill>
          <a:blip r:embed="rId3"/>
          <a:stretch>
            <a:fillRect/>
          </a:stretch>
        </p:blipFill>
        <p:spPr>
          <a:xfrm>
            <a:off x="5228823" y="1946637"/>
            <a:ext cx="6490952" cy="4225227"/>
          </a:xfrm>
          <a:prstGeom prst="rect">
            <a:avLst/>
          </a:prstGeom>
        </p:spPr>
      </p:pic>
      <p:sp>
        <p:nvSpPr>
          <p:cNvPr id="9" name="Rectángulo 8"/>
          <p:cNvSpPr/>
          <p:nvPr/>
        </p:nvSpPr>
        <p:spPr>
          <a:xfrm>
            <a:off x="0" y="294224"/>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BRAND EQUITY UNIVERSIDADES</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sp>
        <p:nvSpPr>
          <p:cNvPr id="2" name="CuadroTexto 1"/>
          <p:cNvSpPr txBox="1"/>
          <p:nvPr/>
        </p:nvSpPr>
        <p:spPr>
          <a:xfrm>
            <a:off x="8729729" y="2086377"/>
            <a:ext cx="2152919" cy="369332"/>
          </a:xfrm>
          <a:prstGeom prst="rect">
            <a:avLst/>
          </a:prstGeom>
          <a:noFill/>
        </p:spPr>
        <p:txBody>
          <a:bodyPr wrap="square" rtlCol="0">
            <a:spAutoFit/>
          </a:bodyPr>
          <a:lstStyle/>
          <a:p>
            <a:r>
              <a:rPr lang="es-EC" b="1" dirty="0" smtClean="0">
                <a:solidFill>
                  <a:srgbClr val="4E4E76"/>
                </a:solidFill>
              </a:rPr>
              <a:t>DIFERENCIACIÓN</a:t>
            </a:r>
            <a:endParaRPr lang="es-EC" b="1" dirty="0">
              <a:solidFill>
                <a:srgbClr val="4E4E76"/>
              </a:solidFill>
            </a:endParaRPr>
          </a:p>
        </p:txBody>
      </p:sp>
      <p:sp>
        <p:nvSpPr>
          <p:cNvPr id="7" name="Rectángulo 6"/>
          <p:cNvSpPr/>
          <p:nvPr/>
        </p:nvSpPr>
        <p:spPr>
          <a:xfrm>
            <a:off x="3951668" y="3181082"/>
            <a:ext cx="386366" cy="20606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7"/>
          <p:cNvSpPr/>
          <p:nvPr/>
        </p:nvSpPr>
        <p:spPr>
          <a:xfrm>
            <a:off x="9353281" y="5535769"/>
            <a:ext cx="576330" cy="37563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CuadroTexto 9"/>
          <p:cNvSpPr txBox="1"/>
          <p:nvPr/>
        </p:nvSpPr>
        <p:spPr>
          <a:xfrm>
            <a:off x="10320880" y="6191852"/>
            <a:ext cx="1552059" cy="292388"/>
          </a:xfrm>
          <a:prstGeom prst="rect">
            <a:avLst/>
          </a:prstGeom>
          <a:noFill/>
        </p:spPr>
        <p:txBody>
          <a:bodyPr wrap="square" rtlCol="0">
            <a:spAutoFit/>
          </a:bodyPr>
          <a:lstStyle/>
          <a:p>
            <a:r>
              <a:rPr lang="es-ES" sz="1300" b="1" dirty="0" smtClean="0">
                <a:latin typeface="Times New Roman" panose="02020603050405020304" pitchFamily="18" charset="0"/>
                <a:cs typeface="Times New Roman" panose="02020603050405020304" pitchFamily="18" charset="0"/>
              </a:rPr>
              <a:t>(Eureknow, 2013)</a:t>
            </a:r>
            <a:endParaRPr lang="es-EC" sz="1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85840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uadroTexto 22"/>
          <p:cNvSpPr txBox="1"/>
          <p:nvPr/>
        </p:nvSpPr>
        <p:spPr>
          <a:xfrm>
            <a:off x="4453944" y="1129073"/>
            <a:ext cx="3350653" cy="523220"/>
          </a:xfrm>
          <a:prstGeom prst="rect">
            <a:avLst/>
          </a:prstGeom>
          <a:noFill/>
        </p:spPr>
        <p:txBody>
          <a:bodyPr wrap="square" rtlCol="0">
            <a:spAutoFit/>
          </a:bodyPr>
          <a:lstStyle/>
          <a:p>
            <a:pPr algn="ctr"/>
            <a:r>
              <a:rPr lang="es-EC" sz="2800" b="1" dirty="0" smtClean="0">
                <a:solidFill>
                  <a:srgbClr val="33094F"/>
                </a:solidFill>
              </a:rPr>
              <a:t>Penetración de Uso</a:t>
            </a:r>
            <a:endParaRPr lang="es-EC" sz="2800" b="1" dirty="0">
              <a:solidFill>
                <a:srgbClr val="33094F"/>
              </a:solidFill>
            </a:endParaRPr>
          </a:p>
        </p:txBody>
      </p:sp>
      <p:pic>
        <p:nvPicPr>
          <p:cNvPr id="8" name="Imagen 7"/>
          <p:cNvPicPr>
            <a:picLocks noChangeAspect="1"/>
          </p:cNvPicPr>
          <p:nvPr/>
        </p:nvPicPr>
        <p:blipFill>
          <a:blip r:embed="rId2"/>
          <a:stretch>
            <a:fillRect/>
          </a:stretch>
        </p:blipFill>
        <p:spPr>
          <a:xfrm>
            <a:off x="576135" y="1859369"/>
            <a:ext cx="5361028" cy="4504131"/>
          </a:xfrm>
          <a:prstGeom prst="rect">
            <a:avLst/>
          </a:prstGeom>
        </p:spPr>
      </p:pic>
      <p:pic>
        <p:nvPicPr>
          <p:cNvPr id="4" name="Imagen 3"/>
          <p:cNvPicPr>
            <a:picLocks noChangeAspect="1"/>
          </p:cNvPicPr>
          <p:nvPr/>
        </p:nvPicPr>
        <p:blipFill>
          <a:blip r:embed="rId3"/>
          <a:stretch>
            <a:fillRect/>
          </a:stretch>
        </p:blipFill>
        <p:spPr>
          <a:xfrm>
            <a:off x="6206544" y="1859368"/>
            <a:ext cx="5361028" cy="4504131"/>
          </a:xfrm>
          <a:prstGeom prst="rect">
            <a:avLst/>
          </a:prstGeom>
        </p:spPr>
      </p:pic>
      <p:sp>
        <p:nvSpPr>
          <p:cNvPr id="29" name="Rectángulo 28"/>
          <p:cNvSpPr/>
          <p:nvPr/>
        </p:nvSpPr>
        <p:spPr>
          <a:xfrm>
            <a:off x="0" y="268466"/>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BRAND EQUITY UNIVERSIDADES</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sp>
        <p:nvSpPr>
          <p:cNvPr id="6" name="Rectángulo 5"/>
          <p:cNvSpPr/>
          <p:nvPr/>
        </p:nvSpPr>
        <p:spPr>
          <a:xfrm>
            <a:off x="4788794" y="4340180"/>
            <a:ext cx="465785" cy="27045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6"/>
          <p:cNvSpPr/>
          <p:nvPr/>
        </p:nvSpPr>
        <p:spPr>
          <a:xfrm>
            <a:off x="8315459" y="5087154"/>
            <a:ext cx="416417" cy="21894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CuadroTexto 8"/>
          <p:cNvSpPr txBox="1"/>
          <p:nvPr/>
        </p:nvSpPr>
        <p:spPr>
          <a:xfrm>
            <a:off x="10284894" y="6402136"/>
            <a:ext cx="1552059" cy="292388"/>
          </a:xfrm>
          <a:prstGeom prst="rect">
            <a:avLst/>
          </a:prstGeom>
          <a:noFill/>
        </p:spPr>
        <p:txBody>
          <a:bodyPr wrap="square" rtlCol="0">
            <a:spAutoFit/>
          </a:bodyPr>
          <a:lstStyle/>
          <a:p>
            <a:r>
              <a:rPr lang="es-ES" sz="1300" b="1" dirty="0" smtClean="0">
                <a:latin typeface="Times New Roman" panose="02020603050405020304" pitchFamily="18" charset="0"/>
                <a:cs typeface="Times New Roman" panose="02020603050405020304" pitchFamily="18" charset="0"/>
              </a:rPr>
              <a:t>(Eureknow, 2013)</a:t>
            </a:r>
            <a:endParaRPr lang="es-EC" sz="1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92659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ángulo 32"/>
          <p:cNvSpPr/>
          <p:nvPr/>
        </p:nvSpPr>
        <p:spPr>
          <a:xfrm>
            <a:off x="523478" y="1292470"/>
            <a:ext cx="11183418" cy="5200339"/>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0" name="Imagen 29"/>
          <p:cNvPicPr>
            <a:picLocks noChangeAspect="1"/>
          </p:cNvPicPr>
          <p:nvPr/>
        </p:nvPicPr>
        <p:blipFill>
          <a:blip r:embed="rId2"/>
          <a:stretch>
            <a:fillRect/>
          </a:stretch>
        </p:blipFill>
        <p:spPr>
          <a:xfrm>
            <a:off x="523478" y="1292469"/>
            <a:ext cx="6598539" cy="5200339"/>
          </a:xfrm>
          <a:prstGeom prst="rect">
            <a:avLst/>
          </a:prstGeom>
          <a:solidFill>
            <a:schemeClr val="tx1">
              <a:lumMod val="85000"/>
            </a:schemeClr>
          </a:solidFill>
        </p:spPr>
      </p:pic>
      <p:sp>
        <p:nvSpPr>
          <p:cNvPr id="32" name="Rectángulo 31"/>
          <p:cNvSpPr/>
          <p:nvPr/>
        </p:nvSpPr>
        <p:spPr>
          <a:xfrm>
            <a:off x="7405351" y="1999813"/>
            <a:ext cx="4172756" cy="3967753"/>
          </a:xfrm>
          <a:prstGeom prst="rect">
            <a:avLst/>
          </a:prstGeom>
          <a:noFill/>
        </p:spPr>
        <p:txBody>
          <a:bodyPr wrap="square">
            <a:spAutoFit/>
          </a:bodyPr>
          <a:lstStyle/>
          <a:p>
            <a:pPr indent="457200" algn="ctr">
              <a:lnSpc>
                <a:spcPct val="150000"/>
              </a:lnSpc>
              <a:spcAft>
                <a:spcPts val="800"/>
              </a:spcAft>
            </a:pPr>
            <a:r>
              <a:rPr lang="es-ES_tradnl" sz="16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La UCE cuenta con la mejor valoración DE Brand Equity fruto de lograr una fuerte presencia cognitiva con el consumidor.</a:t>
            </a:r>
          </a:p>
          <a:p>
            <a:pPr indent="457200" algn="ctr">
              <a:lnSpc>
                <a:spcPct val="150000"/>
              </a:lnSpc>
              <a:spcAft>
                <a:spcPts val="800"/>
              </a:spcAft>
            </a:pPr>
            <a:endParaRPr lang="es-ES_tradnl" sz="5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ctr">
              <a:lnSpc>
                <a:spcPct val="150000"/>
              </a:lnSpc>
              <a:spcAft>
                <a:spcPts val="800"/>
              </a:spcAft>
            </a:pPr>
            <a:r>
              <a:rPr lang="es-ES_tradnl" sz="16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 embargo, la ESPE y EPN se presentan como fuertes amenazas, pues son marcas que están </a:t>
            </a:r>
            <a:r>
              <a:rPr lang="es-ES_tradnl"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creando alto valor de marca y cuando generen mayor conexión emocional </a:t>
            </a:r>
            <a:r>
              <a:rPr lang="es-ES_tradnl" sz="16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pueden desplazar fácilmente a la UCE.</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927279" y="2125014"/>
            <a:ext cx="6027313" cy="553791"/>
          </a:xfrm>
          <a:prstGeom prst="rect">
            <a:avLst/>
          </a:prstGeom>
          <a:noFill/>
          <a:ln w="28575">
            <a:solidFill>
              <a:srgbClr val="00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5" name="Conector recto 4"/>
          <p:cNvCxnSpPr/>
          <p:nvPr/>
        </p:nvCxnSpPr>
        <p:spPr>
          <a:xfrm>
            <a:off x="523477" y="3841122"/>
            <a:ext cx="6598539" cy="0"/>
          </a:xfrm>
          <a:prstGeom prst="line">
            <a:avLst/>
          </a:prstGeom>
          <a:ln>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7" name="Rectángulo 6"/>
          <p:cNvSpPr/>
          <p:nvPr/>
        </p:nvSpPr>
        <p:spPr>
          <a:xfrm>
            <a:off x="5705341" y="4855335"/>
            <a:ext cx="515155" cy="9015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 name="CuadroTexto 11"/>
          <p:cNvSpPr txBox="1"/>
          <p:nvPr/>
        </p:nvSpPr>
        <p:spPr>
          <a:xfrm>
            <a:off x="10154837" y="6083993"/>
            <a:ext cx="1552059" cy="292388"/>
          </a:xfrm>
          <a:prstGeom prst="rect">
            <a:avLst/>
          </a:prstGeom>
          <a:noFill/>
        </p:spPr>
        <p:txBody>
          <a:bodyPr wrap="square" rtlCol="0">
            <a:spAutoFit/>
          </a:bodyPr>
          <a:lstStyle/>
          <a:p>
            <a:r>
              <a:rPr lang="es-ES" sz="1300" b="1" dirty="0" smtClean="0">
                <a:solidFill>
                  <a:schemeClr val="bg1"/>
                </a:solidFill>
                <a:latin typeface="Times New Roman" panose="02020603050405020304" pitchFamily="18" charset="0"/>
                <a:cs typeface="Times New Roman" panose="02020603050405020304" pitchFamily="18" charset="0"/>
              </a:rPr>
              <a:t>(Eureknow, 2013)</a:t>
            </a:r>
            <a:endParaRPr lang="es-EC" sz="1300" b="1" dirty="0">
              <a:solidFill>
                <a:schemeClr val="bg1"/>
              </a:solidFill>
              <a:latin typeface="Times New Roman" panose="02020603050405020304" pitchFamily="18" charset="0"/>
              <a:cs typeface="Times New Roman" panose="02020603050405020304" pitchFamily="18" charset="0"/>
            </a:endParaRPr>
          </a:p>
        </p:txBody>
      </p:sp>
      <p:sp>
        <p:nvSpPr>
          <p:cNvPr id="10" name="Rectángulo 9"/>
          <p:cNvSpPr/>
          <p:nvPr/>
        </p:nvSpPr>
        <p:spPr>
          <a:xfrm>
            <a:off x="0" y="268466"/>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BRAND EQUITY UNIVERSIDADES</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spTree>
    <p:extLst>
      <p:ext uri="{BB962C8B-B14F-4D97-AF65-F5344CB8AC3E}">
        <p14:creationId xmlns:p14="http://schemas.microsoft.com/office/powerpoint/2010/main" val="37070475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268466"/>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MODULO PUBLICITARIO</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pic>
        <p:nvPicPr>
          <p:cNvPr id="15" name="Imagen 14"/>
          <p:cNvPicPr>
            <a:picLocks noChangeAspect="1"/>
          </p:cNvPicPr>
          <p:nvPr/>
        </p:nvPicPr>
        <p:blipFill>
          <a:blip r:embed="rId2"/>
          <a:stretch>
            <a:fillRect/>
          </a:stretch>
        </p:blipFill>
        <p:spPr>
          <a:xfrm>
            <a:off x="494795" y="1037907"/>
            <a:ext cx="6175567" cy="2786121"/>
          </a:xfrm>
          <a:prstGeom prst="rect">
            <a:avLst/>
          </a:prstGeom>
        </p:spPr>
      </p:pic>
      <p:pic>
        <p:nvPicPr>
          <p:cNvPr id="16" name="Imagen 15"/>
          <p:cNvPicPr>
            <a:picLocks noChangeAspect="1"/>
          </p:cNvPicPr>
          <p:nvPr/>
        </p:nvPicPr>
        <p:blipFill>
          <a:blip r:embed="rId3"/>
          <a:stretch>
            <a:fillRect/>
          </a:stretch>
        </p:blipFill>
        <p:spPr>
          <a:xfrm>
            <a:off x="486079" y="3515932"/>
            <a:ext cx="6185177" cy="2914396"/>
          </a:xfrm>
          <a:prstGeom prst="rect">
            <a:avLst/>
          </a:prstGeom>
        </p:spPr>
      </p:pic>
      <p:sp>
        <p:nvSpPr>
          <p:cNvPr id="19" name="CuadroTexto 18"/>
          <p:cNvSpPr txBox="1"/>
          <p:nvPr/>
        </p:nvSpPr>
        <p:spPr>
          <a:xfrm>
            <a:off x="3497997" y="1622682"/>
            <a:ext cx="3181081" cy="369332"/>
          </a:xfrm>
          <a:prstGeom prst="rect">
            <a:avLst/>
          </a:prstGeom>
          <a:noFill/>
        </p:spPr>
        <p:txBody>
          <a:bodyPr wrap="square" rtlCol="0">
            <a:spAutoFit/>
          </a:bodyPr>
          <a:lstStyle/>
          <a:p>
            <a:r>
              <a:rPr lang="es-EC" b="1" dirty="0" smtClean="0">
                <a:solidFill>
                  <a:schemeClr val="accent1">
                    <a:lumMod val="75000"/>
                  </a:schemeClr>
                </a:solidFill>
              </a:rPr>
              <a:t>Canales Nacionales Favoritos</a:t>
            </a:r>
            <a:endParaRPr lang="es-EC" b="1" dirty="0">
              <a:solidFill>
                <a:schemeClr val="accent1">
                  <a:lumMod val="75000"/>
                </a:schemeClr>
              </a:solidFill>
            </a:endParaRPr>
          </a:p>
        </p:txBody>
      </p:sp>
      <p:sp>
        <p:nvSpPr>
          <p:cNvPr id="20" name="CuadroTexto 19"/>
          <p:cNvSpPr txBox="1"/>
          <p:nvPr/>
        </p:nvSpPr>
        <p:spPr>
          <a:xfrm>
            <a:off x="3833920" y="4262597"/>
            <a:ext cx="2509234" cy="646331"/>
          </a:xfrm>
          <a:prstGeom prst="rect">
            <a:avLst/>
          </a:prstGeom>
          <a:noFill/>
        </p:spPr>
        <p:txBody>
          <a:bodyPr wrap="square" rtlCol="0">
            <a:spAutoFit/>
          </a:bodyPr>
          <a:lstStyle/>
          <a:p>
            <a:pPr algn="ctr"/>
            <a:r>
              <a:rPr lang="es-EC" b="1" dirty="0" smtClean="0">
                <a:solidFill>
                  <a:schemeClr val="accent1">
                    <a:lumMod val="75000"/>
                  </a:schemeClr>
                </a:solidFill>
              </a:rPr>
              <a:t>Canales de Televisión por Cable Favoritos</a:t>
            </a:r>
            <a:endParaRPr lang="es-EC" b="1" dirty="0">
              <a:solidFill>
                <a:schemeClr val="accent1">
                  <a:lumMod val="75000"/>
                </a:schemeClr>
              </a:solidFill>
            </a:endParaRPr>
          </a:p>
        </p:txBody>
      </p:sp>
      <p:grpSp>
        <p:nvGrpSpPr>
          <p:cNvPr id="22" name="Grupo 21"/>
          <p:cNvGrpSpPr/>
          <p:nvPr/>
        </p:nvGrpSpPr>
        <p:grpSpPr>
          <a:xfrm>
            <a:off x="7070159" y="1830943"/>
            <a:ext cx="4722043" cy="4391850"/>
            <a:chOff x="7046744" y="2254647"/>
            <a:chExt cx="4168624" cy="3861976"/>
          </a:xfrm>
        </p:grpSpPr>
        <p:pic>
          <p:nvPicPr>
            <p:cNvPr id="18" name="Imagen 17"/>
            <p:cNvPicPr>
              <a:picLocks noChangeAspect="1"/>
            </p:cNvPicPr>
            <p:nvPr/>
          </p:nvPicPr>
          <p:blipFill>
            <a:blip r:embed="rId4"/>
            <a:stretch>
              <a:fillRect/>
            </a:stretch>
          </p:blipFill>
          <p:spPr>
            <a:xfrm>
              <a:off x="7046744" y="2254647"/>
              <a:ext cx="4168624" cy="3861976"/>
            </a:xfrm>
            <a:prstGeom prst="rect">
              <a:avLst/>
            </a:prstGeom>
          </p:spPr>
        </p:pic>
        <p:sp>
          <p:nvSpPr>
            <p:cNvPr id="21" name="Rectángulo 20"/>
            <p:cNvSpPr/>
            <p:nvPr/>
          </p:nvSpPr>
          <p:spPr>
            <a:xfrm>
              <a:off x="8873544" y="2791608"/>
              <a:ext cx="1983346" cy="2575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sp>
        <p:nvSpPr>
          <p:cNvPr id="23" name="CuadroTexto 22"/>
          <p:cNvSpPr txBox="1"/>
          <p:nvPr/>
        </p:nvSpPr>
        <p:spPr>
          <a:xfrm>
            <a:off x="8913896" y="2355837"/>
            <a:ext cx="2243054" cy="369332"/>
          </a:xfrm>
          <a:prstGeom prst="rect">
            <a:avLst/>
          </a:prstGeom>
          <a:noFill/>
        </p:spPr>
        <p:txBody>
          <a:bodyPr wrap="square" rtlCol="0">
            <a:spAutoFit/>
          </a:bodyPr>
          <a:lstStyle/>
          <a:p>
            <a:r>
              <a:rPr lang="es-EC" b="1" dirty="0" smtClean="0">
                <a:solidFill>
                  <a:schemeClr val="accent1">
                    <a:lumMod val="75000"/>
                  </a:schemeClr>
                </a:solidFill>
              </a:rPr>
              <a:t>Horario de Televisión</a:t>
            </a:r>
            <a:endParaRPr lang="es-EC" b="1" dirty="0">
              <a:solidFill>
                <a:schemeClr val="accent1">
                  <a:lumMod val="75000"/>
                </a:schemeClr>
              </a:solidFill>
            </a:endParaRPr>
          </a:p>
        </p:txBody>
      </p:sp>
    </p:spTree>
    <p:extLst>
      <p:ext uri="{BB962C8B-B14F-4D97-AF65-F5344CB8AC3E}">
        <p14:creationId xmlns:p14="http://schemas.microsoft.com/office/powerpoint/2010/main" val="10350699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rotWithShape="1">
          <a:blip r:embed="rId2"/>
          <a:srcRect t="13696"/>
          <a:stretch/>
        </p:blipFill>
        <p:spPr>
          <a:xfrm>
            <a:off x="515496" y="1323101"/>
            <a:ext cx="6169295" cy="2772380"/>
          </a:xfrm>
          <a:prstGeom prst="rect">
            <a:avLst/>
          </a:prstGeom>
        </p:spPr>
      </p:pic>
      <p:sp>
        <p:nvSpPr>
          <p:cNvPr id="2" name="Rectángulo 1"/>
          <p:cNvSpPr/>
          <p:nvPr/>
        </p:nvSpPr>
        <p:spPr>
          <a:xfrm>
            <a:off x="0" y="192233"/>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MÓDULO PUBLICITARIO</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sp>
        <p:nvSpPr>
          <p:cNvPr id="19" name="CuadroTexto 18"/>
          <p:cNvSpPr txBox="1"/>
          <p:nvPr/>
        </p:nvSpPr>
        <p:spPr>
          <a:xfrm>
            <a:off x="3600143" y="1481013"/>
            <a:ext cx="2781180" cy="369332"/>
          </a:xfrm>
          <a:prstGeom prst="rect">
            <a:avLst/>
          </a:prstGeom>
          <a:noFill/>
        </p:spPr>
        <p:txBody>
          <a:bodyPr wrap="square" rtlCol="0">
            <a:spAutoFit/>
          </a:bodyPr>
          <a:lstStyle/>
          <a:p>
            <a:r>
              <a:rPr lang="es-EC" b="1" dirty="0" smtClean="0">
                <a:solidFill>
                  <a:schemeClr val="accent1">
                    <a:lumMod val="75000"/>
                  </a:schemeClr>
                </a:solidFill>
              </a:rPr>
              <a:t>Emisoras más sintonizadas</a:t>
            </a:r>
            <a:endParaRPr lang="es-EC" b="1" dirty="0">
              <a:solidFill>
                <a:schemeClr val="accent1">
                  <a:lumMod val="75000"/>
                </a:schemeClr>
              </a:solidFill>
            </a:endParaRPr>
          </a:p>
        </p:txBody>
      </p:sp>
      <p:grpSp>
        <p:nvGrpSpPr>
          <p:cNvPr id="7" name="Grupo 6"/>
          <p:cNvGrpSpPr/>
          <p:nvPr/>
        </p:nvGrpSpPr>
        <p:grpSpPr>
          <a:xfrm>
            <a:off x="7663585" y="1323101"/>
            <a:ext cx="3502398" cy="2656469"/>
            <a:chOff x="7663585" y="1197735"/>
            <a:chExt cx="3502398" cy="2833351"/>
          </a:xfrm>
        </p:grpSpPr>
        <p:pic>
          <p:nvPicPr>
            <p:cNvPr id="5" name="Imagen 4"/>
            <p:cNvPicPr>
              <a:picLocks noChangeAspect="1"/>
            </p:cNvPicPr>
            <p:nvPr/>
          </p:nvPicPr>
          <p:blipFill rotWithShape="1">
            <a:blip r:embed="rId3"/>
            <a:srcRect t="8782"/>
            <a:stretch/>
          </p:blipFill>
          <p:spPr>
            <a:xfrm>
              <a:off x="7663585" y="1300765"/>
              <a:ext cx="3502398" cy="2730321"/>
            </a:xfrm>
            <a:prstGeom prst="rect">
              <a:avLst/>
            </a:prstGeom>
          </p:spPr>
        </p:pic>
        <p:sp>
          <p:nvSpPr>
            <p:cNvPr id="6" name="Rectángulo 5"/>
            <p:cNvSpPr/>
            <p:nvPr/>
          </p:nvSpPr>
          <p:spPr>
            <a:xfrm>
              <a:off x="7663585" y="1197735"/>
              <a:ext cx="3502398" cy="3347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sp>
        <p:nvSpPr>
          <p:cNvPr id="17" name="CuadroTexto 16"/>
          <p:cNvSpPr txBox="1"/>
          <p:nvPr/>
        </p:nvSpPr>
        <p:spPr>
          <a:xfrm>
            <a:off x="8204168" y="1402717"/>
            <a:ext cx="2781180" cy="369332"/>
          </a:xfrm>
          <a:prstGeom prst="rect">
            <a:avLst/>
          </a:prstGeom>
          <a:noFill/>
        </p:spPr>
        <p:txBody>
          <a:bodyPr wrap="square" rtlCol="0">
            <a:spAutoFit/>
          </a:bodyPr>
          <a:lstStyle/>
          <a:p>
            <a:r>
              <a:rPr lang="es-EC" b="1" dirty="0" smtClean="0">
                <a:solidFill>
                  <a:schemeClr val="accent1">
                    <a:lumMod val="75000"/>
                  </a:schemeClr>
                </a:solidFill>
              </a:rPr>
              <a:t>Emisoras más sintonizadas</a:t>
            </a:r>
            <a:endParaRPr lang="es-EC" b="1" dirty="0">
              <a:solidFill>
                <a:schemeClr val="accent1">
                  <a:lumMod val="75000"/>
                </a:schemeClr>
              </a:solidFill>
            </a:endParaRPr>
          </a:p>
        </p:txBody>
      </p:sp>
      <p:pic>
        <p:nvPicPr>
          <p:cNvPr id="8" name="Imagen 7"/>
          <p:cNvPicPr>
            <a:picLocks noChangeAspect="1"/>
          </p:cNvPicPr>
          <p:nvPr/>
        </p:nvPicPr>
        <p:blipFill>
          <a:blip r:embed="rId4"/>
          <a:stretch>
            <a:fillRect/>
          </a:stretch>
        </p:blipFill>
        <p:spPr>
          <a:xfrm>
            <a:off x="3466867" y="3999659"/>
            <a:ext cx="6229785" cy="2459691"/>
          </a:xfrm>
          <a:prstGeom prst="rect">
            <a:avLst/>
          </a:prstGeom>
        </p:spPr>
      </p:pic>
      <p:sp>
        <p:nvSpPr>
          <p:cNvPr id="24" name="CuadroTexto 23"/>
          <p:cNvSpPr txBox="1"/>
          <p:nvPr/>
        </p:nvSpPr>
        <p:spPr>
          <a:xfrm>
            <a:off x="5710133" y="4272242"/>
            <a:ext cx="2781180" cy="369332"/>
          </a:xfrm>
          <a:prstGeom prst="rect">
            <a:avLst/>
          </a:prstGeom>
          <a:noFill/>
        </p:spPr>
        <p:txBody>
          <a:bodyPr wrap="square" rtlCol="0">
            <a:spAutoFit/>
          </a:bodyPr>
          <a:lstStyle/>
          <a:p>
            <a:r>
              <a:rPr lang="es-EC" b="1" dirty="0" smtClean="0">
                <a:solidFill>
                  <a:schemeClr val="accent1">
                    <a:lumMod val="75000"/>
                  </a:schemeClr>
                </a:solidFill>
              </a:rPr>
              <a:t>Redes  Sociales más usadas</a:t>
            </a:r>
            <a:endParaRPr lang="es-EC" b="1" dirty="0">
              <a:solidFill>
                <a:schemeClr val="accent1">
                  <a:lumMod val="75000"/>
                </a:schemeClr>
              </a:solidFill>
            </a:endParaRPr>
          </a:p>
        </p:txBody>
      </p:sp>
    </p:spTree>
    <p:extLst>
      <p:ext uri="{BB962C8B-B14F-4D97-AF65-F5344CB8AC3E}">
        <p14:creationId xmlns:p14="http://schemas.microsoft.com/office/powerpoint/2010/main" val="5891409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0 Rectángulo redondeado"/>
          <p:cNvSpPr/>
          <p:nvPr/>
        </p:nvSpPr>
        <p:spPr>
          <a:xfrm>
            <a:off x="8806234" y="4700895"/>
            <a:ext cx="2883878" cy="1594339"/>
          </a:xfrm>
          <a:prstGeom prst="roundRect">
            <a:avLst>
              <a:gd name="adj" fmla="val 10000"/>
            </a:avLst>
          </a:pr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8" name="17 Rectángulo redondeado"/>
          <p:cNvSpPr/>
          <p:nvPr/>
        </p:nvSpPr>
        <p:spPr>
          <a:xfrm>
            <a:off x="8837109" y="2850532"/>
            <a:ext cx="2883878" cy="1827014"/>
          </a:xfrm>
          <a:prstGeom prst="roundRect">
            <a:avLst>
              <a:gd name="adj" fmla="val 10000"/>
            </a:avLst>
          </a:pr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5" name="14 Rectángulo redondeado"/>
          <p:cNvSpPr/>
          <p:nvPr/>
        </p:nvSpPr>
        <p:spPr>
          <a:xfrm>
            <a:off x="8837109" y="1395046"/>
            <a:ext cx="2883878" cy="1361200"/>
          </a:xfrm>
          <a:prstGeom prst="roundRect">
            <a:avLst>
              <a:gd name="adj" fmla="val 10000"/>
            </a:avLst>
          </a:pr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r>
              <a:rPr lang="es-EC" dirty="0" smtClean="0"/>
              <a:t> </a:t>
            </a:r>
            <a:endParaRPr lang="es-EC" dirty="0"/>
          </a:p>
        </p:txBody>
      </p:sp>
      <p:sp>
        <p:nvSpPr>
          <p:cNvPr id="3" name="Rectángulo 2"/>
          <p:cNvSpPr/>
          <p:nvPr/>
        </p:nvSpPr>
        <p:spPr>
          <a:xfrm>
            <a:off x="0" y="474529"/>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HIPÓTESIS DE LA INVESTIGACIÓN</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graphicFrame>
        <p:nvGraphicFramePr>
          <p:cNvPr id="4" name="3 Diagrama"/>
          <p:cNvGraphicFramePr/>
          <p:nvPr>
            <p:extLst/>
          </p:nvPr>
        </p:nvGraphicFramePr>
        <p:xfrm>
          <a:off x="2717656" y="1403509"/>
          <a:ext cx="5955902" cy="136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Diagrama"/>
          <p:cNvGraphicFramePr/>
          <p:nvPr>
            <p:extLst/>
          </p:nvPr>
        </p:nvGraphicFramePr>
        <p:xfrm>
          <a:off x="2706512" y="2810279"/>
          <a:ext cx="6002215" cy="1828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5 Diagrama"/>
          <p:cNvGraphicFramePr/>
          <p:nvPr>
            <p:extLst/>
          </p:nvPr>
        </p:nvGraphicFramePr>
        <p:xfrm>
          <a:off x="2743890" y="4756309"/>
          <a:ext cx="6046328" cy="15943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030" name="Picture 6" descr="Resultado de imagen de numero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43029" y="3094892"/>
            <a:ext cx="1453896" cy="140676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Resultado de imagen de numero 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31191" y="1395046"/>
            <a:ext cx="1565734" cy="14771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Resultado de imagen de numero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43029" y="4756309"/>
            <a:ext cx="1483512" cy="14835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Resultado de imagen de atributos funcionales"/>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50000"/>
          <a:stretch/>
        </p:blipFill>
        <p:spPr bwMode="auto">
          <a:xfrm>
            <a:off x="9129141" y="1594999"/>
            <a:ext cx="2299814" cy="9612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Resultado de imagen de lidera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29141" y="3079869"/>
            <a:ext cx="2238065" cy="13683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0" name="Picture 16" descr="Resultado de imagen de facebook"/>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24502" r="23440"/>
          <a:stretch/>
        </p:blipFill>
        <p:spPr bwMode="auto">
          <a:xfrm>
            <a:off x="9264478" y="4877320"/>
            <a:ext cx="2014282" cy="12413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15 Rectángulo"/>
          <p:cNvSpPr/>
          <p:nvPr/>
        </p:nvSpPr>
        <p:spPr>
          <a:xfrm>
            <a:off x="6991365" y="3327529"/>
            <a:ext cx="5876161" cy="1281464"/>
          </a:xfrm>
          <a:prstGeom prst="rect">
            <a:avLst/>
          </a:prstGeom>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endParaRPr lang="es-ES" sz="2500" kern="1200" dirty="0"/>
          </a:p>
        </p:txBody>
      </p:sp>
    </p:spTree>
    <p:extLst>
      <p:ext uri="{BB962C8B-B14F-4D97-AF65-F5344CB8AC3E}">
        <p14:creationId xmlns:p14="http://schemas.microsoft.com/office/powerpoint/2010/main" val="19777157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1"/>
          <p:cNvSpPr/>
          <p:nvPr/>
        </p:nvSpPr>
        <p:spPr>
          <a:xfrm>
            <a:off x="0" y="294224"/>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latin typeface="Century Gothic" panose="020B0502020202020204" pitchFamily="34" charset="0"/>
              </a:rPr>
              <a:t>ANÁLISIS BIVARIADO</a:t>
            </a:r>
            <a:endParaRPr lang="es-ES" sz="2800" b="1" dirty="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endParaRPr>
          </a:p>
        </p:txBody>
      </p:sp>
      <p:sp>
        <p:nvSpPr>
          <p:cNvPr id="4" name="CuadroTexto 22"/>
          <p:cNvSpPr txBox="1"/>
          <p:nvPr/>
        </p:nvSpPr>
        <p:spPr>
          <a:xfrm>
            <a:off x="4453944" y="1120840"/>
            <a:ext cx="2621413" cy="523220"/>
          </a:xfrm>
          <a:prstGeom prst="rect">
            <a:avLst/>
          </a:prstGeom>
          <a:noFill/>
        </p:spPr>
        <p:txBody>
          <a:bodyPr wrap="square" rtlCol="0">
            <a:spAutoFit/>
          </a:bodyPr>
          <a:lstStyle/>
          <a:p>
            <a:r>
              <a:rPr lang="es-EC" sz="2800" b="1" dirty="0" smtClean="0">
                <a:solidFill>
                  <a:prstClr val="black"/>
                </a:solidFill>
              </a:rPr>
              <a:t>CHI CUADRADO</a:t>
            </a:r>
            <a:endParaRPr lang="es-EC" sz="2800" b="1" dirty="0">
              <a:solidFill>
                <a:prstClr val="black"/>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816123853"/>
              </p:ext>
            </p:extLst>
          </p:nvPr>
        </p:nvGraphicFramePr>
        <p:xfrm>
          <a:off x="227352" y="2786729"/>
          <a:ext cx="5708753" cy="2054545"/>
        </p:xfrm>
        <a:graphic>
          <a:graphicData uri="http://schemas.openxmlformats.org/drawingml/2006/table">
            <a:tbl>
              <a:tblPr>
                <a:tableStyleId>{D7AC3CCA-C797-4891-BE02-D94E43425B78}</a:tableStyleId>
              </a:tblPr>
              <a:tblGrid>
                <a:gridCol w="2355842">
                  <a:extLst>
                    <a:ext uri="{9D8B030D-6E8A-4147-A177-3AD203B41FA5}">
                      <a16:colId xmlns:a16="http://schemas.microsoft.com/office/drawing/2014/main" val="20000"/>
                    </a:ext>
                  </a:extLst>
                </a:gridCol>
                <a:gridCol w="970100">
                  <a:extLst>
                    <a:ext uri="{9D8B030D-6E8A-4147-A177-3AD203B41FA5}">
                      <a16:colId xmlns:a16="http://schemas.microsoft.com/office/drawing/2014/main" val="20001"/>
                    </a:ext>
                  </a:extLst>
                </a:gridCol>
                <a:gridCol w="970100">
                  <a:extLst>
                    <a:ext uri="{9D8B030D-6E8A-4147-A177-3AD203B41FA5}">
                      <a16:colId xmlns:a16="http://schemas.microsoft.com/office/drawing/2014/main" val="20002"/>
                    </a:ext>
                  </a:extLst>
                </a:gridCol>
                <a:gridCol w="1412711">
                  <a:extLst>
                    <a:ext uri="{9D8B030D-6E8A-4147-A177-3AD203B41FA5}">
                      <a16:colId xmlns:a16="http://schemas.microsoft.com/office/drawing/2014/main" val="20003"/>
                    </a:ext>
                  </a:extLst>
                </a:gridCol>
              </a:tblGrid>
              <a:tr h="197485">
                <a:tc gridSpan="4">
                  <a:txBody>
                    <a:bodyPr/>
                    <a:lstStyle/>
                    <a:p>
                      <a:pPr marL="38100" marR="38100" algn="ctr">
                        <a:lnSpc>
                          <a:spcPct val="107000"/>
                        </a:lnSpc>
                        <a:spcAft>
                          <a:spcPts val="800"/>
                        </a:spcAft>
                      </a:pPr>
                      <a:r>
                        <a:rPr lang="es-EC" sz="1400" dirty="0"/>
                        <a:t>Pruebas de chi-cuadrado</a:t>
                      </a:r>
                      <a:endParaRPr lang="es-ES" sz="1800" dirty="0">
                        <a:solidFill>
                          <a:schemeClr val="bg1"/>
                        </a:solidFill>
                        <a:latin typeface="Calibri"/>
                        <a:ea typeface="Calibri"/>
                        <a:cs typeface="Times New Roman"/>
                      </a:endParaRPr>
                    </a:p>
                  </a:txBody>
                  <a:tcPr marL="68580" marR="68580" marT="0" marB="0">
                    <a:solidFill>
                      <a:schemeClr val="accent2">
                        <a:lumMod val="40000"/>
                        <a:lumOff val="6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235585">
                <a:tc>
                  <a:txBody>
                    <a:bodyPr/>
                    <a:lstStyle/>
                    <a:p>
                      <a:pPr algn="ctr">
                        <a:lnSpc>
                          <a:spcPct val="107000"/>
                        </a:lnSpc>
                        <a:spcAft>
                          <a:spcPts val="800"/>
                        </a:spcAft>
                      </a:pPr>
                      <a:r>
                        <a:rPr lang="es-ES" sz="1800" dirty="0"/>
                        <a:t> </a:t>
                      </a:r>
                      <a:endParaRPr lang="es-ES" sz="1800" dirty="0">
                        <a:solidFill>
                          <a:schemeClr val="bg1"/>
                        </a:solidFill>
                        <a:latin typeface="Calibri"/>
                        <a:ea typeface="Calibri"/>
                        <a:cs typeface="Times New Roman"/>
                      </a:endParaRPr>
                    </a:p>
                  </a:txBody>
                  <a:tcPr marL="0" marR="0" marT="0" marB="0" anchor="ctr">
                    <a:solidFill>
                      <a:schemeClr val="accent2">
                        <a:lumMod val="40000"/>
                        <a:lumOff val="60000"/>
                      </a:schemeClr>
                    </a:solidFill>
                  </a:tcPr>
                </a:tc>
                <a:tc>
                  <a:txBody>
                    <a:bodyPr/>
                    <a:lstStyle/>
                    <a:p>
                      <a:pPr marL="38100" marR="38100" algn="ctr">
                        <a:lnSpc>
                          <a:spcPct val="107000"/>
                        </a:lnSpc>
                        <a:spcAft>
                          <a:spcPts val="800"/>
                        </a:spcAft>
                      </a:pPr>
                      <a:r>
                        <a:rPr lang="es-EC" sz="1400" dirty="0"/>
                        <a:t>Valor</a:t>
                      </a:r>
                      <a:endParaRPr lang="es-ES" sz="1800" dirty="0">
                        <a:solidFill>
                          <a:schemeClr val="bg1"/>
                        </a:solidFill>
                        <a:latin typeface="Calibri"/>
                        <a:ea typeface="Calibri"/>
                        <a:cs typeface="Times New Roman"/>
                      </a:endParaRPr>
                    </a:p>
                  </a:txBody>
                  <a:tcPr marL="68580" marR="68580" marT="0" marB="0">
                    <a:solidFill>
                      <a:schemeClr val="accent2">
                        <a:lumMod val="40000"/>
                        <a:lumOff val="60000"/>
                      </a:schemeClr>
                    </a:solidFill>
                  </a:tcPr>
                </a:tc>
                <a:tc>
                  <a:txBody>
                    <a:bodyPr/>
                    <a:lstStyle/>
                    <a:p>
                      <a:pPr marL="38100" marR="38100" algn="ctr">
                        <a:lnSpc>
                          <a:spcPct val="107000"/>
                        </a:lnSpc>
                        <a:spcAft>
                          <a:spcPts val="800"/>
                        </a:spcAft>
                      </a:pPr>
                      <a:r>
                        <a:rPr lang="es-EC" sz="1400" dirty="0"/>
                        <a:t>gl</a:t>
                      </a:r>
                      <a:endParaRPr lang="es-ES" sz="1800" dirty="0">
                        <a:solidFill>
                          <a:schemeClr val="bg1"/>
                        </a:solidFill>
                        <a:latin typeface="Calibri"/>
                        <a:ea typeface="Calibri"/>
                        <a:cs typeface="Times New Roman"/>
                      </a:endParaRPr>
                    </a:p>
                  </a:txBody>
                  <a:tcPr marL="68580" marR="68580" marT="0" marB="0">
                    <a:solidFill>
                      <a:schemeClr val="accent2">
                        <a:lumMod val="40000"/>
                        <a:lumOff val="60000"/>
                      </a:schemeClr>
                    </a:solidFill>
                  </a:tcPr>
                </a:tc>
                <a:tc>
                  <a:txBody>
                    <a:bodyPr/>
                    <a:lstStyle/>
                    <a:p>
                      <a:pPr marL="38100" marR="38100" algn="ctr">
                        <a:lnSpc>
                          <a:spcPct val="107000"/>
                        </a:lnSpc>
                        <a:spcAft>
                          <a:spcPts val="800"/>
                        </a:spcAft>
                      </a:pPr>
                      <a:r>
                        <a:rPr lang="es-EC" sz="1400" dirty="0"/>
                        <a:t>Sig. asintótica (bilateral)</a:t>
                      </a:r>
                      <a:endParaRPr lang="es-ES" sz="1800" dirty="0">
                        <a:solidFill>
                          <a:schemeClr val="bg1"/>
                        </a:solidFill>
                        <a:latin typeface="Calibri"/>
                        <a:ea typeface="Calibri"/>
                        <a:cs typeface="Times New Roman"/>
                      </a:endParaRPr>
                    </a:p>
                  </a:txBody>
                  <a:tcPr marL="68580" marR="68580" marT="0" marB="0">
                    <a:solidFill>
                      <a:schemeClr val="accent2">
                        <a:lumMod val="40000"/>
                        <a:lumOff val="60000"/>
                      </a:schemeClr>
                    </a:solidFill>
                  </a:tcPr>
                </a:tc>
                <a:extLst>
                  <a:ext uri="{0D108BD9-81ED-4DB2-BD59-A6C34878D82A}">
                    <a16:rowId xmlns:a16="http://schemas.microsoft.com/office/drawing/2014/main" val="10001"/>
                  </a:ext>
                </a:extLst>
              </a:tr>
              <a:tr h="44450">
                <a:tc>
                  <a:txBody>
                    <a:bodyPr/>
                    <a:lstStyle/>
                    <a:p>
                      <a:pPr marL="38100" marR="38100" algn="ctr">
                        <a:lnSpc>
                          <a:spcPct val="107000"/>
                        </a:lnSpc>
                        <a:spcAft>
                          <a:spcPts val="800"/>
                        </a:spcAft>
                      </a:pPr>
                      <a:r>
                        <a:rPr lang="es-EC" sz="1400" dirty="0"/>
                        <a:t>Chi-cuadrado de Pearson</a:t>
                      </a:r>
                      <a:endParaRPr lang="es-ES" sz="1800" dirty="0">
                        <a:solidFill>
                          <a:schemeClr val="bg1"/>
                        </a:solidFill>
                        <a:latin typeface="Calibri"/>
                        <a:ea typeface="Calibri"/>
                        <a:cs typeface="Times New Roman"/>
                      </a:endParaRPr>
                    </a:p>
                  </a:txBody>
                  <a:tcPr marL="68580" marR="68580" marT="0" marB="0">
                    <a:solidFill>
                      <a:schemeClr val="accent2">
                        <a:lumMod val="40000"/>
                        <a:lumOff val="60000"/>
                      </a:schemeClr>
                    </a:solidFill>
                  </a:tcPr>
                </a:tc>
                <a:tc>
                  <a:txBody>
                    <a:bodyPr/>
                    <a:lstStyle/>
                    <a:p>
                      <a:pPr marL="38100" marR="38100" algn="ctr">
                        <a:lnSpc>
                          <a:spcPct val="107000"/>
                        </a:lnSpc>
                        <a:spcAft>
                          <a:spcPts val="800"/>
                        </a:spcAft>
                      </a:pPr>
                      <a:r>
                        <a:rPr lang="es-EC" sz="1400" dirty="0"/>
                        <a:t>59,660</a:t>
                      </a:r>
                      <a:r>
                        <a:rPr lang="es-EC" sz="1400" baseline="30000" dirty="0"/>
                        <a:t>a</a:t>
                      </a:r>
                      <a:endParaRPr lang="es-ES" sz="1800" dirty="0">
                        <a:solidFill>
                          <a:schemeClr val="bg1"/>
                        </a:solidFill>
                        <a:latin typeface="Calibri"/>
                        <a:ea typeface="Calibri"/>
                        <a:cs typeface="Times New Roman"/>
                      </a:endParaRPr>
                    </a:p>
                  </a:txBody>
                  <a:tcPr marL="68580" marR="68580" marT="0" marB="0">
                    <a:solidFill>
                      <a:schemeClr val="accent2">
                        <a:lumMod val="40000"/>
                        <a:lumOff val="60000"/>
                      </a:schemeClr>
                    </a:solidFill>
                  </a:tcPr>
                </a:tc>
                <a:tc>
                  <a:txBody>
                    <a:bodyPr/>
                    <a:lstStyle/>
                    <a:p>
                      <a:pPr marL="38100" marR="38100" algn="ctr">
                        <a:lnSpc>
                          <a:spcPct val="107000"/>
                        </a:lnSpc>
                        <a:spcAft>
                          <a:spcPts val="800"/>
                        </a:spcAft>
                      </a:pPr>
                      <a:r>
                        <a:rPr lang="es-EC" sz="1400" dirty="0"/>
                        <a:t>12</a:t>
                      </a:r>
                      <a:endParaRPr lang="es-ES" sz="1800" dirty="0">
                        <a:solidFill>
                          <a:schemeClr val="bg1"/>
                        </a:solidFill>
                        <a:latin typeface="Calibri"/>
                        <a:ea typeface="Calibri"/>
                        <a:cs typeface="Times New Roman"/>
                      </a:endParaRPr>
                    </a:p>
                  </a:txBody>
                  <a:tcPr marL="68580" marR="68580" marT="0" marB="0">
                    <a:solidFill>
                      <a:schemeClr val="accent2">
                        <a:lumMod val="40000"/>
                        <a:lumOff val="60000"/>
                      </a:schemeClr>
                    </a:solidFill>
                  </a:tcPr>
                </a:tc>
                <a:tc>
                  <a:txBody>
                    <a:bodyPr/>
                    <a:lstStyle/>
                    <a:p>
                      <a:pPr marL="38100" marR="38100" algn="ctr">
                        <a:lnSpc>
                          <a:spcPct val="107000"/>
                        </a:lnSpc>
                        <a:spcAft>
                          <a:spcPts val="800"/>
                        </a:spcAft>
                      </a:pPr>
                      <a:r>
                        <a:rPr lang="es-EC" sz="1400" dirty="0"/>
                        <a:t>,000</a:t>
                      </a:r>
                      <a:endParaRPr lang="es-ES" sz="1800" dirty="0">
                        <a:solidFill>
                          <a:schemeClr val="bg1"/>
                        </a:solidFill>
                        <a:latin typeface="Calibri"/>
                        <a:ea typeface="Calibri"/>
                        <a:cs typeface="Times New Roman"/>
                      </a:endParaRPr>
                    </a:p>
                  </a:txBody>
                  <a:tcPr marL="68580" marR="68580" marT="0" marB="0">
                    <a:solidFill>
                      <a:schemeClr val="accent2">
                        <a:lumMod val="40000"/>
                        <a:lumOff val="60000"/>
                      </a:schemeClr>
                    </a:solidFill>
                  </a:tcPr>
                </a:tc>
                <a:extLst>
                  <a:ext uri="{0D108BD9-81ED-4DB2-BD59-A6C34878D82A}">
                    <a16:rowId xmlns:a16="http://schemas.microsoft.com/office/drawing/2014/main" val="10002"/>
                  </a:ext>
                </a:extLst>
              </a:tr>
              <a:tr h="185420">
                <a:tc>
                  <a:txBody>
                    <a:bodyPr/>
                    <a:lstStyle/>
                    <a:p>
                      <a:pPr marL="38100" marR="38100" algn="ctr">
                        <a:lnSpc>
                          <a:spcPct val="107000"/>
                        </a:lnSpc>
                        <a:spcAft>
                          <a:spcPts val="800"/>
                        </a:spcAft>
                      </a:pPr>
                      <a:r>
                        <a:rPr lang="es-EC" sz="1400" dirty="0"/>
                        <a:t>Razón de verosimilitudes</a:t>
                      </a:r>
                      <a:endParaRPr lang="es-ES" sz="1800" dirty="0">
                        <a:solidFill>
                          <a:schemeClr val="bg1"/>
                        </a:solidFill>
                        <a:latin typeface="Calibri"/>
                        <a:ea typeface="Calibri"/>
                        <a:cs typeface="Times New Roman"/>
                      </a:endParaRPr>
                    </a:p>
                  </a:txBody>
                  <a:tcPr marL="68580" marR="68580" marT="0" marB="0">
                    <a:solidFill>
                      <a:schemeClr val="accent2">
                        <a:lumMod val="40000"/>
                        <a:lumOff val="60000"/>
                      </a:schemeClr>
                    </a:solidFill>
                  </a:tcPr>
                </a:tc>
                <a:tc>
                  <a:txBody>
                    <a:bodyPr/>
                    <a:lstStyle/>
                    <a:p>
                      <a:pPr marL="38100" marR="38100" algn="ctr">
                        <a:lnSpc>
                          <a:spcPct val="107000"/>
                        </a:lnSpc>
                        <a:spcAft>
                          <a:spcPts val="800"/>
                        </a:spcAft>
                      </a:pPr>
                      <a:r>
                        <a:rPr lang="es-EC" sz="1400" dirty="0"/>
                        <a:t>65,431</a:t>
                      </a:r>
                      <a:endParaRPr lang="es-ES" sz="1800" dirty="0">
                        <a:solidFill>
                          <a:schemeClr val="bg1"/>
                        </a:solidFill>
                        <a:latin typeface="Calibri"/>
                        <a:ea typeface="Calibri"/>
                        <a:cs typeface="Times New Roman"/>
                      </a:endParaRPr>
                    </a:p>
                  </a:txBody>
                  <a:tcPr marL="68580" marR="68580" marT="0" marB="0">
                    <a:solidFill>
                      <a:schemeClr val="accent2">
                        <a:lumMod val="40000"/>
                        <a:lumOff val="60000"/>
                      </a:schemeClr>
                    </a:solidFill>
                  </a:tcPr>
                </a:tc>
                <a:tc>
                  <a:txBody>
                    <a:bodyPr/>
                    <a:lstStyle/>
                    <a:p>
                      <a:pPr marL="38100" marR="38100" algn="ctr">
                        <a:lnSpc>
                          <a:spcPct val="107000"/>
                        </a:lnSpc>
                        <a:spcAft>
                          <a:spcPts val="800"/>
                        </a:spcAft>
                      </a:pPr>
                      <a:r>
                        <a:rPr lang="es-EC" sz="1400" dirty="0"/>
                        <a:t>12</a:t>
                      </a:r>
                      <a:endParaRPr lang="es-ES" sz="1800" dirty="0">
                        <a:solidFill>
                          <a:schemeClr val="bg1"/>
                        </a:solidFill>
                        <a:latin typeface="Calibri"/>
                        <a:ea typeface="Calibri"/>
                        <a:cs typeface="Times New Roman"/>
                      </a:endParaRPr>
                    </a:p>
                  </a:txBody>
                  <a:tcPr marL="68580" marR="68580" marT="0" marB="0">
                    <a:solidFill>
                      <a:schemeClr val="accent2">
                        <a:lumMod val="40000"/>
                        <a:lumOff val="60000"/>
                      </a:schemeClr>
                    </a:solidFill>
                  </a:tcPr>
                </a:tc>
                <a:tc>
                  <a:txBody>
                    <a:bodyPr/>
                    <a:lstStyle/>
                    <a:p>
                      <a:pPr marL="38100" marR="38100" algn="ctr">
                        <a:lnSpc>
                          <a:spcPct val="107000"/>
                        </a:lnSpc>
                        <a:spcAft>
                          <a:spcPts val="800"/>
                        </a:spcAft>
                      </a:pPr>
                      <a:r>
                        <a:rPr lang="es-EC" sz="1400" dirty="0"/>
                        <a:t>,000</a:t>
                      </a:r>
                      <a:endParaRPr lang="es-ES" sz="1800" dirty="0">
                        <a:solidFill>
                          <a:schemeClr val="bg1"/>
                        </a:solidFill>
                        <a:latin typeface="Calibri"/>
                        <a:ea typeface="Calibri"/>
                        <a:cs typeface="Times New Roman"/>
                      </a:endParaRPr>
                    </a:p>
                  </a:txBody>
                  <a:tcPr marL="68580" marR="68580" marT="0" marB="0">
                    <a:solidFill>
                      <a:schemeClr val="accent2">
                        <a:lumMod val="40000"/>
                        <a:lumOff val="60000"/>
                      </a:schemeClr>
                    </a:solidFill>
                  </a:tcPr>
                </a:tc>
                <a:extLst>
                  <a:ext uri="{0D108BD9-81ED-4DB2-BD59-A6C34878D82A}">
                    <a16:rowId xmlns:a16="http://schemas.microsoft.com/office/drawing/2014/main" val="10003"/>
                  </a:ext>
                </a:extLst>
              </a:tr>
              <a:tr h="50800">
                <a:tc>
                  <a:txBody>
                    <a:bodyPr/>
                    <a:lstStyle/>
                    <a:p>
                      <a:pPr marL="38100" marR="38100" algn="ctr">
                        <a:lnSpc>
                          <a:spcPct val="107000"/>
                        </a:lnSpc>
                        <a:spcAft>
                          <a:spcPts val="800"/>
                        </a:spcAft>
                      </a:pPr>
                      <a:r>
                        <a:rPr lang="es-EC" sz="1400" dirty="0"/>
                        <a:t>Asociación lineal por lineal</a:t>
                      </a:r>
                      <a:endParaRPr lang="es-ES" sz="1800" dirty="0">
                        <a:solidFill>
                          <a:schemeClr val="bg1"/>
                        </a:solidFill>
                        <a:latin typeface="Calibri"/>
                        <a:ea typeface="Calibri"/>
                        <a:cs typeface="Times New Roman"/>
                      </a:endParaRPr>
                    </a:p>
                  </a:txBody>
                  <a:tcPr marL="68580" marR="68580" marT="0" marB="0">
                    <a:solidFill>
                      <a:schemeClr val="accent2">
                        <a:lumMod val="40000"/>
                        <a:lumOff val="60000"/>
                      </a:schemeClr>
                    </a:solidFill>
                  </a:tcPr>
                </a:tc>
                <a:tc>
                  <a:txBody>
                    <a:bodyPr/>
                    <a:lstStyle/>
                    <a:p>
                      <a:pPr marL="38100" marR="38100" algn="ctr">
                        <a:lnSpc>
                          <a:spcPct val="107000"/>
                        </a:lnSpc>
                        <a:spcAft>
                          <a:spcPts val="800"/>
                        </a:spcAft>
                      </a:pPr>
                      <a:r>
                        <a:rPr lang="es-EC" sz="1400" dirty="0"/>
                        <a:t>6,162</a:t>
                      </a:r>
                      <a:endParaRPr lang="es-ES" sz="1800" dirty="0">
                        <a:solidFill>
                          <a:schemeClr val="bg1"/>
                        </a:solidFill>
                        <a:latin typeface="Calibri"/>
                        <a:ea typeface="Calibri"/>
                        <a:cs typeface="Times New Roman"/>
                      </a:endParaRPr>
                    </a:p>
                  </a:txBody>
                  <a:tcPr marL="68580" marR="68580" marT="0" marB="0">
                    <a:solidFill>
                      <a:schemeClr val="accent2">
                        <a:lumMod val="40000"/>
                        <a:lumOff val="60000"/>
                      </a:schemeClr>
                    </a:solidFill>
                  </a:tcPr>
                </a:tc>
                <a:tc>
                  <a:txBody>
                    <a:bodyPr/>
                    <a:lstStyle/>
                    <a:p>
                      <a:pPr marL="38100" marR="38100" algn="ctr">
                        <a:lnSpc>
                          <a:spcPct val="107000"/>
                        </a:lnSpc>
                        <a:spcAft>
                          <a:spcPts val="800"/>
                        </a:spcAft>
                      </a:pPr>
                      <a:r>
                        <a:rPr lang="es-EC" sz="1400" dirty="0"/>
                        <a:t>1</a:t>
                      </a:r>
                      <a:endParaRPr lang="es-ES" sz="1800" dirty="0">
                        <a:solidFill>
                          <a:schemeClr val="bg1"/>
                        </a:solidFill>
                        <a:latin typeface="Calibri"/>
                        <a:ea typeface="Calibri"/>
                        <a:cs typeface="Times New Roman"/>
                      </a:endParaRPr>
                    </a:p>
                  </a:txBody>
                  <a:tcPr marL="68580" marR="68580" marT="0" marB="0">
                    <a:solidFill>
                      <a:schemeClr val="accent2">
                        <a:lumMod val="40000"/>
                        <a:lumOff val="60000"/>
                      </a:schemeClr>
                    </a:solidFill>
                  </a:tcPr>
                </a:tc>
                <a:tc>
                  <a:txBody>
                    <a:bodyPr/>
                    <a:lstStyle/>
                    <a:p>
                      <a:pPr marL="38100" marR="38100" algn="ctr">
                        <a:lnSpc>
                          <a:spcPct val="107000"/>
                        </a:lnSpc>
                        <a:spcAft>
                          <a:spcPts val="800"/>
                        </a:spcAft>
                      </a:pPr>
                      <a:r>
                        <a:rPr lang="es-EC" sz="1400" dirty="0"/>
                        <a:t>,013</a:t>
                      </a:r>
                      <a:endParaRPr lang="es-ES" sz="1800" dirty="0">
                        <a:solidFill>
                          <a:schemeClr val="bg1"/>
                        </a:solidFill>
                        <a:latin typeface="Calibri"/>
                        <a:ea typeface="Calibri"/>
                        <a:cs typeface="Times New Roman"/>
                      </a:endParaRPr>
                    </a:p>
                  </a:txBody>
                  <a:tcPr marL="68580" marR="68580" marT="0" marB="0">
                    <a:solidFill>
                      <a:schemeClr val="accent2">
                        <a:lumMod val="40000"/>
                        <a:lumOff val="60000"/>
                      </a:schemeClr>
                    </a:solidFill>
                  </a:tcPr>
                </a:tc>
                <a:extLst>
                  <a:ext uri="{0D108BD9-81ED-4DB2-BD59-A6C34878D82A}">
                    <a16:rowId xmlns:a16="http://schemas.microsoft.com/office/drawing/2014/main" val="10004"/>
                  </a:ext>
                </a:extLst>
              </a:tr>
              <a:tr h="50800">
                <a:tc>
                  <a:txBody>
                    <a:bodyPr/>
                    <a:lstStyle/>
                    <a:p>
                      <a:pPr marL="38100" marR="38100" algn="ctr">
                        <a:lnSpc>
                          <a:spcPct val="107000"/>
                        </a:lnSpc>
                        <a:spcAft>
                          <a:spcPts val="800"/>
                        </a:spcAft>
                      </a:pPr>
                      <a:r>
                        <a:rPr lang="es-EC" sz="1400" dirty="0"/>
                        <a:t>N de casos válidos</a:t>
                      </a:r>
                      <a:endParaRPr lang="es-ES" sz="1800" dirty="0">
                        <a:solidFill>
                          <a:schemeClr val="bg1"/>
                        </a:solidFill>
                        <a:latin typeface="Calibri"/>
                        <a:ea typeface="Calibri"/>
                        <a:cs typeface="Times New Roman"/>
                      </a:endParaRPr>
                    </a:p>
                  </a:txBody>
                  <a:tcPr marL="68580" marR="68580" marT="0" marB="0">
                    <a:solidFill>
                      <a:schemeClr val="accent2">
                        <a:lumMod val="40000"/>
                        <a:lumOff val="60000"/>
                      </a:schemeClr>
                    </a:solidFill>
                  </a:tcPr>
                </a:tc>
                <a:tc>
                  <a:txBody>
                    <a:bodyPr/>
                    <a:lstStyle/>
                    <a:p>
                      <a:pPr marL="38100" marR="38100" algn="ctr">
                        <a:lnSpc>
                          <a:spcPct val="107000"/>
                        </a:lnSpc>
                        <a:spcAft>
                          <a:spcPts val="800"/>
                        </a:spcAft>
                      </a:pPr>
                      <a:r>
                        <a:rPr lang="es-EC" sz="1400" dirty="0"/>
                        <a:t>384</a:t>
                      </a:r>
                      <a:endParaRPr lang="es-ES" sz="1800" dirty="0">
                        <a:solidFill>
                          <a:schemeClr val="bg1"/>
                        </a:solidFill>
                        <a:latin typeface="Calibri"/>
                        <a:ea typeface="Calibri"/>
                        <a:cs typeface="Times New Roman"/>
                      </a:endParaRPr>
                    </a:p>
                  </a:txBody>
                  <a:tcPr marL="68580" marR="68580" marT="0" marB="0">
                    <a:solidFill>
                      <a:schemeClr val="accent2">
                        <a:lumMod val="40000"/>
                        <a:lumOff val="60000"/>
                      </a:schemeClr>
                    </a:solidFill>
                  </a:tcPr>
                </a:tc>
                <a:tc>
                  <a:txBody>
                    <a:bodyPr/>
                    <a:lstStyle/>
                    <a:p>
                      <a:pPr algn="ctr">
                        <a:lnSpc>
                          <a:spcPct val="107000"/>
                        </a:lnSpc>
                        <a:spcAft>
                          <a:spcPts val="800"/>
                        </a:spcAft>
                      </a:pPr>
                      <a:endParaRPr lang="es-EC" sz="1400" dirty="0">
                        <a:solidFill>
                          <a:schemeClr val="bg1"/>
                        </a:solidFill>
                        <a:latin typeface="Times New Roman"/>
                        <a:ea typeface="Calibri"/>
                        <a:cs typeface="Times New Roman"/>
                      </a:endParaRPr>
                    </a:p>
                  </a:txBody>
                  <a:tcPr marL="68580" marR="68580" marT="0" marB="0">
                    <a:solidFill>
                      <a:schemeClr val="accent2">
                        <a:lumMod val="40000"/>
                        <a:lumOff val="60000"/>
                      </a:schemeClr>
                    </a:solidFill>
                  </a:tcPr>
                </a:tc>
                <a:tc>
                  <a:txBody>
                    <a:bodyPr/>
                    <a:lstStyle/>
                    <a:p>
                      <a:pPr algn="ctr">
                        <a:lnSpc>
                          <a:spcPct val="107000"/>
                        </a:lnSpc>
                        <a:spcAft>
                          <a:spcPts val="800"/>
                        </a:spcAft>
                      </a:pPr>
                      <a:endParaRPr lang="es-EC" sz="1400" dirty="0">
                        <a:solidFill>
                          <a:schemeClr val="bg1"/>
                        </a:solidFill>
                        <a:latin typeface="Times New Roman"/>
                        <a:ea typeface="Calibri"/>
                        <a:cs typeface="Times New Roman"/>
                      </a:endParaRPr>
                    </a:p>
                  </a:txBody>
                  <a:tcPr marL="68580" marR="68580" marT="0" marB="0">
                    <a:solidFill>
                      <a:schemeClr val="accent2">
                        <a:lumMod val="40000"/>
                        <a:lumOff val="60000"/>
                      </a:schemeClr>
                    </a:solidFill>
                  </a:tcPr>
                </a:tc>
                <a:extLst>
                  <a:ext uri="{0D108BD9-81ED-4DB2-BD59-A6C34878D82A}">
                    <a16:rowId xmlns:a16="http://schemas.microsoft.com/office/drawing/2014/main" val="10005"/>
                  </a:ext>
                </a:extLst>
              </a:tr>
              <a:tr h="194310">
                <a:tc gridSpan="4">
                  <a:txBody>
                    <a:bodyPr/>
                    <a:lstStyle/>
                    <a:p>
                      <a:pPr marL="38100" marR="38100" algn="ctr">
                        <a:lnSpc>
                          <a:spcPct val="107000"/>
                        </a:lnSpc>
                        <a:spcAft>
                          <a:spcPts val="800"/>
                        </a:spcAft>
                      </a:pPr>
                      <a:r>
                        <a:rPr lang="es-EC" sz="1400" dirty="0"/>
                        <a:t>a. 10 casillas (38,5%) tienen una frecuencia esperada inferior a 5. La frecuencia mínima esperada es ,50.</a:t>
                      </a:r>
                      <a:endParaRPr lang="es-ES" sz="1800" dirty="0">
                        <a:solidFill>
                          <a:schemeClr val="bg1"/>
                        </a:solidFill>
                        <a:latin typeface="Calibri"/>
                        <a:ea typeface="Calibri"/>
                        <a:cs typeface="Times New Roman"/>
                      </a:endParaRPr>
                    </a:p>
                  </a:txBody>
                  <a:tcPr marL="68580" marR="68580" marT="0" marB="0">
                    <a:solidFill>
                      <a:schemeClr val="accent2">
                        <a:lumMod val="40000"/>
                        <a:lumOff val="6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6"/>
                  </a:ext>
                </a:extLst>
              </a:tr>
            </a:tbl>
          </a:graphicData>
        </a:graphic>
      </p:graphicFrame>
      <p:pic>
        <p:nvPicPr>
          <p:cNvPr id="6" name="5 Imagen"/>
          <p:cNvPicPr/>
          <p:nvPr/>
        </p:nvPicPr>
        <p:blipFill>
          <a:blip r:embed="rId2">
            <a:extLst>
              <a:ext uri="{28A0092B-C50C-407E-A947-70E740481C1C}">
                <a14:useLocalDpi xmlns:a14="http://schemas.microsoft.com/office/drawing/2010/main" val="0"/>
              </a:ext>
            </a:extLst>
          </a:blip>
          <a:srcRect/>
          <a:stretch>
            <a:fillRect/>
          </a:stretch>
        </p:blipFill>
        <p:spPr bwMode="auto">
          <a:xfrm>
            <a:off x="6250897" y="2053652"/>
            <a:ext cx="5639971" cy="4161488"/>
          </a:xfrm>
          <a:prstGeom prst="rect">
            <a:avLst/>
          </a:prstGeom>
          <a:noFill/>
          <a:ln>
            <a:noFill/>
          </a:ln>
        </p:spPr>
      </p:pic>
      <p:sp>
        <p:nvSpPr>
          <p:cNvPr id="5121" name="Rectángulo redondeado 16"/>
          <p:cNvSpPr>
            <a:spLocks noChangeArrowheads="1"/>
          </p:cNvSpPr>
          <p:nvPr/>
        </p:nvSpPr>
        <p:spPr bwMode="auto">
          <a:xfrm>
            <a:off x="224853" y="4961744"/>
            <a:ext cx="5711252" cy="1663908"/>
          </a:xfrm>
          <a:prstGeom prst="roundRect">
            <a:avLst>
              <a:gd name="adj" fmla="val 16667"/>
            </a:avLst>
          </a:prstGeom>
          <a:solidFill>
            <a:srgbClr val="FFFFFF"/>
          </a:solidFill>
          <a:ln w="12700">
            <a:solidFill>
              <a:srgbClr val="5B9BD5"/>
            </a:solidFill>
            <a:miter lim="800000"/>
            <a:headEnd/>
            <a:tailEnd/>
          </a:ln>
        </p:spPr>
        <p:txBody>
          <a:bodyPr vert="horz" wrap="square" lIns="91440" tIns="45720" rIns="91440" bIns="45720" numCol="1" anchor="ctr" anchorCtr="0" compatLnSpc="1">
            <a:prstTxWarp prst="textNoShape">
              <a:avLst/>
            </a:prstTxWarp>
          </a:bodyPr>
          <a:lstStyle/>
          <a:p>
            <a:pPr algn="just" fontAlgn="base">
              <a:spcBef>
                <a:spcPct val="0"/>
              </a:spcBef>
              <a:spcAft>
                <a:spcPts val="1000"/>
              </a:spcAft>
            </a:pPr>
            <a:r>
              <a:rPr lang="es-ES" sz="1400" dirty="0" smtClean="0">
                <a:solidFill>
                  <a:prstClr val="black"/>
                </a:solidFill>
                <a:latin typeface="Times New Roman" pitchFamily="18" charset="0"/>
              </a:rPr>
              <a:t>Se acepta la H1, si existe relación entre las variables, es decir dependiendo del colegio en el que estudian sea este público o privado se podrá determinar el top of mind de las universidades que los encuestados conocen, contando que los colegios públicos tienen en su set de recordación con un 65% a la Universidad de las Fuerzas Armadas y los colegios privados con un 81% a la Universidad San Francisco de Quito.</a:t>
            </a:r>
          </a:p>
        </p:txBody>
      </p:sp>
      <p:sp>
        <p:nvSpPr>
          <p:cNvPr id="5122" name="Rectangle 2"/>
          <p:cNvSpPr>
            <a:spLocks noChangeArrowheads="1"/>
          </p:cNvSpPr>
          <p:nvPr/>
        </p:nvSpPr>
        <p:spPr bwMode="auto">
          <a:xfrm>
            <a:off x="299803" y="1572374"/>
            <a:ext cx="5636301" cy="1231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s-ES_tradnl" sz="2000" b="1" dirty="0" smtClean="0" bmk="_Toc479825429">
                <a:solidFill>
                  <a:prstClr val="white"/>
                </a:solidFill>
                <a:latin typeface="Times New Roman" pitchFamily="18" charset="0"/>
                <a:ea typeface="Calibri" pitchFamily="34" charset="0"/>
                <a:cs typeface="Times New Roman" pitchFamily="18" charset="0"/>
              </a:rPr>
              <a:t>Relaci</a:t>
            </a:r>
            <a:r>
              <a:rPr lang="es-ES_tradnl" sz="2000" b="1" dirty="0" smtClean="0" bmk="_Toc479825429">
                <a:solidFill>
                  <a:prstClr val="white"/>
                </a:solidFill>
                <a:ea typeface="Calibri" pitchFamily="34" charset="0"/>
                <a:cs typeface="Times New Roman" pitchFamily="18" charset="0"/>
              </a:rPr>
              <a:t>ó</a:t>
            </a:r>
            <a:r>
              <a:rPr lang="es-ES_tradnl" sz="2000" b="1" dirty="0" smtClean="0" bmk="_Toc479825429">
                <a:solidFill>
                  <a:prstClr val="white"/>
                </a:solidFill>
                <a:latin typeface="Times New Roman" pitchFamily="18" charset="0"/>
                <a:ea typeface="Calibri" pitchFamily="34" charset="0"/>
                <a:cs typeface="Times New Roman" pitchFamily="18" charset="0"/>
              </a:rPr>
              <a:t>n entre la pregunta P6 y P1</a:t>
            </a:r>
            <a:endParaRPr lang="es-ES_tradnl" sz="3200" dirty="0" smtClean="0">
              <a:solidFill>
                <a:prstClr val="white"/>
              </a:solidFill>
              <a:latin typeface="Arial" pitchFamily="34" charset="0"/>
            </a:endParaRPr>
          </a:p>
          <a:p>
            <a:pPr algn="ctr" fontAlgn="base">
              <a:spcBef>
                <a:spcPct val="0"/>
              </a:spcBef>
              <a:spcAft>
                <a:spcPct val="0"/>
              </a:spcAft>
            </a:pPr>
            <a:endParaRPr lang="es-EC" dirty="0" smtClean="0">
              <a:solidFill>
                <a:prstClr val="white"/>
              </a:solidFill>
              <a:ea typeface="Calibri" pitchFamily="34" charset="0"/>
              <a:cs typeface="Times New Roman" pitchFamily="18" charset="0"/>
            </a:endParaRPr>
          </a:p>
          <a:p>
            <a:pPr algn="ctr" fontAlgn="base">
              <a:spcBef>
                <a:spcPct val="0"/>
              </a:spcBef>
              <a:spcAft>
                <a:spcPct val="0"/>
              </a:spcAft>
            </a:pPr>
            <a:r>
              <a:rPr lang="es-EC" dirty="0" smtClean="0">
                <a:solidFill>
                  <a:prstClr val="white"/>
                </a:solidFill>
                <a:ea typeface="Calibri" pitchFamily="34" charset="0"/>
                <a:cs typeface="Times New Roman" pitchFamily="18" charset="0"/>
              </a:rPr>
              <a:t>¿</a:t>
            </a:r>
            <a:r>
              <a:rPr lang="es-EC" dirty="0" smtClean="0">
                <a:solidFill>
                  <a:prstClr val="white"/>
                </a:solidFill>
                <a:latin typeface="Times New Roman" pitchFamily="18" charset="0"/>
                <a:ea typeface="Calibri" pitchFamily="34" charset="0"/>
                <a:cs typeface="Times New Roman" pitchFamily="18" charset="0"/>
              </a:rPr>
              <a:t>El colegio en el que estudias es? *  Por favor dime los nombres de todas las universidades que conoces</a:t>
            </a:r>
            <a:endParaRPr lang="es-ES" sz="2000" dirty="0" smtClean="0">
              <a:solidFill>
                <a:prstClr val="white"/>
              </a:solidFill>
              <a:latin typeface="Arial" pitchFamily="34" charset="0"/>
            </a:endParaRPr>
          </a:p>
        </p:txBody>
      </p:sp>
    </p:spTree>
    <p:extLst>
      <p:ext uri="{BB962C8B-B14F-4D97-AF65-F5344CB8AC3E}">
        <p14:creationId xmlns:p14="http://schemas.microsoft.com/office/powerpoint/2010/main" val="5204403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1"/>
          <p:cNvSpPr/>
          <p:nvPr/>
        </p:nvSpPr>
        <p:spPr>
          <a:xfrm>
            <a:off x="0" y="294224"/>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latin typeface="Century Gothic" panose="020B0502020202020204" pitchFamily="34" charset="0"/>
              </a:rPr>
              <a:t>ANÁLISIS BIVARIADO</a:t>
            </a:r>
            <a:endParaRPr lang="es-ES" sz="2800" b="1" dirty="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endParaRPr>
          </a:p>
        </p:txBody>
      </p:sp>
      <p:sp>
        <p:nvSpPr>
          <p:cNvPr id="4" name="CuadroTexto 22"/>
          <p:cNvSpPr txBox="1"/>
          <p:nvPr/>
        </p:nvSpPr>
        <p:spPr>
          <a:xfrm>
            <a:off x="4453944" y="1120840"/>
            <a:ext cx="2621413" cy="523220"/>
          </a:xfrm>
          <a:prstGeom prst="rect">
            <a:avLst/>
          </a:prstGeom>
          <a:noFill/>
        </p:spPr>
        <p:txBody>
          <a:bodyPr wrap="square" rtlCol="0">
            <a:spAutoFit/>
          </a:bodyPr>
          <a:lstStyle/>
          <a:p>
            <a:pPr algn="ctr"/>
            <a:r>
              <a:rPr lang="es-EC" sz="2800" b="1" dirty="0" smtClean="0">
                <a:solidFill>
                  <a:prstClr val="black"/>
                </a:solidFill>
              </a:rPr>
              <a:t>ANOVA</a:t>
            </a:r>
            <a:endParaRPr lang="es-EC" sz="2800" b="1" dirty="0">
              <a:solidFill>
                <a:prstClr val="black"/>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3559678555"/>
              </p:ext>
            </p:extLst>
          </p:nvPr>
        </p:nvGraphicFramePr>
        <p:xfrm>
          <a:off x="490538" y="3240774"/>
          <a:ext cx="5724525" cy="3200400"/>
        </p:xfrm>
        <a:graphic>
          <a:graphicData uri="http://schemas.openxmlformats.org/drawingml/2006/table">
            <a:tbl>
              <a:tblPr>
                <a:tableStyleId>{D7AC3CCA-C797-4891-BE02-D94E43425B78}</a:tableStyleId>
              </a:tblPr>
              <a:tblGrid>
                <a:gridCol w="1024710">
                  <a:extLst>
                    <a:ext uri="{9D8B030D-6E8A-4147-A177-3AD203B41FA5}">
                      <a16:colId xmlns:a16="http://schemas.microsoft.com/office/drawing/2014/main" val="20000"/>
                    </a:ext>
                  </a:extLst>
                </a:gridCol>
                <a:gridCol w="1156848">
                  <a:extLst>
                    <a:ext uri="{9D8B030D-6E8A-4147-A177-3AD203B41FA5}">
                      <a16:colId xmlns:a16="http://schemas.microsoft.com/office/drawing/2014/main" val="20001"/>
                    </a:ext>
                  </a:extLst>
                </a:gridCol>
                <a:gridCol w="794738">
                  <a:extLst>
                    <a:ext uri="{9D8B030D-6E8A-4147-A177-3AD203B41FA5}">
                      <a16:colId xmlns:a16="http://schemas.microsoft.com/office/drawing/2014/main" val="20002"/>
                    </a:ext>
                  </a:extLst>
                </a:gridCol>
                <a:gridCol w="1156848">
                  <a:extLst>
                    <a:ext uri="{9D8B030D-6E8A-4147-A177-3AD203B41FA5}">
                      <a16:colId xmlns:a16="http://schemas.microsoft.com/office/drawing/2014/main" val="20003"/>
                    </a:ext>
                  </a:extLst>
                </a:gridCol>
                <a:gridCol w="794738">
                  <a:extLst>
                    <a:ext uri="{9D8B030D-6E8A-4147-A177-3AD203B41FA5}">
                      <a16:colId xmlns:a16="http://schemas.microsoft.com/office/drawing/2014/main" val="20004"/>
                    </a:ext>
                  </a:extLst>
                </a:gridCol>
                <a:gridCol w="796643">
                  <a:extLst>
                    <a:ext uri="{9D8B030D-6E8A-4147-A177-3AD203B41FA5}">
                      <a16:colId xmlns:a16="http://schemas.microsoft.com/office/drawing/2014/main" val="20005"/>
                    </a:ext>
                  </a:extLst>
                </a:gridCol>
              </a:tblGrid>
              <a:tr h="143510">
                <a:tc gridSpan="6">
                  <a:txBody>
                    <a:bodyPr/>
                    <a:lstStyle/>
                    <a:p>
                      <a:pPr marL="38100" marR="38100" algn="ctr">
                        <a:lnSpc>
                          <a:spcPct val="150000"/>
                        </a:lnSpc>
                        <a:spcAft>
                          <a:spcPts val="0"/>
                        </a:spcAft>
                      </a:pPr>
                      <a:r>
                        <a:rPr lang="es-EC" sz="1400" dirty="0"/>
                        <a:t>ANOVA de un factor</a:t>
                      </a:r>
                      <a:endParaRPr lang="es-ES" sz="1800" dirty="0">
                        <a:solidFill>
                          <a:schemeClr val="bg1"/>
                        </a:solidFill>
                        <a:latin typeface="Calibri"/>
                        <a:ea typeface="Calibri"/>
                        <a:cs typeface="Times New Roman"/>
                      </a:endParaRPr>
                    </a:p>
                  </a:txBody>
                  <a:tcPr marL="68580" marR="68580" marT="0" marB="0">
                    <a:solidFill>
                      <a:schemeClr val="accent4">
                        <a:lumMod val="40000"/>
                        <a:lumOff val="6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294005">
                <a:tc gridSpan="6">
                  <a:txBody>
                    <a:bodyPr/>
                    <a:lstStyle/>
                    <a:p>
                      <a:pPr marL="38100" marR="38100" algn="ctr">
                        <a:lnSpc>
                          <a:spcPct val="150000"/>
                        </a:lnSpc>
                        <a:spcAft>
                          <a:spcPts val="0"/>
                        </a:spcAft>
                      </a:pPr>
                      <a:r>
                        <a:rPr lang="es-EC" sz="1400" dirty="0"/>
                        <a:t>¿Qué tan importante consideras que una universidad tenga carreras y materias innovadoras?</a:t>
                      </a:r>
                      <a:endParaRPr lang="es-ES" sz="1800" dirty="0">
                        <a:solidFill>
                          <a:schemeClr val="bg1"/>
                        </a:solidFill>
                        <a:latin typeface="Calibri"/>
                        <a:ea typeface="Calibri"/>
                        <a:cs typeface="Times New Roman"/>
                      </a:endParaRPr>
                    </a:p>
                  </a:txBody>
                  <a:tcPr marL="68580" marR="68580" marT="0" marB="0">
                    <a:solidFill>
                      <a:schemeClr val="accent4">
                        <a:lumMod val="40000"/>
                        <a:lumOff val="6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287020">
                <a:tc>
                  <a:txBody>
                    <a:bodyPr/>
                    <a:lstStyle/>
                    <a:p>
                      <a:pPr marL="38100" marR="38100" algn="ctr">
                        <a:lnSpc>
                          <a:spcPct val="150000"/>
                        </a:lnSpc>
                        <a:spcAft>
                          <a:spcPts val="0"/>
                        </a:spcAft>
                      </a:pPr>
                      <a:endParaRPr lang="es-EC" sz="1400" dirty="0">
                        <a:solidFill>
                          <a:schemeClr val="bg1"/>
                        </a:solidFill>
                        <a:latin typeface="Times New Roman"/>
                        <a:ea typeface="Times New Roman"/>
                        <a:cs typeface="Times New Roman"/>
                      </a:endParaRPr>
                    </a:p>
                  </a:txBody>
                  <a:tcPr marL="68580" marR="68580" marT="0" marB="0">
                    <a:solidFill>
                      <a:schemeClr val="accent4">
                        <a:lumMod val="40000"/>
                        <a:lumOff val="60000"/>
                      </a:schemeClr>
                    </a:solidFill>
                  </a:tcPr>
                </a:tc>
                <a:tc>
                  <a:txBody>
                    <a:bodyPr/>
                    <a:lstStyle/>
                    <a:p>
                      <a:pPr marL="38100" marR="38100" algn="ctr">
                        <a:lnSpc>
                          <a:spcPct val="150000"/>
                        </a:lnSpc>
                        <a:spcAft>
                          <a:spcPts val="0"/>
                        </a:spcAft>
                      </a:pPr>
                      <a:r>
                        <a:rPr lang="es-EC" sz="1400" dirty="0"/>
                        <a:t>Suma de cuadrados</a:t>
                      </a:r>
                      <a:endParaRPr lang="es-ES" sz="1800" dirty="0">
                        <a:solidFill>
                          <a:schemeClr val="bg1"/>
                        </a:solidFill>
                        <a:latin typeface="Calibri"/>
                        <a:ea typeface="Calibri"/>
                        <a:cs typeface="Times New Roman"/>
                      </a:endParaRPr>
                    </a:p>
                  </a:txBody>
                  <a:tcPr marL="68580" marR="68580" marT="0" marB="0">
                    <a:solidFill>
                      <a:schemeClr val="accent4">
                        <a:lumMod val="40000"/>
                        <a:lumOff val="60000"/>
                      </a:schemeClr>
                    </a:solidFill>
                  </a:tcPr>
                </a:tc>
                <a:tc>
                  <a:txBody>
                    <a:bodyPr/>
                    <a:lstStyle/>
                    <a:p>
                      <a:pPr marL="38100" marR="38100" algn="ctr">
                        <a:lnSpc>
                          <a:spcPct val="150000"/>
                        </a:lnSpc>
                        <a:spcAft>
                          <a:spcPts val="0"/>
                        </a:spcAft>
                      </a:pPr>
                      <a:r>
                        <a:rPr lang="es-EC" sz="1400" dirty="0"/>
                        <a:t>gl</a:t>
                      </a:r>
                      <a:endParaRPr lang="es-ES" sz="1800" dirty="0">
                        <a:solidFill>
                          <a:schemeClr val="bg1"/>
                        </a:solidFill>
                        <a:latin typeface="Calibri"/>
                        <a:ea typeface="Calibri"/>
                        <a:cs typeface="Times New Roman"/>
                      </a:endParaRPr>
                    </a:p>
                  </a:txBody>
                  <a:tcPr marL="68580" marR="68580" marT="0" marB="0">
                    <a:solidFill>
                      <a:schemeClr val="accent4">
                        <a:lumMod val="40000"/>
                        <a:lumOff val="60000"/>
                      </a:schemeClr>
                    </a:solidFill>
                  </a:tcPr>
                </a:tc>
                <a:tc>
                  <a:txBody>
                    <a:bodyPr/>
                    <a:lstStyle/>
                    <a:p>
                      <a:pPr marL="38100" marR="38100" algn="ctr">
                        <a:lnSpc>
                          <a:spcPct val="150000"/>
                        </a:lnSpc>
                        <a:spcAft>
                          <a:spcPts val="0"/>
                        </a:spcAft>
                      </a:pPr>
                      <a:r>
                        <a:rPr lang="es-EC" sz="1400" dirty="0"/>
                        <a:t>Media cuadrática</a:t>
                      </a:r>
                      <a:endParaRPr lang="es-ES" sz="1800" dirty="0">
                        <a:solidFill>
                          <a:schemeClr val="bg1"/>
                        </a:solidFill>
                        <a:latin typeface="Calibri"/>
                        <a:ea typeface="Calibri"/>
                        <a:cs typeface="Times New Roman"/>
                      </a:endParaRPr>
                    </a:p>
                  </a:txBody>
                  <a:tcPr marL="68580" marR="68580" marT="0" marB="0">
                    <a:solidFill>
                      <a:schemeClr val="accent4">
                        <a:lumMod val="40000"/>
                        <a:lumOff val="60000"/>
                      </a:schemeClr>
                    </a:solidFill>
                  </a:tcPr>
                </a:tc>
                <a:tc>
                  <a:txBody>
                    <a:bodyPr/>
                    <a:lstStyle/>
                    <a:p>
                      <a:pPr marL="38100" marR="38100" algn="ctr">
                        <a:lnSpc>
                          <a:spcPct val="150000"/>
                        </a:lnSpc>
                        <a:spcAft>
                          <a:spcPts val="0"/>
                        </a:spcAft>
                      </a:pPr>
                      <a:r>
                        <a:rPr lang="es-EC" sz="1400" dirty="0"/>
                        <a:t>F</a:t>
                      </a:r>
                      <a:endParaRPr lang="es-ES" sz="1800" dirty="0">
                        <a:solidFill>
                          <a:schemeClr val="bg1"/>
                        </a:solidFill>
                        <a:latin typeface="Calibri"/>
                        <a:ea typeface="Calibri"/>
                        <a:cs typeface="Times New Roman"/>
                      </a:endParaRPr>
                    </a:p>
                  </a:txBody>
                  <a:tcPr marL="68580" marR="68580" marT="0" marB="0">
                    <a:solidFill>
                      <a:schemeClr val="accent4">
                        <a:lumMod val="40000"/>
                        <a:lumOff val="60000"/>
                      </a:schemeClr>
                    </a:solidFill>
                  </a:tcPr>
                </a:tc>
                <a:tc>
                  <a:txBody>
                    <a:bodyPr/>
                    <a:lstStyle/>
                    <a:p>
                      <a:pPr marL="38100" marR="38100" algn="ctr">
                        <a:lnSpc>
                          <a:spcPct val="150000"/>
                        </a:lnSpc>
                        <a:spcAft>
                          <a:spcPts val="0"/>
                        </a:spcAft>
                      </a:pPr>
                      <a:r>
                        <a:rPr lang="es-EC" sz="1400" dirty="0"/>
                        <a:t>Sig.</a:t>
                      </a:r>
                      <a:endParaRPr lang="es-ES" sz="1800" dirty="0">
                        <a:solidFill>
                          <a:schemeClr val="bg1"/>
                        </a:solidFill>
                        <a:latin typeface="Calibri"/>
                        <a:ea typeface="Calibri"/>
                        <a:cs typeface="Times New Roman"/>
                      </a:endParaRPr>
                    </a:p>
                  </a:txBody>
                  <a:tcPr marL="68580" marR="68580" marT="0" marB="0">
                    <a:solidFill>
                      <a:schemeClr val="accent4">
                        <a:lumMod val="40000"/>
                        <a:lumOff val="60000"/>
                      </a:schemeClr>
                    </a:solidFill>
                  </a:tcPr>
                </a:tc>
                <a:extLst>
                  <a:ext uri="{0D108BD9-81ED-4DB2-BD59-A6C34878D82A}">
                    <a16:rowId xmlns:a16="http://schemas.microsoft.com/office/drawing/2014/main" val="10002"/>
                  </a:ext>
                </a:extLst>
              </a:tr>
              <a:tr h="143510">
                <a:tc>
                  <a:txBody>
                    <a:bodyPr/>
                    <a:lstStyle/>
                    <a:p>
                      <a:pPr marL="38100" marR="38100" algn="ctr">
                        <a:lnSpc>
                          <a:spcPct val="150000"/>
                        </a:lnSpc>
                        <a:spcAft>
                          <a:spcPts val="0"/>
                        </a:spcAft>
                      </a:pPr>
                      <a:r>
                        <a:rPr lang="es-EC" sz="1400" dirty="0"/>
                        <a:t>Inter-grupos</a:t>
                      </a:r>
                      <a:endParaRPr lang="es-ES" sz="1800" dirty="0">
                        <a:solidFill>
                          <a:schemeClr val="bg1"/>
                        </a:solidFill>
                        <a:latin typeface="Calibri"/>
                        <a:ea typeface="Calibri"/>
                        <a:cs typeface="Times New Roman"/>
                      </a:endParaRPr>
                    </a:p>
                  </a:txBody>
                  <a:tcPr marL="68580" marR="68580" marT="0" marB="0">
                    <a:solidFill>
                      <a:schemeClr val="accent4">
                        <a:lumMod val="40000"/>
                        <a:lumOff val="60000"/>
                      </a:schemeClr>
                    </a:solidFill>
                  </a:tcPr>
                </a:tc>
                <a:tc>
                  <a:txBody>
                    <a:bodyPr/>
                    <a:lstStyle/>
                    <a:p>
                      <a:pPr marL="38100" marR="38100" algn="ctr">
                        <a:lnSpc>
                          <a:spcPct val="150000"/>
                        </a:lnSpc>
                        <a:spcAft>
                          <a:spcPts val="0"/>
                        </a:spcAft>
                      </a:pPr>
                      <a:r>
                        <a:rPr lang="es-EC" sz="1400" dirty="0"/>
                        <a:t>8,446</a:t>
                      </a:r>
                      <a:endParaRPr lang="es-ES" sz="1800" dirty="0">
                        <a:solidFill>
                          <a:schemeClr val="bg1"/>
                        </a:solidFill>
                        <a:latin typeface="Calibri"/>
                        <a:ea typeface="Calibri"/>
                        <a:cs typeface="Times New Roman"/>
                      </a:endParaRPr>
                    </a:p>
                  </a:txBody>
                  <a:tcPr marL="68580" marR="68580" marT="0" marB="0">
                    <a:solidFill>
                      <a:schemeClr val="accent4">
                        <a:lumMod val="40000"/>
                        <a:lumOff val="60000"/>
                      </a:schemeClr>
                    </a:solidFill>
                  </a:tcPr>
                </a:tc>
                <a:tc>
                  <a:txBody>
                    <a:bodyPr/>
                    <a:lstStyle/>
                    <a:p>
                      <a:pPr marL="38100" marR="38100" algn="ctr">
                        <a:lnSpc>
                          <a:spcPct val="150000"/>
                        </a:lnSpc>
                        <a:spcAft>
                          <a:spcPts val="0"/>
                        </a:spcAft>
                      </a:pPr>
                      <a:r>
                        <a:rPr lang="es-EC" sz="1400" dirty="0"/>
                        <a:t>11</a:t>
                      </a:r>
                      <a:endParaRPr lang="es-ES" sz="1800" dirty="0">
                        <a:solidFill>
                          <a:schemeClr val="bg1"/>
                        </a:solidFill>
                        <a:latin typeface="Calibri"/>
                        <a:ea typeface="Calibri"/>
                        <a:cs typeface="Times New Roman"/>
                      </a:endParaRPr>
                    </a:p>
                  </a:txBody>
                  <a:tcPr marL="68580" marR="68580" marT="0" marB="0">
                    <a:solidFill>
                      <a:schemeClr val="accent4">
                        <a:lumMod val="40000"/>
                        <a:lumOff val="60000"/>
                      </a:schemeClr>
                    </a:solidFill>
                  </a:tcPr>
                </a:tc>
                <a:tc>
                  <a:txBody>
                    <a:bodyPr/>
                    <a:lstStyle/>
                    <a:p>
                      <a:pPr marL="38100" marR="38100" algn="ctr">
                        <a:lnSpc>
                          <a:spcPct val="150000"/>
                        </a:lnSpc>
                        <a:spcAft>
                          <a:spcPts val="0"/>
                        </a:spcAft>
                      </a:pPr>
                      <a:r>
                        <a:rPr lang="es-EC" sz="1400" dirty="0"/>
                        <a:t>,768</a:t>
                      </a:r>
                      <a:endParaRPr lang="es-ES" sz="1800" dirty="0">
                        <a:solidFill>
                          <a:schemeClr val="bg1"/>
                        </a:solidFill>
                        <a:latin typeface="Calibri"/>
                        <a:ea typeface="Calibri"/>
                        <a:cs typeface="Times New Roman"/>
                      </a:endParaRPr>
                    </a:p>
                  </a:txBody>
                  <a:tcPr marL="68580" marR="68580" marT="0" marB="0">
                    <a:solidFill>
                      <a:schemeClr val="accent4">
                        <a:lumMod val="40000"/>
                        <a:lumOff val="60000"/>
                      </a:schemeClr>
                    </a:solidFill>
                  </a:tcPr>
                </a:tc>
                <a:tc>
                  <a:txBody>
                    <a:bodyPr/>
                    <a:lstStyle/>
                    <a:p>
                      <a:pPr marL="38100" marR="38100" algn="ctr">
                        <a:lnSpc>
                          <a:spcPct val="150000"/>
                        </a:lnSpc>
                        <a:spcAft>
                          <a:spcPts val="0"/>
                        </a:spcAft>
                      </a:pPr>
                      <a:r>
                        <a:rPr lang="es-EC" sz="1400" dirty="0"/>
                        <a:t>2,203</a:t>
                      </a:r>
                      <a:endParaRPr lang="es-ES" sz="1800" dirty="0">
                        <a:solidFill>
                          <a:schemeClr val="bg1"/>
                        </a:solidFill>
                        <a:latin typeface="Calibri"/>
                        <a:ea typeface="Calibri"/>
                        <a:cs typeface="Times New Roman"/>
                      </a:endParaRPr>
                    </a:p>
                  </a:txBody>
                  <a:tcPr marL="68580" marR="68580" marT="0" marB="0">
                    <a:solidFill>
                      <a:schemeClr val="accent4">
                        <a:lumMod val="40000"/>
                        <a:lumOff val="60000"/>
                      </a:schemeClr>
                    </a:solidFill>
                  </a:tcPr>
                </a:tc>
                <a:tc>
                  <a:txBody>
                    <a:bodyPr/>
                    <a:lstStyle/>
                    <a:p>
                      <a:pPr marL="38100" marR="38100" algn="ctr">
                        <a:lnSpc>
                          <a:spcPct val="150000"/>
                        </a:lnSpc>
                        <a:spcAft>
                          <a:spcPts val="0"/>
                        </a:spcAft>
                      </a:pPr>
                      <a:r>
                        <a:rPr lang="es-EC" sz="1400" dirty="0"/>
                        <a:t>,014</a:t>
                      </a:r>
                      <a:endParaRPr lang="es-ES" sz="1800" dirty="0">
                        <a:solidFill>
                          <a:schemeClr val="bg1"/>
                        </a:solidFill>
                        <a:latin typeface="Calibri"/>
                        <a:ea typeface="Calibri"/>
                        <a:cs typeface="Times New Roman"/>
                      </a:endParaRPr>
                    </a:p>
                  </a:txBody>
                  <a:tcPr marL="68580" marR="68580" marT="0" marB="0">
                    <a:solidFill>
                      <a:schemeClr val="accent4">
                        <a:lumMod val="40000"/>
                        <a:lumOff val="60000"/>
                      </a:schemeClr>
                    </a:solidFill>
                  </a:tcPr>
                </a:tc>
                <a:extLst>
                  <a:ext uri="{0D108BD9-81ED-4DB2-BD59-A6C34878D82A}">
                    <a16:rowId xmlns:a16="http://schemas.microsoft.com/office/drawing/2014/main" val="10003"/>
                  </a:ext>
                </a:extLst>
              </a:tr>
              <a:tr h="143510">
                <a:tc>
                  <a:txBody>
                    <a:bodyPr/>
                    <a:lstStyle/>
                    <a:p>
                      <a:pPr marL="38100" marR="38100" algn="ctr">
                        <a:lnSpc>
                          <a:spcPct val="150000"/>
                        </a:lnSpc>
                        <a:spcAft>
                          <a:spcPts val="0"/>
                        </a:spcAft>
                      </a:pPr>
                      <a:r>
                        <a:rPr lang="es-EC" sz="1400" dirty="0"/>
                        <a:t>Intra-grupos</a:t>
                      </a:r>
                      <a:endParaRPr lang="es-ES" sz="1800" dirty="0">
                        <a:solidFill>
                          <a:schemeClr val="bg1"/>
                        </a:solidFill>
                        <a:latin typeface="Calibri"/>
                        <a:ea typeface="Calibri"/>
                        <a:cs typeface="Times New Roman"/>
                      </a:endParaRPr>
                    </a:p>
                  </a:txBody>
                  <a:tcPr marL="68580" marR="68580" marT="0" marB="0">
                    <a:solidFill>
                      <a:schemeClr val="accent4">
                        <a:lumMod val="40000"/>
                        <a:lumOff val="60000"/>
                      </a:schemeClr>
                    </a:solidFill>
                  </a:tcPr>
                </a:tc>
                <a:tc>
                  <a:txBody>
                    <a:bodyPr/>
                    <a:lstStyle/>
                    <a:p>
                      <a:pPr marL="38100" marR="38100" algn="ctr">
                        <a:lnSpc>
                          <a:spcPct val="150000"/>
                        </a:lnSpc>
                        <a:spcAft>
                          <a:spcPts val="0"/>
                        </a:spcAft>
                      </a:pPr>
                      <a:r>
                        <a:rPr lang="es-EC" sz="1400" dirty="0"/>
                        <a:t>129,656</a:t>
                      </a:r>
                      <a:endParaRPr lang="es-ES" sz="1800" dirty="0">
                        <a:solidFill>
                          <a:schemeClr val="bg1"/>
                        </a:solidFill>
                        <a:latin typeface="Calibri"/>
                        <a:ea typeface="Calibri"/>
                        <a:cs typeface="Times New Roman"/>
                      </a:endParaRPr>
                    </a:p>
                  </a:txBody>
                  <a:tcPr marL="68580" marR="68580" marT="0" marB="0">
                    <a:solidFill>
                      <a:schemeClr val="accent4">
                        <a:lumMod val="40000"/>
                        <a:lumOff val="60000"/>
                      </a:schemeClr>
                    </a:solidFill>
                  </a:tcPr>
                </a:tc>
                <a:tc>
                  <a:txBody>
                    <a:bodyPr/>
                    <a:lstStyle/>
                    <a:p>
                      <a:pPr marL="38100" marR="38100" algn="ctr">
                        <a:lnSpc>
                          <a:spcPct val="150000"/>
                        </a:lnSpc>
                        <a:spcAft>
                          <a:spcPts val="0"/>
                        </a:spcAft>
                      </a:pPr>
                      <a:r>
                        <a:rPr lang="es-EC" sz="1400" dirty="0"/>
                        <a:t>372</a:t>
                      </a:r>
                      <a:endParaRPr lang="es-ES" sz="1800" dirty="0">
                        <a:solidFill>
                          <a:schemeClr val="bg1"/>
                        </a:solidFill>
                        <a:latin typeface="Calibri"/>
                        <a:ea typeface="Calibri"/>
                        <a:cs typeface="Times New Roman"/>
                      </a:endParaRPr>
                    </a:p>
                  </a:txBody>
                  <a:tcPr marL="68580" marR="68580" marT="0" marB="0">
                    <a:solidFill>
                      <a:schemeClr val="accent4">
                        <a:lumMod val="40000"/>
                        <a:lumOff val="60000"/>
                      </a:schemeClr>
                    </a:solidFill>
                  </a:tcPr>
                </a:tc>
                <a:tc>
                  <a:txBody>
                    <a:bodyPr/>
                    <a:lstStyle/>
                    <a:p>
                      <a:pPr marL="38100" marR="38100" algn="ctr">
                        <a:lnSpc>
                          <a:spcPct val="150000"/>
                        </a:lnSpc>
                        <a:spcAft>
                          <a:spcPts val="0"/>
                        </a:spcAft>
                      </a:pPr>
                      <a:r>
                        <a:rPr lang="es-EC" sz="1400" dirty="0"/>
                        <a:t>,349</a:t>
                      </a:r>
                      <a:endParaRPr lang="es-ES" sz="1800" dirty="0">
                        <a:solidFill>
                          <a:schemeClr val="bg1"/>
                        </a:solidFill>
                        <a:latin typeface="Calibri"/>
                        <a:ea typeface="Calibri"/>
                        <a:cs typeface="Times New Roman"/>
                      </a:endParaRPr>
                    </a:p>
                  </a:txBody>
                  <a:tcPr marL="68580" marR="68580" marT="0" marB="0">
                    <a:solidFill>
                      <a:schemeClr val="accent4">
                        <a:lumMod val="40000"/>
                        <a:lumOff val="60000"/>
                      </a:schemeClr>
                    </a:solidFill>
                  </a:tcPr>
                </a:tc>
                <a:tc>
                  <a:txBody>
                    <a:bodyPr/>
                    <a:lstStyle/>
                    <a:p>
                      <a:pPr algn="ctr">
                        <a:lnSpc>
                          <a:spcPct val="150000"/>
                        </a:lnSpc>
                        <a:spcAft>
                          <a:spcPts val="0"/>
                        </a:spcAft>
                      </a:pPr>
                      <a:endParaRPr lang="es-EC" sz="1400" dirty="0">
                        <a:solidFill>
                          <a:schemeClr val="bg1"/>
                        </a:solidFill>
                        <a:latin typeface="Times New Roman"/>
                        <a:ea typeface="Times New Roman"/>
                        <a:cs typeface="Times New Roman"/>
                      </a:endParaRPr>
                    </a:p>
                  </a:txBody>
                  <a:tcPr marL="68580" marR="68580" marT="0" marB="0">
                    <a:solidFill>
                      <a:schemeClr val="accent4">
                        <a:lumMod val="40000"/>
                        <a:lumOff val="60000"/>
                      </a:schemeClr>
                    </a:solidFill>
                  </a:tcPr>
                </a:tc>
                <a:tc>
                  <a:txBody>
                    <a:bodyPr/>
                    <a:lstStyle/>
                    <a:p>
                      <a:pPr algn="ctr">
                        <a:lnSpc>
                          <a:spcPct val="150000"/>
                        </a:lnSpc>
                        <a:spcAft>
                          <a:spcPts val="0"/>
                        </a:spcAft>
                      </a:pPr>
                      <a:endParaRPr lang="es-EC" sz="1400" dirty="0">
                        <a:solidFill>
                          <a:schemeClr val="bg1"/>
                        </a:solidFill>
                        <a:latin typeface="Times New Roman"/>
                        <a:ea typeface="Times New Roman"/>
                        <a:cs typeface="Times New Roman"/>
                      </a:endParaRPr>
                    </a:p>
                  </a:txBody>
                  <a:tcPr marL="68580" marR="68580" marT="0" marB="0">
                    <a:solidFill>
                      <a:schemeClr val="accent4">
                        <a:lumMod val="40000"/>
                        <a:lumOff val="60000"/>
                      </a:schemeClr>
                    </a:solidFill>
                  </a:tcPr>
                </a:tc>
                <a:extLst>
                  <a:ext uri="{0D108BD9-81ED-4DB2-BD59-A6C34878D82A}">
                    <a16:rowId xmlns:a16="http://schemas.microsoft.com/office/drawing/2014/main" val="10004"/>
                  </a:ext>
                </a:extLst>
              </a:tr>
              <a:tr h="150495">
                <a:tc>
                  <a:txBody>
                    <a:bodyPr/>
                    <a:lstStyle/>
                    <a:p>
                      <a:pPr marL="38100" marR="38100" algn="ctr">
                        <a:lnSpc>
                          <a:spcPct val="150000"/>
                        </a:lnSpc>
                        <a:spcAft>
                          <a:spcPts val="0"/>
                        </a:spcAft>
                      </a:pPr>
                      <a:r>
                        <a:rPr lang="es-EC" sz="1400" dirty="0"/>
                        <a:t>Total</a:t>
                      </a:r>
                      <a:endParaRPr lang="es-ES" sz="1800" dirty="0">
                        <a:solidFill>
                          <a:schemeClr val="bg1"/>
                        </a:solidFill>
                        <a:latin typeface="Calibri"/>
                        <a:ea typeface="Calibri"/>
                        <a:cs typeface="Times New Roman"/>
                      </a:endParaRPr>
                    </a:p>
                  </a:txBody>
                  <a:tcPr marL="68580" marR="68580" marT="0" marB="0">
                    <a:solidFill>
                      <a:schemeClr val="accent4">
                        <a:lumMod val="40000"/>
                        <a:lumOff val="60000"/>
                      </a:schemeClr>
                    </a:solidFill>
                  </a:tcPr>
                </a:tc>
                <a:tc>
                  <a:txBody>
                    <a:bodyPr/>
                    <a:lstStyle/>
                    <a:p>
                      <a:pPr marL="38100" marR="38100" algn="ctr">
                        <a:lnSpc>
                          <a:spcPct val="150000"/>
                        </a:lnSpc>
                        <a:spcAft>
                          <a:spcPts val="0"/>
                        </a:spcAft>
                      </a:pPr>
                      <a:r>
                        <a:rPr lang="es-EC" sz="1400" dirty="0"/>
                        <a:t>138,102</a:t>
                      </a:r>
                      <a:endParaRPr lang="es-ES" sz="1800" dirty="0">
                        <a:solidFill>
                          <a:schemeClr val="bg1"/>
                        </a:solidFill>
                        <a:latin typeface="Calibri"/>
                        <a:ea typeface="Calibri"/>
                        <a:cs typeface="Times New Roman"/>
                      </a:endParaRPr>
                    </a:p>
                  </a:txBody>
                  <a:tcPr marL="68580" marR="68580" marT="0" marB="0">
                    <a:solidFill>
                      <a:schemeClr val="accent4">
                        <a:lumMod val="40000"/>
                        <a:lumOff val="60000"/>
                      </a:schemeClr>
                    </a:solidFill>
                  </a:tcPr>
                </a:tc>
                <a:tc>
                  <a:txBody>
                    <a:bodyPr/>
                    <a:lstStyle/>
                    <a:p>
                      <a:pPr marL="38100" marR="38100" algn="ctr">
                        <a:lnSpc>
                          <a:spcPct val="150000"/>
                        </a:lnSpc>
                        <a:spcAft>
                          <a:spcPts val="0"/>
                        </a:spcAft>
                      </a:pPr>
                      <a:r>
                        <a:rPr lang="es-EC" sz="1400" dirty="0"/>
                        <a:t>383</a:t>
                      </a:r>
                      <a:endParaRPr lang="es-ES" sz="1800" dirty="0">
                        <a:solidFill>
                          <a:schemeClr val="bg1"/>
                        </a:solidFill>
                        <a:latin typeface="Calibri"/>
                        <a:ea typeface="Calibri"/>
                        <a:cs typeface="Times New Roman"/>
                      </a:endParaRPr>
                    </a:p>
                  </a:txBody>
                  <a:tcPr marL="68580" marR="68580" marT="0" marB="0">
                    <a:solidFill>
                      <a:schemeClr val="accent4">
                        <a:lumMod val="40000"/>
                        <a:lumOff val="60000"/>
                      </a:schemeClr>
                    </a:solidFill>
                  </a:tcPr>
                </a:tc>
                <a:tc>
                  <a:txBody>
                    <a:bodyPr/>
                    <a:lstStyle/>
                    <a:p>
                      <a:pPr algn="ctr">
                        <a:lnSpc>
                          <a:spcPct val="150000"/>
                        </a:lnSpc>
                        <a:spcAft>
                          <a:spcPts val="0"/>
                        </a:spcAft>
                      </a:pPr>
                      <a:endParaRPr lang="es-EC" sz="1400" dirty="0">
                        <a:solidFill>
                          <a:schemeClr val="bg1"/>
                        </a:solidFill>
                        <a:latin typeface="Times New Roman"/>
                        <a:ea typeface="Times New Roman"/>
                        <a:cs typeface="Times New Roman"/>
                      </a:endParaRPr>
                    </a:p>
                  </a:txBody>
                  <a:tcPr marL="68580" marR="68580" marT="0" marB="0">
                    <a:solidFill>
                      <a:schemeClr val="accent4">
                        <a:lumMod val="40000"/>
                        <a:lumOff val="60000"/>
                      </a:schemeClr>
                    </a:solidFill>
                  </a:tcPr>
                </a:tc>
                <a:tc>
                  <a:txBody>
                    <a:bodyPr/>
                    <a:lstStyle/>
                    <a:p>
                      <a:pPr algn="ctr">
                        <a:lnSpc>
                          <a:spcPct val="150000"/>
                        </a:lnSpc>
                        <a:spcAft>
                          <a:spcPts val="0"/>
                        </a:spcAft>
                      </a:pPr>
                      <a:endParaRPr lang="es-EC" sz="1400" dirty="0">
                        <a:solidFill>
                          <a:schemeClr val="bg1"/>
                        </a:solidFill>
                        <a:latin typeface="Times New Roman"/>
                        <a:ea typeface="Times New Roman"/>
                        <a:cs typeface="Times New Roman"/>
                      </a:endParaRPr>
                    </a:p>
                  </a:txBody>
                  <a:tcPr marL="68580" marR="68580" marT="0" marB="0">
                    <a:solidFill>
                      <a:schemeClr val="accent4">
                        <a:lumMod val="40000"/>
                        <a:lumOff val="60000"/>
                      </a:schemeClr>
                    </a:solidFill>
                  </a:tcPr>
                </a:tc>
                <a:tc>
                  <a:txBody>
                    <a:bodyPr/>
                    <a:lstStyle/>
                    <a:p>
                      <a:pPr algn="ctr">
                        <a:lnSpc>
                          <a:spcPct val="150000"/>
                        </a:lnSpc>
                        <a:spcAft>
                          <a:spcPts val="0"/>
                        </a:spcAft>
                      </a:pPr>
                      <a:endParaRPr lang="es-EC" sz="1400" dirty="0">
                        <a:solidFill>
                          <a:schemeClr val="bg1"/>
                        </a:solidFill>
                        <a:latin typeface="Times New Roman"/>
                        <a:ea typeface="Times New Roman"/>
                        <a:cs typeface="Times New Roman"/>
                      </a:endParaRPr>
                    </a:p>
                  </a:txBody>
                  <a:tcPr marL="68580" marR="68580" marT="0" marB="0">
                    <a:solidFill>
                      <a:schemeClr val="accent4">
                        <a:lumMod val="40000"/>
                        <a:lumOff val="60000"/>
                      </a:schemeClr>
                    </a:solidFill>
                  </a:tcPr>
                </a:tc>
                <a:extLst>
                  <a:ext uri="{0D108BD9-81ED-4DB2-BD59-A6C34878D82A}">
                    <a16:rowId xmlns:a16="http://schemas.microsoft.com/office/drawing/2014/main" val="10005"/>
                  </a:ext>
                </a:extLst>
              </a:tr>
            </a:tbl>
          </a:graphicData>
        </a:graphic>
      </p:graphicFrame>
      <p:sp>
        <p:nvSpPr>
          <p:cNvPr id="6" name="Rectangle 2"/>
          <p:cNvSpPr>
            <a:spLocks noChangeArrowheads="1"/>
          </p:cNvSpPr>
          <p:nvPr/>
        </p:nvSpPr>
        <p:spPr bwMode="auto">
          <a:xfrm>
            <a:off x="524657" y="1633928"/>
            <a:ext cx="5807904" cy="14059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s-ES_tradnl" b="1" dirty="0" smtClean="0">
                <a:solidFill>
                  <a:srgbClr val="D5FFD5"/>
                </a:solidFill>
                <a:latin typeface="Times New Roman" pitchFamily="18" charset="0"/>
                <a:ea typeface="Calibri" pitchFamily="34" charset="0"/>
                <a:cs typeface="Times New Roman" pitchFamily="18" charset="0"/>
              </a:rPr>
              <a:t>T</a:t>
            </a:r>
            <a:r>
              <a:rPr lang="es-ES_tradnl" b="1" dirty="0" smtClean="0" bmk="">
                <a:solidFill>
                  <a:srgbClr val="D5FFD5"/>
                </a:solidFill>
                <a:latin typeface="Times New Roman" pitchFamily="18" charset="0"/>
                <a:ea typeface="Calibri" pitchFamily="34" charset="0"/>
                <a:cs typeface="Times New Roman" pitchFamily="18" charset="0"/>
              </a:rPr>
              <a:t>abla </a:t>
            </a:r>
            <a:r>
              <a:rPr lang="es-ES_tradnl" b="1" dirty="0" smtClean="0" bmk="_Toc479825429">
                <a:solidFill>
                  <a:srgbClr val="D5FFD5"/>
                </a:solidFill>
                <a:latin typeface="Times New Roman" pitchFamily="18" charset="0"/>
                <a:ea typeface="Calibri" pitchFamily="34" charset="0"/>
                <a:cs typeface="Times New Roman" pitchFamily="18" charset="0"/>
              </a:rPr>
              <a:t>31Relaci</a:t>
            </a:r>
            <a:r>
              <a:rPr lang="es-ES_tradnl" b="1" dirty="0" smtClean="0" bmk="_Toc479825429">
                <a:solidFill>
                  <a:srgbClr val="D5FFD5"/>
                </a:solidFill>
                <a:ea typeface="Calibri" pitchFamily="34" charset="0"/>
                <a:cs typeface="Times New Roman" pitchFamily="18" charset="0"/>
              </a:rPr>
              <a:t>ó</a:t>
            </a:r>
            <a:r>
              <a:rPr lang="es-ES_tradnl" b="1" dirty="0" smtClean="0" bmk="_Toc479825429">
                <a:solidFill>
                  <a:srgbClr val="D5FFD5"/>
                </a:solidFill>
                <a:latin typeface="Times New Roman" pitchFamily="18" charset="0"/>
                <a:ea typeface="Calibri" pitchFamily="34" charset="0"/>
                <a:cs typeface="Times New Roman" pitchFamily="18" charset="0"/>
              </a:rPr>
              <a:t>n entre la pregunta 10 y 4</a:t>
            </a:r>
            <a:endParaRPr lang="es-ES_tradnl" sz="2800" dirty="0" smtClean="0">
              <a:solidFill>
                <a:srgbClr val="D5FFD5"/>
              </a:solidFill>
              <a:latin typeface="Arial" pitchFamily="34" charset="0"/>
            </a:endParaRPr>
          </a:p>
          <a:p>
            <a:pPr algn="ctr" fontAlgn="base">
              <a:spcBef>
                <a:spcPct val="0"/>
              </a:spcBef>
              <a:spcAft>
                <a:spcPct val="0"/>
              </a:spcAft>
            </a:pPr>
            <a:endParaRPr lang="es-EC" sz="1600" dirty="0" smtClean="0">
              <a:solidFill>
                <a:srgbClr val="D5FFD5"/>
              </a:solidFill>
              <a:ea typeface="Calibri" pitchFamily="34" charset="0"/>
              <a:cs typeface="Times New Roman" pitchFamily="18" charset="0"/>
            </a:endParaRPr>
          </a:p>
          <a:p>
            <a:pPr algn="ctr">
              <a:lnSpc>
                <a:spcPct val="107000"/>
              </a:lnSpc>
              <a:spcAft>
                <a:spcPts val="800"/>
              </a:spcAft>
            </a:pPr>
            <a:r>
              <a:rPr lang="es-EC" sz="1600" dirty="0" smtClean="0">
                <a:solidFill>
                  <a:srgbClr val="D5FFD5"/>
                </a:solidFill>
                <a:latin typeface="Times New Roman"/>
                <a:ea typeface="Calibri"/>
                <a:cs typeface="Times New Roman"/>
              </a:rPr>
              <a:t>Importancia que una universidad tenga carreras y materias innovadoras * </a:t>
            </a:r>
            <a:r>
              <a:rPr lang="es-ES_tradnl" sz="1600" dirty="0" smtClean="0">
                <a:solidFill>
                  <a:srgbClr val="D5FFD5"/>
                </a:solidFill>
                <a:latin typeface="Times New Roman"/>
                <a:ea typeface="Calibri"/>
                <a:cs typeface="Times New Roman"/>
              </a:rPr>
              <a:t>Si en este momento tuvieras que elegir una universidad ¿Cuál elegirías? (Preferencia)</a:t>
            </a:r>
            <a:endParaRPr lang="es-ES" sz="1400" dirty="0">
              <a:solidFill>
                <a:srgbClr val="D5FFD5"/>
              </a:solidFill>
              <a:ea typeface="Calibri"/>
              <a:cs typeface="Times New Roman"/>
            </a:endParaRPr>
          </a:p>
        </p:txBody>
      </p:sp>
      <p:sp>
        <p:nvSpPr>
          <p:cNvPr id="4097" name="22 Rectángulo redondeado"/>
          <p:cNvSpPr>
            <a:spLocks noChangeArrowheads="1"/>
          </p:cNvSpPr>
          <p:nvPr/>
        </p:nvSpPr>
        <p:spPr bwMode="auto">
          <a:xfrm>
            <a:off x="6723339" y="1969304"/>
            <a:ext cx="4754692" cy="4132626"/>
          </a:xfrm>
          <a:prstGeom prst="roundRect">
            <a:avLst>
              <a:gd name="adj" fmla="val 16667"/>
            </a:avLst>
          </a:prstGeom>
          <a:solidFill>
            <a:srgbClr val="FFFFFF"/>
          </a:solidFill>
          <a:ln w="12700">
            <a:solidFill>
              <a:srgbClr val="5B9BD5"/>
            </a:solidFill>
            <a:miter lim="800000"/>
            <a:headEnd/>
            <a:tailEnd/>
          </a:ln>
        </p:spPr>
        <p:txBody>
          <a:bodyPr vert="horz" wrap="square" lIns="91440" tIns="45720" rIns="91440" bIns="45720" numCol="1" anchor="ctr" anchorCtr="0" compatLnSpc="1">
            <a:prstTxWarp prst="textNoShape">
              <a:avLst/>
            </a:prstTxWarp>
          </a:bodyPr>
          <a:lstStyle/>
          <a:p>
            <a:pPr algn="just" fontAlgn="base">
              <a:spcBef>
                <a:spcPct val="0"/>
              </a:spcBef>
              <a:spcAft>
                <a:spcPct val="0"/>
              </a:spcAft>
            </a:pPr>
            <a:r>
              <a:rPr lang="es-ES" sz="1600" b="1" dirty="0" smtClean="0">
                <a:solidFill>
                  <a:prstClr val="black"/>
                </a:solidFill>
                <a:latin typeface="Times New Roman" pitchFamily="18" charset="0"/>
              </a:rPr>
              <a:t>H0:</a:t>
            </a:r>
            <a:r>
              <a:rPr lang="es-ES" sz="1600" dirty="0" smtClean="0">
                <a:solidFill>
                  <a:prstClr val="black"/>
                </a:solidFill>
                <a:latin typeface="Times New Roman" pitchFamily="18" charset="0"/>
              </a:rPr>
              <a:t> No existe diferencia significativa entre la importancia </a:t>
            </a:r>
            <a:r>
              <a:rPr lang="es-EC" sz="1600" dirty="0" smtClean="0">
                <a:solidFill>
                  <a:prstClr val="black"/>
                </a:solidFill>
                <a:latin typeface="Times New Roman" pitchFamily="18" charset="0"/>
              </a:rPr>
              <a:t>que una universidad tenga carreras y materias innovadoras</a:t>
            </a:r>
            <a:r>
              <a:rPr lang="es-ES" sz="1600" dirty="0" smtClean="0">
                <a:solidFill>
                  <a:prstClr val="black"/>
                </a:solidFill>
                <a:latin typeface="Times New Roman" pitchFamily="18" charset="0"/>
              </a:rPr>
              <a:t> y preferencia.</a:t>
            </a:r>
          </a:p>
          <a:p>
            <a:pPr algn="just" fontAlgn="base">
              <a:spcBef>
                <a:spcPct val="0"/>
              </a:spcBef>
              <a:spcAft>
                <a:spcPct val="0"/>
              </a:spcAft>
            </a:pPr>
            <a:r>
              <a:rPr lang="es-ES" sz="1600" b="1" dirty="0" smtClean="0">
                <a:solidFill>
                  <a:prstClr val="black"/>
                </a:solidFill>
                <a:latin typeface="Times New Roman" pitchFamily="18" charset="0"/>
              </a:rPr>
              <a:t>H1:</a:t>
            </a:r>
            <a:r>
              <a:rPr lang="es-ES" sz="1600" dirty="0" smtClean="0">
                <a:solidFill>
                  <a:prstClr val="black"/>
                </a:solidFill>
                <a:latin typeface="Times New Roman" pitchFamily="18" charset="0"/>
              </a:rPr>
              <a:t> Existe diferencia significativa entre la importancia </a:t>
            </a:r>
            <a:r>
              <a:rPr lang="es-EC" sz="1600" dirty="0" smtClean="0">
                <a:solidFill>
                  <a:prstClr val="black"/>
                </a:solidFill>
                <a:latin typeface="Times New Roman" pitchFamily="18" charset="0"/>
              </a:rPr>
              <a:t>que una universidad tenga carreras y materias innovadoras</a:t>
            </a:r>
            <a:r>
              <a:rPr lang="es-ES" sz="1600" dirty="0" smtClean="0">
                <a:solidFill>
                  <a:prstClr val="black"/>
                </a:solidFill>
                <a:latin typeface="Times New Roman" pitchFamily="18" charset="0"/>
              </a:rPr>
              <a:t> y preferencia.</a:t>
            </a:r>
          </a:p>
          <a:p>
            <a:pPr algn="just" fontAlgn="base">
              <a:spcBef>
                <a:spcPct val="0"/>
              </a:spcBef>
              <a:spcAft>
                <a:spcPct val="0"/>
              </a:spcAft>
            </a:pPr>
            <a:endParaRPr lang="es-ES" sz="1600" dirty="0" smtClean="0">
              <a:solidFill>
                <a:prstClr val="black"/>
              </a:solidFill>
              <a:latin typeface="Times New Roman" pitchFamily="18" charset="0"/>
            </a:endParaRPr>
          </a:p>
          <a:p>
            <a:pPr algn="just" fontAlgn="base">
              <a:spcBef>
                <a:spcPct val="0"/>
              </a:spcBef>
              <a:spcAft>
                <a:spcPts val="1000"/>
              </a:spcAft>
            </a:pPr>
            <a:r>
              <a:rPr lang="es-ES" sz="1600" dirty="0" smtClean="0">
                <a:solidFill>
                  <a:prstClr val="black"/>
                </a:solidFill>
                <a:latin typeface="Times New Roman" pitchFamily="18" charset="0"/>
              </a:rPr>
              <a:t>Acepto hipótesis alterna existe una diferencia significativa entre las variables importancia </a:t>
            </a:r>
            <a:r>
              <a:rPr lang="es-EC" sz="1600" dirty="0" smtClean="0">
                <a:solidFill>
                  <a:prstClr val="black"/>
                </a:solidFill>
                <a:latin typeface="Times New Roman" pitchFamily="18" charset="0"/>
              </a:rPr>
              <a:t>que una universidad tenga carreras y materias innovadoras</a:t>
            </a:r>
            <a:r>
              <a:rPr lang="es-ES" sz="1600" dirty="0" smtClean="0">
                <a:solidFill>
                  <a:prstClr val="black"/>
                </a:solidFill>
                <a:latin typeface="Times New Roman" pitchFamily="18" charset="0"/>
              </a:rPr>
              <a:t>con la preferencia que los encuestados tienen al elegir la carrera.</a:t>
            </a:r>
          </a:p>
        </p:txBody>
      </p:sp>
    </p:spTree>
    <p:extLst>
      <p:ext uri="{BB962C8B-B14F-4D97-AF65-F5344CB8AC3E}">
        <p14:creationId xmlns:p14="http://schemas.microsoft.com/office/powerpoint/2010/main" val="24691580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1"/>
          <p:cNvSpPr/>
          <p:nvPr/>
        </p:nvSpPr>
        <p:spPr>
          <a:xfrm>
            <a:off x="0" y="294224"/>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latin typeface="Century Gothic" panose="020B0502020202020204" pitchFamily="34" charset="0"/>
              </a:rPr>
              <a:t>ANÁLISIS BIVARIADO</a:t>
            </a:r>
            <a:endParaRPr lang="es-ES" sz="2800" b="1" dirty="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endParaRPr>
          </a:p>
        </p:txBody>
      </p:sp>
      <p:sp>
        <p:nvSpPr>
          <p:cNvPr id="4" name="CuadroTexto 22"/>
          <p:cNvSpPr txBox="1"/>
          <p:nvPr/>
        </p:nvSpPr>
        <p:spPr>
          <a:xfrm>
            <a:off x="4453944" y="1120840"/>
            <a:ext cx="2831276" cy="523220"/>
          </a:xfrm>
          <a:prstGeom prst="rect">
            <a:avLst/>
          </a:prstGeom>
          <a:noFill/>
        </p:spPr>
        <p:txBody>
          <a:bodyPr wrap="square" rtlCol="0">
            <a:spAutoFit/>
          </a:bodyPr>
          <a:lstStyle/>
          <a:p>
            <a:pPr algn="ctr"/>
            <a:r>
              <a:rPr lang="es-EC" sz="2800" b="1" dirty="0" smtClean="0">
                <a:solidFill>
                  <a:prstClr val="black"/>
                </a:solidFill>
              </a:rPr>
              <a:t>CORRELACIONES</a:t>
            </a:r>
            <a:endParaRPr lang="es-EC" sz="2800" b="1" dirty="0">
              <a:solidFill>
                <a:prstClr val="black"/>
              </a:solidFill>
            </a:endParaRPr>
          </a:p>
        </p:txBody>
      </p:sp>
      <p:graphicFrame>
        <p:nvGraphicFramePr>
          <p:cNvPr id="5" name="4 Tabla"/>
          <p:cNvGraphicFramePr>
            <a:graphicFrameLocks noGrp="1"/>
          </p:cNvGraphicFramePr>
          <p:nvPr>
            <p:extLst/>
          </p:nvPr>
        </p:nvGraphicFramePr>
        <p:xfrm>
          <a:off x="544641" y="2638271"/>
          <a:ext cx="6380814" cy="3520440"/>
        </p:xfrm>
        <a:graphic>
          <a:graphicData uri="http://schemas.openxmlformats.org/drawingml/2006/table">
            <a:tbl>
              <a:tblPr>
                <a:tableStyleId>{D7AC3CCA-C797-4891-BE02-D94E43425B78}</a:tableStyleId>
              </a:tblPr>
              <a:tblGrid>
                <a:gridCol w="2036543">
                  <a:extLst>
                    <a:ext uri="{9D8B030D-6E8A-4147-A177-3AD203B41FA5}">
                      <a16:colId xmlns:a16="http://schemas.microsoft.com/office/drawing/2014/main" val="20000"/>
                    </a:ext>
                  </a:extLst>
                </a:gridCol>
                <a:gridCol w="1896963">
                  <a:extLst>
                    <a:ext uri="{9D8B030D-6E8A-4147-A177-3AD203B41FA5}">
                      <a16:colId xmlns:a16="http://schemas.microsoft.com/office/drawing/2014/main" val="20001"/>
                    </a:ext>
                  </a:extLst>
                </a:gridCol>
                <a:gridCol w="1223654">
                  <a:extLst>
                    <a:ext uri="{9D8B030D-6E8A-4147-A177-3AD203B41FA5}">
                      <a16:colId xmlns:a16="http://schemas.microsoft.com/office/drawing/2014/main" val="20002"/>
                    </a:ext>
                  </a:extLst>
                </a:gridCol>
                <a:gridCol w="1223654">
                  <a:extLst>
                    <a:ext uri="{9D8B030D-6E8A-4147-A177-3AD203B41FA5}">
                      <a16:colId xmlns:a16="http://schemas.microsoft.com/office/drawing/2014/main" val="20003"/>
                    </a:ext>
                  </a:extLst>
                </a:gridCol>
              </a:tblGrid>
              <a:tr h="273029">
                <a:tc gridSpan="4">
                  <a:txBody>
                    <a:bodyPr/>
                    <a:lstStyle/>
                    <a:p>
                      <a:pPr marL="38100" marR="38100" algn="ctr">
                        <a:lnSpc>
                          <a:spcPct val="150000"/>
                        </a:lnSpc>
                        <a:spcAft>
                          <a:spcPts val="0"/>
                        </a:spcAft>
                      </a:pPr>
                      <a:r>
                        <a:rPr lang="es-EC" sz="1400" dirty="0"/>
                        <a:t>Correlaciones</a:t>
                      </a:r>
                      <a:endParaRPr lang="es-ES" sz="1800" dirty="0">
                        <a:latin typeface="Calibri"/>
                        <a:ea typeface="Calibri"/>
                        <a:cs typeface="Times New Roman"/>
                      </a:endParaRPr>
                    </a:p>
                  </a:txBody>
                  <a:tcPr marL="68580" marR="68580" marT="0" marB="0">
                    <a:solidFill>
                      <a:schemeClr val="accent6">
                        <a:lumMod val="40000"/>
                        <a:lumOff val="6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881953">
                <a:tc gridSpan="2">
                  <a:txBody>
                    <a:bodyPr/>
                    <a:lstStyle/>
                    <a:p>
                      <a:pPr algn="ctr">
                        <a:lnSpc>
                          <a:spcPct val="150000"/>
                        </a:lnSpc>
                        <a:spcAft>
                          <a:spcPts val="0"/>
                        </a:spcAft>
                      </a:pPr>
                      <a:endParaRPr lang="es-EC" sz="1400" dirty="0">
                        <a:latin typeface="Times New Roman"/>
                        <a:ea typeface="Calibri"/>
                        <a:cs typeface="Times New Roman"/>
                      </a:endParaRPr>
                    </a:p>
                  </a:txBody>
                  <a:tcPr marL="68580" marR="68580" marT="0" marB="0">
                    <a:solidFill>
                      <a:schemeClr val="accent6">
                        <a:lumMod val="40000"/>
                        <a:lumOff val="60000"/>
                      </a:schemeClr>
                    </a:solidFill>
                  </a:tcPr>
                </a:tc>
                <a:tc hMerge="1">
                  <a:txBody>
                    <a:bodyPr/>
                    <a:lstStyle/>
                    <a:p>
                      <a:endParaRPr lang="es-ES"/>
                    </a:p>
                  </a:txBody>
                  <a:tcPr/>
                </a:tc>
                <a:tc>
                  <a:txBody>
                    <a:bodyPr/>
                    <a:lstStyle/>
                    <a:p>
                      <a:pPr marL="38100" marR="38100" algn="ctr">
                        <a:lnSpc>
                          <a:spcPct val="150000"/>
                        </a:lnSpc>
                        <a:spcAft>
                          <a:spcPts val="0"/>
                        </a:spcAft>
                      </a:pPr>
                      <a:r>
                        <a:rPr lang="es-EC" sz="1400" dirty="0"/>
                        <a:t>Nivel Socioeconómico</a:t>
                      </a:r>
                      <a:endParaRPr lang="es-ES" sz="1800" dirty="0">
                        <a:latin typeface="Calibri"/>
                        <a:ea typeface="Calibri"/>
                        <a:cs typeface="Times New Roman"/>
                      </a:endParaRPr>
                    </a:p>
                  </a:txBody>
                  <a:tcPr marL="68580" marR="68580" marT="0" marB="0">
                    <a:solidFill>
                      <a:schemeClr val="accent6">
                        <a:lumMod val="40000"/>
                        <a:lumOff val="60000"/>
                      </a:schemeClr>
                    </a:solidFill>
                  </a:tcPr>
                </a:tc>
                <a:tc>
                  <a:txBody>
                    <a:bodyPr/>
                    <a:lstStyle/>
                    <a:p>
                      <a:pPr marL="38100" marR="38100" algn="ctr">
                        <a:lnSpc>
                          <a:spcPct val="150000"/>
                        </a:lnSpc>
                        <a:spcAft>
                          <a:spcPts val="0"/>
                        </a:spcAft>
                      </a:pPr>
                      <a:r>
                        <a:rPr lang="es-EC" sz="1400" dirty="0"/>
                        <a:t>¿El colegio en el que estudias es?</a:t>
                      </a:r>
                      <a:endParaRPr lang="es-ES" sz="1800" dirty="0">
                        <a:latin typeface="Calibri"/>
                        <a:ea typeface="Calibri"/>
                        <a:cs typeface="Times New Roman"/>
                      </a:endParaRPr>
                    </a:p>
                  </a:txBody>
                  <a:tcPr marL="68580" marR="68580" marT="0" marB="0">
                    <a:solidFill>
                      <a:schemeClr val="accent6">
                        <a:lumMod val="40000"/>
                        <a:lumOff val="60000"/>
                      </a:schemeClr>
                    </a:solidFill>
                  </a:tcPr>
                </a:tc>
                <a:extLst>
                  <a:ext uri="{0D108BD9-81ED-4DB2-BD59-A6C34878D82A}">
                    <a16:rowId xmlns:a16="http://schemas.microsoft.com/office/drawing/2014/main" val="10001"/>
                  </a:ext>
                </a:extLst>
              </a:tr>
              <a:tr h="273029">
                <a:tc rowSpan="3">
                  <a:txBody>
                    <a:bodyPr/>
                    <a:lstStyle/>
                    <a:p>
                      <a:pPr marL="38100" marR="38100" algn="ctr">
                        <a:lnSpc>
                          <a:spcPct val="150000"/>
                        </a:lnSpc>
                        <a:spcAft>
                          <a:spcPts val="0"/>
                        </a:spcAft>
                      </a:pPr>
                      <a:r>
                        <a:rPr lang="es-EC" sz="1400" dirty="0"/>
                        <a:t>Nivel Socioeconómico</a:t>
                      </a:r>
                      <a:endParaRPr lang="es-ES" sz="1800" dirty="0">
                        <a:latin typeface="Calibri"/>
                        <a:ea typeface="Calibri"/>
                        <a:cs typeface="Times New Roman"/>
                      </a:endParaRPr>
                    </a:p>
                  </a:txBody>
                  <a:tcPr marL="68580" marR="68580" marT="0" marB="0">
                    <a:solidFill>
                      <a:schemeClr val="accent6">
                        <a:lumMod val="40000"/>
                        <a:lumOff val="60000"/>
                      </a:schemeClr>
                    </a:solidFill>
                  </a:tcPr>
                </a:tc>
                <a:tc>
                  <a:txBody>
                    <a:bodyPr/>
                    <a:lstStyle/>
                    <a:p>
                      <a:pPr marL="38100" marR="38100" algn="ctr">
                        <a:lnSpc>
                          <a:spcPct val="150000"/>
                        </a:lnSpc>
                        <a:spcAft>
                          <a:spcPts val="0"/>
                        </a:spcAft>
                      </a:pPr>
                      <a:r>
                        <a:rPr lang="es-EC" sz="1400" dirty="0"/>
                        <a:t>Correlación de Pearson</a:t>
                      </a:r>
                      <a:endParaRPr lang="es-ES" sz="1800" dirty="0">
                        <a:latin typeface="Calibri"/>
                        <a:ea typeface="Calibri"/>
                        <a:cs typeface="Times New Roman"/>
                      </a:endParaRPr>
                    </a:p>
                  </a:txBody>
                  <a:tcPr marL="68580" marR="68580" marT="0" marB="0">
                    <a:solidFill>
                      <a:schemeClr val="accent6">
                        <a:lumMod val="40000"/>
                        <a:lumOff val="60000"/>
                      </a:schemeClr>
                    </a:solidFill>
                  </a:tcPr>
                </a:tc>
                <a:tc>
                  <a:txBody>
                    <a:bodyPr/>
                    <a:lstStyle/>
                    <a:p>
                      <a:pPr marL="38100" marR="38100" algn="ctr">
                        <a:lnSpc>
                          <a:spcPct val="150000"/>
                        </a:lnSpc>
                        <a:spcAft>
                          <a:spcPts val="0"/>
                        </a:spcAft>
                      </a:pPr>
                      <a:r>
                        <a:rPr lang="es-EC" sz="1400" dirty="0"/>
                        <a:t>1</a:t>
                      </a:r>
                      <a:endParaRPr lang="es-ES" sz="1800" dirty="0">
                        <a:latin typeface="Calibri"/>
                        <a:ea typeface="Calibri"/>
                        <a:cs typeface="Times New Roman"/>
                      </a:endParaRPr>
                    </a:p>
                  </a:txBody>
                  <a:tcPr marL="68580" marR="68580" marT="0" marB="0">
                    <a:solidFill>
                      <a:schemeClr val="accent6">
                        <a:lumMod val="40000"/>
                        <a:lumOff val="60000"/>
                      </a:schemeClr>
                    </a:solidFill>
                  </a:tcPr>
                </a:tc>
                <a:tc>
                  <a:txBody>
                    <a:bodyPr/>
                    <a:lstStyle/>
                    <a:p>
                      <a:pPr marL="38100" marR="38100" algn="ctr">
                        <a:lnSpc>
                          <a:spcPct val="150000"/>
                        </a:lnSpc>
                        <a:spcAft>
                          <a:spcPts val="0"/>
                        </a:spcAft>
                      </a:pPr>
                      <a:r>
                        <a:rPr lang="es-EC" sz="1400" dirty="0"/>
                        <a:t>,613</a:t>
                      </a:r>
                      <a:r>
                        <a:rPr lang="es-EC" sz="1400" baseline="30000" dirty="0"/>
                        <a:t>**</a:t>
                      </a:r>
                      <a:endParaRPr lang="es-ES" sz="1800" dirty="0">
                        <a:latin typeface="Calibri"/>
                        <a:ea typeface="Calibri"/>
                        <a:cs typeface="Times New Roman"/>
                      </a:endParaRPr>
                    </a:p>
                  </a:txBody>
                  <a:tcPr marL="68580" marR="68580" marT="0" marB="0">
                    <a:solidFill>
                      <a:schemeClr val="accent6">
                        <a:lumMod val="40000"/>
                        <a:lumOff val="60000"/>
                      </a:schemeClr>
                    </a:solidFill>
                  </a:tcPr>
                </a:tc>
                <a:extLst>
                  <a:ext uri="{0D108BD9-81ED-4DB2-BD59-A6C34878D82A}">
                    <a16:rowId xmlns:a16="http://schemas.microsoft.com/office/drawing/2014/main" val="10002"/>
                  </a:ext>
                </a:extLst>
              </a:tr>
              <a:tr h="273029">
                <a:tc vMerge="1">
                  <a:txBody>
                    <a:bodyPr/>
                    <a:lstStyle/>
                    <a:p>
                      <a:endParaRPr lang="es-ES"/>
                    </a:p>
                  </a:txBody>
                  <a:tcPr/>
                </a:tc>
                <a:tc>
                  <a:txBody>
                    <a:bodyPr/>
                    <a:lstStyle/>
                    <a:p>
                      <a:pPr marL="38100" marR="38100" algn="ctr">
                        <a:lnSpc>
                          <a:spcPct val="150000"/>
                        </a:lnSpc>
                        <a:spcAft>
                          <a:spcPts val="0"/>
                        </a:spcAft>
                      </a:pPr>
                      <a:r>
                        <a:rPr lang="es-EC" sz="1400" dirty="0"/>
                        <a:t>Sig. (bilateral)</a:t>
                      </a:r>
                      <a:endParaRPr lang="es-ES" sz="1800" dirty="0">
                        <a:latin typeface="Calibri"/>
                        <a:ea typeface="Calibri"/>
                        <a:cs typeface="Times New Roman"/>
                      </a:endParaRPr>
                    </a:p>
                  </a:txBody>
                  <a:tcPr marL="68580" marR="68580" marT="0" marB="0">
                    <a:solidFill>
                      <a:schemeClr val="accent6">
                        <a:lumMod val="40000"/>
                        <a:lumOff val="60000"/>
                      </a:schemeClr>
                    </a:solidFill>
                  </a:tcPr>
                </a:tc>
                <a:tc>
                  <a:txBody>
                    <a:bodyPr/>
                    <a:lstStyle/>
                    <a:p>
                      <a:pPr algn="ctr">
                        <a:lnSpc>
                          <a:spcPct val="150000"/>
                        </a:lnSpc>
                        <a:spcAft>
                          <a:spcPts val="0"/>
                        </a:spcAft>
                      </a:pPr>
                      <a:endParaRPr lang="es-EC" sz="1400" dirty="0">
                        <a:latin typeface="Times New Roman"/>
                        <a:ea typeface="Calibri"/>
                        <a:cs typeface="Times New Roman"/>
                      </a:endParaRPr>
                    </a:p>
                  </a:txBody>
                  <a:tcPr marL="68580" marR="68580" marT="0" marB="0">
                    <a:solidFill>
                      <a:schemeClr val="accent6">
                        <a:lumMod val="40000"/>
                        <a:lumOff val="60000"/>
                      </a:schemeClr>
                    </a:solidFill>
                  </a:tcPr>
                </a:tc>
                <a:tc>
                  <a:txBody>
                    <a:bodyPr/>
                    <a:lstStyle/>
                    <a:p>
                      <a:pPr marL="38100" marR="38100" algn="ctr">
                        <a:lnSpc>
                          <a:spcPct val="150000"/>
                        </a:lnSpc>
                        <a:spcAft>
                          <a:spcPts val="0"/>
                        </a:spcAft>
                      </a:pPr>
                      <a:r>
                        <a:rPr lang="es-EC" sz="1400" dirty="0"/>
                        <a:t>,000</a:t>
                      </a:r>
                      <a:endParaRPr lang="es-ES" sz="1800" dirty="0">
                        <a:latin typeface="Calibri"/>
                        <a:ea typeface="Calibri"/>
                        <a:cs typeface="Times New Roman"/>
                      </a:endParaRPr>
                    </a:p>
                  </a:txBody>
                  <a:tcPr marL="68580" marR="68580" marT="0" marB="0">
                    <a:solidFill>
                      <a:schemeClr val="accent6">
                        <a:lumMod val="40000"/>
                        <a:lumOff val="60000"/>
                      </a:schemeClr>
                    </a:solidFill>
                  </a:tcPr>
                </a:tc>
                <a:extLst>
                  <a:ext uri="{0D108BD9-81ED-4DB2-BD59-A6C34878D82A}">
                    <a16:rowId xmlns:a16="http://schemas.microsoft.com/office/drawing/2014/main" val="10003"/>
                  </a:ext>
                </a:extLst>
              </a:tr>
              <a:tr h="273029">
                <a:tc vMerge="1">
                  <a:txBody>
                    <a:bodyPr/>
                    <a:lstStyle/>
                    <a:p>
                      <a:endParaRPr lang="es-ES"/>
                    </a:p>
                  </a:txBody>
                  <a:tcPr/>
                </a:tc>
                <a:tc>
                  <a:txBody>
                    <a:bodyPr/>
                    <a:lstStyle/>
                    <a:p>
                      <a:pPr marL="38100" marR="38100" algn="ctr">
                        <a:lnSpc>
                          <a:spcPct val="150000"/>
                        </a:lnSpc>
                        <a:spcAft>
                          <a:spcPts val="0"/>
                        </a:spcAft>
                      </a:pPr>
                      <a:r>
                        <a:rPr lang="es-EC" sz="1400" dirty="0"/>
                        <a:t>N</a:t>
                      </a:r>
                      <a:endParaRPr lang="es-ES" sz="1800" dirty="0">
                        <a:latin typeface="Calibri"/>
                        <a:ea typeface="Calibri"/>
                        <a:cs typeface="Times New Roman"/>
                      </a:endParaRPr>
                    </a:p>
                  </a:txBody>
                  <a:tcPr marL="68580" marR="68580" marT="0" marB="0">
                    <a:solidFill>
                      <a:schemeClr val="accent6">
                        <a:lumMod val="40000"/>
                        <a:lumOff val="60000"/>
                      </a:schemeClr>
                    </a:solidFill>
                  </a:tcPr>
                </a:tc>
                <a:tc>
                  <a:txBody>
                    <a:bodyPr/>
                    <a:lstStyle/>
                    <a:p>
                      <a:pPr marL="38100" marR="38100" algn="ctr">
                        <a:lnSpc>
                          <a:spcPct val="150000"/>
                        </a:lnSpc>
                        <a:spcAft>
                          <a:spcPts val="0"/>
                        </a:spcAft>
                      </a:pPr>
                      <a:r>
                        <a:rPr lang="es-EC" sz="1400" dirty="0"/>
                        <a:t>384</a:t>
                      </a:r>
                      <a:endParaRPr lang="es-ES" sz="1800" dirty="0">
                        <a:latin typeface="Calibri"/>
                        <a:ea typeface="Calibri"/>
                        <a:cs typeface="Times New Roman"/>
                      </a:endParaRPr>
                    </a:p>
                  </a:txBody>
                  <a:tcPr marL="68580" marR="68580" marT="0" marB="0">
                    <a:solidFill>
                      <a:schemeClr val="accent6">
                        <a:lumMod val="40000"/>
                        <a:lumOff val="60000"/>
                      </a:schemeClr>
                    </a:solidFill>
                  </a:tcPr>
                </a:tc>
                <a:tc>
                  <a:txBody>
                    <a:bodyPr/>
                    <a:lstStyle/>
                    <a:p>
                      <a:pPr marL="38100" marR="38100" algn="ctr">
                        <a:lnSpc>
                          <a:spcPct val="150000"/>
                        </a:lnSpc>
                        <a:spcAft>
                          <a:spcPts val="0"/>
                        </a:spcAft>
                      </a:pPr>
                      <a:r>
                        <a:rPr lang="es-EC" sz="1400" dirty="0"/>
                        <a:t>384</a:t>
                      </a:r>
                      <a:endParaRPr lang="es-ES" sz="1800" dirty="0">
                        <a:latin typeface="Calibri"/>
                        <a:ea typeface="Calibri"/>
                        <a:cs typeface="Times New Roman"/>
                      </a:endParaRPr>
                    </a:p>
                  </a:txBody>
                  <a:tcPr marL="68580" marR="68580" marT="0" marB="0">
                    <a:solidFill>
                      <a:schemeClr val="accent6">
                        <a:lumMod val="40000"/>
                        <a:lumOff val="60000"/>
                      </a:schemeClr>
                    </a:solidFill>
                  </a:tcPr>
                </a:tc>
                <a:extLst>
                  <a:ext uri="{0D108BD9-81ED-4DB2-BD59-A6C34878D82A}">
                    <a16:rowId xmlns:a16="http://schemas.microsoft.com/office/drawing/2014/main" val="10004"/>
                  </a:ext>
                </a:extLst>
              </a:tr>
              <a:tr h="273029">
                <a:tc rowSpan="3">
                  <a:txBody>
                    <a:bodyPr/>
                    <a:lstStyle/>
                    <a:p>
                      <a:pPr marL="38100" marR="38100" algn="ctr">
                        <a:lnSpc>
                          <a:spcPct val="150000"/>
                        </a:lnSpc>
                        <a:spcAft>
                          <a:spcPts val="0"/>
                        </a:spcAft>
                      </a:pPr>
                      <a:r>
                        <a:rPr lang="es-EC" sz="1400" dirty="0"/>
                        <a:t>¿El colegio en el que estudias es?</a:t>
                      </a:r>
                      <a:endParaRPr lang="es-ES" sz="1800" dirty="0">
                        <a:latin typeface="Calibri"/>
                        <a:ea typeface="Calibri"/>
                        <a:cs typeface="Times New Roman"/>
                      </a:endParaRPr>
                    </a:p>
                  </a:txBody>
                  <a:tcPr marL="68580" marR="68580" marT="0" marB="0">
                    <a:solidFill>
                      <a:schemeClr val="accent6">
                        <a:lumMod val="40000"/>
                        <a:lumOff val="60000"/>
                      </a:schemeClr>
                    </a:solidFill>
                  </a:tcPr>
                </a:tc>
                <a:tc>
                  <a:txBody>
                    <a:bodyPr/>
                    <a:lstStyle/>
                    <a:p>
                      <a:pPr marL="38100" marR="38100" algn="ctr">
                        <a:lnSpc>
                          <a:spcPct val="150000"/>
                        </a:lnSpc>
                        <a:spcAft>
                          <a:spcPts val="0"/>
                        </a:spcAft>
                      </a:pPr>
                      <a:r>
                        <a:rPr lang="es-EC" sz="1400" dirty="0"/>
                        <a:t>Correlación de Pearson</a:t>
                      </a:r>
                      <a:endParaRPr lang="es-ES" sz="1800" dirty="0">
                        <a:latin typeface="Calibri"/>
                        <a:ea typeface="Calibri"/>
                        <a:cs typeface="Times New Roman"/>
                      </a:endParaRPr>
                    </a:p>
                  </a:txBody>
                  <a:tcPr marL="68580" marR="68580" marT="0" marB="0">
                    <a:solidFill>
                      <a:schemeClr val="accent6">
                        <a:lumMod val="40000"/>
                        <a:lumOff val="60000"/>
                      </a:schemeClr>
                    </a:solidFill>
                  </a:tcPr>
                </a:tc>
                <a:tc>
                  <a:txBody>
                    <a:bodyPr/>
                    <a:lstStyle/>
                    <a:p>
                      <a:pPr marL="38100" marR="38100" algn="ctr">
                        <a:lnSpc>
                          <a:spcPct val="150000"/>
                        </a:lnSpc>
                        <a:spcAft>
                          <a:spcPts val="0"/>
                        </a:spcAft>
                      </a:pPr>
                      <a:r>
                        <a:rPr lang="es-EC" sz="1400" dirty="0"/>
                        <a:t>,613</a:t>
                      </a:r>
                      <a:r>
                        <a:rPr lang="es-EC" sz="1400" baseline="30000" dirty="0"/>
                        <a:t>**</a:t>
                      </a:r>
                      <a:endParaRPr lang="es-ES" sz="1800" dirty="0">
                        <a:latin typeface="Calibri"/>
                        <a:ea typeface="Calibri"/>
                        <a:cs typeface="Times New Roman"/>
                      </a:endParaRPr>
                    </a:p>
                  </a:txBody>
                  <a:tcPr marL="68580" marR="68580" marT="0" marB="0">
                    <a:solidFill>
                      <a:schemeClr val="accent6">
                        <a:lumMod val="40000"/>
                        <a:lumOff val="60000"/>
                      </a:schemeClr>
                    </a:solidFill>
                  </a:tcPr>
                </a:tc>
                <a:tc>
                  <a:txBody>
                    <a:bodyPr/>
                    <a:lstStyle/>
                    <a:p>
                      <a:pPr marL="38100" marR="38100" algn="ctr">
                        <a:lnSpc>
                          <a:spcPct val="150000"/>
                        </a:lnSpc>
                        <a:spcAft>
                          <a:spcPts val="0"/>
                        </a:spcAft>
                      </a:pPr>
                      <a:r>
                        <a:rPr lang="es-EC" sz="1400" dirty="0"/>
                        <a:t>1</a:t>
                      </a:r>
                      <a:endParaRPr lang="es-ES" sz="1800" dirty="0">
                        <a:latin typeface="Calibri"/>
                        <a:ea typeface="Calibri"/>
                        <a:cs typeface="Times New Roman"/>
                      </a:endParaRPr>
                    </a:p>
                  </a:txBody>
                  <a:tcPr marL="68580" marR="68580" marT="0" marB="0">
                    <a:solidFill>
                      <a:schemeClr val="accent6">
                        <a:lumMod val="40000"/>
                        <a:lumOff val="60000"/>
                      </a:schemeClr>
                    </a:solidFill>
                  </a:tcPr>
                </a:tc>
                <a:extLst>
                  <a:ext uri="{0D108BD9-81ED-4DB2-BD59-A6C34878D82A}">
                    <a16:rowId xmlns:a16="http://schemas.microsoft.com/office/drawing/2014/main" val="10005"/>
                  </a:ext>
                </a:extLst>
              </a:tr>
              <a:tr h="273029">
                <a:tc vMerge="1">
                  <a:txBody>
                    <a:bodyPr/>
                    <a:lstStyle/>
                    <a:p>
                      <a:endParaRPr lang="es-ES"/>
                    </a:p>
                  </a:txBody>
                  <a:tcPr/>
                </a:tc>
                <a:tc>
                  <a:txBody>
                    <a:bodyPr/>
                    <a:lstStyle/>
                    <a:p>
                      <a:pPr marL="38100" marR="38100" algn="ctr">
                        <a:lnSpc>
                          <a:spcPct val="150000"/>
                        </a:lnSpc>
                        <a:spcAft>
                          <a:spcPts val="0"/>
                        </a:spcAft>
                      </a:pPr>
                      <a:r>
                        <a:rPr lang="es-EC" sz="1400" dirty="0"/>
                        <a:t>Sig. (bilateral)</a:t>
                      </a:r>
                      <a:endParaRPr lang="es-ES" sz="1800" dirty="0">
                        <a:latin typeface="Calibri"/>
                        <a:ea typeface="Calibri"/>
                        <a:cs typeface="Times New Roman"/>
                      </a:endParaRPr>
                    </a:p>
                  </a:txBody>
                  <a:tcPr marL="68580" marR="68580" marT="0" marB="0">
                    <a:solidFill>
                      <a:schemeClr val="accent6">
                        <a:lumMod val="40000"/>
                        <a:lumOff val="60000"/>
                      </a:schemeClr>
                    </a:solidFill>
                  </a:tcPr>
                </a:tc>
                <a:tc>
                  <a:txBody>
                    <a:bodyPr/>
                    <a:lstStyle/>
                    <a:p>
                      <a:pPr marL="38100" marR="38100" algn="ctr">
                        <a:lnSpc>
                          <a:spcPct val="150000"/>
                        </a:lnSpc>
                        <a:spcAft>
                          <a:spcPts val="0"/>
                        </a:spcAft>
                      </a:pPr>
                      <a:r>
                        <a:rPr lang="es-EC" sz="1400" dirty="0"/>
                        <a:t>,000</a:t>
                      </a:r>
                      <a:endParaRPr lang="es-ES" sz="1800" dirty="0">
                        <a:latin typeface="Calibri"/>
                        <a:ea typeface="Calibri"/>
                        <a:cs typeface="Times New Roman"/>
                      </a:endParaRPr>
                    </a:p>
                  </a:txBody>
                  <a:tcPr marL="68580" marR="68580" marT="0" marB="0">
                    <a:solidFill>
                      <a:schemeClr val="accent6">
                        <a:lumMod val="40000"/>
                        <a:lumOff val="60000"/>
                      </a:schemeClr>
                    </a:solidFill>
                  </a:tcPr>
                </a:tc>
                <a:tc>
                  <a:txBody>
                    <a:bodyPr/>
                    <a:lstStyle/>
                    <a:p>
                      <a:pPr algn="ctr">
                        <a:lnSpc>
                          <a:spcPct val="150000"/>
                        </a:lnSpc>
                        <a:spcAft>
                          <a:spcPts val="0"/>
                        </a:spcAft>
                      </a:pPr>
                      <a:endParaRPr lang="es-EC" sz="1400" dirty="0">
                        <a:latin typeface="Times New Roman"/>
                        <a:ea typeface="Calibri"/>
                        <a:cs typeface="Times New Roman"/>
                      </a:endParaRPr>
                    </a:p>
                  </a:txBody>
                  <a:tcPr marL="68580" marR="68580" marT="0" marB="0">
                    <a:solidFill>
                      <a:schemeClr val="accent6">
                        <a:lumMod val="40000"/>
                        <a:lumOff val="60000"/>
                      </a:schemeClr>
                    </a:solidFill>
                  </a:tcPr>
                </a:tc>
                <a:extLst>
                  <a:ext uri="{0D108BD9-81ED-4DB2-BD59-A6C34878D82A}">
                    <a16:rowId xmlns:a16="http://schemas.microsoft.com/office/drawing/2014/main" val="10006"/>
                  </a:ext>
                </a:extLst>
              </a:tr>
              <a:tr h="273029">
                <a:tc vMerge="1">
                  <a:txBody>
                    <a:bodyPr/>
                    <a:lstStyle/>
                    <a:p>
                      <a:endParaRPr lang="es-ES"/>
                    </a:p>
                  </a:txBody>
                  <a:tcPr/>
                </a:tc>
                <a:tc>
                  <a:txBody>
                    <a:bodyPr/>
                    <a:lstStyle/>
                    <a:p>
                      <a:pPr marL="38100" marR="38100" algn="ctr">
                        <a:lnSpc>
                          <a:spcPct val="150000"/>
                        </a:lnSpc>
                        <a:spcAft>
                          <a:spcPts val="0"/>
                        </a:spcAft>
                      </a:pPr>
                      <a:r>
                        <a:rPr lang="es-EC" sz="1400" dirty="0"/>
                        <a:t>N</a:t>
                      </a:r>
                      <a:endParaRPr lang="es-ES" sz="1800" dirty="0">
                        <a:latin typeface="Calibri"/>
                        <a:ea typeface="Calibri"/>
                        <a:cs typeface="Times New Roman"/>
                      </a:endParaRPr>
                    </a:p>
                  </a:txBody>
                  <a:tcPr marL="68580" marR="68580" marT="0" marB="0">
                    <a:solidFill>
                      <a:schemeClr val="accent6">
                        <a:lumMod val="40000"/>
                        <a:lumOff val="60000"/>
                      </a:schemeClr>
                    </a:solidFill>
                  </a:tcPr>
                </a:tc>
                <a:tc>
                  <a:txBody>
                    <a:bodyPr/>
                    <a:lstStyle/>
                    <a:p>
                      <a:pPr marL="38100" marR="38100" algn="ctr">
                        <a:lnSpc>
                          <a:spcPct val="150000"/>
                        </a:lnSpc>
                        <a:spcAft>
                          <a:spcPts val="0"/>
                        </a:spcAft>
                      </a:pPr>
                      <a:r>
                        <a:rPr lang="es-EC" sz="1400" dirty="0"/>
                        <a:t>384</a:t>
                      </a:r>
                      <a:endParaRPr lang="es-ES" sz="1800" dirty="0">
                        <a:latin typeface="Calibri"/>
                        <a:ea typeface="Calibri"/>
                        <a:cs typeface="Times New Roman"/>
                      </a:endParaRPr>
                    </a:p>
                  </a:txBody>
                  <a:tcPr marL="68580" marR="68580" marT="0" marB="0">
                    <a:solidFill>
                      <a:schemeClr val="accent6">
                        <a:lumMod val="40000"/>
                        <a:lumOff val="60000"/>
                      </a:schemeClr>
                    </a:solidFill>
                  </a:tcPr>
                </a:tc>
                <a:tc>
                  <a:txBody>
                    <a:bodyPr/>
                    <a:lstStyle/>
                    <a:p>
                      <a:pPr marL="38100" marR="38100" algn="ctr">
                        <a:lnSpc>
                          <a:spcPct val="150000"/>
                        </a:lnSpc>
                        <a:spcAft>
                          <a:spcPts val="0"/>
                        </a:spcAft>
                      </a:pPr>
                      <a:r>
                        <a:rPr lang="es-EC" sz="1400" dirty="0"/>
                        <a:t>384</a:t>
                      </a:r>
                      <a:endParaRPr lang="es-ES" sz="1800" dirty="0">
                        <a:latin typeface="Calibri"/>
                        <a:ea typeface="Calibri"/>
                        <a:cs typeface="Times New Roman"/>
                      </a:endParaRPr>
                    </a:p>
                  </a:txBody>
                  <a:tcPr marL="68580" marR="68580" marT="0" marB="0">
                    <a:solidFill>
                      <a:schemeClr val="accent6">
                        <a:lumMod val="40000"/>
                        <a:lumOff val="60000"/>
                      </a:schemeClr>
                    </a:solidFill>
                  </a:tcPr>
                </a:tc>
                <a:extLst>
                  <a:ext uri="{0D108BD9-81ED-4DB2-BD59-A6C34878D82A}">
                    <a16:rowId xmlns:a16="http://schemas.microsoft.com/office/drawing/2014/main" val="10007"/>
                  </a:ext>
                </a:extLst>
              </a:tr>
              <a:tr h="273029">
                <a:tc gridSpan="4">
                  <a:txBody>
                    <a:bodyPr/>
                    <a:lstStyle/>
                    <a:p>
                      <a:pPr marL="38100" marR="38100" algn="ctr">
                        <a:lnSpc>
                          <a:spcPct val="150000"/>
                        </a:lnSpc>
                        <a:spcAft>
                          <a:spcPts val="0"/>
                        </a:spcAft>
                      </a:pPr>
                      <a:r>
                        <a:rPr lang="es-EC" sz="1400" dirty="0"/>
                        <a:t>**. La correlación es significativa al nivel 0,01 (bilateral).</a:t>
                      </a:r>
                      <a:endParaRPr lang="es-ES" sz="1800" dirty="0">
                        <a:latin typeface="Calibri"/>
                        <a:ea typeface="Calibri"/>
                        <a:cs typeface="Times New Roman"/>
                      </a:endParaRPr>
                    </a:p>
                  </a:txBody>
                  <a:tcPr marL="68580" marR="68580" marT="0" marB="0">
                    <a:solidFill>
                      <a:schemeClr val="accent6">
                        <a:lumMod val="40000"/>
                        <a:lumOff val="6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8"/>
                  </a:ext>
                </a:extLst>
              </a:tr>
            </a:tbl>
          </a:graphicData>
        </a:graphic>
      </p:graphicFrame>
      <p:sp>
        <p:nvSpPr>
          <p:cNvPr id="3073" name="Rectangle 1"/>
          <p:cNvSpPr>
            <a:spLocks noChangeArrowheads="1"/>
          </p:cNvSpPr>
          <p:nvPr/>
        </p:nvSpPr>
        <p:spPr bwMode="auto">
          <a:xfrm>
            <a:off x="2481805" y="1777053"/>
            <a:ext cx="6775553"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s-ES_tradnl" sz="2800" b="1" dirty="0" smtClean="0" bmk="_Toc479825434">
                <a:solidFill>
                  <a:prstClr val="white"/>
                </a:solidFill>
                <a:ea typeface="Calibri" pitchFamily="34" charset="0"/>
                <a:cs typeface="Times New Roman" pitchFamily="18" charset="0"/>
              </a:rPr>
              <a:t>Nivel socioeconómico vs tipo de colegio</a:t>
            </a:r>
            <a:endParaRPr lang="es-ES_tradnl" sz="4000" dirty="0" smtClean="0">
              <a:solidFill>
                <a:prstClr val="white"/>
              </a:solidFill>
            </a:endParaRPr>
          </a:p>
        </p:txBody>
      </p:sp>
      <p:sp>
        <p:nvSpPr>
          <p:cNvPr id="3074" name="Rectángulo redondeado 9"/>
          <p:cNvSpPr>
            <a:spLocks noChangeArrowheads="1"/>
          </p:cNvSpPr>
          <p:nvPr/>
        </p:nvSpPr>
        <p:spPr bwMode="auto">
          <a:xfrm>
            <a:off x="7285220" y="2688609"/>
            <a:ext cx="4636955" cy="3112584"/>
          </a:xfrm>
          <a:prstGeom prst="roundRect">
            <a:avLst>
              <a:gd name="adj" fmla="val 16667"/>
            </a:avLst>
          </a:prstGeom>
          <a:solidFill>
            <a:srgbClr val="FFFFFF"/>
          </a:solidFill>
          <a:ln w="12700">
            <a:solidFill>
              <a:srgbClr val="5B9BD5"/>
            </a:solidFill>
            <a:miter lim="800000"/>
            <a:headEnd/>
            <a:tailEnd/>
          </a:ln>
        </p:spPr>
        <p:txBody>
          <a:bodyPr vert="horz" wrap="square" lIns="91440" tIns="45720" rIns="91440" bIns="45720" numCol="1" anchor="ctr" anchorCtr="0" compatLnSpc="1">
            <a:prstTxWarp prst="textNoShape">
              <a:avLst/>
            </a:prstTxWarp>
          </a:bodyPr>
          <a:lstStyle/>
          <a:p>
            <a:pPr algn="just" fontAlgn="base">
              <a:spcBef>
                <a:spcPct val="0"/>
              </a:spcBef>
              <a:spcAft>
                <a:spcPts val="1000"/>
              </a:spcAft>
            </a:pPr>
            <a:r>
              <a:rPr lang="es-EC" dirty="0" smtClean="0">
                <a:solidFill>
                  <a:prstClr val="black"/>
                </a:solidFill>
                <a:latin typeface="Times New Roman" pitchFamily="18" charset="0"/>
              </a:rPr>
              <a:t>Existe una alta correlación entre las variables Nivel socioeconómico y el tipo de colegio en el que estudia el encuestado, ya que la correlación de Pearson es de 0.613, por lo cual significa que dependerá mucho del nivel socioeconómico del encuestado, teniendo como opciones medio bajo, medio típico y medio alto para que se encuentren estudiando en un colegio público o privado.</a:t>
            </a:r>
            <a:endParaRPr lang="es-ES" sz="2800" dirty="0" smtClean="0">
              <a:solidFill>
                <a:prstClr val="black"/>
              </a:solidFill>
              <a:latin typeface="Arial" pitchFamily="34" charset="0"/>
            </a:endParaRPr>
          </a:p>
        </p:txBody>
      </p:sp>
    </p:spTree>
    <p:extLst>
      <p:ext uri="{BB962C8B-B14F-4D97-AF65-F5344CB8AC3E}">
        <p14:creationId xmlns:p14="http://schemas.microsoft.com/office/powerpoint/2010/main" val="19495353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r="6897" b="8123"/>
          <a:stretch/>
        </p:blipFill>
        <p:spPr>
          <a:xfrm>
            <a:off x="562377" y="1172494"/>
            <a:ext cx="11067245" cy="5163912"/>
          </a:xfrm>
          <a:prstGeom prst="rect">
            <a:avLst/>
          </a:prstGeom>
        </p:spPr>
      </p:pic>
      <p:sp>
        <p:nvSpPr>
          <p:cNvPr id="4" name="Rectángulo 3"/>
          <p:cNvSpPr/>
          <p:nvPr/>
        </p:nvSpPr>
        <p:spPr>
          <a:xfrm>
            <a:off x="3627548" y="1330829"/>
            <a:ext cx="7680103" cy="1200329"/>
          </a:xfrm>
          <a:prstGeom prst="rect">
            <a:avLst/>
          </a:prstGeom>
        </p:spPr>
        <p:txBody>
          <a:bodyPr wrap="square">
            <a:spAutoFit/>
          </a:bodyPr>
          <a:lstStyle/>
          <a:p>
            <a:pPr lvl="0" algn="just"/>
            <a:r>
              <a:rPr lang="es-ES_tradnl" dirty="0">
                <a:solidFill>
                  <a:schemeClr val="bg1"/>
                </a:solidFill>
              </a:rPr>
              <a:t>La Universidad de las Fuerzas Armadas ESPE se encuentra mejor posicionada en el atributo funcional de infraestructura, mientras que en los atributos emocionales se diferencia principalmente por ser una Universidad que tiene un ambiente agradable.</a:t>
            </a:r>
            <a:endParaRPr lang="es-EC" dirty="0">
              <a:solidFill>
                <a:schemeClr val="bg1"/>
              </a:solidFill>
            </a:endParaRPr>
          </a:p>
        </p:txBody>
      </p:sp>
      <p:sp>
        <p:nvSpPr>
          <p:cNvPr id="5" name="Rectángulo 4"/>
          <p:cNvSpPr/>
          <p:nvPr/>
        </p:nvSpPr>
        <p:spPr>
          <a:xfrm>
            <a:off x="0" y="139678"/>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latin typeface="Century Gothic" panose="020B0502020202020204" pitchFamily="34" charset="0"/>
              </a:rPr>
              <a:t>CONCLUSIONES</a:t>
            </a:r>
            <a:endParaRPr lang="es-ES" sz="2800" b="1" dirty="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endParaRPr>
          </a:p>
        </p:txBody>
      </p:sp>
      <p:sp>
        <p:nvSpPr>
          <p:cNvPr id="7" name="Rectángulo 6"/>
          <p:cNvSpPr/>
          <p:nvPr/>
        </p:nvSpPr>
        <p:spPr>
          <a:xfrm>
            <a:off x="3627546" y="2833169"/>
            <a:ext cx="7680103" cy="1477328"/>
          </a:xfrm>
          <a:prstGeom prst="rect">
            <a:avLst/>
          </a:prstGeom>
        </p:spPr>
        <p:txBody>
          <a:bodyPr wrap="square">
            <a:spAutoFit/>
          </a:bodyPr>
          <a:lstStyle/>
          <a:p>
            <a:pPr lvl="0" algn="just"/>
            <a:r>
              <a:rPr lang="es-ES_tradnl" dirty="0">
                <a:solidFill>
                  <a:schemeClr val="bg1"/>
                </a:solidFill>
              </a:rPr>
              <a:t>La Universidad de las Fuerzas Armadas ESPE es una marca fresca en la mente de los estudiantes ya que posee un 13% de Top of </a:t>
            </a:r>
            <a:r>
              <a:rPr lang="es-ES_tradnl" dirty="0" err="1">
                <a:solidFill>
                  <a:schemeClr val="bg1"/>
                </a:solidFill>
              </a:rPr>
              <a:t>Mind</a:t>
            </a:r>
            <a:r>
              <a:rPr lang="es-ES_tradnl" dirty="0">
                <a:solidFill>
                  <a:schemeClr val="bg1"/>
                </a:solidFill>
              </a:rPr>
              <a:t>, un recuerdo espontáneo del 66% y un 91% de recordación total. Por lo que el índice de presencia cognitiva corresponde al 77% ocupando el cuarto lugar en este indicador en comparación con las otras universidades.</a:t>
            </a:r>
            <a:endParaRPr lang="es-EC" dirty="0">
              <a:solidFill>
                <a:schemeClr val="bg1"/>
              </a:solidFill>
            </a:endParaRPr>
          </a:p>
        </p:txBody>
      </p:sp>
      <p:sp>
        <p:nvSpPr>
          <p:cNvPr id="8" name="Rectángulo 7"/>
          <p:cNvSpPr/>
          <p:nvPr/>
        </p:nvSpPr>
        <p:spPr>
          <a:xfrm>
            <a:off x="3627546" y="4612508"/>
            <a:ext cx="7680103" cy="923330"/>
          </a:xfrm>
          <a:prstGeom prst="rect">
            <a:avLst/>
          </a:prstGeom>
        </p:spPr>
        <p:txBody>
          <a:bodyPr wrap="square">
            <a:spAutoFit/>
          </a:bodyPr>
          <a:lstStyle/>
          <a:p>
            <a:pPr lvl="0" algn="just"/>
            <a:r>
              <a:rPr lang="es-ES_tradnl" dirty="0">
                <a:solidFill>
                  <a:schemeClr val="bg1"/>
                </a:solidFill>
              </a:rPr>
              <a:t>El 84% de los estudiantes consideran que la ESPE es una universidad de calidad, que posee una diferenciación funcional basada en la infraestructura, por lo tanto el indicador de conexión emocional es del 53%.</a:t>
            </a:r>
            <a:endParaRPr lang="es-EC" dirty="0">
              <a:solidFill>
                <a:schemeClr val="bg1"/>
              </a:solidFill>
            </a:endParaRPr>
          </a:p>
        </p:txBody>
      </p:sp>
    </p:spTree>
    <p:extLst>
      <p:ext uri="{BB962C8B-B14F-4D97-AF65-F5344CB8AC3E}">
        <p14:creationId xmlns:p14="http://schemas.microsoft.com/office/powerpoint/2010/main" val="10726387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40935"/>
          <a:stretch/>
        </p:blipFill>
        <p:spPr>
          <a:xfrm>
            <a:off x="450761" y="1725769"/>
            <a:ext cx="11294772" cy="3928056"/>
          </a:xfrm>
          <a:prstGeom prst="rect">
            <a:avLst/>
          </a:prstGeom>
        </p:spPr>
      </p:pic>
      <p:sp>
        <p:nvSpPr>
          <p:cNvPr id="3" name="Rectángulo 2"/>
          <p:cNvSpPr/>
          <p:nvPr/>
        </p:nvSpPr>
        <p:spPr>
          <a:xfrm>
            <a:off x="0" y="139678"/>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latin typeface="Century Gothic" panose="020B0502020202020204" pitchFamily="34" charset="0"/>
              </a:rPr>
              <a:t>CONCLUSIONES</a:t>
            </a:r>
            <a:endParaRPr lang="es-ES" sz="2800" b="1" dirty="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endParaRPr>
          </a:p>
        </p:txBody>
      </p:sp>
      <p:sp>
        <p:nvSpPr>
          <p:cNvPr id="4" name="Rectángulo 3"/>
          <p:cNvSpPr/>
          <p:nvPr/>
        </p:nvSpPr>
        <p:spPr>
          <a:xfrm>
            <a:off x="3369972" y="1985166"/>
            <a:ext cx="8053587" cy="1200329"/>
          </a:xfrm>
          <a:prstGeom prst="rect">
            <a:avLst/>
          </a:prstGeom>
        </p:spPr>
        <p:txBody>
          <a:bodyPr wrap="square">
            <a:spAutoFit/>
          </a:bodyPr>
          <a:lstStyle/>
          <a:p>
            <a:pPr lvl="0" algn="just"/>
            <a:r>
              <a:rPr lang="es-ES_tradnl" dirty="0">
                <a:solidFill>
                  <a:schemeClr val="bg1"/>
                </a:solidFill>
              </a:rPr>
              <a:t>El indicador de penetración de uso que posee la marca ESPE es del 50%, la institución se encuentra con un 31% en el set de consideración de las mejores universidades capitalizándose el 16% en </a:t>
            </a:r>
            <a:r>
              <a:rPr lang="es-ES_tradnl" dirty="0" smtClean="0">
                <a:solidFill>
                  <a:schemeClr val="bg1"/>
                </a:solidFill>
              </a:rPr>
              <a:t>preferencia. Siendo </a:t>
            </a:r>
            <a:r>
              <a:rPr lang="es-ES_tradnl" dirty="0">
                <a:solidFill>
                  <a:schemeClr val="bg1"/>
                </a:solidFill>
              </a:rPr>
              <a:t>una de las tres marcas que poseen una penetración de uso más fuerte en esta categoría.</a:t>
            </a:r>
            <a:endParaRPr lang="es-EC" dirty="0">
              <a:solidFill>
                <a:schemeClr val="bg1"/>
              </a:solidFill>
            </a:endParaRPr>
          </a:p>
        </p:txBody>
      </p:sp>
      <p:sp>
        <p:nvSpPr>
          <p:cNvPr id="5" name="Rectángulo 4"/>
          <p:cNvSpPr/>
          <p:nvPr/>
        </p:nvSpPr>
        <p:spPr>
          <a:xfrm>
            <a:off x="3369972" y="3689797"/>
            <a:ext cx="8053587" cy="1477328"/>
          </a:xfrm>
          <a:prstGeom prst="rect">
            <a:avLst/>
          </a:prstGeom>
        </p:spPr>
        <p:txBody>
          <a:bodyPr wrap="square">
            <a:spAutoFit/>
          </a:bodyPr>
          <a:lstStyle/>
          <a:p>
            <a:pPr lvl="0" algn="just"/>
            <a:r>
              <a:rPr lang="es-ES_tradnl" dirty="0">
                <a:solidFill>
                  <a:schemeClr val="bg1"/>
                </a:solidFill>
              </a:rPr>
              <a:t>Las redes sociales son el medio publicitario que generan mayor impacto en los estudiantes con un 99% de frecuencia de uso, siendo Facebook la red social más utilizada. Seguido de la televisión con un 89% de frecuencia de uso mientras que la radio es el medio menos sintonizado por los estudiantes pues registra una frecuencia de uso del 70%. </a:t>
            </a:r>
            <a:endParaRPr lang="es-EC" dirty="0">
              <a:solidFill>
                <a:schemeClr val="bg1"/>
              </a:solidFill>
            </a:endParaRPr>
          </a:p>
        </p:txBody>
      </p:sp>
    </p:spTree>
    <p:extLst>
      <p:ext uri="{BB962C8B-B14F-4D97-AF65-F5344CB8AC3E}">
        <p14:creationId xmlns:p14="http://schemas.microsoft.com/office/powerpoint/2010/main" val="24120978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r="6897" b="8123"/>
          <a:stretch/>
        </p:blipFill>
        <p:spPr>
          <a:xfrm>
            <a:off x="562376" y="1120978"/>
            <a:ext cx="11067245" cy="4483476"/>
          </a:xfrm>
          <a:prstGeom prst="rect">
            <a:avLst/>
          </a:prstGeom>
        </p:spPr>
      </p:pic>
      <p:pic>
        <p:nvPicPr>
          <p:cNvPr id="3" name="Imagen 2"/>
          <p:cNvPicPr>
            <a:picLocks noChangeAspect="1"/>
          </p:cNvPicPr>
          <p:nvPr/>
        </p:nvPicPr>
        <p:blipFill rotWithShape="1">
          <a:blip r:embed="rId2"/>
          <a:srcRect t="30963" r="6897" b="41540"/>
          <a:stretch/>
        </p:blipFill>
        <p:spPr>
          <a:xfrm>
            <a:off x="562376" y="5282483"/>
            <a:ext cx="11067245" cy="1221348"/>
          </a:xfrm>
          <a:prstGeom prst="rect">
            <a:avLst/>
          </a:prstGeom>
        </p:spPr>
      </p:pic>
      <p:sp>
        <p:nvSpPr>
          <p:cNvPr id="4" name="Rectángulo 1"/>
          <p:cNvSpPr/>
          <p:nvPr/>
        </p:nvSpPr>
        <p:spPr>
          <a:xfrm>
            <a:off x="0" y="130452"/>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latin typeface="Century Gothic" panose="020B0502020202020204" pitchFamily="34" charset="0"/>
              </a:rPr>
              <a:t>RECOMENDACIONES</a:t>
            </a:r>
            <a:endParaRPr lang="es-ES" sz="2800" b="1" dirty="0">
              <a:ln w="13462">
                <a:solidFill>
                  <a:prstClr val="black"/>
                </a:solidFill>
                <a:prstDash val="solid"/>
              </a:ln>
              <a:solidFill>
                <a:prstClr val="white">
                  <a:lumMod val="85000"/>
                  <a:lumOff val="15000"/>
                </a:prstClr>
              </a:solidFill>
              <a:effectLst>
                <a:glow rad="101600">
                  <a:srgbClr val="D8507E">
                    <a:satMod val="175000"/>
                    <a:alpha val="40000"/>
                  </a:srgbClr>
                </a:glow>
                <a:outerShdw dist="38100" dir="2700000" algn="bl" rotWithShape="0">
                  <a:srgbClr val="3CA2E2"/>
                </a:outerShdw>
              </a:effectLst>
            </a:endParaRPr>
          </a:p>
        </p:txBody>
      </p:sp>
      <p:sp>
        <p:nvSpPr>
          <p:cNvPr id="5" name="Rectángulo 4"/>
          <p:cNvSpPr/>
          <p:nvPr/>
        </p:nvSpPr>
        <p:spPr>
          <a:xfrm>
            <a:off x="3606082" y="1302079"/>
            <a:ext cx="7821769" cy="1077218"/>
          </a:xfrm>
          <a:prstGeom prst="rect">
            <a:avLst/>
          </a:prstGeom>
        </p:spPr>
        <p:txBody>
          <a:bodyPr wrap="square">
            <a:spAutoFit/>
          </a:bodyPr>
          <a:lstStyle/>
          <a:p>
            <a:pPr lvl="0" algn="just"/>
            <a:r>
              <a:rPr lang="es-ES" sz="1600" dirty="0">
                <a:solidFill>
                  <a:schemeClr val="bg1"/>
                </a:solidFill>
              </a:rPr>
              <a:t>Los atributos emocionales apalancan fuertemente el posicionamiento de las marcas  siendo importante que la ESPE trabaje en estos atributos, especialmente en que la universidad proporcione una educación de calidad pues el más importante para los estudiantes, y este se complementa con el atributo funcional de profesores capacitados y que sepan enseñar. </a:t>
            </a:r>
            <a:endParaRPr lang="es-ES" sz="1600" dirty="0">
              <a:solidFill>
                <a:schemeClr val="bg1"/>
              </a:solidFill>
            </a:endParaRPr>
          </a:p>
        </p:txBody>
      </p:sp>
      <p:sp>
        <p:nvSpPr>
          <p:cNvPr id="6" name="Rectángulo 5"/>
          <p:cNvSpPr/>
          <p:nvPr/>
        </p:nvSpPr>
        <p:spPr>
          <a:xfrm>
            <a:off x="3606082" y="2663122"/>
            <a:ext cx="7701568" cy="830997"/>
          </a:xfrm>
          <a:prstGeom prst="rect">
            <a:avLst/>
          </a:prstGeom>
        </p:spPr>
        <p:txBody>
          <a:bodyPr wrap="square">
            <a:spAutoFit/>
          </a:bodyPr>
          <a:lstStyle/>
          <a:p>
            <a:pPr lvl="0" algn="just"/>
            <a:r>
              <a:rPr lang="es-ES" sz="1600" dirty="0">
                <a:solidFill>
                  <a:schemeClr val="bg1"/>
                </a:solidFill>
              </a:rPr>
              <a:t>La ESPE debe trabajar arduamente en la implementación de estrategias comunicacionales que le permitan generar mayor frescura de marca y ganar el posicionamiento cognitivo de su principal competidor que es la Universidad Central del Ecuador. </a:t>
            </a:r>
            <a:endParaRPr lang="es-ES" sz="1600" dirty="0">
              <a:solidFill>
                <a:schemeClr val="bg1"/>
              </a:solidFill>
            </a:endParaRPr>
          </a:p>
        </p:txBody>
      </p:sp>
      <p:sp>
        <p:nvSpPr>
          <p:cNvPr id="7" name="Rectángulo 6"/>
          <p:cNvSpPr/>
          <p:nvPr/>
        </p:nvSpPr>
        <p:spPr>
          <a:xfrm>
            <a:off x="3606082" y="4004670"/>
            <a:ext cx="7701569" cy="830997"/>
          </a:xfrm>
          <a:prstGeom prst="rect">
            <a:avLst/>
          </a:prstGeom>
        </p:spPr>
        <p:txBody>
          <a:bodyPr wrap="square">
            <a:spAutoFit/>
          </a:bodyPr>
          <a:lstStyle/>
          <a:p>
            <a:pPr lvl="0" algn="just"/>
            <a:r>
              <a:rPr lang="es-ES_tradnl" sz="1600" dirty="0">
                <a:solidFill>
                  <a:schemeClr val="bg1"/>
                </a:solidFill>
              </a:rPr>
              <a:t>Las estrategias comunicacionales que vaya a implementar la universidad deben estar  orientadas y adaptadas al dinamismo que manejan las redes sociales principalmente Facebook que es la que genera mayor impacto en este target.</a:t>
            </a:r>
            <a:endParaRPr lang="es-ES" sz="1600" dirty="0">
              <a:solidFill>
                <a:schemeClr val="bg1"/>
              </a:solidFill>
            </a:endParaRPr>
          </a:p>
        </p:txBody>
      </p:sp>
      <p:sp>
        <p:nvSpPr>
          <p:cNvPr id="8" name="Rectángulo 7"/>
          <p:cNvSpPr/>
          <p:nvPr/>
        </p:nvSpPr>
        <p:spPr>
          <a:xfrm>
            <a:off x="3606081" y="5188955"/>
            <a:ext cx="7701569" cy="830997"/>
          </a:xfrm>
          <a:prstGeom prst="rect">
            <a:avLst/>
          </a:prstGeom>
        </p:spPr>
        <p:txBody>
          <a:bodyPr wrap="square">
            <a:spAutoFit/>
          </a:bodyPr>
          <a:lstStyle/>
          <a:p>
            <a:pPr lvl="0" algn="just"/>
            <a:r>
              <a:rPr lang="es-ES_tradnl" sz="1600" dirty="0">
                <a:solidFill>
                  <a:schemeClr val="bg1"/>
                </a:solidFill>
              </a:rPr>
              <a:t>El mensaje comunicacional que debe transmitir la universidad debe estar basado en el concepto de esfuerzo y conocimiento, ya que son los factores  que los estudiantes más asocian con universidad.</a:t>
            </a:r>
            <a:endParaRPr lang="es-ES" sz="1600" dirty="0">
              <a:solidFill>
                <a:schemeClr val="bg1"/>
              </a:solidFill>
            </a:endParaRPr>
          </a:p>
        </p:txBody>
      </p:sp>
    </p:spTree>
    <p:extLst>
      <p:ext uri="{BB962C8B-B14F-4D97-AF65-F5344CB8AC3E}">
        <p14:creationId xmlns:p14="http://schemas.microsoft.com/office/powerpoint/2010/main" val="16965877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a:blip r:embed="rId2" cstate="email">
            <a:extLst>
              <a:ext uri="{28A0092B-C50C-407E-A947-70E740481C1C}">
                <a14:useLocalDpi xmlns:a14="http://schemas.microsoft.com/office/drawing/2010/main"/>
              </a:ext>
            </a:extLst>
          </a:blip>
          <a:stretch>
            <a:fillRect/>
          </a:stretch>
        </p:blipFill>
        <p:spPr>
          <a:xfrm>
            <a:off x="1100424" y="516017"/>
            <a:ext cx="2106415" cy="3193098"/>
          </a:xfrm>
          <a:prstGeom prst="rect">
            <a:avLst/>
          </a:prstGeom>
        </p:spPr>
      </p:pic>
      <p:pic>
        <p:nvPicPr>
          <p:cNvPr id="4" name="Imagen 3"/>
          <p:cNvPicPr/>
          <p:nvPr/>
        </p:nvPicPr>
        <p:blipFill>
          <a:blip r:embed="rId3" cstate="email">
            <a:extLst>
              <a:ext uri="{28A0092B-C50C-407E-A947-70E740481C1C}">
                <a14:useLocalDpi xmlns:a14="http://schemas.microsoft.com/office/drawing/2010/main"/>
              </a:ext>
            </a:extLst>
          </a:blip>
          <a:stretch>
            <a:fillRect/>
          </a:stretch>
        </p:blipFill>
        <p:spPr>
          <a:xfrm rot="5400000">
            <a:off x="3117119" y="901952"/>
            <a:ext cx="3193098" cy="2421228"/>
          </a:xfrm>
          <a:prstGeom prst="rect">
            <a:avLst/>
          </a:prstGeom>
        </p:spPr>
      </p:pic>
      <p:pic>
        <p:nvPicPr>
          <p:cNvPr id="5" name="Imagen 4"/>
          <p:cNvPicPr/>
          <p:nvPr/>
        </p:nvPicPr>
        <p:blipFill>
          <a:blip r:embed="rId4" cstate="email">
            <a:extLst>
              <a:ext uri="{28A0092B-C50C-407E-A947-70E740481C1C}">
                <a14:useLocalDpi xmlns:a14="http://schemas.microsoft.com/office/drawing/2010/main"/>
              </a:ext>
            </a:extLst>
          </a:blip>
          <a:stretch>
            <a:fillRect/>
          </a:stretch>
        </p:blipFill>
        <p:spPr>
          <a:xfrm>
            <a:off x="6117465" y="516017"/>
            <a:ext cx="1983347" cy="3193098"/>
          </a:xfrm>
          <a:prstGeom prst="rect">
            <a:avLst/>
          </a:prstGeom>
        </p:spPr>
      </p:pic>
      <p:pic>
        <p:nvPicPr>
          <p:cNvPr id="6" name="Imagen 5"/>
          <p:cNvPicPr/>
          <p:nvPr/>
        </p:nvPicPr>
        <p:blipFill>
          <a:blip r:embed="rId5" cstate="email">
            <a:extLst>
              <a:ext uri="{28A0092B-C50C-407E-A947-70E740481C1C}">
                <a14:useLocalDpi xmlns:a14="http://schemas.microsoft.com/office/drawing/2010/main"/>
              </a:ext>
            </a:extLst>
          </a:blip>
          <a:stretch>
            <a:fillRect/>
          </a:stretch>
        </p:blipFill>
        <p:spPr>
          <a:xfrm rot="5400000">
            <a:off x="8007509" y="937008"/>
            <a:ext cx="3193098" cy="2351116"/>
          </a:xfrm>
          <a:prstGeom prst="rect">
            <a:avLst/>
          </a:prstGeom>
        </p:spPr>
      </p:pic>
      <p:pic>
        <p:nvPicPr>
          <p:cNvPr id="1026" name="Picture 2" descr="https://fb-s-b-a.akamaihd.net/h-ak-fbx/v/t35.0-12/16763551_1439655942769042_1266916600_o.jpg?oh=e18fa7812d04bf0ea9a2d3326386e38e&amp;oe=591CFF51&amp;__gda__=1495067413_234e15e365ac2f29188be900ff8e711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0424" y="3805517"/>
            <a:ext cx="4856001" cy="27342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fb-s-d-a.akamaihd.net/h-ak-fbx/v/t35.0-12/16735125_1439655956102374_303461913_o.jpg?oh=36eee0e747ab90de96f4de090f483f84&amp;oe=591D41E0&amp;__gda__=1495145775_80a727c56f0ae829aabb016da06f8f9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7465" y="3805517"/>
            <a:ext cx="4662151" cy="27342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gracia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2049" y="2424447"/>
            <a:ext cx="4057650" cy="2286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74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242083"/>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METODOLOGÍA DE LA INVESTIGACIÓN</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graphicFrame>
        <p:nvGraphicFramePr>
          <p:cNvPr id="4" name="Diagrama 3"/>
          <p:cNvGraphicFramePr/>
          <p:nvPr>
            <p:extLst>
              <p:ext uri="{D42A27DB-BD31-4B8C-83A1-F6EECF244321}">
                <p14:modId xmlns:p14="http://schemas.microsoft.com/office/powerpoint/2010/main" val="1585643008"/>
              </p:ext>
            </p:extLst>
          </p:nvPr>
        </p:nvGraphicFramePr>
        <p:xfrm>
          <a:off x="565363" y="1851094"/>
          <a:ext cx="6064518" cy="4359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rot="10800000">
            <a:off x="1805840" y="1169381"/>
            <a:ext cx="3938137" cy="430887"/>
          </a:xfrm>
          <a:prstGeom prst="rect">
            <a:avLst/>
          </a:prstGeom>
          <a:solidFill>
            <a:schemeClr val="accent2"/>
          </a:solidFill>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endParaRPr lang="es-EC" sz="2200" b="1" dirty="0"/>
          </a:p>
        </p:txBody>
      </p:sp>
      <p:sp>
        <p:nvSpPr>
          <p:cNvPr id="6" name="Más 5"/>
          <p:cNvSpPr/>
          <p:nvPr/>
        </p:nvSpPr>
        <p:spPr>
          <a:xfrm>
            <a:off x="3793823" y="3707694"/>
            <a:ext cx="752420" cy="595079"/>
          </a:xfrm>
          <a:prstGeom prst="mathPlus">
            <a:avLst/>
          </a:prstGeom>
          <a:solidFill>
            <a:schemeClr val="accent5">
              <a:lumMod val="40000"/>
              <a:lumOff val="60000"/>
            </a:schemeClr>
          </a:solid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aphicFrame>
        <p:nvGraphicFramePr>
          <p:cNvPr id="12" name="Diagrama 11"/>
          <p:cNvGraphicFramePr/>
          <p:nvPr>
            <p:extLst>
              <p:ext uri="{D42A27DB-BD31-4B8C-83A1-F6EECF244321}">
                <p14:modId xmlns:p14="http://schemas.microsoft.com/office/powerpoint/2010/main" val="220478853"/>
              </p:ext>
            </p:extLst>
          </p:nvPr>
        </p:nvGraphicFramePr>
        <p:xfrm>
          <a:off x="7511523" y="1650990"/>
          <a:ext cx="4315854" cy="33486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CuadroTexto 13"/>
          <p:cNvSpPr txBox="1"/>
          <p:nvPr/>
        </p:nvSpPr>
        <p:spPr>
          <a:xfrm>
            <a:off x="7948995" y="2235279"/>
            <a:ext cx="2472743" cy="584775"/>
          </a:xfrm>
          <a:prstGeom prst="rect">
            <a:avLst/>
          </a:prstGeom>
          <a:noFill/>
        </p:spPr>
        <p:txBody>
          <a:bodyPr wrap="square" rtlCol="0">
            <a:spAutoFit/>
          </a:bodyPr>
          <a:lstStyle/>
          <a:p>
            <a:pPr algn="ctr"/>
            <a:r>
              <a:rPr lang="es-ES" sz="3200" b="1" dirty="0" smtClean="0">
                <a:solidFill>
                  <a:schemeClr val="bg1"/>
                </a:solidFill>
              </a:rPr>
              <a:t>Descriptivo</a:t>
            </a:r>
            <a:endParaRPr lang="es-EC" sz="3200" b="1" dirty="0">
              <a:solidFill>
                <a:schemeClr val="bg1"/>
              </a:solidFill>
            </a:endParaRPr>
          </a:p>
        </p:txBody>
      </p:sp>
      <p:sp>
        <p:nvSpPr>
          <p:cNvPr id="16" name="CuadroTexto 15"/>
          <p:cNvSpPr txBox="1"/>
          <p:nvPr/>
        </p:nvSpPr>
        <p:spPr>
          <a:xfrm>
            <a:off x="7822986" y="3864191"/>
            <a:ext cx="4135580" cy="877163"/>
          </a:xfrm>
          <a:prstGeom prst="rect">
            <a:avLst/>
          </a:prstGeom>
          <a:noFill/>
        </p:spPr>
        <p:txBody>
          <a:bodyPr wrap="square" rtlCol="0">
            <a:spAutoFit/>
          </a:bodyPr>
          <a:lstStyle/>
          <a:p>
            <a:pPr algn="ctr"/>
            <a:r>
              <a:rPr lang="es-ES" sz="1700" b="1" dirty="0" smtClean="0">
                <a:solidFill>
                  <a:schemeClr val="bg1"/>
                </a:solidFill>
              </a:rPr>
              <a:t>Busca especificar las propiedades, las características y rasgos importantes de cualquier fenómeno que se analice.</a:t>
            </a:r>
            <a:endParaRPr lang="es-EC" sz="1700" b="1" dirty="0">
              <a:solidFill>
                <a:schemeClr val="bg1"/>
              </a:solidFill>
            </a:endParaRPr>
          </a:p>
        </p:txBody>
      </p:sp>
      <p:sp>
        <p:nvSpPr>
          <p:cNvPr id="7" name="Rectángulo 6"/>
          <p:cNvSpPr/>
          <p:nvPr/>
        </p:nvSpPr>
        <p:spPr>
          <a:xfrm>
            <a:off x="5107377" y="2374265"/>
            <a:ext cx="1587280" cy="646331"/>
          </a:xfrm>
          <a:prstGeom prst="rect">
            <a:avLst/>
          </a:prstGeom>
        </p:spPr>
        <p:txBody>
          <a:bodyPr wrap="square">
            <a:spAutoFit/>
          </a:bodyPr>
          <a:lstStyle/>
          <a:p>
            <a:pPr lvl="0" algn="ctr"/>
            <a:r>
              <a:rPr lang="es-EC" b="1" dirty="0" smtClean="0"/>
              <a:t>Enfoque Cualitativo</a:t>
            </a:r>
            <a:endParaRPr lang="es-EC" b="1" dirty="0"/>
          </a:p>
        </p:txBody>
      </p:sp>
      <p:sp>
        <p:nvSpPr>
          <p:cNvPr id="18" name="Elipse 17"/>
          <p:cNvSpPr/>
          <p:nvPr/>
        </p:nvSpPr>
        <p:spPr>
          <a:xfrm rot="5400000">
            <a:off x="1454676" y="5559479"/>
            <a:ext cx="303308" cy="419183"/>
          </a:xfrm>
          <a:prstGeom prst="rightArrow">
            <a:avLst/>
          </a:prstGeom>
          <a:solidFill>
            <a:srgbClr val="9999FF"/>
          </a:solidFill>
          <a:effectLst>
            <a:glow rad="63500">
              <a:schemeClr val="accent4">
                <a:satMod val="175000"/>
                <a:alpha val="40000"/>
              </a:schemeClr>
            </a:glow>
            <a:outerShdw blurRad="63500" dist="38100" dir="5400000" rotWithShape="0">
              <a:srgbClr val="000000">
                <a:alpha val="65000"/>
              </a:srgbClr>
            </a:outerShdw>
          </a:effectLst>
          <a:scene3d>
            <a:camera prst="orthographicFront"/>
            <a:lightRig rig="threePt" dir="t">
              <a:rot lat="0" lon="0" rev="7500000"/>
            </a:lightRig>
          </a:scene3d>
        </p:spPr>
        <p:style>
          <a:lnRef idx="0">
            <a:schemeClr val="accent5"/>
          </a:lnRef>
          <a:fillRef idx="3">
            <a:schemeClr val="accent5"/>
          </a:fillRef>
          <a:effectRef idx="3">
            <a:schemeClr val="accent5"/>
          </a:effectRef>
          <a:fontRef idx="minor">
            <a:schemeClr val="lt1"/>
          </a:fontRef>
        </p:style>
      </p:sp>
      <p:sp>
        <p:nvSpPr>
          <p:cNvPr id="19" name="Elipse 4"/>
          <p:cNvSpPr/>
          <p:nvPr/>
        </p:nvSpPr>
        <p:spPr>
          <a:xfrm>
            <a:off x="380920" y="6074049"/>
            <a:ext cx="2637665" cy="387665"/>
          </a:xfrm>
          <a:prstGeom prst="roundRect">
            <a:avLst/>
          </a:prstGeom>
          <a:noFill/>
          <a:ln>
            <a:noFill/>
          </a:ln>
          <a:scene3d>
            <a:camera prst="orthographicFront"/>
            <a:lightRig rig="threePt" dir="t">
              <a:rot lat="0" lon="0" rev="7500000"/>
            </a:lightRig>
          </a:scene3d>
        </p:spPr>
        <p:style>
          <a:lnRef idx="3">
            <a:schemeClr val="lt1"/>
          </a:lnRef>
          <a:fillRef idx="1">
            <a:schemeClr val="accent3"/>
          </a:fillRef>
          <a:effectRef idx="1">
            <a:schemeClr val="accent3"/>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2000" b="1" kern="1200" dirty="0" smtClean="0">
                <a:solidFill>
                  <a:schemeClr val="tx1"/>
                </a:solidFill>
              </a:rPr>
              <a:t>Mayor profundidad en los resultados</a:t>
            </a:r>
            <a:endParaRPr lang="es-EC" sz="2000" kern="1200" dirty="0">
              <a:solidFill>
                <a:schemeClr val="tx1"/>
              </a:solidFill>
            </a:endParaRPr>
          </a:p>
        </p:txBody>
      </p:sp>
      <p:sp>
        <p:nvSpPr>
          <p:cNvPr id="20" name="Rectángulo 19"/>
          <p:cNvSpPr/>
          <p:nvPr/>
        </p:nvSpPr>
        <p:spPr>
          <a:xfrm>
            <a:off x="5107377" y="5109176"/>
            <a:ext cx="1587280" cy="646331"/>
          </a:xfrm>
          <a:prstGeom prst="rect">
            <a:avLst/>
          </a:prstGeom>
        </p:spPr>
        <p:txBody>
          <a:bodyPr wrap="square">
            <a:spAutoFit/>
          </a:bodyPr>
          <a:lstStyle/>
          <a:p>
            <a:pPr lvl="0" algn="ctr"/>
            <a:r>
              <a:rPr lang="es-EC" b="1" dirty="0" smtClean="0"/>
              <a:t>Enfoque Cuantitativo</a:t>
            </a:r>
            <a:endParaRPr lang="es-EC" b="1" dirty="0"/>
          </a:p>
        </p:txBody>
      </p:sp>
      <p:cxnSp>
        <p:nvCxnSpPr>
          <p:cNvPr id="11" name="Conector recto 10"/>
          <p:cNvCxnSpPr/>
          <p:nvPr/>
        </p:nvCxnSpPr>
        <p:spPr>
          <a:xfrm flipH="1">
            <a:off x="7078320" y="1001900"/>
            <a:ext cx="2708" cy="5878909"/>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 name="Rectángulo 23"/>
          <p:cNvSpPr/>
          <p:nvPr/>
        </p:nvSpPr>
        <p:spPr>
          <a:xfrm>
            <a:off x="2185178" y="1204557"/>
            <a:ext cx="3179460" cy="369332"/>
          </a:xfrm>
          <a:prstGeom prst="rect">
            <a:avLst/>
          </a:prstGeom>
        </p:spPr>
        <p:txBody>
          <a:bodyPr wrap="none">
            <a:spAutoFit/>
          </a:bodyPr>
          <a:lstStyle/>
          <a:p>
            <a:pPr algn="ctr"/>
            <a:r>
              <a:rPr lang="es-EC" b="1" dirty="0"/>
              <a:t>Enfoque de investigación Mixto</a:t>
            </a:r>
          </a:p>
        </p:txBody>
      </p:sp>
      <p:sp>
        <p:nvSpPr>
          <p:cNvPr id="25" name="CuadroTexto 24"/>
          <p:cNvSpPr txBox="1"/>
          <p:nvPr/>
        </p:nvSpPr>
        <p:spPr>
          <a:xfrm rot="10800000">
            <a:off x="7671483" y="1204557"/>
            <a:ext cx="3938137" cy="430887"/>
          </a:xfrm>
          <a:prstGeom prst="rect">
            <a:avLst/>
          </a:prstGeom>
          <a:solidFill>
            <a:schemeClr val="accent2"/>
          </a:solidFill>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endParaRPr lang="es-EC" sz="2200" b="1" dirty="0"/>
          </a:p>
        </p:txBody>
      </p:sp>
      <p:sp>
        <p:nvSpPr>
          <p:cNvPr id="26" name="Rectángulo 25"/>
          <p:cNvSpPr/>
          <p:nvPr/>
        </p:nvSpPr>
        <p:spPr>
          <a:xfrm>
            <a:off x="8402962" y="1220102"/>
            <a:ext cx="2737801" cy="369332"/>
          </a:xfrm>
          <a:prstGeom prst="rect">
            <a:avLst/>
          </a:prstGeom>
        </p:spPr>
        <p:txBody>
          <a:bodyPr wrap="none">
            <a:spAutoFit/>
          </a:bodyPr>
          <a:lstStyle/>
          <a:p>
            <a:pPr algn="ctr"/>
            <a:r>
              <a:rPr lang="es-EC" b="1" dirty="0"/>
              <a:t>Alcance de la Investigación</a:t>
            </a:r>
          </a:p>
        </p:txBody>
      </p:sp>
      <p:pic>
        <p:nvPicPr>
          <p:cNvPr id="27" name="Imagen 26"/>
          <p:cNvPicPr>
            <a:picLocks noChangeAspect="1"/>
          </p:cNvPicPr>
          <p:nvPr/>
        </p:nvPicPr>
        <p:blipFill rotWithShape="1">
          <a:blip r:embed="rId12"/>
          <a:srcRect t="5394" b="11140"/>
          <a:stretch/>
        </p:blipFill>
        <p:spPr>
          <a:xfrm>
            <a:off x="8710340" y="5083658"/>
            <a:ext cx="2773130" cy="1343698"/>
          </a:xfrm>
          <a:prstGeom prst="rect">
            <a:avLst/>
          </a:prstGeom>
          <a:ln>
            <a:noFill/>
          </a:ln>
          <a:effectLst>
            <a:softEdge rad="112500"/>
          </a:effectLst>
        </p:spPr>
      </p:pic>
    </p:spTree>
    <p:extLst>
      <p:ext uri="{BB962C8B-B14F-4D97-AF65-F5344CB8AC3E}">
        <p14:creationId xmlns:p14="http://schemas.microsoft.com/office/powerpoint/2010/main" val="7368452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32861"/>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METODOLOGÍA DE LA INVESTIGACIÓN</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sp>
        <p:nvSpPr>
          <p:cNvPr id="3" name="CuadroTexto 2"/>
          <p:cNvSpPr txBox="1"/>
          <p:nvPr/>
        </p:nvSpPr>
        <p:spPr>
          <a:xfrm>
            <a:off x="3958107" y="1466340"/>
            <a:ext cx="2266682" cy="369332"/>
          </a:xfrm>
          <a:prstGeom prst="rect">
            <a:avLst/>
          </a:prstGeom>
          <a:noFill/>
        </p:spPr>
        <p:txBody>
          <a:bodyPr wrap="square" rtlCol="0">
            <a:spAutoFit/>
          </a:bodyPr>
          <a:lstStyle/>
          <a:p>
            <a:pPr algn="ctr"/>
            <a:r>
              <a:rPr lang="es-EC" b="1" dirty="0" smtClean="0"/>
              <a:t>Tipo de investigación</a:t>
            </a:r>
            <a:endParaRPr lang="es-EC" b="1" dirty="0"/>
          </a:p>
        </p:txBody>
      </p:sp>
      <p:sp>
        <p:nvSpPr>
          <p:cNvPr id="5" name="CuadroTexto 4"/>
          <p:cNvSpPr txBox="1"/>
          <p:nvPr/>
        </p:nvSpPr>
        <p:spPr>
          <a:xfrm>
            <a:off x="7942184" y="1493195"/>
            <a:ext cx="2266682" cy="369332"/>
          </a:xfrm>
          <a:prstGeom prst="rect">
            <a:avLst/>
          </a:prstGeom>
          <a:noFill/>
        </p:spPr>
        <p:txBody>
          <a:bodyPr wrap="square" rtlCol="0">
            <a:spAutoFit/>
          </a:bodyPr>
          <a:lstStyle/>
          <a:p>
            <a:pPr algn="ctr"/>
            <a:r>
              <a:rPr lang="es-EC" b="1" dirty="0" smtClean="0"/>
              <a:t>Instrumento</a:t>
            </a:r>
            <a:endParaRPr lang="es-EC" b="1" dirty="0"/>
          </a:p>
        </p:txBody>
      </p:sp>
      <p:pic>
        <p:nvPicPr>
          <p:cNvPr id="18" name="Imagen 17"/>
          <p:cNvPicPr>
            <a:picLocks noChangeAspect="1"/>
          </p:cNvPicPr>
          <p:nvPr/>
        </p:nvPicPr>
        <p:blipFill rotWithShape="1">
          <a:blip r:embed="rId2"/>
          <a:srcRect b="-622"/>
          <a:stretch/>
        </p:blipFill>
        <p:spPr>
          <a:xfrm rot="5400000">
            <a:off x="1231144" y="4533277"/>
            <a:ext cx="1710088" cy="236054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Imagen 18"/>
          <p:cNvPicPr>
            <a:picLocks noChangeAspect="1"/>
          </p:cNvPicPr>
          <p:nvPr/>
        </p:nvPicPr>
        <p:blipFill>
          <a:blip r:embed="rId3"/>
          <a:stretch>
            <a:fillRect/>
          </a:stretch>
        </p:blipFill>
        <p:spPr>
          <a:xfrm>
            <a:off x="993368" y="1346198"/>
            <a:ext cx="2345969" cy="17100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CuadroTexto 19"/>
          <p:cNvSpPr txBox="1"/>
          <p:nvPr/>
        </p:nvSpPr>
        <p:spPr>
          <a:xfrm>
            <a:off x="4447926" y="3263655"/>
            <a:ext cx="6988514" cy="369332"/>
          </a:xfrm>
          <a:prstGeom prst="rect">
            <a:avLst/>
          </a:prstGeom>
          <a:solidFill>
            <a:schemeClr val="bg1">
              <a:alpha val="20000"/>
            </a:schemeClr>
          </a:solidFill>
        </p:spPr>
        <p:txBody>
          <a:bodyPr wrap="square" rtlCol="0">
            <a:spAutoFit/>
          </a:bodyPr>
          <a:lstStyle/>
          <a:p>
            <a:pPr algn="ctr"/>
            <a:r>
              <a:rPr lang="es-EC" b="1" dirty="0" smtClean="0">
                <a:latin typeface="Century Gothic" panose="020B0502020202020204" pitchFamily="34" charset="0"/>
              </a:rPr>
              <a:t>“</a:t>
            </a:r>
            <a:r>
              <a:rPr lang="es-EC" b="1" dirty="0" smtClean="0"/>
              <a:t>El objetivo es generar y analizar la interacción entre los participantes</a:t>
            </a:r>
            <a:r>
              <a:rPr lang="es-EC" b="1" dirty="0" smtClean="0">
                <a:latin typeface="Century Gothic" panose="020B0502020202020204" pitchFamily="34" charset="0"/>
              </a:rPr>
              <a:t>”</a:t>
            </a:r>
            <a:r>
              <a:rPr lang="es-EC" b="1" dirty="0" smtClean="0"/>
              <a:t> </a:t>
            </a:r>
            <a:endParaRPr lang="es-EC" b="1" dirty="0"/>
          </a:p>
        </p:txBody>
      </p:sp>
      <p:sp>
        <p:nvSpPr>
          <p:cNvPr id="22" name="CuadroTexto 21"/>
          <p:cNvSpPr txBox="1"/>
          <p:nvPr/>
        </p:nvSpPr>
        <p:spPr>
          <a:xfrm>
            <a:off x="4149260" y="5713548"/>
            <a:ext cx="7585847" cy="338554"/>
          </a:xfrm>
          <a:prstGeom prst="rect">
            <a:avLst/>
          </a:prstGeom>
          <a:solidFill>
            <a:schemeClr val="bg1">
              <a:alpha val="20000"/>
            </a:schemeClr>
          </a:solidFill>
        </p:spPr>
        <p:txBody>
          <a:bodyPr wrap="square" rtlCol="0">
            <a:spAutoFit/>
          </a:bodyPr>
          <a:lstStyle/>
          <a:p>
            <a:pPr algn="ctr"/>
            <a:r>
              <a:rPr lang="es-EC" sz="1600" b="1" dirty="0" smtClean="0">
                <a:latin typeface="Century Gothic" panose="020B0502020202020204" pitchFamily="34" charset="0"/>
              </a:rPr>
              <a:t>“Es un conjunto de preguntas respecto de una o más variables a medir”</a:t>
            </a:r>
            <a:r>
              <a:rPr lang="es-EC" sz="1600" b="1" dirty="0" smtClean="0"/>
              <a:t> </a:t>
            </a:r>
            <a:endParaRPr lang="es-EC" sz="1600" b="1" dirty="0"/>
          </a:p>
        </p:txBody>
      </p:sp>
      <p:graphicFrame>
        <p:nvGraphicFramePr>
          <p:cNvPr id="7" name="Diagrama 6"/>
          <p:cNvGraphicFramePr/>
          <p:nvPr>
            <p:extLst>
              <p:ext uri="{D42A27DB-BD31-4B8C-83A1-F6EECF244321}">
                <p14:modId xmlns:p14="http://schemas.microsoft.com/office/powerpoint/2010/main" val="2475431256"/>
              </p:ext>
            </p:extLst>
          </p:nvPr>
        </p:nvGraphicFramePr>
        <p:xfrm>
          <a:off x="672206" y="1921757"/>
          <a:ext cx="11105166" cy="41570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09203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33668"/>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METODOLOGÍA DE LA INVESTIGACIÓN</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sp>
        <p:nvSpPr>
          <p:cNvPr id="7" name="CuadroTexto 6"/>
          <p:cNvSpPr txBox="1"/>
          <p:nvPr/>
        </p:nvSpPr>
        <p:spPr>
          <a:xfrm>
            <a:off x="1524349" y="5727025"/>
            <a:ext cx="9756897" cy="830997"/>
          </a:xfrm>
          <a:prstGeom prst="rect">
            <a:avLst/>
          </a:prstGeom>
          <a:solidFill>
            <a:schemeClr val="bg1">
              <a:alpha val="10196"/>
            </a:schemeClr>
          </a:solidFill>
        </p:spPr>
        <p:txBody>
          <a:bodyPr wrap="square" rtlCol="0">
            <a:spAutoFit/>
          </a:bodyPr>
          <a:lstStyle/>
          <a:p>
            <a:pPr algn="ctr"/>
            <a:r>
              <a:rPr lang="es-EC" sz="2000" b="1" dirty="0" smtClean="0">
                <a:latin typeface="Century Gothic" panose="020B0502020202020204" pitchFamily="34" charset="0"/>
              </a:rPr>
              <a:t>“</a:t>
            </a:r>
            <a:r>
              <a:rPr lang="es-EC" sz="2000" b="1" dirty="0" smtClean="0"/>
              <a:t>Los </a:t>
            </a:r>
            <a:r>
              <a:rPr lang="es-EC" sz="2000" b="1" dirty="0"/>
              <a:t>elementos muéstrales que </a:t>
            </a:r>
            <a:r>
              <a:rPr lang="es-EC" sz="2000" b="1" dirty="0" smtClean="0"/>
              <a:t>considerar son los </a:t>
            </a:r>
            <a:r>
              <a:rPr lang="es-EC" sz="2400" b="1" dirty="0">
                <a:effectLst>
                  <a:outerShdw blurRad="38100" dist="38100" dir="2700000" algn="tl">
                    <a:srgbClr val="000000">
                      <a:alpha val="43137"/>
                    </a:srgbClr>
                  </a:outerShdw>
                </a:effectLst>
              </a:rPr>
              <a:t>estudiantes de tercer año de bachillerato de colegios públicos y </a:t>
            </a:r>
            <a:r>
              <a:rPr lang="es-EC" sz="2400" b="1" dirty="0" smtClean="0">
                <a:effectLst>
                  <a:outerShdw blurRad="38100" dist="38100" dir="2700000" algn="tl">
                    <a:srgbClr val="000000">
                      <a:alpha val="43137"/>
                    </a:srgbClr>
                  </a:outerShdw>
                </a:effectLst>
              </a:rPr>
              <a:t>privados </a:t>
            </a:r>
            <a:r>
              <a:rPr lang="es-EC" sz="2000" b="1" dirty="0" smtClean="0"/>
              <a:t>del DMQ y el Cantón Rumiñahui</a:t>
            </a:r>
            <a:r>
              <a:rPr lang="es-EC" sz="2000" b="1" dirty="0" smtClean="0">
                <a:latin typeface="Century Gothic" panose="020B0502020202020204" pitchFamily="34" charset="0"/>
              </a:rPr>
              <a:t>”</a:t>
            </a:r>
            <a:r>
              <a:rPr lang="es-EC" sz="2000" b="1" dirty="0" smtClean="0"/>
              <a:t>.</a:t>
            </a:r>
            <a:endParaRPr lang="es-EC" sz="2000" b="1" dirty="0"/>
          </a:p>
        </p:txBody>
      </p:sp>
      <p:graphicFrame>
        <p:nvGraphicFramePr>
          <p:cNvPr id="8" name="Tabla 7"/>
          <p:cNvGraphicFramePr>
            <a:graphicFrameLocks noGrp="1"/>
          </p:cNvGraphicFramePr>
          <p:nvPr>
            <p:extLst>
              <p:ext uri="{D42A27DB-BD31-4B8C-83A1-F6EECF244321}">
                <p14:modId xmlns:p14="http://schemas.microsoft.com/office/powerpoint/2010/main" val="482909607"/>
              </p:ext>
            </p:extLst>
          </p:nvPr>
        </p:nvGraphicFramePr>
        <p:xfrm>
          <a:off x="395710" y="1849011"/>
          <a:ext cx="6108120" cy="2336602"/>
        </p:xfrm>
        <a:graphic>
          <a:graphicData uri="http://schemas.openxmlformats.org/drawingml/2006/table">
            <a:tbl>
              <a:tblPr firstRow="1" firstCol="1" bandRow="1">
                <a:tableStyleId>{B301B821-A1FF-4177-AEE7-76D212191A09}</a:tableStyleId>
              </a:tblPr>
              <a:tblGrid>
                <a:gridCol w="2475630">
                  <a:extLst>
                    <a:ext uri="{9D8B030D-6E8A-4147-A177-3AD203B41FA5}">
                      <a16:colId xmlns:a16="http://schemas.microsoft.com/office/drawing/2014/main" val="3236437389"/>
                    </a:ext>
                  </a:extLst>
                </a:gridCol>
                <a:gridCol w="868643">
                  <a:extLst>
                    <a:ext uri="{9D8B030D-6E8A-4147-A177-3AD203B41FA5}">
                      <a16:colId xmlns:a16="http://schemas.microsoft.com/office/drawing/2014/main" val="718690511"/>
                    </a:ext>
                  </a:extLst>
                </a:gridCol>
                <a:gridCol w="864168">
                  <a:extLst>
                    <a:ext uri="{9D8B030D-6E8A-4147-A177-3AD203B41FA5}">
                      <a16:colId xmlns:a16="http://schemas.microsoft.com/office/drawing/2014/main" val="2283956082"/>
                    </a:ext>
                  </a:extLst>
                </a:gridCol>
                <a:gridCol w="989090">
                  <a:extLst>
                    <a:ext uri="{9D8B030D-6E8A-4147-A177-3AD203B41FA5}">
                      <a16:colId xmlns:a16="http://schemas.microsoft.com/office/drawing/2014/main" val="2959983559"/>
                    </a:ext>
                  </a:extLst>
                </a:gridCol>
                <a:gridCol w="910589">
                  <a:extLst>
                    <a:ext uri="{9D8B030D-6E8A-4147-A177-3AD203B41FA5}">
                      <a16:colId xmlns:a16="http://schemas.microsoft.com/office/drawing/2014/main" val="1565612675"/>
                    </a:ext>
                  </a:extLst>
                </a:gridCol>
              </a:tblGrid>
              <a:tr h="191133">
                <a:tc rowSpan="2">
                  <a:txBody>
                    <a:bodyPr/>
                    <a:lstStyle/>
                    <a:p>
                      <a:pPr algn="ctr">
                        <a:lnSpc>
                          <a:spcPct val="107000"/>
                        </a:lnSpc>
                        <a:spcAft>
                          <a:spcPts val="0"/>
                        </a:spcAft>
                      </a:pPr>
                      <a:r>
                        <a:rPr lang="es-EC" sz="1200" b="1" dirty="0" smtClean="0">
                          <a:solidFill>
                            <a:schemeClr val="tx1"/>
                          </a:solidFill>
                          <a:effectLst/>
                        </a:rPr>
                        <a:t>Provincia de Pichincha</a:t>
                      </a:r>
                      <a:endParaRPr lang="es-EC"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gridSpan="4">
                  <a:txBody>
                    <a:bodyPr/>
                    <a:lstStyle/>
                    <a:p>
                      <a:pPr algn="ctr">
                        <a:lnSpc>
                          <a:spcPct val="107000"/>
                        </a:lnSpc>
                        <a:spcAft>
                          <a:spcPts val="0"/>
                        </a:spcAft>
                      </a:pPr>
                      <a:r>
                        <a:rPr lang="es-EC" sz="1200" b="1" dirty="0">
                          <a:solidFill>
                            <a:schemeClr val="tx1"/>
                          </a:solidFill>
                          <a:effectLst/>
                        </a:rPr>
                        <a:t>Año Lectivo</a:t>
                      </a:r>
                      <a:endParaRPr lang="es-EC"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B w="12700" cap="flat" cmpd="sng" algn="ctr">
                      <a:solidFill>
                        <a:schemeClr val="accent1">
                          <a:lumMod val="75000"/>
                        </a:schemeClr>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741760379"/>
                  </a:ext>
                </a:extLst>
              </a:tr>
              <a:tr h="289070">
                <a:tc vMerge="1">
                  <a:txBody>
                    <a:bodyPr/>
                    <a:lstStyle/>
                    <a:p>
                      <a:endParaRPr lang="es-EC"/>
                    </a:p>
                  </a:txBody>
                  <a:tcPr/>
                </a:tc>
                <a:tc>
                  <a:txBody>
                    <a:bodyPr/>
                    <a:lstStyle/>
                    <a:p>
                      <a:pPr algn="ctr">
                        <a:lnSpc>
                          <a:spcPct val="107000"/>
                        </a:lnSpc>
                        <a:spcAft>
                          <a:spcPts val="0"/>
                        </a:spcAft>
                      </a:pPr>
                      <a:r>
                        <a:rPr lang="es-EC" sz="1100" b="1" dirty="0">
                          <a:solidFill>
                            <a:schemeClr val="tx1"/>
                          </a:solidFill>
                          <a:effectLst/>
                        </a:rPr>
                        <a:t>2012-2013</a:t>
                      </a:r>
                      <a:endParaRPr lang="es-EC"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s-EC" sz="1100" b="1" dirty="0">
                          <a:solidFill>
                            <a:schemeClr val="tx1"/>
                          </a:solidFill>
                          <a:effectLst/>
                        </a:rPr>
                        <a:t>2013-2014</a:t>
                      </a:r>
                      <a:endParaRPr lang="es-EC"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s-EC" sz="1100" b="1" dirty="0">
                          <a:solidFill>
                            <a:schemeClr val="tx1"/>
                          </a:solidFill>
                          <a:effectLst/>
                        </a:rPr>
                        <a:t>2014-2015</a:t>
                      </a:r>
                      <a:endParaRPr lang="es-EC"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s-EC" sz="1100" b="1" dirty="0">
                          <a:solidFill>
                            <a:schemeClr val="tx1"/>
                          </a:solidFill>
                          <a:effectLst/>
                        </a:rPr>
                        <a:t>2015-2016</a:t>
                      </a:r>
                      <a:endParaRPr lang="es-EC"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2134333466"/>
                  </a:ext>
                </a:extLst>
              </a:tr>
              <a:tr h="186851">
                <a:tc>
                  <a:txBody>
                    <a:bodyPr/>
                    <a:lstStyle/>
                    <a:p>
                      <a:pPr>
                        <a:lnSpc>
                          <a:spcPct val="100000"/>
                        </a:lnSpc>
                        <a:spcAft>
                          <a:spcPts val="0"/>
                        </a:spcAft>
                      </a:pPr>
                      <a:r>
                        <a:rPr lang="es-EC" sz="1200" dirty="0">
                          <a:effectLst/>
                        </a:rPr>
                        <a:t>    </a:t>
                      </a:r>
                      <a:r>
                        <a:rPr lang="es-EC" sz="1200" dirty="0" smtClean="0">
                          <a:effectLst/>
                        </a:rPr>
                        <a:t>Distrito Metropolitano</a:t>
                      </a:r>
                      <a:r>
                        <a:rPr lang="es-EC" sz="1200" baseline="0" dirty="0" smtClean="0">
                          <a:effectLst/>
                        </a:rPr>
                        <a:t> de </a:t>
                      </a:r>
                      <a:r>
                        <a:rPr lang="es-EC" sz="1200" dirty="0" smtClean="0">
                          <a:effectLst/>
                        </a:rPr>
                        <a:t>Quito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38.946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40.353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42.134</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42.185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873445731"/>
                  </a:ext>
                </a:extLst>
              </a:tr>
              <a:tr h="186851">
                <a:tc>
                  <a:txBody>
                    <a:bodyPr/>
                    <a:lstStyle/>
                    <a:p>
                      <a:pPr indent="139700">
                        <a:lnSpc>
                          <a:spcPct val="100000"/>
                        </a:lnSpc>
                        <a:spcAft>
                          <a:spcPts val="0"/>
                        </a:spcAft>
                      </a:pPr>
                      <a:r>
                        <a:rPr lang="es-EC" sz="1200" dirty="0">
                          <a:effectLst/>
                        </a:rPr>
                        <a:t>Rumiñahui</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1.902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1.943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2.073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2.307</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66303497"/>
                  </a:ext>
                </a:extLst>
              </a:tr>
              <a:tr h="186851">
                <a:tc>
                  <a:txBody>
                    <a:bodyPr/>
                    <a:lstStyle/>
                    <a:p>
                      <a:pPr indent="139700">
                        <a:lnSpc>
                          <a:spcPct val="100000"/>
                        </a:lnSpc>
                        <a:spcAft>
                          <a:spcPts val="0"/>
                        </a:spcAft>
                      </a:pPr>
                      <a:r>
                        <a:rPr lang="es-EC" sz="1200" dirty="0">
                          <a:effectLst/>
                        </a:rPr>
                        <a:t>Cayambe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1.482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1.520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1.609</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1.736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381636948"/>
                  </a:ext>
                </a:extLst>
              </a:tr>
              <a:tr h="186851">
                <a:tc>
                  <a:txBody>
                    <a:bodyPr/>
                    <a:lstStyle/>
                    <a:p>
                      <a:pPr indent="139700">
                        <a:lnSpc>
                          <a:spcPct val="100000"/>
                        </a:lnSpc>
                        <a:spcAft>
                          <a:spcPts val="0"/>
                        </a:spcAft>
                      </a:pPr>
                      <a:r>
                        <a:rPr lang="es-EC" sz="1200" dirty="0">
                          <a:effectLst/>
                        </a:rPr>
                        <a:t>Mejía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1.100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1.136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1.145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1.349</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815503719"/>
                  </a:ext>
                </a:extLst>
              </a:tr>
              <a:tr h="186851">
                <a:tc>
                  <a:txBody>
                    <a:bodyPr/>
                    <a:lstStyle/>
                    <a:p>
                      <a:pPr indent="139700">
                        <a:lnSpc>
                          <a:spcPct val="100000"/>
                        </a:lnSpc>
                        <a:spcAft>
                          <a:spcPts val="0"/>
                        </a:spcAft>
                      </a:pPr>
                      <a:r>
                        <a:rPr lang="es-EC" sz="1200" dirty="0">
                          <a:effectLst/>
                        </a:rPr>
                        <a:t>Pedro Moncayo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293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435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399</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450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003746317"/>
                  </a:ext>
                </a:extLst>
              </a:tr>
              <a:tr h="232863">
                <a:tc>
                  <a:txBody>
                    <a:bodyPr/>
                    <a:lstStyle/>
                    <a:p>
                      <a:pPr indent="139700">
                        <a:lnSpc>
                          <a:spcPct val="100000"/>
                        </a:lnSpc>
                        <a:spcAft>
                          <a:spcPts val="0"/>
                        </a:spcAft>
                      </a:pPr>
                      <a:r>
                        <a:rPr lang="es-EC" sz="1200" dirty="0">
                          <a:effectLst/>
                        </a:rPr>
                        <a:t>Pedro Vicente Maldonado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262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257</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255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251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638202797"/>
                  </a:ext>
                </a:extLst>
              </a:tr>
              <a:tr h="186851">
                <a:tc>
                  <a:txBody>
                    <a:bodyPr/>
                    <a:lstStyle/>
                    <a:p>
                      <a:pPr indent="139700">
                        <a:lnSpc>
                          <a:spcPct val="100000"/>
                        </a:lnSpc>
                        <a:spcAft>
                          <a:spcPts val="0"/>
                        </a:spcAft>
                      </a:pPr>
                      <a:r>
                        <a:rPr lang="es-EC" sz="1200" dirty="0">
                          <a:effectLst/>
                        </a:rPr>
                        <a:t>Puerto Quito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228</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248</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237</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258</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4078608512"/>
                  </a:ext>
                </a:extLst>
              </a:tr>
              <a:tr h="289070">
                <a:tc>
                  <a:txBody>
                    <a:bodyPr/>
                    <a:lstStyle/>
                    <a:p>
                      <a:pPr indent="139700">
                        <a:lnSpc>
                          <a:spcPct val="100000"/>
                        </a:lnSpc>
                        <a:spcAft>
                          <a:spcPts val="0"/>
                        </a:spcAft>
                      </a:pPr>
                      <a:r>
                        <a:rPr lang="es-EC" sz="1200" dirty="0">
                          <a:effectLst/>
                        </a:rPr>
                        <a:t>San Miguel de los Bancos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218</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242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326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dirty="0">
                          <a:effectLst/>
                        </a:rPr>
                        <a:t>302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738224980"/>
                  </a:ext>
                </a:extLst>
              </a:tr>
              <a:tr h="186851">
                <a:tc>
                  <a:txBody>
                    <a:bodyPr/>
                    <a:lstStyle/>
                    <a:p>
                      <a:pPr indent="140335">
                        <a:lnSpc>
                          <a:spcPct val="100000"/>
                        </a:lnSpc>
                        <a:spcAft>
                          <a:spcPts val="0"/>
                        </a:spcAft>
                      </a:pPr>
                      <a:r>
                        <a:rPr lang="es-EC" sz="1200" b="1" dirty="0">
                          <a:effectLst/>
                        </a:rPr>
                        <a:t>Total</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b="1" dirty="0">
                          <a:effectLst/>
                        </a:rPr>
                        <a:t>44.431</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b="1" dirty="0">
                          <a:effectLst/>
                        </a:rPr>
                        <a:t>46.134</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200" b="1" dirty="0">
                          <a:effectLst/>
                        </a:rPr>
                        <a:t>48.178</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0000"/>
                        </a:lnSpc>
                        <a:spcAft>
                          <a:spcPts val="0"/>
                        </a:spcAft>
                      </a:pPr>
                      <a:r>
                        <a:rPr lang="es-EC" sz="1400" b="1" dirty="0">
                          <a:effectLst/>
                        </a:rPr>
                        <a:t>48.838</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774371"/>
                  </a:ext>
                </a:extLst>
              </a:tr>
            </a:tbl>
          </a:graphicData>
        </a:graphic>
      </p:graphicFrame>
      <p:sp>
        <p:nvSpPr>
          <p:cNvPr id="9" name="Rectángulo 8"/>
          <p:cNvSpPr/>
          <p:nvPr/>
        </p:nvSpPr>
        <p:spPr>
          <a:xfrm>
            <a:off x="347231" y="5387409"/>
            <a:ext cx="2733441" cy="289951"/>
          </a:xfrm>
          <a:prstGeom prst="rect">
            <a:avLst/>
          </a:prstGeom>
        </p:spPr>
        <p:txBody>
          <a:bodyPr wrap="none">
            <a:spAutoFit/>
          </a:bodyPr>
          <a:lstStyle/>
          <a:p>
            <a:pPr algn="just">
              <a:lnSpc>
                <a:spcPct val="107000"/>
              </a:lnSpc>
              <a:spcAft>
                <a:spcPts val="800"/>
              </a:spcAft>
              <a:tabLst>
                <a:tab pos="2228850" algn="l"/>
              </a:tabLst>
            </a:pPr>
            <a:r>
              <a:rPr lang="es-ES_tradnl" sz="1200" b="1" dirty="0">
                <a:latin typeface="Times New Roman" panose="02020603050405020304" pitchFamily="18" charset="0"/>
                <a:ea typeface="Calibri" panose="020F0502020204030204" pitchFamily="34" charset="0"/>
                <a:cs typeface="Times New Roman" panose="02020603050405020304" pitchFamily="18" charset="0"/>
              </a:rPr>
              <a:t>Fuente: </a:t>
            </a:r>
            <a:r>
              <a:rPr lang="es-EC" sz="1200" dirty="0">
                <a:latin typeface="Times New Roman" panose="02020603050405020304" pitchFamily="18" charset="0"/>
                <a:ea typeface="Calibri" panose="020F0502020204030204" pitchFamily="34" charset="0"/>
                <a:cs typeface="Times New Roman" panose="02020603050405020304" pitchFamily="18" charset="0"/>
              </a:rPr>
              <a:t>(Ministerio de Educación, 2017)</a:t>
            </a:r>
            <a:endParaRPr lang="es-EC"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384011" y="2308621"/>
            <a:ext cx="6119817" cy="385336"/>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aphicFrame>
        <p:nvGraphicFramePr>
          <p:cNvPr id="11" name="Diagrama 10"/>
          <p:cNvGraphicFramePr/>
          <p:nvPr>
            <p:extLst>
              <p:ext uri="{D42A27DB-BD31-4B8C-83A1-F6EECF244321}">
                <p14:modId xmlns:p14="http://schemas.microsoft.com/office/powerpoint/2010/main" val="1599940615"/>
              </p:ext>
            </p:extLst>
          </p:nvPr>
        </p:nvGraphicFramePr>
        <p:xfrm>
          <a:off x="6874648" y="1865193"/>
          <a:ext cx="4898494" cy="3250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1364604770"/>
              </p:ext>
            </p:extLst>
          </p:nvPr>
        </p:nvGraphicFramePr>
        <p:xfrm>
          <a:off x="384010" y="4301986"/>
          <a:ext cx="6119817" cy="1087518"/>
        </p:xfrm>
        <a:graphic>
          <a:graphicData uri="http://schemas.openxmlformats.org/drawingml/2006/table">
            <a:tbl>
              <a:tblPr firstRow="1" firstCol="1" bandRow="1">
                <a:tableStyleId>{B301B821-A1FF-4177-AEE7-76D212191A09}</a:tableStyleId>
              </a:tblPr>
              <a:tblGrid>
                <a:gridCol w="2565251">
                  <a:extLst>
                    <a:ext uri="{9D8B030D-6E8A-4147-A177-3AD203B41FA5}">
                      <a16:colId xmlns:a16="http://schemas.microsoft.com/office/drawing/2014/main" val="2669877260"/>
                    </a:ext>
                  </a:extLst>
                </a:gridCol>
                <a:gridCol w="1365161">
                  <a:extLst>
                    <a:ext uri="{9D8B030D-6E8A-4147-A177-3AD203B41FA5}">
                      <a16:colId xmlns:a16="http://schemas.microsoft.com/office/drawing/2014/main" val="571410336"/>
                    </a:ext>
                  </a:extLst>
                </a:gridCol>
                <a:gridCol w="1390918">
                  <a:extLst>
                    <a:ext uri="{9D8B030D-6E8A-4147-A177-3AD203B41FA5}">
                      <a16:colId xmlns:a16="http://schemas.microsoft.com/office/drawing/2014/main" val="3011967869"/>
                    </a:ext>
                  </a:extLst>
                </a:gridCol>
                <a:gridCol w="798487">
                  <a:extLst>
                    <a:ext uri="{9D8B030D-6E8A-4147-A177-3AD203B41FA5}">
                      <a16:colId xmlns:a16="http://schemas.microsoft.com/office/drawing/2014/main" val="535458367"/>
                    </a:ext>
                  </a:extLst>
                </a:gridCol>
              </a:tblGrid>
              <a:tr h="323480">
                <a:tc>
                  <a:txBody>
                    <a:bodyPr/>
                    <a:lstStyle/>
                    <a:p>
                      <a:pPr algn="l">
                        <a:lnSpc>
                          <a:spcPct val="107000"/>
                        </a:lnSpc>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es-EC" sz="1200" dirty="0">
                          <a:effectLst/>
                        </a:rPr>
                        <a:t>Parroquias Urbanas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es-EC" sz="1200" dirty="0">
                          <a:effectLst/>
                        </a:rPr>
                        <a:t>Parroquias Rurales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es-EC" sz="1200" dirty="0">
                          <a:effectLst/>
                        </a:rPr>
                        <a:t>Total</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945712831"/>
                  </a:ext>
                </a:extLst>
              </a:tr>
              <a:tr h="257906">
                <a:tc>
                  <a:txBody>
                    <a:bodyPr/>
                    <a:lstStyle/>
                    <a:p>
                      <a:pPr indent="139700" algn="l">
                        <a:lnSpc>
                          <a:spcPct val="107000"/>
                        </a:lnSpc>
                        <a:spcAft>
                          <a:spcPts val="0"/>
                        </a:spcAft>
                      </a:pPr>
                      <a:r>
                        <a:rPr lang="es-EC" sz="1200" dirty="0">
                          <a:effectLst/>
                        </a:rPr>
                        <a:t>Distrito Metropolitano de Quito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es-EC" sz="1100" dirty="0">
                          <a:effectLst/>
                        </a:rPr>
                        <a:t>33068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es-EC" sz="1100" dirty="0">
                          <a:effectLst/>
                        </a:rPr>
                        <a:t>9117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es-EC" sz="1100" dirty="0">
                          <a:effectLst/>
                        </a:rPr>
                        <a:t>42185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776221753"/>
                  </a:ext>
                </a:extLst>
              </a:tr>
              <a:tr h="242056">
                <a:tc>
                  <a:txBody>
                    <a:bodyPr/>
                    <a:lstStyle/>
                    <a:p>
                      <a:pPr indent="139700" algn="l">
                        <a:lnSpc>
                          <a:spcPct val="107000"/>
                        </a:lnSpc>
                        <a:spcAft>
                          <a:spcPts val="0"/>
                        </a:spcAft>
                      </a:pPr>
                      <a:r>
                        <a:rPr lang="es-EC" sz="1200" dirty="0">
                          <a:effectLst/>
                        </a:rPr>
                        <a:t>Rumiñahui</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es-EC" sz="1100" dirty="0">
                          <a:effectLst/>
                        </a:rPr>
                        <a:t>2297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es-EC" sz="1100" dirty="0">
                          <a:effectLst/>
                        </a:rPr>
                        <a:t>10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es-EC" sz="1100" dirty="0">
                          <a:effectLst/>
                        </a:rPr>
                        <a:t>2307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776679518"/>
                  </a:ext>
                </a:extLst>
              </a:tr>
              <a:tr h="264076">
                <a:tc>
                  <a:txBody>
                    <a:bodyPr/>
                    <a:lstStyle/>
                    <a:p>
                      <a:pPr indent="140335" algn="l">
                        <a:lnSpc>
                          <a:spcPct val="107000"/>
                        </a:lnSpc>
                        <a:spcAft>
                          <a:spcPts val="0"/>
                        </a:spcAft>
                      </a:pPr>
                      <a:r>
                        <a:rPr lang="es-EC" sz="1200" b="1" dirty="0">
                          <a:effectLst/>
                        </a:rPr>
                        <a:t>Total</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es-EC" sz="1400" b="1" dirty="0" smtClean="0">
                          <a:effectLst/>
                        </a:rPr>
                        <a:t>35.365</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es-EC" sz="1200" b="1" dirty="0" smtClean="0">
                          <a:effectLst/>
                        </a:rPr>
                        <a:t>9.127</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es-EC" sz="1200" b="1" dirty="0" smtClean="0">
                          <a:effectLst/>
                        </a:rPr>
                        <a:t>44.492</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86440719"/>
                  </a:ext>
                </a:extLst>
              </a:tr>
            </a:tbl>
          </a:graphicData>
        </a:graphic>
      </p:graphicFrame>
      <p:sp>
        <p:nvSpPr>
          <p:cNvPr id="13" name="Rectángulo 12"/>
          <p:cNvSpPr/>
          <p:nvPr/>
        </p:nvSpPr>
        <p:spPr>
          <a:xfrm>
            <a:off x="2940462" y="4301986"/>
            <a:ext cx="1348203" cy="108542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CuadroTexto 13"/>
          <p:cNvSpPr txBox="1"/>
          <p:nvPr/>
        </p:nvSpPr>
        <p:spPr>
          <a:xfrm>
            <a:off x="7673343" y="1361100"/>
            <a:ext cx="3301105" cy="400110"/>
          </a:xfrm>
          <a:prstGeom prst="rect">
            <a:avLst/>
          </a:prstGeom>
          <a:noFill/>
        </p:spPr>
        <p:txBody>
          <a:bodyPr wrap="square" rtlCol="0">
            <a:spAutoFit/>
          </a:bodyPr>
          <a:lstStyle/>
          <a:p>
            <a:r>
              <a:rPr lang="es-ES" sz="2000" b="1" dirty="0" smtClean="0"/>
              <a:t>Segmentación Estudiantes </a:t>
            </a:r>
            <a:endParaRPr lang="es-EC" sz="2000" b="1" dirty="0"/>
          </a:p>
        </p:txBody>
      </p:sp>
      <p:sp>
        <p:nvSpPr>
          <p:cNvPr id="4" name="CuadroTexto 3"/>
          <p:cNvSpPr txBox="1"/>
          <p:nvPr/>
        </p:nvSpPr>
        <p:spPr>
          <a:xfrm>
            <a:off x="1524349" y="1361100"/>
            <a:ext cx="4180427" cy="400110"/>
          </a:xfrm>
          <a:prstGeom prst="rect">
            <a:avLst/>
          </a:prstGeom>
          <a:noFill/>
        </p:spPr>
        <p:txBody>
          <a:bodyPr wrap="square" rtlCol="0">
            <a:spAutoFit/>
          </a:bodyPr>
          <a:lstStyle/>
          <a:p>
            <a:pPr algn="ctr"/>
            <a:r>
              <a:rPr lang="es-EC" sz="2000" b="1" dirty="0" smtClean="0"/>
              <a:t>Cobertura de las unidades de análisis</a:t>
            </a:r>
            <a:endParaRPr lang="es-EC" sz="2000" b="1" dirty="0"/>
          </a:p>
        </p:txBody>
      </p:sp>
    </p:spTree>
    <p:extLst>
      <p:ext uri="{BB962C8B-B14F-4D97-AF65-F5344CB8AC3E}">
        <p14:creationId xmlns:p14="http://schemas.microsoft.com/office/powerpoint/2010/main" val="9045402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579" y="408784"/>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METODOLOGÍA DE LA INVESTIGACIÓN</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graphicFrame>
        <p:nvGraphicFramePr>
          <p:cNvPr id="3" name="Tabla 2"/>
          <p:cNvGraphicFramePr>
            <a:graphicFrameLocks noGrp="1"/>
          </p:cNvGraphicFramePr>
          <p:nvPr>
            <p:extLst>
              <p:ext uri="{D42A27DB-BD31-4B8C-83A1-F6EECF244321}">
                <p14:modId xmlns:p14="http://schemas.microsoft.com/office/powerpoint/2010/main" val="2946912199"/>
              </p:ext>
            </p:extLst>
          </p:nvPr>
        </p:nvGraphicFramePr>
        <p:xfrm>
          <a:off x="5597513" y="1882292"/>
          <a:ext cx="5653826" cy="1663869"/>
        </p:xfrm>
        <a:graphic>
          <a:graphicData uri="http://schemas.openxmlformats.org/drawingml/2006/table">
            <a:tbl>
              <a:tblPr firstRow="1" firstCol="1" bandRow="1">
                <a:tableStyleId>{1FECB4D8-DB02-4DC6-A0A2-4F2EBAE1DC90}</a:tableStyleId>
              </a:tblPr>
              <a:tblGrid>
                <a:gridCol w="1816599">
                  <a:extLst>
                    <a:ext uri="{9D8B030D-6E8A-4147-A177-3AD203B41FA5}">
                      <a16:colId xmlns:a16="http://schemas.microsoft.com/office/drawing/2014/main" val="3194694429"/>
                    </a:ext>
                  </a:extLst>
                </a:gridCol>
                <a:gridCol w="1838904">
                  <a:extLst>
                    <a:ext uri="{9D8B030D-6E8A-4147-A177-3AD203B41FA5}">
                      <a16:colId xmlns:a16="http://schemas.microsoft.com/office/drawing/2014/main" val="1376192417"/>
                    </a:ext>
                  </a:extLst>
                </a:gridCol>
                <a:gridCol w="1998323">
                  <a:extLst>
                    <a:ext uri="{9D8B030D-6E8A-4147-A177-3AD203B41FA5}">
                      <a16:colId xmlns:a16="http://schemas.microsoft.com/office/drawing/2014/main" val="1488960799"/>
                    </a:ext>
                  </a:extLst>
                </a:gridCol>
              </a:tblGrid>
              <a:tr h="323870">
                <a:tc gridSpan="3">
                  <a:txBody>
                    <a:bodyPr/>
                    <a:lstStyle/>
                    <a:p>
                      <a:pPr marL="0" algn="ctr" defTabSz="457200" rtl="0" eaLnBrk="1" latinLnBrk="0" hangingPunct="1">
                        <a:lnSpc>
                          <a:spcPct val="107000"/>
                        </a:lnSpc>
                        <a:spcAft>
                          <a:spcPts val="0"/>
                        </a:spcAft>
                      </a:pPr>
                      <a:r>
                        <a:rPr lang="es-EC" sz="1600" b="1" kern="1200" dirty="0" smtClean="0">
                          <a:solidFill>
                            <a:schemeClr val="bg1"/>
                          </a:solidFill>
                          <a:effectLst/>
                          <a:latin typeface="+mn-lt"/>
                          <a:ea typeface="+mn-ea"/>
                          <a:cs typeface="+mn-cs"/>
                        </a:rPr>
                        <a:t>Investigación Cualitativa</a:t>
                      </a:r>
                    </a:p>
                  </a:txBody>
                  <a:tcPr marL="68580" marR="6858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solidFill>
                  </a:tcPr>
                </a:tc>
                <a:tc hMerge="1">
                  <a:txBody>
                    <a:bodyPr/>
                    <a:lstStyle/>
                    <a:p>
                      <a:endParaRPr lang="es-EC"/>
                    </a:p>
                  </a:txBody>
                  <a:tcPr/>
                </a:tc>
                <a:tc hMerge="1">
                  <a:txBody>
                    <a:bodyPr/>
                    <a:lstStyle/>
                    <a:p>
                      <a:pPr marL="0" algn="ctr" defTabSz="457200" rtl="0" eaLnBrk="1" latinLnBrk="0" hangingPunct="1">
                        <a:lnSpc>
                          <a:spcPct val="107000"/>
                        </a:lnSpc>
                        <a:spcAft>
                          <a:spcPts val="0"/>
                        </a:spcAft>
                      </a:pPr>
                      <a:endParaRPr lang="es-EC" sz="1200" b="1" kern="1200" dirty="0">
                        <a:solidFill>
                          <a:schemeClr val="dk1"/>
                        </a:solidFill>
                        <a:effectLst/>
                        <a:latin typeface="+mn-lt"/>
                        <a:ea typeface="+mn-ea"/>
                        <a:cs typeface="+mn-cs"/>
                      </a:endParaRPr>
                    </a:p>
                  </a:txBody>
                  <a:tcPr marL="68580" marR="6858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555566166"/>
                  </a:ext>
                </a:extLst>
              </a:tr>
              <a:tr h="323870">
                <a:tc gridSpan="2">
                  <a:txBody>
                    <a:bodyPr/>
                    <a:lstStyle/>
                    <a:p>
                      <a:pPr marL="0" algn="ctr" defTabSz="457200" rtl="0" eaLnBrk="1" latinLnBrk="0" hangingPunct="1">
                        <a:lnSpc>
                          <a:spcPct val="107000"/>
                        </a:lnSpc>
                        <a:spcAft>
                          <a:spcPts val="0"/>
                        </a:spcAft>
                      </a:pPr>
                      <a:r>
                        <a:rPr lang="es-ES_tradnl" sz="1200" b="1" kern="1200" dirty="0">
                          <a:solidFill>
                            <a:schemeClr val="dk1"/>
                          </a:solidFill>
                          <a:effectLst/>
                          <a:latin typeface="+mn-lt"/>
                          <a:ea typeface="+mn-ea"/>
                          <a:cs typeface="+mn-cs"/>
                        </a:rPr>
                        <a:t>Distrito Metropolitano de Quito</a:t>
                      </a:r>
                      <a:endParaRPr lang="es-EC" sz="1200" b="1" kern="1200" dirty="0">
                        <a:solidFill>
                          <a:schemeClr val="dk1"/>
                        </a:solidFill>
                        <a:effectLst/>
                        <a:latin typeface="+mn-lt"/>
                        <a:ea typeface="+mn-ea"/>
                        <a:cs typeface="+mn-cs"/>
                      </a:endParaRPr>
                    </a:p>
                  </a:txBody>
                  <a:tcPr marL="68580" marR="6858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hMerge="1">
                  <a:txBody>
                    <a:bodyPr/>
                    <a:lstStyle/>
                    <a:p>
                      <a:endParaRPr lang="es-EC"/>
                    </a:p>
                  </a:txBody>
                  <a:tcPr/>
                </a:tc>
                <a:tc>
                  <a:txBody>
                    <a:bodyPr/>
                    <a:lstStyle/>
                    <a:p>
                      <a:pPr marL="0" algn="ctr" defTabSz="457200" rtl="0" eaLnBrk="1" latinLnBrk="0" hangingPunct="1">
                        <a:lnSpc>
                          <a:spcPct val="107000"/>
                        </a:lnSpc>
                        <a:spcAft>
                          <a:spcPts val="0"/>
                        </a:spcAft>
                      </a:pPr>
                      <a:r>
                        <a:rPr lang="es-ES_tradnl" sz="1200" b="1" kern="1200" dirty="0">
                          <a:solidFill>
                            <a:schemeClr val="dk1"/>
                          </a:solidFill>
                          <a:effectLst/>
                          <a:latin typeface="+mn-lt"/>
                          <a:ea typeface="+mn-ea"/>
                          <a:cs typeface="+mn-cs"/>
                        </a:rPr>
                        <a:t>Cantón Rumiñahui</a:t>
                      </a:r>
                      <a:endParaRPr lang="es-EC" sz="1200" b="1" kern="1200" dirty="0">
                        <a:solidFill>
                          <a:schemeClr val="dk1"/>
                        </a:solidFill>
                        <a:effectLst/>
                        <a:latin typeface="+mn-lt"/>
                        <a:ea typeface="+mn-ea"/>
                        <a:cs typeface="+mn-cs"/>
                      </a:endParaRPr>
                    </a:p>
                  </a:txBody>
                  <a:tcPr marL="68580" marR="6858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331661">
                <a:tc>
                  <a:txBody>
                    <a:bodyPr/>
                    <a:lstStyle/>
                    <a:p>
                      <a:pPr algn="ctr">
                        <a:lnSpc>
                          <a:spcPct val="107000"/>
                        </a:lnSpc>
                        <a:spcAft>
                          <a:spcPts val="0"/>
                        </a:spcAft>
                      </a:pPr>
                      <a:r>
                        <a:rPr lang="es-ES_tradnl" sz="1200" b="1" dirty="0">
                          <a:effectLst/>
                        </a:rPr>
                        <a:t>Grupo Focal #1</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S_tradnl" sz="1200" b="1" dirty="0">
                          <a:effectLst/>
                        </a:rPr>
                        <a:t>Grupo Focal #2</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S_tradnl" sz="1200" b="1" dirty="0">
                          <a:effectLst/>
                        </a:rPr>
                        <a:t>Grupo Focal #3</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474741277"/>
                  </a:ext>
                </a:extLst>
              </a:tr>
              <a:tr h="331661">
                <a:tc>
                  <a:txBody>
                    <a:bodyPr/>
                    <a:lstStyle/>
                    <a:p>
                      <a:pPr algn="ctr">
                        <a:lnSpc>
                          <a:spcPct val="107000"/>
                        </a:lnSpc>
                        <a:spcAft>
                          <a:spcPts val="0"/>
                        </a:spcAft>
                      </a:pPr>
                      <a:r>
                        <a:rPr lang="es-ES_tradnl" sz="1200" b="0" dirty="0">
                          <a:effectLst/>
                        </a:rPr>
                        <a:t>Colegios Públicos</a:t>
                      </a:r>
                      <a:endParaRPr lang="es-EC"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S_tradnl" sz="1200" dirty="0">
                          <a:effectLst/>
                        </a:rPr>
                        <a:t>Colegios Privados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S_tradnl" sz="1200" dirty="0">
                          <a:effectLst/>
                        </a:rPr>
                        <a:t>Colegios Públicos y Privados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2220119575"/>
                  </a:ext>
                </a:extLst>
              </a:tr>
              <a:tr h="352807">
                <a:tc>
                  <a:txBody>
                    <a:bodyPr/>
                    <a:lstStyle/>
                    <a:p>
                      <a:pPr algn="ctr">
                        <a:lnSpc>
                          <a:spcPct val="107000"/>
                        </a:lnSpc>
                        <a:spcAft>
                          <a:spcPts val="0"/>
                        </a:spcAft>
                      </a:pPr>
                      <a:r>
                        <a:rPr lang="es-ES_tradnl" sz="1200" b="0" dirty="0">
                          <a:effectLst/>
                        </a:rPr>
                        <a:t>De 5 a 7 participantes</a:t>
                      </a:r>
                      <a:endParaRPr lang="es-EC"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S_tradnl" sz="1200" dirty="0">
                          <a:effectLst/>
                        </a:rPr>
                        <a:t>De 5 a 7 participantes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S_tradnl" sz="1200" dirty="0">
                          <a:effectLst/>
                        </a:rPr>
                        <a:t>De 5 a 7 participantes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902507587"/>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3746024749"/>
              </p:ext>
            </p:extLst>
          </p:nvPr>
        </p:nvGraphicFramePr>
        <p:xfrm>
          <a:off x="5015818" y="3974501"/>
          <a:ext cx="6806986" cy="2073212"/>
        </p:xfrm>
        <a:graphic>
          <a:graphicData uri="http://schemas.openxmlformats.org/drawingml/2006/table">
            <a:tbl>
              <a:tblPr firstRow="1" firstCol="1" bandRow="1">
                <a:tableStyleId>{1FECB4D8-DB02-4DC6-A0A2-4F2EBAE1DC90}</a:tableStyleId>
              </a:tblPr>
              <a:tblGrid>
                <a:gridCol w="663765">
                  <a:extLst>
                    <a:ext uri="{9D8B030D-6E8A-4147-A177-3AD203B41FA5}">
                      <a16:colId xmlns:a16="http://schemas.microsoft.com/office/drawing/2014/main" val="4144216941"/>
                    </a:ext>
                  </a:extLst>
                </a:gridCol>
                <a:gridCol w="501667">
                  <a:extLst>
                    <a:ext uri="{9D8B030D-6E8A-4147-A177-3AD203B41FA5}">
                      <a16:colId xmlns:a16="http://schemas.microsoft.com/office/drawing/2014/main" val="296267681"/>
                    </a:ext>
                  </a:extLst>
                </a:gridCol>
                <a:gridCol w="512204">
                  <a:extLst>
                    <a:ext uri="{9D8B030D-6E8A-4147-A177-3AD203B41FA5}">
                      <a16:colId xmlns:a16="http://schemas.microsoft.com/office/drawing/2014/main" val="1226572105"/>
                    </a:ext>
                  </a:extLst>
                </a:gridCol>
                <a:gridCol w="512204">
                  <a:extLst>
                    <a:ext uri="{9D8B030D-6E8A-4147-A177-3AD203B41FA5}">
                      <a16:colId xmlns:a16="http://schemas.microsoft.com/office/drawing/2014/main" val="4234829106"/>
                    </a:ext>
                  </a:extLst>
                </a:gridCol>
                <a:gridCol w="512204">
                  <a:extLst>
                    <a:ext uri="{9D8B030D-6E8A-4147-A177-3AD203B41FA5}">
                      <a16:colId xmlns:a16="http://schemas.microsoft.com/office/drawing/2014/main" val="3379001264"/>
                    </a:ext>
                  </a:extLst>
                </a:gridCol>
                <a:gridCol w="512204">
                  <a:extLst>
                    <a:ext uri="{9D8B030D-6E8A-4147-A177-3AD203B41FA5}">
                      <a16:colId xmlns:a16="http://schemas.microsoft.com/office/drawing/2014/main" val="325396672"/>
                    </a:ext>
                  </a:extLst>
                </a:gridCol>
                <a:gridCol w="512204">
                  <a:extLst>
                    <a:ext uri="{9D8B030D-6E8A-4147-A177-3AD203B41FA5}">
                      <a16:colId xmlns:a16="http://schemas.microsoft.com/office/drawing/2014/main" val="3421539717"/>
                    </a:ext>
                  </a:extLst>
                </a:gridCol>
                <a:gridCol w="512204">
                  <a:extLst>
                    <a:ext uri="{9D8B030D-6E8A-4147-A177-3AD203B41FA5}">
                      <a16:colId xmlns:a16="http://schemas.microsoft.com/office/drawing/2014/main" val="3528810507"/>
                    </a:ext>
                  </a:extLst>
                </a:gridCol>
                <a:gridCol w="512204">
                  <a:extLst>
                    <a:ext uri="{9D8B030D-6E8A-4147-A177-3AD203B41FA5}">
                      <a16:colId xmlns:a16="http://schemas.microsoft.com/office/drawing/2014/main" val="1146558205"/>
                    </a:ext>
                  </a:extLst>
                </a:gridCol>
                <a:gridCol w="512204">
                  <a:extLst>
                    <a:ext uri="{9D8B030D-6E8A-4147-A177-3AD203B41FA5}">
                      <a16:colId xmlns:a16="http://schemas.microsoft.com/office/drawing/2014/main" val="1303309398"/>
                    </a:ext>
                  </a:extLst>
                </a:gridCol>
                <a:gridCol w="512204">
                  <a:extLst>
                    <a:ext uri="{9D8B030D-6E8A-4147-A177-3AD203B41FA5}">
                      <a16:colId xmlns:a16="http://schemas.microsoft.com/office/drawing/2014/main" val="2276838311"/>
                    </a:ext>
                  </a:extLst>
                </a:gridCol>
                <a:gridCol w="515859">
                  <a:extLst>
                    <a:ext uri="{9D8B030D-6E8A-4147-A177-3AD203B41FA5}">
                      <a16:colId xmlns:a16="http://schemas.microsoft.com/office/drawing/2014/main" val="2888376443"/>
                    </a:ext>
                  </a:extLst>
                </a:gridCol>
                <a:gridCol w="515859">
                  <a:extLst>
                    <a:ext uri="{9D8B030D-6E8A-4147-A177-3AD203B41FA5}">
                      <a16:colId xmlns:a16="http://schemas.microsoft.com/office/drawing/2014/main" val="3287890925"/>
                    </a:ext>
                  </a:extLst>
                </a:gridCol>
              </a:tblGrid>
              <a:tr h="347234">
                <a:tc gridSpan="13">
                  <a:txBody>
                    <a:bodyPr/>
                    <a:lstStyle/>
                    <a:p>
                      <a:pPr algn="ctr">
                        <a:lnSpc>
                          <a:spcPct val="107000"/>
                        </a:lnSpc>
                        <a:spcAft>
                          <a:spcPts val="0"/>
                        </a:spcAft>
                      </a:pPr>
                      <a:r>
                        <a:rPr lang="es-EC" sz="1600" dirty="0" smtClean="0">
                          <a:solidFill>
                            <a:schemeClr val="bg1"/>
                          </a:solidFill>
                          <a:effectLst/>
                        </a:rPr>
                        <a:t>Investigación Cuantitativa</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356549032"/>
                  </a:ext>
                </a:extLst>
              </a:tr>
              <a:tr h="281737">
                <a:tc rowSpan="2">
                  <a:txBody>
                    <a:bodyPr/>
                    <a:lstStyle/>
                    <a:p>
                      <a:pPr marL="36000" indent="0" algn="l">
                        <a:lnSpc>
                          <a:spcPct val="100000"/>
                        </a:lnSpc>
                        <a:spcAft>
                          <a:spcPts val="0"/>
                        </a:spcAft>
                      </a:pPr>
                      <a:r>
                        <a:rPr lang="es-EC" sz="1050" dirty="0" smtClean="0">
                          <a:effectLst/>
                          <a:latin typeface="Calibri" panose="020F0502020204030204" pitchFamily="34" charset="0"/>
                          <a:ea typeface="Calibri" panose="020F0502020204030204" pitchFamily="34" charset="0"/>
                          <a:cs typeface="Times New Roman" panose="02020603050405020304" pitchFamily="18" charset="0"/>
                        </a:rPr>
                        <a:t>Ubicación</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gridSpan="6">
                  <a:txBody>
                    <a:bodyPr/>
                    <a:lstStyle/>
                    <a:p>
                      <a:pPr algn="ctr">
                        <a:lnSpc>
                          <a:spcPct val="107000"/>
                        </a:lnSpc>
                        <a:spcAft>
                          <a:spcPts val="0"/>
                        </a:spcAft>
                      </a:pPr>
                      <a:r>
                        <a:rPr lang="es-EC" sz="1200" b="1" dirty="0">
                          <a:effectLst/>
                        </a:rPr>
                        <a:t>Distrito Metropolitano de Quito</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6">
                  <a:txBody>
                    <a:bodyPr/>
                    <a:lstStyle/>
                    <a:p>
                      <a:pPr algn="ctr">
                        <a:lnSpc>
                          <a:spcPct val="107000"/>
                        </a:lnSpc>
                        <a:spcAft>
                          <a:spcPts val="0"/>
                        </a:spcAft>
                      </a:pPr>
                      <a:r>
                        <a:rPr lang="es-EC" sz="1200" b="1" dirty="0">
                          <a:effectLst/>
                        </a:rPr>
                        <a:t>Cantón Rumiñahui</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675371105"/>
                  </a:ext>
                </a:extLst>
              </a:tr>
              <a:tr h="306272">
                <a:tc vMerge="1">
                  <a:txBody>
                    <a:bodyPr/>
                    <a:lstStyle/>
                    <a:p>
                      <a:endParaRPr lang="es-EC"/>
                    </a:p>
                  </a:txBody>
                  <a:tcPr/>
                </a:tc>
                <a:tc gridSpan="6">
                  <a:txBody>
                    <a:bodyPr/>
                    <a:lstStyle/>
                    <a:p>
                      <a:pPr algn="ctr">
                        <a:lnSpc>
                          <a:spcPct val="107000"/>
                        </a:lnSpc>
                        <a:spcAft>
                          <a:spcPts val="0"/>
                        </a:spcAft>
                      </a:pPr>
                      <a:r>
                        <a:rPr lang="es-EC" sz="1400" dirty="0">
                          <a:effectLst/>
                        </a:rPr>
                        <a:t>364</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6">
                  <a:txBody>
                    <a:bodyPr/>
                    <a:lstStyle/>
                    <a:p>
                      <a:pPr algn="ctr">
                        <a:lnSpc>
                          <a:spcPct val="107000"/>
                        </a:lnSpc>
                        <a:spcAft>
                          <a:spcPts val="0"/>
                        </a:spcAft>
                      </a:pPr>
                      <a:r>
                        <a:rPr lang="es-EC" sz="1400" dirty="0">
                          <a:effectLst/>
                        </a:rPr>
                        <a:t>20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900470016"/>
                  </a:ext>
                </a:extLst>
              </a:tr>
              <a:tr h="281737">
                <a:tc rowSpan="2">
                  <a:txBody>
                    <a:bodyPr/>
                    <a:lstStyle/>
                    <a:p>
                      <a:pPr marL="36000" algn="l">
                        <a:lnSpc>
                          <a:spcPct val="100000"/>
                        </a:lnSpc>
                        <a:spcAft>
                          <a:spcPts val="0"/>
                        </a:spcAft>
                      </a:pPr>
                      <a:r>
                        <a:rPr lang="es-EC" sz="1050" dirty="0">
                          <a:effectLst/>
                        </a:rPr>
                        <a:t>Zona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gridSpan="2">
                  <a:txBody>
                    <a:bodyPr/>
                    <a:lstStyle/>
                    <a:p>
                      <a:pPr algn="ctr">
                        <a:lnSpc>
                          <a:spcPct val="107000"/>
                        </a:lnSpc>
                        <a:spcAft>
                          <a:spcPts val="0"/>
                        </a:spcAft>
                      </a:pPr>
                      <a:r>
                        <a:rPr lang="es-EC" sz="1050" dirty="0">
                          <a:effectLst/>
                        </a:rPr>
                        <a:t>Zona Norte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hMerge="1">
                  <a:txBody>
                    <a:bodyPr/>
                    <a:lstStyle/>
                    <a:p>
                      <a:endParaRPr lang="es-EC"/>
                    </a:p>
                  </a:txBody>
                  <a:tcPr/>
                </a:tc>
                <a:tc gridSpan="2">
                  <a:txBody>
                    <a:bodyPr/>
                    <a:lstStyle/>
                    <a:p>
                      <a:pPr algn="ctr">
                        <a:lnSpc>
                          <a:spcPct val="107000"/>
                        </a:lnSpc>
                        <a:spcAft>
                          <a:spcPts val="0"/>
                        </a:spcAft>
                      </a:pPr>
                      <a:r>
                        <a:rPr lang="es-EC" sz="1050" dirty="0">
                          <a:effectLst/>
                        </a:rPr>
                        <a:t>Zona Centro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hMerge="1">
                  <a:txBody>
                    <a:bodyPr/>
                    <a:lstStyle/>
                    <a:p>
                      <a:endParaRPr lang="es-EC"/>
                    </a:p>
                  </a:txBody>
                  <a:tcPr/>
                </a:tc>
                <a:tc gridSpan="2">
                  <a:txBody>
                    <a:bodyPr/>
                    <a:lstStyle/>
                    <a:p>
                      <a:pPr algn="ctr">
                        <a:lnSpc>
                          <a:spcPct val="107000"/>
                        </a:lnSpc>
                        <a:spcAft>
                          <a:spcPts val="0"/>
                        </a:spcAft>
                      </a:pPr>
                      <a:r>
                        <a:rPr lang="es-EC" sz="1050" dirty="0">
                          <a:effectLst/>
                        </a:rPr>
                        <a:t>Zona Sur</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hMerge="1">
                  <a:txBody>
                    <a:bodyPr/>
                    <a:lstStyle/>
                    <a:p>
                      <a:endParaRPr lang="es-EC"/>
                    </a:p>
                  </a:txBody>
                  <a:tcPr/>
                </a:tc>
                <a:tc gridSpan="2">
                  <a:txBody>
                    <a:bodyPr/>
                    <a:lstStyle/>
                    <a:p>
                      <a:pPr algn="ctr">
                        <a:lnSpc>
                          <a:spcPct val="107000"/>
                        </a:lnSpc>
                        <a:spcAft>
                          <a:spcPts val="0"/>
                        </a:spcAft>
                      </a:pPr>
                      <a:r>
                        <a:rPr lang="es-EC" sz="1050" dirty="0">
                          <a:effectLst/>
                        </a:rPr>
                        <a:t>Zona Norte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hMerge="1">
                  <a:txBody>
                    <a:bodyPr/>
                    <a:lstStyle/>
                    <a:p>
                      <a:endParaRPr lang="es-EC"/>
                    </a:p>
                  </a:txBody>
                  <a:tcPr/>
                </a:tc>
                <a:tc gridSpan="2">
                  <a:txBody>
                    <a:bodyPr/>
                    <a:lstStyle/>
                    <a:p>
                      <a:pPr algn="ctr">
                        <a:lnSpc>
                          <a:spcPct val="107000"/>
                        </a:lnSpc>
                        <a:spcAft>
                          <a:spcPts val="0"/>
                        </a:spcAft>
                      </a:pPr>
                      <a:r>
                        <a:rPr lang="es-EC" sz="1050" dirty="0">
                          <a:effectLst/>
                        </a:rPr>
                        <a:t>Zona Centro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hMerge="1">
                  <a:txBody>
                    <a:bodyPr/>
                    <a:lstStyle/>
                    <a:p>
                      <a:endParaRPr lang="es-EC"/>
                    </a:p>
                  </a:txBody>
                  <a:tcPr/>
                </a:tc>
                <a:tc gridSpan="2">
                  <a:txBody>
                    <a:bodyPr/>
                    <a:lstStyle/>
                    <a:p>
                      <a:pPr algn="ctr">
                        <a:lnSpc>
                          <a:spcPct val="107000"/>
                        </a:lnSpc>
                        <a:spcAft>
                          <a:spcPts val="0"/>
                        </a:spcAft>
                      </a:pPr>
                      <a:r>
                        <a:rPr lang="es-EC" sz="1050" dirty="0">
                          <a:effectLst/>
                        </a:rPr>
                        <a:t>Zona Sur</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2900014609"/>
                  </a:ext>
                </a:extLst>
              </a:tr>
              <a:tr h="306272">
                <a:tc vMerge="1">
                  <a:txBody>
                    <a:bodyPr/>
                    <a:lstStyle/>
                    <a:p>
                      <a:endParaRPr lang="es-EC"/>
                    </a:p>
                  </a:txBody>
                  <a:tcPr/>
                </a:tc>
                <a:tc gridSpan="2">
                  <a:txBody>
                    <a:bodyPr/>
                    <a:lstStyle/>
                    <a:p>
                      <a:pPr algn="ctr">
                        <a:lnSpc>
                          <a:spcPct val="107000"/>
                        </a:lnSpc>
                        <a:spcAft>
                          <a:spcPts val="0"/>
                        </a:spcAft>
                      </a:pPr>
                      <a:r>
                        <a:rPr lang="es-EC" sz="1400" dirty="0">
                          <a:effectLst/>
                        </a:rPr>
                        <a:t>122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hMerge="1">
                  <a:txBody>
                    <a:bodyPr/>
                    <a:lstStyle/>
                    <a:p>
                      <a:endParaRPr lang="es-EC"/>
                    </a:p>
                  </a:txBody>
                  <a:tcPr/>
                </a:tc>
                <a:tc gridSpan="2">
                  <a:txBody>
                    <a:bodyPr/>
                    <a:lstStyle/>
                    <a:p>
                      <a:pPr algn="ctr">
                        <a:lnSpc>
                          <a:spcPct val="107000"/>
                        </a:lnSpc>
                        <a:spcAft>
                          <a:spcPts val="0"/>
                        </a:spcAft>
                      </a:pPr>
                      <a:r>
                        <a:rPr lang="es-EC" sz="1400" dirty="0">
                          <a:effectLst/>
                        </a:rPr>
                        <a:t>121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hMerge="1">
                  <a:txBody>
                    <a:bodyPr/>
                    <a:lstStyle/>
                    <a:p>
                      <a:endParaRPr lang="es-EC"/>
                    </a:p>
                  </a:txBody>
                  <a:tcPr/>
                </a:tc>
                <a:tc gridSpan="2">
                  <a:txBody>
                    <a:bodyPr/>
                    <a:lstStyle/>
                    <a:p>
                      <a:pPr algn="ctr">
                        <a:lnSpc>
                          <a:spcPct val="107000"/>
                        </a:lnSpc>
                        <a:spcAft>
                          <a:spcPts val="0"/>
                        </a:spcAft>
                      </a:pPr>
                      <a:r>
                        <a:rPr lang="es-EC" sz="1400" dirty="0">
                          <a:effectLst/>
                        </a:rPr>
                        <a:t>121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hMerge="1">
                  <a:txBody>
                    <a:bodyPr/>
                    <a:lstStyle/>
                    <a:p>
                      <a:endParaRPr lang="es-EC"/>
                    </a:p>
                  </a:txBody>
                  <a:tcPr/>
                </a:tc>
                <a:tc gridSpan="2">
                  <a:txBody>
                    <a:bodyPr/>
                    <a:lstStyle/>
                    <a:p>
                      <a:pPr algn="ctr">
                        <a:lnSpc>
                          <a:spcPct val="107000"/>
                        </a:lnSpc>
                        <a:spcAft>
                          <a:spcPts val="0"/>
                        </a:spcAft>
                      </a:pPr>
                      <a:r>
                        <a:rPr lang="es-EC" sz="1400" dirty="0">
                          <a:effectLst/>
                        </a:rPr>
                        <a:t>8</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hMerge="1">
                  <a:txBody>
                    <a:bodyPr/>
                    <a:lstStyle/>
                    <a:p>
                      <a:endParaRPr lang="es-EC"/>
                    </a:p>
                  </a:txBody>
                  <a:tcPr/>
                </a:tc>
                <a:tc gridSpan="2">
                  <a:txBody>
                    <a:bodyPr/>
                    <a:lstStyle/>
                    <a:p>
                      <a:pPr algn="ctr">
                        <a:lnSpc>
                          <a:spcPct val="107000"/>
                        </a:lnSpc>
                        <a:spcAft>
                          <a:spcPts val="0"/>
                        </a:spcAft>
                      </a:pPr>
                      <a:r>
                        <a:rPr lang="es-EC" sz="1400" dirty="0">
                          <a:effectLst/>
                        </a:rPr>
                        <a:t>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hMerge="1">
                  <a:txBody>
                    <a:bodyPr/>
                    <a:lstStyle/>
                    <a:p>
                      <a:endParaRPr lang="es-EC"/>
                    </a:p>
                  </a:txBody>
                  <a:tcPr/>
                </a:tc>
                <a:tc gridSpan="2">
                  <a:txBody>
                    <a:bodyPr/>
                    <a:lstStyle/>
                    <a:p>
                      <a:pPr algn="ctr">
                        <a:lnSpc>
                          <a:spcPct val="107000"/>
                        </a:lnSpc>
                        <a:spcAft>
                          <a:spcPts val="0"/>
                        </a:spcAft>
                      </a:pPr>
                      <a:r>
                        <a:rPr lang="es-EC" sz="1400" dirty="0">
                          <a:effectLst/>
                        </a:rPr>
                        <a:t>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1368033469"/>
                  </a:ext>
                </a:extLst>
              </a:tr>
              <a:tr h="269262">
                <a:tc rowSpan="2">
                  <a:txBody>
                    <a:bodyPr/>
                    <a:lstStyle/>
                    <a:p>
                      <a:pPr marL="36000" algn="l">
                        <a:lnSpc>
                          <a:spcPct val="100000"/>
                        </a:lnSpc>
                        <a:spcAft>
                          <a:spcPts val="0"/>
                        </a:spcAft>
                      </a:pPr>
                      <a:r>
                        <a:rPr lang="es-EC" sz="1050" dirty="0">
                          <a:effectLst/>
                        </a:rPr>
                        <a:t>Tipo  Colegio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000" dirty="0">
                          <a:effectLst/>
                        </a:rPr>
                        <a:t>Público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000" dirty="0">
                          <a:effectLst/>
                        </a:rPr>
                        <a:t>Privado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000" dirty="0">
                          <a:effectLst/>
                        </a:rPr>
                        <a:t>Público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000" dirty="0">
                          <a:effectLst/>
                        </a:rPr>
                        <a:t>Privado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000" dirty="0">
                          <a:effectLst/>
                        </a:rPr>
                        <a:t>Público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000" dirty="0">
                          <a:effectLst/>
                        </a:rPr>
                        <a:t>Privado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000" dirty="0">
                          <a:effectLst/>
                        </a:rPr>
                        <a:t>Público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000" dirty="0">
                          <a:effectLst/>
                        </a:rPr>
                        <a:t>Privado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000" dirty="0">
                          <a:effectLst/>
                        </a:rPr>
                        <a:t>Público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000" dirty="0">
                          <a:effectLst/>
                        </a:rPr>
                        <a:t>Privado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000" dirty="0">
                          <a:effectLst/>
                        </a:rPr>
                        <a:t>Público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000" dirty="0">
                          <a:effectLst/>
                        </a:rPr>
                        <a:t>Privado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4071594867"/>
                  </a:ext>
                </a:extLst>
              </a:tr>
              <a:tr h="280698">
                <a:tc vMerge="1">
                  <a:txBody>
                    <a:bodyPr/>
                    <a:lstStyle/>
                    <a:p>
                      <a:endParaRPr lang="es-EC"/>
                    </a:p>
                  </a:txBody>
                  <a:tcPr/>
                </a:tc>
                <a:tc>
                  <a:txBody>
                    <a:bodyPr/>
                    <a:lstStyle/>
                    <a:p>
                      <a:pPr algn="ctr">
                        <a:lnSpc>
                          <a:spcPct val="107000"/>
                        </a:lnSpc>
                        <a:spcAft>
                          <a:spcPts val="0"/>
                        </a:spcAft>
                      </a:pPr>
                      <a:r>
                        <a:rPr lang="es-EC" sz="1200" dirty="0">
                          <a:effectLst/>
                        </a:rPr>
                        <a:t>61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200" dirty="0">
                          <a:effectLst/>
                        </a:rPr>
                        <a:t>61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200" dirty="0">
                          <a:effectLst/>
                        </a:rPr>
                        <a:t>61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200" dirty="0">
                          <a:effectLst/>
                        </a:rPr>
                        <a:t>60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200" dirty="0">
                          <a:effectLst/>
                        </a:rPr>
                        <a:t>60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200" dirty="0">
                          <a:effectLst/>
                        </a:rPr>
                        <a:t>61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200" dirty="0">
                          <a:effectLst/>
                        </a:rPr>
                        <a:t>4</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200" dirty="0">
                          <a:effectLst/>
                        </a:rPr>
                        <a:t>4</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200" dirty="0">
                          <a:effectLst/>
                        </a:rPr>
                        <a:t>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200" dirty="0">
                          <a:effectLst/>
                        </a:rPr>
                        <a:t>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200" dirty="0">
                          <a:effectLst/>
                        </a:rPr>
                        <a:t>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07000"/>
                        </a:lnSpc>
                        <a:spcAft>
                          <a:spcPts val="0"/>
                        </a:spcAft>
                      </a:pPr>
                      <a:r>
                        <a:rPr lang="es-EC" sz="1200" dirty="0">
                          <a:effectLst/>
                        </a:rPr>
                        <a:t>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673306863"/>
                  </a:ext>
                </a:extLst>
              </a:tr>
            </a:tbl>
          </a:graphicData>
        </a:graphic>
      </p:graphicFrame>
      <p:sp>
        <p:nvSpPr>
          <p:cNvPr id="6" name="CuadroTexto 5"/>
          <p:cNvSpPr txBox="1"/>
          <p:nvPr/>
        </p:nvSpPr>
        <p:spPr>
          <a:xfrm>
            <a:off x="837366" y="1254347"/>
            <a:ext cx="3582780" cy="400110"/>
          </a:xfrm>
          <a:prstGeom prst="rect">
            <a:avLst/>
          </a:prstGeom>
          <a:noFill/>
        </p:spPr>
        <p:txBody>
          <a:bodyPr wrap="square" rtlCol="0">
            <a:spAutoFit/>
          </a:bodyPr>
          <a:lstStyle/>
          <a:p>
            <a:pPr algn="ctr"/>
            <a:r>
              <a:rPr lang="es-EC" sz="2000" b="1" dirty="0" smtClean="0"/>
              <a:t>Tamaño de la muestra</a:t>
            </a:r>
            <a:endParaRPr lang="es-EC" sz="2000" b="1" dirty="0"/>
          </a:p>
        </p:txBody>
      </p:sp>
      <p:grpSp>
        <p:nvGrpSpPr>
          <p:cNvPr id="13" name="Grupo 12"/>
          <p:cNvGrpSpPr/>
          <p:nvPr/>
        </p:nvGrpSpPr>
        <p:grpSpPr>
          <a:xfrm>
            <a:off x="480834" y="4384392"/>
            <a:ext cx="4166291" cy="1813981"/>
            <a:chOff x="687076" y="567657"/>
            <a:chExt cx="4369546" cy="1219959"/>
          </a:xfrm>
        </p:grpSpPr>
        <p:sp>
          <p:nvSpPr>
            <p:cNvPr id="14" name="Rectángulo 13"/>
            <p:cNvSpPr/>
            <p:nvPr/>
          </p:nvSpPr>
          <p:spPr>
            <a:xfrm>
              <a:off x="687076" y="567658"/>
              <a:ext cx="4369546" cy="1156884"/>
            </a:xfrm>
            <a:prstGeom prst="rect">
              <a:avLst/>
            </a:prstGeom>
            <a:ln>
              <a:solidFill>
                <a:schemeClr val="accent4">
                  <a:lumMod val="60000"/>
                  <a:lumOff val="40000"/>
                </a:schemeClr>
              </a:solidFill>
            </a:ln>
          </p:spPr>
          <p:style>
            <a:lnRef idx="2">
              <a:scrgbClr r="0" g="0" b="0"/>
            </a:lnRef>
            <a:fillRef idx="1">
              <a:schemeClr val="accent4">
                <a:alpha val="90000"/>
                <a:tint val="55000"/>
                <a:hueOff val="0"/>
                <a:satOff val="0"/>
                <a:lumOff val="0"/>
                <a:alphaOff val="0"/>
              </a:schemeClr>
            </a:fillRef>
            <a:effectRef idx="0">
              <a:schemeClr val="accent4">
                <a:alpha val="90000"/>
                <a:tint val="55000"/>
                <a:hueOff val="0"/>
                <a:satOff val="0"/>
                <a:lumOff val="0"/>
                <a:alphaOff val="0"/>
              </a:schemeClr>
            </a:effectRef>
            <a:fontRef idx="minor">
              <a:schemeClr val="dk1">
                <a:hueOff val="0"/>
                <a:satOff val="0"/>
                <a:lumOff val="0"/>
                <a:alphaOff val="0"/>
              </a:schemeClr>
            </a:fontRef>
          </p:style>
        </p:sp>
        <p:sp>
          <p:nvSpPr>
            <p:cNvPr id="15" name="CuadroTexto 14"/>
            <p:cNvSpPr txBox="1"/>
            <p:nvPr/>
          </p:nvSpPr>
          <p:spPr>
            <a:xfrm>
              <a:off x="1386203" y="567657"/>
              <a:ext cx="3670418" cy="12199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305816" rIns="305816" bIns="305816" numCol="1" spcCol="1270" anchor="ctr" anchorCtr="0">
              <a:noAutofit/>
            </a:bodyPr>
            <a:lstStyle/>
            <a:p>
              <a:pPr lvl="0" algn="l" defTabSz="1911350">
                <a:lnSpc>
                  <a:spcPct val="90000"/>
                </a:lnSpc>
                <a:spcBef>
                  <a:spcPct val="0"/>
                </a:spcBef>
                <a:spcAft>
                  <a:spcPct val="35000"/>
                </a:spcAft>
              </a:pPr>
              <a:endParaRPr lang="es-ES" sz="4300" kern="1200" dirty="0"/>
            </a:p>
          </p:txBody>
        </p:sp>
      </p:grpSp>
      <p:grpSp>
        <p:nvGrpSpPr>
          <p:cNvPr id="23" name="Grupo 22"/>
          <p:cNvGrpSpPr/>
          <p:nvPr/>
        </p:nvGrpSpPr>
        <p:grpSpPr>
          <a:xfrm>
            <a:off x="1146089" y="4135639"/>
            <a:ext cx="3003231" cy="593269"/>
            <a:chOff x="0" y="663077"/>
            <a:chExt cx="1888879" cy="999008"/>
          </a:xfrm>
        </p:grpSpPr>
        <p:sp>
          <p:nvSpPr>
            <p:cNvPr id="24" name="Rectángulo redondeado 23"/>
            <p:cNvSpPr/>
            <p:nvPr/>
          </p:nvSpPr>
          <p:spPr>
            <a:xfrm>
              <a:off x="0" y="663077"/>
              <a:ext cx="1888879" cy="999008"/>
            </a:xfrm>
            <a:prstGeom prst="roundRect">
              <a:avLst/>
            </a:prstGeom>
            <a:ln>
              <a:solidFill>
                <a:schemeClr val="accent4"/>
              </a:solidFill>
            </a:ln>
          </p:spPr>
          <p:style>
            <a:lnRef idx="2">
              <a:scrgbClr r="0" g="0" b="0"/>
            </a:lnRef>
            <a:fillRef idx="1">
              <a:schemeClr val="accent4">
                <a:shade val="50000"/>
                <a:hueOff val="0"/>
                <a:satOff val="0"/>
                <a:lumOff val="0"/>
                <a:alphaOff val="0"/>
              </a:schemeClr>
            </a:fillRef>
            <a:effectRef idx="0">
              <a:schemeClr val="accent4">
                <a:shade val="50000"/>
                <a:hueOff val="0"/>
                <a:satOff val="0"/>
                <a:lumOff val="0"/>
                <a:alphaOff val="0"/>
              </a:schemeClr>
            </a:effectRef>
            <a:fontRef idx="minor">
              <a:schemeClr val="lt1"/>
            </a:fontRef>
          </p:style>
        </p:sp>
        <p:sp>
          <p:nvSpPr>
            <p:cNvPr id="25" name="CuadroTexto 24"/>
            <p:cNvSpPr txBox="1"/>
            <p:nvPr/>
          </p:nvSpPr>
          <p:spPr>
            <a:xfrm>
              <a:off x="48768" y="711845"/>
              <a:ext cx="1791343" cy="9014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s-ES" sz="2000" b="1" kern="1200" dirty="0" smtClean="0"/>
                <a:t>Investigación Cuantitativa</a:t>
              </a:r>
              <a:endParaRPr lang="es-ES" sz="2000" b="1" kern="1200" dirty="0"/>
            </a:p>
          </p:txBody>
        </p:sp>
      </p:grpSp>
      <p:grpSp>
        <p:nvGrpSpPr>
          <p:cNvPr id="33" name="Grupo 32"/>
          <p:cNvGrpSpPr/>
          <p:nvPr/>
        </p:nvGrpSpPr>
        <p:grpSpPr>
          <a:xfrm>
            <a:off x="557023" y="1691448"/>
            <a:ext cx="4311116" cy="1978029"/>
            <a:chOff x="428234" y="1744419"/>
            <a:chExt cx="4311116" cy="1978029"/>
          </a:xfrm>
        </p:grpSpPr>
        <p:grpSp>
          <p:nvGrpSpPr>
            <p:cNvPr id="16" name="Grupo 15"/>
            <p:cNvGrpSpPr/>
            <p:nvPr/>
          </p:nvGrpSpPr>
          <p:grpSpPr>
            <a:xfrm>
              <a:off x="428234" y="2174890"/>
              <a:ext cx="4166291" cy="1219959"/>
              <a:chOff x="687076" y="567657"/>
              <a:chExt cx="4369546" cy="1219959"/>
            </a:xfrm>
          </p:grpSpPr>
          <p:sp>
            <p:nvSpPr>
              <p:cNvPr id="17" name="Rectángulo 16"/>
              <p:cNvSpPr/>
              <p:nvPr/>
            </p:nvSpPr>
            <p:spPr>
              <a:xfrm>
                <a:off x="687076" y="567657"/>
                <a:ext cx="4369546" cy="1219959"/>
              </a:xfrm>
              <a:prstGeom prst="rect">
                <a:avLst/>
              </a:prstGeom>
              <a:ln>
                <a:solidFill>
                  <a:schemeClr val="accent4">
                    <a:lumMod val="60000"/>
                    <a:lumOff val="40000"/>
                  </a:schemeClr>
                </a:solidFill>
              </a:ln>
            </p:spPr>
            <p:style>
              <a:lnRef idx="2">
                <a:scrgbClr r="0" g="0" b="0"/>
              </a:lnRef>
              <a:fillRef idx="1">
                <a:schemeClr val="accent4">
                  <a:alpha val="90000"/>
                  <a:tint val="55000"/>
                  <a:hueOff val="0"/>
                  <a:satOff val="0"/>
                  <a:lumOff val="0"/>
                  <a:alphaOff val="0"/>
                </a:schemeClr>
              </a:fillRef>
              <a:effectRef idx="0">
                <a:schemeClr val="accent4">
                  <a:alpha val="90000"/>
                  <a:tint val="55000"/>
                  <a:hueOff val="0"/>
                  <a:satOff val="0"/>
                  <a:lumOff val="0"/>
                  <a:alphaOff val="0"/>
                </a:schemeClr>
              </a:effectRef>
              <a:fontRef idx="minor">
                <a:schemeClr val="dk1">
                  <a:hueOff val="0"/>
                  <a:satOff val="0"/>
                  <a:lumOff val="0"/>
                  <a:alphaOff val="0"/>
                </a:schemeClr>
              </a:fontRef>
            </p:style>
          </p:sp>
          <p:sp>
            <p:nvSpPr>
              <p:cNvPr id="18" name="CuadroTexto 17"/>
              <p:cNvSpPr txBox="1"/>
              <p:nvPr/>
            </p:nvSpPr>
            <p:spPr>
              <a:xfrm>
                <a:off x="1386203" y="567657"/>
                <a:ext cx="3670418" cy="12199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305816" rIns="305816" bIns="305816" numCol="1" spcCol="1270" anchor="ctr" anchorCtr="0">
                <a:noAutofit/>
              </a:bodyPr>
              <a:lstStyle/>
              <a:p>
                <a:pPr lvl="0" algn="l" defTabSz="1911350">
                  <a:lnSpc>
                    <a:spcPct val="90000"/>
                  </a:lnSpc>
                  <a:spcBef>
                    <a:spcPct val="0"/>
                  </a:spcBef>
                  <a:spcAft>
                    <a:spcPct val="35000"/>
                  </a:spcAft>
                </a:pPr>
                <a:endParaRPr lang="es-ES" sz="4300" kern="1200" dirty="0"/>
              </a:p>
            </p:txBody>
          </p:sp>
        </p:grpSp>
        <p:grpSp>
          <p:nvGrpSpPr>
            <p:cNvPr id="19" name="Grupo 18"/>
            <p:cNvGrpSpPr/>
            <p:nvPr/>
          </p:nvGrpSpPr>
          <p:grpSpPr>
            <a:xfrm>
              <a:off x="1006744" y="1744419"/>
              <a:ext cx="3003231" cy="593269"/>
              <a:chOff x="-55407" y="617133"/>
              <a:chExt cx="1888879" cy="999008"/>
            </a:xfrm>
          </p:grpSpPr>
          <p:sp>
            <p:nvSpPr>
              <p:cNvPr id="20" name="Rectángulo redondeado 19"/>
              <p:cNvSpPr/>
              <p:nvPr/>
            </p:nvSpPr>
            <p:spPr>
              <a:xfrm>
                <a:off x="-55407" y="617133"/>
                <a:ext cx="1888879" cy="999008"/>
              </a:xfrm>
              <a:prstGeom prst="roundRect">
                <a:avLst/>
              </a:prstGeom>
              <a:ln>
                <a:solidFill>
                  <a:schemeClr val="accent4"/>
                </a:solidFill>
              </a:ln>
            </p:spPr>
            <p:style>
              <a:lnRef idx="2">
                <a:scrgbClr r="0" g="0" b="0"/>
              </a:lnRef>
              <a:fillRef idx="1">
                <a:schemeClr val="accent4">
                  <a:shade val="50000"/>
                  <a:hueOff val="0"/>
                  <a:satOff val="0"/>
                  <a:lumOff val="0"/>
                  <a:alphaOff val="0"/>
                </a:schemeClr>
              </a:fillRef>
              <a:effectRef idx="0">
                <a:schemeClr val="accent4">
                  <a:shade val="50000"/>
                  <a:hueOff val="0"/>
                  <a:satOff val="0"/>
                  <a:lumOff val="0"/>
                  <a:alphaOff val="0"/>
                </a:schemeClr>
              </a:effectRef>
              <a:fontRef idx="minor">
                <a:schemeClr val="lt1"/>
              </a:fontRef>
            </p:style>
          </p:sp>
          <p:sp>
            <p:nvSpPr>
              <p:cNvPr id="21" name="CuadroTexto 20"/>
              <p:cNvSpPr txBox="1"/>
              <p:nvPr/>
            </p:nvSpPr>
            <p:spPr>
              <a:xfrm>
                <a:off x="0" y="685468"/>
                <a:ext cx="1791343" cy="9014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s-ES" sz="2000" b="1" kern="1200" dirty="0" smtClean="0"/>
                  <a:t>Investigación Cualitativa</a:t>
                </a:r>
                <a:endParaRPr lang="es-ES" sz="2000" b="1" kern="1200" dirty="0"/>
              </a:p>
            </p:txBody>
          </p:sp>
        </p:grpSp>
        <p:sp>
          <p:nvSpPr>
            <p:cNvPr id="22" name="CuadroTexto 21"/>
            <p:cNvSpPr txBox="1"/>
            <p:nvPr/>
          </p:nvSpPr>
          <p:spPr>
            <a:xfrm>
              <a:off x="504421" y="2403718"/>
              <a:ext cx="4013915" cy="830997"/>
            </a:xfrm>
            <a:prstGeom prst="rect">
              <a:avLst/>
            </a:prstGeom>
            <a:noFill/>
          </p:spPr>
          <p:txBody>
            <a:bodyPr wrap="square" rtlCol="0">
              <a:spAutoFit/>
            </a:bodyPr>
            <a:lstStyle/>
            <a:p>
              <a:pPr algn="ctr"/>
              <a:r>
                <a:rPr lang="es-ES" sz="1600" dirty="0" smtClean="0">
                  <a:solidFill>
                    <a:schemeClr val="bg1"/>
                  </a:solidFill>
                </a:rPr>
                <a:t>El muestreo es propositivo y el tamaño de la muestra no es importante  desde una perspectiva probabilística.</a:t>
              </a:r>
              <a:endParaRPr lang="es-EC" sz="1600" dirty="0">
                <a:solidFill>
                  <a:schemeClr val="bg1"/>
                </a:solidFill>
              </a:endParaRPr>
            </a:p>
          </p:txBody>
        </p:sp>
        <p:sp>
          <p:nvSpPr>
            <p:cNvPr id="26" name="CuadroTexto 25"/>
            <p:cNvSpPr txBox="1"/>
            <p:nvPr/>
          </p:nvSpPr>
          <p:spPr>
            <a:xfrm>
              <a:off x="2272890" y="3430060"/>
              <a:ext cx="2466460" cy="292388"/>
            </a:xfrm>
            <a:prstGeom prst="rect">
              <a:avLst/>
            </a:prstGeom>
            <a:noFill/>
          </p:spPr>
          <p:txBody>
            <a:bodyPr wrap="square" rtlCol="0">
              <a:spAutoFit/>
            </a:bodyPr>
            <a:lstStyle/>
            <a:p>
              <a:pPr algn="r"/>
              <a:r>
                <a:rPr lang="es-ES" sz="1300" b="1" dirty="0" smtClean="0">
                  <a:latin typeface="Times New Roman" panose="02020603050405020304" pitchFamily="18" charset="0"/>
                  <a:cs typeface="Times New Roman" panose="02020603050405020304" pitchFamily="18" charset="0"/>
                </a:rPr>
                <a:t>(Hernández Sampieri, 2010)</a:t>
              </a:r>
              <a:endParaRPr lang="es-EC" sz="1300" b="1" dirty="0">
                <a:latin typeface="Times New Roman" panose="02020603050405020304" pitchFamily="18" charset="0"/>
                <a:cs typeface="Times New Roman" panose="02020603050405020304" pitchFamily="18" charset="0"/>
              </a:endParaRPr>
            </a:p>
          </p:txBody>
        </p:sp>
      </p:grpSp>
      <p:sp>
        <p:nvSpPr>
          <p:cNvPr id="34" name="CuadroTexto 33"/>
          <p:cNvSpPr txBox="1"/>
          <p:nvPr/>
        </p:nvSpPr>
        <p:spPr>
          <a:xfrm>
            <a:off x="837366" y="5619310"/>
            <a:ext cx="3694996" cy="369332"/>
          </a:xfrm>
          <a:prstGeom prst="rect">
            <a:avLst/>
          </a:prstGeom>
          <a:noFill/>
        </p:spPr>
        <p:txBody>
          <a:bodyPr wrap="square" rtlCol="0">
            <a:spAutoFit/>
          </a:bodyPr>
          <a:lstStyle/>
          <a:p>
            <a:r>
              <a:rPr lang="es-ES" b="1" dirty="0" smtClean="0">
                <a:solidFill>
                  <a:schemeClr val="bg1"/>
                </a:solidFill>
              </a:rPr>
              <a:t>Z= 1,96       p=0,5       q=0,5       i=0,05</a:t>
            </a:r>
            <a:endParaRPr lang="es-EC" b="1" dirty="0">
              <a:solidFill>
                <a:schemeClr val="bg1"/>
              </a:solidFill>
            </a:endParaRPr>
          </a:p>
        </p:txBody>
      </p:sp>
      <p:sp>
        <p:nvSpPr>
          <p:cNvPr id="35" name="CuadroTexto 34"/>
          <p:cNvSpPr txBox="1"/>
          <p:nvPr/>
        </p:nvSpPr>
        <p:spPr>
          <a:xfrm>
            <a:off x="2926598" y="6131848"/>
            <a:ext cx="2005860" cy="292388"/>
          </a:xfrm>
          <a:prstGeom prst="rect">
            <a:avLst/>
          </a:prstGeom>
          <a:noFill/>
        </p:spPr>
        <p:txBody>
          <a:bodyPr wrap="square" rtlCol="0">
            <a:spAutoFit/>
          </a:bodyPr>
          <a:lstStyle/>
          <a:p>
            <a:r>
              <a:rPr lang="es-ES" sz="1300" b="1" dirty="0" smtClean="0">
                <a:latin typeface="Times New Roman" panose="02020603050405020304" pitchFamily="18" charset="0"/>
                <a:cs typeface="Times New Roman" panose="02020603050405020304" pitchFamily="18" charset="0"/>
              </a:rPr>
              <a:t>(Larry y Murray, 2005)</a:t>
            </a:r>
            <a:endParaRPr lang="es-EC" sz="1300" b="1" dirty="0">
              <a:latin typeface="Times New Roman" panose="02020603050405020304" pitchFamily="18" charset="0"/>
              <a:cs typeface="Times New Roman" panose="02020603050405020304" pitchFamily="18" charset="0"/>
            </a:endParaRPr>
          </a:p>
        </p:txBody>
      </p:sp>
      <p:sp>
        <p:nvSpPr>
          <p:cNvPr id="5" name="Rectángulo 4"/>
          <p:cNvSpPr/>
          <p:nvPr/>
        </p:nvSpPr>
        <p:spPr>
          <a:xfrm>
            <a:off x="748336" y="4798915"/>
            <a:ext cx="3809758" cy="831800"/>
          </a:xfrm>
          <a:prstGeom prst="rect">
            <a:avLst/>
          </a:prstGeom>
          <a:solidFill>
            <a:srgbClr val="CE9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mc:AlternateContent xmlns:mc="http://schemas.openxmlformats.org/markup-compatibility/2006" xmlns:a14="http://schemas.microsoft.com/office/drawing/2010/main">
        <mc:Choice Requires="a14">
          <p:sp>
            <p:nvSpPr>
              <p:cNvPr id="27" name="Rectángulo 26"/>
              <p:cNvSpPr/>
              <p:nvPr/>
            </p:nvSpPr>
            <p:spPr>
              <a:xfrm>
                <a:off x="633210" y="4557848"/>
                <a:ext cx="3819428" cy="1467068"/>
              </a:xfrm>
              <a:prstGeom prst="rect">
                <a:avLst/>
              </a:prstGeom>
            </p:spPr>
            <p:txBody>
              <a:bodyPr wrap="square">
                <a:spAutoFit/>
              </a:bodyPr>
              <a:lstStyle/>
              <a:p>
                <a:pPr indent="457200" algn="just">
                  <a:lnSpc>
                    <a:spcPct val="150000"/>
                  </a:lnSpc>
                  <a:spcAft>
                    <a:spcPts val="0"/>
                  </a:spcAft>
                </a:pPr>
                <a14:m>
                  <m:oMath xmlns:m="http://schemas.openxmlformats.org/officeDocument/2006/math">
                    <m:r>
                      <a:rPr lang="es-ES_tradnl" sz="2400" b="1"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𝒏</m:t>
                    </m:r>
                    <m:r>
                      <a:rPr lang="es-ES_tradnl" sz="2400" b="1"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f>
                      <m:fPr>
                        <m:ctrlPr>
                          <a:rPr lang="es-EC"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es-EC"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SupPr>
                          <m:e>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𝒁</m:t>
                            </m:r>
                          </m:e>
                          <m:sub>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𝜶</m:t>
                            </m:r>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sub>
                          <m:sup>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𝟐</m:t>
                            </m:r>
                          </m:sup>
                        </m:sSubSup>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𝑵</m:t>
                        </m:r>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𝒑</m:t>
                        </m:r>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𝒒</m:t>
                        </m:r>
                      </m:num>
                      <m:den>
                        <m:sSup>
                          <m:sSupPr>
                            <m:ctrlPr>
                              <a:rPr lang="es-EC"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𝒊</m:t>
                            </m:r>
                          </m:e>
                          <m:sup>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𝟐</m:t>
                            </m:r>
                          </m:sup>
                        </m:sSup>
                        <m:d>
                          <m:dPr>
                            <m:ctrlPr>
                              <a:rPr lang="es-EC"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𝑵</m:t>
                            </m:r>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𝟏</m:t>
                            </m:r>
                          </m:e>
                        </m:d>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es-EC"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SupPr>
                          <m:e>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𝒁</m:t>
                            </m:r>
                          </m:e>
                          <m:sub>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𝜶</m:t>
                            </m:r>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 . </m:t>
                            </m:r>
                          </m:sub>
                          <m:sup>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𝟐</m:t>
                            </m:r>
                          </m:sup>
                        </m:sSubSup>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𝒑</m:t>
                        </m:r>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s-ES_tradnl" sz="24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𝒒</m:t>
                        </m:r>
                      </m:den>
                    </m:f>
                    <m:r>
                      <a:rPr lang="es-ES" sz="2400" b="1" i="0">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oMath>
                </a14:m>
                <a:r>
                  <a:rPr lang="es-EC" sz="2000" b="1" dirty="0" smtClean="0">
                    <a:solidFill>
                      <a:schemeClr val="bg1"/>
                    </a:solidFill>
                    <a:effectLst/>
                    <a:ea typeface="Calibri" panose="020F0502020204030204" pitchFamily="34" charset="0"/>
                    <a:cs typeface="Arial" panose="020B0604020202020204" pitchFamily="34" charset="0"/>
                  </a:rPr>
                  <a:t>= </a:t>
                </a:r>
                <a:r>
                  <a:rPr lang="es-EC" sz="2400" b="1" dirty="0" smtClean="0">
                    <a:solidFill>
                      <a:schemeClr val="bg1"/>
                    </a:solidFill>
                    <a:effectLst/>
                    <a:ea typeface="Calibri" panose="020F0502020204030204" pitchFamily="34" charset="0"/>
                    <a:cs typeface="Times New Roman" panose="02020603050405020304" pitchFamily="18" charset="0"/>
                  </a:rPr>
                  <a:t>384</a:t>
                </a:r>
                <a:endParaRPr lang="es-EC" sz="2400" b="1" dirty="0">
                  <a:solidFill>
                    <a:schemeClr val="bg1"/>
                  </a:solidFill>
                  <a:effectLst/>
                  <a:ea typeface="Calibri" panose="020F0502020204030204" pitchFamily="34" charset="0"/>
                  <a:cs typeface="Times New Roman" panose="02020603050405020304" pitchFamily="18" charset="0"/>
                </a:endParaRPr>
              </a:p>
              <a:p>
                <a:pPr algn="just">
                  <a:lnSpc>
                    <a:spcPct val="150000"/>
                  </a:lnSpc>
                  <a:spcAft>
                    <a:spcPts val="800"/>
                  </a:spcAft>
                </a:pPr>
                <a:r>
                  <a:rPr lang="es-ES_tradnl" b="1" dirty="0">
                    <a:solidFill>
                      <a:schemeClr val="bg1"/>
                    </a:solidFill>
                    <a:effectLst/>
                    <a:ea typeface="Calibri" panose="020F0502020204030204" pitchFamily="34" charset="0"/>
                    <a:cs typeface="Times New Roman" panose="02020603050405020304" pitchFamily="18" charset="0"/>
                  </a:rPr>
                  <a:t> </a:t>
                </a:r>
                <a:endParaRPr lang="es-EC" b="1" dirty="0">
                  <a:solidFill>
                    <a:schemeClr val="bg1"/>
                  </a:solidFill>
                  <a:effectLst/>
                  <a:ea typeface="Calibri" panose="020F0502020204030204" pitchFamily="34" charset="0"/>
                  <a:cs typeface="Times New Roman" panose="02020603050405020304" pitchFamily="18" charset="0"/>
                </a:endParaRPr>
              </a:p>
            </p:txBody>
          </p:sp>
        </mc:Choice>
        <mc:Fallback xmlns="">
          <p:sp>
            <p:nvSpPr>
              <p:cNvPr id="27" name="Rectángulo 26"/>
              <p:cNvSpPr>
                <a:spLocks noRot="1" noChangeAspect="1" noMove="1" noResize="1" noEditPoints="1" noAdjustHandles="1" noChangeArrowheads="1" noChangeShapeType="1" noTextEdit="1"/>
              </p:cNvSpPr>
              <p:nvPr/>
            </p:nvSpPr>
            <p:spPr>
              <a:xfrm>
                <a:off x="633210" y="4557848"/>
                <a:ext cx="3819428" cy="1467068"/>
              </a:xfrm>
              <a:prstGeom prst="rect">
                <a:avLst/>
              </a:prstGeom>
              <a:blipFill rotWithShape="0">
                <a:blip r:embed="rId2"/>
                <a:stretch>
                  <a:fillRect/>
                </a:stretch>
              </a:blipFill>
            </p:spPr>
            <p:txBody>
              <a:bodyPr/>
              <a:lstStyle/>
              <a:p>
                <a:r>
                  <a:rPr lang="es-EC">
                    <a:noFill/>
                  </a:rPr>
                  <a:t> </a:t>
                </a:r>
              </a:p>
            </p:txBody>
          </p:sp>
        </mc:Fallback>
      </mc:AlternateContent>
      <p:sp>
        <p:nvSpPr>
          <p:cNvPr id="28" name="CuadroTexto 27"/>
          <p:cNvSpPr txBox="1"/>
          <p:nvPr/>
        </p:nvSpPr>
        <p:spPr>
          <a:xfrm>
            <a:off x="6733744" y="1321640"/>
            <a:ext cx="3582780" cy="400110"/>
          </a:xfrm>
          <a:prstGeom prst="rect">
            <a:avLst/>
          </a:prstGeom>
          <a:noFill/>
        </p:spPr>
        <p:txBody>
          <a:bodyPr wrap="square" rtlCol="0">
            <a:spAutoFit/>
          </a:bodyPr>
          <a:lstStyle/>
          <a:p>
            <a:pPr algn="ctr"/>
            <a:r>
              <a:rPr lang="es-EC" sz="2000" b="1" dirty="0" smtClean="0"/>
              <a:t>Distribución muestral</a:t>
            </a:r>
            <a:endParaRPr lang="es-EC" sz="2000" b="1" dirty="0"/>
          </a:p>
        </p:txBody>
      </p:sp>
    </p:spTree>
    <p:extLst>
      <p:ext uri="{BB962C8B-B14F-4D97-AF65-F5344CB8AC3E}">
        <p14:creationId xmlns:p14="http://schemas.microsoft.com/office/powerpoint/2010/main" val="19925457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282045"/>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METODOLOGÍA DE LA INVESTIGACIÓN</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graphicFrame>
        <p:nvGraphicFramePr>
          <p:cNvPr id="28" name="Diagrama 27"/>
          <p:cNvGraphicFramePr/>
          <p:nvPr>
            <p:extLst>
              <p:ext uri="{D42A27DB-BD31-4B8C-83A1-F6EECF244321}">
                <p14:modId xmlns:p14="http://schemas.microsoft.com/office/powerpoint/2010/main" val="872519903"/>
              </p:ext>
            </p:extLst>
          </p:nvPr>
        </p:nvGraphicFramePr>
        <p:xfrm>
          <a:off x="-618192" y="1325301"/>
          <a:ext cx="9674893" cy="4667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ángulo redondeado 8"/>
          <p:cNvSpPr/>
          <p:nvPr/>
        </p:nvSpPr>
        <p:spPr>
          <a:xfrm>
            <a:off x="1953714" y="2632993"/>
            <a:ext cx="2952661" cy="1272042"/>
          </a:xfrm>
          <a:prstGeom prst="rect">
            <a:avLst/>
          </a:pr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7" name="Conector recto 4"/>
          <p:cNvSpPr/>
          <p:nvPr/>
        </p:nvSpPr>
        <p:spPr>
          <a:xfrm rot="226031" flipH="1">
            <a:off x="5763238" y="814731"/>
            <a:ext cx="29087" cy="29087"/>
          </a:xfrm>
          <a:prstGeom prst="rect">
            <a:avLst/>
          </a:prstGeom>
          <a:scene3d>
            <a:camera prst="orthographicFront"/>
            <a:lightRig rig="chilly" dir="t"/>
          </a:scene3d>
          <a:sp3d z="-40000"/>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p:txBody>
      </p:sp>
      <p:cxnSp>
        <p:nvCxnSpPr>
          <p:cNvPr id="18" name="Conector recto 17"/>
          <p:cNvCxnSpPr/>
          <p:nvPr/>
        </p:nvCxnSpPr>
        <p:spPr>
          <a:xfrm>
            <a:off x="3451664" y="2409127"/>
            <a:ext cx="0" cy="233477"/>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a:off x="6906466" y="3854064"/>
            <a:ext cx="0" cy="233477"/>
          </a:xfrm>
          <a:prstGeom prst="line">
            <a:avLst/>
          </a:prstGeom>
          <a:ln>
            <a:solidFill>
              <a:srgbClr val="66FF99"/>
            </a:solidFill>
          </a:ln>
        </p:spPr>
        <p:style>
          <a:lnRef idx="1">
            <a:schemeClr val="accent1"/>
          </a:lnRef>
          <a:fillRef idx="0">
            <a:schemeClr val="accent1"/>
          </a:fillRef>
          <a:effectRef idx="0">
            <a:schemeClr val="accent1"/>
          </a:effectRef>
          <a:fontRef idx="minor">
            <a:schemeClr val="tx1"/>
          </a:fontRef>
        </p:style>
      </p:cxnSp>
      <p:grpSp>
        <p:nvGrpSpPr>
          <p:cNvPr id="23" name="Grupo 22"/>
          <p:cNvGrpSpPr/>
          <p:nvPr/>
        </p:nvGrpSpPr>
        <p:grpSpPr>
          <a:xfrm>
            <a:off x="5383052" y="2632993"/>
            <a:ext cx="2995901" cy="1247664"/>
            <a:chOff x="6068656" y="385868"/>
            <a:chExt cx="2908744" cy="886812"/>
          </a:xfrm>
          <a:scene3d>
            <a:camera prst="orthographicFront"/>
            <a:lightRig rig="chilly" dir="t"/>
          </a:scene3d>
        </p:grpSpPr>
        <p:sp>
          <p:nvSpPr>
            <p:cNvPr id="24" name="Rectángulo 23"/>
            <p:cNvSpPr/>
            <p:nvPr/>
          </p:nvSpPr>
          <p:spPr>
            <a:xfrm>
              <a:off x="6068656" y="385868"/>
              <a:ext cx="2908744" cy="886812"/>
            </a:xfrm>
            <a:prstGeom prst="rect">
              <a:avLst/>
            </a:prstGeom>
            <a:solidFill>
              <a:srgbClr val="99FF99"/>
            </a:solidFill>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Rectángulo 24"/>
            <p:cNvSpPr/>
            <p:nvPr/>
          </p:nvSpPr>
          <p:spPr>
            <a:xfrm>
              <a:off x="6068656" y="385868"/>
              <a:ext cx="2908744" cy="88681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s-ES" sz="2400" b="1" kern="1200" dirty="0">
                <a:solidFill>
                  <a:schemeClr val="bg1"/>
                </a:solidFill>
              </a:endParaRPr>
            </a:p>
          </p:txBody>
        </p:sp>
      </p:grpSp>
      <p:cxnSp>
        <p:nvCxnSpPr>
          <p:cNvPr id="26" name="Conector recto 25"/>
          <p:cNvCxnSpPr/>
          <p:nvPr/>
        </p:nvCxnSpPr>
        <p:spPr>
          <a:xfrm>
            <a:off x="6943403" y="2409127"/>
            <a:ext cx="0" cy="233477"/>
          </a:xfrm>
          <a:prstGeom prst="line">
            <a:avLst/>
          </a:prstGeom>
          <a:ln>
            <a:solidFill>
              <a:srgbClr val="66FF99"/>
            </a:solidFill>
          </a:ln>
        </p:spPr>
        <p:style>
          <a:lnRef idx="1">
            <a:schemeClr val="accent1"/>
          </a:lnRef>
          <a:fillRef idx="0">
            <a:schemeClr val="accent1"/>
          </a:fillRef>
          <a:effectRef idx="0">
            <a:schemeClr val="accent1"/>
          </a:effectRef>
          <a:fontRef idx="minor">
            <a:schemeClr val="tx1"/>
          </a:fontRef>
        </p:style>
      </p:cxnSp>
      <p:sp>
        <p:nvSpPr>
          <p:cNvPr id="3" name="2 Rectángulo"/>
          <p:cNvSpPr/>
          <p:nvPr/>
        </p:nvSpPr>
        <p:spPr>
          <a:xfrm>
            <a:off x="5473633" y="2752601"/>
            <a:ext cx="2786783" cy="1077218"/>
          </a:xfrm>
          <a:prstGeom prst="rect">
            <a:avLst/>
          </a:prstGeom>
        </p:spPr>
        <p:txBody>
          <a:bodyPr wrap="square">
            <a:spAutoFit/>
          </a:bodyPr>
          <a:lstStyle/>
          <a:p>
            <a:pPr algn="ctr"/>
            <a:r>
              <a:rPr lang="es-ES_tradnl" sz="1600" dirty="0" smtClean="0">
                <a:solidFill>
                  <a:schemeClr val="bg1"/>
                </a:solidFill>
              </a:rPr>
              <a:t>La población se divide en grupos heterogéneos dentro de si mismos y homogéneos entre si.</a:t>
            </a:r>
            <a:endParaRPr lang="es-EC" sz="1600" dirty="0">
              <a:solidFill>
                <a:schemeClr val="bg1"/>
              </a:solidFill>
            </a:endParaRPr>
          </a:p>
        </p:txBody>
      </p:sp>
      <p:sp>
        <p:nvSpPr>
          <p:cNvPr id="27" name="Rectángulo 26"/>
          <p:cNvSpPr/>
          <p:nvPr/>
        </p:nvSpPr>
        <p:spPr>
          <a:xfrm>
            <a:off x="5592168" y="1568020"/>
            <a:ext cx="2577668" cy="707886"/>
          </a:xfrm>
          <a:prstGeom prst="rect">
            <a:avLst/>
          </a:prstGeom>
        </p:spPr>
        <p:txBody>
          <a:bodyPr wrap="square">
            <a:spAutoFit/>
          </a:bodyPr>
          <a:lstStyle/>
          <a:p>
            <a:pPr lvl="0" algn="ctr"/>
            <a:r>
              <a:rPr lang="es-ES" sz="2000" b="1" dirty="0" smtClean="0">
                <a:solidFill>
                  <a:schemeClr val="bg1"/>
                </a:solidFill>
              </a:rPr>
              <a:t>Muestreo                            por conglomerados</a:t>
            </a:r>
            <a:endParaRPr lang="es-ES" sz="2000" b="1" dirty="0">
              <a:solidFill>
                <a:schemeClr val="bg1"/>
              </a:solidFill>
            </a:endParaRPr>
          </a:p>
        </p:txBody>
      </p:sp>
      <p:sp>
        <p:nvSpPr>
          <p:cNvPr id="29" name="Rectángulo 28"/>
          <p:cNvSpPr/>
          <p:nvPr/>
        </p:nvSpPr>
        <p:spPr>
          <a:xfrm>
            <a:off x="2529458" y="1589372"/>
            <a:ext cx="1701491" cy="738664"/>
          </a:xfrm>
          <a:prstGeom prst="rect">
            <a:avLst/>
          </a:prstGeom>
        </p:spPr>
        <p:txBody>
          <a:bodyPr wrap="none">
            <a:spAutoFit/>
          </a:bodyPr>
          <a:lstStyle/>
          <a:p>
            <a:pPr lvl="0" algn="ctr"/>
            <a:r>
              <a:rPr lang="es-EC" sz="2100" b="1" dirty="0" smtClean="0">
                <a:solidFill>
                  <a:schemeClr val="bg1"/>
                </a:solidFill>
              </a:rPr>
              <a:t>Muestreo </a:t>
            </a:r>
          </a:p>
          <a:p>
            <a:pPr lvl="0" algn="ctr"/>
            <a:r>
              <a:rPr lang="es-EC" sz="2100" b="1" dirty="0" smtClean="0">
                <a:solidFill>
                  <a:schemeClr val="bg1"/>
                </a:solidFill>
              </a:rPr>
              <a:t>Probabilístico</a:t>
            </a:r>
            <a:endParaRPr lang="es-EC" sz="2100" b="1" dirty="0">
              <a:solidFill>
                <a:schemeClr val="bg1"/>
              </a:solidFill>
            </a:endParaRPr>
          </a:p>
        </p:txBody>
      </p:sp>
      <p:sp>
        <p:nvSpPr>
          <p:cNvPr id="10" name="Rectángulo 9"/>
          <p:cNvSpPr/>
          <p:nvPr/>
        </p:nvSpPr>
        <p:spPr>
          <a:xfrm>
            <a:off x="2196575" y="2670250"/>
            <a:ext cx="2510177" cy="1197528"/>
          </a:xfrm>
          <a:prstGeom prst="rect">
            <a:avLst/>
          </a:prstGeom>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1600" kern="1200" dirty="0" smtClean="0">
                <a:solidFill>
                  <a:schemeClr val="bg1"/>
                </a:solidFill>
              </a:rPr>
              <a:t>Se obtienen definiendo las características de la población y el tamaño de la muestra</a:t>
            </a:r>
            <a:endParaRPr lang="es-EC" sz="1600" kern="1200" dirty="0">
              <a:solidFill>
                <a:schemeClr val="bg1"/>
              </a:solidFill>
            </a:endParaRPr>
          </a:p>
        </p:txBody>
      </p:sp>
      <p:grpSp>
        <p:nvGrpSpPr>
          <p:cNvPr id="48" name="Grupo 47"/>
          <p:cNvGrpSpPr/>
          <p:nvPr/>
        </p:nvGrpSpPr>
        <p:grpSpPr>
          <a:xfrm>
            <a:off x="5486256" y="4019523"/>
            <a:ext cx="2815067" cy="2311698"/>
            <a:chOff x="6024477" y="3904902"/>
            <a:chExt cx="3142755" cy="2779100"/>
          </a:xfrm>
        </p:grpSpPr>
        <p:sp>
          <p:nvSpPr>
            <p:cNvPr id="47" name="Rectángulo 46"/>
            <p:cNvSpPr/>
            <p:nvPr/>
          </p:nvSpPr>
          <p:spPr>
            <a:xfrm>
              <a:off x="6024477" y="3904902"/>
              <a:ext cx="3142755" cy="2779100"/>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6" name="Imagen 35"/>
            <p:cNvPicPr>
              <a:picLocks noChangeAspect="1"/>
            </p:cNvPicPr>
            <p:nvPr/>
          </p:nvPicPr>
          <p:blipFill>
            <a:blip r:embed="rId7"/>
            <a:stretch>
              <a:fillRect/>
            </a:stretch>
          </p:blipFill>
          <p:spPr>
            <a:xfrm>
              <a:off x="6123006" y="4076616"/>
              <a:ext cx="2939557" cy="2435671"/>
            </a:xfrm>
            <a:prstGeom prst="rect">
              <a:avLst/>
            </a:prstGeom>
          </p:spPr>
        </p:pic>
      </p:grpSp>
      <p:cxnSp>
        <p:nvCxnSpPr>
          <p:cNvPr id="37" name="Conector recto 36"/>
          <p:cNvCxnSpPr/>
          <p:nvPr/>
        </p:nvCxnSpPr>
        <p:spPr>
          <a:xfrm>
            <a:off x="3380204" y="3905035"/>
            <a:ext cx="0" cy="233477"/>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45" name="Grupo 44"/>
          <p:cNvGrpSpPr/>
          <p:nvPr/>
        </p:nvGrpSpPr>
        <p:grpSpPr>
          <a:xfrm>
            <a:off x="1953714" y="4143687"/>
            <a:ext cx="2980544" cy="588795"/>
            <a:chOff x="2631099" y="5054197"/>
            <a:chExt cx="2980544" cy="588795"/>
          </a:xfrm>
        </p:grpSpPr>
        <p:grpSp>
          <p:nvGrpSpPr>
            <p:cNvPr id="41" name="Grupo 40"/>
            <p:cNvGrpSpPr/>
            <p:nvPr/>
          </p:nvGrpSpPr>
          <p:grpSpPr>
            <a:xfrm>
              <a:off x="2631099" y="5054197"/>
              <a:ext cx="2980544" cy="588795"/>
              <a:chOff x="2578163" y="773157"/>
              <a:chExt cx="2908744" cy="886812"/>
            </a:xfrm>
            <a:scene3d>
              <a:camera prst="orthographicFront"/>
              <a:lightRig rig="chilly" dir="t"/>
            </a:scene3d>
          </p:grpSpPr>
          <p:sp>
            <p:nvSpPr>
              <p:cNvPr id="42" name="Rectángulo 41"/>
              <p:cNvSpPr/>
              <p:nvPr/>
            </p:nvSpPr>
            <p:spPr>
              <a:xfrm>
                <a:off x="2578163" y="773157"/>
                <a:ext cx="2908744" cy="886812"/>
              </a:xfrm>
              <a:prstGeom prst="rect">
                <a:avLst/>
              </a:prstGeom>
              <a:sp3d prstMaterial="translucentPowder">
                <a:bevelT w="127000" h="25400" prst="softRound"/>
              </a:sp3d>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3" name="Rectángulo 42"/>
              <p:cNvSpPr/>
              <p:nvPr/>
            </p:nvSpPr>
            <p:spPr>
              <a:xfrm>
                <a:off x="2578163" y="773157"/>
                <a:ext cx="2908744" cy="88681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6830" tIns="36830" rIns="36830" bIns="36830" numCol="1" spcCol="1270" anchor="ctr" anchorCtr="0">
                <a:noAutofit/>
              </a:bodyPr>
              <a:lstStyle/>
              <a:p>
                <a:pPr lvl="0" algn="ctr" defTabSz="2578100">
                  <a:lnSpc>
                    <a:spcPct val="90000"/>
                  </a:lnSpc>
                  <a:spcBef>
                    <a:spcPct val="0"/>
                  </a:spcBef>
                  <a:spcAft>
                    <a:spcPct val="35000"/>
                  </a:spcAft>
                </a:pPr>
                <a:endParaRPr lang="es-EC" sz="5800" b="1" kern="1200" dirty="0">
                  <a:solidFill>
                    <a:schemeClr val="bg1"/>
                  </a:solidFill>
                </a:endParaRPr>
              </a:p>
            </p:txBody>
          </p:sp>
        </p:grpSp>
        <p:sp>
          <p:nvSpPr>
            <p:cNvPr id="44" name="Rectángulo 43"/>
            <p:cNvSpPr/>
            <p:nvPr/>
          </p:nvSpPr>
          <p:spPr>
            <a:xfrm>
              <a:off x="3079493" y="5177778"/>
              <a:ext cx="1940835" cy="341632"/>
            </a:xfrm>
            <a:prstGeom prst="rect">
              <a:avLst/>
            </a:prstGeom>
          </p:spPr>
          <p:txBody>
            <a:bodyPr wrap="none">
              <a:spAutoFit/>
            </a:bodyPr>
            <a:lstStyle/>
            <a:p>
              <a:pPr lvl="0" algn="ctr" defTabSz="1066800">
                <a:lnSpc>
                  <a:spcPct val="90000"/>
                </a:lnSpc>
                <a:spcBef>
                  <a:spcPct val="0"/>
                </a:spcBef>
                <a:spcAft>
                  <a:spcPct val="35000"/>
                </a:spcAft>
              </a:pPr>
              <a:r>
                <a:rPr lang="es-EC" dirty="0">
                  <a:solidFill>
                    <a:schemeClr val="bg1"/>
                  </a:solidFill>
                </a:rPr>
                <a:t>Selección Aleatoria</a:t>
              </a:r>
            </a:p>
          </p:txBody>
        </p:sp>
      </p:grpSp>
      <p:pic>
        <p:nvPicPr>
          <p:cNvPr id="46" name="Imagen 45"/>
          <p:cNvPicPr>
            <a:picLocks noChangeAspect="1"/>
          </p:cNvPicPr>
          <p:nvPr/>
        </p:nvPicPr>
        <p:blipFill rotWithShape="1">
          <a:blip r:embed="rId8"/>
          <a:srcRect l="22700" t="45197" b="13817"/>
          <a:stretch/>
        </p:blipFill>
        <p:spPr>
          <a:xfrm>
            <a:off x="1563757" y="4847608"/>
            <a:ext cx="1993830" cy="1630685"/>
          </a:xfrm>
          <a:prstGeom prst="rect">
            <a:avLst/>
          </a:prstGeom>
          <a:ln>
            <a:noFill/>
          </a:ln>
          <a:effectLst>
            <a:softEdge rad="112500"/>
          </a:effectLst>
        </p:spPr>
      </p:pic>
      <p:pic>
        <p:nvPicPr>
          <p:cNvPr id="49" name="Imagen 48"/>
          <p:cNvPicPr>
            <a:picLocks noChangeAspect="1"/>
          </p:cNvPicPr>
          <p:nvPr/>
        </p:nvPicPr>
        <p:blipFill>
          <a:blip r:embed="rId9"/>
          <a:stretch>
            <a:fillRect/>
          </a:stretch>
        </p:blipFill>
        <p:spPr>
          <a:xfrm>
            <a:off x="3496967" y="4839383"/>
            <a:ext cx="1467963" cy="1611681"/>
          </a:xfrm>
          <a:prstGeom prst="rect">
            <a:avLst/>
          </a:prstGeom>
          <a:ln>
            <a:noFill/>
          </a:ln>
          <a:effectLst>
            <a:softEdge rad="112500"/>
          </a:effectLst>
        </p:spPr>
      </p:pic>
      <p:pic>
        <p:nvPicPr>
          <p:cNvPr id="50" name="Imagen 49"/>
          <p:cNvPicPr>
            <a:picLocks noChangeAspect="1"/>
          </p:cNvPicPr>
          <p:nvPr/>
        </p:nvPicPr>
        <p:blipFill>
          <a:blip r:embed="rId10"/>
          <a:stretch>
            <a:fillRect/>
          </a:stretch>
        </p:blipFill>
        <p:spPr>
          <a:xfrm>
            <a:off x="9017346" y="1702382"/>
            <a:ext cx="2756509" cy="2137485"/>
          </a:xfrm>
          <a:prstGeom prst="ellipse">
            <a:avLst/>
          </a:prstGeom>
          <a:ln>
            <a:noFill/>
          </a:ln>
          <a:effectLst>
            <a:softEdge rad="112500"/>
          </a:effectLst>
        </p:spPr>
      </p:pic>
      <p:pic>
        <p:nvPicPr>
          <p:cNvPr id="51" name="Imagen 50"/>
          <p:cNvPicPr/>
          <p:nvPr/>
        </p:nvPicPr>
        <p:blipFill rotWithShape="1">
          <a:blip r:embed="rId11" cstate="email">
            <a:extLst>
              <a:ext uri="{28A0092B-C50C-407E-A947-70E740481C1C}">
                <a14:useLocalDpi xmlns:a14="http://schemas.microsoft.com/office/drawing/2010/main"/>
              </a:ext>
            </a:extLst>
          </a:blip>
          <a:srcRect/>
          <a:stretch/>
        </p:blipFill>
        <p:spPr bwMode="auto">
          <a:xfrm>
            <a:off x="8854434" y="4291090"/>
            <a:ext cx="2919421" cy="2219958"/>
          </a:xfrm>
          <a:prstGeom prst="ellipse">
            <a:avLst/>
          </a:prstGeom>
          <a:ln>
            <a:noFill/>
          </a:ln>
          <a:effectLst>
            <a:softEdge rad="112500"/>
          </a:effectLst>
          <a:extLst>
            <a:ext uri="{53640926-AAD7-44D8-BBD7-CCE9431645EC}">
              <a14:shadowObscured xmlns:a14="http://schemas.microsoft.com/office/drawing/2010/main"/>
            </a:ext>
          </a:extLst>
        </p:spPr>
      </p:pic>
      <p:sp>
        <p:nvSpPr>
          <p:cNvPr id="52" name="CuadroTexto 51"/>
          <p:cNvSpPr txBox="1"/>
          <p:nvPr/>
        </p:nvSpPr>
        <p:spPr>
          <a:xfrm>
            <a:off x="8838750" y="1358218"/>
            <a:ext cx="3028426" cy="338554"/>
          </a:xfrm>
          <a:prstGeom prst="rect">
            <a:avLst/>
          </a:prstGeom>
          <a:noFill/>
        </p:spPr>
        <p:txBody>
          <a:bodyPr wrap="square" rtlCol="0">
            <a:spAutoFit/>
          </a:bodyPr>
          <a:lstStyle/>
          <a:p>
            <a:r>
              <a:rPr lang="es-EC" sz="1600" b="1" dirty="0" smtClean="0"/>
              <a:t>Distrito Metropolitano de Quito</a:t>
            </a:r>
            <a:endParaRPr lang="es-EC" sz="1600" b="1" dirty="0"/>
          </a:p>
        </p:txBody>
      </p:sp>
      <p:sp>
        <p:nvSpPr>
          <p:cNvPr id="53" name="CuadroTexto 52"/>
          <p:cNvSpPr txBox="1"/>
          <p:nvPr/>
        </p:nvSpPr>
        <p:spPr>
          <a:xfrm>
            <a:off x="9447451" y="3998126"/>
            <a:ext cx="1984060" cy="338554"/>
          </a:xfrm>
          <a:prstGeom prst="rect">
            <a:avLst/>
          </a:prstGeom>
          <a:noFill/>
        </p:spPr>
        <p:txBody>
          <a:bodyPr wrap="square" rtlCol="0">
            <a:spAutoFit/>
          </a:bodyPr>
          <a:lstStyle/>
          <a:p>
            <a:r>
              <a:rPr lang="es-EC" sz="1600" b="1" dirty="0" smtClean="0"/>
              <a:t>Cantón Rumiñahui</a:t>
            </a:r>
            <a:endParaRPr lang="es-EC" sz="1600" b="1" dirty="0"/>
          </a:p>
        </p:txBody>
      </p:sp>
    </p:spTree>
    <p:extLst>
      <p:ext uri="{BB962C8B-B14F-4D97-AF65-F5344CB8AC3E}">
        <p14:creationId xmlns:p14="http://schemas.microsoft.com/office/powerpoint/2010/main" val="313123718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ppt/theme/themeOverride1.xml><?xml version="1.0" encoding="utf-8"?>
<a:themeOverride xmlns:a="http://schemas.openxmlformats.org/drawingml/2006/main">
  <a:clrScheme name="Celestial">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themeOverride>
</file>

<file path=ppt/theme/themeOverride10.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3200</TotalTime>
  <Words>2902</Words>
  <Application>Microsoft Office PowerPoint</Application>
  <PresentationFormat>Panorámica</PresentationFormat>
  <Paragraphs>697</Paragraphs>
  <Slides>46</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46</vt:i4>
      </vt:variant>
    </vt:vector>
  </HeadingPairs>
  <TitlesOfParts>
    <vt:vector size="53" baseType="lpstr">
      <vt:lpstr>Arial</vt:lpstr>
      <vt:lpstr>Calibri</vt:lpstr>
      <vt:lpstr>Calibri Light</vt:lpstr>
      <vt:lpstr>Cambria Math</vt:lpstr>
      <vt:lpstr>Century Gothic</vt:lpstr>
      <vt:lpstr>Times New Roman</vt:lpstr>
      <vt:lpstr>Celestial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CALAHORRRANO</dc:creator>
  <cp:lastModifiedBy>Rubén Llumiquinga</cp:lastModifiedBy>
  <cp:revision>244</cp:revision>
  <dcterms:created xsi:type="dcterms:W3CDTF">2017-03-26T00:59:22Z</dcterms:created>
  <dcterms:modified xsi:type="dcterms:W3CDTF">2017-05-16T16:31:35Z</dcterms:modified>
</cp:coreProperties>
</file>