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17" r:id="rId1"/>
  </p:sldMasterIdLst>
  <p:notesMasterIdLst>
    <p:notesMasterId r:id="rId35"/>
  </p:notesMasterIdLst>
  <p:sldIdLst>
    <p:sldId id="256" r:id="rId2"/>
    <p:sldId id="401" r:id="rId3"/>
    <p:sldId id="400" r:id="rId4"/>
    <p:sldId id="402" r:id="rId5"/>
    <p:sldId id="284" r:id="rId6"/>
    <p:sldId id="403" r:id="rId7"/>
    <p:sldId id="433" r:id="rId8"/>
    <p:sldId id="404" r:id="rId9"/>
    <p:sldId id="405" r:id="rId10"/>
    <p:sldId id="406" r:id="rId11"/>
    <p:sldId id="434" r:id="rId12"/>
    <p:sldId id="407" r:id="rId13"/>
    <p:sldId id="408" r:id="rId14"/>
    <p:sldId id="411" r:id="rId15"/>
    <p:sldId id="415" r:id="rId16"/>
    <p:sldId id="409" r:id="rId17"/>
    <p:sldId id="412" r:id="rId18"/>
    <p:sldId id="413" r:id="rId19"/>
    <p:sldId id="414" r:id="rId20"/>
    <p:sldId id="410" r:id="rId21"/>
    <p:sldId id="416" r:id="rId22"/>
    <p:sldId id="420" r:id="rId23"/>
    <p:sldId id="291" r:id="rId24"/>
    <p:sldId id="390" r:id="rId25"/>
    <p:sldId id="292" r:id="rId26"/>
    <p:sldId id="428" r:id="rId27"/>
    <p:sldId id="425" r:id="rId28"/>
    <p:sldId id="426" r:id="rId29"/>
    <p:sldId id="427" r:id="rId30"/>
    <p:sldId id="430" r:id="rId31"/>
    <p:sldId id="431" r:id="rId32"/>
    <p:sldId id="432" r:id="rId33"/>
    <p:sldId id="282"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68" autoAdjust="0"/>
  </p:normalViewPr>
  <p:slideViewPr>
    <p:cSldViewPr snapToGrid="0">
      <p:cViewPr>
        <p:scale>
          <a:sx n="60" d="100"/>
          <a:sy n="60" d="100"/>
        </p:scale>
        <p:origin x="-858" y="-198"/>
      </p:cViewPr>
      <p:guideLst>
        <p:guide orient="horz" pos="2160"/>
        <p:guide pos="3840"/>
      </p:guideLst>
    </p:cSldViewPr>
  </p:slideViewPr>
  <p:notesTextViewPr>
    <p:cViewPr>
      <p:scale>
        <a:sx n="1" d="1"/>
        <a:sy n="1" d="1"/>
      </p:scale>
      <p:origin x="0" y="0"/>
    </p:cViewPr>
  </p:notesTextViewPr>
  <p:sorterViewPr>
    <p:cViewPr>
      <p:scale>
        <a:sx n="100" d="100"/>
        <a:sy n="100" d="100"/>
      </p:scale>
      <p:origin x="0" y="149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ata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41.png"/></Relationships>
</file>

<file path=ppt/diagrams/_rels/data6.xml.rels><?xml version="1.0" encoding="UTF-8" standalone="yes"?>
<Relationships xmlns="http://schemas.openxmlformats.org/package/2006/relationships"><Relationship Id="rId1" Type="http://schemas.openxmlformats.org/officeDocument/2006/relationships/image" Target="../media/image42.png"/></Relationships>
</file>

<file path=ppt/diagrams/_rels/data7.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4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3FE04-9470-4D24-A4C5-4180FF7B4F0B}" type="doc">
      <dgm:prSet loTypeId="urn:microsoft.com/office/officeart/2005/8/layout/hList1" loCatId="list" qsTypeId="urn:microsoft.com/office/officeart/2005/8/quickstyle/simple3" qsCatId="simple" csTypeId="urn:microsoft.com/office/officeart/2005/8/colors/accent3_5" csCatId="accent3" phldr="1"/>
      <dgm:spPr/>
      <dgm:t>
        <a:bodyPr/>
        <a:lstStyle/>
        <a:p>
          <a:endParaRPr lang="es-ES"/>
        </a:p>
      </dgm:t>
    </dgm:pt>
    <dgm:pt modelId="{59BB5F9D-D52D-4720-B404-939534AA00D5}">
      <dgm:prSet phldrT="[Texto]"/>
      <dgm:spPr/>
      <dgm:t>
        <a:bodyPr/>
        <a:lstStyle/>
        <a:p>
          <a:r>
            <a:rPr lang="es-EC" b="1" dirty="0" smtClean="0">
              <a:effectLst/>
              <a:latin typeface="Times New Roman" panose="02020603050405020304" pitchFamily="18" charset="0"/>
              <a:cs typeface="Times New Roman" panose="02020603050405020304" pitchFamily="18" charset="0"/>
            </a:rPr>
            <a:t>MOTIVACIÓN HUMANA</a:t>
          </a:r>
          <a:endParaRPr lang="es-ES" dirty="0">
            <a:effectLst/>
            <a:latin typeface="Times New Roman" panose="02020603050405020304" pitchFamily="18" charset="0"/>
            <a:cs typeface="Times New Roman" panose="02020603050405020304" pitchFamily="18" charset="0"/>
          </a:endParaRPr>
        </a:p>
      </dgm:t>
    </dgm:pt>
    <dgm:pt modelId="{3046A292-F353-4570-9FAF-548B256B8621}" type="parTrans" cxnId="{77A64C9B-E6CA-4F4E-B5AF-48ADD1F60C6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0B79D06-8F61-440C-9924-C8574A038731}" type="sibTrans" cxnId="{77A64C9B-E6CA-4F4E-B5AF-48ADD1F60C6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38925A2-C6F4-4645-BB6F-8563002DF5EE}">
      <dgm:prSet phldrT="[Texto]" custT="1"/>
      <dgm:spPr/>
      <dgm:t>
        <a:bodyPr/>
        <a:lstStyle/>
        <a:p>
          <a:r>
            <a:rPr lang="es-EC" sz="2000" dirty="0" smtClean="0">
              <a:latin typeface="Times New Roman" panose="02020603050405020304" pitchFamily="18" charset="0"/>
              <a:cs typeface="Times New Roman" panose="02020603050405020304" pitchFamily="18" charset="0"/>
            </a:rPr>
            <a:t>Según </a:t>
          </a:r>
          <a:r>
            <a:rPr lang="es-MX" sz="2000" dirty="0" smtClean="0">
              <a:latin typeface="Times New Roman" panose="02020603050405020304" pitchFamily="18" charset="0"/>
              <a:cs typeface="Times New Roman" panose="02020603050405020304" pitchFamily="18" charset="0"/>
            </a:rPr>
            <a:t>(Solomón, 2008)</a:t>
          </a:r>
          <a:r>
            <a:rPr lang="es-EC" sz="2000" dirty="0" smtClean="0">
              <a:latin typeface="Times New Roman" panose="02020603050405020304" pitchFamily="18" charset="0"/>
              <a:cs typeface="Times New Roman" panose="02020603050405020304" pitchFamily="18" charset="0"/>
            </a:rPr>
            <a:t> la motivación “son los procesos que hacen que las personas se comporten como lo hacen y surgen cuando aparece una necesidad que el consumidor desea satisfacer” </a:t>
          </a:r>
          <a:endParaRPr lang="es-ES" sz="2000" dirty="0">
            <a:latin typeface="Times New Roman" panose="02020603050405020304" pitchFamily="18" charset="0"/>
            <a:cs typeface="Times New Roman" panose="02020603050405020304" pitchFamily="18" charset="0"/>
          </a:endParaRPr>
        </a:p>
      </dgm:t>
    </dgm:pt>
    <dgm:pt modelId="{3E53AD70-BC5D-470A-9FA1-8A2776CA0920}" type="parTrans" cxnId="{2947127B-8BE4-405F-A6DC-FAB3C2DF8BB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61808B6-F624-43A0-ACA3-E9F1C31F3C6A}" type="sibTrans" cxnId="{2947127B-8BE4-405F-A6DC-FAB3C2DF8BB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52A5AC0-93DC-4B4D-9311-8C8BCF8E04A4}">
      <dgm:prSet phldrT="[Texto]"/>
      <dgm:spPr/>
      <dgm:t>
        <a:bodyPr/>
        <a:lstStyle/>
        <a:p>
          <a:r>
            <a:rPr lang="es-MX" b="1" i="0" dirty="0" smtClean="0">
              <a:effectLst/>
              <a:latin typeface="Times New Roman" panose="02020603050405020304" pitchFamily="18" charset="0"/>
              <a:cs typeface="Times New Roman" panose="02020603050405020304" pitchFamily="18" charset="0"/>
            </a:rPr>
            <a:t>FACTORES QUE INFLUYEN EN EL CONSUMIDOR</a:t>
          </a:r>
          <a:endParaRPr lang="es-ES" dirty="0">
            <a:effectLst/>
            <a:latin typeface="Times New Roman" panose="02020603050405020304" pitchFamily="18" charset="0"/>
            <a:cs typeface="Times New Roman" panose="02020603050405020304" pitchFamily="18" charset="0"/>
          </a:endParaRPr>
        </a:p>
      </dgm:t>
    </dgm:pt>
    <dgm:pt modelId="{349AAE56-C275-4D49-9E4E-FC471ED31640}" type="parTrans" cxnId="{EDBA5050-7648-4A81-BFA8-B217E9D7F89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8CDDED8-8B46-400B-BB10-8C0B97A438B9}" type="sibTrans" cxnId="{EDBA5050-7648-4A81-BFA8-B217E9D7F89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783737F-C5D4-483C-882B-1DC9BB8A438E}">
      <dgm:prSet phldrT="[Texto]" custT="1"/>
      <dgm:spPr/>
      <dgm:t>
        <a:bodyPr/>
        <a:lstStyle/>
        <a:p>
          <a:r>
            <a:rPr lang="es-EC" sz="2000" b="0" dirty="0" smtClean="0">
              <a:latin typeface="Times New Roman" panose="02020603050405020304" pitchFamily="18" charset="0"/>
              <a:cs typeface="Times New Roman" panose="02020603050405020304" pitchFamily="18" charset="0"/>
            </a:rPr>
            <a:t>Culturales (clase social)</a:t>
          </a:r>
          <a:endParaRPr lang="es-ES" sz="2000" b="0" dirty="0">
            <a:latin typeface="Times New Roman" panose="02020603050405020304" pitchFamily="18" charset="0"/>
            <a:cs typeface="Times New Roman" panose="02020603050405020304" pitchFamily="18" charset="0"/>
          </a:endParaRPr>
        </a:p>
      </dgm:t>
    </dgm:pt>
    <dgm:pt modelId="{B1A20B18-A2F1-4E80-B261-4A15EBFC9253}" type="parTrans" cxnId="{28DF92D5-B65F-45E1-B5DC-A102CDA4470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FF31861-540C-4B4B-B499-D93DA610501F}" type="sibTrans" cxnId="{28DF92D5-B65F-45E1-B5DC-A102CDA4470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D8DCA8F-2632-4B54-86CD-300E17D7A446}">
      <dgm:prSet phldrT="[Texto]" custT="1"/>
      <dgm:spPr/>
      <dgm:t>
        <a:bodyPr/>
        <a:lstStyle/>
        <a:p>
          <a:r>
            <a:rPr lang="es-EC" sz="2000" b="0" dirty="0" smtClean="0">
              <a:latin typeface="Times New Roman" panose="02020603050405020304" pitchFamily="18" charset="0"/>
              <a:cs typeface="Times New Roman" panose="02020603050405020304" pitchFamily="18" charset="0"/>
            </a:rPr>
            <a:t>Sociales (familia, roles)</a:t>
          </a:r>
          <a:endParaRPr lang="es-ES" sz="2000" b="0" dirty="0">
            <a:latin typeface="Times New Roman" panose="02020603050405020304" pitchFamily="18" charset="0"/>
            <a:cs typeface="Times New Roman" panose="02020603050405020304" pitchFamily="18" charset="0"/>
          </a:endParaRPr>
        </a:p>
      </dgm:t>
    </dgm:pt>
    <dgm:pt modelId="{5EFE4A74-CCAF-4567-9F84-B74889B42FE5}" type="parTrans" cxnId="{E9FED8F8-46A3-47EB-8316-10D336F55ED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BEA1FD3-E920-48A5-86A1-56E666EA284A}" type="sibTrans" cxnId="{E9FED8F8-46A3-47EB-8316-10D336F55ED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EC8BB73-45F2-410E-B6EA-D3217F19F06C}">
      <dgm:prSet phldrT="[Texto]" custT="1"/>
      <dgm:spPr/>
      <dgm:t>
        <a:bodyPr/>
        <a:lstStyle/>
        <a:p>
          <a:r>
            <a:rPr lang="es-EC" sz="2000" b="0" dirty="0" smtClean="0">
              <a:latin typeface="Times New Roman" panose="02020603050405020304" pitchFamily="18" charset="0"/>
              <a:cs typeface="Times New Roman" panose="02020603050405020304" pitchFamily="18" charset="0"/>
            </a:rPr>
            <a:t>Psicológicos (creencias, actitudes)</a:t>
          </a:r>
          <a:endParaRPr lang="es-ES" sz="2000" b="0" dirty="0">
            <a:latin typeface="Times New Roman" panose="02020603050405020304" pitchFamily="18" charset="0"/>
            <a:cs typeface="Times New Roman" panose="02020603050405020304" pitchFamily="18" charset="0"/>
          </a:endParaRPr>
        </a:p>
      </dgm:t>
    </dgm:pt>
    <dgm:pt modelId="{A9CCCDA4-4398-4703-BC92-5649A07237DF}" type="parTrans" cxnId="{34035524-681C-4134-9341-76A4992C94B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9788322-B5A8-450C-BD9D-8EFBCFFEC565}" type="sibTrans" cxnId="{34035524-681C-4134-9341-76A4992C94B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6020E6C-4D56-4907-8891-B05719FE3229}">
      <dgm:prSet phldrT="[Texto]" custT="1"/>
      <dgm:spPr/>
      <dgm:t>
        <a:bodyPr/>
        <a:lstStyle/>
        <a:p>
          <a:r>
            <a:rPr lang="es-EC" sz="2000" b="0" dirty="0" smtClean="0">
              <a:latin typeface="Times New Roman" panose="02020603050405020304" pitchFamily="18" charset="0"/>
              <a:cs typeface="Times New Roman" panose="02020603050405020304" pitchFamily="18" charset="0"/>
            </a:rPr>
            <a:t>Personales (edad, ocupación)</a:t>
          </a:r>
          <a:endParaRPr lang="es-ES" sz="2000" b="0" dirty="0">
            <a:latin typeface="Times New Roman" panose="02020603050405020304" pitchFamily="18" charset="0"/>
            <a:cs typeface="Times New Roman" panose="02020603050405020304" pitchFamily="18" charset="0"/>
          </a:endParaRPr>
        </a:p>
      </dgm:t>
    </dgm:pt>
    <dgm:pt modelId="{9A8231FC-2C5B-48AE-B388-276251720489}" type="parTrans" cxnId="{57E1D1A4-BBB8-4A83-A79C-240E5822BBA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B6B99D7-03C8-43CD-9564-542CEDE98A15}" type="sibTrans" cxnId="{57E1D1A4-BBB8-4A83-A79C-240E5822BBA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E08A990-4A28-48F0-B3A9-124A61D1AEC5}">
      <dgm:prSet phldrT="[Texto]"/>
      <dgm:spPr/>
      <dgm:t>
        <a:bodyPr/>
        <a:lstStyle/>
        <a:p>
          <a:r>
            <a:rPr lang="es-ES" b="1" smtClean="0">
              <a:effectLst/>
              <a:latin typeface="Times New Roman" panose="02020603050405020304" pitchFamily="18" charset="0"/>
              <a:cs typeface="Times New Roman" panose="02020603050405020304" pitchFamily="18" charset="0"/>
            </a:rPr>
            <a:t>PERCEPCIÓN</a:t>
          </a:r>
          <a:endParaRPr lang="es-ES" b="1" dirty="0">
            <a:effectLst/>
            <a:latin typeface="Times New Roman" panose="02020603050405020304" pitchFamily="18" charset="0"/>
            <a:cs typeface="Times New Roman" panose="02020603050405020304" pitchFamily="18" charset="0"/>
          </a:endParaRPr>
        </a:p>
      </dgm:t>
    </dgm:pt>
    <dgm:pt modelId="{A98A25EE-A3A8-4AFC-A639-A7B98169F74D}" type="parTrans" cxnId="{75FB5678-EBDE-41AD-AEA9-D9E2E6C73F8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C99802F-8AD7-4164-A014-B4CFD2C88543}" type="sibTrans" cxnId="{75FB5678-EBDE-41AD-AEA9-D9E2E6C73F8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45E98A9-284A-4EF0-BA72-2DC56FD7A753}">
      <dgm:prSet custT="1"/>
      <dgm:spPr/>
      <dgm:t>
        <a:bodyPr/>
        <a:lstStyle/>
        <a:p>
          <a:r>
            <a:rPr lang="es-MX" sz="2000" dirty="0" smtClean="0">
              <a:latin typeface="Times New Roman" panose="02020603050405020304" pitchFamily="18" charset="0"/>
              <a:cs typeface="Times New Roman" panose="02020603050405020304" pitchFamily="18" charset="0"/>
            </a:rPr>
            <a:t>(Solomón, 2008) Define a la percepción como “el proceso por medio del cual la gente selecciona, organiza e interpreta sensaciones” </a:t>
          </a:r>
          <a:endParaRPr lang="es-ES" sz="2000" dirty="0">
            <a:latin typeface="Times New Roman" panose="02020603050405020304" pitchFamily="18" charset="0"/>
            <a:cs typeface="Times New Roman" panose="02020603050405020304" pitchFamily="18" charset="0"/>
          </a:endParaRPr>
        </a:p>
      </dgm:t>
    </dgm:pt>
    <dgm:pt modelId="{1388EDA3-994C-4F7B-9650-2ADE320040C5}" type="parTrans" cxnId="{63986C43-EFD9-4AAD-99A3-9474C037C1D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E8CADE0-5D99-43D7-8A30-BC6D7ABB9C9B}" type="sibTrans" cxnId="{63986C43-EFD9-4AAD-99A3-9474C037C1D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3E0E1E2-2BCA-4EDE-BE57-9C1EE9911060}" type="pres">
      <dgm:prSet presAssocID="{4363FE04-9470-4D24-A4C5-4180FF7B4F0B}" presName="Name0" presStyleCnt="0">
        <dgm:presLayoutVars>
          <dgm:dir/>
          <dgm:animLvl val="lvl"/>
          <dgm:resizeHandles val="exact"/>
        </dgm:presLayoutVars>
      </dgm:prSet>
      <dgm:spPr/>
      <dgm:t>
        <a:bodyPr/>
        <a:lstStyle/>
        <a:p>
          <a:endParaRPr lang="es-ES"/>
        </a:p>
      </dgm:t>
    </dgm:pt>
    <dgm:pt modelId="{4B143C23-40CA-4F90-82FB-0EC89B40AC40}" type="pres">
      <dgm:prSet presAssocID="{DE08A990-4A28-48F0-B3A9-124A61D1AEC5}" presName="composite" presStyleCnt="0"/>
      <dgm:spPr/>
      <dgm:t>
        <a:bodyPr/>
        <a:lstStyle/>
        <a:p>
          <a:endParaRPr lang="es-MX"/>
        </a:p>
      </dgm:t>
    </dgm:pt>
    <dgm:pt modelId="{BC37B26B-8207-4810-9837-7320255CC4F2}" type="pres">
      <dgm:prSet presAssocID="{DE08A990-4A28-48F0-B3A9-124A61D1AEC5}" presName="parTx" presStyleLbl="alignNode1" presStyleIdx="0" presStyleCnt="3">
        <dgm:presLayoutVars>
          <dgm:chMax val="0"/>
          <dgm:chPref val="0"/>
          <dgm:bulletEnabled val="1"/>
        </dgm:presLayoutVars>
      </dgm:prSet>
      <dgm:spPr/>
      <dgm:t>
        <a:bodyPr/>
        <a:lstStyle/>
        <a:p>
          <a:endParaRPr lang="es-ES"/>
        </a:p>
      </dgm:t>
    </dgm:pt>
    <dgm:pt modelId="{3FDBD334-B844-4C35-948B-958C6E77AB69}" type="pres">
      <dgm:prSet presAssocID="{DE08A990-4A28-48F0-B3A9-124A61D1AEC5}" presName="desTx" presStyleLbl="alignAccFollowNode1" presStyleIdx="0" presStyleCnt="3">
        <dgm:presLayoutVars>
          <dgm:bulletEnabled val="1"/>
        </dgm:presLayoutVars>
      </dgm:prSet>
      <dgm:spPr/>
      <dgm:t>
        <a:bodyPr/>
        <a:lstStyle/>
        <a:p>
          <a:endParaRPr lang="es-ES"/>
        </a:p>
      </dgm:t>
    </dgm:pt>
    <dgm:pt modelId="{4BB91D2E-D977-4059-8523-FA259443BC01}" type="pres">
      <dgm:prSet presAssocID="{AC99802F-8AD7-4164-A014-B4CFD2C88543}" presName="space" presStyleCnt="0"/>
      <dgm:spPr/>
      <dgm:t>
        <a:bodyPr/>
        <a:lstStyle/>
        <a:p>
          <a:endParaRPr lang="es-MX"/>
        </a:p>
      </dgm:t>
    </dgm:pt>
    <dgm:pt modelId="{FF99F9E2-E015-4274-A041-81FA962FD6A7}" type="pres">
      <dgm:prSet presAssocID="{59BB5F9D-D52D-4720-B404-939534AA00D5}" presName="composite" presStyleCnt="0"/>
      <dgm:spPr/>
      <dgm:t>
        <a:bodyPr/>
        <a:lstStyle/>
        <a:p>
          <a:endParaRPr lang="es-MX"/>
        </a:p>
      </dgm:t>
    </dgm:pt>
    <dgm:pt modelId="{939285FC-27BD-433E-831B-55FA85A740E5}" type="pres">
      <dgm:prSet presAssocID="{59BB5F9D-D52D-4720-B404-939534AA00D5}" presName="parTx" presStyleLbl="alignNode1" presStyleIdx="1" presStyleCnt="3">
        <dgm:presLayoutVars>
          <dgm:chMax val="0"/>
          <dgm:chPref val="0"/>
          <dgm:bulletEnabled val="1"/>
        </dgm:presLayoutVars>
      </dgm:prSet>
      <dgm:spPr/>
      <dgm:t>
        <a:bodyPr/>
        <a:lstStyle/>
        <a:p>
          <a:endParaRPr lang="es-ES"/>
        </a:p>
      </dgm:t>
    </dgm:pt>
    <dgm:pt modelId="{CDB59B2D-1218-4CE9-9F9A-28E43EACA497}" type="pres">
      <dgm:prSet presAssocID="{59BB5F9D-D52D-4720-B404-939534AA00D5}" presName="desTx" presStyleLbl="alignAccFollowNode1" presStyleIdx="1" presStyleCnt="3">
        <dgm:presLayoutVars>
          <dgm:bulletEnabled val="1"/>
        </dgm:presLayoutVars>
      </dgm:prSet>
      <dgm:spPr/>
      <dgm:t>
        <a:bodyPr/>
        <a:lstStyle/>
        <a:p>
          <a:endParaRPr lang="es-ES"/>
        </a:p>
      </dgm:t>
    </dgm:pt>
    <dgm:pt modelId="{0B446241-1E79-4492-8DEB-BAE656E9206B}" type="pres">
      <dgm:prSet presAssocID="{B0B79D06-8F61-440C-9924-C8574A038731}" presName="space" presStyleCnt="0"/>
      <dgm:spPr/>
      <dgm:t>
        <a:bodyPr/>
        <a:lstStyle/>
        <a:p>
          <a:endParaRPr lang="es-MX"/>
        </a:p>
      </dgm:t>
    </dgm:pt>
    <dgm:pt modelId="{CCBA577A-3C45-42F2-AFCB-786C7172B380}" type="pres">
      <dgm:prSet presAssocID="{E52A5AC0-93DC-4B4D-9311-8C8BCF8E04A4}" presName="composite" presStyleCnt="0"/>
      <dgm:spPr/>
      <dgm:t>
        <a:bodyPr/>
        <a:lstStyle/>
        <a:p>
          <a:endParaRPr lang="es-MX"/>
        </a:p>
      </dgm:t>
    </dgm:pt>
    <dgm:pt modelId="{F2FECDF5-EDF8-44D0-BF58-ACF3452542A6}" type="pres">
      <dgm:prSet presAssocID="{E52A5AC0-93DC-4B4D-9311-8C8BCF8E04A4}" presName="parTx" presStyleLbl="alignNode1" presStyleIdx="2" presStyleCnt="3">
        <dgm:presLayoutVars>
          <dgm:chMax val="0"/>
          <dgm:chPref val="0"/>
          <dgm:bulletEnabled val="1"/>
        </dgm:presLayoutVars>
      </dgm:prSet>
      <dgm:spPr/>
      <dgm:t>
        <a:bodyPr/>
        <a:lstStyle/>
        <a:p>
          <a:endParaRPr lang="es-ES"/>
        </a:p>
      </dgm:t>
    </dgm:pt>
    <dgm:pt modelId="{30544A2A-2461-45D3-A97B-6A7BD5A7A1FB}" type="pres">
      <dgm:prSet presAssocID="{E52A5AC0-93DC-4B4D-9311-8C8BCF8E04A4}" presName="desTx" presStyleLbl="alignAccFollowNode1" presStyleIdx="2" presStyleCnt="3">
        <dgm:presLayoutVars>
          <dgm:bulletEnabled val="1"/>
        </dgm:presLayoutVars>
      </dgm:prSet>
      <dgm:spPr/>
      <dgm:t>
        <a:bodyPr/>
        <a:lstStyle/>
        <a:p>
          <a:endParaRPr lang="es-ES"/>
        </a:p>
      </dgm:t>
    </dgm:pt>
  </dgm:ptLst>
  <dgm:cxnLst>
    <dgm:cxn modelId="{2947127B-8BE4-405F-A6DC-FAB3C2DF8BB0}" srcId="{59BB5F9D-D52D-4720-B404-939534AA00D5}" destId="{038925A2-C6F4-4645-BB6F-8563002DF5EE}" srcOrd="0" destOrd="0" parTransId="{3E53AD70-BC5D-470A-9FA1-8A2776CA0920}" sibTransId="{761808B6-F624-43A0-ACA3-E9F1C31F3C6A}"/>
    <dgm:cxn modelId="{E9FED8F8-46A3-47EB-8316-10D336F55EDC}" srcId="{E52A5AC0-93DC-4B4D-9311-8C8BCF8E04A4}" destId="{3D8DCA8F-2632-4B54-86CD-300E17D7A446}" srcOrd="1" destOrd="0" parTransId="{5EFE4A74-CCAF-4567-9F84-B74889B42FE5}" sibTransId="{FBEA1FD3-E920-48A5-86A1-56E666EA284A}"/>
    <dgm:cxn modelId="{D34A2939-5778-4D57-A802-4C933F9A66AA}" type="presOf" srcId="{BEC8BB73-45F2-410E-B6EA-D3217F19F06C}" destId="{30544A2A-2461-45D3-A97B-6A7BD5A7A1FB}" srcOrd="0" destOrd="2" presId="urn:microsoft.com/office/officeart/2005/8/layout/hList1"/>
    <dgm:cxn modelId="{8252A8BE-9F1B-4A87-8EC4-B83017D56E4D}" type="presOf" srcId="{038925A2-C6F4-4645-BB6F-8563002DF5EE}" destId="{CDB59B2D-1218-4CE9-9F9A-28E43EACA497}" srcOrd="0" destOrd="0" presId="urn:microsoft.com/office/officeart/2005/8/layout/hList1"/>
    <dgm:cxn modelId="{1D0E7776-9DF0-40F1-AAF8-12EED70AAF8D}" type="presOf" srcId="{4363FE04-9470-4D24-A4C5-4180FF7B4F0B}" destId="{73E0E1E2-2BCA-4EDE-BE57-9C1EE9911060}" srcOrd="0" destOrd="0" presId="urn:microsoft.com/office/officeart/2005/8/layout/hList1"/>
    <dgm:cxn modelId="{8835283D-BD9F-42EB-89DE-D37BEF232956}" type="presOf" srcId="{6783737F-C5D4-483C-882B-1DC9BB8A438E}" destId="{30544A2A-2461-45D3-A97B-6A7BD5A7A1FB}" srcOrd="0" destOrd="0" presId="urn:microsoft.com/office/officeart/2005/8/layout/hList1"/>
    <dgm:cxn modelId="{63986C43-EFD9-4AAD-99A3-9474C037C1D8}" srcId="{DE08A990-4A28-48F0-B3A9-124A61D1AEC5}" destId="{345E98A9-284A-4EF0-BA72-2DC56FD7A753}" srcOrd="0" destOrd="0" parTransId="{1388EDA3-994C-4F7B-9650-2ADE320040C5}" sibTransId="{AE8CADE0-5D99-43D7-8A30-BC6D7ABB9C9B}"/>
    <dgm:cxn modelId="{B694CA76-3310-4385-9A66-E400DE13F53F}" type="presOf" srcId="{59BB5F9D-D52D-4720-B404-939534AA00D5}" destId="{939285FC-27BD-433E-831B-55FA85A740E5}" srcOrd="0" destOrd="0" presId="urn:microsoft.com/office/officeart/2005/8/layout/hList1"/>
    <dgm:cxn modelId="{4CA578C9-F0BD-425C-B56A-5793CEB4A5A3}" type="presOf" srcId="{56020E6C-4D56-4907-8891-B05719FE3229}" destId="{30544A2A-2461-45D3-A97B-6A7BD5A7A1FB}" srcOrd="0" destOrd="3" presId="urn:microsoft.com/office/officeart/2005/8/layout/hList1"/>
    <dgm:cxn modelId="{EDBA5050-7648-4A81-BFA8-B217E9D7F89E}" srcId="{4363FE04-9470-4D24-A4C5-4180FF7B4F0B}" destId="{E52A5AC0-93DC-4B4D-9311-8C8BCF8E04A4}" srcOrd="2" destOrd="0" parTransId="{349AAE56-C275-4D49-9E4E-FC471ED31640}" sibTransId="{28CDDED8-8B46-400B-BB10-8C0B97A438B9}"/>
    <dgm:cxn modelId="{39A66FCA-4FDB-4BA3-A7B1-8A44285BF963}" type="presOf" srcId="{DE08A990-4A28-48F0-B3A9-124A61D1AEC5}" destId="{BC37B26B-8207-4810-9837-7320255CC4F2}" srcOrd="0" destOrd="0" presId="urn:microsoft.com/office/officeart/2005/8/layout/hList1"/>
    <dgm:cxn modelId="{77A64C9B-E6CA-4F4E-B5AF-48ADD1F60C6A}" srcId="{4363FE04-9470-4D24-A4C5-4180FF7B4F0B}" destId="{59BB5F9D-D52D-4720-B404-939534AA00D5}" srcOrd="1" destOrd="0" parTransId="{3046A292-F353-4570-9FAF-548B256B8621}" sibTransId="{B0B79D06-8F61-440C-9924-C8574A038731}"/>
    <dgm:cxn modelId="{75FB5678-EBDE-41AD-AEA9-D9E2E6C73F88}" srcId="{4363FE04-9470-4D24-A4C5-4180FF7B4F0B}" destId="{DE08A990-4A28-48F0-B3A9-124A61D1AEC5}" srcOrd="0" destOrd="0" parTransId="{A98A25EE-A3A8-4AFC-A639-A7B98169F74D}" sibTransId="{AC99802F-8AD7-4164-A014-B4CFD2C88543}"/>
    <dgm:cxn modelId="{28DF92D5-B65F-45E1-B5DC-A102CDA44708}" srcId="{E52A5AC0-93DC-4B4D-9311-8C8BCF8E04A4}" destId="{6783737F-C5D4-483C-882B-1DC9BB8A438E}" srcOrd="0" destOrd="0" parTransId="{B1A20B18-A2F1-4E80-B261-4A15EBFC9253}" sibTransId="{BFF31861-540C-4B4B-B499-D93DA610501F}"/>
    <dgm:cxn modelId="{34035524-681C-4134-9341-76A4992C94BF}" srcId="{E52A5AC0-93DC-4B4D-9311-8C8BCF8E04A4}" destId="{BEC8BB73-45F2-410E-B6EA-D3217F19F06C}" srcOrd="2" destOrd="0" parTransId="{A9CCCDA4-4398-4703-BC92-5649A07237DF}" sibTransId="{29788322-B5A8-450C-BD9D-8EFBCFFEC565}"/>
    <dgm:cxn modelId="{C75D4ECC-055F-4814-AABA-2E5622D2176D}" type="presOf" srcId="{E52A5AC0-93DC-4B4D-9311-8C8BCF8E04A4}" destId="{F2FECDF5-EDF8-44D0-BF58-ACF3452542A6}" srcOrd="0" destOrd="0" presId="urn:microsoft.com/office/officeart/2005/8/layout/hList1"/>
    <dgm:cxn modelId="{57E1D1A4-BBB8-4A83-A79C-240E5822BBAA}" srcId="{E52A5AC0-93DC-4B4D-9311-8C8BCF8E04A4}" destId="{56020E6C-4D56-4907-8891-B05719FE3229}" srcOrd="3" destOrd="0" parTransId="{9A8231FC-2C5B-48AE-B388-276251720489}" sibTransId="{CB6B99D7-03C8-43CD-9564-542CEDE98A15}"/>
    <dgm:cxn modelId="{A9E1B623-018C-45AA-91AF-DA5C602565E5}" type="presOf" srcId="{3D8DCA8F-2632-4B54-86CD-300E17D7A446}" destId="{30544A2A-2461-45D3-A97B-6A7BD5A7A1FB}" srcOrd="0" destOrd="1" presId="urn:microsoft.com/office/officeart/2005/8/layout/hList1"/>
    <dgm:cxn modelId="{3A75E492-1124-4D56-99FE-0C1DFA2B15EB}" type="presOf" srcId="{345E98A9-284A-4EF0-BA72-2DC56FD7A753}" destId="{3FDBD334-B844-4C35-948B-958C6E77AB69}" srcOrd="0" destOrd="0" presId="urn:microsoft.com/office/officeart/2005/8/layout/hList1"/>
    <dgm:cxn modelId="{B7565B74-FD33-4A9B-8801-5691437F8483}" type="presParOf" srcId="{73E0E1E2-2BCA-4EDE-BE57-9C1EE9911060}" destId="{4B143C23-40CA-4F90-82FB-0EC89B40AC40}" srcOrd="0" destOrd="0" presId="urn:microsoft.com/office/officeart/2005/8/layout/hList1"/>
    <dgm:cxn modelId="{D9831CAC-303A-4E16-A5F4-36FA3FF27F9F}" type="presParOf" srcId="{4B143C23-40CA-4F90-82FB-0EC89B40AC40}" destId="{BC37B26B-8207-4810-9837-7320255CC4F2}" srcOrd="0" destOrd="0" presId="urn:microsoft.com/office/officeart/2005/8/layout/hList1"/>
    <dgm:cxn modelId="{61ACB9C9-8D15-40FF-AA97-761A84FBC275}" type="presParOf" srcId="{4B143C23-40CA-4F90-82FB-0EC89B40AC40}" destId="{3FDBD334-B844-4C35-948B-958C6E77AB69}" srcOrd="1" destOrd="0" presId="urn:microsoft.com/office/officeart/2005/8/layout/hList1"/>
    <dgm:cxn modelId="{3CDF6D4A-4380-49AA-9787-2F8CD37C2F2D}" type="presParOf" srcId="{73E0E1E2-2BCA-4EDE-BE57-9C1EE9911060}" destId="{4BB91D2E-D977-4059-8523-FA259443BC01}" srcOrd="1" destOrd="0" presId="urn:microsoft.com/office/officeart/2005/8/layout/hList1"/>
    <dgm:cxn modelId="{80D5EC1E-C5B5-469F-A229-40BF0E2E6080}" type="presParOf" srcId="{73E0E1E2-2BCA-4EDE-BE57-9C1EE9911060}" destId="{FF99F9E2-E015-4274-A041-81FA962FD6A7}" srcOrd="2" destOrd="0" presId="urn:microsoft.com/office/officeart/2005/8/layout/hList1"/>
    <dgm:cxn modelId="{8D70F743-F1D0-49EE-8684-514CB4978A0C}" type="presParOf" srcId="{FF99F9E2-E015-4274-A041-81FA962FD6A7}" destId="{939285FC-27BD-433E-831B-55FA85A740E5}" srcOrd="0" destOrd="0" presId="urn:microsoft.com/office/officeart/2005/8/layout/hList1"/>
    <dgm:cxn modelId="{A85D6048-1613-429C-A168-982480F42A32}" type="presParOf" srcId="{FF99F9E2-E015-4274-A041-81FA962FD6A7}" destId="{CDB59B2D-1218-4CE9-9F9A-28E43EACA497}" srcOrd="1" destOrd="0" presId="urn:microsoft.com/office/officeart/2005/8/layout/hList1"/>
    <dgm:cxn modelId="{0977D0D2-073C-418B-9C71-4494CF79917E}" type="presParOf" srcId="{73E0E1E2-2BCA-4EDE-BE57-9C1EE9911060}" destId="{0B446241-1E79-4492-8DEB-BAE656E9206B}" srcOrd="3" destOrd="0" presId="urn:microsoft.com/office/officeart/2005/8/layout/hList1"/>
    <dgm:cxn modelId="{E0DF434A-C5F3-4132-AA31-BB9978230EF7}" type="presParOf" srcId="{73E0E1E2-2BCA-4EDE-BE57-9C1EE9911060}" destId="{CCBA577A-3C45-42F2-AFCB-786C7172B380}" srcOrd="4" destOrd="0" presId="urn:microsoft.com/office/officeart/2005/8/layout/hList1"/>
    <dgm:cxn modelId="{7EED203C-9510-4C8C-985D-BBD63A193A2F}" type="presParOf" srcId="{CCBA577A-3C45-42F2-AFCB-786C7172B380}" destId="{F2FECDF5-EDF8-44D0-BF58-ACF3452542A6}" srcOrd="0" destOrd="0" presId="urn:microsoft.com/office/officeart/2005/8/layout/hList1"/>
    <dgm:cxn modelId="{4C70C296-6768-417E-8945-BB07BCB15233}" type="presParOf" srcId="{CCBA577A-3C45-42F2-AFCB-786C7172B380}" destId="{30544A2A-2461-45D3-A97B-6A7BD5A7A1F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4F3DB-1B41-4DE8-9B87-EE71737D3E16}" type="doc">
      <dgm:prSet loTypeId="urn:microsoft.com/office/officeart/2005/8/layout/process2" loCatId="process" qsTypeId="urn:microsoft.com/office/officeart/2005/8/quickstyle/simple3" qsCatId="simple" csTypeId="urn:microsoft.com/office/officeart/2005/8/colors/colorful5" csCatId="colorful" phldr="1"/>
      <dgm:spPr/>
    </dgm:pt>
    <dgm:pt modelId="{B1342E37-4425-4280-87D3-B92813589C23}">
      <dgm:prSet phldrT="[Texto]" custT="1"/>
      <dgm:spPr/>
      <dgm:t>
        <a:bodyPr/>
        <a:lstStyle/>
        <a:p>
          <a:r>
            <a:rPr lang="es-ES" sz="2400" smtClean="0"/>
            <a:t>Búsqueda del producto</a:t>
          </a:r>
          <a:endParaRPr lang="es-ES" sz="2400" dirty="0"/>
        </a:p>
      </dgm:t>
    </dgm:pt>
    <dgm:pt modelId="{F78B35B9-2685-4F84-8344-FB1A26800985}" type="parTrans" cxnId="{2A3DD137-B4C4-4060-A8AF-A5766D847CB7}">
      <dgm:prSet/>
      <dgm:spPr/>
      <dgm:t>
        <a:bodyPr/>
        <a:lstStyle/>
        <a:p>
          <a:endParaRPr lang="es-ES" sz="2400">
            <a:solidFill>
              <a:schemeClr val="tx1"/>
            </a:solidFill>
          </a:endParaRPr>
        </a:p>
      </dgm:t>
    </dgm:pt>
    <dgm:pt modelId="{5369B792-9AC5-4302-BE99-ADC8EC7D4E00}" type="sibTrans" cxnId="{2A3DD137-B4C4-4060-A8AF-A5766D847CB7}">
      <dgm:prSet custT="1"/>
      <dgm:spPr/>
      <dgm:t>
        <a:bodyPr/>
        <a:lstStyle/>
        <a:p>
          <a:endParaRPr lang="es-ES" sz="2400">
            <a:solidFill>
              <a:schemeClr val="tx1"/>
            </a:solidFill>
          </a:endParaRPr>
        </a:p>
      </dgm:t>
    </dgm:pt>
    <dgm:pt modelId="{6501473D-D61E-4D84-AC5E-B83CCBE69E92}">
      <dgm:prSet phldrT="[Texto]" custT="1"/>
      <dgm:spPr/>
      <dgm:t>
        <a:bodyPr/>
        <a:lstStyle/>
        <a:p>
          <a:r>
            <a:rPr lang="es-ES" sz="2400" smtClean="0"/>
            <a:t>Búsqueda de información del producto</a:t>
          </a:r>
          <a:endParaRPr lang="es-ES" sz="2400" dirty="0"/>
        </a:p>
      </dgm:t>
    </dgm:pt>
    <dgm:pt modelId="{66A3098A-CD4D-4C80-A90F-AEC9064279A1}" type="parTrans" cxnId="{64277A3F-4CF2-4252-8A0F-72C1139405C7}">
      <dgm:prSet/>
      <dgm:spPr/>
      <dgm:t>
        <a:bodyPr/>
        <a:lstStyle/>
        <a:p>
          <a:endParaRPr lang="es-ES" sz="2400">
            <a:solidFill>
              <a:schemeClr val="tx1"/>
            </a:solidFill>
          </a:endParaRPr>
        </a:p>
      </dgm:t>
    </dgm:pt>
    <dgm:pt modelId="{4EFCF9AC-B084-410B-A6C4-68454594953B}" type="sibTrans" cxnId="{64277A3F-4CF2-4252-8A0F-72C1139405C7}">
      <dgm:prSet custT="1"/>
      <dgm:spPr/>
      <dgm:t>
        <a:bodyPr/>
        <a:lstStyle/>
        <a:p>
          <a:endParaRPr lang="es-ES" sz="2400">
            <a:solidFill>
              <a:schemeClr val="tx1"/>
            </a:solidFill>
          </a:endParaRPr>
        </a:p>
      </dgm:t>
    </dgm:pt>
    <dgm:pt modelId="{15D700C0-2B4A-494B-886D-C401743EE2AF}">
      <dgm:prSet phldrT="[Texto]" custT="1"/>
      <dgm:spPr/>
      <dgm:t>
        <a:bodyPr/>
        <a:lstStyle/>
        <a:p>
          <a:r>
            <a:rPr lang="es-ES" sz="2400" smtClean="0"/>
            <a:t>Evaluación de las alternativas</a:t>
          </a:r>
          <a:endParaRPr lang="es-ES" sz="2400" dirty="0"/>
        </a:p>
      </dgm:t>
    </dgm:pt>
    <dgm:pt modelId="{D9D0BFF8-4012-4F9D-9F4E-511D0453F067}" type="parTrans" cxnId="{5AF9FB83-E43B-4245-9626-8BD06A46A81F}">
      <dgm:prSet/>
      <dgm:spPr/>
      <dgm:t>
        <a:bodyPr/>
        <a:lstStyle/>
        <a:p>
          <a:endParaRPr lang="es-ES" sz="2400">
            <a:solidFill>
              <a:schemeClr val="tx1"/>
            </a:solidFill>
          </a:endParaRPr>
        </a:p>
      </dgm:t>
    </dgm:pt>
    <dgm:pt modelId="{F3C8D745-7730-4978-9E74-E56FE89303DF}" type="sibTrans" cxnId="{5AF9FB83-E43B-4245-9626-8BD06A46A81F}">
      <dgm:prSet custT="1"/>
      <dgm:spPr/>
      <dgm:t>
        <a:bodyPr/>
        <a:lstStyle/>
        <a:p>
          <a:endParaRPr lang="es-ES" sz="2400">
            <a:solidFill>
              <a:schemeClr val="tx1"/>
            </a:solidFill>
          </a:endParaRPr>
        </a:p>
      </dgm:t>
    </dgm:pt>
    <dgm:pt modelId="{C15B58D9-BAB7-4BB0-8415-3FB7FE473D53}">
      <dgm:prSet phldrT="[Texto]" custT="1"/>
      <dgm:spPr/>
      <dgm:t>
        <a:bodyPr/>
        <a:lstStyle/>
        <a:p>
          <a:r>
            <a:rPr lang="es-ES" sz="2400" smtClean="0"/>
            <a:t>Satisfacer una necesidad</a:t>
          </a:r>
          <a:endParaRPr lang="es-ES" sz="2400" dirty="0"/>
        </a:p>
      </dgm:t>
    </dgm:pt>
    <dgm:pt modelId="{3332AB4C-E63A-4607-80E4-06EE632C77B1}" type="parTrans" cxnId="{59CA0701-FAAD-4424-9D84-DAFB823FC8DE}">
      <dgm:prSet/>
      <dgm:spPr/>
      <dgm:t>
        <a:bodyPr/>
        <a:lstStyle/>
        <a:p>
          <a:endParaRPr lang="es-ES" sz="2400">
            <a:solidFill>
              <a:schemeClr val="tx1"/>
            </a:solidFill>
          </a:endParaRPr>
        </a:p>
      </dgm:t>
    </dgm:pt>
    <dgm:pt modelId="{AB4B3A06-D655-4352-B363-E5F69F2EDE87}" type="sibTrans" cxnId="{59CA0701-FAAD-4424-9D84-DAFB823FC8DE}">
      <dgm:prSet custT="1"/>
      <dgm:spPr/>
      <dgm:t>
        <a:bodyPr/>
        <a:lstStyle/>
        <a:p>
          <a:endParaRPr lang="es-ES" sz="2400">
            <a:solidFill>
              <a:schemeClr val="tx1"/>
            </a:solidFill>
          </a:endParaRPr>
        </a:p>
      </dgm:t>
    </dgm:pt>
    <dgm:pt modelId="{5A8A11CF-D9BA-44F8-9A89-A3B406254EAC}">
      <dgm:prSet phldrT="[Texto]" custT="1"/>
      <dgm:spPr/>
      <dgm:t>
        <a:bodyPr/>
        <a:lstStyle/>
        <a:p>
          <a:r>
            <a:rPr lang="es-ES" sz="2400" smtClean="0"/>
            <a:t>Adquirir el producto</a:t>
          </a:r>
          <a:endParaRPr lang="es-ES" sz="2400" dirty="0"/>
        </a:p>
      </dgm:t>
    </dgm:pt>
    <dgm:pt modelId="{9BA84909-2BAE-42A0-9BEB-866308DC4D00}" type="parTrans" cxnId="{BC9E9B3D-4657-465E-A39F-6E42A733CE8C}">
      <dgm:prSet/>
      <dgm:spPr/>
      <dgm:t>
        <a:bodyPr/>
        <a:lstStyle/>
        <a:p>
          <a:endParaRPr lang="es-ES" sz="2400">
            <a:solidFill>
              <a:schemeClr val="tx1"/>
            </a:solidFill>
          </a:endParaRPr>
        </a:p>
      </dgm:t>
    </dgm:pt>
    <dgm:pt modelId="{B5EF2FC0-56F4-44F6-8873-1044F5E12A2F}" type="sibTrans" cxnId="{BC9E9B3D-4657-465E-A39F-6E42A733CE8C}">
      <dgm:prSet/>
      <dgm:spPr/>
      <dgm:t>
        <a:bodyPr/>
        <a:lstStyle/>
        <a:p>
          <a:endParaRPr lang="es-ES" sz="2400">
            <a:solidFill>
              <a:schemeClr val="tx1"/>
            </a:solidFill>
          </a:endParaRPr>
        </a:p>
      </dgm:t>
    </dgm:pt>
    <dgm:pt modelId="{68531844-CFC6-461A-BA0B-FAF3A8EC19D3}" type="pres">
      <dgm:prSet presAssocID="{1A84F3DB-1B41-4DE8-9B87-EE71737D3E16}" presName="linearFlow" presStyleCnt="0">
        <dgm:presLayoutVars>
          <dgm:resizeHandles val="exact"/>
        </dgm:presLayoutVars>
      </dgm:prSet>
      <dgm:spPr/>
    </dgm:pt>
    <dgm:pt modelId="{9C25E9E7-ED58-421B-87DF-574F88B54AE2}" type="pres">
      <dgm:prSet presAssocID="{C15B58D9-BAB7-4BB0-8415-3FB7FE473D53}" presName="node" presStyleLbl="node1" presStyleIdx="0" presStyleCnt="5">
        <dgm:presLayoutVars>
          <dgm:bulletEnabled val="1"/>
        </dgm:presLayoutVars>
      </dgm:prSet>
      <dgm:spPr/>
      <dgm:t>
        <a:bodyPr/>
        <a:lstStyle/>
        <a:p>
          <a:endParaRPr lang="es-ES"/>
        </a:p>
      </dgm:t>
    </dgm:pt>
    <dgm:pt modelId="{766F8040-4E02-481F-A3E6-EA8D8BA595CA}" type="pres">
      <dgm:prSet presAssocID="{AB4B3A06-D655-4352-B363-E5F69F2EDE87}" presName="sibTrans" presStyleLbl="sibTrans2D1" presStyleIdx="0" presStyleCnt="4"/>
      <dgm:spPr/>
      <dgm:t>
        <a:bodyPr/>
        <a:lstStyle/>
        <a:p>
          <a:endParaRPr lang="es-ES"/>
        </a:p>
      </dgm:t>
    </dgm:pt>
    <dgm:pt modelId="{840BEFE1-AC73-4700-844B-3F8E76B40940}" type="pres">
      <dgm:prSet presAssocID="{AB4B3A06-D655-4352-B363-E5F69F2EDE87}" presName="connectorText" presStyleLbl="sibTrans2D1" presStyleIdx="0" presStyleCnt="4"/>
      <dgm:spPr/>
      <dgm:t>
        <a:bodyPr/>
        <a:lstStyle/>
        <a:p>
          <a:endParaRPr lang="es-ES"/>
        </a:p>
      </dgm:t>
    </dgm:pt>
    <dgm:pt modelId="{0D940C7E-EB6C-4D09-A552-F12567F084AB}" type="pres">
      <dgm:prSet presAssocID="{B1342E37-4425-4280-87D3-B92813589C23}" presName="node" presStyleLbl="node1" presStyleIdx="1" presStyleCnt="5">
        <dgm:presLayoutVars>
          <dgm:bulletEnabled val="1"/>
        </dgm:presLayoutVars>
      </dgm:prSet>
      <dgm:spPr/>
      <dgm:t>
        <a:bodyPr/>
        <a:lstStyle/>
        <a:p>
          <a:endParaRPr lang="es-ES"/>
        </a:p>
      </dgm:t>
    </dgm:pt>
    <dgm:pt modelId="{FED770D5-D7FB-412D-A703-93E794840B97}" type="pres">
      <dgm:prSet presAssocID="{5369B792-9AC5-4302-BE99-ADC8EC7D4E00}" presName="sibTrans" presStyleLbl="sibTrans2D1" presStyleIdx="1" presStyleCnt="4"/>
      <dgm:spPr/>
      <dgm:t>
        <a:bodyPr/>
        <a:lstStyle/>
        <a:p>
          <a:endParaRPr lang="es-ES"/>
        </a:p>
      </dgm:t>
    </dgm:pt>
    <dgm:pt modelId="{438BB620-4ED3-443A-928F-54972311F023}" type="pres">
      <dgm:prSet presAssocID="{5369B792-9AC5-4302-BE99-ADC8EC7D4E00}" presName="connectorText" presStyleLbl="sibTrans2D1" presStyleIdx="1" presStyleCnt="4"/>
      <dgm:spPr/>
      <dgm:t>
        <a:bodyPr/>
        <a:lstStyle/>
        <a:p>
          <a:endParaRPr lang="es-ES"/>
        </a:p>
      </dgm:t>
    </dgm:pt>
    <dgm:pt modelId="{2D03541F-DDAF-4082-B811-771F0B6BBCCD}" type="pres">
      <dgm:prSet presAssocID="{6501473D-D61E-4D84-AC5E-B83CCBE69E92}" presName="node" presStyleLbl="node1" presStyleIdx="2" presStyleCnt="5" custScaleX="120431">
        <dgm:presLayoutVars>
          <dgm:bulletEnabled val="1"/>
        </dgm:presLayoutVars>
      </dgm:prSet>
      <dgm:spPr/>
      <dgm:t>
        <a:bodyPr/>
        <a:lstStyle/>
        <a:p>
          <a:endParaRPr lang="es-ES"/>
        </a:p>
      </dgm:t>
    </dgm:pt>
    <dgm:pt modelId="{FDBBF18B-39E6-48C8-8F7F-0BB0B7A76D5A}" type="pres">
      <dgm:prSet presAssocID="{4EFCF9AC-B084-410B-A6C4-68454594953B}" presName="sibTrans" presStyleLbl="sibTrans2D1" presStyleIdx="2" presStyleCnt="4"/>
      <dgm:spPr/>
      <dgm:t>
        <a:bodyPr/>
        <a:lstStyle/>
        <a:p>
          <a:endParaRPr lang="es-ES"/>
        </a:p>
      </dgm:t>
    </dgm:pt>
    <dgm:pt modelId="{ED5F72D7-4C40-4DE2-AADB-F4AAF01D00E1}" type="pres">
      <dgm:prSet presAssocID="{4EFCF9AC-B084-410B-A6C4-68454594953B}" presName="connectorText" presStyleLbl="sibTrans2D1" presStyleIdx="2" presStyleCnt="4"/>
      <dgm:spPr/>
      <dgm:t>
        <a:bodyPr/>
        <a:lstStyle/>
        <a:p>
          <a:endParaRPr lang="es-ES"/>
        </a:p>
      </dgm:t>
    </dgm:pt>
    <dgm:pt modelId="{C50F594C-8153-4A6A-825E-77F8A1398A0F}" type="pres">
      <dgm:prSet presAssocID="{15D700C0-2B4A-494B-886D-C401743EE2AF}" presName="node" presStyleLbl="node1" presStyleIdx="3" presStyleCnt="5">
        <dgm:presLayoutVars>
          <dgm:bulletEnabled val="1"/>
        </dgm:presLayoutVars>
      </dgm:prSet>
      <dgm:spPr/>
      <dgm:t>
        <a:bodyPr/>
        <a:lstStyle/>
        <a:p>
          <a:endParaRPr lang="es-ES"/>
        </a:p>
      </dgm:t>
    </dgm:pt>
    <dgm:pt modelId="{7AA1EB92-EF03-48E0-9826-7CBC65E105A4}" type="pres">
      <dgm:prSet presAssocID="{F3C8D745-7730-4978-9E74-E56FE89303DF}" presName="sibTrans" presStyleLbl="sibTrans2D1" presStyleIdx="3" presStyleCnt="4"/>
      <dgm:spPr/>
      <dgm:t>
        <a:bodyPr/>
        <a:lstStyle/>
        <a:p>
          <a:endParaRPr lang="es-ES"/>
        </a:p>
      </dgm:t>
    </dgm:pt>
    <dgm:pt modelId="{C57ABD5D-E1E6-422C-82F9-2CF372623C39}" type="pres">
      <dgm:prSet presAssocID="{F3C8D745-7730-4978-9E74-E56FE89303DF}" presName="connectorText" presStyleLbl="sibTrans2D1" presStyleIdx="3" presStyleCnt="4"/>
      <dgm:spPr/>
      <dgm:t>
        <a:bodyPr/>
        <a:lstStyle/>
        <a:p>
          <a:endParaRPr lang="es-ES"/>
        </a:p>
      </dgm:t>
    </dgm:pt>
    <dgm:pt modelId="{03154BEF-B439-4E11-96E3-94D34D4687F7}" type="pres">
      <dgm:prSet presAssocID="{5A8A11CF-D9BA-44F8-9A89-A3B406254EAC}" presName="node" presStyleLbl="node1" presStyleIdx="4" presStyleCnt="5">
        <dgm:presLayoutVars>
          <dgm:bulletEnabled val="1"/>
        </dgm:presLayoutVars>
      </dgm:prSet>
      <dgm:spPr/>
      <dgm:t>
        <a:bodyPr/>
        <a:lstStyle/>
        <a:p>
          <a:endParaRPr lang="es-ES"/>
        </a:p>
      </dgm:t>
    </dgm:pt>
  </dgm:ptLst>
  <dgm:cxnLst>
    <dgm:cxn modelId="{D035768E-6869-48F3-A493-B2E9D75E90C1}" type="presOf" srcId="{4EFCF9AC-B084-410B-A6C4-68454594953B}" destId="{FDBBF18B-39E6-48C8-8F7F-0BB0B7A76D5A}" srcOrd="0" destOrd="0" presId="urn:microsoft.com/office/officeart/2005/8/layout/process2"/>
    <dgm:cxn modelId="{9B0687FA-A2B9-4CCD-BB66-BA8723272972}" type="presOf" srcId="{6501473D-D61E-4D84-AC5E-B83CCBE69E92}" destId="{2D03541F-DDAF-4082-B811-771F0B6BBCCD}" srcOrd="0" destOrd="0" presId="urn:microsoft.com/office/officeart/2005/8/layout/process2"/>
    <dgm:cxn modelId="{2A954B76-BB2F-49FE-8DFD-52148F625580}" type="presOf" srcId="{AB4B3A06-D655-4352-B363-E5F69F2EDE87}" destId="{766F8040-4E02-481F-A3E6-EA8D8BA595CA}" srcOrd="0" destOrd="0" presId="urn:microsoft.com/office/officeart/2005/8/layout/process2"/>
    <dgm:cxn modelId="{2A3DD137-B4C4-4060-A8AF-A5766D847CB7}" srcId="{1A84F3DB-1B41-4DE8-9B87-EE71737D3E16}" destId="{B1342E37-4425-4280-87D3-B92813589C23}" srcOrd="1" destOrd="0" parTransId="{F78B35B9-2685-4F84-8344-FB1A26800985}" sibTransId="{5369B792-9AC5-4302-BE99-ADC8EC7D4E00}"/>
    <dgm:cxn modelId="{0939CD12-6A5E-4B69-B974-E47C7B015363}" type="presOf" srcId="{5A8A11CF-D9BA-44F8-9A89-A3B406254EAC}" destId="{03154BEF-B439-4E11-96E3-94D34D4687F7}" srcOrd="0" destOrd="0" presId="urn:microsoft.com/office/officeart/2005/8/layout/process2"/>
    <dgm:cxn modelId="{0805CE88-B965-4D12-8FB4-0F921B0BBFEB}" type="presOf" srcId="{C15B58D9-BAB7-4BB0-8415-3FB7FE473D53}" destId="{9C25E9E7-ED58-421B-87DF-574F88B54AE2}" srcOrd="0" destOrd="0" presId="urn:microsoft.com/office/officeart/2005/8/layout/process2"/>
    <dgm:cxn modelId="{06976815-488A-4753-8277-F7A6F863551D}" type="presOf" srcId="{5369B792-9AC5-4302-BE99-ADC8EC7D4E00}" destId="{FED770D5-D7FB-412D-A703-93E794840B97}" srcOrd="0" destOrd="0" presId="urn:microsoft.com/office/officeart/2005/8/layout/process2"/>
    <dgm:cxn modelId="{C39AE839-766B-4DA0-AE4F-E7506A39986C}" type="presOf" srcId="{B1342E37-4425-4280-87D3-B92813589C23}" destId="{0D940C7E-EB6C-4D09-A552-F12567F084AB}" srcOrd="0" destOrd="0" presId="urn:microsoft.com/office/officeart/2005/8/layout/process2"/>
    <dgm:cxn modelId="{3D33DCE9-2702-4A2B-8E84-75C90C482079}" type="presOf" srcId="{5369B792-9AC5-4302-BE99-ADC8EC7D4E00}" destId="{438BB620-4ED3-443A-928F-54972311F023}" srcOrd="1" destOrd="0" presId="urn:microsoft.com/office/officeart/2005/8/layout/process2"/>
    <dgm:cxn modelId="{0E099792-8756-4206-8A01-E2A9F323770C}" type="presOf" srcId="{F3C8D745-7730-4978-9E74-E56FE89303DF}" destId="{7AA1EB92-EF03-48E0-9826-7CBC65E105A4}" srcOrd="0" destOrd="0" presId="urn:microsoft.com/office/officeart/2005/8/layout/process2"/>
    <dgm:cxn modelId="{3B94AF04-9726-4C7B-A5F8-838334B0D9C4}" type="presOf" srcId="{AB4B3A06-D655-4352-B363-E5F69F2EDE87}" destId="{840BEFE1-AC73-4700-844B-3F8E76B40940}" srcOrd="1" destOrd="0" presId="urn:microsoft.com/office/officeart/2005/8/layout/process2"/>
    <dgm:cxn modelId="{5AF9FB83-E43B-4245-9626-8BD06A46A81F}" srcId="{1A84F3DB-1B41-4DE8-9B87-EE71737D3E16}" destId="{15D700C0-2B4A-494B-886D-C401743EE2AF}" srcOrd="3" destOrd="0" parTransId="{D9D0BFF8-4012-4F9D-9F4E-511D0453F067}" sibTransId="{F3C8D745-7730-4978-9E74-E56FE89303DF}"/>
    <dgm:cxn modelId="{64277A3F-4CF2-4252-8A0F-72C1139405C7}" srcId="{1A84F3DB-1B41-4DE8-9B87-EE71737D3E16}" destId="{6501473D-D61E-4D84-AC5E-B83CCBE69E92}" srcOrd="2" destOrd="0" parTransId="{66A3098A-CD4D-4C80-A90F-AEC9064279A1}" sibTransId="{4EFCF9AC-B084-410B-A6C4-68454594953B}"/>
    <dgm:cxn modelId="{0F96F1D3-91AD-4BB5-B09D-5B73CCB8DD5C}" type="presOf" srcId="{15D700C0-2B4A-494B-886D-C401743EE2AF}" destId="{C50F594C-8153-4A6A-825E-77F8A1398A0F}" srcOrd="0" destOrd="0" presId="urn:microsoft.com/office/officeart/2005/8/layout/process2"/>
    <dgm:cxn modelId="{643A3DD4-3553-4484-84E8-5B91AB0892C0}" type="presOf" srcId="{1A84F3DB-1B41-4DE8-9B87-EE71737D3E16}" destId="{68531844-CFC6-461A-BA0B-FAF3A8EC19D3}" srcOrd="0" destOrd="0" presId="urn:microsoft.com/office/officeart/2005/8/layout/process2"/>
    <dgm:cxn modelId="{8B54DD34-09CC-4006-A9B5-52AB5BCCE93B}" type="presOf" srcId="{4EFCF9AC-B084-410B-A6C4-68454594953B}" destId="{ED5F72D7-4C40-4DE2-AADB-F4AAF01D00E1}" srcOrd="1" destOrd="0" presId="urn:microsoft.com/office/officeart/2005/8/layout/process2"/>
    <dgm:cxn modelId="{83D015A7-8506-436C-8F24-9D87759EC5B1}" type="presOf" srcId="{F3C8D745-7730-4978-9E74-E56FE89303DF}" destId="{C57ABD5D-E1E6-422C-82F9-2CF372623C39}" srcOrd="1" destOrd="0" presId="urn:microsoft.com/office/officeart/2005/8/layout/process2"/>
    <dgm:cxn modelId="{BC9E9B3D-4657-465E-A39F-6E42A733CE8C}" srcId="{1A84F3DB-1B41-4DE8-9B87-EE71737D3E16}" destId="{5A8A11CF-D9BA-44F8-9A89-A3B406254EAC}" srcOrd="4" destOrd="0" parTransId="{9BA84909-2BAE-42A0-9BEB-866308DC4D00}" sibTransId="{B5EF2FC0-56F4-44F6-8873-1044F5E12A2F}"/>
    <dgm:cxn modelId="{59CA0701-FAAD-4424-9D84-DAFB823FC8DE}" srcId="{1A84F3DB-1B41-4DE8-9B87-EE71737D3E16}" destId="{C15B58D9-BAB7-4BB0-8415-3FB7FE473D53}" srcOrd="0" destOrd="0" parTransId="{3332AB4C-E63A-4607-80E4-06EE632C77B1}" sibTransId="{AB4B3A06-D655-4352-B363-E5F69F2EDE87}"/>
    <dgm:cxn modelId="{260974CE-095B-4AEA-BD72-4674ED472392}" type="presParOf" srcId="{68531844-CFC6-461A-BA0B-FAF3A8EC19D3}" destId="{9C25E9E7-ED58-421B-87DF-574F88B54AE2}" srcOrd="0" destOrd="0" presId="urn:microsoft.com/office/officeart/2005/8/layout/process2"/>
    <dgm:cxn modelId="{10176B8D-17C3-4E37-8297-AB7B772A69DA}" type="presParOf" srcId="{68531844-CFC6-461A-BA0B-FAF3A8EC19D3}" destId="{766F8040-4E02-481F-A3E6-EA8D8BA595CA}" srcOrd="1" destOrd="0" presId="urn:microsoft.com/office/officeart/2005/8/layout/process2"/>
    <dgm:cxn modelId="{E0870591-9573-4039-A93F-64D340BDF757}" type="presParOf" srcId="{766F8040-4E02-481F-A3E6-EA8D8BA595CA}" destId="{840BEFE1-AC73-4700-844B-3F8E76B40940}" srcOrd="0" destOrd="0" presId="urn:microsoft.com/office/officeart/2005/8/layout/process2"/>
    <dgm:cxn modelId="{15B49193-CB1A-4C4A-A4E2-9D7ABDD9D062}" type="presParOf" srcId="{68531844-CFC6-461A-BA0B-FAF3A8EC19D3}" destId="{0D940C7E-EB6C-4D09-A552-F12567F084AB}" srcOrd="2" destOrd="0" presId="urn:microsoft.com/office/officeart/2005/8/layout/process2"/>
    <dgm:cxn modelId="{91151D1D-9205-4CA1-8BFF-290D28AF7A6B}" type="presParOf" srcId="{68531844-CFC6-461A-BA0B-FAF3A8EC19D3}" destId="{FED770D5-D7FB-412D-A703-93E794840B97}" srcOrd="3" destOrd="0" presId="urn:microsoft.com/office/officeart/2005/8/layout/process2"/>
    <dgm:cxn modelId="{C42A305C-0C79-4502-870B-41B1B0D8DC9C}" type="presParOf" srcId="{FED770D5-D7FB-412D-A703-93E794840B97}" destId="{438BB620-4ED3-443A-928F-54972311F023}" srcOrd="0" destOrd="0" presId="urn:microsoft.com/office/officeart/2005/8/layout/process2"/>
    <dgm:cxn modelId="{17C0FD1E-F9EE-4C39-9FED-EEDBF2993FE4}" type="presParOf" srcId="{68531844-CFC6-461A-BA0B-FAF3A8EC19D3}" destId="{2D03541F-DDAF-4082-B811-771F0B6BBCCD}" srcOrd="4" destOrd="0" presId="urn:microsoft.com/office/officeart/2005/8/layout/process2"/>
    <dgm:cxn modelId="{D277063B-5E48-489A-8FEC-A11AA94F5D55}" type="presParOf" srcId="{68531844-CFC6-461A-BA0B-FAF3A8EC19D3}" destId="{FDBBF18B-39E6-48C8-8F7F-0BB0B7A76D5A}" srcOrd="5" destOrd="0" presId="urn:microsoft.com/office/officeart/2005/8/layout/process2"/>
    <dgm:cxn modelId="{0749E88B-0B04-4202-95C7-DE7735B62B91}" type="presParOf" srcId="{FDBBF18B-39E6-48C8-8F7F-0BB0B7A76D5A}" destId="{ED5F72D7-4C40-4DE2-AADB-F4AAF01D00E1}" srcOrd="0" destOrd="0" presId="urn:microsoft.com/office/officeart/2005/8/layout/process2"/>
    <dgm:cxn modelId="{483CEABF-ED79-4B00-813C-44142F4439D4}" type="presParOf" srcId="{68531844-CFC6-461A-BA0B-FAF3A8EC19D3}" destId="{C50F594C-8153-4A6A-825E-77F8A1398A0F}" srcOrd="6" destOrd="0" presId="urn:microsoft.com/office/officeart/2005/8/layout/process2"/>
    <dgm:cxn modelId="{8B67FFC2-471D-4ADE-B91D-3BB2F631C3D1}" type="presParOf" srcId="{68531844-CFC6-461A-BA0B-FAF3A8EC19D3}" destId="{7AA1EB92-EF03-48E0-9826-7CBC65E105A4}" srcOrd="7" destOrd="0" presId="urn:microsoft.com/office/officeart/2005/8/layout/process2"/>
    <dgm:cxn modelId="{F26A7F7C-5064-4372-A65D-5D8F7DCEBBA9}" type="presParOf" srcId="{7AA1EB92-EF03-48E0-9826-7CBC65E105A4}" destId="{C57ABD5D-E1E6-422C-82F9-2CF372623C39}" srcOrd="0" destOrd="0" presId="urn:microsoft.com/office/officeart/2005/8/layout/process2"/>
    <dgm:cxn modelId="{CCFD6CC2-BC32-49E4-83E0-75C0A5CDCBE8}" type="presParOf" srcId="{68531844-CFC6-461A-BA0B-FAF3A8EC19D3}" destId="{03154BEF-B439-4E11-96E3-94D34D4687F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4AC1E-152C-44EE-85CA-86CB6C4088A6}" type="doc">
      <dgm:prSet loTypeId="urn:microsoft.com/office/officeart/2005/8/layout/equation1" loCatId="relationship" qsTypeId="urn:microsoft.com/office/officeart/2005/8/quickstyle/simple3" qsCatId="simple" csTypeId="urn:microsoft.com/office/officeart/2005/8/colors/accent3_2" csCatId="accent3" phldr="1"/>
      <dgm:spPr/>
    </dgm:pt>
    <dgm:pt modelId="{A14D236C-A208-4EDC-BD22-7F7FA5EE4BDD}">
      <dgm:prSet phldrT="[Texto]" custT="1"/>
      <dgm:spPr/>
      <dgm:t>
        <a:bodyPr/>
        <a:lstStyle/>
        <a:p>
          <a:r>
            <a:rPr lang="es-ES" sz="2400" b="1" smtClean="0"/>
            <a:t>Cuantitativo</a:t>
          </a:r>
          <a:endParaRPr lang="es-ES" sz="2400" b="1" dirty="0"/>
        </a:p>
      </dgm:t>
    </dgm:pt>
    <dgm:pt modelId="{F5E1FB1B-DF92-4494-A23E-38B3A6F24DCE}" type="parTrans" cxnId="{5A35F802-1BD2-456B-83CA-59AF3E9BDFB9}">
      <dgm:prSet/>
      <dgm:spPr/>
      <dgm:t>
        <a:bodyPr/>
        <a:lstStyle/>
        <a:p>
          <a:endParaRPr lang="es-ES" sz="2400" b="1">
            <a:solidFill>
              <a:schemeClr val="accent3">
                <a:lumMod val="50000"/>
              </a:schemeClr>
            </a:solidFill>
          </a:endParaRPr>
        </a:p>
      </dgm:t>
    </dgm:pt>
    <dgm:pt modelId="{3B9B0E0E-88B3-45A9-8E1B-C8FB889E89DD}" type="sibTrans" cxnId="{5A35F802-1BD2-456B-83CA-59AF3E9BDFB9}">
      <dgm:prSet custT="1"/>
      <dgm:spPr/>
      <dgm:t>
        <a:bodyPr/>
        <a:lstStyle/>
        <a:p>
          <a:endParaRPr lang="es-ES" sz="2400" b="1">
            <a:solidFill>
              <a:schemeClr val="accent3">
                <a:lumMod val="50000"/>
              </a:schemeClr>
            </a:solidFill>
          </a:endParaRPr>
        </a:p>
      </dgm:t>
    </dgm:pt>
    <dgm:pt modelId="{D84C735B-77C4-4BAF-9544-9FB3D7DB3CBA}">
      <dgm:prSet phldrT="[Texto]" custT="1"/>
      <dgm:spPr/>
      <dgm:t>
        <a:bodyPr/>
        <a:lstStyle/>
        <a:p>
          <a:r>
            <a:rPr lang="es-ES" sz="2400" b="1" smtClean="0"/>
            <a:t>Cualitativo</a:t>
          </a:r>
          <a:endParaRPr lang="es-ES" sz="2400" b="1" dirty="0"/>
        </a:p>
      </dgm:t>
    </dgm:pt>
    <dgm:pt modelId="{599C8F77-5899-41E1-B92A-353AFB5927D7}" type="parTrans" cxnId="{29573D3A-5D9B-4671-BCAE-7C58EC008E33}">
      <dgm:prSet/>
      <dgm:spPr/>
      <dgm:t>
        <a:bodyPr/>
        <a:lstStyle/>
        <a:p>
          <a:endParaRPr lang="es-ES" sz="2400" b="1">
            <a:solidFill>
              <a:schemeClr val="accent3">
                <a:lumMod val="50000"/>
              </a:schemeClr>
            </a:solidFill>
          </a:endParaRPr>
        </a:p>
      </dgm:t>
    </dgm:pt>
    <dgm:pt modelId="{499B3A8C-CEFB-47F4-A6D5-D05C9ECF0573}" type="sibTrans" cxnId="{29573D3A-5D9B-4671-BCAE-7C58EC008E33}">
      <dgm:prSet custT="1"/>
      <dgm:spPr/>
      <dgm:t>
        <a:bodyPr/>
        <a:lstStyle/>
        <a:p>
          <a:endParaRPr lang="es-ES" sz="2400" b="1">
            <a:solidFill>
              <a:schemeClr val="accent3">
                <a:lumMod val="50000"/>
              </a:schemeClr>
            </a:solidFill>
          </a:endParaRPr>
        </a:p>
      </dgm:t>
    </dgm:pt>
    <dgm:pt modelId="{188B3401-33BB-4647-9A52-361CC080A2E1}">
      <dgm:prSet phldrT="[Texto]" custT="1"/>
      <dgm:spPr/>
      <dgm:t>
        <a:bodyPr/>
        <a:lstStyle/>
        <a:p>
          <a:r>
            <a:rPr lang="es-ES" sz="2400" b="1" smtClean="0"/>
            <a:t>Enfoque de la Investigación</a:t>
          </a:r>
          <a:endParaRPr lang="es-ES" sz="2400" b="1" dirty="0"/>
        </a:p>
      </dgm:t>
    </dgm:pt>
    <dgm:pt modelId="{5B03C8C1-D5BF-42F0-8F44-48349D5F6A1E}" type="parTrans" cxnId="{CDC27973-2778-484E-85C2-9772B99DC6BE}">
      <dgm:prSet/>
      <dgm:spPr/>
      <dgm:t>
        <a:bodyPr/>
        <a:lstStyle/>
        <a:p>
          <a:endParaRPr lang="es-ES" sz="2400" b="1">
            <a:solidFill>
              <a:schemeClr val="accent3">
                <a:lumMod val="50000"/>
              </a:schemeClr>
            </a:solidFill>
          </a:endParaRPr>
        </a:p>
      </dgm:t>
    </dgm:pt>
    <dgm:pt modelId="{1A0F718C-4297-407C-BDCE-3008FFC28D66}" type="sibTrans" cxnId="{CDC27973-2778-484E-85C2-9772B99DC6BE}">
      <dgm:prSet/>
      <dgm:spPr/>
      <dgm:t>
        <a:bodyPr/>
        <a:lstStyle/>
        <a:p>
          <a:endParaRPr lang="es-ES" sz="2400" b="1">
            <a:solidFill>
              <a:schemeClr val="accent3">
                <a:lumMod val="50000"/>
              </a:schemeClr>
            </a:solidFill>
          </a:endParaRPr>
        </a:p>
      </dgm:t>
    </dgm:pt>
    <dgm:pt modelId="{1B4D13B4-B864-4E23-9177-8C9F91F68BF2}" type="pres">
      <dgm:prSet presAssocID="{D1D4AC1E-152C-44EE-85CA-86CB6C4088A6}" presName="linearFlow" presStyleCnt="0">
        <dgm:presLayoutVars>
          <dgm:dir/>
          <dgm:resizeHandles val="exact"/>
        </dgm:presLayoutVars>
      </dgm:prSet>
      <dgm:spPr/>
    </dgm:pt>
    <dgm:pt modelId="{677D68F2-8B11-45E5-9E90-27A1967BDD56}" type="pres">
      <dgm:prSet presAssocID="{A14D236C-A208-4EDC-BD22-7F7FA5EE4BDD}" presName="node" presStyleLbl="node1" presStyleIdx="0" presStyleCnt="3" custScaleX="167910">
        <dgm:presLayoutVars>
          <dgm:bulletEnabled val="1"/>
        </dgm:presLayoutVars>
      </dgm:prSet>
      <dgm:spPr/>
      <dgm:t>
        <a:bodyPr/>
        <a:lstStyle/>
        <a:p>
          <a:endParaRPr lang="es-ES"/>
        </a:p>
      </dgm:t>
    </dgm:pt>
    <dgm:pt modelId="{954FC9F8-1E80-4E3A-9BAE-EA10C0EADF5B}" type="pres">
      <dgm:prSet presAssocID="{3B9B0E0E-88B3-45A9-8E1B-C8FB889E89DD}" presName="spacerL" presStyleCnt="0"/>
      <dgm:spPr/>
    </dgm:pt>
    <dgm:pt modelId="{0AA6FAC3-768D-4201-BDD8-12588608CA5E}" type="pres">
      <dgm:prSet presAssocID="{3B9B0E0E-88B3-45A9-8E1B-C8FB889E89DD}" presName="sibTrans" presStyleLbl="sibTrans2D1" presStyleIdx="0" presStyleCnt="2"/>
      <dgm:spPr/>
      <dgm:t>
        <a:bodyPr/>
        <a:lstStyle/>
        <a:p>
          <a:endParaRPr lang="es-ES"/>
        </a:p>
      </dgm:t>
    </dgm:pt>
    <dgm:pt modelId="{76CA7662-4913-4A78-A5EF-0CA225F406CF}" type="pres">
      <dgm:prSet presAssocID="{3B9B0E0E-88B3-45A9-8E1B-C8FB889E89DD}" presName="spacerR" presStyleCnt="0"/>
      <dgm:spPr/>
    </dgm:pt>
    <dgm:pt modelId="{DF2E0B9B-B405-4549-920D-31B09E6E761F}" type="pres">
      <dgm:prSet presAssocID="{D84C735B-77C4-4BAF-9544-9FB3D7DB3CBA}" presName="node" presStyleLbl="node1" presStyleIdx="1" presStyleCnt="3" custScaleX="161800" custLinFactX="-615" custLinFactNeighborX="-100000">
        <dgm:presLayoutVars>
          <dgm:bulletEnabled val="1"/>
        </dgm:presLayoutVars>
      </dgm:prSet>
      <dgm:spPr/>
      <dgm:t>
        <a:bodyPr/>
        <a:lstStyle/>
        <a:p>
          <a:endParaRPr lang="es-ES"/>
        </a:p>
      </dgm:t>
    </dgm:pt>
    <dgm:pt modelId="{BAA16593-D441-4C49-8767-529CF61C70CC}" type="pres">
      <dgm:prSet presAssocID="{499B3A8C-CEFB-47F4-A6D5-D05C9ECF0573}" presName="spacerL" presStyleCnt="0"/>
      <dgm:spPr/>
    </dgm:pt>
    <dgm:pt modelId="{22377208-895F-4EC5-AB59-09A9E8A3F974}" type="pres">
      <dgm:prSet presAssocID="{499B3A8C-CEFB-47F4-A6D5-D05C9ECF0573}" presName="sibTrans" presStyleLbl="sibTrans2D1" presStyleIdx="1" presStyleCnt="2" custLinFactX="-4144" custLinFactNeighborX="-100000"/>
      <dgm:spPr/>
      <dgm:t>
        <a:bodyPr/>
        <a:lstStyle/>
        <a:p>
          <a:endParaRPr lang="es-ES"/>
        </a:p>
      </dgm:t>
    </dgm:pt>
    <dgm:pt modelId="{B1AC523E-8AED-4446-834A-6E44A081C13B}" type="pres">
      <dgm:prSet presAssocID="{499B3A8C-CEFB-47F4-A6D5-D05C9ECF0573}" presName="spacerR" presStyleCnt="0"/>
      <dgm:spPr/>
    </dgm:pt>
    <dgm:pt modelId="{F423FC9A-DDC5-4FAE-9E3F-9DCB6B95FC9B}" type="pres">
      <dgm:prSet presAssocID="{188B3401-33BB-4647-9A52-361CC080A2E1}" presName="node" presStyleLbl="node1" presStyleIdx="2" presStyleCnt="3" custScaleX="167755">
        <dgm:presLayoutVars>
          <dgm:bulletEnabled val="1"/>
        </dgm:presLayoutVars>
      </dgm:prSet>
      <dgm:spPr/>
      <dgm:t>
        <a:bodyPr/>
        <a:lstStyle/>
        <a:p>
          <a:endParaRPr lang="es-ES"/>
        </a:p>
      </dgm:t>
    </dgm:pt>
  </dgm:ptLst>
  <dgm:cxnLst>
    <dgm:cxn modelId="{93493630-1E1B-4EA4-BC79-1965FD26497D}" type="presOf" srcId="{D1D4AC1E-152C-44EE-85CA-86CB6C4088A6}" destId="{1B4D13B4-B864-4E23-9177-8C9F91F68BF2}" srcOrd="0" destOrd="0" presId="urn:microsoft.com/office/officeart/2005/8/layout/equation1"/>
    <dgm:cxn modelId="{25572EE0-B5BE-4722-A47C-3B8887FE1130}" type="presOf" srcId="{499B3A8C-CEFB-47F4-A6D5-D05C9ECF0573}" destId="{22377208-895F-4EC5-AB59-09A9E8A3F974}" srcOrd="0" destOrd="0" presId="urn:microsoft.com/office/officeart/2005/8/layout/equation1"/>
    <dgm:cxn modelId="{454E5274-FB6B-4A58-870C-2859CF767913}" type="presOf" srcId="{3B9B0E0E-88B3-45A9-8E1B-C8FB889E89DD}" destId="{0AA6FAC3-768D-4201-BDD8-12588608CA5E}" srcOrd="0" destOrd="0" presId="urn:microsoft.com/office/officeart/2005/8/layout/equation1"/>
    <dgm:cxn modelId="{5875CC66-9AD9-4AC9-8525-241DB97E5B97}" type="presOf" srcId="{188B3401-33BB-4647-9A52-361CC080A2E1}" destId="{F423FC9A-DDC5-4FAE-9E3F-9DCB6B95FC9B}" srcOrd="0" destOrd="0" presId="urn:microsoft.com/office/officeart/2005/8/layout/equation1"/>
    <dgm:cxn modelId="{AEB98DE7-44A4-4B2F-BA71-9578D465D21E}" type="presOf" srcId="{A14D236C-A208-4EDC-BD22-7F7FA5EE4BDD}" destId="{677D68F2-8B11-45E5-9E90-27A1967BDD56}" srcOrd="0" destOrd="0" presId="urn:microsoft.com/office/officeart/2005/8/layout/equation1"/>
    <dgm:cxn modelId="{DEB2F3F6-E383-4A21-8D86-9CF194562C44}" type="presOf" srcId="{D84C735B-77C4-4BAF-9544-9FB3D7DB3CBA}" destId="{DF2E0B9B-B405-4549-920D-31B09E6E761F}" srcOrd="0" destOrd="0" presId="urn:microsoft.com/office/officeart/2005/8/layout/equation1"/>
    <dgm:cxn modelId="{5A35F802-1BD2-456B-83CA-59AF3E9BDFB9}" srcId="{D1D4AC1E-152C-44EE-85CA-86CB6C4088A6}" destId="{A14D236C-A208-4EDC-BD22-7F7FA5EE4BDD}" srcOrd="0" destOrd="0" parTransId="{F5E1FB1B-DF92-4494-A23E-38B3A6F24DCE}" sibTransId="{3B9B0E0E-88B3-45A9-8E1B-C8FB889E89DD}"/>
    <dgm:cxn modelId="{CDC27973-2778-484E-85C2-9772B99DC6BE}" srcId="{D1D4AC1E-152C-44EE-85CA-86CB6C4088A6}" destId="{188B3401-33BB-4647-9A52-361CC080A2E1}" srcOrd="2" destOrd="0" parTransId="{5B03C8C1-D5BF-42F0-8F44-48349D5F6A1E}" sibTransId="{1A0F718C-4297-407C-BDCE-3008FFC28D66}"/>
    <dgm:cxn modelId="{29573D3A-5D9B-4671-BCAE-7C58EC008E33}" srcId="{D1D4AC1E-152C-44EE-85CA-86CB6C4088A6}" destId="{D84C735B-77C4-4BAF-9544-9FB3D7DB3CBA}" srcOrd="1" destOrd="0" parTransId="{599C8F77-5899-41E1-B92A-353AFB5927D7}" sibTransId="{499B3A8C-CEFB-47F4-A6D5-D05C9ECF0573}"/>
    <dgm:cxn modelId="{E319A1A8-D830-4B54-998E-6CC194E8ED42}" type="presParOf" srcId="{1B4D13B4-B864-4E23-9177-8C9F91F68BF2}" destId="{677D68F2-8B11-45E5-9E90-27A1967BDD56}" srcOrd="0" destOrd="0" presId="urn:microsoft.com/office/officeart/2005/8/layout/equation1"/>
    <dgm:cxn modelId="{764C00B8-E30D-4DDE-B0C3-E460E76CF783}" type="presParOf" srcId="{1B4D13B4-B864-4E23-9177-8C9F91F68BF2}" destId="{954FC9F8-1E80-4E3A-9BAE-EA10C0EADF5B}" srcOrd="1" destOrd="0" presId="urn:microsoft.com/office/officeart/2005/8/layout/equation1"/>
    <dgm:cxn modelId="{71542D0D-B4C2-4066-8317-85E19B2DB08E}" type="presParOf" srcId="{1B4D13B4-B864-4E23-9177-8C9F91F68BF2}" destId="{0AA6FAC3-768D-4201-BDD8-12588608CA5E}" srcOrd="2" destOrd="0" presId="urn:microsoft.com/office/officeart/2005/8/layout/equation1"/>
    <dgm:cxn modelId="{C86F7072-47A8-40DA-A328-12DF00840CF1}" type="presParOf" srcId="{1B4D13B4-B864-4E23-9177-8C9F91F68BF2}" destId="{76CA7662-4913-4A78-A5EF-0CA225F406CF}" srcOrd="3" destOrd="0" presId="urn:microsoft.com/office/officeart/2005/8/layout/equation1"/>
    <dgm:cxn modelId="{5197B060-7989-4FBB-8126-CF5E57E9D4FB}" type="presParOf" srcId="{1B4D13B4-B864-4E23-9177-8C9F91F68BF2}" destId="{DF2E0B9B-B405-4549-920D-31B09E6E761F}" srcOrd="4" destOrd="0" presId="urn:microsoft.com/office/officeart/2005/8/layout/equation1"/>
    <dgm:cxn modelId="{1CC7FBCF-5352-47EC-9C21-60A34DBDBC61}" type="presParOf" srcId="{1B4D13B4-B864-4E23-9177-8C9F91F68BF2}" destId="{BAA16593-D441-4C49-8767-529CF61C70CC}" srcOrd="5" destOrd="0" presId="urn:microsoft.com/office/officeart/2005/8/layout/equation1"/>
    <dgm:cxn modelId="{799EE39A-9999-4DF1-914E-0FB8A680CADF}" type="presParOf" srcId="{1B4D13B4-B864-4E23-9177-8C9F91F68BF2}" destId="{22377208-895F-4EC5-AB59-09A9E8A3F974}" srcOrd="6" destOrd="0" presId="urn:microsoft.com/office/officeart/2005/8/layout/equation1"/>
    <dgm:cxn modelId="{26DF9D62-4365-471B-AF22-630F60A08615}" type="presParOf" srcId="{1B4D13B4-B864-4E23-9177-8C9F91F68BF2}" destId="{B1AC523E-8AED-4446-834A-6E44A081C13B}" srcOrd="7" destOrd="0" presId="urn:microsoft.com/office/officeart/2005/8/layout/equation1"/>
    <dgm:cxn modelId="{7D35363B-3B6D-47EA-8227-6330952E268A}" type="presParOf" srcId="{1B4D13B4-B864-4E23-9177-8C9F91F68BF2}" destId="{F423FC9A-DDC5-4FAE-9E3F-9DCB6B95FC9B}"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34F0F6-4E02-444A-95CC-C023A2DCF6D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FFC340F4-C383-487B-A99C-C42B051DABB8}">
      <dgm:prSet phldrT="[Texto]" custT="1"/>
      <dgm:spPr/>
      <dgm:t>
        <a:bodyPr/>
        <a:lstStyle/>
        <a:p>
          <a:pPr algn="ctr">
            <a:lnSpc>
              <a:spcPct val="150000"/>
            </a:lnSpc>
          </a:pPr>
          <a:r>
            <a:rPr lang="es-EC" sz="1400" dirty="0" smtClean="0">
              <a:latin typeface="Times New Roman" panose="02020603050405020304" pitchFamily="18" charset="0"/>
              <a:cs typeface="Times New Roman" panose="02020603050405020304" pitchFamily="18" charset="0"/>
            </a:rPr>
            <a:t>La aplicación del marketing móvil incide en el comportamiento de compra de los clientes de autoservicio del Cantón Rumiñahui porque ayuda al consumidor a satisfacer sus necesidades en cuanto a la información sobre descuentos, promociones, actividades especiales, inicios de temporada; sin tener que movilizarse hacia locales comerciales o puntos de venta,  brindando ahorro de tiempo y comodidad a los clientes.</a:t>
          </a:r>
          <a:endParaRPr lang="es-EC" sz="1400" dirty="0">
            <a:latin typeface="Times New Roman" panose="02020603050405020304" pitchFamily="18" charset="0"/>
            <a:cs typeface="Times New Roman" panose="02020603050405020304" pitchFamily="18" charset="0"/>
          </a:endParaRPr>
        </a:p>
      </dgm:t>
    </dgm:pt>
    <dgm:pt modelId="{6578F4EB-AB82-490D-BFE1-E85F497CC4EE}" type="parTrans" cxnId="{0FF95E30-B982-4E6B-9BAD-52F498B6CAD7}">
      <dgm:prSet/>
      <dgm:spPr/>
      <dgm:t>
        <a:bodyPr/>
        <a:lstStyle/>
        <a:p>
          <a:endParaRPr lang="es-EC"/>
        </a:p>
      </dgm:t>
    </dgm:pt>
    <dgm:pt modelId="{EC7EDC7D-8823-425A-BC7F-92FCF56C5F77}" type="sibTrans" cxnId="{0FF95E30-B982-4E6B-9BAD-52F498B6CAD7}">
      <dgm:prSet/>
      <dgm:spPr/>
      <dgm:t>
        <a:bodyPr/>
        <a:lstStyle/>
        <a:p>
          <a:endParaRPr lang="es-EC"/>
        </a:p>
      </dgm:t>
    </dgm:pt>
    <dgm:pt modelId="{CF4BDA8B-37AB-46EE-8236-7E820B5145BE}">
      <dgm:prSet custT="1"/>
      <dgm:spPr/>
      <dgm:t>
        <a:bodyPr/>
        <a:lstStyle/>
        <a:p>
          <a:pPr algn="ctr">
            <a:lnSpc>
              <a:spcPct val="150000"/>
            </a:lnSpc>
          </a:pPr>
          <a:r>
            <a:rPr lang="es-MX" sz="1400" dirty="0" smtClean="0">
              <a:latin typeface="Times New Roman" panose="02020603050405020304" pitchFamily="18" charset="0"/>
              <a:cs typeface="Times New Roman" panose="02020603050405020304" pitchFamily="18" charset="0"/>
            </a:rPr>
            <a:t>La investigación es factible su ejecución con los parámetros descritos, porque los clientes están dispuestos a utilizar la herramienta del marketing móvil, brindándoles disponibilidad permanente de información en los portales, teniendo 24 horas del día interactividad entre clientes y autoservicios.</a:t>
          </a:r>
          <a:endParaRPr lang="es-EC" sz="1400" dirty="0">
            <a:latin typeface="Times New Roman" panose="02020603050405020304" pitchFamily="18" charset="0"/>
            <a:cs typeface="Times New Roman" panose="02020603050405020304" pitchFamily="18" charset="0"/>
          </a:endParaRPr>
        </a:p>
      </dgm:t>
    </dgm:pt>
    <dgm:pt modelId="{E96F6CAC-939F-4535-98FF-5D48F4619586}" type="parTrans" cxnId="{57E9E93B-A1C2-4D8B-9388-44A3C00B5891}">
      <dgm:prSet/>
      <dgm:spPr/>
      <dgm:t>
        <a:bodyPr/>
        <a:lstStyle/>
        <a:p>
          <a:endParaRPr lang="es-EC"/>
        </a:p>
      </dgm:t>
    </dgm:pt>
    <dgm:pt modelId="{01FEB00A-A0E8-40B5-849C-42A6C78A4324}" type="sibTrans" cxnId="{57E9E93B-A1C2-4D8B-9388-44A3C00B5891}">
      <dgm:prSet/>
      <dgm:spPr/>
      <dgm:t>
        <a:bodyPr/>
        <a:lstStyle/>
        <a:p>
          <a:endParaRPr lang="es-EC"/>
        </a:p>
      </dgm:t>
    </dgm:pt>
    <dgm:pt modelId="{5345A4CF-049B-4E42-B4EC-BCAB46F82242}">
      <dgm:prSet custT="1"/>
      <dgm:spPr/>
      <dgm:t>
        <a:bodyPr/>
        <a:lstStyle/>
        <a:p>
          <a:pPr algn="ctr">
            <a:lnSpc>
              <a:spcPct val="150000"/>
            </a:lnSpc>
          </a:pPr>
          <a:r>
            <a:rPr lang="es-MX" sz="1400" dirty="0" smtClean="0">
              <a:latin typeface="Times New Roman" panose="02020603050405020304" pitchFamily="18" charset="0"/>
              <a:cs typeface="Times New Roman" panose="02020603050405020304" pitchFamily="18" charset="0"/>
            </a:rPr>
            <a:t>El perfil de clientes de empresas con autoservicios del cantón  Rumiñahui que determinó la muestra son: género femenino, edad entre 20 y 29 años, de estado civil casadas, con nivel de instrucción superior,  ingresos mensuales personales desde $375 hasta $500 dólares producto de su trabajo.  </a:t>
          </a:r>
          <a:endParaRPr lang="es-MX" sz="1400" dirty="0"/>
        </a:p>
      </dgm:t>
    </dgm:pt>
    <dgm:pt modelId="{583C89B7-BC1C-4F0B-B9CC-C279D0AF9D24}" type="parTrans" cxnId="{BC720F20-1FBD-4261-A9E0-FD1830F25317}">
      <dgm:prSet/>
      <dgm:spPr/>
      <dgm:t>
        <a:bodyPr/>
        <a:lstStyle/>
        <a:p>
          <a:endParaRPr lang="es-MX"/>
        </a:p>
      </dgm:t>
    </dgm:pt>
    <dgm:pt modelId="{B3BD2D31-B35E-4FFA-837D-036EFF90B02E}" type="sibTrans" cxnId="{BC720F20-1FBD-4261-A9E0-FD1830F25317}">
      <dgm:prSet/>
      <dgm:spPr/>
      <dgm:t>
        <a:bodyPr/>
        <a:lstStyle/>
        <a:p>
          <a:endParaRPr lang="es-MX"/>
        </a:p>
      </dgm:t>
    </dgm:pt>
    <dgm:pt modelId="{AA9F9592-2BAB-405C-ABDC-7E4D506D5F64}" type="pres">
      <dgm:prSet presAssocID="{6B34F0F6-4E02-444A-95CC-C023A2DCF6D9}" presName="Name0" presStyleCnt="0">
        <dgm:presLayoutVars>
          <dgm:dir/>
          <dgm:resizeHandles val="exact"/>
        </dgm:presLayoutVars>
      </dgm:prSet>
      <dgm:spPr/>
      <dgm:t>
        <a:bodyPr/>
        <a:lstStyle/>
        <a:p>
          <a:endParaRPr lang="es-EC"/>
        </a:p>
      </dgm:t>
    </dgm:pt>
    <dgm:pt modelId="{7480C721-48ED-4236-B9B4-C44BC4CE30B8}" type="pres">
      <dgm:prSet presAssocID="{FFC340F4-C383-487B-A99C-C42B051DABB8}" presName="composite" presStyleCnt="0"/>
      <dgm:spPr/>
    </dgm:pt>
    <dgm:pt modelId="{B44DA31F-3F19-41B2-922C-3832087656A9}" type="pres">
      <dgm:prSet presAssocID="{FFC340F4-C383-487B-A99C-C42B051DABB8}" presName="rect1" presStyleLbl="trAlignAcc1" presStyleIdx="0" presStyleCnt="3" custScaleX="165004" custScaleY="119514">
        <dgm:presLayoutVars>
          <dgm:bulletEnabled val="1"/>
        </dgm:presLayoutVars>
      </dgm:prSet>
      <dgm:spPr/>
      <dgm:t>
        <a:bodyPr/>
        <a:lstStyle/>
        <a:p>
          <a:endParaRPr lang="es-EC"/>
        </a:p>
      </dgm:t>
    </dgm:pt>
    <dgm:pt modelId="{3CBB49F7-159E-46C8-9886-48063F00DF50}" type="pres">
      <dgm:prSet presAssocID="{FFC340F4-C383-487B-A99C-C42B051DABB8}" presName="rect2" presStyleLbl="fgImgPlace1" presStyleIdx="0" presStyleCnt="3" custLinFactX="-59177" custLinFactNeighborX="-100000" custLinFactNeighborY="11105"/>
      <dgm:spPr>
        <a:blipFill rotWithShape="1">
          <a:blip xmlns:r="http://schemas.openxmlformats.org/officeDocument/2006/relationships" r:embed="rId1"/>
          <a:stretch>
            <a:fillRect/>
          </a:stretch>
        </a:blipFill>
      </dgm:spPr>
      <dgm:t>
        <a:bodyPr/>
        <a:lstStyle/>
        <a:p>
          <a:endParaRPr lang="es-EC"/>
        </a:p>
      </dgm:t>
    </dgm:pt>
    <dgm:pt modelId="{83E818B2-870A-477C-8361-382C69E9FDBC}" type="pres">
      <dgm:prSet presAssocID="{EC7EDC7D-8823-425A-BC7F-92FCF56C5F77}" presName="sibTrans" presStyleCnt="0"/>
      <dgm:spPr/>
    </dgm:pt>
    <dgm:pt modelId="{D40915CB-07B8-4748-BEC9-93677B5BD796}" type="pres">
      <dgm:prSet presAssocID="{CF4BDA8B-37AB-46EE-8236-7E820B5145BE}" presName="composite" presStyleCnt="0"/>
      <dgm:spPr/>
    </dgm:pt>
    <dgm:pt modelId="{99F6B270-262B-42B6-84A4-31E3003B80BE}" type="pres">
      <dgm:prSet presAssocID="{CF4BDA8B-37AB-46EE-8236-7E820B5145BE}" presName="rect1" presStyleLbl="trAlignAcc1" presStyleIdx="1" presStyleCnt="3" custScaleX="110903" custScaleY="135401" custLinFactNeighborX="-52" custLinFactNeighborY="-385">
        <dgm:presLayoutVars>
          <dgm:bulletEnabled val="1"/>
        </dgm:presLayoutVars>
      </dgm:prSet>
      <dgm:spPr/>
      <dgm:t>
        <a:bodyPr/>
        <a:lstStyle/>
        <a:p>
          <a:endParaRPr lang="es-EC"/>
        </a:p>
      </dgm:t>
    </dgm:pt>
    <dgm:pt modelId="{6C77F600-4384-49F9-A727-2AC1B91BF19E}" type="pres">
      <dgm:prSet presAssocID="{CF4BDA8B-37AB-46EE-8236-7E820B5145BE}" presName="rect2" presStyleLbl="fgImgPlace1" presStyleIdx="1" presStyleCnt="3" custLinFactNeighborX="-73475" custLinFactNeighborY="15477"/>
      <dgm:spPr>
        <a:blipFill rotWithShape="1">
          <a:blip xmlns:r="http://schemas.openxmlformats.org/officeDocument/2006/relationships" r:embed="rId1"/>
          <a:stretch>
            <a:fillRect/>
          </a:stretch>
        </a:blipFill>
      </dgm:spPr>
      <dgm:t>
        <a:bodyPr/>
        <a:lstStyle/>
        <a:p>
          <a:endParaRPr lang="es-EC"/>
        </a:p>
      </dgm:t>
    </dgm:pt>
    <dgm:pt modelId="{C250806A-599E-4BDC-822B-436F8917F49D}" type="pres">
      <dgm:prSet presAssocID="{01FEB00A-A0E8-40B5-849C-42A6C78A4324}" presName="sibTrans" presStyleCnt="0"/>
      <dgm:spPr/>
    </dgm:pt>
    <dgm:pt modelId="{23BBA19F-208A-4BBB-A645-2986E5B5D3AE}" type="pres">
      <dgm:prSet presAssocID="{5345A4CF-049B-4E42-B4EC-BCAB46F82242}" presName="composite" presStyleCnt="0"/>
      <dgm:spPr/>
    </dgm:pt>
    <dgm:pt modelId="{181EBDB5-CAC4-4B31-8F2A-14F9EBADDB74}" type="pres">
      <dgm:prSet presAssocID="{5345A4CF-049B-4E42-B4EC-BCAB46F82242}" presName="rect1" presStyleLbl="trAlignAcc1" presStyleIdx="2" presStyleCnt="3" custScaleY="134691">
        <dgm:presLayoutVars>
          <dgm:bulletEnabled val="1"/>
        </dgm:presLayoutVars>
      </dgm:prSet>
      <dgm:spPr/>
      <dgm:t>
        <a:bodyPr/>
        <a:lstStyle/>
        <a:p>
          <a:endParaRPr lang="es-MX"/>
        </a:p>
      </dgm:t>
    </dgm:pt>
    <dgm:pt modelId="{F2D7699D-5BA9-47BF-AFC3-416FF2C312C6}" type="pres">
      <dgm:prSet presAssocID="{5345A4CF-049B-4E42-B4EC-BCAB46F82242}" presName="rect2" presStyleLbl="fgImgPlace1" presStyleIdx="2" presStyleCnt="3" custLinFactNeighborX="7946" custLinFactNeighborY="9090"/>
      <dgm:spPr>
        <a:blipFill rotWithShape="1">
          <a:blip xmlns:r="http://schemas.openxmlformats.org/officeDocument/2006/relationships" r:embed="rId2"/>
          <a:stretch>
            <a:fillRect/>
          </a:stretch>
        </a:blipFill>
      </dgm:spPr>
      <dgm:t>
        <a:bodyPr/>
        <a:lstStyle/>
        <a:p>
          <a:endParaRPr lang="es-MX"/>
        </a:p>
      </dgm:t>
    </dgm:pt>
  </dgm:ptLst>
  <dgm:cxnLst>
    <dgm:cxn modelId="{084EFE99-1E97-4EB0-9C15-8F0FD35F6106}" type="presOf" srcId="{5345A4CF-049B-4E42-B4EC-BCAB46F82242}" destId="{181EBDB5-CAC4-4B31-8F2A-14F9EBADDB74}" srcOrd="0" destOrd="0" presId="urn:microsoft.com/office/officeart/2008/layout/PictureStrips"/>
    <dgm:cxn modelId="{BC720F20-1FBD-4261-A9E0-FD1830F25317}" srcId="{6B34F0F6-4E02-444A-95CC-C023A2DCF6D9}" destId="{5345A4CF-049B-4E42-B4EC-BCAB46F82242}" srcOrd="2" destOrd="0" parTransId="{583C89B7-BC1C-4F0B-B9CC-C279D0AF9D24}" sibTransId="{B3BD2D31-B35E-4FFA-837D-036EFF90B02E}"/>
    <dgm:cxn modelId="{0FF95E30-B982-4E6B-9BAD-52F498B6CAD7}" srcId="{6B34F0F6-4E02-444A-95CC-C023A2DCF6D9}" destId="{FFC340F4-C383-487B-A99C-C42B051DABB8}" srcOrd="0" destOrd="0" parTransId="{6578F4EB-AB82-490D-BFE1-E85F497CC4EE}" sibTransId="{EC7EDC7D-8823-425A-BC7F-92FCF56C5F77}"/>
    <dgm:cxn modelId="{114CBA27-58DC-445A-B419-B0BB3D3BD832}" type="presOf" srcId="{CF4BDA8B-37AB-46EE-8236-7E820B5145BE}" destId="{99F6B270-262B-42B6-84A4-31E3003B80BE}" srcOrd="0" destOrd="0" presId="urn:microsoft.com/office/officeart/2008/layout/PictureStrips"/>
    <dgm:cxn modelId="{5F7FE831-EE85-416C-88D9-CAD31EA6B161}" type="presOf" srcId="{6B34F0F6-4E02-444A-95CC-C023A2DCF6D9}" destId="{AA9F9592-2BAB-405C-ABDC-7E4D506D5F64}" srcOrd="0" destOrd="0" presId="urn:microsoft.com/office/officeart/2008/layout/PictureStrips"/>
    <dgm:cxn modelId="{57E9E93B-A1C2-4D8B-9388-44A3C00B5891}" srcId="{6B34F0F6-4E02-444A-95CC-C023A2DCF6D9}" destId="{CF4BDA8B-37AB-46EE-8236-7E820B5145BE}" srcOrd="1" destOrd="0" parTransId="{E96F6CAC-939F-4535-98FF-5D48F4619586}" sibTransId="{01FEB00A-A0E8-40B5-849C-42A6C78A4324}"/>
    <dgm:cxn modelId="{98568AA2-F9E6-4B2A-B8FD-ADC13D97158F}" type="presOf" srcId="{FFC340F4-C383-487B-A99C-C42B051DABB8}" destId="{B44DA31F-3F19-41B2-922C-3832087656A9}" srcOrd="0" destOrd="0" presId="urn:microsoft.com/office/officeart/2008/layout/PictureStrips"/>
    <dgm:cxn modelId="{CCCC9508-2536-4055-8A95-AC76CBA4B823}" type="presParOf" srcId="{AA9F9592-2BAB-405C-ABDC-7E4D506D5F64}" destId="{7480C721-48ED-4236-B9B4-C44BC4CE30B8}" srcOrd="0" destOrd="0" presId="urn:microsoft.com/office/officeart/2008/layout/PictureStrips"/>
    <dgm:cxn modelId="{1B62BC3E-5C0D-4234-A6B4-50C7486F18D9}" type="presParOf" srcId="{7480C721-48ED-4236-B9B4-C44BC4CE30B8}" destId="{B44DA31F-3F19-41B2-922C-3832087656A9}" srcOrd="0" destOrd="0" presId="urn:microsoft.com/office/officeart/2008/layout/PictureStrips"/>
    <dgm:cxn modelId="{B2A8C264-188F-4D91-A0C9-3F4A6C35B4B1}" type="presParOf" srcId="{7480C721-48ED-4236-B9B4-C44BC4CE30B8}" destId="{3CBB49F7-159E-46C8-9886-48063F00DF50}" srcOrd="1" destOrd="0" presId="urn:microsoft.com/office/officeart/2008/layout/PictureStrips"/>
    <dgm:cxn modelId="{AA357AFF-AD3B-4518-B350-7C32CEF1DBA5}" type="presParOf" srcId="{AA9F9592-2BAB-405C-ABDC-7E4D506D5F64}" destId="{83E818B2-870A-477C-8361-382C69E9FDBC}" srcOrd="1" destOrd="0" presId="urn:microsoft.com/office/officeart/2008/layout/PictureStrips"/>
    <dgm:cxn modelId="{A26375CB-88A5-409B-9558-2C06E8B84180}" type="presParOf" srcId="{AA9F9592-2BAB-405C-ABDC-7E4D506D5F64}" destId="{D40915CB-07B8-4748-BEC9-93677B5BD796}" srcOrd="2" destOrd="0" presId="urn:microsoft.com/office/officeart/2008/layout/PictureStrips"/>
    <dgm:cxn modelId="{3DE7B066-3256-4E0F-8A47-8FF7CD5A3FE0}" type="presParOf" srcId="{D40915CB-07B8-4748-BEC9-93677B5BD796}" destId="{99F6B270-262B-42B6-84A4-31E3003B80BE}" srcOrd="0" destOrd="0" presId="urn:microsoft.com/office/officeart/2008/layout/PictureStrips"/>
    <dgm:cxn modelId="{7313A00F-8E53-477D-9062-D16FAE58D584}" type="presParOf" srcId="{D40915CB-07B8-4748-BEC9-93677B5BD796}" destId="{6C77F600-4384-49F9-A727-2AC1B91BF19E}" srcOrd="1" destOrd="0" presId="urn:microsoft.com/office/officeart/2008/layout/PictureStrips"/>
    <dgm:cxn modelId="{4993DBF6-D2D8-4A0F-A357-CEB40DE3E1CA}" type="presParOf" srcId="{AA9F9592-2BAB-405C-ABDC-7E4D506D5F64}" destId="{C250806A-599E-4BDC-822B-436F8917F49D}" srcOrd="3" destOrd="0" presId="urn:microsoft.com/office/officeart/2008/layout/PictureStrips"/>
    <dgm:cxn modelId="{DAF57290-527B-44A9-9582-D77E50A5446C}" type="presParOf" srcId="{AA9F9592-2BAB-405C-ABDC-7E4D506D5F64}" destId="{23BBA19F-208A-4BBB-A645-2986E5B5D3AE}" srcOrd="4" destOrd="0" presId="urn:microsoft.com/office/officeart/2008/layout/PictureStrips"/>
    <dgm:cxn modelId="{1497D81B-5F09-4AA7-BB51-6B7E7B7A1180}" type="presParOf" srcId="{23BBA19F-208A-4BBB-A645-2986E5B5D3AE}" destId="{181EBDB5-CAC4-4B31-8F2A-14F9EBADDB74}" srcOrd="0" destOrd="0" presId="urn:microsoft.com/office/officeart/2008/layout/PictureStrips"/>
    <dgm:cxn modelId="{FCE558B1-AB46-4A3E-B324-C25444D0DA7D}" type="presParOf" srcId="{23BBA19F-208A-4BBB-A645-2986E5B5D3AE}" destId="{F2D7699D-5BA9-47BF-AFC3-416FF2C312C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34F0F6-4E02-444A-95CC-C023A2DCF6D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FFC340F4-C383-487B-A99C-C42B051DABB8}">
      <dgm:prSet phldrT="[Texto]" custT="1"/>
      <dgm:spPr/>
      <dgm:t>
        <a:bodyPr/>
        <a:lstStyle/>
        <a:p>
          <a:pPr algn="ctr">
            <a:lnSpc>
              <a:spcPct val="150000"/>
            </a:lnSpc>
          </a:pPr>
          <a:r>
            <a:rPr lang="es-MX" sz="1400" dirty="0" smtClean="0">
              <a:latin typeface="Times New Roman" panose="02020603050405020304" pitchFamily="18" charset="0"/>
              <a:cs typeface="Times New Roman" panose="02020603050405020304" pitchFamily="18" charset="0"/>
            </a:rPr>
            <a:t>El impacto del marketing móvil se evidencia al momento en que los clientes buscan publicidad en sus dispositivos móviles por su facilidad de uso, aunque la principal razón de insatisfacción es la obligación de registro que solicitan estas páginas para acceder a su contenido.</a:t>
          </a:r>
          <a:endParaRPr lang="es-EC" sz="1400" dirty="0">
            <a:latin typeface="Times New Roman" panose="02020603050405020304" pitchFamily="18" charset="0"/>
            <a:cs typeface="Times New Roman" panose="02020603050405020304" pitchFamily="18" charset="0"/>
          </a:endParaRPr>
        </a:p>
      </dgm:t>
    </dgm:pt>
    <dgm:pt modelId="{6578F4EB-AB82-490D-BFE1-E85F497CC4EE}" type="parTrans" cxnId="{0FF95E30-B982-4E6B-9BAD-52F498B6CAD7}">
      <dgm:prSet/>
      <dgm:spPr/>
      <dgm:t>
        <a:bodyPr/>
        <a:lstStyle/>
        <a:p>
          <a:pPr algn="ctr"/>
          <a:endParaRPr lang="es-EC">
            <a:latin typeface="Times New Roman" panose="02020603050405020304" pitchFamily="18" charset="0"/>
            <a:cs typeface="Times New Roman" panose="02020603050405020304" pitchFamily="18" charset="0"/>
          </a:endParaRPr>
        </a:p>
      </dgm:t>
    </dgm:pt>
    <dgm:pt modelId="{EC7EDC7D-8823-425A-BC7F-92FCF56C5F77}" type="sibTrans" cxnId="{0FF95E30-B982-4E6B-9BAD-52F498B6CAD7}">
      <dgm:prSet/>
      <dgm:spPr/>
      <dgm:t>
        <a:bodyPr/>
        <a:lstStyle/>
        <a:p>
          <a:pPr algn="ctr"/>
          <a:endParaRPr lang="es-EC">
            <a:latin typeface="Times New Roman" panose="02020603050405020304" pitchFamily="18" charset="0"/>
            <a:cs typeface="Times New Roman" panose="02020603050405020304" pitchFamily="18" charset="0"/>
          </a:endParaRPr>
        </a:p>
      </dgm:t>
    </dgm:pt>
    <dgm:pt modelId="{CF4BDA8B-37AB-46EE-8236-7E820B5145BE}">
      <dgm:prSet custT="1"/>
      <dgm:spPr/>
      <dgm:t>
        <a:bodyPr/>
        <a:lstStyle/>
        <a:p>
          <a:pPr algn="ctr">
            <a:lnSpc>
              <a:spcPct val="150000"/>
            </a:lnSpc>
          </a:pPr>
          <a:r>
            <a:rPr lang="es-MX" sz="1400" smtClean="0">
              <a:latin typeface="Times New Roman" panose="02020603050405020304" pitchFamily="18" charset="0"/>
              <a:cs typeface="Times New Roman" panose="02020603050405020304" pitchFamily="18" charset="0"/>
            </a:rPr>
            <a:t>En la investigación se determinó que la empresa con autoservicio del cantón Rumiñahui con mayor demanda de clientes es el Megamaxi de la Corporación La Favorita ubicado en el Centro Comercial San Luis.</a:t>
          </a:r>
          <a:endParaRPr lang="es-MX" sz="1400" dirty="0" smtClean="0">
            <a:latin typeface="Times New Roman" panose="02020603050405020304" pitchFamily="18" charset="0"/>
            <a:cs typeface="Times New Roman" panose="02020603050405020304" pitchFamily="18" charset="0"/>
          </a:endParaRPr>
        </a:p>
      </dgm:t>
    </dgm:pt>
    <dgm:pt modelId="{E96F6CAC-939F-4535-98FF-5D48F4619586}" type="parTrans" cxnId="{57E9E93B-A1C2-4D8B-9388-44A3C00B5891}">
      <dgm:prSet/>
      <dgm:spPr/>
      <dgm:t>
        <a:bodyPr/>
        <a:lstStyle/>
        <a:p>
          <a:pPr algn="ctr"/>
          <a:endParaRPr lang="es-EC">
            <a:latin typeface="Times New Roman" panose="02020603050405020304" pitchFamily="18" charset="0"/>
            <a:cs typeface="Times New Roman" panose="02020603050405020304" pitchFamily="18" charset="0"/>
          </a:endParaRPr>
        </a:p>
      </dgm:t>
    </dgm:pt>
    <dgm:pt modelId="{01FEB00A-A0E8-40B5-849C-42A6C78A4324}" type="sibTrans" cxnId="{57E9E93B-A1C2-4D8B-9388-44A3C00B5891}">
      <dgm:prSet/>
      <dgm:spPr/>
      <dgm:t>
        <a:bodyPr/>
        <a:lstStyle/>
        <a:p>
          <a:pPr algn="ctr"/>
          <a:endParaRPr lang="es-EC">
            <a:latin typeface="Times New Roman" panose="02020603050405020304" pitchFamily="18" charset="0"/>
            <a:cs typeface="Times New Roman" panose="02020603050405020304" pitchFamily="18" charset="0"/>
          </a:endParaRPr>
        </a:p>
      </dgm:t>
    </dgm:pt>
    <dgm:pt modelId="{4A3C679E-3758-4269-B0FA-85964AD763EC}">
      <dgm:prSet custT="1"/>
      <dgm:spPr/>
      <dgm:t>
        <a:bodyPr/>
        <a:lstStyle/>
        <a:p>
          <a:pPr algn="ctr">
            <a:lnSpc>
              <a:spcPct val="150000"/>
            </a:lnSpc>
          </a:pPr>
          <a:r>
            <a:rPr lang="es-MX" sz="1400" dirty="0" smtClean="0">
              <a:latin typeface="Times New Roman" panose="02020603050405020304" pitchFamily="18" charset="0"/>
              <a:cs typeface="Times New Roman" panose="02020603050405020304" pitchFamily="18" charset="0"/>
            </a:rPr>
            <a:t>La frecuencia con la que promocionan las empresas con autoservicio a través del marketing móvil en el Cantón Rumiñahui es ocasionalmente , a través de la red social Facebook, aunque la información recibida no les genera confianza.</a:t>
          </a:r>
          <a:endParaRPr lang="es-MX" sz="1400" dirty="0">
            <a:latin typeface="Times New Roman" panose="02020603050405020304" pitchFamily="18" charset="0"/>
            <a:cs typeface="Times New Roman" panose="02020603050405020304" pitchFamily="18" charset="0"/>
          </a:endParaRPr>
        </a:p>
      </dgm:t>
    </dgm:pt>
    <dgm:pt modelId="{7E0BB9B1-69C0-4376-8DF0-29584B749ED4}" type="parTrans" cxnId="{1D4688CF-4C0A-4B97-B995-DE8BD0239A07}">
      <dgm:prSet/>
      <dgm:spPr/>
      <dgm:t>
        <a:bodyPr/>
        <a:lstStyle/>
        <a:p>
          <a:endParaRPr lang="es-MX"/>
        </a:p>
      </dgm:t>
    </dgm:pt>
    <dgm:pt modelId="{90401FE3-98C7-4AB2-8C50-9F37ACCE03E0}" type="sibTrans" cxnId="{1D4688CF-4C0A-4B97-B995-DE8BD0239A07}">
      <dgm:prSet/>
      <dgm:spPr/>
      <dgm:t>
        <a:bodyPr/>
        <a:lstStyle/>
        <a:p>
          <a:endParaRPr lang="es-MX"/>
        </a:p>
      </dgm:t>
    </dgm:pt>
    <dgm:pt modelId="{AA9F9592-2BAB-405C-ABDC-7E4D506D5F64}" type="pres">
      <dgm:prSet presAssocID="{6B34F0F6-4E02-444A-95CC-C023A2DCF6D9}" presName="Name0" presStyleCnt="0">
        <dgm:presLayoutVars>
          <dgm:dir/>
          <dgm:resizeHandles val="exact"/>
        </dgm:presLayoutVars>
      </dgm:prSet>
      <dgm:spPr/>
      <dgm:t>
        <a:bodyPr/>
        <a:lstStyle/>
        <a:p>
          <a:endParaRPr lang="es-EC"/>
        </a:p>
      </dgm:t>
    </dgm:pt>
    <dgm:pt modelId="{3B291C50-1BAF-48E3-B50E-931D3E15F6A7}" type="pres">
      <dgm:prSet presAssocID="{4A3C679E-3758-4269-B0FA-85964AD763EC}" presName="composite" presStyleCnt="0"/>
      <dgm:spPr/>
    </dgm:pt>
    <dgm:pt modelId="{C4D0D29A-DDE7-4828-A7AA-52A43215FC11}" type="pres">
      <dgm:prSet presAssocID="{4A3C679E-3758-4269-B0FA-85964AD763EC}" presName="rect1" presStyleLbl="trAlignAcc1" presStyleIdx="0" presStyleCnt="3" custScaleY="141337">
        <dgm:presLayoutVars>
          <dgm:bulletEnabled val="1"/>
        </dgm:presLayoutVars>
      </dgm:prSet>
      <dgm:spPr/>
      <dgm:t>
        <a:bodyPr/>
        <a:lstStyle/>
        <a:p>
          <a:endParaRPr lang="es-MX"/>
        </a:p>
      </dgm:t>
    </dgm:pt>
    <dgm:pt modelId="{336A4830-39AD-4B86-989E-0EDEB7157E7F}" type="pres">
      <dgm:prSet presAssocID="{4A3C679E-3758-4269-B0FA-85964AD763EC}" presName="rect2" presStyleLbl="fgImgPlace1" presStyleIdx="0" presStyleCnt="3" custLinFactNeighborY="8127"/>
      <dgm:spPr>
        <a:blipFill rotWithShape="1">
          <a:blip xmlns:r="http://schemas.openxmlformats.org/officeDocument/2006/relationships" r:embed="rId1"/>
          <a:stretch>
            <a:fillRect/>
          </a:stretch>
        </a:blipFill>
      </dgm:spPr>
      <dgm:t>
        <a:bodyPr/>
        <a:lstStyle/>
        <a:p>
          <a:endParaRPr lang="es-MX"/>
        </a:p>
      </dgm:t>
    </dgm:pt>
    <dgm:pt modelId="{B31889AE-3FFE-483D-848D-ADC6599CF2D5}" type="pres">
      <dgm:prSet presAssocID="{90401FE3-98C7-4AB2-8C50-9F37ACCE03E0}" presName="sibTrans" presStyleCnt="0"/>
      <dgm:spPr/>
    </dgm:pt>
    <dgm:pt modelId="{7480C721-48ED-4236-B9B4-C44BC4CE30B8}" type="pres">
      <dgm:prSet presAssocID="{FFC340F4-C383-487B-A99C-C42B051DABB8}" presName="composite" presStyleCnt="0"/>
      <dgm:spPr/>
    </dgm:pt>
    <dgm:pt modelId="{B44DA31F-3F19-41B2-922C-3832087656A9}" type="pres">
      <dgm:prSet presAssocID="{FFC340F4-C383-487B-A99C-C42B051DABB8}" presName="rect1" presStyleLbl="trAlignAcc1" presStyleIdx="1" presStyleCnt="3" custScaleX="100992" custScaleY="143489" custLinFactNeighborX="-2345" custLinFactNeighborY="1888">
        <dgm:presLayoutVars>
          <dgm:bulletEnabled val="1"/>
        </dgm:presLayoutVars>
      </dgm:prSet>
      <dgm:spPr/>
      <dgm:t>
        <a:bodyPr/>
        <a:lstStyle/>
        <a:p>
          <a:endParaRPr lang="es-EC"/>
        </a:p>
      </dgm:t>
    </dgm:pt>
    <dgm:pt modelId="{3CBB49F7-159E-46C8-9886-48063F00DF50}" type="pres">
      <dgm:prSet presAssocID="{FFC340F4-C383-487B-A99C-C42B051DABB8}" presName="rect2" presStyleLbl="fgImgPlace1" presStyleIdx="1" presStyleCnt="3" custLinFactNeighborX="-3960" custLinFactNeighborY="11889"/>
      <dgm:spPr>
        <a:blipFill rotWithShape="1">
          <a:blip xmlns:r="http://schemas.openxmlformats.org/officeDocument/2006/relationships" r:embed="rId2"/>
          <a:stretch>
            <a:fillRect/>
          </a:stretch>
        </a:blipFill>
      </dgm:spPr>
      <dgm:t>
        <a:bodyPr/>
        <a:lstStyle/>
        <a:p>
          <a:endParaRPr lang="es-EC"/>
        </a:p>
      </dgm:t>
    </dgm:pt>
    <dgm:pt modelId="{83E818B2-870A-477C-8361-382C69E9FDBC}" type="pres">
      <dgm:prSet presAssocID="{EC7EDC7D-8823-425A-BC7F-92FCF56C5F77}" presName="sibTrans" presStyleCnt="0"/>
      <dgm:spPr/>
    </dgm:pt>
    <dgm:pt modelId="{D40915CB-07B8-4748-BEC9-93677B5BD796}" type="pres">
      <dgm:prSet presAssocID="{CF4BDA8B-37AB-46EE-8236-7E820B5145BE}" presName="composite" presStyleCnt="0"/>
      <dgm:spPr/>
    </dgm:pt>
    <dgm:pt modelId="{99F6B270-262B-42B6-84A4-31E3003B80BE}" type="pres">
      <dgm:prSet presAssocID="{CF4BDA8B-37AB-46EE-8236-7E820B5145BE}" presName="rect1" presStyleLbl="trAlignAcc1" presStyleIdx="2" presStyleCnt="3" custScaleX="98908" custScaleY="119514">
        <dgm:presLayoutVars>
          <dgm:bulletEnabled val="1"/>
        </dgm:presLayoutVars>
      </dgm:prSet>
      <dgm:spPr/>
      <dgm:t>
        <a:bodyPr/>
        <a:lstStyle/>
        <a:p>
          <a:endParaRPr lang="es-EC"/>
        </a:p>
      </dgm:t>
    </dgm:pt>
    <dgm:pt modelId="{6C77F600-4384-49F9-A727-2AC1B91BF19E}" type="pres">
      <dgm:prSet presAssocID="{CF4BDA8B-37AB-46EE-8236-7E820B5145BE}" presName="rect2" presStyleLbl="fgImgPlace1" presStyleIdx="2" presStyleCnt="3" custLinFactNeighborX="-16" custLinFactNeighborY="10435"/>
      <dgm:spPr>
        <a:blipFill rotWithShape="1">
          <a:blip xmlns:r="http://schemas.openxmlformats.org/officeDocument/2006/relationships" r:embed="rId2"/>
          <a:stretch>
            <a:fillRect/>
          </a:stretch>
        </a:blipFill>
      </dgm:spPr>
      <dgm:t>
        <a:bodyPr/>
        <a:lstStyle/>
        <a:p>
          <a:endParaRPr lang="es-EC"/>
        </a:p>
      </dgm:t>
    </dgm:pt>
  </dgm:ptLst>
  <dgm:cxnLst>
    <dgm:cxn modelId="{57E9E93B-A1C2-4D8B-9388-44A3C00B5891}" srcId="{6B34F0F6-4E02-444A-95CC-C023A2DCF6D9}" destId="{CF4BDA8B-37AB-46EE-8236-7E820B5145BE}" srcOrd="2" destOrd="0" parTransId="{E96F6CAC-939F-4535-98FF-5D48F4619586}" sibTransId="{01FEB00A-A0E8-40B5-849C-42A6C78A4324}"/>
    <dgm:cxn modelId="{9A63D237-34C5-45CA-BF22-856EFD89D711}" type="presOf" srcId="{CF4BDA8B-37AB-46EE-8236-7E820B5145BE}" destId="{99F6B270-262B-42B6-84A4-31E3003B80BE}" srcOrd="0" destOrd="0" presId="urn:microsoft.com/office/officeart/2008/layout/PictureStrips"/>
    <dgm:cxn modelId="{0FF95E30-B982-4E6B-9BAD-52F498B6CAD7}" srcId="{6B34F0F6-4E02-444A-95CC-C023A2DCF6D9}" destId="{FFC340F4-C383-487B-A99C-C42B051DABB8}" srcOrd="1" destOrd="0" parTransId="{6578F4EB-AB82-490D-BFE1-E85F497CC4EE}" sibTransId="{EC7EDC7D-8823-425A-BC7F-92FCF56C5F77}"/>
    <dgm:cxn modelId="{53DD4009-7E4A-4C83-BFC4-FE950F2C53EE}" type="presOf" srcId="{FFC340F4-C383-487B-A99C-C42B051DABB8}" destId="{B44DA31F-3F19-41B2-922C-3832087656A9}" srcOrd="0" destOrd="0" presId="urn:microsoft.com/office/officeart/2008/layout/PictureStrips"/>
    <dgm:cxn modelId="{CF2C750E-8E73-4E28-A899-FAD6449ABB47}" type="presOf" srcId="{4A3C679E-3758-4269-B0FA-85964AD763EC}" destId="{C4D0D29A-DDE7-4828-A7AA-52A43215FC11}" srcOrd="0" destOrd="0" presId="urn:microsoft.com/office/officeart/2008/layout/PictureStrips"/>
    <dgm:cxn modelId="{1D4688CF-4C0A-4B97-B995-DE8BD0239A07}" srcId="{6B34F0F6-4E02-444A-95CC-C023A2DCF6D9}" destId="{4A3C679E-3758-4269-B0FA-85964AD763EC}" srcOrd="0" destOrd="0" parTransId="{7E0BB9B1-69C0-4376-8DF0-29584B749ED4}" sibTransId="{90401FE3-98C7-4AB2-8C50-9F37ACCE03E0}"/>
    <dgm:cxn modelId="{A13FCF0F-1BB6-4A39-9B2A-CAE28BE6D52F}" type="presOf" srcId="{6B34F0F6-4E02-444A-95CC-C023A2DCF6D9}" destId="{AA9F9592-2BAB-405C-ABDC-7E4D506D5F64}" srcOrd="0" destOrd="0" presId="urn:microsoft.com/office/officeart/2008/layout/PictureStrips"/>
    <dgm:cxn modelId="{EBC578EA-BD29-4C47-9C04-85BC5D93F247}" type="presParOf" srcId="{AA9F9592-2BAB-405C-ABDC-7E4D506D5F64}" destId="{3B291C50-1BAF-48E3-B50E-931D3E15F6A7}" srcOrd="0" destOrd="0" presId="urn:microsoft.com/office/officeart/2008/layout/PictureStrips"/>
    <dgm:cxn modelId="{DFF88F29-6428-4426-8BAE-15441BF0EF28}" type="presParOf" srcId="{3B291C50-1BAF-48E3-B50E-931D3E15F6A7}" destId="{C4D0D29A-DDE7-4828-A7AA-52A43215FC11}" srcOrd="0" destOrd="0" presId="urn:microsoft.com/office/officeart/2008/layout/PictureStrips"/>
    <dgm:cxn modelId="{E684CEB2-3220-4BF6-9B0F-E1294DCA06BE}" type="presParOf" srcId="{3B291C50-1BAF-48E3-B50E-931D3E15F6A7}" destId="{336A4830-39AD-4B86-989E-0EDEB7157E7F}" srcOrd="1" destOrd="0" presId="urn:microsoft.com/office/officeart/2008/layout/PictureStrips"/>
    <dgm:cxn modelId="{DE2059CD-7B7C-4F80-A48C-118E8D56A64E}" type="presParOf" srcId="{AA9F9592-2BAB-405C-ABDC-7E4D506D5F64}" destId="{B31889AE-3FFE-483D-848D-ADC6599CF2D5}" srcOrd="1" destOrd="0" presId="urn:microsoft.com/office/officeart/2008/layout/PictureStrips"/>
    <dgm:cxn modelId="{E4D8C38C-7063-479B-AAF0-2D7D429FA314}" type="presParOf" srcId="{AA9F9592-2BAB-405C-ABDC-7E4D506D5F64}" destId="{7480C721-48ED-4236-B9B4-C44BC4CE30B8}" srcOrd="2" destOrd="0" presId="urn:microsoft.com/office/officeart/2008/layout/PictureStrips"/>
    <dgm:cxn modelId="{C5D73607-3EAD-4DF4-92DC-D9018F50B383}" type="presParOf" srcId="{7480C721-48ED-4236-B9B4-C44BC4CE30B8}" destId="{B44DA31F-3F19-41B2-922C-3832087656A9}" srcOrd="0" destOrd="0" presId="urn:microsoft.com/office/officeart/2008/layout/PictureStrips"/>
    <dgm:cxn modelId="{3E08D970-2468-4D77-B0B8-76F6E882005D}" type="presParOf" srcId="{7480C721-48ED-4236-B9B4-C44BC4CE30B8}" destId="{3CBB49F7-159E-46C8-9886-48063F00DF50}" srcOrd="1" destOrd="0" presId="urn:microsoft.com/office/officeart/2008/layout/PictureStrips"/>
    <dgm:cxn modelId="{250097F0-F573-4E26-88E9-80CEF28B7D5E}" type="presParOf" srcId="{AA9F9592-2BAB-405C-ABDC-7E4D506D5F64}" destId="{83E818B2-870A-477C-8361-382C69E9FDBC}" srcOrd="3" destOrd="0" presId="urn:microsoft.com/office/officeart/2008/layout/PictureStrips"/>
    <dgm:cxn modelId="{7FD089F4-5E7D-4B14-A416-CA9C0AF2C541}" type="presParOf" srcId="{AA9F9592-2BAB-405C-ABDC-7E4D506D5F64}" destId="{D40915CB-07B8-4748-BEC9-93677B5BD796}" srcOrd="4" destOrd="0" presId="urn:microsoft.com/office/officeart/2008/layout/PictureStrips"/>
    <dgm:cxn modelId="{98B9395E-B78F-47EA-B2B0-171376081A2E}" type="presParOf" srcId="{D40915CB-07B8-4748-BEC9-93677B5BD796}" destId="{99F6B270-262B-42B6-84A4-31E3003B80BE}" srcOrd="0" destOrd="0" presId="urn:microsoft.com/office/officeart/2008/layout/PictureStrips"/>
    <dgm:cxn modelId="{301158C7-7C72-4939-B5F8-883EF9D159D7}" type="presParOf" srcId="{D40915CB-07B8-4748-BEC9-93677B5BD796}" destId="{6C77F600-4384-49F9-A727-2AC1B91BF19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1ACF3-8B20-4AAB-A646-6715A73F47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13CE6B7-412E-4359-B5CA-EF43C7BA0D51}">
      <dgm:prSet phldrT="[Texto]" custT="1"/>
      <dgm:spPr/>
      <dgm:t>
        <a:bodyPr/>
        <a:lstStyle/>
        <a:p>
          <a:pPr algn="ctr">
            <a:lnSpc>
              <a:spcPct val="150000"/>
            </a:lnSpc>
          </a:pPr>
          <a:r>
            <a:rPr lang="es-MX" sz="1500" dirty="0" smtClean="0">
              <a:latin typeface="Times New Roman" panose="02020603050405020304" pitchFamily="18" charset="0"/>
              <a:cs typeface="Times New Roman" panose="02020603050405020304" pitchFamily="18" charset="0"/>
            </a:rPr>
            <a:t>Se recomienda utilizar la aplicación del marketing móvil porque ayuda al cliente a obtener información a través de internet, sin tener que movilizarse hacia los locales comerciales o puntos de venta.</a:t>
          </a:r>
          <a:endParaRPr lang="es-EC" sz="1500" dirty="0">
            <a:latin typeface="Times New Roman" panose="02020603050405020304" pitchFamily="18" charset="0"/>
            <a:cs typeface="Times New Roman" panose="02020603050405020304" pitchFamily="18" charset="0"/>
          </a:endParaRPr>
        </a:p>
      </dgm:t>
    </dgm:pt>
    <dgm:pt modelId="{8B2E56C5-CAC8-4C87-B332-079F261C7B49}" type="parTrans" cxnId="{6DD6F164-067C-4F20-897B-3FBDA2B1AC4B}">
      <dgm:prSet/>
      <dgm:spPr/>
      <dgm:t>
        <a:bodyPr/>
        <a:lstStyle/>
        <a:p>
          <a:pPr algn="ctr">
            <a:lnSpc>
              <a:spcPct val="150000"/>
            </a:lnSpc>
          </a:pPr>
          <a:endParaRPr lang="es-EC" sz="1500">
            <a:latin typeface="Times New Roman" panose="02020603050405020304" pitchFamily="18" charset="0"/>
            <a:cs typeface="Times New Roman" panose="02020603050405020304" pitchFamily="18" charset="0"/>
          </a:endParaRPr>
        </a:p>
      </dgm:t>
    </dgm:pt>
    <dgm:pt modelId="{F1293525-DF4A-4905-9004-7EFE9289E1A8}" type="sibTrans" cxnId="{6DD6F164-067C-4F20-897B-3FBDA2B1AC4B}">
      <dgm:prSet/>
      <dgm:spPr/>
      <dgm:t>
        <a:bodyPr/>
        <a:lstStyle/>
        <a:p>
          <a:pPr algn="ctr">
            <a:lnSpc>
              <a:spcPct val="150000"/>
            </a:lnSpc>
          </a:pPr>
          <a:endParaRPr lang="es-EC" sz="1500">
            <a:latin typeface="Times New Roman" panose="02020603050405020304" pitchFamily="18" charset="0"/>
            <a:cs typeface="Times New Roman" panose="02020603050405020304" pitchFamily="18" charset="0"/>
          </a:endParaRPr>
        </a:p>
      </dgm:t>
    </dgm:pt>
    <dgm:pt modelId="{6CBFF759-2B84-4C65-9F35-41E053E2FB15}">
      <dgm:prSet phldrT="[Texto]" custT="1"/>
      <dgm:spPr/>
      <dgm:t>
        <a:bodyPr/>
        <a:lstStyle/>
        <a:p>
          <a:pPr algn="ctr">
            <a:lnSpc>
              <a:spcPct val="150000"/>
            </a:lnSpc>
          </a:pPr>
          <a:r>
            <a:rPr lang="es-EC" sz="1500" dirty="0" smtClean="0">
              <a:latin typeface="Times New Roman" panose="02020603050405020304" pitchFamily="18" charset="0"/>
              <a:cs typeface="Times New Roman" panose="02020603050405020304" pitchFamily="18" charset="0"/>
            </a:rPr>
            <a:t>.Se recomienda a las empresas que implementen permanentemente esta herramienta, ya que brinda información real e inmediata sobre el perfil de los clientes, logrando conocer específicamente sus necesidades</a:t>
          </a:r>
          <a:endParaRPr lang="es-EC" sz="1500" dirty="0">
            <a:latin typeface="Times New Roman" panose="02020603050405020304" pitchFamily="18" charset="0"/>
            <a:cs typeface="Times New Roman" panose="02020603050405020304" pitchFamily="18" charset="0"/>
          </a:endParaRPr>
        </a:p>
      </dgm:t>
    </dgm:pt>
    <dgm:pt modelId="{1C6B8B83-A5CB-468F-8EE7-90F9DB6A2C6A}" type="parTrans" cxnId="{C5375028-B9B1-4DD5-9286-A5D6AB294E0D}">
      <dgm:prSet/>
      <dgm:spPr/>
      <dgm:t>
        <a:bodyPr/>
        <a:lstStyle/>
        <a:p>
          <a:pPr algn="ctr">
            <a:lnSpc>
              <a:spcPct val="150000"/>
            </a:lnSpc>
          </a:pPr>
          <a:endParaRPr lang="es-EC" sz="1500">
            <a:latin typeface="Times New Roman" panose="02020603050405020304" pitchFamily="18" charset="0"/>
            <a:cs typeface="Times New Roman" panose="02020603050405020304" pitchFamily="18" charset="0"/>
          </a:endParaRPr>
        </a:p>
      </dgm:t>
    </dgm:pt>
    <dgm:pt modelId="{AEDD6DA9-F874-4BC5-B371-7FA082244C00}" type="sibTrans" cxnId="{C5375028-B9B1-4DD5-9286-A5D6AB294E0D}">
      <dgm:prSet/>
      <dgm:spPr/>
      <dgm:t>
        <a:bodyPr/>
        <a:lstStyle/>
        <a:p>
          <a:pPr algn="ctr">
            <a:lnSpc>
              <a:spcPct val="150000"/>
            </a:lnSpc>
          </a:pPr>
          <a:endParaRPr lang="es-EC" sz="1500">
            <a:latin typeface="Times New Roman" panose="02020603050405020304" pitchFamily="18" charset="0"/>
            <a:cs typeface="Times New Roman" panose="02020603050405020304" pitchFamily="18" charset="0"/>
          </a:endParaRPr>
        </a:p>
      </dgm:t>
    </dgm:pt>
    <dgm:pt modelId="{EEF2C4B1-23E7-4ABC-8E54-8A5FFE564611}">
      <dgm:prSet custT="1"/>
      <dgm:spPr/>
      <dgm:t>
        <a:bodyPr/>
        <a:lstStyle/>
        <a:p>
          <a:pPr algn="ctr">
            <a:lnSpc>
              <a:spcPct val="150000"/>
            </a:lnSpc>
          </a:pPr>
          <a:r>
            <a:rPr lang="es-MX" sz="1500" dirty="0" smtClean="0">
              <a:latin typeface="Times New Roman" panose="02020603050405020304" pitchFamily="18" charset="0"/>
              <a:cs typeface="Times New Roman" panose="02020603050405020304" pitchFamily="18" charset="0"/>
            </a:rPr>
            <a:t>Realizar frecuentemente promociones a través de la red social Facebook, debido a que varias empresas con autoservicios solo publicitan ocasionalmente, mientras más seguida sea la publicidad mayor será alcance entre los clientes.</a:t>
          </a:r>
          <a:endParaRPr lang="es-EC" sz="1500" dirty="0">
            <a:latin typeface="Times New Roman" panose="02020603050405020304" pitchFamily="18" charset="0"/>
            <a:cs typeface="Times New Roman" panose="02020603050405020304" pitchFamily="18" charset="0"/>
          </a:endParaRPr>
        </a:p>
      </dgm:t>
    </dgm:pt>
    <dgm:pt modelId="{AD335AF0-E306-402B-8FD3-67329FA44D22}" type="parTrans" cxnId="{09F60A2A-882C-4E1E-AF19-19A7F9C9B7A1}">
      <dgm:prSet/>
      <dgm:spPr/>
      <dgm:t>
        <a:bodyPr/>
        <a:lstStyle/>
        <a:p>
          <a:pPr algn="ctr">
            <a:lnSpc>
              <a:spcPct val="150000"/>
            </a:lnSpc>
          </a:pPr>
          <a:endParaRPr lang="es-EC" sz="1500">
            <a:latin typeface="Times New Roman" panose="02020603050405020304" pitchFamily="18" charset="0"/>
            <a:cs typeface="Times New Roman" panose="02020603050405020304" pitchFamily="18" charset="0"/>
          </a:endParaRPr>
        </a:p>
      </dgm:t>
    </dgm:pt>
    <dgm:pt modelId="{19389F8B-A529-4914-9298-9E96C6285F90}" type="sibTrans" cxnId="{09F60A2A-882C-4E1E-AF19-19A7F9C9B7A1}">
      <dgm:prSet/>
      <dgm:spPr/>
      <dgm:t>
        <a:bodyPr/>
        <a:lstStyle/>
        <a:p>
          <a:pPr algn="ctr">
            <a:lnSpc>
              <a:spcPct val="150000"/>
            </a:lnSpc>
          </a:pPr>
          <a:endParaRPr lang="es-EC" sz="1500">
            <a:latin typeface="Times New Roman" panose="02020603050405020304" pitchFamily="18" charset="0"/>
            <a:cs typeface="Times New Roman" panose="02020603050405020304" pitchFamily="18" charset="0"/>
          </a:endParaRPr>
        </a:p>
      </dgm:t>
    </dgm:pt>
    <dgm:pt modelId="{2251461B-73A2-466B-9175-BD02E5718A76}" type="pres">
      <dgm:prSet presAssocID="{3ED1ACF3-8B20-4AAB-A646-6715A73F47E7}" presName="Name0" presStyleCnt="0">
        <dgm:presLayoutVars>
          <dgm:dir/>
          <dgm:resizeHandles val="exact"/>
        </dgm:presLayoutVars>
      </dgm:prSet>
      <dgm:spPr/>
      <dgm:t>
        <a:bodyPr/>
        <a:lstStyle/>
        <a:p>
          <a:endParaRPr lang="es-EC"/>
        </a:p>
      </dgm:t>
    </dgm:pt>
    <dgm:pt modelId="{E7C78411-1D65-4CB9-BE24-706287E422B6}" type="pres">
      <dgm:prSet presAssocID="{B13CE6B7-412E-4359-B5CA-EF43C7BA0D51}" presName="composite" presStyleCnt="0"/>
      <dgm:spPr/>
    </dgm:pt>
    <dgm:pt modelId="{4A03B0A9-6079-4694-A03D-4A2E1D6EDABD}" type="pres">
      <dgm:prSet presAssocID="{B13CE6B7-412E-4359-B5CA-EF43C7BA0D51}" presName="rect1" presStyleLbl="trAlignAcc1" presStyleIdx="0" presStyleCnt="3" custScaleY="122189">
        <dgm:presLayoutVars>
          <dgm:bulletEnabled val="1"/>
        </dgm:presLayoutVars>
      </dgm:prSet>
      <dgm:spPr/>
      <dgm:t>
        <a:bodyPr/>
        <a:lstStyle/>
        <a:p>
          <a:endParaRPr lang="es-EC"/>
        </a:p>
      </dgm:t>
    </dgm:pt>
    <dgm:pt modelId="{2E702913-01C5-470E-80CF-102F979C616B}" type="pres">
      <dgm:prSet presAssocID="{B13CE6B7-412E-4359-B5CA-EF43C7BA0D51}" presName="rect2"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2BE1E042-5E81-443D-9703-7D1D71150557}" type="pres">
      <dgm:prSet presAssocID="{F1293525-DF4A-4905-9004-7EFE9289E1A8}" presName="sibTrans" presStyleCnt="0"/>
      <dgm:spPr/>
    </dgm:pt>
    <dgm:pt modelId="{6711F916-F527-48BC-AAFE-44D06EACEEF0}" type="pres">
      <dgm:prSet presAssocID="{6CBFF759-2B84-4C65-9F35-41E053E2FB15}" presName="composite" presStyleCnt="0"/>
      <dgm:spPr/>
    </dgm:pt>
    <dgm:pt modelId="{C9A298B8-EE3C-4102-8E10-CC2FAEEA4B04}" type="pres">
      <dgm:prSet presAssocID="{6CBFF759-2B84-4C65-9F35-41E053E2FB15}" presName="rect1" presStyleLbl="trAlignAcc1" presStyleIdx="1" presStyleCnt="3" custScaleY="125695">
        <dgm:presLayoutVars>
          <dgm:bulletEnabled val="1"/>
        </dgm:presLayoutVars>
      </dgm:prSet>
      <dgm:spPr/>
      <dgm:t>
        <a:bodyPr/>
        <a:lstStyle/>
        <a:p>
          <a:endParaRPr lang="es-EC"/>
        </a:p>
      </dgm:t>
    </dgm:pt>
    <dgm:pt modelId="{B11E81D5-4425-49EB-A319-B23024368374}" type="pres">
      <dgm:prSet presAssocID="{6CBFF759-2B84-4C65-9F35-41E053E2FB15}" presName="rect2" presStyleLbl="fgImgPlace1" presStyleIdx="1" presStyleCnt="3"/>
      <dgm:spPr>
        <a:blipFill rotWithShape="1">
          <a:blip xmlns:r="http://schemas.openxmlformats.org/officeDocument/2006/relationships" r:embed="rId1"/>
          <a:stretch>
            <a:fillRect/>
          </a:stretch>
        </a:blipFill>
      </dgm:spPr>
      <dgm:t>
        <a:bodyPr/>
        <a:lstStyle/>
        <a:p>
          <a:endParaRPr lang="es-EC"/>
        </a:p>
      </dgm:t>
    </dgm:pt>
    <dgm:pt modelId="{F7688E6A-F968-48C7-A0E5-384EA0D7FA12}" type="pres">
      <dgm:prSet presAssocID="{AEDD6DA9-F874-4BC5-B371-7FA082244C00}" presName="sibTrans" presStyleCnt="0"/>
      <dgm:spPr/>
    </dgm:pt>
    <dgm:pt modelId="{7CD2929C-30E8-4C82-86B8-E67142A52A6F}" type="pres">
      <dgm:prSet presAssocID="{EEF2C4B1-23E7-4ABC-8E54-8A5FFE564611}" presName="composite" presStyleCnt="0"/>
      <dgm:spPr/>
    </dgm:pt>
    <dgm:pt modelId="{E70F583A-0D6F-481F-BA44-4A6B8BFA7E3E}" type="pres">
      <dgm:prSet presAssocID="{EEF2C4B1-23E7-4ABC-8E54-8A5FFE564611}" presName="rect1" presStyleLbl="trAlignAcc1" presStyleIdx="2" presStyleCnt="3" custScaleY="111916" custLinFactNeighborX="33" custLinFactNeighborY="-6729">
        <dgm:presLayoutVars>
          <dgm:bulletEnabled val="1"/>
        </dgm:presLayoutVars>
      </dgm:prSet>
      <dgm:spPr/>
      <dgm:t>
        <a:bodyPr/>
        <a:lstStyle/>
        <a:p>
          <a:endParaRPr lang="es-EC"/>
        </a:p>
      </dgm:t>
    </dgm:pt>
    <dgm:pt modelId="{DE1E8A82-587F-40F5-8BDA-612A28B3C80E}" type="pres">
      <dgm:prSet presAssocID="{EEF2C4B1-23E7-4ABC-8E54-8A5FFE564611}" presName="rect2" presStyleLbl="fgImgPlace1" presStyleIdx="2" presStyleCnt="3" custScaleY="81051" custLinFactNeighborX="-3898" custLinFactNeighborY="6497"/>
      <dgm:spPr>
        <a:blipFill rotWithShape="1">
          <a:blip xmlns:r="http://schemas.openxmlformats.org/officeDocument/2006/relationships" r:embed="rId1"/>
          <a:stretch>
            <a:fillRect/>
          </a:stretch>
        </a:blipFill>
      </dgm:spPr>
      <dgm:t>
        <a:bodyPr/>
        <a:lstStyle/>
        <a:p>
          <a:endParaRPr lang="es-EC"/>
        </a:p>
      </dgm:t>
    </dgm:pt>
  </dgm:ptLst>
  <dgm:cxnLst>
    <dgm:cxn modelId="{F4624749-BA26-44E7-87B1-82EA5D2FF386}" type="presOf" srcId="{B13CE6B7-412E-4359-B5CA-EF43C7BA0D51}" destId="{4A03B0A9-6079-4694-A03D-4A2E1D6EDABD}" srcOrd="0" destOrd="0" presId="urn:microsoft.com/office/officeart/2008/layout/PictureStrips"/>
    <dgm:cxn modelId="{E3F0DB60-A774-46DA-A8F0-DEEF292B16F6}" type="presOf" srcId="{EEF2C4B1-23E7-4ABC-8E54-8A5FFE564611}" destId="{E70F583A-0D6F-481F-BA44-4A6B8BFA7E3E}" srcOrd="0" destOrd="0" presId="urn:microsoft.com/office/officeart/2008/layout/PictureStrips"/>
    <dgm:cxn modelId="{A2CF2046-EF85-4780-940F-B776F74A5CB4}" type="presOf" srcId="{6CBFF759-2B84-4C65-9F35-41E053E2FB15}" destId="{C9A298B8-EE3C-4102-8E10-CC2FAEEA4B04}" srcOrd="0" destOrd="0" presId="urn:microsoft.com/office/officeart/2008/layout/PictureStrips"/>
    <dgm:cxn modelId="{11631EA1-2F2B-4ABF-8EA8-2733D404DF72}" type="presOf" srcId="{3ED1ACF3-8B20-4AAB-A646-6715A73F47E7}" destId="{2251461B-73A2-466B-9175-BD02E5718A76}" srcOrd="0" destOrd="0" presId="urn:microsoft.com/office/officeart/2008/layout/PictureStrips"/>
    <dgm:cxn modelId="{C5375028-B9B1-4DD5-9286-A5D6AB294E0D}" srcId="{3ED1ACF3-8B20-4AAB-A646-6715A73F47E7}" destId="{6CBFF759-2B84-4C65-9F35-41E053E2FB15}" srcOrd="1" destOrd="0" parTransId="{1C6B8B83-A5CB-468F-8EE7-90F9DB6A2C6A}" sibTransId="{AEDD6DA9-F874-4BC5-B371-7FA082244C00}"/>
    <dgm:cxn modelId="{09F60A2A-882C-4E1E-AF19-19A7F9C9B7A1}" srcId="{3ED1ACF3-8B20-4AAB-A646-6715A73F47E7}" destId="{EEF2C4B1-23E7-4ABC-8E54-8A5FFE564611}" srcOrd="2" destOrd="0" parTransId="{AD335AF0-E306-402B-8FD3-67329FA44D22}" sibTransId="{19389F8B-A529-4914-9298-9E96C6285F90}"/>
    <dgm:cxn modelId="{6DD6F164-067C-4F20-897B-3FBDA2B1AC4B}" srcId="{3ED1ACF3-8B20-4AAB-A646-6715A73F47E7}" destId="{B13CE6B7-412E-4359-B5CA-EF43C7BA0D51}" srcOrd="0" destOrd="0" parTransId="{8B2E56C5-CAC8-4C87-B332-079F261C7B49}" sibTransId="{F1293525-DF4A-4905-9004-7EFE9289E1A8}"/>
    <dgm:cxn modelId="{FF594B70-C296-4696-8E51-2222B0BB57E7}" type="presParOf" srcId="{2251461B-73A2-466B-9175-BD02E5718A76}" destId="{E7C78411-1D65-4CB9-BE24-706287E422B6}" srcOrd="0" destOrd="0" presId="urn:microsoft.com/office/officeart/2008/layout/PictureStrips"/>
    <dgm:cxn modelId="{B9211323-BAE9-45A0-BAD5-587117A7D9A0}" type="presParOf" srcId="{E7C78411-1D65-4CB9-BE24-706287E422B6}" destId="{4A03B0A9-6079-4694-A03D-4A2E1D6EDABD}" srcOrd="0" destOrd="0" presId="urn:microsoft.com/office/officeart/2008/layout/PictureStrips"/>
    <dgm:cxn modelId="{C28ED52D-3B81-4999-923F-800CCBC53B5B}" type="presParOf" srcId="{E7C78411-1D65-4CB9-BE24-706287E422B6}" destId="{2E702913-01C5-470E-80CF-102F979C616B}" srcOrd="1" destOrd="0" presId="urn:microsoft.com/office/officeart/2008/layout/PictureStrips"/>
    <dgm:cxn modelId="{3C5B4791-596E-4FFC-AD32-2413E92604F4}" type="presParOf" srcId="{2251461B-73A2-466B-9175-BD02E5718A76}" destId="{2BE1E042-5E81-443D-9703-7D1D71150557}" srcOrd="1" destOrd="0" presId="urn:microsoft.com/office/officeart/2008/layout/PictureStrips"/>
    <dgm:cxn modelId="{CF543F3D-619C-402D-ACE9-F3FBD0AC85CB}" type="presParOf" srcId="{2251461B-73A2-466B-9175-BD02E5718A76}" destId="{6711F916-F527-48BC-AAFE-44D06EACEEF0}" srcOrd="2" destOrd="0" presId="urn:microsoft.com/office/officeart/2008/layout/PictureStrips"/>
    <dgm:cxn modelId="{A69B7618-DF0F-4022-A3AE-29E08CAB7413}" type="presParOf" srcId="{6711F916-F527-48BC-AAFE-44D06EACEEF0}" destId="{C9A298B8-EE3C-4102-8E10-CC2FAEEA4B04}" srcOrd="0" destOrd="0" presId="urn:microsoft.com/office/officeart/2008/layout/PictureStrips"/>
    <dgm:cxn modelId="{D951118C-6BC0-43EE-84FE-AC51DB72C7E8}" type="presParOf" srcId="{6711F916-F527-48BC-AAFE-44D06EACEEF0}" destId="{B11E81D5-4425-49EB-A319-B23024368374}" srcOrd="1" destOrd="0" presId="urn:microsoft.com/office/officeart/2008/layout/PictureStrips"/>
    <dgm:cxn modelId="{8A59BF66-B65F-4F82-99A0-C733362EFCE6}" type="presParOf" srcId="{2251461B-73A2-466B-9175-BD02E5718A76}" destId="{F7688E6A-F968-48C7-A0E5-384EA0D7FA12}" srcOrd="3" destOrd="0" presId="urn:microsoft.com/office/officeart/2008/layout/PictureStrips"/>
    <dgm:cxn modelId="{854A09AD-0142-466B-9503-57C34D5DBDA7}" type="presParOf" srcId="{2251461B-73A2-466B-9175-BD02E5718A76}" destId="{7CD2929C-30E8-4C82-86B8-E67142A52A6F}" srcOrd="4" destOrd="0" presId="urn:microsoft.com/office/officeart/2008/layout/PictureStrips"/>
    <dgm:cxn modelId="{09A26EF5-FB6F-4EA8-81C7-5D92435DEFC7}" type="presParOf" srcId="{7CD2929C-30E8-4C82-86B8-E67142A52A6F}" destId="{E70F583A-0D6F-481F-BA44-4A6B8BFA7E3E}" srcOrd="0" destOrd="0" presId="urn:microsoft.com/office/officeart/2008/layout/PictureStrips"/>
    <dgm:cxn modelId="{1E7C615C-574B-4F62-B328-A2207A3BDD5A}" type="presParOf" srcId="{7CD2929C-30E8-4C82-86B8-E67142A52A6F}" destId="{DE1E8A82-587F-40F5-8BDA-612A28B3C80E}"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D1ACF3-8B20-4AAB-A646-6715A73F47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13CE6B7-412E-4359-B5CA-EF43C7BA0D51}">
      <dgm:prSet phldrT="[Texto]" custT="1"/>
      <dgm:spPr/>
      <dgm:t>
        <a:bodyPr/>
        <a:lstStyle/>
        <a:p>
          <a:pPr algn="ctr">
            <a:lnSpc>
              <a:spcPct val="150000"/>
            </a:lnSpc>
          </a:pPr>
          <a:r>
            <a:rPr lang="es-MX" sz="1600" dirty="0" smtClean="0">
              <a:latin typeface="Times New Roman" panose="02020603050405020304" pitchFamily="18" charset="0"/>
              <a:cs typeface="Times New Roman" panose="02020603050405020304" pitchFamily="18" charset="0"/>
            </a:rPr>
            <a:t>Se recomienda socializar las seguridades que brinda las aplicaciones que se utilizan en los dispositivos móviles para generar mayor confianza en los contenidos de las mismas.</a:t>
          </a:r>
          <a:endParaRPr lang="es-EC" sz="1600" dirty="0">
            <a:latin typeface="Times New Roman" panose="02020603050405020304" pitchFamily="18" charset="0"/>
            <a:cs typeface="Times New Roman" panose="02020603050405020304" pitchFamily="18" charset="0"/>
          </a:endParaRPr>
        </a:p>
      </dgm:t>
    </dgm:pt>
    <dgm:pt modelId="{8B2E56C5-CAC8-4C87-B332-079F261C7B49}" type="parTrans" cxnId="{6DD6F164-067C-4F20-897B-3FBDA2B1AC4B}">
      <dgm:prSet/>
      <dgm:spPr/>
      <dgm:t>
        <a:bodyPr/>
        <a:lstStyle/>
        <a:p>
          <a:pPr algn="ctr">
            <a:lnSpc>
              <a:spcPct val="150000"/>
            </a:lnSpc>
          </a:pPr>
          <a:endParaRPr lang="es-EC" sz="1600">
            <a:latin typeface="Times New Roman" panose="02020603050405020304" pitchFamily="18" charset="0"/>
            <a:cs typeface="Times New Roman" panose="02020603050405020304" pitchFamily="18" charset="0"/>
          </a:endParaRPr>
        </a:p>
      </dgm:t>
    </dgm:pt>
    <dgm:pt modelId="{F1293525-DF4A-4905-9004-7EFE9289E1A8}" type="sibTrans" cxnId="{6DD6F164-067C-4F20-897B-3FBDA2B1AC4B}">
      <dgm:prSet/>
      <dgm:spPr/>
      <dgm:t>
        <a:bodyPr/>
        <a:lstStyle/>
        <a:p>
          <a:pPr algn="ctr">
            <a:lnSpc>
              <a:spcPct val="150000"/>
            </a:lnSpc>
          </a:pPr>
          <a:endParaRPr lang="es-EC" sz="1600">
            <a:latin typeface="Times New Roman" panose="02020603050405020304" pitchFamily="18" charset="0"/>
            <a:cs typeface="Times New Roman" panose="02020603050405020304" pitchFamily="18" charset="0"/>
          </a:endParaRPr>
        </a:p>
      </dgm:t>
    </dgm:pt>
    <dgm:pt modelId="{6CBFF759-2B84-4C65-9F35-41E053E2FB15}">
      <dgm:prSet phldrT="[Texto]" custT="1"/>
      <dgm:spPr/>
      <dgm:t>
        <a:bodyPr/>
        <a:lstStyle/>
        <a:p>
          <a:pPr algn="ctr">
            <a:lnSpc>
              <a:spcPct val="150000"/>
            </a:lnSpc>
          </a:pPr>
          <a:r>
            <a:rPr lang="es-MX" sz="1600" dirty="0" smtClean="0">
              <a:latin typeface="Times New Roman" panose="02020603050405020304" pitchFamily="18" charset="0"/>
              <a:cs typeface="Times New Roman" panose="02020603050405020304" pitchFamily="18" charset="0"/>
            </a:rPr>
            <a:t>Utilizar estrategias de marketing móvil con mensajes personalizados, es decir, ofertar productos estrellas que interesen al cliente, además de tener títulos impactantes e información lo más llamativa posible para que el cliente vea por completo la publicidad.</a:t>
          </a:r>
          <a:endParaRPr lang="es-EC" sz="1600" dirty="0">
            <a:latin typeface="Times New Roman" panose="02020603050405020304" pitchFamily="18" charset="0"/>
            <a:cs typeface="Times New Roman" panose="02020603050405020304" pitchFamily="18" charset="0"/>
          </a:endParaRPr>
        </a:p>
      </dgm:t>
    </dgm:pt>
    <dgm:pt modelId="{1C6B8B83-A5CB-468F-8EE7-90F9DB6A2C6A}" type="parTrans" cxnId="{C5375028-B9B1-4DD5-9286-A5D6AB294E0D}">
      <dgm:prSet/>
      <dgm:spPr/>
      <dgm:t>
        <a:bodyPr/>
        <a:lstStyle/>
        <a:p>
          <a:pPr algn="ctr">
            <a:lnSpc>
              <a:spcPct val="150000"/>
            </a:lnSpc>
          </a:pPr>
          <a:endParaRPr lang="es-EC" sz="1600">
            <a:latin typeface="Times New Roman" panose="02020603050405020304" pitchFamily="18" charset="0"/>
            <a:cs typeface="Times New Roman" panose="02020603050405020304" pitchFamily="18" charset="0"/>
          </a:endParaRPr>
        </a:p>
      </dgm:t>
    </dgm:pt>
    <dgm:pt modelId="{AEDD6DA9-F874-4BC5-B371-7FA082244C00}" type="sibTrans" cxnId="{C5375028-B9B1-4DD5-9286-A5D6AB294E0D}">
      <dgm:prSet/>
      <dgm:spPr/>
      <dgm:t>
        <a:bodyPr/>
        <a:lstStyle/>
        <a:p>
          <a:pPr algn="ctr">
            <a:lnSpc>
              <a:spcPct val="150000"/>
            </a:lnSpc>
          </a:pPr>
          <a:endParaRPr lang="es-EC" sz="1600">
            <a:latin typeface="Times New Roman" panose="02020603050405020304" pitchFamily="18" charset="0"/>
            <a:cs typeface="Times New Roman" panose="02020603050405020304" pitchFamily="18" charset="0"/>
          </a:endParaRPr>
        </a:p>
      </dgm:t>
    </dgm:pt>
    <dgm:pt modelId="{2251461B-73A2-466B-9175-BD02E5718A76}" type="pres">
      <dgm:prSet presAssocID="{3ED1ACF3-8B20-4AAB-A646-6715A73F47E7}" presName="Name0" presStyleCnt="0">
        <dgm:presLayoutVars>
          <dgm:dir/>
          <dgm:resizeHandles val="exact"/>
        </dgm:presLayoutVars>
      </dgm:prSet>
      <dgm:spPr/>
      <dgm:t>
        <a:bodyPr/>
        <a:lstStyle/>
        <a:p>
          <a:endParaRPr lang="es-EC"/>
        </a:p>
      </dgm:t>
    </dgm:pt>
    <dgm:pt modelId="{E7C78411-1D65-4CB9-BE24-706287E422B6}" type="pres">
      <dgm:prSet presAssocID="{B13CE6B7-412E-4359-B5CA-EF43C7BA0D51}" presName="composite" presStyleCnt="0"/>
      <dgm:spPr/>
    </dgm:pt>
    <dgm:pt modelId="{4A03B0A9-6079-4694-A03D-4A2E1D6EDABD}" type="pres">
      <dgm:prSet presAssocID="{B13CE6B7-412E-4359-B5CA-EF43C7BA0D51}" presName="rect1" presStyleLbl="trAlignAcc1" presStyleIdx="0" presStyleCnt="2" custScaleX="78460" custScaleY="45716">
        <dgm:presLayoutVars>
          <dgm:bulletEnabled val="1"/>
        </dgm:presLayoutVars>
      </dgm:prSet>
      <dgm:spPr/>
      <dgm:t>
        <a:bodyPr/>
        <a:lstStyle/>
        <a:p>
          <a:endParaRPr lang="es-EC"/>
        </a:p>
      </dgm:t>
    </dgm:pt>
    <dgm:pt modelId="{2E702913-01C5-470E-80CF-102F979C616B}" type="pres">
      <dgm:prSet presAssocID="{B13CE6B7-412E-4359-B5CA-EF43C7BA0D51}" presName="rect2" presStyleLbl="fgImgPlace1" presStyleIdx="0" presStyleCnt="2" custScaleX="89910" custScaleY="44207" custLinFactNeighborX="44053" custLinFactNeighborY="9570"/>
      <dgm:spPr>
        <a:blipFill rotWithShape="1">
          <a:blip xmlns:r="http://schemas.openxmlformats.org/officeDocument/2006/relationships" r:embed="rId1"/>
          <a:stretch>
            <a:fillRect/>
          </a:stretch>
        </a:blipFill>
      </dgm:spPr>
      <dgm:t>
        <a:bodyPr/>
        <a:lstStyle/>
        <a:p>
          <a:endParaRPr lang="es-EC"/>
        </a:p>
      </dgm:t>
    </dgm:pt>
    <dgm:pt modelId="{2BE1E042-5E81-443D-9703-7D1D71150557}" type="pres">
      <dgm:prSet presAssocID="{F1293525-DF4A-4905-9004-7EFE9289E1A8}" presName="sibTrans" presStyleCnt="0"/>
      <dgm:spPr/>
    </dgm:pt>
    <dgm:pt modelId="{6711F916-F527-48BC-AAFE-44D06EACEEF0}" type="pres">
      <dgm:prSet presAssocID="{6CBFF759-2B84-4C65-9F35-41E053E2FB15}" presName="composite" presStyleCnt="0"/>
      <dgm:spPr/>
    </dgm:pt>
    <dgm:pt modelId="{C9A298B8-EE3C-4102-8E10-CC2FAEEA4B04}" type="pres">
      <dgm:prSet presAssocID="{6CBFF759-2B84-4C65-9F35-41E053E2FB15}" presName="rect1" presStyleLbl="trAlignAcc1" presStyleIdx="1" presStyleCnt="2" custScaleX="80375" custScaleY="57256" custLinFactNeighborY="-6574">
        <dgm:presLayoutVars>
          <dgm:bulletEnabled val="1"/>
        </dgm:presLayoutVars>
      </dgm:prSet>
      <dgm:spPr/>
      <dgm:t>
        <a:bodyPr/>
        <a:lstStyle/>
        <a:p>
          <a:endParaRPr lang="es-EC"/>
        </a:p>
      </dgm:t>
    </dgm:pt>
    <dgm:pt modelId="{B11E81D5-4425-49EB-A319-B23024368374}" type="pres">
      <dgm:prSet presAssocID="{6CBFF759-2B84-4C65-9F35-41E053E2FB15}" presName="rect2" presStyleLbl="fgImgPlace1" presStyleIdx="1" presStyleCnt="2" custScaleY="44925" custLinFactNeighborX="43051" custLinFactNeighborY="6242"/>
      <dgm:spPr>
        <a:blipFill rotWithShape="1">
          <a:blip xmlns:r="http://schemas.openxmlformats.org/officeDocument/2006/relationships" r:embed="rId1"/>
          <a:stretch>
            <a:fillRect/>
          </a:stretch>
        </a:blipFill>
      </dgm:spPr>
      <dgm:t>
        <a:bodyPr/>
        <a:lstStyle/>
        <a:p>
          <a:endParaRPr lang="es-EC"/>
        </a:p>
      </dgm:t>
    </dgm:pt>
  </dgm:ptLst>
  <dgm:cxnLst>
    <dgm:cxn modelId="{CFC3B875-9290-46B1-8FB4-32D830F45D60}" type="presOf" srcId="{B13CE6B7-412E-4359-B5CA-EF43C7BA0D51}" destId="{4A03B0A9-6079-4694-A03D-4A2E1D6EDABD}" srcOrd="0" destOrd="0" presId="urn:microsoft.com/office/officeart/2008/layout/PictureStrips"/>
    <dgm:cxn modelId="{16D42694-EBAB-4E53-B333-8CACC1A32803}" type="presOf" srcId="{3ED1ACF3-8B20-4AAB-A646-6715A73F47E7}" destId="{2251461B-73A2-466B-9175-BD02E5718A76}" srcOrd="0" destOrd="0" presId="urn:microsoft.com/office/officeart/2008/layout/PictureStrips"/>
    <dgm:cxn modelId="{65A973AE-B1C2-4FAA-B694-C68F053C4728}" type="presOf" srcId="{6CBFF759-2B84-4C65-9F35-41E053E2FB15}" destId="{C9A298B8-EE3C-4102-8E10-CC2FAEEA4B04}" srcOrd="0" destOrd="0" presId="urn:microsoft.com/office/officeart/2008/layout/PictureStrips"/>
    <dgm:cxn modelId="{6DD6F164-067C-4F20-897B-3FBDA2B1AC4B}" srcId="{3ED1ACF3-8B20-4AAB-A646-6715A73F47E7}" destId="{B13CE6B7-412E-4359-B5CA-EF43C7BA0D51}" srcOrd="0" destOrd="0" parTransId="{8B2E56C5-CAC8-4C87-B332-079F261C7B49}" sibTransId="{F1293525-DF4A-4905-9004-7EFE9289E1A8}"/>
    <dgm:cxn modelId="{C5375028-B9B1-4DD5-9286-A5D6AB294E0D}" srcId="{3ED1ACF3-8B20-4AAB-A646-6715A73F47E7}" destId="{6CBFF759-2B84-4C65-9F35-41E053E2FB15}" srcOrd="1" destOrd="0" parTransId="{1C6B8B83-A5CB-468F-8EE7-90F9DB6A2C6A}" sibTransId="{AEDD6DA9-F874-4BC5-B371-7FA082244C00}"/>
    <dgm:cxn modelId="{DB98434E-7610-4A2F-AEE5-987335A40FFF}" type="presParOf" srcId="{2251461B-73A2-466B-9175-BD02E5718A76}" destId="{E7C78411-1D65-4CB9-BE24-706287E422B6}" srcOrd="0" destOrd="0" presId="urn:microsoft.com/office/officeart/2008/layout/PictureStrips"/>
    <dgm:cxn modelId="{D81887D8-5FEB-428C-B646-9411E333A342}" type="presParOf" srcId="{E7C78411-1D65-4CB9-BE24-706287E422B6}" destId="{4A03B0A9-6079-4694-A03D-4A2E1D6EDABD}" srcOrd="0" destOrd="0" presId="urn:microsoft.com/office/officeart/2008/layout/PictureStrips"/>
    <dgm:cxn modelId="{69A77829-77BB-433C-95E9-977100CC6B62}" type="presParOf" srcId="{E7C78411-1D65-4CB9-BE24-706287E422B6}" destId="{2E702913-01C5-470E-80CF-102F979C616B}" srcOrd="1" destOrd="0" presId="urn:microsoft.com/office/officeart/2008/layout/PictureStrips"/>
    <dgm:cxn modelId="{BE619911-17CA-4306-A6CC-3B0929A0F5EC}" type="presParOf" srcId="{2251461B-73A2-466B-9175-BD02E5718A76}" destId="{2BE1E042-5E81-443D-9703-7D1D71150557}" srcOrd="1" destOrd="0" presId="urn:microsoft.com/office/officeart/2008/layout/PictureStrips"/>
    <dgm:cxn modelId="{2465ACA1-90FA-4460-8AB1-7A803EC6556C}" type="presParOf" srcId="{2251461B-73A2-466B-9175-BD02E5718A76}" destId="{6711F916-F527-48BC-AAFE-44D06EACEEF0}" srcOrd="2" destOrd="0" presId="urn:microsoft.com/office/officeart/2008/layout/PictureStrips"/>
    <dgm:cxn modelId="{F8077E97-5AF2-4842-A096-D38B10CDC5B0}" type="presParOf" srcId="{6711F916-F527-48BC-AAFE-44D06EACEEF0}" destId="{C9A298B8-EE3C-4102-8E10-CC2FAEEA4B04}" srcOrd="0" destOrd="0" presId="urn:microsoft.com/office/officeart/2008/layout/PictureStrips"/>
    <dgm:cxn modelId="{3E605DA3-044C-4F23-80C2-46CB484295F4}" type="presParOf" srcId="{6711F916-F527-48BC-AAFE-44D06EACEEF0}" destId="{B11E81D5-4425-49EB-A319-B23024368374}"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7B26B-8207-4810-9837-7320255CC4F2}">
      <dsp:nvSpPr>
        <dsp:cNvPr id="0" name=""/>
        <dsp:cNvSpPr/>
      </dsp:nvSpPr>
      <dsp:spPr>
        <a:xfrm>
          <a:off x="3547" y="24071"/>
          <a:ext cx="3458574" cy="1249562"/>
        </a:xfrm>
        <a:prstGeom prst="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w="9525" cap="flat" cmpd="sng" algn="ctr">
          <a:solidFill>
            <a:schemeClr val="accent3">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S" sz="2600" b="1" kern="1200" smtClean="0">
              <a:effectLst/>
              <a:latin typeface="Times New Roman" panose="02020603050405020304" pitchFamily="18" charset="0"/>
              <a:cs typeface="Times New Roman" panose="02020603050405020304" pitchFamily="18" charset="0"/>
            </a:rPr>
            <a:t>PERCEPCIÓN</a:t>
          </a:r>
          <a:endParaRPr lang="es-ES" sz="2600" b="1" kern="1200" dirty="0">
            <a:effectLst/>
            <a:latin typeface="Times New Roman" panose="02020603050405020304" pitchFamily="18" charset="0"/>
            <a:cs typeface="Times New Roman" panose="02020603050405020304" pitchFamily="18" charset="0"/>
          </a:endParaRPr>
        </a:p>
      </dsp:txBody>
      <dsp:txXfrm>
        <a:off x="3547" y="24071"/>
        <a:ext cx="3458574" cy="1249562"/>
      </dsp:txXfrm>
    </dsp:sp>
    <dsp:sp modelId="{3FDBD334-B844-4C35-948B-958C6E77AB69}">
      <dsp:nvSpPr>
        <dsp:cNvPr id="0" name=""/>
        <dsp:cNvSpPr/>
      </dsp:nvSpPr>
      <dsp:spPr>
        <a:xfrm>
          <a:off x="3547" y="1273634"/>
          <a:ext cx="3458574" cy="2107645"/>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(Solomón, 2008) Define a la percepción como “el proceso por medio del cual la gente selecciona, organiza e interpreta sensaciones” </a:t>
          </a:r>
          <a:endParaRPr lang="es-ES" sz="2000" kern="1200" dirty="0">
            <a:latin typeface="Times New Roman" panose="02020603050405020304" pitchFamily="18" charset="0"/>
            <a:cs typeface="Times New Roman" panose="02020603050405020304" pitchFamily="18" charset="0"/>
          </a:endParaRPr>
        </a:p>
      </dsp:txBody>
      <dsp:txXfrm>
        <a:off x="3547" y="1273634"/>
        <a:ext cx="3458574" cy="2107645"/>
      </dsp:txXfrm>
    </dsp:sp>
    <dsp:sp modelId="{939285FC-27BD-433E-831B-55FA85A740E5}">
      <dsp:nvSpPr>
        <dsp:cNvPr id="0" name=""/>
        <dsp:cNvSpPr/>
      </dsp:nvSpPr>
      <dsp:spPr>
        <a:xfrm>
          <a:off x="3946322" y="24071"/>
          <a:ext cx="3458574" cy="1249562"/>
        </a:xfrm>
        <a:prstGeom prst="rect">
          <a:avLst/>
        </a:prstGeom>
        <a:gradFill rotWithShape="0">
          <a:gsLst>
            <a:gs pos="0">
              <a:schemeClr val="accent3">
                <a:alpha val="90000"/>
                <a:hueOff val="0"/>
                <a:satOff val="0"/>
                <a:lumOff val="0"/>
                <a:alphaOff val="-20000"/>
                <a:tint val="50000"/>
                <a:satMod val="300000"/>
              </a:schemeClr>
            </a:gs>
            <a:gs pos="35000">
              <a:schemeClr val="accent3">
                <a:alpha val="90000"/>
                <a:hueOff val="0"/>
                <a:satOff val="0"/>
                <a:lumOff val="0"/>
                <a:alphaOff val="-20000"/>
                <a:tint val="37000"/>
                <a:satMod val="300000"/>
              </a:schemeClr>
            </a:gs>
            <a:gs pos="100000">
              <a:schemeClr val="accent3">
                <a:alpha val="90000"/>
                <a:hueOff val="0"/>
                <a:satOff val="0"/>
                <a:lumOff val="0"/>
                <a:alphaOff val="-20000"/>
                <a:tint val="15000"/>
                <a:satMod val="350000"/>
              </a:schemeClr>
            </a:gs>
          </a:gsLst>
          <a:lin ang="16200000" scaled="1"/>
        </a:gradFill>
        <a:ln w="9525" cap="flat" cmpd="sng" algn="ctr">
          <a:solidFill>
            <a:schemeClr val="accent3">
              <a:alpha val="90000"/>
              <a:hueOff val="0"/>
              <a:satOff val="0"/>
              <a:lumOff val="0"/>
              <a:alphaOff val="-2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EC" sz="2600" b="1" kern="1200" dirty="0" smtClean="0">
              <a:effectLst/>
              <a:latin typeface="Times New Roman" panose="02020603050405020304" pitchFamily="18" charset="0"/>
              <a:cs typeface="Times New Roman" panose="02020603050405020304" pitchFamily="18" charset="0"/>
            </a:rPr>
            <a:t>MOTIVACIÓN HUMANA</a:t>
          </a:r>
          <a:endParaRPr lang="es-ES" sz="2600" kern="1200" dirty="0">
            <a:effectLst/>
            <a:latin typeface="Times New Roman" panose="02020603050405020304" pitchFamily="18" charset="0"/>
            <a:cs typeface="Times New Roman" panose="02020603050405020304" pitchFamily="18" charset="0"/>
          </a:endParaRPr>
        </a:p>
      </dsp:txBody>
      <dsp:txXfrm>
        <a:off x="3946322" y="24071"/>
        <a:ext cx="3458574" cy="1249562"/>
      </dsp:txXfrm>
    </dsp:sp>
    <dsp:sp modelId="{CDB59B2D-1218-4CE9-9F9A-28E43EACA497}">
      <dsp:nvSpPr>
        <dsp:cNvPr id="0" name=""/>
        <dsp:cNvSpPr/>
      </dsp:nvSpPr>
      <dsp:spPr>
        <a:xfrm>
          <a:off x="3946322" y="1273634"/>
          <a:ext cx="3458574" cy="2107645"/>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Según </a:t>
          </a:r>
          <a:r>
            <a:rPr lang="es-MX" sz="2000" kern="1200" dirty="0" smtClean="0">
              <a:latin typeface="Times New Roman" panose="02020603050405020304" pitchFamily="18" charset="0"/>
              <a:cs typeface="Times New Roman" panose="02020603050405020304" pitchFamily="18" charset="0"/>
            </a:rPr>
            <a:t>(Solomón, 2008)</a:t>
          </a:r>
          <a:r>
            <a:rPr lang="es-EC" sz="2000" kern="1200" dirty="0" smtClean="0">
              <a:latin typeface="Times New Roman" panose="02020603050405020304" pitchFamily="18" charset="0"/>
              <a:cs typeface="Times New Roman" panose="02020603050405020304" pitchFamily="18" charset="0"/>
            </a:rPr>
            <a:t> la motivación “son los procesos que hacen que las personas se comporten como lo hacen y surgen cuando aparece una necesidad que el consumidor desea satisfacer” </a:t>
          </a:r>
          <a:endParaRPr lang="es-ES" sz="2000" kern="1200" dirty="0">
            <a:latin typeface="Times New Roman" panose="02020603050405020304" pitchFamily="18" charset="0"/>
            <a:cs typeface="Times New Roman" panose="02020603050405020304" pitchFamily="18" charset="0"/>
          </a:endParaRPr>
        </a:p>
      </dsp:txBody>
      <dsp:txXfrm>
        <a:off x="3946322" y="1273634"/>
        <a:ext cx="3458574" cy="2107645"/>
      </dsp:txXfrm>
    </dsp:sp>
    <dsp:sp modelId="{F2FECDF5-EDF8-44D0-BF58-ACF3452542A6}">
      <dsp:nvSpPr>
        <dsp:cNvPr id="0" name=""/>
        <dsp:cNvSpPr/>
      </dsp:nvSpPr>
      <dsp:spPr>
        <a:xfrm>
          <a:off x="7889097" y="24071"/>
          <a:ext cx="3458574" cy="1249562"/>
        </a:xfrm>
        <a:prstGeom prst="rect">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w="9525" cap="flat" cmpd="sng" algn="ctr">
          <a:solidFill>
            <a:schemeClr val="accent3">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MX" sz="2600" b="1" i="0" kern="1200" dirty="0" smtClean="0">
              <a:effectLst/>
              <a:latin typeface="Times New Roman" panose="02020603050405020304" pitchFamily="18" charset="0"/>
              <a:cs typeface="Times New Roman" panose="02020603050405020304" pitchFamily="18" charset="0"/>
            </a:rPr>
            <a:t>FACTORES QUE INFLUYEN EN EL CONSUMIDOR</a:t>
          </a:r>
          <a:endParaRPr lang="es-ES" sz="2600" kern="1200" dirty="0">
            <a:effectLst/>
            <a:latin typeface="Times New Roman" panose="02020603050405020304" pitchFamily="18" charset="0"/>
            <a:cs typeface="Times New Roman" panose="02020603050405020304" pitchFamily="18" charset="0"/>
          </a:endParaRPr>
        </a:p>
      </dsp:txBody>
      <dsp:txXfrm>
        <a:off x="7889097" y="24071"/>
        <a:ext cx="3458574" cy="1249562"/>
      </dsp:txXfrm>
    </dsp:sp>
    <dsp:sp modelId="{30544A2A-2461-45D3-A97B-6A7BD5A7A1FB}">
      <dsp:nvSpPr>
        <dsp:cNvPr id="0" name=""/>
        <dsp:cNvSpPr/>
      </dsp:nvSpPr>
      <dsp:spPr>
        <a:xfrm>
          <a:off x="7889097" y="1273634"/>
          <a:ext cx="3458574" cy="2107645"/>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b="0" kern="1200" dirty="0" smtClean="0">
              <a:latin typeface="Times New Roman" panose="02020603050405020304" pitchFamily="18" charset="0"/>
              <a:cs typeface="Times New Roman" panose="02020603050405020304" pitchFamily="18" charset="0"/>
            </a:rPr>
            <a:t>Culturales (clase social)</a:t>
          </a:r>
          <a:endParaRPr lang="es-ES" sz="2000" b="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b="0" kern="1200" dirty="0" smtClean="0">
              <a:latin typeface="Times New Roman" panose="02020603050405020304" pitchFamily="18" charset="0"/>
              <a:cs typeface="Times New Roman" panose="02020603050405020304" pitchFamily="18" charset="0"/>
            </a:rPr>
            <a:t>Sociales (familia, roles)</a:t>
          </a:r>
          <a:endParaRPr lang="es-ES" sz="2000" b="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b="0" kern="1200" dirty="0" smtClean="0">
              <a:latin typeface="Times New Roman" panose="02020603050405020304" pitchFamily="18" charset="0"/>
              <a:cs typeface="Times New Roman" panose="02020603050405020304" pitchFamily="18" charset="0"/>
            </a:rPr>
            <a:t>Psicológicos (creencias, actitudes)</a:t>
          </a:r>
          <a:endParaRPr lang="es-ES" sz="2000" b="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b="0" kern="1200" dirty="0" smtClean="0">
              <a:latin typeface="Times New Roman" panose="02020603050405020304" pitchFamily="18" charset="0"/>
              <a:cs typeface="Times New Roman" panose="02020603050405020304" pitchFamily="18" charset="0"/>
            </a:rPr>
            <a:t>Personales (edad, ocupación)</a:t>
          </a:r>
          <a:endParaRPr lang="es-ES" sz="2000" b="0" kern="1200" dirty="0">
            <a:latin typeface="Times New Roman" panose="02020603050405020304" pitchFamily="18" charset="0"/>
            <a:cs typeface="Times New Roman" panose="02020603050405020304" pitchFamily="18" charset="0"/>
          </a:endParaRPr>
        </a:p>
      </dsp:txBody>
      <dsp:txXfrm>
        <a:off x="7889097" y="1273634"/>
        <a:ext cx="3458574" cy="2107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5E9E7-ED58-421B-87DF-574F88B54AE2}">
      <dsp:nvSpPr>
        <dsp:cNvPr id="0" name=""/>
        <dsp:cNvSpPr/>
      </dsp:nvSpPr>
      <dsp:spPr>
        <a:xfrm>
          <a:off x="3912303" y="3203"/>
          <a:ext cx="2996291" cy="7490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Satisfacer una necesidad</a:t>
          </a:r>
          <a:endParaRPr lang="es-ES" sz="2400" kern="1200" dirty="0"/>
        </a:p>
      </dsp:txBody>
      <dsp:txXfrm>
        <a:off x="3934243" y="25143"/>
        <a:ext cx="2952411" cy="705192"/>
      </dsp:txXfrm>
    </dsp:sp>
    <dsp:sp modelId="{766F8040-4E02-481F-A3E6-EA8D8BA595CA}">
      <dsp:nvSpPr>
        <dsp:cNvPr id="0" name=""/>
        <dsp:cNvSpPr/>
      </dsp:nvSpPr>
      <dsp:spPr>
        <a:xfrm rot="5400000">
          <a:off x="5269997" y="771003"/>
          <a:ext cx="280902" cy="337082"/>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9324" y="799093"/>
        <a:ext cx="202250" cy="196631"/>
      </dsp:txXfrm>
    </dsp:sp>
    <dsp:sp modelId="{0D940C7E-EB6C-4D09-A552-F12567F084AB}">
      <dsp:nvSpPr>
        <dsp:cNvPr id="0" name=""/>
        <dsp:cNvSpPr/>
      </dsp:nvSpPr>
      <dsp:spPr>
        <a:xfrm>
          <a:off x="3912303" y="1126813"/>
          <a:ext cx="2996291" cy="749072"/>
        </a:xfrm>
        <a:prstGeom prst="roundRect">
          <a:avLst>
            <a:gd name="adj" fmla="val 10000"/>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Búsqueda del producto</a:t>
          </a:r>
          <a:endParaRPr lang="es-ES" sz="2400" kern="1200" dirty="0"/>
        </a:p>
      </dsp:txBody>
      <dsp:txXfrm>
        <a:off x="3934243" y="1148753"/>
        <a:ext cx="2952411" cy="705192"/>
      </dsp:txXfrm>
    </dsp:sp>
    <dsp:sp modelId="{FED770D5-D7FB-412D-A703-93E794840B97}">
      <dsp:nvSpPr>
        <dsp:cNvPr id="0" name=""/>
        <dsp:cNvSpPr/>
      </dsp:nvSpPr>
      <dsp:spPr>
        <a:xfrm rot="5400000">
          <a:off x="5269997" y="1894612"/>
          <a:ext cx="280902" cy="337082"/>
        </a:xfrm>
        <a:prstGeom prst="rightArrow">
          <a:avLst>
            <a:gd name="adj1" fmla="val 60000"/>
            <a:gd name="adj2" fmla="val 5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9324" y="1922702"/>
        <a:ext cx="202250" cy="196631"/>
      </dsp:txXfrm>
    </dsp:sp>
    <dsp:sp modelId="{2D03541F-DDAF-4082-B811-771F0B6BBCCD}">
      <dsp:nvSpPr>
        <dsp:cNvPr id="0" name=""/>
        <dsp:cNvSpPr/>
      </dsp:nvSpPr>
      <dsp:spPr>
        <a:xfrm>
          <a:off x="3606216" y="2250422"/>
          <a:ext cx="3608464" cy="749072"/>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Búsqueda de información del producto</a:t>
          </a:r>
          <a:endParaRPr lang="es-ES" sz="2400" kern="1200" dirty="0"/>
        </a:p>
      </dsp:txBody>
      <dsp:txXfrm>
        <a:off x="3628156" y="2272362"/>
        <a:ext cx="3564584" cy="705192"/>
      </dsp:txXfrm>
    </dsp:sp>
    <dsp:sp modelId="{FDBBF18B-39E6-48C8-8F7F-0BB0B7A76D5A}">
      <dsp:nvSpPr>
        <dsp:cNvPr id="0" name=""/>
        <dsp:cNvSpPr/>
      </dsp:nvSpPr>
      <dsp:spPr>
        <a:xfrm rot="5400000">
          <a:off x="5269997" y="3018222"/>
          <a:ext cx="280902" cy="337082"/>
        </a:xfrm>
        <a:prstGeom prst="rightArrow">
          <a:avLst>
            <a:gd name="adj1" fmla="val 60000"/>
            <a:gd name="adj2" fmla="val 5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9324" y="3046312"/>
        <a:ext cx="202250" cy="196631"/>
      </dsp:txXfrm>
    </dsp:sp>
    <dsp:sp modelId="{C50F594C-8153-4A6A-825E-77F8A1398A0F}">
      <dsp:nvSpPr>
        <dsp:cNvPr id="0" name=""/>
        <dsp:cNvSpPr/>
      </dsp:nvSpPr>
      <dsp:spPr>
        <a:xfrm>
          <a:off x="3912303" y="3374031"/>
          <a:ext cx="2996291" cy="749072"/>
        </a:xfrm>
        <a:prstGeom prst="roundRect">
          <a:avLst>
            <a:gd name="adj" fmla="val 10000"/>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Evaluación de las alternativas</a:t>
          </a:r>
          <a:endParaRPr lang="es-ES" sz="2400" kern="1200" dirty="0"/>
        </a:p>
      </dsp:txBody>
      <dsp:txXfrm>
        <a:off x="3934243" y="3395971"/>
        <a:ext cx="2952411" cy="705192"/>
      </dsp:txXfrm>
    </dsp:sp>
    <dsp:sp modelId="{7AA1EB92-EF03-48E0-9826-7CBC65E105A4}">
      <dsp:nvSpPr>
        <dsp:cNvPr id="0" name=""/>
        <dsp:cNvSpPr/>
      </dsp:nvSpPr>
      <dsp:spPr>
        <a:xfrm rot="5400000">
          <a:off x="5269997" y="4141831"/>
          <a:ext cx="280902" cy="337082"/>
        </a:xfrm>
        <a:prstGeom prst="righ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9324" y="4169921"/>
        <a:ext cx="202250" cy="196631"/>
      </dsp:txXfrm>
    </dsp:sp>
    <dsp:sp modelId="{03154BEF-B439-4E11-96E3-94D34D4687F7}">
      <dsp:nvSpPr>
        <dsp:cNvPr id="0" name=""/>
        <dsp:cNvSpPr/>
      </dsp:nvSpPr>
      <dsp:spPr>
        <a:xfrm>
          <a:off x="3912303" y="4497641"/>
          <a:ext cx="2996291" cy="749072"/>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Adquirir el producto</a:t>
          </a:r>
          <a:endParaRPr lang="es-ES" sz="2400" kern="1200" dirty="0"/>
        </a:p>
      </dsp:txBody>
      <dsp:txXfrm>
        <a:off x="3934243" y="4519581"/>
        <a:ext cx="2952411" cy="705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D68F2-8B11-45E5-9E90-27A1967BDD56}">
      <dsp:nvSpPr>
        <dsp:cNvPr id="0" name=""/>
        <dsp:cNvSpPr/>
      </dsp:nvSpPr>
      <dsp:spPr>
        <a:xfrm>
          <a:off x="822" y="826243"/>
          <a:ext cx="2471154" cy="147171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smtClean="0"/>
            <a:t>Cuantitativo</a:t>
          </a:r>
          <a:endParaRPr lang="es-ES" sz="2400" b="1" kern="1200" dirty="0"/>
        </a:p>
      </dsp:txBody>
      <dsp:txXfrm>
        <a:off x="362714" y="1041770"/>
        <a:ext cx="1747370" cy="1040659"/>
      </dsp:txXfrm>
    </dsp:sp>
    <dsp:sp modelId="{0AA6FAC3-768D-4201-BDD8-12588608CA5E}">
      <dsp:nvSpPr>
        <dsp:cNvPr id="0" name=""/>
        <dsp:cNvSpPr/>
      </dsp:nvSpPr>
      <dsp:spPr>
        <a:xfrm>
          <a:off x="2591480" y="1135303"/>
          <a:ext cx="853593" cy="853593"/>
        </a:xfrm>
        <a:prstGeom prst="mathPlus">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b="1" kern="1200">
            <a:solidFill>
              <a:schemeClr val="accent3">
                <a:lumMod val="50000"/>
              </a:schemeClr>
            </a:solidFill>
          </a:endParaRPr>
        </a:p>
      </dsp:txBody>
      <dsp:txXfrm>
        <a:off x="2704624" y="1461717"/>
        <a:ext cx="627305" cy="200765"/>
      </dsp:txXfrm>
    </dsp:sp>
    <dsp:sp modelId="{DF2E0B9B-B405-4549-920D-31B09E6E761F}">
      <dsp:nvSpPr>
        <dsp:cNvPr id="0" name=""/>
        <dsp:cNvSpPr/>
      </dsp:nvSpPr>
      <dsp:spPr>
        <a:xfrm>
          <a:off x="3436023" y="826243"/>
          <a:ext cx="2381232" cy="147171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smtClean="0"/>
            <a:t>Cualitativo</a:t>
          </a:r>
          <a:endParaRPr lang="es-ES" sz="2400" b="1" kern="1200" dirty="0"/>
        </a:p>
      </dsp:txBody>
      <dsp:txXfrm>
        <a:off x="3784746" y="1041770"/>
        <a:ext cx="1683786" cy="1040659"/>
      </dsp:txXfrm>
    </dsp:sp>
    <dsp:sp modelId="{22377208-895F-4EC5-AB59-09A9E8A3F974}">
      <dsp:nvSpPr>
        <dsp:cNvPr id="0" name=""/>
        <dsp:cNvSpPr/>
      </dsp:nvSpPr>
      <dsp:spPr>
        <a:xfrm>
          <a:off x="5910437" y="1135303"/>
          <a:ext cx="853593" cy="853593"/>
        </a:xfrm>
        <a:prstGeom prst="mathEqual">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b="1" kern="1200">
            <a:solidFill>
              <a:schemeClr val="accent3">
                <a:lumMod val="50000"/>
              </a:schemeClr>
            </a:solidFill>
          </a:endParaRPr>
        </a:p>
      </dsp:txBody>
      <dsp:txXfrm>
        <a:off x="6023581" y="1311143"/>
        <a:ext cx="627305" cy="501913"/>
      </dsp:txXfrm>
    </dsp:sp>
    <dsp:sp modelId="{F423FC9A-DDC5-4FAE-9E3F-9DCB6B95FC9B}">
      <dsp:nvSpPr>
        <dsp:cNvPr id="0" name=""/>
        <dsp:cNvSpPr/>
      </dsp:nvSpPr>
      <dsp:spPr>
        <a:xfrm>
          <a:off x="7038410" y="826243"/>
          <a:ext cx="2468873" cy="147171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smtClean="0"/>
            <a:t>Enfoque de la Investigación</a:t>
          </a:r>
          <a:endParaRPr lang="es-ES" sz="2400" b="1" kern="1200" dirty="0"/>
        </a:p>
      </dsp:txBody>
      <dsp:txXfrm>
        <a:off x="7399968" y="1041770"/>
        <a:ext cx="1745757" cy="1040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DA31F-3F19-41B2-922C-3832087656A9}">
      <dsp:nvSpPr>
        <dsp:cNvPr id="0" name=""/>
        <dsp:cNvSpPr/>
      </dsp:nvSpPr>
      <dsp:spPr>
        <a:xfrm>
          <a:off x="1439121" y="236080"/>
          <a:ext cx="8718199" cy="197333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8368" tIns="53340" rIns="53340" bIns="53340" numCol="1" spcCol="1270" anchor="ctr" anchorCtr="0">
          <a:noAutofit/>
        </a:bodyPr>
        <a:lstStyle/>
        <a:p>
          <a:pPr lvl="0" algn="ctr" defTabSz="622300">
            <a:lnSpc>
              <a:spcPct val="15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La aplicación del marketing móvil incide en el comportamiento de compra de los clientes de autoservicio del Cantón Rumiñahui porque ayuda al consumidor a satisfacer sus necesidades en cuanto a la información sobre descuentos, promociones, actividades especiales, inicios de temporada; sin tener que movilizarse hacia locales comerciales o puntos de venta,  brindando ahorro de tiempo y comodidad a los clientes.</a:t>
          </a:r>
          <a:endParaRPr lang="es-EC" sz="1400" kern="1200" dirty="0">
            <a:latin typeface="Times New Roman" panose="02020603050405020304" pitchFamily="18" charset="0"/>
            <a:cs typeface="Times New Roman" panose="02020603050405020304" pitchFamily="18" charset="0"/>
          </a:endParaRPr>
        </a:p>
      </dsp:txBody>
      <dsp:txXfrm>
        <a:off x="1439121" y="236080"/>
        <a:ext cx="8718199" cy="1973336"/>
      </dsp:txXfrm>
    </dsp:sp>
    <dsp:sp modelId="{3CBB49F7-159E-46C8-9886-48063F00DF50}">
      <dsp:nvSpPr>
        <dsp:cNvPr id="0" name=""/>
        <dsp:cNvSpPr/>
      </dsp:nvSpPr>
      <dsp:spPr>
        <a:xfrm>
          <a:off x="1096497" y="351211"/>
          <a:ext cx="1155793" cy="173369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6B270-262B-42B6-84A4-31E3003B80BE}">
      <dsp:nvSpPr>
        <dsp:cNvPr id="0" name=""/>
        <dsp:cNvSpPr/>
      </dsp:nvSpPr>
      <dsp:spPr>
        <a:xfrm>
          <a:off x="0" y="2392023"/>
          <a:ext cx="5859702" cy="22356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8368" tIns="53340" rIns="53340" bIns="53340" numCol="1" spcCol="1270" anchor="ctr" anchorCtr="0">
          <a:noAutofit/>
        </a:bodyPr>
        <a:lstStyle/>
        <a:p>
          <a:pPr lvl="0" algn="ctr" defTabSz="622300">
            <a:lnSpc>
              <a:spcPct val="15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La investigación es factible su ejecución con los parámetros descritos, porque los clientes están dispuestos a utilizar la herramienta del marketing móvil, brindándoles disponibilidad permanente de información en los portales, teniendo 24 horas del día interactividad entre clientes y autoservicios.</a:t>
          </a:r>
          <a:endParaRPr lang="es-EC" sz="1400" kern="1200" dirty="0">
            <a:latin typeface="Times New Roman" panose="02020603050405020304" pitchFamily="18" charset="0"/>
            <a:cs typeface="Times New Roman" panose="02020603050405020304" pitchFamily="18" charset="0"/>
          </a:endParaRPr>
        </a:p>
      </dsp:txBody>
      <dsp:txXfrm>
        <a:off x="0" y="2392023"/>
        <a:ext cx="5859702" cy="2235651"/>
      </dsp:txXfrm>
    </dsp:sp>
    <dsp:sp modelId="{6C77F600-4384-49F9-A727-2AC1B91BF19E}">
      <dsp:nvSpPr>
        <dsp:cNvPr id="0" name=""/>
        <dsp:cNvSpPr/>
      </dsp:nvSpPr>
      <dsp:spPr>
        <a:xfrm>
          <a:off x="0" y="2720465"/>
          <a:ext cx="1155793" cy="173369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EBDB5-CAC4-4B31-8F2A-14F9EBADDB74}">
      <dsp:nvSpPr>
        <dsp:cNvPr id="0" name=""/>
        <dsp:cNvSpPr/>
      </dsp:nvSpPr>
      <dsp:spPr>
        <a:xfrm>
          <a:off x="6310067" y="2404241"/>
          <a:ext cx="5283628" cy="22239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18368" tIns="53340" rIns="53340" bIns="53340" numCol="1" spcCol="1270" anchor="ctr" anchorCtr="0">
          <a:noAutofit/>
        </a:bodyPr>
        <a:lstStyle/>
        <a:p>
          <a:pPr lvl="0" algn="ctr" defTabSz="622300">
            <a:lnSpc>
              <a:spcPct val="15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El perfil de clientes de empresas con autoservicios del cantón  Rumiñahui que determinó la muestra son: género femenino, edad entre 20 y 29 años, de estado civil casadas, con nivel de instrucción superior,  ingresos mensuales personales desde $375 hasta $500 dólares producto de su trabajo.  </a:t>
          </a:r>
          <a:endParaRPr lang="es-MX" sz="1400" kern="1200" dirty="0"/>
        </a:p>
      </dsp:txBody>
      <dsp:txXfrm>
        <a:off x="6310067" y="2404241"/>
        <a:ext cx="5283628" cy="2223928"/>
      </dsp:txXfrm>
    </dsp:sp>
    <dsp:sp modelId="{F2D7699D-5BA9-47BF-AFC3-416FF2C312C6}">
      <dsp:nvSpPr>
        <dsp:cNvPr id="0" name=""/>
        <dsp:cNvSpPr/>
      </dsp:nvSpPr>
      <dsp:spPr>
        <a:xfrm>
          <a:off x="6181755" y="2609734"/>
          <a:ext cx="1155793" cy="173369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0D29A-DDE7-4828-A7AA-52A43215FC11}">
      <dsp:nvSpPr>
        <dsp:cNvPr id="0" name=""/>
        <dsp:cNvSpPr/>
      </dsp:nvSpPr>
      <dsp:spPr>
        <a:xfrm>
          <a:off x="3125876" y="89266"/>
          <a:ext cx="5330308" cy="23542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249" tIns="53340" rIns="53340" bIns="53340" numCol="1" spcCol="1270" anchor="ctr" anchorCtr="0">
          <a:noAutofit/>
        </a:bodyPr>
        <a:lstStyle/>
        <a:p>
          <a:pPr lvl="0" algn="ctr" defTabSz="622300">
            <a:lnSpc>
              <a:spcPct val="15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La frecuencia con la que promocionan las empresas con autoservicio a través del marketing móvil en el Cantón Rumiñahui es ocasionalmente , a través de la red social Facebook, aunque la información recibida no les genera confianza.</a:t>
          </a:r>
          <a:endParaRPr lang="es-MX" sz="1400" kern="1200" dirty="0">
            <a:latin typeface="Times New Roman" panose="02020603050405020304" pitchFamily="18" charset="0"/>
            <a:cs typeface="Times New Roman" panose="02020603050405020304" pitchFamily="18" charset="0"/>
          </a:endParaRPr>
        </a:p>
      </dsp:txBody>
      <dsp:txXfrm>
        <a:off x="3125876" y="89266"/>
        <a:ext cx="5330308" cy="2354280"/>
      </dsp:txXfrm>
    </dsp:sp>
    <dsp:sp modelId="{336A4830-39AD-4B86-989E-0EDEB7157E7F}">
      <dsp:nvSpPr>
        <dsp:cNvPr id="0" name=""/>
        <dsp:cNvSpPr/>
      </dsp:nvSpPr>
      <dsp:spPr>
        <a:xfrm>
          <a:off x="2903780" y="335084"/>
          <a:ext cx="1166005" cy="174900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DA31F-3F19-41B2-922C-3832087656A9}">
      <dsp:nvSpPr>
        <dsp:cNvPr id="0" name=""/>
        <dsp:cNvSpPr/>
      </dsp:nvSpPr>
      <dsp:spPr>
        <a:xfrm>
          <a:off x="74604" y="2665628"/>
          <a:ext cx="5383185" cy="23901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249" tIns="53340" rIns="53340" bIns="53340" numCol="1" spcCol="1270" anchor="ctr" anchorCtr="0">
          <a:noAutofit/>
        </a:bodyPr>
        <a:lstStyle/>
        <a:p>
          <a:pPr lvl="0" algn="ctr" defTabSz="622300">
            <a:lnSpc>
              <a:spcPct val="15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El impacto del marketing móvil se evidencia al momento en que los clientes buscan publicidad en sus dispositivos móviles por su facilidad de uso, aunque la principal razón de insatisfacción es la obligación de registro que solicitan estas páginas para acceder a su contenido.</a:t>
          </a:r>
          <a:endParaRPr lang="es-EC" sz="1400" kern="1200" dirty="0">
            <a:latin typeface="Times New Roman" panose="02020603050405020304" pitchFamily="18" charset="0"/>
            <a:cs typeface="Times New Roman" panose="02020603050405020304" pitchFamily="18" charset="0"/>
          </a:endParaRPr>
        </a:p>
      </dsp:txBody>
      <dsp:txXfrm>
        <a:off x="74604" y="2665628"/>
        <a:ext cx="5383185" cy="2390127"/>
      </dsp:txXfrm>
    </dsp:sp>
    <dsp:sp modelId="{3CBB49F7-159E-46C8-9886-48063F00DF50}">
      <dsp:nvSpPr>
        <dsp:cNvPr id="0" name=""/>
        <dsp:cNvSpPr/>
      </dsp:nvSpPr>
      <dsp:spPr>
        <a:xfrm>
          <a:off x="0" y="2963718"/>
          <a:ext cx="1166005" cy="174900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6B270-262B-42B6-84A4-31E3003B80BE}">
      <dsp:nvSpPr>
        <dsp:cNvPr id="0" name=""/>
        <dsp:cNvSpPr/>
      </dsp:nvSpPr>
      <dsp:spPr>
        <a:xfrm>
          <a:off x="6083921" y="2872898"/>
          <a:ext cx="5272101" cy="199077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8249" tIns="53340" rIns="53340" bIns="53340" numCol="1" spcCol="1270" anchor="ctr" anchorCtr="0">
          <a:noAutofit/>
        </a:bodyPr>
        <a:lstStyle/>
        <a:p>
          <a:pPr lvl="0" algn="ctr" defTabSz="622300">
            <a:lnSpc>
              <a:spcPct val="150000"/>
            </a:lnSpc>
            <a:spcBef>
              <a:spcPct val="0"/>
            </a:spcBef>
            <a:spcAft>
              <a:spcPct val="35000"/>
            </a:spcAft>
          </a:pPr>
          <a:r>
            <a:rPr lang="es-MX" sz="1400" kern="1200" smtClean="0">
              <a:latin typeface="Times New Roman" panose="02020603050405020304" pitchFamily="18" charset="0"/>
              <a:cs typeface="Times New Roman" panose="02020603050405020304" pitchFamily="18" charset="0"/>
            </a:rPr>
            <a:t>En la investigación se determinó que la empresa con autoservicio del cantón Rumiñahui con mayor demanda de clientes es el Megamaxi de la Corporación La Favorita ubicado en el Centro Comercial San Luis.</a:t>
          </a:r>
          <a:endParaRPr lang="es-MX" sz="1400" kern="1200" dirty="0" smtClean="0">
            <a:latin typeface="Times New Roman" panose="02020603050405020304" pitchFamily="18" charset="0"/>
            <a:cs typeface="Times New Roman" panose="02020603050405020304" pitchFamily="18" charset="0"/>
          </a:endParaRPr>
        </a:p>
      </dsp:txBody>
      <dsp:txXfrm>
        <a:off x="6083921" y="2872898"/>
        <a:ext cx="5272101" cy="1990770"/>
      </dsp:txXfrm>
    </dsp:sp>
    <dsp:sp modelId="{6C77F600-4384-49F9-A727-2AC1B91BF19E}">
      <dsp:nvSpPr>
        <dsp:cNvPr id="0" name=""/>
        <dsp:cNvSpPr/>
      </dsp:nvSpPr>
      <dsp:spPr>
        <a:xfrm>
          <a:off x="5832534" y="2977327"/>
          <a:ext cx="1166005" cy="174900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3B0A9-6079-4694-A03D-4A2E1D6EDABD}">
      <dsp:nvSpPr>
        <dsp:cNvPr id="0" name=""/>
        <dsp:cNvSpPr/>
      </dsp:nvSpPr>
      <dsp:spPr>
        <a:xfrm>
          <a:off x="225170" y="680180"/>
          <a:ext cx="5361933" cy="204740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943" tIns="57150" rIns="57150" bIns="57150" numCol="1" spcCol="1270" anchor="ctr" anchorCtr="0">
          <a:noAutofit/>
        </a:bodyPr>
        <a:lstStyle/>
        <a:p>
          <a:pPr lvl="0" algn="ctr" defTabSz="666750">
            <a:lnSpc>
              <a:spcPct val="150000"/>
            </a:lnSpc>
            <a:spcBef>
              <a:spcPct val="0"/>
            </a:spcBef>
            <a:spcAft>
              <a:spcPct val="35000"/>
            </a:spcAft>
          </a:pPr>
          <a:r>
            <a:rPr lang="es-MX" sz="1500" kern="1200" dirty="0" smtClean="0">
              <a:latin typeface="Times New Roman" panose="02020603050405020304" pitchFamily="18" charset="0"/>
              <a:cs typeface="Times New Roman" panose="02020603050405020304" pitchFamily="18" charset="0"/>
            </a:rPr>
            <a:t>Se recomienda utilizar la aplicación del marketing móvil porque ayuda al cliente a obtener información a través de internet, sin tener que movilizarse hacia los locales comerciales o puntos de venta.</a:t>
          </a:r>
          <a:endParaRPr lang="es-EC" sz="1500" kern="1200" dirty="0">
            <a:latin typeface="Times New Roman" panose="02020603050405020304" pitchFamily="18" charset="0"/>
            <a:cs typeface="Times New Roman" panose="02020603050405020304" pitchFamily="18" charset="0"/>
          </a:endParaRPr>
        </a:p>
      </dsp:txBody>
      <dsp:txXfrm>
        <a:off x="225170" y="680180"/>
        <a:ext cx="5361933" cy="2047404"/>
      </dsp:txXfrm>
    </dsp:sp>
    <dsp:sp modelId="{2E702913-01C5-470E-80CF-102F979C616B}">
      <dsp:nvSpPr>
        <dsp:cNvPr id="0" name=""/>
        <dsp:cNvSpPr/>
      </dsp:nvSpPr>
      <dsp:spPr>
        <a:xfrm>
          <a:off x="1756" y="624049"/>
          <a:ext cx="1172923" cy="175938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298B8-EE3C-4102-8E10-CC2FAEEA4B04}">
      <dsp:nvSpPr>
        <dsp:cNvPr id="0" name=""/>
        <dsp:cNvSpPr/>
      </dsp:nvSpPr>
      <dsp:spPr>
        <a:xfrm>
          <a:off x="6075101" y="636120"/>
          <a:ext cx="5361933" cy="21061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943" tIns="57150" rIns="57150" bIns="57150" numCol="1" spcCol="1270" anchor="ctr" anchorCtr="0">
          <a:noAutofit/>
        </a:bodyPr>
        <a:lstStyle/>
        <a:p>
          <a:pPr lvl="0" algn="ctr" defTabSz="666750">
            <a:lnSpc>
              <a:spcPct val="150000"/>
            </a:lnSpc>
            <a:spcBef>
              <a:spcPct val="0"/>
            </a:spcBef>
            <a:spcAft>
              <a:spcPct val="35000"/>
            </a:spcAft>
          </a:pPr>
          <a:r>
            <a:rPr lang="es-EC" sz="1500" kern="1200" dirty="0" smtClean="0">
              <a:latin typeface="Times New Roman" panose="02020603050405020304" pitchFamily="18" charset="0"/>
              <a:cs typeface="Times New Roman" panose="02020603050405020304" pitchFamily="18" charset="0"/>
            </a:rPr>
            <a:t>.Se recomienda a las empresas que implementen permanentemente esta herramienta, ya que brinda información real e inmediata sobre el perfil de los clientes, logrando conocer específicamente sus necesidades</a:t>
          </a:r>
          <a:endParaRPr lang="es-EC" sz="1500" kern="1200" dirty="0">
            <a:latin typeface="Times New Roman" panose="02020603050405020304" pitchFamily="18" charset="0"/>
            <a:cs typeface="Times New Roman" panose="02020603050405020304" pitchFamily="18" charset="0"/>
          </a:endParaRPr>
        </a:p>
      </dsp:txBody>
      <dsp:txXfrm>
        <a:off x="6075101" y="636120"/>
        <a:ext cx="5361933" cy="2106150"/>
      </dsp:txXfrm>
    </dsp:sp>
    <dsp:sp modelId="{B11E81D5-4425-49EB-A319-B23024368374}">
      <dsp:nvSpPr>
        <dsp:cNvPr id="0" name=""/>
        <dsp:cNvSpPr/>
      </dsp:nvSpPr>
      <dsp:spPr>
        <a:xfrm>
          <a:off x="5851687" y="609362"/>
          <a:ext cx="1172923" cy="175938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F583A-0D6F-481F-BA44-4A6B8BFA7E3E}">
      <dsp:nvSpPr>
        <dsp:cNvPr id="0" name=""/>
        <dsp:cNvSpPr/>
      </dsp:nvSpPr>
      <dsp:spPr>
        <a:xfrm>
          <a:off x="3151905" y="2821283"/>
          <a:ext cx="5361933" cy="187526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943" tIns="57150" rIns="57150" bIns="57150" numCol="1" spcCol="1270" anchor="ctr" anchorCtr="0">
          <a:noAutofit/>
        </a:bodyPr>
        <a:lstStyle/>
        <a:p>
          <a:pPr lvl="0" algn="ctr" defTabSz="666750">
            <a:lnSpc>
              <a:spcPct val="150000"/>
            </a:lnSpc>
            <a:spcBef>
              <a:spcPct val="0"/>
            </a:spcBef>
            <a:spcAft>
              <a:spcPct val="35000"/>
            </a:spcAft>
          </a:pPr>
          <a:r>
            <a:rPr lang="es-MX" sz="1500" kern="1200" dirty="0" smtClean="0">
              <a:latin typeface="Times New Roman" panose="02020603050405020304" pitchFamily="18" charset="0"/>
              <a:cs typeface="Times New Roman" panose="02020603050405020304" pitchFamily="18" charset="0"/>
            </a:rPr>
            <a:t>Realizar frecuentemente promociones a través de la red social Facebook, debido a que varias empresas con autoservicios solo publicitan ocasionalmente, mientras más seguida sea la publicidad mayor será alcance entre los clientes.</a:t>
          </a:r>
          <a:endParaRPr lang="es-EC" sz="1500" kern="1200" dirty="0">
            <a:latin typeface="Times New Roman" panose="02020603050405020304" pitchFamily="18" charset="0"/>
            <a:cs typeface="Times New Roman" panose="02020603050405020304" pitchFamily="18" charset="0"/>
          </a:endParaRPr>
        </a:p>
      </dsp:txBody>
      <dsp:txXfrm>
        <a:off x="3151905" y="2821283"/>
        <a:ext cx="5361933" cy="1875269"/>
      </dsp:txXfrm>
    </dsp:sp>
    <dsp:sp modelId="{DE1E8A82-587F-40F5-8BDA-612A28B3C80E}">
      <dsp:nvSpPr>
        <dsp:cNvPr id="0" name=""/>
        <dsp:cNvSpPr/>
      </dsp:nvSpPr>
      <dsp:spPr>
        <a:xfrm>
          <a:off x="2881001" y="3072836"/>
          <a:ext cx="1172923" cy="142599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3B0A9-6079-4694-A03D-4A2E1D6EDABD}">
      <dsp:nvSpPr>
        <dsp:cNvPr id="0" name=""/>
        <dsp:cNvSpPr/>
      </dsp:nvSpPr>
      <dsp:spPr>
        <a:xfrm>
          <a:off x="2037653" y="732694"/>
          <a:ext cx="8086765" cy="147246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1620" tIns="60960" rIns="60960" bIns="60960" numCol="1" spcCol="1270" anchor="ctr" anchorCtr="0">
          <a:noAutofit/>
        </a:bodyPr>
        <a:lstStyle/>
        <a:p>
          <a:pPr lvl="0" algn="ctr" defTabSz="711200">
            <a:lnSpc>
              <a:spcPct val="15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Se recomienda socializar las seguridades que brinda las aplicaciones que se utilizan en los dispositivos móviles para generar mayor confianza en los contenidos de las mismas.</a:t>
          </a:r>
          <a:endParaRPr lang="es-EC" sz="1600" kern="1200" dirty="0">
            <a:latin typeface="Times New Roman" panose="02020603050405020304" pitchFamily="18" charset="0"/>
            <a:cs typeface="Times New Roman" panose="02020603050405020304" pitchFamily="18" charset="0"/>
          </a:endParaRPr>
        </a:p>
      </dsp:txBody>
      <dsp:txXfrm>
        <a:off x="2037653" y="732694"/>
        <a:ext cx="8086765" cy="1472464"/>
      </dsp:txXfrm>
    </dsp:sp>
    <dsp:sp modelId="{2E702913-01C5-470E-80CF-102F979C616B}">
      <dsp:nvSpPr>
        <dsp:cNvPr id="0" name=""/>
        <dsp:cNvSpPr/>
      </dsp:nvSpPr>
      <dsp:spPr>
        <a:xfrm>
          <a:off x="1605128" y="660333"/>
          <a:ext cx="2027134" cy="149505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298B8-EE3C-4102-8E10-CC2FAEEA4B04}">
      <dsp:nvSpPr>
        <dsp:cNvPr id="0" name=""/>
        <dsp:cNvSpPr/>
      </dsp:nvSpPr>
      <dsp:spPr>
        <a:xfrm>
          <a:off x="1946494" y="2727759"/>
          <a:ext cx="8284142" cy="184415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1620" tIns="60960" rIns="60960" bIns="60960" numCol="1" spcCol="1270" anchor="ctr" anchorCtr="0">
          <a:noAutofit/>
        </a:bodyPr>
        <a:lstStyle/>
        <a:p>
          <a:pPr lvl="0" algn="ctr" defTabSz="711200">
            <a:lnSpc>
              <a:spcPct val="15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Utilizar estrategias de marketing móvil con mensajes personalizados, es decir, ofertar productos estrellas que interesen al cliente, además de tener títulos impactantes e información lo más llamativa posible para que el cliente vea por completo la publicidad.</a:t>
          </a:r>
          <a:endParaRPr lang="es-EC" sz="1600" kern="1200" dirty="0">
            <a:latin typeface="Times New Roman" panose="02020603050405020304" pitchFamily="18" charset="0"/>
            <a:cs typeface="Times New Roman" panose="02020603050405020304" pitchFamily="18" charset="0"/>
          </a:endParaRPr>
        </a:p>
      </dsp:txBody>
      <dsp:txXfrm>
        <a:off x="1946494" y="2727759"/>
        <a:ext cx="8284142" cy="1844155"/>
      </dsp:txXfrm>
    </dsp:sp>
    <dsp:sp modelId="{B11E81D5-4425-49EB-A319-B23024368374}">
      <dsp:nvSpPr>
        <dsp:cNvPr id="0" name=""/>
        <dsp:cNvSpPr/>
      </dsp:nvSpPr>
      <dsp:spPr>
        <a:xfrm>
          <a:off x="1476319" y="2928293"/>
          <a:ext cx="2254626" cy="15193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0E4B4A-6CFF-4871-92BA-184A6D5DCAA6}" type="datetimeFigureOut">
              <a:rPr lang="es-EC" smtClean="0"/>
              <a:t>30/06/2017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F013A-2016-4E43-B917-95F51C185DA8}" type="slidenum">
              <a:rPr lang="es-EC" smtClean="0"/>
              <a:t>‹Nº›</a:t>
            </a:fld>
            <a:endParaRPr lang="es-EC"/>
          </a:p>
        </p:txBody>
      </p:sp>
    </p:spTree>
    <p:extLst>
      <p:ext uri="{BB962C8B-B14F-4D97-AF65-F5344CB8AC3E}">
        <p14:creationId xmlns:p14="http://schemas.microsoft.com/office/powerpoint/2010/main" val="306782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1" dirty="0" smtClean="0"/>
              <a:t>Utilitarias</a:t>
            </a:r>
            <a:r>
              <a:rPr lang="es-MX" dirty="0" smtClean="0"/>
              <a:t> es que se necesita porque es realmente útil; </a:t>
            </a:r>
          </a:p>
          <a:p>
            <a:r>
              <a:rPr lang="es-MX" b="1" dirty="0" smtClean="0"/>
              <a:t>hedonistas</a:t>
            </a:r>
            <a:r>
              <a:rPr lang="es-MX" dirty="0" smtClean="0"/>
              <a:t> porque nace la necesidad para satisfacerse por placer de tener el bien o producto</a:t>
            </a:r>
            <a:endParaRPr lang="es-MX" dirty="0"/>
          </a:p>
        </p:txBody>
      </p:sp>
      <p:sp>
        <p:nvSpPr>
          <p:cNvPr id="4" name="3 Marcador de número de diapositiva"/>
          <p:cNvSpPr>
            <a:spLocks noGrp="1"/>
          </p:cNvSpPr>
          <p:nvPr>
            <p:ph type="sldNum" sz="quarter" idx="10"/>
          </p:nvPr>
        </p:nvSpPr>
        <p:spPr/>
        <p:txBody>
          <a:bodyPr/>
          <a:lstStyle/>
          <a:p>
            <a:fld id="{623F013A-2016-4E43-B917-95F51C185DA8}" type="slidenum">
              <a:rPr lang="es-EC" smtClean="0"/>
              <a:t>6</a:t>
            </a:fld>
            <a:endParaRPr lang="es-EC"/>
          </a:p>
        </p:txBody>
      </p:sp>
    </p:spTree>
    <p:extLst>
      <p:ext uri="{BB962C8B-B14F-4D97-AF65-F5344CB8AC3E}">
        <p14:creationId xmlns:p14="http://schemas.microsoft.com/office/powerpoint/2010/main" val="82909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Cuantitativo para la recolección y análisis de fuentes primarias. de las cuales se obtuvo valores medibles y útiles para fórmulas estadísticas </a:t>
            </a:r>
          </a:p>
          <a:p>
            <a:r>
              <a:rPr lang="es-EC" sz="1200" kern="1200" dirty="0" smtClean="0">
                <a:solidFill>
                  <a:schemeClr val="tx1"/>
                </a:solidFill>
                <a:effectLst/>
                <a:latin typeface="+mn-lt"/>
                <a:ea typeface="+mn-ea"/>
                <a:cs typeface="+mn-cs"/>
              </a:rPr>
              <a:t>cualitativo ya que se determinó comportamientos y prácticas sociales que se complementaron en la investigación </a:t>
            </a:r>
            <a:endParaRPr lang="es-MX" dirty="0"/>
          </a:p>
        </p:txBody>
      </p:sp>
      <p:sp>
        <p:nvSpPr>
          <p:cNvPr id="4" name="3 Marcador de número de diapositiva"/>
          <p:cNvSpPr>
            <a:spLocks noGrp="1"/>
          </p:cNvSpPr>
          <p:nvPr>
            <p:ph type="sldNum" sz="quarter" idx="10"/>
          </p:nvPr>
        </p:nvSpPr>
        <p:spPr/>
        <p:txBody>
          <a:bodyPr/>
          <a:lstStyle/>
          <a:p>
            <a:fld id="{623F013A-2016-4E43-B917-95F51C185DA8}" type="slidenum">
              <a:rPr lang="es-EC" smtClean="0"/>
              <a:t>9</a:t>
            </a:fld>
            <a:endParaRPr lang="es-EC"/>
          </a:p>
        </p:txBody>
      </p:sp>
    </p:spTree>
    <p:extLst>
      <p:ext uri="{BB962C8B-B14F-4D97-AF65-F5344CB8AC3E}">
        <p14:creationId xmlns:p14="http://schemas.microsoft.com/office/powerpoint/2010/main" val="400100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3266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32606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46877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242497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40365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22991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213371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87511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89119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60402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213787-FD42-43A8-A341-D6BC4CBBBD7E}" type="datetimeFigureOut">
              <a:rPr lang="es-EC" smtClean="0"/>
              <a:t>30/06/2017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D1EEAAC-E82B-4253-A2BD-2AE7A1CEB82F}" type="slidenum">
              <a:rPr lang="es-EC" smtClean="0"/>
              <a:t>‹Nº›</a:t>
            </a:fld>
            <a:endParaRPr lang="es-EC"/>
          </a:p>
        </p:txBody>
      </p:sp>
    </p:spTree>
    <p:extLst>
      <p:ext uri="{BB962C8B-B14F-4D97-AF65-F5344CB8AC3E}">
        <p14:creationId xmlns:p14="http://schemas.microsoft.com/office/powerpoint/2010/main" val="133992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13787-FD42-43A8-A341-D6BC4CBBBD7E}" type="datetimeFigureOut">
              <a:rPr lang="es-EC" smtClean="0"/>
              <a:t>30/06/2017</a:t>
            </a:fld>
            <a:endParaRPr lang="es-EC"/>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EEAAC-E82B-4253-A2BD-2AE7A1CEB82F}" type="slidenum">
              <a:rPr lang="es-EC" smtClean="0"/>
              <a:t>‹Nº›</a:t>
            </a:fld>
            <a:endParaRPr lang="es-EC"/>
          </a:p>
        </p:txBody>
      </p:sp>
    </p:spTree>
    <p:extLst>
      <p:ext uri="{BB962C8B-B14F-4D97-AF65-F5344CB8AC3E}">
        <p14:creationId xmlns:p14="http://schemas.microsoft.com/office/powerpoint/2010/main" val="247450781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3.jpeg"/><Relationship Id="rId7" Type="http://schemas.openxmlformats.org/officeDocument/2006/relationships/image" Target="../media/image13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120.png"/><Relationship Id="rId4" Type="http://schemas.openxmlformats.org/officeDocument/2006/relationships/image" Target="../media/image6.jpeg"/><Relationship Id="rId9"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jpeg"/><Relationship Id="rId10" Type="http://schemas.microsoft.com/office/2007/relationships/diagramDrawing" Target="../diagrams/drawing3.xml"/><Relationship Id="rId4" Type="http://schemas.openxmlformats.org/officeDocument/2006/relationships/image" Target="../media/image3.jpe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descr="https://eureka-production.s3.amazonaws.com/uploads/ckeditor/pictures/2014/8/17/2560/wome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AutoShape 6" descr="https://eureka-production.s3.amazonaws.com/uploads/ckeditor/pictures/2014/8/17/2560/wome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14" descr="https://palabrademujer.files.wordpress.com/2012/11/el_silencio_mata_contra_la_violencia_de_genero.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6" descr="https://palabrademujer.files.wordpress.com/2012/11/el_silencio_mata_contra_la_violencia_de_genero.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AutoShape 18" descr="https://palabrademujer.files.wordpress.com/2012/11/el_silencio_mata_contra_la_violencia_de_genero.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AutoShape 20" descr="https://palabrademujer.files.wordpress.com/2012/11/el_silencio_mata_contra_la_violencia_de_genero.p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22" descr="https://palabrademujer.files.wordpress.com/2012/11/el_silencio_mata_contra_la_violencia_de_genero.p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AutoShape 24" descr="https://palabrademujer.files.wordpress.com/2012/11/el_silencio_mata_contra_la_violencia_de_genero.png?w=450&amp;h=328"/>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AutoShape 32" descr="http://zullyporatelli.files.wordpress.com/2013/06/familia1.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4" t="20428" r="13782" b="14503"/>
          <a:stretch/>
        </p:blipFill>
        <p:spPr bwMode="auto">
          <a:xfrm>
            <a:off x="0" y="7937"/>
            <a:ext cx="12192000" cy="682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descr="C:\Users\ALCALDERON\AppData\Local\Temp\wz7edf\FORMATO CD EN ARCHIVOS DE IMAGEN\logoCEAC.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357" t="2878" r="3755" b="24924"/>
          <a:stretch>
            <a:fillRect/>
          </a:stretch>
        </p:blipFill>
        <p:spPr bwMode="auto">
          <a:xfrm>
            <a:off x="2485451" y="1380856"/>
            <a:ext cx="7981806"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28 Rectángulo"/>
          <p:cNvSpPr/>
          <p:nvPr/>
        </p:nvSpPr>
        <p:spPr>
          <a:xfrm>
            <a:off x="1259631" y="1089709"/>
            <a:ext cx="10682160" cy="507831"/>
          </a:xfrm>
          <a:prstGeom prst="rect">
            <a:avLst/>
          </a:prstGeom>
        </p:spPr>
        <p:txBody>
          <a:bodyPr wrap="square">
            <a:spAutoFit/>
          </a:bodyPr>
          <a:lstStyle/>
          <a:p>
            <a:pPr algn="ctr">
              <a:lnSpc>
                <a:spcPct val="150000"/>
              </a:lnSpc>
            </a:pPr>
            <a:r>
              <a:rPr lang="es-EC" b="1" dirty="0">
                <a:latin typeface="Times New Roman" panose="02020603050405020304" pitchFamily="18" charset="0"/>
                <a:cs typeface="Times New Roman" panose="02020603050405020304" pitchFamily="18" charset="0"/>
              </a:rPr>
              <a:t>DEPARTAMENTO DE CIENCIAS ECONÓMICAS ADMINISTRATIVAS Y DE COMERCIO</a:t>
            </a:r>
          </a:p>
        </p:txBody>
      </p:sp>
      <p:sp>
        <p:nvSpPr>
          <p:cNvPr id="30" name="29 Rectángulo"/>
          <p:cNvSpPr/>
          <p:nvPr/>
        </p:nvSpPr>
        <p:spPr>
          <a:xfrm>
            <a:off x="1259631" y="1501914"/>
            <a:ext cx="10682160" cy="1200329"/>
          </a:xfrm>
          <a:prstGeom prst="rect">
            <a:avLst/>
          </a:prstGeom>
        </p:spPr>
        <p:txBody>
          <a:bodyPr wrap="square">
            <a:spAutoFit/>
          </a:bodyPr>
          <a:lstStyle/>
          <a:p>
            <a:pPr algn="ctr">
              <a:lnSpc>
                <a:spcPct val="150000"/>
              </a:lnSpc>
            </a:pPr>
            <a:r>
              <a:rPr lang="es-MX" sz="1600" b="1" dirty="0">
                <a:latin typeface="Times New Roman" panose="02020603050405020304" pitchFamily="18" charset="0"/>
                <a:cs typeface="Times New Roman" panose="02020603050405020304" pitchFamily="18" charset="0"/>
              </a:rPr>
              <a:t>CARRERA DE INGENIERÍA EN </a:t>
            </a:r>
            <a:r>
              <a:rPr lang="es-MX" sz="1600" b="1" dirty="0" smtClean="0">
                <a:latin typeface="Times New Roman" panose="02020603050405020304" pitchFamily="18" charset="0"/>
                <a:cs typeface="Times New Roman" panose="02020603050405020304" pitchFamily="18" charset="0"/>
              </a:rPr>
              <a:t>MERCADOTECNIA</a:t>
            </a:r>
          </a:p>
          <a:p>
            <a:pPr algn="ctr">
              <a:lnSpc>
                <a:spcPct val="150000"/>
              </a:lnSpc>
            </a:pPr>
            <a:r>
              <a:rPr lang="es-MX" sz="1600" b="1" dirty="0">
                <a:latin typeface="Times New Roman" panose="02020603050405020304" pitchFamily="18" charset="0"/>
                <a:cs typeface="Times New Roman" panose="02020603050405020304" pitchFamily="18" charset="0"/>
              </a:rPr>
              <a:t/>
            </a:r>
            <a:br>
              <a:rPr lang="es-MX" sz="1600" b="1" dirty="0">
                <a:latin typeface="Times New Roman" panose="02020603050405020304" pitchFamily="18" charset="0"/>
                <a:cs typeface="Times New Roman" panose="02020603050405020304" pitchFamily="18" charset="0"/>
              </a:rPr>
            </a:br>
            <a:r>
              <a:rPr lang="es-MX" sz="1600" b="1" dirty="0">
                <a:latin typeface="Times New Roman" panose="02020603050405020304" pitchFamily="18" charset="0"/>
                <a:cs typeface="Times New Roman" panose="02020603050405020304" pitchFamily="18" charset="0"/>
              </a:rPr>
              <a:t>TRABAJO DE TITULACIÓN, PREVIO A LA OBTENCIÓN DEL TÍTULO DE INGENIERA EN </a:t>
            </a:r>
            <a:r>
              <a:rPr lang="es-MX" sz="1600" b="1" dirty="0" smtClean="0">
                <a:latin typeface="Times New Roman" panose="02020603050405020304" pitchFamily="18" charset="0"/>
                <a:cs typeface="Times New Roman" panose="02020603050405020304" pitchFamily="18" charset="0"/>
              </a:rPr>
              <a:t>MERCADOTECNIA</a:t>
            </a:r>
            <a:endParaRPr lang="es-EC" sz="1600" b="1" dirty="0">
              <a:latin typeface="Times New Roman" panose="02020603050405020304" pitchFamily="18" charset="0"/>
              <a:cs typeface="Times New Roman" panose="02020603050405020304" pitchFamily="18" charset="0"/>
            </a:endParaRPr>
          </a:p>
        </p:txBody>
      </p:sp>
      <p:sp>
        <p:nvSpPr>
          <p:cNvPr id="31" name="30 Rectángulo"/>
          <p:cNvSpPr/>
          <p:nvPr/>
        </p:nvSpPr>
        <p:spPr>
          <a:xfrm>
            <a:off x="1511409" y="2822399"/>
            <a:ext cx="10226178" cy="830997"/>
          </a:xfrm>
          <a:prstGeom prst="rect">
            <a:avLst/>
          </a:prstGeom>
        </p:spPr>
        <p:txBody>
          <a:bodyPr wrap="square">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TEMA: </a:t>
            </a:r>
            <a:r>
              <a:rPr lang="es-MX" sz="1600" b="1" dirty="0">
                <a:latin typeface="Times New Roman" panose="02020603050405020304" pitchFamily="18" charset="0"/>
                <a:cs typeface="Times New Roman" panose="02020603050405020304" pitchFamily="18" charset="0"/>
              </a:rPr>
              <a:t>APLICACIÓN DEL MARKETING MÓVIL EN EL COMPORTAMIENTO DE COMPRA DEL CLIENTE DE EMPRESAS CON AUTOSERVICIOS DEL CANTÓN RUMIÑAHUI</a:t>
            </a:r>
            <a:endParaRPr lang="es-EC" sz="1600" dirty="0">
              <a:latin typeface="Times New Roman" panose="02020603050405020304" pitchFamily="18" charset="0"/>
              <a:cs typeface="Times New Roman" panose="02020603050405020304" pitchFamily="18" charset="0"/>
            </a:endParaRPr>
          </a:p>
        </p:txBody>
      </p:sp>
      <p:sp>
        <p:nvSpPr>
          <p:cNvPr id="32" name="31 Rectángulo"/>
          <p:cNvSpPr/>
          <p:nvPr/>
        </p:nvSpPr>
        <p:spPr>
          <a:xfrm>
            <a:off x="3551399" y="3762835"/>
            <a:ext cx="6064495" cy="461665"/>
          </a:xfrm>
          <a:prstGeom prst="rect">
            <a:avLst/>
          </a:prstGeom>
        </p:spPr>
        <p:txBody>
          <a:bodyPr wrap="square">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AUTORA: </a:t>
            </a:r>
            <a:r>
              <a:rPr lang="es-EC" sz="1600" b="1" dirty="0" smtClean="0">
                <a:latin typeface="Times New Roman" panose="02020603050405020304" pitchFamily="18" charset="0"/>
                <a:cs typeface="Times New Roman" panose="02020603050405020304" pitchFamily="18" charset="0"/>
              </a:rPr>
              <a:t>XIMENA ALEXANDRA CUMBA </a:t>
            </a:r>
            <a:r>
              <a:rPr lang="es-EC" sz="1600" b="1" dirty="0">
                <a:latin typeface="Times New Roman" panose="02020603050405020304" pitchFamily="18" charset="0"/>
                <a:cs typeface="Times New Roman" panose="02020603050405020304" pitchFamily="18" charset="0"/>
              </a:rPr>
              <a:t>MONTERO</a:t>
            </a:r>
          </a:p>
        </p:txBody>
      </p:sp>
      <p:sp>
        <p:nvSpPr>
          <p:cNvPr id="33" name="32 Rectángulo"/>
          <p:cNvSpPr/>
          <p:nvPr/>
        </p:nvSpPr>
        <p:spPr>
          <a:xfrm>
            <a:off x="3915654" y="4333283"/>
            <a:ext cx="5370231" cy="415498"/>
          </a:xfrm>
          <a:prstGeom prst="rect">
            <a:avLst/>
          </a:prstGeom>
        </p:spPr>
        <p:txBody>
          <a:bodyPr wrap="square">
            <a:spAutoFit/>
          </a:bodyPr>
          <a:lstStyle/>
          <a:p>
            <a:pPr algn="ctr">
              <a:lnSpc>
                <a:spcPct val="150000"/>
              </a:lnSpc>
            </a:pPr>
            <a:r>
              <a:rPr lang="es-EC" sz="1400" b="1" dirty="0" smtClean="0">
                <a:latin typeface="Times New Roman" panose="02020603050405020304" pitchFamily="18" charset="0"/>
                <a:cs typeface="Times New Roman" panose="02020603050405020304" pitchFamily="18" charset="0"/>
              </a:rPr>
              <a:t>DIRECTORA: </a:t>
            </a:r>
            <a:r>
              <a:rPr lang="es-EC" sz="1400" b="1" dirty="0">
                <a:latin typeface="Times New Roman" panose="02020603050405020304" pitchFamily="18" charset="0"/>
                <a:cs typeface="Times New Roman" panose="02020603050405020304" pitchFamily="18" charset="0"/>
              </a:rPr>
              <a:t>DRA. TAPIA PAZMIÑO XIMENA LUCIA, </a:t>
            </a:r>
            <a:r>
              <a:rPr lang="es-EC" sz="1400" b="1" dirty="0" err="1" smtClean="0">
                <a:latin typeface="Times New Roman" panose="02020603050405020304" pitchFamily="18" charset="0"/>
                <a:cs typeface="Times New Roman" panose="02020603050405020304" pitchFamily="18" charset="0"/>
              </a:rPr>
              <a:t>MCPs</a:t>
            </a:r>
            <a:endParaRPr lang="es-EC" sz="1400" dirty="0">
              <a:latin typeface="Times New Roman" panose="02020603050405020304" pitchFamily="18" charset="0"/>
              <a:cs typeface="Times New Roman" panose="02020603050405020304" pitchFamily="18" charset="0"/>
            </a:endParaRPr>
          </a:p>
        </p:txBody>
      </p:sp>
      <p:sp>
        <p:nvSpPr>
          <p:cNvPr id="34" name="33 Rectángulo"/>
          <p:cNvSpPr/>
          <p:nvPr/>
        </p:nvSpPr>
        <p:spPr>
          <a:xfrm>
            <a:off x="4329179" y="4788159"/>
            <a:ext cx="4572000" cy="830997"/>
          </a:xfrm>
          <a:prstGeom prst="rect">
            <a:avLst/>
          </a:prstGeom>
        </p:spPr>
        <p:txBody>
          <a:bodyPr>
            <a:spAutoFit/>
          </a:bodyPr>
          <a:lstStyle/>
          <a:p>
            <a:pPr algn="ctr">
              <a:lnSpc>
                <a:spcPct val="150000"/>
              </a:lnSpc>
            </a:pPr>
            <a:r>
              <a:rPr lang="es-EC" sz="1600" b="1" dirty="0">
                <a:latin typeface="Times New Roman" panose="02020603050405020304" pitchFamily="18" charset="0"/>
                <a:cs typeface="Times New Roman" panose="02020603050405020304" pitchFamily="18" charset="0"/>
              </a:rPr>
              <a:t>SANGOLQUÍ </a:t>
            </a:r>
            <a:endParaRPr lang="es-EC" sz="1600" dirty="0">
              <a:latin typeface="Times New Roman" panose="02020603050405020304" pitchFamily="18" charset="0"/>
              <a:cs typeface="Times New Roman" panose="02020603050405020304" pitchFamily="18" charset="0"/>
            </a:endParaRPr>
          </a:p>
          <a:p>
            <a:pPr algn="ctr">
              <a:lnSpc>
                <a:spcPct val="150000"/>
              </a:lnSpc>
            </a:pPr>
            <a:r>
              <a:rPr lang="es-EC" sz="1600" b="1" dirty="0" smtClean="0">
                <a:latin typeface="Times New Roman" panose="02020603050405020304" pitchFamily="18" charset="0"/>
                <a:cs typeface="Times New Roman" panose="02020603050405020304" pitchFamily="18" charset="0"/>
              </a:rPr>
              <a:t>2017</a:t>
            </a:r>
            <a:endParaRPr lang="es-EC" sz="1600" dirty="0">
              <a:latin typeface="Times New Roman" panose="02020603050405020304" pitchFamily="18" charset="0"/>
              <a:cs typeface="Times New Roman" panose="02020603050405020304" pitchFamily="18" charset="0"/>
            </a:endParaRPr>
          </a:p>
        </p:txBody>
      </p:sp>
      <p:pic>
        <p:nvPicPr>
          <p:cNvPr id="35" name="34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307975" y="0"/>
            <a:ext cx="4209992" cy="1089709"/>
          </a:xfrm>
          <a:prstGeom prst="rect">
            <a:avLst/>
          </a:prstGeom>
          <a:noFill/>
          <a:ln>
            <a:noFill/>
          </a:ln>
        </p:spPr>
      </p:pic>
    </p:spTree>
    <p:extLst>
      <p:ext uri="{BB962C8B-B14F-4D97-AF65-F5344CB8AC3E}">
        <p14:creationId xmlns:p14="http://schemas.microsoft.com/office/powerpoint/2010/main" val="3513705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21" y="633248"/>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POBLACIÓN</a:t>
            </a:r>
            <a:endParaRPr lang="es-EC" dirty="0">
              <a:cs typeface="Times New Roman" panose="02020603050405020304" pitchFamily="18" charset="0"/>
            </a:endParaRPr>
          </a:p>
        </p:txBody>
      </p:sp>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619" y="1068439"/>
            <a:ext cx="3163188" cy="2197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3048000" y="5856070"/>
            <a:ext cx="6096000" cy="307777"/>
          </a:xfrm>
          <a:prstGeom prst="rect">
            <a:avLst/>
          </a:prstGeom>
        </p:spPr>
        <p:txBody>
          <a:bodyPr>
            <a:spAutoFit/>
          </a:bodyPr>
          <a:lstStyle/>
          <a:p>
            <a:r>
              <a:rPr lang="es-EC" sz="1400" dirty="0">
                <a:latin typeface="Times New Roman" panose="02020603050405020304" pitchFamily="18" charset="0"/>
                <a:cs typeface="Times New Roman" panose="02020603050405020304" pitchFamily="18" charset="0"/>
              </a:rPr>
              <a:t>Encuesta Nacional de Empleo Desempleo y Subempleo-ENEMDU (2010-2013)</a:t>
            </a:r>
            <a:endParaRPr lang="es-MX" sz="1400" dirty="0">
              <a:latin typeface="Times New Roman" panose="02020603050405020304" pitchFamily="18" charset="0"/>
              <a:cs typeface="Times New Roman" panose="02020603050405020304" pitchFamily="18" charset="0"/>
            </a:endParaRPr>
          </a:p>
        </p:txBody>
      </p:sp>
      <p:sp>
        <p:nvSpPr>
          <p:cNvPr id="5" name="4 Rectángulo"/>
          <p:cNvSpPr/>
          <p:nvPr/>
        </p:nvSpPr>
        <p:spPr>
          <a:xfrm>
            <a:off x="3252965" y="2531902"/>
            <a:ext cx="4134465" cy="3000821"/>
          </a:xfrm>
          <a:prstGeom prst="rect">
            <a:avLst/>
          </a:prstGeom>
        </p:spPr>
        <p:txBody>
          <a:bodyPr wrap="none">
            <a:spAutoFit/>
          </a:bodyPr>
          <a:lstStyle/>
          <a:p>
            <a:pPr>
              <a:lnSpc>
                <a:spcPct val="150000"/>
              </a:lnSpc>
            </a:pPr>
            <a:r>
              <a:rPr lang="es-EC" b="1" i="1" dirty="0" smtClean="0">
                <a:latin typeface="Times New Roman" panose="02020603050405020304" pitchFamily="18" charset="0"/>
                <a:cs typeface="Times New Roman" panose="02020603050405020304" pitchFamily="18" charset="0"/>
              </a:rPr>
              <a:t>Población: </a:t>
            </a:r>
            <a:r>
              <a:rPr lang="es-EC" dirty="0">
                <a:latin typeface="Times New Roman" panose="02020603050405020304" pitchFamily="18" charset="0"/>
                <a:cs typeface="Times New Roman" panose="02020603050405020304" pitchFamily="18" charset="0"/>
              </a:rPr>
              <a:t>85.852 </a:t>
            </a:r>
            <a:r>
              <a:rPr lang="es-EC" dirty="0" smtClean="0">
                <a:latin typeface="Times New Roman" panose="02020603050405020304" pitchFamily="18" charset="0"/>
                <a:cs typeface="Times New Roman" panose="02020603050405020304" pitchFamily="18" charset="0"/>
              </a:rPr>
              <a:t>personas (PEA)</a:t>
            </a:r>
          </a:p>
          <a:p>
            <a:pPr>
              <a:lnSpc>
                <a:spcPct val="150000"/>
              </a:lnSpc>
            </a:pPr>
            <a:r>
              <a:rPr lang="es-MX" b="1" i="1" dirty="0" smtClean="0">
                <a:latin typeface="Times New Roman" panose="02020603050405020304" pitchFamily="18" charset="0"/>
                <a:cs typeface="Times New Roman" panose="02020603050405020304" pitchFamily="18" charset="0"/>
              </a:rPr>
              <a:t>Capital</a:t>
            </a:r>
            <a:r>
              <a:rPr lang="es-MX" b="1" i="1" dirty="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Sangolquí</a:t>
            </a:r>
          </a:p>
          <a:p>
            <a:pPr>
              <a:lnSpc>
                <a:spcPct val="150000"/>
              </a:lnSpc>
            </a:pPr>
            <a:r>
              <a:rPr lang="es-MX" b="1" i="1" dirty="0">
                <a:latin typeface="Times New Roman" panose="02020603050405020304" pitchFamily="18" charset="0"/>
                <a:cs typeface="Times New Roman" panose="02020603050405020304" pitchFamily="18" charset="0"/>
              </a:rPr>
              <a:t>Clima</a:t>
            </a:r>
            <a:r>
              <a:rPr lang="es-MX" dirty="0">
                <a:latin typeface="Times New Roman" panose="02020603050405020304" pitchFamily="18" charset="0"/>
                <a:cs typeface="Times New Roman" panose="02020603050405020304" pitchFamily="18" charset="0"/>
              </a:rPr>
              <a:t>: 8 a 30° C</a:t>
            </a:r>
          </a:p>
          <a:p>
            <a:pPr>
              <a:lnSpc>
                <a:spcPct val="150000"/>
              </a:lnSpc>
            </a:pPr>
            <a:r>
              <a:rPr lang="es-MX" b="1" i="1" dirty="0">
                <a:latin typeface="Times New Roman" panose="02020603050405020304" pitchFamily="18" charset="0"/>
                <a:cs typeface="Times New Roman" panose="02020603050405020304" pitchFamily="18" charset="0"/>
              </a:rPr>
              <a:t>Alcalde</a:t>
            </a:r>
            <a:r>
              <a:rPr lang="es-MX" dirty="0">
                <a:latin typeface="Times New Roman" panose="02020603050405020304" pitchFamily="18" charset="0"/>
                <a:cs typeface="Times New Roman" panose="02020603050405020304" pitchFamily="18" charset="0"/>
              </a:rPr>
              <a:t>: Ing. Héctor Saúl Jácome Mantilla</a:t>
            </a:r>
          </a:p>
          <a:p>
            <a:pPr>
              <a:lnSpc>
                <a:spcPct val="150000"/>
              </a:lnSpc>
            </a:pPr>
            <a:r>
              <a:rPr lang="es-MX" b="1" i="1" dirty="0">
                <a:latin typeface="Times New Roman" panose="02020603050405020304" pitchFamily="18" charset="0"/>
                <a:cs typeface="Times New Roman" panose="02020603050405020304" pitchFamily="18" charset="0"/>
              </a:rPr>
              <a:t>Gentilicio</a:t>
            </a:r>
            <a:r>
              <a:rPr lang="es-MX" dirty="0">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rumiñahuense</a:t>
            </a:r>
          </a:p>
          <a:p>
            <a:pPr>
              <a:lnSpc>
                <a:spcPct val="150000"/>
              </a:lnSpc>
            </a:pPr>
            <a:r>
              <a:rPr lang="es-MX" b="1" i="1" dirty="0" smtClean="0">
                <a:latin typeface="Times New Roman" panose="02020603050405020304" pitchFamily="18" charset="0"/>
                <a:cs typeface="Times New Roman" panose="02020603050405020304" pitchFamily="18" charset="0"/>
              </a:rPr>
              <a:t>Uso de teléfono inteligente</a:t>
            </a:r>
            <a:r>
              <a:rPr lang="es-MX" dirty="0" smtClean="0">
                <a:latin typeface="Times New Roman" panose="02020603050405020304" pitchFamily="18" charset="0"/>
                <a:cs typeface="Times New Roman" panose="02020603050405020304" pitchFamily="18" charset="0"/>
              </a:rPr>
              <a:t>: 37.2%</a:t>
            </a:r>
          </a:p>
          <a:p>
            <a:pPr>
              <a:lnSpc>
                <a:spcPct val="150000"/>
              </a:lnSpc>
            </a:pPr>
            <a:r>
              <a:rPr lang="es-MX" b="1" i="1" dirty="0" smtClean="0">
                <a:latin typeface="Times New Roman" panose="02020603050405020304" pitchFamily="18" charset="0"/>
                <a:cs typeface="Times New Roman" panose="02020603050405020304" pitchFamily="18" charset="0"/>
              </a:rPr>
              <a:t>Población final  (N): </a:t>
            </a:r>
            <a:r>
              <a:rPr lang="es-MX" dirty="0" smtClean="0">
                <a:latin typeface="Times New Roman" panose="02020603050405020304" pitchFamily="18" charset="0"/>
                <a:cs typeface="Times New Roman" panose="02020603050405020304" pitchFamily="18" charset="0"/>
              </a:rPr>
              <a:t>31.937 personas</a:t>
            </a:r>
            <a:endParaRPr lang="es-MX"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792" y="1933908"/>
            <a:ext cx="2581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6034" y="3769543"/>
            <a:ext cx="1279169" cy="17631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0" y="795173"/>
            <a:ext cx="1790700" cy="1962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3609" y="3769543"/>
            <a:ext cx="2395177" cy="17631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933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67407" y="2391977"/>
            <a:ext cx="6096000" cy="3000821"/>
          </a:xfrm>
          <a:prstGeom prst="rect">
            <a:avLst/>
          </a:prstGeom>
        </p:spPr>
        <p:txBody>
          <a:bodyPr>
            <a:spAutoFit/>
          </a:bodyPr>
          <a:lstStyle/>
          <a:p>
            <a:pPr marL="285750" lvl="0" indent="-285750">
              <a:lnSpc>
                <a:spcPct val="150000"/>
              </a:lnSpc>
              <a:buFont typeface="Arial" panose="020B0604020202020204" pitchFamily="34" charset="0"/>
              <a:buChar char="•"/>
            </a:pPr>
            <a:r>
              <a:rPr lang="es-MX" dirty="0" smtClean="0">
                <a:latin typeface="Times New Roman" panose="02020603050405020304" pitchFamily="18" charset="0"/>
                <a:cs typeface="Times New Roman" panose="02020603050405020304" pitchFamily="18" charset="0"/>
              </a:rPr>
              <a:t>Tía  </a:t>
            </a:r>
            <a:r>
              <a:rPr lang="es-MX" dirty="0">
                <a:latin typeface="Times New Roman" panose="02020603050405020304" pitchFamily="18" charset="0"/>
                <a:cs typeface="Times New Roman" panose="02020603050405020304" pitchFamily="18" charset="0"/>
              </a:rPr>
              <a:t>–  Sangolquí</a:t>
            </a:r>
          </a:p>
          <a:p>
            <a:pPr marL="285750" lvl="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Magda – River Mall</a:t>
            </a:r>
          </a:p>
          <a:p>
            <a:pPr marL="285750" lvl="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Megamaxi – San Luis</a:t>
            </a:r>
          </a:p>
          <a:p>
            <a:pPr marL="285750" lvl="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Multiplaza – Valle de los Chillos</a:t>
            </a:r>
          </a:p>
          <a:p>
            <a:pPr marL="285750" lvl="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Santa María  – Sangolquí</a:t>
            </a:r>
          </a:p>
          <a:p>
            <a:pPr marL="285750" lvl="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Supermaxi – Plaza del valle</a:t>
            </a:r>
          </a:p>
          <a:p>
            <a:pPr marL="285750" lvl="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Hipermarket – Valle de los Chillos</a:t>
            </a:r>
          </a:p>
        </p:txBody>
      </p:sp>
      <p:sp>
        <p:nvSpPr>
          <p:cNvPr id="4" name="3 Título"/>
          <p:cNvSpPr txBox="1">
            <a:spLocks/>
          </p:cNvSpPr>
          <p:nvPr/>
        </p:nvSpPr>
        <p:spPr>
          <a:xfrm>
            <a:off x="904021" y="633248"/>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PRINCIPALES EMPRESAS CON AUTOSERVICIOS DEL CANTÓN RUMIÑAHUI</a:t>
            </a:r>
            <a:endParaRPr lang="es-EC" dirty="0">
              <a:cs typeface="Times New Roman" panose="02020603050405020304"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531" b="18531"/>
          <a:stretch/>
        </p:blipFill>
        <p:spPr bwMode="auto">
          <a:xfrm>
            <a:off x="4651943" y="2221623"/>
            <a:ext cx="1444057" cy="90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932" y="2391977"/>
            <a:ext cx="2033043" cy="912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106" y="2136965"/>
            <a:ext cx="3200894" cy="91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4840" y="3453136"/>
            <a:ext cx="3764347" cy="97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b="57688"/>
          <a:stretch/>
        </p:blipFill>
        <p:spPr bwMode="auto">
          <a:xfrm>
            <a:off x="4786312" y="4858819"/>
            <a:ext cx="2619375" cy="73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1307" y="3411539"/>
            <a:ext cx="15621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rotWithShape="1">
          <a:blip r:embed="rId10">
            <a:extLst>
              <a:ext uri="{28A0092B-C50C-407E-A947-70E740481C1C}">
                <a14:useLocalDpi xmlns:a14="http://schemas.microsoft.com/office/drawing/2010/main" val="0"/>
              </a:ext>
            </a:extLst>
          </a:blip>
          <a:srcRect t="24440" b="24439"/>
          <a:stretch/>
        </p:blipFill>
        <p:spPr bwMode="auto">
          <a:xfrm>
            <a:off x="8111456" y="4634817"/>
            <a:ext cx="3012772" cy="97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418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536015" y="110362"/>
            <a:ext cx="11303888" cy="1165761"/>
          </a:xfrm>
          <a:prstGeom prst="rect">
            <a:avLst/>
          </a:prstGeom>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MUESTRA</a:t>
            </a:r>
            <a:endParaRPr lang="es-ES" sz="2000" b="1" dirty="0" smtClean="0"/>
          </a:p>
          <a:p>
            <a:r>
              <a:rPr lang="es-EC" sz="2000" dirty="0" smtClean="0"/>
              <a:t>La </a:t>
            </a:r>
            <a:r>
              <a:rPr lang="es-EC" sz="2000" dirty="0"/>
              <a:t>fórmula que se </a:t>
            </a:r>
            <a:r>
              <a:rPr lang="es-EC" sz="2000" dirty="0" smtClean="0"/>
              <a:t>utilizó </a:t>
            </a:r>
            <a:r>
              <a:rPr lang="es-EC" sz="2000" dirty="0"/>
              <a:t>es para una población finita (menor a 100.000 habitantes)</a:t>
            </a:r>
            <a:endParaRPr lang="es-ES" sz="2000" b="1" dirty="0"/>
          </a:p>
        </p:txBody>
      </p:sp>
      <mc:AlternateContent xmlns:mc="http://schemas.openxmlformats.org/markup-compatibility/2006" xmlns:a14="http://schemas.microsoft.com/office/drawing/2010/main">
        <mc:Choice Requires="a14">
          <p:sp>
            <p:nvSpPr>
              <p:cNvPr id="8" name="Rectángulo 3"/>
              <p:cNvSpPr/>
              <p:nvPr/>
            </p:nvSpPr>
            <p:spPr>
              <a:xfrm>
                <a:off x="5018297" y="1481081"/>
                <a:ext cx="3538853" cy="83747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a:rPr>
                        <m:t>𝑛</m:t>
                      </m:r>
                      <m:r>
                        <a:rPr lang="es-EC" sz="2000" i="1">
                          <a:latin typeface="Cambria Math"/>
                        </a:rPr>
                        <m:t>=</m:t>
                      </m:r>
                      <m:f>
                        <m:fPr>
                          <m:ctrlPr>
                            <a:rPr lang="es-MX" sz="2000" i="1">
                              <a:latin typeface="Cambria Math"/>
                            </a:rPr>
                          </m:ctrlPr>
                        </m:fPr>
                        <m:num>
                          <m:sSup>
                            <m:sSupPr>
                              <m:ctrlPr>
                                <a:rPr lang="es-MX" sz="2000" i="1">
                                  <a:latin typeface="Cambria Math"/>
                                </a:rPr>
                              </m:ctrlPr>
                            </m:sSupPr>
                            <m:e>
                              <m:r>
                                <a:rPr lang="es-EC" sz="2000" i="1">
                                  <a:latin typeface="Cambria Math"/>
                                </a:rPr>
                                <m:t>𝑍</m:t>
                              </m:r>
                            </m:e>
                            <m:sup>
                              <m:r>
                                <a:rPr lang="es-EC" sz="2000" i="1">
                                  <a:latin typeface="Cambria Math"/>
                                </a:rPr>
                                <m:t>2</m:t>
                              </m:r>
                            </m:sup>
                          </m:sSup>
                          <m:r>
                            <a:rPr lang="es-EC" sz="2000" i="1">
                              <a:latin typeface="Cambria Math"/>
                            </a:rPr>
                            <m:t>∗</m:t>
                          </m:r>
                          <m:r>
                            <a:rPr lang="es-EC" sz="2000" i="1">
                              <a:latin typeface="Cambria Math"/>
                            </a:rPr>
                            <m:t>𝑁</m:t>
                          </m:r>
                          <m:r>
                            <a:rPr lang="es-EC" sz="2000" i="1">
                              <a:latin typeface="Cambria Math"/>
                            </a:rPr>
                            <m:t>∗</m:t>
                          </m:r>
                          <m:r>
                            <a:rPr lang="es-EC" sz="2000" i="1">
                              <a:latin typeface="Cambria Math"/>
                            </a:rPr>
                            <m:t>𝑝</m:t>
                          </m:r>
                          <m:r>
                            <a:rPr lang="es-EC" sz="2000" i="1">
                              <a:latin typeface="Cambria Math"/>
                            </a:rPr>
                            <m:t>∗</m:t>
                          </m:r>
                          <m:r>
                            <a:rPr lang="es-EC" sz="2000" i="1">
                              <a:latin typeface="Cambria Math"/>
                            </a:rPr>
                            <m:t>𝑞</m:t>
                          </m:r>
                        </m:num>
                        <m:den>
                          <m:sSup>
                            <m:sSupPr>
                              <m:ctrlPr>
                                <a:rPr lang="es-MX" sz="2000" i="1">
                                  <a:latin typeface="Cambria Math"/>
                                </a:rPr>
                              </m:ctrlPr>
                            </m:sSupPr>
                            <m:e>
                              <m:r>
                                <a:rPr lang="es-EC" sz="2000" i="1">
                                  <a:latin typeface="Cambria Math"/>
                                </a:rPr>
                                <m:t>(</m:t>
                              </m:r>
                              <m:r>
                                <a:rPr lang="es-EC" sz="2000" i="1">
                                  <a:latin typeface="Cambria Math"/>
                                </a:rPr>
                                <m:t>𝑒</m:t>
                              </m:r>
                            </m:e>
                            <m:sup>
                              <m:r>
                                <a:rPr lang="es-EC" sz="2000" i="1">
                                  <a:latin typeface="Cambria Math"/>
                                </a:rPr>
                                <m:t>2</m:t>
                              </m:r>
                            </m:sup>
                          </m:sSup>
                          <m:d>
                            <m:dPr>
                              <m:ctrlPr>
                                <a:rPr lang="es-MX" sz="2000" i="1">
                                  <a:latin typeface="Cambria Math"/>
                                </a:rPr>
                              </m:ctrlPr>
                            </m:dPr>
                            <m:e>
                              <m:r>
                                <a:rPr lang="es-EC" sz="2000" i="1">
                                  <a:latin typeface="Cambria Math"/>
                                </a:rPr>
                                <m:t>𝑁</m:t>
                              </m:r>
                              <m:r>
                                <a:rPr lang="es-EC" sz="2000" i="1">
                                  <a:latin typeface="Cambria Math"/>
                                </a:rPr>
                                <m:t>−1</m:t>
                              </m:r>
                            </m:e>
                          </m:d>
                          <m:r>
                            <a:rPr lang="es-EC" sz="2000" i="1">
                              <a:latin typeface="Cambria Math"/>
                            </a:rPr>
                            <m:t>)+(</m:t>
                          </m:r>
                          <m:sSup>
                            <m:sSupPr>
                              <m:ctrlPr>
                                <a:rPr lang="es-MX" sz="2000" i="1">
                                  <a:latin typeface="Cambria Math"/>
                                </a:rPr>
                              </m:ctrlPr>
                            </m:sSupPr>
                            <m:e>
                              <m:r>
                                <a:rPr lang="es-EC" sz="2000" i="1">
                                  <a:latin typeface="Cambria Math"/>
                                </a:rPr>
                                <m:t>𝑧</m:t>
                              </m:r>
                            </m:e>
                            <m:sup>
                              <m:r>
                                <a:rPr lang="es-EC" sz="2000" i="1">
                                  <a:latin typeface="Cambria Math"/>
                                </a:rPr>
                                <m:t>2</m:t>
                              </m:r>
                            </m:sup>
                          </m:sSup>
                          <m:r>
                            <a:rPr lang="es-EC" sz="2000" i="1">
                              <a:latin typeface="Cambria Math"/>
                            </a:rPr>
                            <m:t>∗</m:t>
                          </m:r>
                          <m:r>
                            <a:rPr lang="es-EC" sz="2000" i="1">
                              <a:latin typeface="Cambria Math"/>
                            </a:rPr>
                            <m:t>𝑝</m:t>
                          </m:r>
                          <m:r>
                            <a:rPr lang="es-EC" sz="2000" i="1">
                              <a:latin typeface="Cambria Math"/>
                            </a:rPr>
                            <m:t>∗</m:t>
                          </m:r>
                          <m:r>
                            <a:rPr lang="es-EC" sz="2000" i="1">
                              <a:latin typeface="Cambria Math"/>
                            </a:rPr>
                            <m:t>𝑞</m:t>
                          </m:r>
                          <m:r>
                            <a:rPr lang="es-EC" sz="2000" i="1">
                              <a:latin typeface="Cambria Math"/>
                            </a:rPr>
                            <m:t>)</m:t>
                          </m:r>
                        </m:den>
                      </m:f>
                    </m:oMath>
                  </m:oMathPara>
                </a14:m>
                <a:endParaRPr lang="es-MX" sz="2000" dirty="0"/>
              </a:p>
            </p:txBody>
          </p:sp>
        </mc:Choice>
        <mc:Fallback xmlns="">
          <p:sp>
            <p:nvSpPr>
              <p:cNvPr id="8" name="Rectángulo 3"/>
              <p:cNvSpPr>
                <a:spLocks noRot="1" noChangeAspect="1" noMove="1" noResize="1" noEditPoints="1" noAdjustHandles="1" noChangeArrowheads="1" noChangeShapeType="1" noTextEdit="1"/>
              </p:cNvSpPr>
              <p:nvPr/>
            </p:nvSpPr>
            <p:spPr>
              <a:xfrm>
                <a:off x="5018297" y="1481081"/>
                <a:ext cx="3538853" cy="837473"/>
              </a:xfrm>
              <a:prstGeom prst="rect">
                <a:avLst/>
              </a:prstGeom>
              <a:blipFill rotWithShape="1">
                <a:blip r:embed="rId5"/>
                <a:stretch>
                  <a:fillRect/>
                </a:stretch>
              </a:blipFill>
            </p:spPr>
            <p:txBody>
              <a:bodyPr/>
              <a:lstStyle/>
              <a:p>
                <a:r>
                  <a:rPr lang="es-MX">
                    <a:noFill/>
                  </a:rPr>
                  <a:t> </a:t>
                </a:r>
              </a:p>
            </p:txBody>
          </p:sp>
        </mc:Fallback>
      </mc:AlternateContent>
      <p:sp>
        <p:nvSpPr>
          <p:cNvPr id="9" name="Pentágono 4"/>
          <p:cNvSpPr/>
          <p:nvPr/>
        </p:nvSpPr>
        <p:spPr>
          <a:xfrm>
            <a:off x="2271431" y="1471975"/>
            <a:ext cx="2719199" cy="832514"/>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dirty="0" smtClean="0">
                <a:solidFill>
                  <a:schemeClr val="tx1"/>
                </a:solidFill>
              </a:rPr>
              <a:t>Fórmula</a:t>
            </a:r>
            <a:r>
              <a:rPr lang="es-ES" sz="2400" dirty="0" smtClean="0">
                <a:solidFill>
                  <a:schemeClr val="tx1"/>
                </a:solidFill>
                <a:hlinkClick r:id="rId6" action="ppaction://hlinksldjump"/>
              </a:rPr>
              <a:t>.</a:t>
            </a:r>
            <a:endParaRPr lang="es-ES" sz="2400" dirty="0">
              <a:solidFill>
                <a:schemeClr val="tx1"/>
              </a:solidFill>
            </a:endParaRPr>
          </a:p>
        </p:txBody>
      </p:sp>
      <p:sp>
        <p:nvSpPr>
          <p:cNvPr id="12" name="Rectángulo 8"/>
          <p:cNvSpPr/>
          <p:nvPr/>
        </p:nvSpPr>
        <p:spPr>
          <a:xfrm>
            <a:off x="9728866" y="1418017"/>
            <a:ext cx="2056749"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smtClean="0">
                <a:solidFill>
                  <a:schemeClr val="tx1"/>
                </a:solidFill>
              </a:rPr>
              <a:t>P	Q</a:t>
            </a:r>
          </a:p>
          <a:p>
            <a:pPr algn="ctr"/>
            <a:r>
              <a:rPr lang="fr-FR" sz="2000" dirty="0" smtClean="0">
                <a:solidFill>
                  <a:schemeClr val="tx1"/>
                </a:solidFill>
              </a:rPr>
              <a:t>95%	</a:t>
            </a:r>
            <a:r>
              <a:rPr lang="fr-FR" sz="2000" dirty="0">
                <a:solidFill>
                  <a:schemeClr val="tx1"/>
                </a:solidFill>
              </a:rPr>
              <a:t>5</a:t>
            </a:r>
            <a:r>
              <a:rPr lang="fr-FR" sz="2000" dirty="0" smtClean="0">
                <a:solidFill>
                  <a:schemeClr val="tx1"/>
                </a:solidFill>
              </a:rPr>
              <a:t>%</a:t>
            </a:r>
          </a:p>
          <a:p>
            <a:pPr algn="ctr"/>
            <a:r>
              <a:rPr lang="fr-FR" sz="2000" dirty="0" smtClean="0">
                <a:solidFill>
                  <a:schemeClr val="tx1"/>
                </a:solidFill>
              </a:rPr>
              <a:t>100%</a:t>
            </a:r>
            <a:endParaRPr lang="fr-FR" sz="2000" dirty="0">
              <a:solidFill>
                <a:schemeClr val="tx1"/>
              </a:solidFill>
            </a:endParaRPr>
          </a:p>
        </p:txBody>
      </p:sp>
      <p:sp>
        <p:nvSpPr>
          <p:cNvPr id="13" name="Llamada de flecha hacia abajo 10"/>
          <p:cNvSpPr/>
          <p:nvPr/>
        </p:nvSpPr>
        <p:spPr>
          <a:xfrm>
            <a:off x="2391270" y="2561517"/>
            <a:ext cx="2266243" cy="1328669"/>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solidFill>
                  <a:schemeClr val="tx1"/>
                </a:solidFill>
              </a:rPr>
              <a:t>Determinación de la muestra</a:t>
            </a:r>
            <a:endParaRPr lang="es-ES" sz="2000" dirty="0">
              <a:solidFill>
                <a:schemeClr val="tx1"/>
              </a:solidFill>
            </a:endParaRPr>
          </a:p>
        </p:txBody>
      </p:sp>
      <mc:AlternateContent xmlns:mc="http://schemas.openxmlformats.org/markup-compatibility/2006" xmlns:a14="http://schemas.microsoft.com/office/drawing/2010/main">
        <mc:Choice Requires="a14">
          <p:graphicFrame>
            <p:nvGraphicFramePr>
              <p:cNvPr id="15" name="Tabla 12"/>
              <p:cNvGraphicFramePr>
                <a:graphicFrameLocks noGrp="1"/>
              </p:cNvGraphicFramePr>
              <p:nvPr>
                <p:extLst>
                  <p:ext uri="{D42A27DB-BD31-4B8C-83A1-F6EECF244321}">
                    <p14:modId xmlns:p14="http://schemas.microsoft.com/office/powerpoint/2010/main" val="4225902228"/>
                  </p:ext>
                </p:extLst>
              </p:nvPr>
            </p:nvGraphicFramePr>
            <p:xfrm>
              <a:off x="3236880" y="3901635"/>
              <a:ext cx="4876950" cy="2218320"/>
            </p:xfrm>
            <a:graphic>
              <a:graphicData uri="http://schemas.openxmlformats.org/drawingml/2006/table">
                <a:tbl>
                  <a:tblPr firstRow="1" firstCol="1" bandRow="1">
                    <a:tableStyleId>{C083E6E3-FA7D-4D7B-A595-EF9225AFEA82}</a:tableStyleId>
                  </a:tblPr>
                  <a:tblGrid>
                    <a:gridCol w="3712668">
                      <a:extLst>
                        <a:ext uri="{9D8B030D-6E8A-4147-A177-3AD203B41FA5}">
                          <a16:colId xmlns="" xmlns:a16="http://schemas.microsoft.com/office/drawing/2014/main" val="4071415867"/>
                        </a:ext>
                      </a:extLst>
                    </a:gridCol>
                    <a:gridCol w="1164282">
                      <a:extLst>
                        <a:ext uri="{9D8B030D-6E8A-4147-A177-3AD203B41FA5}">
                          <a16:colId xmlns="" xmlns:a16="http://schemas.microsoft.com/office/drawing/2014/main" val="4215073204"/>
                        </a:ext>
                      </a:extLst>
                    </a:gridCol>
                  </a:tblGrid>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Tamaño de la Población (N)</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MX" sz="1600" b="1" dirty="0" smtClean="0">
                              <a:effectLst/>
                              <a:latin typeface="Times New Roman" panose="02020603050405020304" pitchFamily="18" charset="0"/>
                              <a:cs typeface="Times New Roman" panose="02020603050405020304" pitchFamily="18" charset="0"/>
                            </a:rPr>
                            <a:t>31.937</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41629697"/>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Error Muestral </a:t>
                          </a:r>
                          <a:r>
                            <a:rPr lang="es-ES" sz="1600" b="1" dirty="0" smtClean="0">
                              <a:effectLst/>
                              <a:latin typeface="Times New Roman" panose="02020603050405020304" pitchFamily="18" charset="0"/>
                              <a:cs typeface="Times New Roman" panose="02020603050405020304" pitchFamily="18" charset="0"/>
                            </a:rPr>
                            <a:t>(</a:t>
                          </a:r>
                          <a14:m>
                            <m:oMath xmlns:m="http://schemas.openxmlformats.org/officeDocument/2006/math">
                              <m:r>
                                <a:rPr lang="es-EC" sz="1600" b="1" i="1" smtClean="0">
                                  <a:latin typeface="Cambria Math"/>
                                </a:rPr>
                                <m:t>𝒆</m:t>
                              </m:r>
                            </m:oMath>
                          </a14:m>
                          <a:r>
                            <a:rPr lang="es-ES" sz="1600" b="1" dirty="0" smtClean="0">
                              <a:effectLst/>
                              <a:latin typeface="Times New Roman" panose="02020603050405020304" pitchFamily="18" charset="0"/>
                              <a:cs typeface="Times New Roman" panose="02020603050405020304" pitchFamily="18" charset="0"/>
                            </a:rPr>
                            <a:t>)</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0,05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85932531"/>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Éxito </a:t>
                          </a:r>
                          <a:r>
                            <a:rPr lang="es-ES" sz="1600" b="1" dirty="0" smtClean="0">
                              <a:effectLst/>
                              <a:latin typeface="Times New Roman" panose="02020603050405020304" pitchFamily="18" charset="0"/>
                              <a:cs typeface="Times New Roman" panose="02020603050405020304" pitchFamily="18" charset="0"/>
                            </a:rPr>
                            <a:t>(p)</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0,95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1333476"/>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Fracaso </a:t>
                          </a:r>
                          <a:r>
                            <a:rPr lang="es-ES" sz="1600" b="1" dirty="0" smtClean="0">
                              <a:effectLst/>
                              <a:latin typeface="Times New Roman" panose="02020603050405020304" pitchFamily="18" charset="0"/>
                              <a:cs typeface="Times New Roman" panose="02020603050405020304" pitchFamily="18" charset="0"/>
                            </a:rPr>
                            <a:t>(q)</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53103780"/>
                      </a:ext>
                    </a:extLst>
                  </a:tr>
                  <a:tr h="443664">
                    <a:tc>
                      <a:txBody>
                        <a:bodyPr/>
                        <a:lstStyle/>
                        <a:p>
                          <a:pPr indent="180340" algn="l">
                            <a:lnSpc>
                              <a:spcPct val="150000"/>
                            </a:lnSpc>
                            <a:spcAft>
                              <a:spcPts val="0"/>
                            </a:spcAft>
                          </a:pPr>
                          <a:r>
                            <a:rPr lang="es-EC" sz="1600" b="1" kern="1200" dirty="0" smtClean="0">
                              <a:solidFill>
                                <a:schemeClr val="tx1"/>
                              </a:solidFill>
                              <a:effectLst/>
                              <a:latin typeface="Times New Roman" panose="02020603050405020304" pitchFamily="18" charset="0"/>
                              <a:ea typeface="+mn-ea"/>
                              <a:cs typeface="Times New Roman" panose="02020603050405020304" pitchFamily="18" charset="0"/>
                            </a:rPr>
                            <a:t>Nivel de confianza</a:t>
                          </a:r>
                          <a:r>
                            <a:rPr lang="es-ES" sz="1600" b="1" dirty="0" smtClean="0">
                              <a:effectLst/>
                              <a:latin typeface="Times New Roman" panose="02020603050405020304" pitchFamily="18" charset="0"/>
                              <a:cs typeface="Times New Roman" panose="02020603050405020304" pitchFamily="18" charset="0"/>
                            </a:rPr>
                            <a:t> </a:t>
                          </a:r>
                          <a:r>
                            <a:rPr lang="es-ES" sz="1600" b="1" dirty="0">
                              <a:effectLst/>
                              <a:latin typeface="Times New Roman" panose="02020603050405020304" pitchFamily="18" charset="0"/>
                              <a:cs typeface="Times New Roman" panose="02020603050405020304" pitchFamily="18" charset="0"/>
                            </a:rPr>
                            <a:t>(Z) </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1,96</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28296247"/>
                      </a:ext>
                    </a:extLst>
                  </a:tr>
                </a:tbl>
              </a:graphicData>
            </a:graphic>
          </p:graphicFrame>
        </mc:Choice>
        <mc:Fallback xmlns="">
          <p:graphicFrame>
            <p:nvGraphicFramePr>
              <p:cNvPr id="15" name="Tabla 12"/>
              <p:cNvGraphicFramePr>
                <a:graphicFrameLocks noGrp="1"/>
              </p:cNvGraphicFramePr>
              <p:nvPr>
                <p:extLst>
                  <p:ext uri="{D42A27DB-BD31-4B8C-83A1-F6EECF244321}">
                    <p14:modId xmlns:p14="http://schemas.microsoft.com/office/powerpoint/2010/main" val="4225902228"/>
                  </p:ext>
                </p:extLst>
              </p:nvPr>
            </p:nvGraphicFramePr>
            <p:xfrm>
              <a:off x="3236880" y="3901635"/>
              <a:ext cx="4876950" cy="2218320"/>
            </p:xfrm>
            <a:graphic>
              <a:graphicData uri="http://schemas.openxmlformats.org/drawingml/2006/table">
                <a:tbl>
                  <a:tblPr firstRow="1" firstCol="1" bandRow="1">
                    <a:tableStyleId>{C083E6E3-FA7D-4D7B-A595-EF9225AFEA82}</a:tableStyleId>
                  </a:tblPr>
                  <a:tblGrid>
                    <a:gridCol w="3712668">
                      <a:extLst>
                        <a:ext uri="{9D8B030D-6E8A-4147-A177-3AD203B41FA5}">
                          <a16:colId xmlns:a16="http://schemas.microsoft.com/office/drawing/2014/main" xmlns="" val="4071415867"/>
                        </a:ext>
                      </a:extLst>
                    </a:gridCol>
                    <a:gridCol w="1164282">
                      <a:extLst>
                        <a:ext uri="{9D8B030D-6E8A-4147-A177-3AD203B41FA5}">
                          <a16:colId xmlns:a16="http://schemas.microsoft.com/office/drawing/2014/main" xmlns="" val="4215073204"/>
                        </a:ext>
                      </a:extLst>
                    </a:gridCol>
                  </a:tblGrid>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Tamaño de la Población (N)</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MX" sz="1600" b="1" dirty="0" smtClean="0">
                              <a:effectLst/>
                              <a:latin typeface="Times New Roman" panose="02020603050405020304" pitchFamily="18" charset="0"/>
                              <a:cs typeface="Times New Roman" panose="02020603050405020304" pitchFamily="18" charset="0"/>
                            </a:rPr>
                            <a:t>31.937</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629697"/>
                      </a:ext>
                    </a:extLst>
                  </a:tr>
                  <a:tr h="443664">
                    <a:tc>
                      <a:txBody>
                        <a:bodyPr/>
                        <a:lstStyle/>
                        <a:p>
                          <a:endParaRPr lang="es-MX"/>
                        </a:p>
                      </a:txBody>
                      <a:tcPr marL="68580" marR="68580" marT="0" marB="0">
                        <a:blipFill rotWithShape="1">
                          <a:blip r:embed="rId7"/>
                          <a:stretch>
                            <a:fillRect l="-164" t="-100000" r="-31527" b="-300000"/>
                          </a:stretch>
                        </a:blipFill>
                      </a:tcPr>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0,05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85932531"/>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Éxito </a:t>
                          </a:r>
                          <a:r>
                            <a:rPr lang="es-ES" sz="1600" b="1" dirty="0" smtClean="0">
                              <a:effectLst/>
                              <a:latin typeface="Times New Roman" panose="02020603050405020304" pitchFamily="18" charset="0"/>
                              <a:cs typeface="Times New Roman" panose="02020603050405020304" pitchFamily="18" charset="0"/>
                            </a:rPr>
                            <a:t>(p)</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0,95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333476"/>
                      </a:ext>
                    </a:extLst>
                  </a:tr>
                  <a:tr h="443664">
                    <a:tc>
                      <a:txBody>
                        <a:bodyPr/>
                        <a:lstStyle/>
                        <a:p>
                          <a:pPr indent="180340" algn="l">
                            <a:lnSpc>
                              <a:spcPct val="150000"/>
                            </a:lnSpc>
                            <a:spcAft>
                              <a:spcPts val="0"/>
                            </a:spcAft>
                          </a:pPr>
                          <a:r>
                            <a:rPr lang="es-ES" sz="1600" b="1" dirty="0">
                              <a:effectLst/>
                              <a:latin typeface="Times New Roman" panose="02020603050405020304" pitchFamily="18" charset="0"/>
                              <a:cs typeface="Times New Roman" panose="02020603050405020304" pitchFamily="18" charset="0"/>
                            </a:rPr>
                            <a:t>Proporción de Fracaso </a:t>
                          </a:r>
                          <a:r>
                            <a:rPr lang="es-ES" sz="1600" b="1" dirty="0" smtClean="0">
                              <a:effectLst/>
                              <a:latin typeface="Times New Roman" panose="02020603050405020304" pitchFamily="18" charset="0"/>
                              <a:cs typeface="Times New Roman" panose="02020603050405020304" pitchFamily="18" charset="0"/>
                            </a:rPr>
                            <a:t>(q)</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smtClean="0">
                              <a:effectLst/>
                              <a:latin typeface="Times New Roman" panose="02020603050405020304" pitchFamily="18" charset="0"/>
                              <a:cs typeface="Times New Roman" panose="02020603050405020304" pitchFamily="18" charset="0"/>
                            </a:rPr>
                            <a:t>0,05</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3103780"/>
                      </a:ext>
                    </a:extLst>
                  </a:tr>
                  <a:tr h="443664">
                    <a:tc>
                      <a:txBody>
                        <a:bodyPr/>
                        <a:lstStyle/>
                        <a:p>
                          <a:pPr indent="180340" algn="l">
                            <a:lnSpc>
                              <a:spcPct val="150000"/>
                            </a:lnSpc>
                            <a:spcAft>
                              <a:spcPts val="0"/>
                            </a:spcAft>
                          </a:pPr>
                          <a:r>
                            <a:rPr lang="es-EC" sz="1600" b="1" kern="1200" dirty="0" smtClean="0">
                              <a:solidFill>
                                <a:schemeClr val="tx1"/>
                              </a:solidFill>
                              <a:effectLst/>
                              <a:latin typeface="Times New Roman" panose="02020603050405020304" pitchFamily="18" charset="0"/>
                              <a:ea typeface="+mn-ea"/>
                              <a:cs typeface="Times New Roman" panose="02020603050405020304" pitchFamily="18" charset="0"/>
                            </a:rPr>
                            <a:t>Nivel de confianza</a:t>
                          </a:r>
                          <a:r>
                            <a:rPr lang="es-ES" sz="1600" b="1" dirty="0" smtClean="0">
                              <a:effectLst/>
                              <a:latin typeface="Times New Roman" panose="02020603050405020304" pitchFamily="18" charset="0"/>
                              <a:cs typeface="Times New Roman" panose="02020603050405020304" pitchFamily="18" charset="0"/>
                            </a:rPr>
                            <a:t> </a:t>
                          </a:r>
                          <a:r>
                            <a:rPr lang="es-ES" sz="1600" b="1" dirty="0">
                              <a:effectLst/>
                              <a:latin typeface="Times New Roman" panose="02020603050405020304" pitchFamily="18" charset="0"/>
                              <a:cs typeface="Times New Roman" panose="02020603050405020304" pitchFamily="18" charset="0"/>
                            </a:rPr>
                            <a:t>(Z) </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b="1" dirty="0">
                              <a:effectLst/>
                              <a:latin typeface="Times New Roman" panose="02020603050405020304" pitchFamily="18" charset="0"/>
                              <a:cs typeface="Times New Roman" panose="02020603050405020304" pitchFamily="18" charset="0"/>
                            </a:rPr>
                            <a:t>1,96</a:t>
                          </a:r>
                          <a:endParaRPr lang="es-E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8296247"/>
                      </a:ext>
                    </a:extLst>
                  </a:tr>
                </a:tbl>
              </a:graphicData>
            </a:graphic>
          </p:graphicFrame>
        </mc:Fallback>
      </mc:AlternateContent>
      <p:sp>
        <p:nvSpPr>
          <p:cNvPr id="16" name="Igual que 13"/>
          <p:cNvSpPr/>
          <p:nvPr/>
        </p:nvSpPr>
        <p:spPr>
          <a:xfrm>
            <a:off x="8055098" y="4629312"/>
            <a:ext cx="1068947" cy="605307"/>
          </a:xfrm>
          <a:prstGeom prst="mathEqua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2400">
              <a:solidFill>
                <a:schemeClr val="tx1"/>
              </a:solidFill>
            </a:endParaRPr>
          </a:p>
        </p:txBody>
      </p:sp>
      <mc:AlternateContent xmlns:mc="http://schemas.openxmlformats.org/markup-compatibility/2006" xmlns:a14="http://schemas.microsoft.com/office/drawing/2010/main">
        <mc:Choice Requires="a14">
          <p:sp>
            <p:nvSpPr>
              <p:cNvPr id="17" name="Dodecágono 14"/>
              <p:cNvSpPr/>
              <p:nvPr/>
            </p:nvSpPr>
            <p:spPr>
              <a:xfrm>
                <a:off x="9316027" y="4119702"/>
                <a:ext cx="2164361" cy="1420218"/>
              </a:xfrm>
              <a:prstGeom prst="dodec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s-EC" sz="2400" i="1">
                        <a:latin typeface="Cambria Math"/>
                      </a:rPr>
                      <m:t>𝑛</m:t>
                    </m:r>
                    <m:r>
                      <a:rPr lang="es-EC" sz="2400" i="1">
                        <a:latin typeface="Cambria Math"/>
                      </a:rPr>
                      <m:t>= </m:t>
                    </m:r>
                  </m:oMath>
                </a14:m>
                <a:r>
                  <a:rPr lang="es-ES" sz="2400" dirty="0" smtClean="0">
                    <a:solidFill>
                      <a:schemeClr val="tx1"/>
                    </a:solidFill>
                  </a:rPr>
                  <a:t>380</a:t>
                </a:r>
                <a:endParaRPr lang="es-ES" sz="2400" dirty="0">
                  <a:solidFill>
                    <a:schemeClr val="tx1"/>
                  </a:solidFill>
                </a:endParaRPr>
              </a:p>
            </p:txBody>
          </p:sp>
        </mc:Choice>
        <mc:Fallback xmlns="">
          <p:sp>
            <p:nvSpPr>
              <p:cNvPr id="17" name="Dodecágono 14"/>
              <p:cNvSpPr>
                <a:spLocks noRot="1" noChangeAspect="1" noMove="1" noResize="1" noEditPoints="1" noAdjustHandles="1" noChangeArrowheads="1" noChangeShapeType="1" noTextEdit="1"/>
              </p:cNvSpPr>
              <p:nvPr/>
            </p:nvSpPr>
            <p:spPr>
              <a:xfrm>
                <a:off x="9316027" y="4119702"/>
                <a:ext cx="2164361" cy="1420218"/>
              </a:xfrm>
              <a:prstGeom prst="dodecagon">
                <a:avLst/>
              </a:prstGeom>
              <a:blipFill rotWithShape="1">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Rectángulo 3"/>
              <p:cNvSpPr/>
              <p:nvPr/>
            </p:nvSpPr>
            <p:spPr>
              <a:xfrm>
                <a:off x="5012320" y="2624581"/>
                <a:ext cx="5442003" cy="83946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a:rPr>
                        <m:t>𝑛</m:t>
                      </m:r>
                      <m:r>
                        <a:rPr lang="es-EC" sz="2000" i="1">
                          <a:latin typeface="Cambria Math"/>
                        </a:rPr>
                        <m:t>=</m:t>
                      </m:r>
                      <m:f>
                        <m:fPr>
                          <m:ctrlPr>
                            <a:rPr lang="es-MX" sz="2000" i="1">
                              <a:latin typeface="Cambria Math"/>
                            </a:rPr>
                          </m:ctrlPr>
                        </m:fPr>
                        <m:num>
                          <m:sSup>
                            <m:sSupPr>
                              <m:ctrlPr>
                                <a:rPr lang="es-MX" sz="2000" i="1">
                                  <a:latin typeface="Cambria Math"/>
                                </a:rPr>
                              </m:ctrlPr>
                            </m:sSupPr>
                            <m:e>
                              <m:r>
                                <a:rPr lang="es-EC" sz="2000" i="1">
                                  <a:latin typeface="Cambria Math"/>
                                </a:rPr>
                                <m:t>1,96</m:t>
                              </m:r>
                            </m:e>
                            <m:sup>
                              <m:r>
                                <a:rPr lang="es-EC" sz="2000" i="1">
                                  <a:latin typeface="Cambria Math"/>
                                </a:rPr>
                                <m:t>2</m:t>
                              </m:r>
                            </m:sup>
                          </m:sSup>
                          <m:r>
                            <a:rPr lang="es-EC" sz="2000" i="1">
                              <a:latin typeface="Cambria Math"/>
                            </a:rPr>
                            <m:t>∗31.937∗0,5∗0,5</m:t>
                          </m:r>
                        </m:num>
                        <m:den>
                          <m:r>
                            <a:rPr lang="es-EC" sz="2000" i="1">
                              <a:latin typeface="Cambria Math"/>
                            </a:rPr>
                            <m:t>(</m:t>
                          </m:r>
                          <m:sSup>
                            <m:sSupPr>
                              <m:ctrlPr>
                                <a:rPr lang="es-MX" sz="2000" i="1">
                                  <a:latin typeface="Cambria Math"/>
                                </a:rPr>
                              </m:ctrlPr>
                            </m:sSupPr>
                            <m:e>
                              <m:r>
                                <a:rPr lang="es-EC" sz="2000" i="1">
                                  <a:latin typeface="Cambria Math"/>
                                </a:rPr>
                                <m:t>0,05</m:t>
                              </m:r>
                            </m:e>
                            <m:sup>
                              <m:r>
                                <a:rPr lang="es-EC" sz="2000" i="1">
                                  <a:latin typeface="Cambria Math"/>
                                </a:rPr>
                                <m:t>2</m:t>
                              </m:r>
                            </m:sup>
                          </m:sSup>
                          <m:r>
                            <a:rPr lang="es-EC" sz="2000" i="1">
                              <a:latin typeface="Cambria Math"/>
                            </a:rPr>
                            <m:t>∗</m:t>
                          </m:r>
                          <m:d>
                            <m:dPr>
                              <m:ctrlPr>
                                <a:rPr lang="es-MX" sz="2000" i="1">
                                  <a:latin typeface="Cambria Math"/>
                                </a:rPr>
                              </m:ctrlPr>
                            </m:dPr>
                            <m:e>
                              <m:r>
                                <a:rPr lang="es-EC" sz="2000" i="1">
                                  <a:latin typeface="Cambria Math"/>
                                </a:rPr>
                                <m:t>31.937−1</m:t>
                              </m:r>
                            </m:e>
                          </m:d>
                          <m:r>
                            <a:rPr lang="es-EC" sz="2000" i="1">
                              <a:latin typeface="Cambria Math"/>
                            </a:rPr>
                            <m:t>)+</m:t>
                          </m:r>
                          <m:sSup>
                            <m:sSupPr>
                              <m:ctrlPr>
                                <a:rPr lang="es-MX" sz="2000" i="1">
                                  <a:latin typeface="Cambria Math"/>
                                </a:rPr>
                              </m:ctrlPr>
                            </m:sSupPr>
                            <m:e>
                              <m:r>
                                <a:rPr lang="es-EC" sz="2000" i="1">
                                  <a:latin typeface="Cambria Math"/>
                                </a:rPr>
                                <m:t>(1,96</m:t>
                              </m:r>
                            </m:e>
                            <m:sup>
                              <m:r>
                                <a:rPr lang="es-EC" sz="2000" i="1">
                                  <a:latin typeface="Cambria Math"/>
                                </a:rPr>
                                <m:t>2</m:t>
                              </m:r>
                            </m:sup>
                          </m:sSup>
                          <m:r>
                            <a:rPr lang="es-EC" sz="2000" i="1">
                              <a:latin typeface="Cambria Math"/>
                            </a:rPr>
                            <m:t>∗0,5∗</m:t>
                          </m:r>
                          <m:r>
                            <a:rPr lang="es-EC" sz="2000" i="1">
                              <a:latin typeface="Cambria Math"/>
                            </a:rPr>
                            <m:t>𝑜</m:t>
                          </m:r>
                          <m:r>
                            <a:rPr lang="es-EC" sz="2000" i="1">
                              <a:latin typeface="Cambria Math"/>
                            </a:rPr>
                            <m:t>,5)</m:t>
                          </m:r>
                        </m:den>
                      </m:f>
                    </m:oMath>
                  </m:oMathPara>
                </a14:m>
                <a:endParaRPr lang="es-MX" sz="2000" dirty="0"/>
              </a:p>
            </p:txBody>
          </p:sp>
        </mc:Choice>
        <mc:Fallback xmlns="">
          <p:sp>
            <p:nvSpPr>
              <p:cNvPr id="18" name="Rectángulo 3"/>
              <p:cNvSpPr>
                <a:spLocks noRot="1" noChangeAspect="1" noMove="1" noResize="1" noEditPoints="1" noAdjustHandles="1" noChangeArrowheads="1" noChangeShapeType="1" noTextEdit="1"/>
              </p:cNvSpPr>
              <p:nvPr/>
            </p:nvSpPr>
            <p:spPr>
              <a:xfrm>
                <a:off x="5012320" y="2624581"/>
                <a:ext cx="5442003" cy="839461"/>
              </a:xfrm>
              <a:prstGeom prst="rect">
                <a:avLst/>
              </a:prstGeom>
              <a:blipFill rotWithShape="1">
                <a:blip r:embed="rId9"/>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395971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1030149" y="219402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a:cs typeface="Times New Roman" panose="02020603050405020304" pitchFamily="18" charset="0"/>
              </a:rPr>
              <a:t>ANÁLISIS Y PROCESAMIENTO DE DATOS</a:t>
            </a:r>
            <a:endParaRPr lang="es-EC" dirty="0">
              <a:cs typeface="Times New Roman" panose="02020603050405020304" pitchFamily="18" charset="0"/>
            </a:endParaRPr>
          </a:p>
        </p:txBody>
      </p:sp>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4872927" y="4581700"/>
            <a:ext cx="7271555" cy="11640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smtClean="0"/>
              <a:t>ANÁLISIS UNIVARIADO</a:t>
            </a:r>
            <a:endParaRPr lang="es-ES" b="1" dirty="0"/>
          </a:p>
        </p:txBody>
      </p:sp>
    </p:spTree>
    <p:extLst>
      <p:ext uri="{BB962C8B-B14F-4D97-AF65-F5344CB8AC3E}">
        <p14:creationId xmlns:p14="http://schemas.microsoft.com/office/powerpoint/2010/main" val="471123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5">
            <a:extLst>
              <a:ext uri="{28A0092B-C50C-407E-A947-70E740481C1C}">
                <a14:useLocalDpi xmlns:a14="http://schemas.microsoft.com/office/drawing/2010/main" val="0"/>
              </a:ext>
            </a:extLst>
          </a:blip>
          <a:srcRect/>
          <a:stretch>
            <a:fillRect/>
          </a:stretch>
        </p:blipFill>
        <p:spPr bwMode="auto">
          <a:xfrm>
            <a:off x="3247007" y="0"/>
            <a:ext cx="8790875" cy="5745708"/>
          </a:xfrm>
          <a:prstGeom prst="rect">
            <a:avLst/>
          </a:prstGeom>
          <a:noFill/>
          <a:ln>
            <a:noFill/>
          </a:ln>
        </p:spPr>
      </p:pic>
      <p:sp>
        <p:nvSpPr>
          <p:cNvPr id="6" name="Rectángulo 4"/>
          <p:cNvSpPr/>
          <p:nvPr/>
        </p:nvSpPr>
        <p:spPr>
          <a:xfrm>
            <a:off x="4475018" y="2576946"/>
            <a:ext cx="1620982" cy="7481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800" b="1" dirty="0" smtClean="0">
                <a:solidFill>
                  <a:schemeClr val="tx1"/>
                </a:solidFill>
              </a:rPr>
              <a:t>67,98%</a:t>
            </a:r>
            <a:endParaRPr lang="es-ES" sz="2800" b="1" dirty="0">
              <a:solidFill>
                <a:schemeClr val="tx1"/>
              </a:solidFill>
            </a:endParaRPr>
          </a:p>
        </p:txBody>
      </p:sp>
      <p:sp>
        <p:nvSpPr>
          <p:cNvPr id="7" name="Título 1"/>
          <p:cNvSpPr txBox="1">
            <a:spLocks/>
          </p:cNvSpPr>
          <p:nvPr/>
        </p:nvSpPr>
        <p:spPr>
          <a:xfrm>
            <a:off x="299533" y="567549"/>
            <a:ext cx="2947475" cy="2049897"/>
          </a:xfrm>
          <a:prstGeom prst="ellipse">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dirty="0" smtClean="0"/>
              <a:t>Se consideró a la población entre 20 a 54 años de edad, ya que conforman la PEA del cantón Rumiñahui.</a:t>
            </a:r>
            <a:endParaRPr lang="es-ES" sz="1800" dirty="0"/>
          </a:p>
        </p:txBody>
      </p:sp>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5" name="4 Imagen"/>
          <p:cNvPicPr/>
          <p:nvPr/>
        </p:nvPicPr>
        <p:blipFill rotWithShape="1">
          <a:blip r:embed="rId4">
            <a:extLst>
              <a:ext uri="{28A0092B-C50C-407E-A947-70E740481C1C}">
                <a14:useLocalDpi xmlns:a14="http://schemas.microsoft.com/office/drawing/2010/main" val="0"/>
              </a:ext>
            </a:extLst>
          </a:blip>
          <a:srcRect r="13281"/>
          <a:stretch/>
        </p:blipFill>
        <p:spPr bwMode="auto">
          <a:xfrm>
            <a:off x="1024759" y="1"/>
            <a:ext cx="4879915" cy="3480366"/>
          </a:xfrm>
          <a:prstGeom prst="rect">
            <a:avLst/>
          </a:prstGeom>
          <a:noFill/>
          <a:ln>
            <a:noFill/>
          </a:ln>
        </p:spPr>
      </p:pic>
      <p:sp>
        <p:nvSpPr>
          <p:cNvPr id="6" name="Rectángulo 4"/>
          <p:cNvSpPr/>
          <p:nvPr/>
        </p:nvSpPr>
        <p:spPr>
          <a:xfrm>
            <a:off x="3399860" y="1715887"/>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55,38%</a:t>
            </a:r>
            <a:endParaRPr lang="es-ES" sz="2000" b="1" dirty="0">
              <a:solidFill>
                <a:schemeClr val="tx1"/>
              </a:solidFill>
            </a:endParaRPr>
          </a:p>
        </p:txBody>
      </p:sp>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5904674" y="1"/>
            <a:ext cx="6287326" cy="3510594"/>
          </a:xfrm>
          <a:prstGeom prst="rect">
            <a:avLst/>
          </a:prstGeom>
          <a:noFill/>
          <a:ln>
            <a:noFill/>
          </a:ln>
        </p:spPr>
      </p:pic>
      <p:sp>
        <p:nvSpPr>
          <p:cNvPr id="8" name="Rectángulo 4"/>
          <p:cNvSpPr/>
          <p:nvPr/>
        </p:nvSpPr>
        <p:spPr>
          <a:xfrm>
            <a:off x="7785269" y="1596080"/>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48,60%</a:t>
            </a:r>
            <a:endParaRPr lang="es-ES" sz="2000" b="1" dirty="0">
              <a:solidFill>
                <a:schemeClr val="tx1"/>
              </a:solidFill>
            </a:endParaRPr>
          </a:p>
        </p:txBody>
      </p:sp>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1" y="3480366"/>
            <a:ext cx="5762784" cy="3377633"/>
          </a:xfrm>
          <a:prstGeom prst="rect">
            <a:avLst/>
          </a:prstGeom>
          <a:noFill/>
          <a:ln>
            <a:noFill/>
          </a:ln>
        </p:spPr>
      </p:pic>
      <p:sp>
        <p:nvSpPr>
          <p:cNvPr id="10" name="Rectángulo 4"/>
          <p:cNvSpPr/>
          <p:nvPr/>
        </p:nvSpPr>
        <p:spPr>
          <a:xfrm>
            <a:off x="2638063" y="5178018"/>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84,50%</a:t>
            </a:r>
            <a:endParaRPr lang="es-ES" sz="2000" b="1" dirty="0">
              <a:solidFill>
                <a:schemeClr val="tx1"/>
              </a:solidFill>
            </a:endParaRPr>
          </a:p>
        </p:txBody>
      </p:sp>
      <p:pic>
        <p:nvPicPr>
          <p:cNvPr id="11" name="10 Imagen"/>
          <p:cNvPicPr/>
          <p:nvPr/>
        </p:nvPicPr>
        <p:blipFill>
          <a:blip r:embed="rId7">
            <a:extLst>
              <a:ext uri="{28A0092B-C50C-407E-A947-70E740481C1C}">
                <a14:useLocalDpi xmlns:a14="http://schemas.microsoft.com/office/drawing/2010/main" val="0"/>
              </a:ext>
            </a:extLst>
          </a:blip>
          <a:srcRect/>
          <a:stretch>
            <a:fillRect/>
          </a:stretch>
        </p:blipFill>
        <p:spPr bwMode="auto">
          <a:xfrm>
            <a:off x="5762785" y="3510595"/>
            <a:ext cx="6275097" cy="3216188"/>
          </a:xfrm>
          <a:prstGeom prst="rect">
            <a:avLst/>
          </a:prstGeom>
          <a:noFill/>
          <a:ln>
            <a:noFill/>
          </a:ln>
        </p:spPr>
      </p:pic>
      <p:sp>
        <p:nvSpPr>
          <p:cNvPr id="12" name="Rectángulo 4"/>
          <p:cNvSpPr/>
          <p:nvPr/>
        </p:nvSpPr>
        <p:spPr>
          <a:xfrm>
            <a:off x="6926287" y="5179631"/>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40,70%</a:t>
            </a:r>
            <a:endParaRPr lang="es-ES" sz="2000" b="1" dirty="0">
              <a:solidFill>
                <a:schemeClr val="tx1"/>
              </a:solidFill>
            </a:endParaRPr>
          </a:p>
        </p:txBody>
      </p:sp>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9"/>
          <p:cNvSpPr txBox="1">
            <a:spLocks/>
          </p:cNvSpPr>
          <p:nvPr/>
        </p:nvSpPr>
        <p:spPr>
          <a:xfrm rot="5400000">
            <a:off x="5319153" y="-3971607"/>
            <a:ext cx="1408609" cy="10655461"/>
          </a:xfrm>
          <a:prstGeom prst="rect">
            <a:avLst/>
          </a:prstGeom>
        </p:spPr>
        <p:txBody>
          <a:bodyPr vert="vert27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PERFIL DEL CONSUMIDOR</a:t>
            </a:r>
            <a:endParaRPr lang="es-ES" b="1" dirty="0"/>
          </a:p>
        </p:txBody>
      </p: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968"/>
          <a:stretch/>
        </p:blipFill>
        <p:spPr bwMode="auto">
          <a:xfrm>
            <a:off x="2963220" y="2146485"/>
            <a:ext cx="8728776" cy="303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306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2966" y="0"/>
            <a:ext cx="4981903" cy="3420110"/>
          </a:xfrm>
          <a:prstGeom prst="rect">
            <a:avLst/>
          </a:prstGeom>
          <a:noFill/>
          <a:ln>
            <a:noFill/>
          </a:ln>
        </p:spPr>
      </p:pic>
      <p:sp>
        <p:nvSpPr>
          <p:cNvPr id="6" name="Rectángulo 4"/>
          <p:cNvSpPr/>
          <p:nvPr/>
        </p:nvSpPr>
        <p:spPr>
          <a:xfrm>
            <a:off x="1758103" y="2251913"/>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92,90%</a:t>
            </a:r>
            <a:endParaRPr lang="es-ES" sz="2000" b="1" dirty="0">
              <a:solidFill>
                <a:schemeClr val="tx1"/>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5454869" y="0"/>
            <a:ext cx="6737131" cy="3121572"/>
          </a:xfrm>
          <a:prstGeom prst="rect">
            <a:avLst/>
          </a:prstGeom>
          <a:noFill/>
          <a:ln>
            <a:noFill/>
          </a:ln>
        </p:spPr>
      </p:pic>
      <p:sp>
        <p:nvSpPr>
          <p:cNvPr id="8" name="Rectángulo 4"/>
          <p:cNvSpPr/>
          <p:nvPr/>
        </p:nvSpPr>
        <p:spPr>
          <a:xfrm>
            <a:off x="9698659" y="1523018"/>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52,30%</a:t>
            </a:r>
            <a:endParaRPr lang="es-ES" sz="2000" b="1" dirty="0">
              <a:solidFill>
                <a:schemeClr val="tx1"/>
              </a:solidFill>
            </a:endParaRPr>
          </a:p>
        </p:txBody>
      </p:sp>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31532" y="3429000"/>
            <a:ext cx="6290441" cy="3429000"/>
          </a:xfrm>
          <a:prstGeom prst="rect">
            <a:avLst/>
          </a:prstGeom>
          <a:noFill/>
          <a:ln>
            <a:noFill/>
          </a:ln>
        </p:spPr>
      </p:pic>
      <p:sp>
        <p:nvSpPr>
          <p:cNvPr id="11" name="Rectángulo 4"/>
          <p:cNvSpPr/>
          <p:nvPr/>
        </p:nvSpPr>
        <p:spPr>
          <a:xfrm>
            <a:off x="767736" y="4956463"/>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69,50%</a:t>
            </a:r>
            <a:endParaRPr lang="es-ES" sz="2000" b="1" dirty="0">
              <a:solidFill>
                <a:schemeClr val="tx1"/>
              </a:solidFill>
            </a:endParaRPr>
          </a:p>
        </p:txBody>
      </p:sp>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6605778" y="3247699"/>
            <a:ext cx="5407558" cy="3605211"/>
          </a:xfrm>
          <a:prstGeom prst="rect">
            <a:avLst/>
          </a:prstGeom>
          <a:noFill/>
          <a:ln>
            <a:noFill/>
          </a:ln>
        </p:spPr>
      </p:pic>
      <p:sp>
        <p:nvSpPr>
          <p:cNvPr id="13" name="Rectángulo 4"/>
          <p:cNvSpPr/>
          <p:nvPr/>
        </p:nvSpPr>
        <p:spPr>
          <a:xfrm>
            <a:off x="8894627" y="4960403"/>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54,80%</a:t>
            </a:r>
            <a:endParaRPr lang="es-ES" sz="2000" b="1" dirty="0">
              <a:solidFill>
                <a:schemeClr val="tx1"/>
              </a:solidFill>
            </a:endParaRPr>
          </a:p>
        </p:txBody>
      </p:sp>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9"/>
          <p:cNvSpPr txBox="1">
            <a:spLocks/>
          </p:cNvSpPr>
          <p:nvPr/>
        </p:nvSpPr>
        <p:spPr>
          <a:xfrm rot="5400000">
            <a:off x="5319153" y="-3971607"/>
            <a:ext cx="1408609" cy="10655461"/>
          </a:xfrm>
          <a:prstGeom prst="rect">
            <a:avLst/>
          </a:prstGeom>
        </p:spPr>
        <p:txBody>
          <a:bodyPr vert="vert27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t>Influencia </a:t>
            </a:r>
            <a:r>
              <a:rPr lang="es-MX" b="1" dirty="0"/>
              <a:t>por frecuencia de promoción</a:t>
            </a:r>
            <a:endParaRPr lang="es-ES" b="1" dirty="0"/>
          </a:p>
        </p:txBody>
      </p:sp>
      <p:pic>
        <p:nvPicPr>
          <p:cNvPr id="3073"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83" r="9512" b="18328"/>
          <a:stretch/>
        </p:blipFill>
        <p:spPr bwMode="auto">
          <a:xfrm>
            <a:off x="3436883" y="1718191"/>
            <a:ext cx="7167381" cy="280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180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94156" y="15827"/>
            <a:ext cx="6010246" cy="3492004"/>
          </a:xfrm>
          <a:prstGeom prst="rect">
            <a:avLst/>
          </a:prstGeom>
          <a:noFill/>
          <a:ln>
            <a:noFill/>
          </a:ln>
        </p:spPr>
      </p:pic>
      <p:sp>
        <p:nvSpPr>
          <p:cNvPr id="6" name="Rectángulo 4"/>
          <p:cNvSpPr/>
          <p:nvPr/>
        </p:nvSpPr>
        <p:spPr>
          <a:xfrm>
            <a:off x="1298531" y="1656793"/>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44,10%</a:t>
            </a:r>
            <a:endParaRPr lang="es-ES" sz="2000" b="1" dirty="0">
              <a:solidFill>
                <a:schemeClr val="tx1"/>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7098106" y="21123"/>
            <a:ext cx="5072895" cy="3549771"/>
          </a:xfrm>
          <a:prstGeom prst="rect">
            <a:avLst/>
          </a:prstGeom>
          <a:noFill/>
          <a:ln>
            <a:noFill/>
          </a:ln>
        </p:spPr>
      </p:pic>
      <p:sp>
        <p:nvSpPr>
          <p:cNvPr id="8" name="Rectángulo 4"/>
          <p:cNvSpPr/>
          <p:nvPr/>
        </p:nvSpPr>
        <p:spPr>
          <a:xfrm>
            <a:off x="7473359" y="1671822"/>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52,00%</a:t>
            </a:r>
            <a:endParaRPr lang="es-ES" sz="2000" b="1" dirty="0">
              <a:solidFill>
                <a:schemeClr val="tx1"/>
              </a:solidFill>
            </a:endParaRPr>
          </a:p>
        </p:txBody>
      </p:sp>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3090136" y="3476300"/>
            <a:ext cx="5502166" cy="3397472"/>
          </a:xfrm>
          <a:prstGeom prst="rect">
            <a:avLst/>
          </a:prstGeom>
          <a:noFill/>
          <a:ln>
            <a:noFill/>
          </a:ln>
        </p:spPr>
      </p:pic>
      <p:sp>
        <p:nvSpPr>
          <p:cNvPr id="10" name="Rectángulo 4"/>
          <p:cNvSpPr/>
          <p:nvPr/>
        </p:nvSpPr>
        <p:spPr>
          <a:xfrm>
            <a:off x="3910351" y="4987997"/>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45,80%</a:t>
            </a:r>
            <a:endParaRPr lang="es-ES" sz="2000" b="1" dirty="0">
              <a:solidFill>
                <a:schemeClr val="tx1"/>
              </a:solidFill>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4402" y="13238"/>
            <a:ext cx="76727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425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604476" y="679337"/>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FORMULACIÓN DEL PROBLEMA</a:t>
            </a:r>
            <a:endParaRPr lang="es-EC" dirty="0">
              <a:cs typeface="Times New Roman" panose="02020603050405020304" pitchFamily="18" charset="0"/>
            </a:endParaRPr>
          </a:p>
        </p:txBody>
      </p:sp>
      <p:sp>
        <p:nvSpPr>
          <p:cNvPr id="11" name="10 Rectángulo"/>
          <p:cNvSpPr/>
          <p:nvPr/>
        </p:nvSpPr>
        <p:spPr>
          <a:xfrm>
            <a:off x="2664372" y="2228671"/>
            <a:ext cx="9133622" cy="240065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endParaRPr lang="es-MX" sz="2000" dirty="0">
              <a:latin typeface="Times New Roman" panose="02020603050405020304" pitchFamily="18" charset="0"/>
              <a:cs typeface="Times New Roman" panose="02020603050405020304" pitchFamily="18" charset="0"/>
            </a:endParaRPr>
          </a:p>
          <a:p>
            <a:pPr algn="ctr">
              <a:lnSpc>
                <a:spcPct val="150000"/>
              </a:lnSpc>
            </a:pPr>
            <a:r>
              <a:rPr lang="es-MX" sz="2000" dirty="0" smtClean="0">
                <a:latin typeface="Times New Roman" panose="02020603050405020304" pitchFamily="18" charset="0"/>
                <a:cs typeface="Times New Roman" panose="02020603050405020304" pitchFamily="18" charset="0"/>
              </a:rPr>
              <a:t>¿</a:t>
            </a:r>
            <a:r>
              <a:rPr lang="es-MX" sz="2000" dirty="0">
                <a:latin typeface="Times New Roman" panose="02020603050405020304" pitchFamily="18" charset="0"/>
                <a:cs typeface="Times New Roman" panose="02020603050405020304" pitchFamily="18" charset="0"/>
              </a:rPr>
              <a:t>De qué manera la aplicación del marketing móvil incide en el comportamiento de compra de los clientes de </a:t>
            </a:r>
            <a:r>
              <a:rPr lang="es-MX" sz="2000" dirty="0" smtClean="0">
                <a:latin typeface="Times New Roman" panose="02020603050405020304" pitchFamily="18" charset="0"/>
                <a:cs typeface="Times New Roman" panose="02020603050405020304" pitchFamily="18" charset="0"/>
              </a:rPr>
              <a:t>empresas con autoservicios </a:t>
            </a:r>
            <a:r>
              <a:rPr lang="es-MX" sz="2000" dirty="0">
                <a:latin typeface="Times New Roman" panose="02020603050405020304" pitchFamily="18" charset="0"/>
                <a:cs typeface="Times New Roman" panose="02020603050405020304" pitchFamily="18" charset="0"/>
              </a:rPr>
              <a:t>del cantón Rumiñahui, durante </a:t>
            </a:r>
            <a:r>
              <a:rPr lang="es-MX" sz="2000" dirty="0" smtClean="0">
                <a:latin typeface="Times New Roman" panose="02020603050405020304" pitchFamily="18" charset="0"/>
                <a:cs typeface="Times New Roman" panose="02020603050405020304" pitchFamily="18" charset="0"/>
              </a:rPr>
              <a:t>el período de enero </a:t>
            </a:r>
            <a:r>
              <a:rPr lang="es-MX" sz="2000" dirty="0">
                <a:latin typeface="Times New Roman" panose="02020603050405020304" pitchFamily="18" charset="0"/>
                <a:cs typeface="Times New Roman" panose="02020603050405020304" pitchFamily="18" charset="0"/>
              </a:rPr>
              <a:t>a </a:t>
            </a:r>
            <a:r>
              <a:rPr lang="es-MX" sz="2000" dirty="0" smtClean="0">
                <a:latin typeface="Times New Roman" panose="02020603050405020304" pitchFamily="18" charset="0"/>
                <a:cs typeface="Times New Roman" panose="02020603050405020304" pitchFamily="18" charset="0"/>
              </a:rPr>
              <a:t>junio del 2017?</a:t>
            </a:r>
          </a:p>
          <a:p>
            <a:pPr algn="ctr">
              <a:lnSpc>
                <a:spcPct val="150000"/>
              </a:lnSpc>
            </a:pPr>
            <a:endParaRPr lang="es-MX" sz="2000" dirty="0">
              <a:latin typeface="Times New Roman" panose="02020603050405020304" pitchFamily="18" charset="0"/>
              <a:cs typeface="Times New Roman" panose="02020603050405020304" pitchFamily="18" charset="0"/>
            </a:endParaRPr>
          </a:p>
        </p:txBody>
      </p:sp>
      <p:pic>
        <p:nvPicPr>
          <p:cNvPr id="13" name="Picture 4" descr="http://runrun.es/wp-content/uploads/2013/11/SalirCris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6" y="2667000"/>
            <a:ext cx="1773717" cy="307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31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9"/>
          <p:cNvSpPr txBox="1">
            <a:spLocks/>
          </p:cNvSpPr>
          <p:nvPr/>
        </p:nvSpPr>
        <p:spPr>
          <a:xfrm rot="5400000">
            <a:off x="5319153" y="-3971607"/>
            <a:ext cx="1408609" cy="10655461"/>
          </a:xfrm>
          <a:prstGeom prst="rect">
            <a:avLst/>
          </a:prstGeom>
        </p:spPr>
        <p:txBody>
          <a:bodyPr vert="vert27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Impacto de aplicación del marketing móvil</a:t>
            </a:r>
            <a:endParaRPr lang="es-ES" b="1" dirty="0"/>
          </a:p>
        </p:txBody>
      </p:sp>
      <p:pic>
        <p:nvPicPr>
          <p:cNvPr id="5121"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71" r="26384" b="15255"/>
          <a:stretch/>
        </p:blipFill>
        <p:spPr bwMode="auto">
          <a:xfrm>
            <a:off x="3563005" y="2060808"/>
            <a:ext cx="6653049" cy="2794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306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110355" y="48270"/>
            <a:ext cx="5675606" cy="3617218"/>
          </a:xfrm>
          <a:prstGeom prst="rect">
            <a:avLst/>
          </a:prstGeom>
          <a:noFill/>
          <a:ln>
            <a:noFill/>
          </a:ln>
        </p:spPr>
      </p:pic>
      <p:sp>
        <p:nvSpPr>
          <p:cNvPr id="6" name="Rectángulo 4"/>
          <p:cNvSpPr/>
          <p:nvPr/>
        </p:nvSpPr>
        <p:spPr>
          <a:xfrm>
            <a:off x="757235" y="1687395"/>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53,40%</a:t>
            </a:r>
            <a:endParaRPr lang="es-ES" sz="2000" b="1" dirty="0">
              <a:solidFill>
                <a:schemeClr val="tx1"/>
              </a:solidFill>
            </a:endParaRPr>
          </a:p>
        </p:txBody>
      </p:sp>
      <p:pic>
        <p:nvPicPr>
          <p:cNvPr id="7" name="6 Imagen"/>
          <p:cNvPicPr/>
          <p:nvPr/>
        </p:nvPicPr>
        <p:blipFill rotWithShape="1">
          <a:blip r:embed="rId5">
            <a:extLst>
              <a:ext uri="{28A0092B-C50C-407E-A947-70E740481C1C}">
                <a14:useLocalDpi xmlns:a14="http://schemas.microsoft.com/office/drawing/2010/main" val="0"/>
              </a:ext>
            </a:extLst>
          </a:blip>
          <a:srcRect b="23684"/>
          <a:stretch/>
        </p:blipFill>
        <p:spPr bwMode="auto">
          <a:xfrm>
            <a:off x="5785961" y="16739"/>
            <a:ext cx="6406039" cy="3766985"/>
          </a:xfrm>
          <a:prstGeom prst="rect">
            <a:avLst/>
          </a:prstGeom>
          <a:noFill/>
          <a:ln>
            <a:noFill/>
          </a:ln>
          <a:extLst>
            <a:ext uri="{53640926-AAD7-44D8-BBD7-CCE9431645EC}">
              <a14:shadowObscured xmlns:a14="http://schemas.microsoft.com/office/drawing/2010/main"/>
            </a:ext>
          </a:extLst>
        </p:spPr>
      </p:pic>
      <p:sp>
        <p:nvSpPr>
          <p:cNvPr id="8" name="Rectángulo 4"/>
          <p:cNvSpPr/>
          <p:nvPr/>
        </p:nvSpPr>
        <p:spPr>
          <a:xfrm>
            <a:off x="7152780" y="1839794"/>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40,11%</a:t>
            </a:r>
            <a:endParaRPr lang="es-ES" sz="2000" b="1" dirty="0">
              <a:solidFill>
                <a:schemeClr val="tx1"/>
              </a:solidFill>
            </a:endParaRPr>
          </a:p>
        </p:txBody>
      </p:sp>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2096819" y="3633956"/>
            <a:ext cx="5909683" cy="3224043"/>
          </a:xfrm>
          <a:prstGeom prst="rect">
            <a:avLst/>
          </a:prstGeom>
          <a:noFill/>
          <a:ln>
            <a:noFill/>
          </a:ln>
        </p:spPr>
      </p:pic>
      <p:sp>
        <p:nvSpPr>
          <p:cNvPr id="10" name="Rectángulo 4"/>
          <p:cNvSpPr/>
          <p:nvPr/>
        </p:nvSpPr>
        <p:spPr>
          <a:xfrm>
            <a:off x="2995456" y="5260077"/>
            <a:ext cx="1011382" cy="3740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41,00%</a:t>
            </a:r>
            <a:endParaRPr lang="es-ES" sz="2000" b="1" dirty="0">
              <a:solidFill>
                <a:schemeClr val="tx1"/>
              </a:solidFill>
            </a:endParaRPr>
          </a:p>
        </p:txBody>
      </p:sp>
    </p:spTree>
    <p:extLst>
      <p:ext uri="{BB962C8B-B14F-4D97-AF65-F5344CB8AC3E}">
        <p14:creationId xmlns:p14="http://schemas.microsoft.com/office/powerpoint/2010/main" val="3063609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3"/>
          <p:cNvSpPr txBox="1">
            <a:spLocks/>
          </p:cNvSpPr>
          <p:nvPr/>
        </p:nvSpPr>
        <p:spPr>
          <a:xfrm>
            <a:off x="3107135" y="2666999"/>
            <a:ext cx="8930747" cy="21103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CONCLUSIONES Y RECOMENDACIONES</a:t>
            </a:r>
            <a:endParaRPr lang="es-ES" b="1" dirty="0"/>
          </a:p>
        </p:txBody>
      </p:sp>
    </p:spTree>
    <p:extLst>
      <p:ext uri="{BB962C8B-B14F-4D97-AF65-F5344CB8AC3E}">
        <p14:creationId xmlns:p14="http://schemas.microsoft.com/office/powerpoint/2010/main" val="3063609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959366"/>
            <a:ext cx="3003064" cy="767417"/>
          </a:xfrm>
          <a:prstGeom prst="rect">
            <a:avLst/>
          </a:prstGeom>
          <a:noFill/>
          <a:ln>
            <a:noFill/>
          </a:ln>
        </p:spPr>
      </p:pic>
      <p:sp>
        <p:nvSpPr>
          <p:cNvPr id="2" name="1 Título"/>
          <p:cNvSpPr>
            <a:spLocks noGrp="1"/>
          </p:cNvSpPr>
          <p:nvPr>
            <p:ph type="title"/>
          </p:nvPr>
        </p:nvSpPr>
        <p:spPr/>
        <p:txBody>
          <a:bodyPr>
            <a:normAutofit/>
          </a:bodyPr>
          <a:lstStyle/>
          <a:p>
            <a:r>
              <a:rPr lang="es-MX" sz="4000" dirty="0" smtClean="0"/>
              <a:t>CONCLUSIONES</a:t>
            </a:r>
            <a:endParaRPr lang="es-EC" sz="4000" dirty="0"/>
          </a:p>
        </p:txBody>
      </p:sp>
      <p:graphicFrame>
        <p:nvGraphicFramePr>
          <p:cNvPr id="4" name="3 Diagrama"/>
          <p:cNvGraphicFramePr/>
          <p:nvPr>
            <p:extLst>
              <p:ext uri="{D42A27DB-BD31-4B8C-83A1-F6EECF244321}">
                <p14:modId xmlns:p14="http://schemas.microsoft.com/office/powerpoint/2010/main" val="4089445821"/>
              </p:ext>
            </p:extLst>
          </p:nvPr>
        </p:nvGraphicFramePr>
        <p:xfrm>
          <a:off x="268015" y="1024759"/>
          <a:ext cx="11596442" cy="4792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230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smtClean="0"/>
              <a:t>CONCLUSIONES</a:t>
            </a:r>
            <a:endParaRPr lang="es-EC" sz="4000" dirty="0"/>
          </a:p>
        </p:txBody>
      </p:sp>
      <p:graphicFrame>
        <p:nvGraphicFramePr>
          <p:cNvPr id="5" name="4 Diagrama"/>
          <p:cNvGraphicFramePr/>
          <p:nvPr>
            <p:extLst>
              <p:ext uri="{D42A27DB-BD31-4B8C-83A1-F6EECF244321}">
                <p14:modId xmlns:p14="http://schemas.microsoft.com/office/powerpoint/2010/main" val="1285023613"/>
              </p:ext>
            </p:extLst>
          </p:nvPr>
        </p:nvGraphicFramePr>
        <p:xfrm>
          <a:off x="677917" y="1024759"/>
          <a:ext cx="11359965" cy="5113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descr="H:\UDE\Logo\UFA.jpg"/>
          <p:cNvPicPr/>
          <p:nvPr/>
        </p:nvPicPr>
        <p:blipFill>
          <a:blip r:embed="rId8">
            <a:extLst>
              <a:ext uri="{28A0092B-C50C-407E-A947-70E740481C1C}">
                <a14:useLocalDpi xmlns:a14="http://schemas.microsoft.com/office/drawing/2010/main" val="0"/>
              </a:ext>
            </a:extLst>
          </a:blip>
          <a:srcRect/>
          <a:stretch>
            <a:fillRect/>
          </a:stretch>
        </p:blipFill>
        <p:spPr bwMode="auto">
          <a:xfrm>
            <a:off x="9034818" y="6006662"/>
            <a:ext cx="3003064" cy="720121"/>
          </a:xfrm>
          <a:prstGeom prst="rect">
            <a:avLst/>
          </a:prstGeom>
          <a:noFill/>
          <a:ln>
            <a:noFill/>
          </a:ln>
        </p:spPr>
      </p:pic>
    </p:spTree>
    <p:extLst>
      <p:ext uri="{BB962C8B-B14F-4D97-AF65-F5344CB8AC3E}">
        <p14:creationId xmlns:p14="http://schemas.microsoft.com/office/powerpoint/2010/main" val="572809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2" name="1 Título"/>
          <p:cNvSpPr>
            <a:spLocks noGrp="1"/>
          </p:cNvSpPr>
          <p:nvPr>
            <p:ph type="title"/>
          </p:nvPr>
        </p:nvSpPr>
        <p:spPr/>
        <p:txBody>
          <a:bodyPr>
            <a:normAutofit/>
          </a:bodyPr>
          <a:lstStyle/>
          <a:p>
            <a:r>
              <a:rPr lang="es-MX" sz="4000" dirty="0" smtClean="0"/>
              <a:t>RECOMENDACIONES</a:t>
            </a:r>
            <a:endParaRPr lang="es-EC" sz="4000" dirty="0"/>
          </a:p>
        </p:txBody>
      </p:sp>
      <p:graphicFrame>
        <p:nvGraphicFramePr>
          <p:cNvPr id="4" name="3 Diagrama"/>
          <p:cNvGraphicFramePr/>
          <p:nvPr>
            <p:extLst>
              <p:ext uri="{D42A27DB-BD31-4B8C-83A1-F6EECF244321}">
                <p14:modId xmlns:p14="http://schemas.microsoft.com/office/powerpoint/2010/main" val="3898120042"/>
              </p:ext>
            </p:extLst>
          </p:nvPr>
        </p:nvGraphicFramePr>
        <p:xfrm>
          <a:off x="599090" y="1115906"/>
          <a:ext cx="1143879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0880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2" name="1 Título"/>
          <p:cNvSpPr>
            <a:spLocks noGrp="1"/>
          </p:cNvSpPr>
          <p:nvPr>
            <p:ph type="title"/>
          </p:nvPr>
        </p:nvSpPr>
        <p:spPr/>
        <p:txBody>
          <a:bodyPr>
            <a:normAutofit/>
          </a:bodyPr>
          <a:lstStyle/>
          <a:p>
            <a:r>
              <a:rPr lang="es-MX" sz="4000" dirty="0" smtClean="0"/>
              <a:t>RECOMENDACIONES</a:t>
            </a:r>
            <a:endParaRPr lang="es-EC" sz="4000" dirty="0"/>
          </a:p>
        </p:txBody>
      </p:sp>
      <p:graphicFrame>
        <p:nvGraphicFramePr>
          <p:cNvPr id="4" name="3 Diagrama"/>
          <p:cNvGraphicFramePr/>
          <p:nvPr>
            <p:extLst>
              <p:ext uri="{D42A27DB-BD31-4B8C-83A1-F6EECF244321}">
                <p14:modId xmlns:p14="http://schemas.microsoft.com/office/powerpoint/2010/main" val="568089867"/>
              </p:ext>
            </p:extLst>
          </p:nvPr>
        </p:nvGraphicFramePr>
        <p:xfrm>
          <a:off x="599090" y="1115906"/>
          <a:ext cx="10736317" cy="5120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625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3"/>
          <p:cNvSpPr txBox="1">
            <a:spLocks/>
          </p:cNvSpPr>
          <p:nvPr/>
        </p:nvSpPr>
        <p:spPr>
          <a:xfrm>
            <a:off x="3107135" y="2666999"/>
            <a:ext cx="8930747" cy="21103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PROPUESTA</a:t>
            </a:r>
            <a:endParaRPr lang="es-ES" b="1" dirty="0"/>
          </a:p>
        </p:txBody>
      </p:sp>
      <p:sp>
        <p:nvSpPr>
          <p:cNvPr id="6" name="Marcador de texto 4"/>
          <p:cNvSpPr txBox="1">
            <a:spLocks/>
          </p:cNvSpPr>
          <p:nvPr/>
        </p:nvSpPr>
        <p:spPr>
          <a:xfrm>
            <a:off x="3107134" y="4209394"/>
            <a:ext cx="8930748" cy="14283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s-EC" sz="2400" i="1" dirty="0"/>
              <a:t>PLAN DE PROMOCIÓN PARA INCREMENTAR LAS VENTAS DE LAS EMPRESAS CON AUTOSERVICIOS DEL CANTÓN RUMIÑAHUI A TRAVÉS DE LOS DISPOSITIVOS </a:t>
            </a:r>
            <a:r>
              <a:rPr lang="es-EC" sz="2400" i="1" dirty="0" smtClean="0"/>
              <a:t>MÓVILES</a:t>
            </a:r>
            <a:endParaRPr lang="es-MX" sz="2400" i="1" dirty="0"/>
          </a:p>
        </p:txBody>
      </p:sp>
    </p:spTree>
    <p:extLst>
      <p:ext uri="{BB962C8B-B14F-4D97-AF65-F5344CB8AC3E}">
        <p14:creationId xmlns:p14="http://schemas.microsoft.com/office/powerpoint/2010/main" val="3885936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15766"/>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174145" y="1590724"/>
            <a:ext cx="8381991" cy="3046988"/>
          </a:xfrm>
          <a:prstGeom prst="rect">
            <a:avLst/>
          </a:prstGeom>
        </p:spPr>
        <p:txBody>
          <a:bodyPr wrap="square">
            <a:spAutoFit/>
          </a:bodyPr>
          <a:lstStyle/>
          <a:p>
            <a:pPr algn="just">
              <a:lnSpc>
                <a:spcPct val="150000"/>
              </a:lnSpc>
            </a:pPr>
            <a:endParaRPr lang="es-EC"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Las primeras empresas en el país en realizar campañas a través del marketing móvil fueron: Toni, Confiteca, Supermaxi, </a:t>
            </a:r>
            <a:r>
              <a:rPr lang="es-MX" sz="1600" dirty="0" smtClean="0">
                <a:latin typeface="Times New Roman" panose="02020603050405020304" pitchFamily="18" charset="0"/>
                <a:cs typeface="Times New Roman" panose="02020603050405020304" pitchFamily="18" charset="0"/>
              </a:rPr>
              <a:t>La </a:t>
            </a:r>
            <a:r>
              <a:rPr lang="es-MX" sz="1600" dirty="0">
                <a:latin typeface="Times New Roman" panose="02020603050405020304" pitchFamily="18" charset="0"/>
                <a:cs typeface="Times New Roman" panose="02020603050405020304" pitchFamily="18" charset="0"/>
              </a:rPr>
              <a:t>Fabril, entre otras grandes cadenas. </a:t>
            </a:r>
            <a:endParaRPr lang="es-MX" sz="1600" dirty="0" smtClean="0">
              <a:latin typeface="Times New Roman" panose="02020603050405020304" pitchFamily="18" charset="0"/>
              <a:cs typeface="Times New Roman" panose="02020603050405020304" pitchFamily="18" charset="0"/>
            </a:endParaRPr>
          </a:p>
          <a:p>
            <a:pPr algn="just">
              <a:lnSpc>
                <a:spcPct val="150000"/>
              </a:lnSpc>
            </a:pPr>
            <a:endParaRPr lang="es-EC" sz="1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sz="1600" dirty="0" smtClean="0">
                <a:latin typeface="Times New Roman" panose="02020603050405020304" pitchFamily="18" charset="0"/>
                <a:cs typeface="Times New Roman" panose="02020603050405020304" pitchFamily="18" charset="0"/>
              </a:rPr>
              <a:t>Las </a:t>
            </a:r>
            <a:r>
              <a:rPr lang="es-EC" sz="1600" dirty="0">
                <a:latin typeface="Times New Roman" panose="02020603050405020304" pitchFamily="18" charset="0"/>
                <a:cs typeface="Times New Roman" panose="02020603050405020304" pitchFamily="18" charset="0"/>
              </a:rPr>
              <a:t>empresas con </a:t>
            </a:r>
            <a:r>
              <a:rPr lang="es-EC" sz="1600" dirty="0" smtClean="0">
                <a:latin typeface="Times New Roman" panose="02020603050405020304" pitchFamily="18" charset="0"/>
                <a:cs typeface="Times New Roman" panose="02020603050405020304" pitchFamily="18" charset="0"/>
              </a:rPr>
              <a:t>autoservicio del cantón Rumiñahui </a:t>
            </a:r>
            <a:r>
              <a:rPr lang="es-EC" sz="1600" dirty="0">
                <a:latin typeface="Times New Roman" panose="02020603050405020304" pitchFamily="18" charset="0"/>
                <a:cs typeface="Times New Roman" panose="02020603050405020304" pitchFamily="18" charset="0"/>
              </a:rPr>
              <a:t>no dan a conocer el uso del marketing móvil, es decir, que no socializan que tienen páginas web, aplicaciones o que se les puede seguir a través de redes </a:t>
            </a:r>
            <a:r>
              <a:rPr lang="es-EC" sz="1600" dirty="0" smtClean="0">
                <a:latin typeface="Times New Roman" panose="02020603050405020304" pitchFamily="18" charset="0"/>
                <a:cs typeface="Times New Roman" panose="02020603050405020304" pitchFamily="18" charset="0"/>
              </a:rPr>
              <a:t>sociales.</a:t>
            </a:r>
          </a:p>
          <a:p>
            <a:pPr algn="just">
              <a:lnSpc>
                <a:spcPct val="150000"/>
              </a:lnSpc>
            </a:pPr>
            <a:endParaRPr lang="es-EC" sz="1600" dirty="0" smtClean="0">
              <a:latin typeface="Times New Roman" panose="02020603050405020304" pitchFamily="18" charset="0"/>
              <a:cs typeface="Times New Roman" panose="02020603050405020304" pitchFamily="18" charset="0"/>
            </a:endParaRPr>
          </a:p>
        </p:txBody>
      </p:sp>
      <p:sp>
        <p:nvSpPr>
          <p:cNvPr id="6" name="1 Título"/>
          <p:cNvSpPr txBox="1">
            <a:spLocks/>
          </p:cNvSpPr>
          <p:nvPr/>
        </p:nvSpPr>
        <p:spPr>
          <a:xfrm>
            <a:off x="583336" y="763378"/>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t>CONSIDERACIONES</a:t>
            </a:r>
            <a:endParaRPr lang="es-EC" sz="4000" dirty="0"/>
          </a:p>
        </p:txBody>
      </p:sp>
    </p:spTree>
    <p:extLst>
      <p:ext uri="{BB962C8B-B14F-4D97-AF65-F5344CB8AC3E}">
        <p14:creationId xmlns:p14="http://schemas.microsoft.com/office/powerpoint/2010/main" val="3885936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000701" y="2857519"/>
            <a:ext cx="8791904" cy="3046988"/>
          </a:xfrm>
          <a:prstGeom prst="rect">
            <a:avLst/>
          </a:prstGeom>
        </p:spPr>
        <p:txBody>
          <a:bodyPr wrap="square">
            <a:spAutoFit/>
          </a:bodyPr>
          <a:lstStyle/>
          <a:p>
            <a:pPr>
              <a:lnSpc>
                <a:spcPct val="150000"/>
              </a:lnSpc>
            </a:pPr>
            <a:r>
              <a:rPr lang="es-EC" sz="1600" b="1" dirty="0" smtClean="0">
                <a:latin typeface="Times New Roman" panose="02020603050405020304" pitchFamily="18" charset="0"/>
                <a:cs typeface="Times New Roman" panose="02020603050405020304" pitchFamily="18" charset="0"/>
              </a:rPr>
              <a:t>Objetivos </a:t>
            </a:r>
            <a:r>
              <a:rPr lang="es-EC" sz="1600" b="1" dirty="0">
                <a:latin typeface="Times New Roman" panose="02020603050405020304" pitchFamily="18" charset="0"/>
                <a:cs typeface="Times New Roman" panose="02020603050405020304" pitchFamily="18" charset="0"/>
              </a:rPr>
              <a:t>específicos </a:t>
            </a:r>
            <a:endParaRPr lang="es-MX" sz="1600" b="1" dirty="0">
              <a:latin typeface="Times New Roman" panose="02020603050405020304" pitchFamily="18" charset="0"/>
              <a:cs typeface="Times New Roman" panose="02020603050405020304" pitchFamily="18" charset="0"/>
            </a:endParaRPr>
          </a:p>
          <a:p>
            <a:pPr>
              <a:lnSpc>
                <a:spcPct val="150000"/>
              </a:lnSpc>
            </a:pPr>
            <a:r>
              <a:rPr lang="es-EC" sz="1600" dirty="0">
                <a:latin typeface="Times New Roman" panose="02020603050405020304" pitchFamily="18" charset="0"/>
                <a:cs typeface="Times New Roman" panose="02020603050405020304" pitchFamily="18" charset="0"/>
              </a:rPr>
              <a:t> </a:t>
            </a:r>
            <a:endParaRPr lang="es-MX" sz="1600" dirty="0">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Publicitar las marcas con el servicio del marketing móvil de las empresas con autoservicio del cantón </a:t>
            </a:r>
            <a:r>
              <a:rPr lang="es-EC" sz="1600" dirty="0" smtClean="0">
                <a:latin typeface="Times New Roman" panose="02020603050405020304" pitchFamily="18" charset="0"/>
                <a:cs typeface="Times New Roman" panose="02020603050405020304" pitchFamily="18" charset="0"/>
              </a:rPr>
              <a:t>Rumiñahui</a:t>
            </a:r>
            <a:endParaRPr lang="es-MX" sz="1600" dirty="0">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Conocer el servicio de marketing móvil que ofrecen las empresas con autoservicio del cantón Rumiñahui</a:t>
            </a:r>
            <a:r>
              <a:rPr lang="es-EC" sz="1600" dirty="0" smtClean="0">
                <a:latin typeface="Times New Roman" panose="02020603050405020304" pitchFamily="18" charset="0"/>
                <a:cs typeface="Times New Roman" panose="02020603050405020304" pitchFamily="18" charset="0"/>
              </a:rPr>
              <a:t>.</a:t>
            </a:r>
            <a:endParaRPr lang="es-MX" sz="1600" dirty="0">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Realizar publicidad que ayuden a generar confianza de la publicidad enviada a través de los dispositivos móviles, como herramienta auxiliar, rápida y eficiente.</a:t>
            </a:r>
            <a:endParaRPr lang="es-MX" sz="1600" dirty="0">
              <a:latin typeface="Times New Roman" panose="02020603050405020304" pitchFamily="18" charset="0"/>
              <a:cs typeface="Times New Roman" panose="02020603050405020304" pitchFamily="18" charset="0"/>
            </a:endParaRPr>
          </a:p>
        </p:txBody>
      </p:sp>
      <p:sp>
        <p:nvSpPr>
          <p:cNvPr id="6"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t>OBJETIVOS</a:t>
            </a:r>
            <a:endParaRPr lang="es-EC" sz="4000" dirty="0"/>
          </a:p>
        </p:txBody>
      </p:sp>
      <p:sp>
        <p:nvSpPr>
          <p:cNvPr id="4" name="3 Rectángulo"/>
          <p:cNvSpPr/>
          <p:nvPr/>
        </p:nvSpPr>
        <p:spPr>
          <a:xfrm>
            <a:off x="1056290" y="1251079"/>
            <a:ext cx="10526110" cy="1446550"/>
          </a:xfrm>
          <a:prstGeom prst="rect">
            <a:avLst/>
          </a:prstGeom>
        </p:spPr>
        <p:txBody>
          <a:bodyPr wrap="square">
            <a:spAutoFit/>
          </a:bodyPr>
          <a:lstStyle/>
          <a:p>
            <a:pPr>
              <a:lnSpc>
                <a:spcPct val="150000"/>
              </a:lnSpc>
            </a:pPr>
            <a:r>
              <a:rPr lang="es-EC" sz="1600" b="1" dirty="0">
                <a:latin typeface="Times New Roman" panose="02020603050405020304" pitchFamily="18" charset="0"/>
                <a:cs typeface="Times New Roman" panose="02020603050405020304" pitchFamily="18" charset="0"/>
              </a:rPr>
              <a:t>Objetivo general</a:t>
            </a:r>
            <a:endParaRPr lang="es-MX" sz="1600" b="1" dirty="0">
              <a:latin typeface="Times New Roman" panose="02020603050405020304" pitchFamily="18" charset="0"/>
              <a:cs typeface="Times New Roman" panose="02020603050405020304" pitchFamily="18" charset="0"/>
            </a:endParaRPr>
          </a:p>
          <a:p>
            <a:r>
              <a:rPr lang="es-EC" sz="1600" dirty="0">
                <a:latin typeface="Times New Roman" panose="02020603050405020304" pitchFamily="18" charset="0"/>
                <a:cs typeface="Times New Roman" panose="02020603050405020304" pitchFamily="18" charset="0"/>
              </a:rPr>
              <a:t> </a:t>
            </a:r>
            <a:endParaRPr lang="es-MX" sz="1600" dirty="0">
              <a:latin typeface="Times New Roman" panose="02020603050405020304" pitchFamily="18" charset="0"/>
              <a:cs typeface="Times New Roman" panose="02020603050405020304" pitchFamily="18" charset="0"/>
            </a:endParaRPr>
          </a:p>
          <a:p>
            <a:pPr>
              <a:lnSpc>
                <a:spcPct val="150000"/>
              </a:lnSpc>
            </a:pPr>
            <a:r>
              <a:rPr lang="es-EC" sz="1600" dirty="0">
                <a:latin typeface="Times New Roman" panose="02020603050405020304" pitchFamily="18" charset="0"/>
                <a:cs typeface="Times New Roman" panose="02020603050405020304" pitchFamily="18" charset="0"/>
              </a:rPr>
              <a:t>Elaborar una propuesta de un plan promocional de marketing móvil </a:t>
            </a:r>
            <a:r>
              <a:rPr lang="es-EC" sz="1600" dirty="0">
                <a:latin typeface="Times New Roman" panose="02020603050405020304" pitchFamily="18" charset="0"/>
                <a:cs typeface="Times New Roman" panose="02020603050405020304" pitchFamily="18" charset="0"/>
              </a:rPr>
              <a:t>para empresas con </a:t>
            </a:r>
            <a:r>
              <a:rPr lang="es-EC" sz="1600" dirty="0">
                <a:latin typeface="Times New Roman" panose="02020603050405020304" pitchFamily="18" charset="0"/>
                <a:cs typeface="Times New Roman" panose="02020603050405020304" pitchFamily="18" charset="0"/>
              </a:rPr>
              <a:t>autoservicios </a:t>
            </a:r>
            <a:r>
              <a:rPr lang="es-EC" sz="1600" dirty="0" smtClean="0">
                <a:latin typeface="Times New Roman" panose="02020603050405020304" pitchFamily="18" charset="0"/>
                <a:cs typeface="Times New Roman" panose="02020603050405020304" pitchFamily="18" charset="0"/>
              </a:rPr>
              <a:t>del </a:t>
            </a:r>
            <a:r>
              <a:rPr lang="es-EC" sz="1600" dirty="0">
                <a:latin typeface="Times New Roman" panose="02020603050405020304" pitchFamily="18" charset="0"/>
                <a:cs typeface="Times New Roman" panose="02020603050405020304" pitchFamily="18" charset="0"/>
              </a:rPr>
              <a:t>cantón Rumiñahui, a fin de mejorar sus ventas en el segundo semestre del año 2017.­ </a:t>
            </a:r>
            <a:endParaRPr lang="es-MX"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936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1430311" y="649225"/>
            <a:ext cx="1031500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OBJETIVO GENERAL</a:t>
            </a:r>
            <a:endParaRPr lang="es-EC" dirty="0">
              <a:cs typeface="Times New Roman" panose="02020603050405020304" pitchFamily="18" charset="0"/>
            </a:endParaRPr>
          </a:p>
        </p:txBody>
      </p:sp>
      <p:sp>
        <p:nvSpPr>
          <p:cNvPr id="11" name="10 Rectángulo"/>
          <p:cNvSpPr/>
          <p:nvPr/>
        </p:nvSpPr>
        <p:spPr>
          <a:xfrm>
            <a:off x="3389586" y="1794674"/>
            <a:ext cx="7958131" cy="36317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s-MX" sz="2000" dirty="0" smtClean="0">
              <a:latin typeface="Times New Roman" panose="02020603050405020304" pitchFamily="18" charset="0"/>
              <a:cs typeface="Times New Roman" panose="02020603050405020304" pitchFamily="18" charset="0"/>
            </a:endParaRPr>
          </a:p>
          <a:p>
            <a:pPr algn="ctr">
              <a:lnSpc>
                <a:spcPct val="150000"/>
              </a:lnSpc>
            </a:pPr>
            <a:r>
              <a:rPr lang="es-MX" sz="2000" dirty="0" smtClean="0">
                <a:latin typeface="Times New Roman" panose="02020603050405020304" pitchFamily="18" charset="0"/>
                <a:cs typeface="Times New Roman" panose="02020603050405020304" pitchFamily="18" charset="0"/>
              </a:rPr>
              <a:t>Realizar un análisis </a:t>
            </a:r>
            <a:r>
              <a:rPr lang="es-MX" sz="2000" dirty="0">
                <a:latin typeface="Times New Roman" panose="02020603050405020304" pitchFamily="18" charset="0"/>
                <a:cs typeface="Times New Roman" panose="02020603050405020304" pitchFamily="18" charset="0"/>
              </a:rPr>
              <a:t>de la aplicación del marketing móvil y su incidencia en el comportamiento de compra de los clientes de empresas con autoservicios del cantón Rumiñahui, durante los meses de enero a </a:t>
            </a:r>
            <a:r>
              <a:rPr lang="es-MX" sz="2000" dirty="0" smtClean="0">
                <a:latin typeface="Times New Roman" panose="02020603050405020304" pitchFamily="18" charset="0"/>
                <a:cs typeface="Times New Roman" panose="02020603050405020304" pitchFamily="18" charset="0"/>
              </a:rPr>
              <a:t>junio del </a:t>
            </a:r>
            <a:r>
              <a:rPr lang="es-MX" sz="2000" dirty="0">
                <a:latin typeface="Times New Roman" panose="02020603050405020304" pitchFamily="18" charset="0"/>
                <a:cs typeface="Times New Roman" panose="02020603050405020304" pitchFamily="18" charset="0"/>
              </a:rPr>
              <a:t>2017, mediante un estudio de </a:t>
            </a:r>
            <a:r>
              <a:rPr lang="es-MX" sz="2000" dirty="0" smtClean="0">
                <a:latin typeface="Times New Roman" panose="02020603050405020304" pitchFamily="18" charset="0"/>
                <a:cs typeface="Times New Roman" panose="02020603050405020304" pitchFamily="18" charset="0"/>
              </a:rPr>
              <a:t>comportamiento de compra, que </a:t>
            </a:r>
            <a:r>
              <a:rPr lang="es-MX" sz="2000" dirty="0">
                <a:latin typeface="Times New Roman" panose="02020603050405020304" pitchFamily="18" charset="0"/>
                <a:cs typeface="Times New Roman" panose="02020603050405020304" pitchFamily="18" charset="0"/>
              </a:rPr>
              <a:t>permitirá elaborar una propuesta que ayude a aumentar la frecuencia de uso del marketing móvil en los consumidores</a:t>
            </a:r>
            <a:r>
              <a:rPr lang="es-MX" sz="2000" dirty="0" smtClean="0">
                <a:latin typeface="Times New Roman" panose="02020603050405020304" pitchFamily="18" charset="0"/>
                <a:cs typeface="Times New Roman" panose="02020603050405020304" pitchFamily="18" charset="0"/>
              </a:rPr>
              <a:t>.</a:t>
            </a:r>
          </a:p>
          <a:p>
            <a:pPr algn="ctr">
              <a:lnSpc>
                <a:spcPct val="150000"/>
              </a:lnSpc>
            </a:pPr>
            <a:endParaRPr lang="es-EC" sz="2000" dirty="0">
              <a:latin typeface="Times New Roman" panose="02020603050405020304" pitchFamily="18" charset="0"/>
              <a:cs typeface="Times New Roman" panose="02020603050405020304" pitchFamily="18" charset="0"/>
            </a:endParaRPr>
          </a:p>
        </p:txBody>
      </p:sp>
      <p:pic>
        <p:nvPicPr>
          <p:cNvPr id="10"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885468"/>
            <a:ext cx="3136653" cy="32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31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0"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119352" y="1490007"/>
            <a:ext cx="9711557" cy="1200329"/>
          </a:xfrm>
          <a:prstGeom prst="rect">
            <a:avLst/>
          </a:prstGeom>
        </p:spPr>
        <p:txBody>
          <a:bodyPr wrap="square">
            <a:spAutoFit/>
          </a:bodyPr>
          <a:lstStyle/>
          <a:p>
            <a:pPr lvl="0" algn="ctr">
              <a:lnSpc>
                <a:spcPct val="150000"/>
              </a:lnSpc>
            </a:pPr>
            <a:r>
              <a:rPr lang="es-EC" sz="1600" dirty="0">
                <a:latin typeface="Times New Roman" panose="02020603050405020304" pitchFamily="18" charset="0"/>
                <a:cs typeface="Times New Roman" panose="02020603050405020304" pitchFamily="18" charset="0"/>
              </a:rPr>
              <a:t>Implementar una campaña de posicionamiento de marca, por medio de activaciones de marca en punto de venta, en el cual se realizará un video a los clientes que relatarán su experiencia del marketing móvil a través de un stand, los mismos que serán posteados en redes sociales.</a:t>
            </a:r>
            <a:endParaRPr lang="es-MX" sz="1600" dirty="0">
              <a:latin typeface="Times New Roman" panose="02020603050405020304" pitchFamily="18" charset="0"/>
              <a:cs typeface="Times New Roman" panose="02020603050405020304" pitchFamily="18" charset="0"/>
            </a:endParaRPr>
          </a:p>
        </p:txBody>
      </p:sp>
      <p:sp>
        <p:nvSpPr>
          <p:cNvPr id="8"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t>ESTRATEGIAS</a:t>
            </a:r>
            <a:endParaRPr lang="es-EC" sz="4000" dirty="0"/>
          </a:p>
        </p:txBody>
      </p:sp>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8821623" y="2258232"/>
            <a:ext cx="1939925" cy="3569970"/>
          </a:xfrm>
          <a:prstGeom prst="rect">
            <a:avLst/>
          </a:prstGeom>
          <a:noFill/>
          <a:ln>
            <a:noFill/>
          </a:ln>
        </p:spPr>
      </p:pic>
      <p:pic>
        <p:nvPicPr>
          <p:cNvPr id="10" name="9 Imagen" descr="C:\Users\Usuario\Pictures\dummy de celu.jpg"/>
          <p:cNvPicPr/>
          <p:nvPr/>
        </p:nvPicPr>
        <p:blipFill rotWithShape="1">
          <a:blip r:embed="rId6">
            <a:extLst>
              <a:ext uri="{28A0092B-C50C-407E-A947-70E740481C1C}">
                <a14:useLocalDpi xmlns:a14="http://schemas.microsoft.com/office/drawing/2010/main" val="0"/>
              </a:ext>
            </a:extLst>
          </a:blip>
          <a:srcRect r="2674"/>
          <a:stretch/>
        </p:blipFill>
        <p:spPr bwMode="auto">
          <a:xfrm>
            <a:off x="3403493" y="2879589"/>
            <a:ext cx="4600575" cy="290131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17163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t>ESTRATEGIAS</a:t>
            </a:r>
            <a:endParaRPr lang="es-EC" sz="4000" dirty="0"/>
          </a:p>
        </p:txBody>
      </p:sp>
      <p:sp>
        <p:nvSpPr>
          <p:cNvPr id="2" name="1 Rectángulo"/>
          <p:cNvSpPr/>
          <p:nvPr/>
        </p:nvSpPr>
        <p:spPr>
          <a:xfrm>
            <a:off x="851338" y="1155884"/>
            <a:ext cx="10578661" cy="1289071"/>
          </a:xfrm>
          <a:prstGeom prst="rect">
            <a:avLst/>
          </a:prstGeom>
        </p:spPr>
        <p:txBody>
          <a:bodyPr wrap="square">
            <a:spAutoFit/>
          </a:bodyPr>
          <a:lstStyle/>
          <a:p>
            <a:pPr lvl="0" algn="ctr">
              <a:lnSpc>
                <a:spcPct val="150000"/>
              </a:lnSpc>
            </a:pPr>
            <a:r>
              <a:rPr lang="es-EC" dirty="0">
                <a:latin typeface="Times New Roman" panose="02020603050405020304" pitchFamily="18" charset="0"/>
                <a:cs typeface="Times New Roman" panose="02020603050405020304" pitchFamily="18" charset="0"/>
              </a:rPr>
              <a:t>Realizar una campaña de geo localización, a través de notificaciones por medio de la App, cuando el cliente se encuentra a menos de 500 metros, dando a conocer sobre las últimas promociones y cómo llegar a las empresas con autoservicios en el cantón Rumiñahui.</a:t>
            </a:r>
            <a:endParaRPr lang="es-MX" dirty="0">
              <a:latin typeface="Times New Roman" panose="02020603050405020304" pitchFamily="18" charset="0"/>
              <a:cs typeface="Times New Roman" panose="02020603050405020304" pitchFamily="18" charset="0"/>
            </a:endParaRPr>
          </a:p>
        </p:txBody>
      </p:sp>
      <p:pic>
        <p:nvPicPr>
          <p:cNvPr id="1026" name="Picture 2" descr="C:\Users\Usuario\Documents\PRECI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711" y="2459421"/>
            <a:ext cx="1962138" cy="377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05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09600" y="574192"/>
            <a:ext cx="10972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t>ESTRATEGIAS</a:t>
            </a:r>
            <a:endParaRPr lang="es-EC" sz="4000" dirty="0"/>
          </a:p>
        </p:txBody>
      </p:sp>
      <p:sp>
        <p:nvSpPr>
          <p:cNvPr id="2" name="1 Rectángulo"/>
          <p:cNvSpPr/>
          <p:nvPr/>
        </p:nvSpPr>
        <p:spPr>
          <a:xfrm>
            <a:off x="609600" y="1213008"/>
            <a:ext cx="10972800" cy="1338828"/>
          </a:xfrm>
          <a:prstGeom prst="rect">
            <a:avLst/>
          </a:prstGeom>
        </p:spPr>
        <p:txBody>
          <a:bodyPr wrap="square">
            <a:spAutoFit/>
          </a:bodyPr>
          <a:lstStyle/>
          <a:p>
            <a:pPr lvl="0" algn="ctr">
              <a:lnSpc>
                <a:spcPct val="150000"/>
              </a:lnSpc>
            </a:pPr>
            <a:r>
              <a:rPr lang="es-EC" dirty="0">
                <a:latin typeface="Times New Roman" panose="02020603050405020304" pitchFamily="18" charset="0"/>
                <a:cs typeface="Times New Roman" panose="02020603050405020304" pitchFamily="18" charset="0"/>
              </a:rPr>
              <a:t>Realizar una campaña publicitaria dando a conocer las seguridades que brinda el marketing móvil que aplican las empresas con autoservicios del cantón Rumiñahui, a través de redes sociales, durante todos los días del mes, en horarios de alto tráfico de navegación de usuarios en línea. </a:t>
            </a:r>
            <a:endParaRPr lang="es-MX" dirty="0">
              <a:latin typeface="Times New Roman" panose="02020603050405020304" pitchFamily="18" charset="0"/>
              <a:cs typeface="Times New Roman" panose="02020603050405020304" pitchFamily="18" charset="0"/>
            </a:endParaRPr>
          </a:p>
        </p:txBody>
      </p:sp>
      <p:pic>
        <p:nvPicPr>
          <p:cNvPr id="7" name="6 Imagen" descr="C:\Users\Usuario\Desktop\MKT MÓVIL1\Propuesta gráfica\Arte Facebook.jpg"/>
          <p:cNvPicPr/>
          <p:nvPr/>
        </p:nvPicPr>
        <p:blipFill>
          <a:blip r:embed="rId5">
            <a:extLst>
              <a:ext uri="{28A0092B-C50C-407E-A947-70E740481C1C}">
                <a14:useLocalDpi xmlns:a14="http://schemas.microsoft.com/office/drawing/2010/main" val="0"/>
              </a:ext>
            </a:extLst>
          </a:blip>
          <a:srcRect/>
          <a:stretch>
            <a:fillRect/>
          </a:stretch>
        </p:blipFill>
        <p:spPr bwMode="auto">
          <a:xfrm>
            <a:off x="5147047" y="2592965"/>
            <a:ext cx="1882140" cy="3560445"/>
          </a:xfrm>
          <a:prstGeom prst="rect">
            <a:avLst/>
          </a:prstGeom>
          <a:noFill/>
          <a:ln>
            <a:noFill/>
          </a:ln>
        </p:spPr>
      </p:pic>
    </p:spTree>
    <p:extLst>
      <p:ext uri="{BB962C8B-B14F-4D97-AF65-F5344CB8AC3E}">
        <p14:creationId xmlns:p14="http://schemas.microsoft.com/office/powerpoint/2010/main" val="776305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4" name="Picture 4" descr="http://api.ning.com/files/MN6ZNqVOIKOBiFbcPSbkHmGsu3zQV5JvezDxg4m7VJov2Sk28ry9cR4yLDiT01ia9VV8R6IpQsp-8mNanyAtiSgO3L7Jv0Xm/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938" y="677900"/>
            <a:ext cx="7598710" cy="497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68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30" y="71086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OBJETIVOS ESPECÍFICOS</a:t>
            </a:r>
            <a:endParaRPr lang="es-EC" dirty="0">
              <a:cs typeface="Times New Roman" panose="02020603050405020304" pitchFamily="18" charset="0"/>
            </a:endParaRPr>
          </a:p>
        </p:txBody>
      </p:sp>
      <p:sp>
        <p:nvSpPr>
          <p:cNvPr id="11" name="10 Rectángulo"/>
          <p:cNvSpPr/>
          <p:nvPr/>
        </p:nvSpPr>
        <p:spPr>
          <a:xfrm>
            <a:off x="1780798" y="1444441"/>
            <a:ext cx="277546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a:latin typeface="Times New Roman" panose="02020603050405020304" pitchFamily="18" charset="0"/>
                <a:cs typeface="Times New Roman" panose="02020603050405020304" pitchFamily="18" charset="0"/>
              </a:rPr>
              <a:t>1: </a:t>
            </a:r>
            <a:r>
              <a:rPr lang="es-MX" sz="1600" dirty="0" smtClean="0">
                <a:latin typeface="Times New Roman" panose="02020603050405020304" pitchFamily="18" charset="0"/>
                <a:cs typeface="Times New Roman" panose="02020603050405020304" pitchFamily="18" charset="0"/>
              </a:rPr>
              <a:t>Establecer </a:t>
            </a:r>
            <a:r>
              <a:rPr lang="es-MX" sz="1600" dirty="0">
                <a:latin typeface="Times New Roman" panose="02020603050405020304" pitchFamily="18" charset="0"/>
                <a:cs typeface="Times New Roman" panose="02020603050405020304" pitchFamily="18" charset="0"/>
              </a:rPr>
              <a:t>la metodología para el objeto de estudio</a:t>
            </a:r>
            <a:r>
              <a:rPr lang="es-MX" sz="1600" dirty="0" smtClean="0">
                <a:latin typeface="Times New Roman" panose="02020603050405020304" pitchFamily="18" charset="0"/>
                <a:cs typeface="Times New Roman" panose="02020603050405020304" pitchFamily="18" charset="0"/>
              </a:rPr>
              <a:t>.</a:t>
            </a:r>
          </a:p>
          <a:p>
            <a:pPr algn="ctr">
              <a:lnSpc>
                <a:spcPct val="150000"/>
              </a:lnSpc>
            </a:pPr>
            <a:endParaRPr lang="es-MX" sz="1600" dirty="0" smtClean="0">
              <a:latin typeface="Times New Roman" panose="02020603050405020304" pitchFamily="18" charset="0"/>
              <a:cs typeface="Times New Roman" panose="02020603050405020304" pitchFamily="18" charset="0"/>
            </a:endParaRPr>
          </a:p>
        </p:txBody>
      </p:sp>
      <p:sp>
        <p:nvSpPr>
          <p:cNvPr id="7" name="6 Rectángulo"/>
          <p:cNvSpPr/>
          <p:nvPr/>
        </p:nvSpPr>
        <p:spPr>
          <a:xfrm>
            <a:off x="7993117" y="1460207"/>
            <a:ext cx="386794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smtClean="0">
                <a:latin typeface="Times New Roman" panose="02020603050405020304" pitchFamily="18" charset="0"/>
                <a:cs typeface="Times New Roman" panose="02020603050405020304" pitchFamily="18" charset="0"/>
              </a:rPr>
              <a:t>3:Identificar </a:t>
            </a:r>
            <a:r>
              <a:rPr lang="es-MX" sz="1600" dirty="0">
                <a:latin typeface="Times New Roman" panose="02020603050405020304" pitchFamily="18" charset="0"/>
                <a:cs typeface="Times New Roman" panose="02020603050405020304" pitchFamily="18" charset="0"/>
              </a:rPr>
              <a:t>el perfil del cliente de empresas con autoservicio que acceden al marketing móvil del cantón Rumiñahui.</a:t>
            </a:r>
            <a:endParaRPr lang="es-MX" sz="1600" dirty="0" smtClean="0">
              <a:latin typeface="Times New Roman" panose="02020603050405020304" pitchFamily="18" charset="0"/>
              <a:cs typeface="Times New Roman" panose="02020603050405020304" pitchFamily="18" charset="0"/>
            </a:endParaRPr>
          </a:p>
        </p:txBody>
      </p:sp>
      <p:sp>
        <p:nvSpPr>
          <p:cNvPr id="8" name="7 Rectángulo"/>
          <p:cNvSpPr/>
          <p:nvPr/>
        </p:nvSpPr>
        <p:spPr>
          <a:xfrm>
            <a:off x="3325839" y="2913045"/>
            <a:ext cx="446237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a:latin typeface="Times New Roman" panose="02020603050405020304" pitchFamily="18" charset="0"/>
                <a:cs typeface="Times New Roman" panose="02020603050405020304" pitchFamily="18" charset="0"/>
              </a:rPr>
              <a:t>4: </a:t>
            </a:r>
            <a:r>
              <a:rPr lang="es-MX" sz="1600" dirty="0" smtClean="0">
                <a:latin typeface="Times New Roman" panose="02020603050405020304" pitchFamily="18" charset="0"/>
                <a:cs typeface="Times New Roman" panose="02020603050405020304" pitchFamily="18" charset="0"/>
              </a:rPr>
              <a:t>Determinar </a:t>
            </a:r>
            <a:r>
              <a:rPr lang="es-MX" sz="1600" dirty="0">
                <a:latin typeface="Times New Roman" panose="02020603050405020304" pitchFamily="18" charset="0"/>
                <a:cs typeface="Times New Roman" panose="02020603050405020304" pitchFamily="18" charset="0"/>
              </a:rPr>
              <a:t>la frecuencia con la que promocionan las empresas con autoservicios a través del marketing móvil del cantón Rumiñahui.</a:t>
            </a:r>
            <a:endParaRPr lang="es-MX" sz="1600" dirty="0" smtClean="0">
              <a:latin typeface="Times New Roman" panose="02020603050405020304" pitchFamily="18" charset="0"/>
              <a:cs typeface="Times New Roman" panose="02020603050405020304" pitchFamily="18" charset="0"/>
            </a:endParaRPr>
          </a:p>
        </p:txBody>
      </p:sp>
      <p:sp>
        <p:nvSpPr>
          <p:cNvPr id="9" name="8 Rectángulo"/>
          <p:cNvSpPr/>
          <p:nvPr/>
        </p:nvSpPr>
        <p:spPr>
          <a:xfrm>
            <a:off x="3325839" y="4449755"/>
            <a:ext cx="318531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a:latin typeface="Times New Roman" panose="02020603050405020304" pitchFamily="18" charset="0"/>
                <a:cs typeface="Times New Roman" panose="02020603050405020304" pitchFamily="18" charset="0"/>
              </a:rPr>
              <a:t>6: </a:t>
            </a:r>
            <a:r>
              <a:rPr lang="es-MX" sz="1600" dirty="0" smtClean="0">
                <a:latin typeface="Times New Roman" panose="02020603050405020304" pitchFamily="18" charset="0"/>
                <a:cs typeface="Times New Roman" panose="02020603050405020304" pitchFamily="18" charset="0"/>
              </a:rPr>
              <a:t>Analizar </a:t>
            </a:r>
            <a:r>
              <a:rPr lang="es-MX" sz="1600" dirty="0">
                <a:latin typeface="Times New Roman" panose="02020603050405020304" pitchFamily="18" charset="0"/>
                <a:cs typeface="Times New Roman" panose="02020603050405020304" pitchFamily="18" charset="0"/>
              </a:rPr>
              <a:t>los resultados o marco empírico</a:t>
            </a:r>
            <a:r>
              <a:rPr lang="es-MX" sz="1600" dirty="0" smtClean="0">
                <a:latin typeface="Times New Roman" panose="02020603050405020304" pitchFamily="18" charset="0"/>
                <a:cs typeface="Times New Roman" panose="02020603050405020304" pitchFamily="18" charset="0"/>
              </a:rPr>
              <a:t>.</a:t>
            </a:r>
          </a:p>
          <a:p>
            <a:pPr algn="ctr">
              <a:lnSpc>
                <a:spcPct val="150000"/>
              </a:lnSpc>
            </a:pPr>
            <a:endParaRPr lang="es-MX" sz="1600" dirty="0" smtClean="0">
              <a:latin typeface="Times New Roman" panose="02020603050405020304" pitchFamily="18" charset="0"/>
              <a:cs typeface="Times New Roman" panose="02020603050405020304" pitchFamily="18" charset="0"/>
            </a:endParaRPr>
          </a:p>
        </p:txBody>
      </p:sp>
      <p:sp>
        <p:nvSpPr>
          <p:cNvPr id="10" name="9 Rectángulo"/>
          <p:cNvSpPr/>
          <p:nvPr/>
        </p:nvSpPr>
        <p:spPr>
          <a:xfrm>
            <a:off x="6810702" y="4424167"/>
            <a:ext cx="506612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smtClean="0">
                <a:latin typeface="Times New Roman" panose="02020603050405020304" pitchFamily="18" charset="0"/>
                <a:cs typeface="Times New Roman" panose="02020603050405020304" pitchFamily="18" charset="0"/>
              </a:rPr>
              <a:t>7: Proponer </a:t>
            </a:r>
            <a:r>
              <a:rPr lang="es-MX" sz="1600" dirty="0">
                <a:latin typeface="Times New Roman" panose="02020603050405020304" pitchFamily="18" charset="0"/>
                <a:cs typeface="Times New Roman" panose="02020603050405020304" pitchFamily="18" charset="0"/>
              </a:rPr>
              <a:t>un plan de promoción a través de los dispositivos móviles para incrementar las ventas de las empresas con autoservicios del cantón Rumiñahui.</a:t>
            </a:r>
            <a:endParaRPr lang="es-MX" sz="1600" dirty="0" smtClean="0">
              <a:latin typeface="Times New Roman" panose="02020603050405020304" pitchFamily="18" charset="0"/>
              <a:cs typeface="Times New Roman" panose="02020603050405020304" pitchFamily="18" charset="0"/>
            </a:endParaRPr>
          </a:p>
        </p:txBody>
      </p:sp>
      <p:sp>
        <p:nvSpPr>
          <p:cNvPr id="12" name="11 Rectángulo"/>
          <p:cNvSpPr/>
          <p:nvPr/>
        </p:nvSpPr>
        <p:spPr>
          <a:xfrm>
            <a:off x="4776977" y="1472918"/>
            <a:ext cx="301121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a:latin typeface="Times New Roman" panose="02020603050405020304" pitchFamily="18" charset="0"/>
                <a:cs typeface="Times New Roman" panose="02020603050405020304" pitchFamily="18" charset="0"/>
              </a:rPr>
              <a:t>2: </a:t>
            </a:r>
            <a:r>
              <a:rPr lang="es-MX" sz="1600" dirty="0" smtClean="0">
                <a:latin typeface="Times New Roman" panose="02020603050405020304" pitchFamily="18" charset="0"/>
                <a:cs typeface="Times New Roman" panose="02020603050405020304" pitchFamily="18" charset="0"/>
              </a:rPr>
              <a:t>Diseñar </a:t>
            </a:r>
            <a:r>
              <a:rPr lang="es-MX" sz="1600" dirty="0">
                <a:latin typeface="Times New Roman" panose="02020603050405020304" pitchFamily="18" charset="0"/>
                <a:cs typeface="Times New Roman" panose="02020603050405020304" pitchFamily="18" charset="0"/>
              </a:rPr>
              <a:t>el marco metodológico de las variables de </a:t>
            </a:r>
            <a:r>
              <a:rPr lang="es-MX" sz="1600" dirty="0" smtClean="0">
                <a:latin typeface="Times New Roman" panose="02020603050405020304" pitchFamily="18" charset="0"/>
                <a:cs typeface="Times New Roman" panose="02020603050405020304" pitchFamily="18" charset="0"/>
              </a:rPr>
              <a:t>estudio.</a:t>
            </a:r>
          </a:p>
          <a:p>
            <a:pPr algn="ctr">
              <a:lnSpc>
                <a:spcPct val="150000"/>
              </a:lnSpc>
            </a:pPr>
            <a:endParaRPr lang="es-MX" sz="1600" dirty="0" smtClean="0">
              <a:latin typeface="Times New Roman" panose="02020603050405020304" pitchFamily="18" charset="0"/>
              <a:cs typeface="Times New Roman" panose="02020603050405020304" pitchFamily="18" charset="0"/>
            </a:endParaRPr>
          </a:p>
        </p:txBody>
      </p:sp>
      <p:sp>
        <p:nvSpPr>
          <p:cNvPr id="14" name="13 Rectángulo"/>
          <p:cNvSpPr/>
          <p:nvPr/>
        </p:nvSpPr>
        <p:spPr>
          <a:xfrm>
            <a:off x="8008884" y="2939197"/>
            <a:ext cx="386794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es-MX" sz="1600" dirty="0">
                <a:latin typeface="Times New Roman" panose="02020603050405020304" pitchFamily="18" charset="0"/>
                <a:cs typeface="Times New Roman" panose="02020603050405020304" pitchFamily="18" charset="0"/>
              </a:rPr>
              <a:t>5: </a:t>
            </a:r>
            <a:r>
              <a:rPr lang="es-MX" sz="1600" dirty="0" smtClean="0">
                <a:latin typeface="Times New Roman" panose="02020603050405020304" pitchFamily="18" charset="0"/>
                <a:cs typeface="Times New Roman" panose="02020603050405020304" pitchFamily="18" charset="0"/>
              </a:rPr>
              <a:t>Identificar </a:t>
            </a:r>
            <a:r>
              <a:rPr lang="es-MX" sz="1600" dirty="0">
                <a:latin typeface="Times New Roman" panose="02020603050405020304" pitchFamily="18" charset="0"/>
                <a:cs typeface="Times New Roman" panose="02020603050405020304" pitchFamily="18" charset="0"/>
              </a:rPr>
              <a:t>el impacto de la aplicación del marketing móvil en el cliente de empresas con autoservicios del cantón Rumiñahui.</a:t>
            </a:r>
            <a:endParaRPr lang="es-MX" sz="1600" dirty="0" smtClean="0">
              <a:latin typeface="Times New Roman" panose="02020603050405020304" pitchFamily="18" charset="0"/>
              <a:cs typeface="Times New Roman" panose="02020603050405020304" pitchFamily="18" charset="0"/>
            </a:endParaRPr>
          </a:p>
        </p:txBody>
      </p:sp>
      <p:pic>
        <p:nvPicPr>
          <p:cNvPr id="15"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885468"/>
            <a:ext cx="3136653" cy="32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7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21" y="266700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MARCO TEÓRICO</a:t>
            </a:r>
            <a:endParaRPr lang="es-EC" dirty="0">
              <a:cs typeface="Times New Roman" panose="02020603050405020304" pitchFamily="18" charset="0"/>
            </a:endParaRPr>
          </a:p>
        </p:txBody>
      </p:sp>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0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777897" y="66477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COMPORTAMIENTO DEL CONSUMIDOR</a:t>
            </a:r>
            <a:endParaRPr lang="es-EC" dirty="0">
              <a:cs typeface="Times New Roman" panose="02020603050405020304" pitchFamily="18" charset="0"/>
            </a:endParaRPr>
          </a:p>
        </p:txBody>
      </p:sp>
      <p:graphicFrame>
        <p:nvGraphicFramePr>
          <p:cNvPr id="7" name="Marcador de contenido 5"/>
          <p:cNvGraphicFramePr>
            <a:graphicFrameLocks/>
          </p:cNvGraphicFramePr>
          <p:nvPr>
            <p:extLst>
              <p:ext uri="{D42A27DB-BD31-4B8C-83A1-F6EECF244321}">
                <p14:modId xmlns:p14="http://schemas.microsoft.com/office/powerpoint/2010/main" val="731679235"/>
              </p:ext>
            </p:extLst>
          </p:nvPr>
        </p:nvGraphicFramePr>
        <p:xfrm>
          <a:off x="535980" y="1481959"/>
          <a:ext cx="11351219" cy="3405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Flecha doblada hacia arriba 6"/>
          <p:cNvSpPr/>
          <p:nvPr/>
        </p:nvSpPr>
        <p:spPr>
          <a:xfrm rot="5400000">
            <a:off x="4302623" y="4903457"/>
            <a:ext cx="709200" cy="600502"/>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9" name="Rectángulo 7"/>
          <p:cNvSpPr/>
          <p:nvPr/>
        </p:nvSpPr>
        <p:spPr>
          <a:xfrm>
            <a:off x="4983280" y="4903076"/>
            <a:ext cx="4020006" cy="12439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solidFill>
                  <a:schemeClr val="accent3">
                    <a:lumMod val="50000"/>
                  </a:schemeClr>
                </a:solidFill>
                <a:latin typeface="Times New Roman" panose="02020603050405020304" pitchFamily="18" charset="0"/>
                <a:cs typeface="Times New Roman" panose="02020603050405020304" pitchFamily="18" charset="0"/>
              </a:rPr>
              <a:t>Necesidad Utilitaria: </a:t>
            </a:r>
            <a:r>
              <a:rPr lang="es-ES" sz="1600" dirty="0" smtClean="0">
                <a:solidFill>
                  <a:schemeClr val="tx1"/>
                </a:solidFill>
                <a:latin typeface="Times New Roman" panose="02020603050405020304" pitchFamily="18" charset="0"/>
                <a:cs typeface="Times New Roman" panose="02020603050405020304" pitchFamily="18" charset="0"/>
              </a:rPr>
              <a:t>Beneficio funcional o practico.</a:t>
            </a:r>
          </a:p>
          <a:p>
            <a:pPr algn="ctr"/>
            <a:r>
              <a:rPr lang="es-ES" sz="1600" b="1" dirty="0" smtClean="0">
                <a:solidFill>
                  <a:schemeClr val="accent3">
                    <a:lumMod val="50000"/>
                  </a:schemeClr>
                </a:solidFill>
                <a:latin typeface="Times New Roman" panose="02020603050405020304" pitchFamily="18" charset="0"/>
                <a:cs typeface="Times New Roman" panose="02020603050405020304" pitchFamily="18" charset="0"/>
              </a:rPr>
              <a:t>Necesidad Hedonista</a:t>
            </a:r>
            <a:r>
              <a:rPr lang="es-ES" sz="1600" dirty="0" smtClean="0">
                <a:solidFill>
                  <a:schemeClr val="tx1"/>
                </a:solidFill>
                <a:latin typeface="Times New Roman" panose="02020603050405020304" pitchFamily="18" charset="0"/>
                <a:cs typeface="Times New Roman" panose="02020603050405020304" pitchFamily="18" charset="0"/>
              </a:rPr>
              <a:t>: Involucra emociones o fantasías.</a:t>
            </a:r>
            <a:endParaRPr lang="es-E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64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Marcador de contenido 3"/>
          <p:cNvGraphicFramePr>
            <a:graphicFrameLocks/>
          </p:cNvGraphicFramePr>
          <p:nvPr>
            <p:extLst>
              <p:ext uri="{D42A27DB-BD31-4B8C-83A1-F6EECF244321}">
                <p14:modId xmlns:p14="http://schemas.microsoft.com/office/powerpoint/2010/main" val="4192456124"/>
              </p:ext>
            </p:extLst>
          </p:nvPr>
        </p:nvGraphicFramePr>
        <p:xfrm>
          <a:off x="459555" y="740980"/>
          <a:ext cx="10820898" cy="5249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txBox="1">
            <a:spLocks/>
          </p:cNvSpPr>
          <p:nvPr/>
        </p:nvSpPr>
        <p:spPr>
          <a:xfrm>
            <a:off x="3044672" y="372292"/>
            <a:ext cx="2055725" cy="6113416"/>
          </a:xfrm>
          <a:prstGeom prst="rect">
            <a:avLst/>
          </a:prstGeom>
        </p:spPr>
        <p:txBody>
          <a:bodyPr vert="vert27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PROCESO DE COMPRA</a:t>
            </a:r>
            <a:endParaRPr lang="es-ES" dirty="0"/>
          </a:p>
        </p:txBody>
      </p:sp>
      <p:sp>
        <p:nvSpPr>
          <p:cNvPr id="5" name="4 Rectángulo"/>
          <p:cNvSpPr/>
          <p:nvPr/>
        </p:nvSpPr>
        <p:spPr>
          <a:xfrm>
            <a:off x="4176168" y="6435047"/>
            <a:ext cx="3437031" cy="338554"/>
          </a:xfrm>
          <a:prstGeom prst="rect">
            <a:avLst/>
          </a:prstGeom>
        </p:spPr>
        <p:txBody>
          <a:bodyPr wrap="none">
            <a:spAutoFit/>
          </a:bodyPr>
          <a:lstStyle/>
          <a:p>
            <a:r>
              <a:rPr lang="es-EC" sz="1600" b="1" dirty="0"/>
              <a:t>Estrategias Competitivas</a:t>
            </a:r>
            <a:r>
              <a:rPr lang="es-EC" sz="1600" dirty="0"/>
              <a:t> </a:t>
            </a:r>
            <a:r>
              <a:rPr lang="es-MX" sz="1600" dirty="0"/>
              <a:t>(Kotler, 2006)</a:t>
            </a:r>
          </a:p>
        </p:txBody>
      </p:sp>
      <p:pic>
        <p:nvPicPr>
          <p:cNvPr id="1026" name="Picture 2" descr="Resultado de imagen de proceso de comp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5270" y="1395783"/>
            <a:ext cx="4038053" cy="39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7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48" t="20000" r="13558" b="14643"/>
          <a:stretch/>
        </p:blipFill>
        <p:spPr bwMode="auto">
          <a:xfrm>
            <a:off x="0" y="0"/>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sp>
        <p:nvSpPr>
          <p:cNvPr id="6" name="3 Título"/>
          <p:cNvSpPr txBox="1">
            <a:spLocks/>
          </p:cNvSpPr>
          <p:nvPr/>
        </p:nvSpPr>
        <p:spPr>
          <a:xfrm>
            <a:off x="904021" y="266700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METODOLOGÍA</a:t>
            </a:r>
            <a:endParaRPr lang="es-EC" dirty="0">
              <a:cs typeface="Times New Roman" panose="02020603050405020304" pitchFamily="18" charset="0"/>
            </a:endParaRPr>
          </a:p>
        </p:txBody>
      </p:sp>
      <p:pic>
        <p:nvPicPr>
          <p:cNvPr id="14" name="Picture 2" descr="Resultado de imagen de MARKETING MOVIL"/>
          <p:cNvPicPr>
            <a:picLocks noChangeAspect="1" noChangeArrowheads="1"/>
          </p:cNvPicPr>
          <p:nvPr/>
        </p:nvPicPr>
        <p:blipFill rotWithShape="1">
          <a:blip r:embed="rId4">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94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48" t="20000" r="13558" b="14643"/>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descr="H:\UDE\Logo\UFA.jpg"/>
          <p:cNvPicPr/>
          <p:nvPr/>
        </p:nvPicPr>
        <p:blipFill>
          <a:blip r:embed="rId4">
            <a:extLst>
              <a:ext uri="{28A0092B-C50C-407E-A947-70E740481C1C}">
                <a14:useLocalDpi xmlns:a14="http://schemas.microsoft.com/office/drawing/2010/main" val="0"/>
              </a:ext>
            </a:extLst>
          </a:blip>
          <a:srcRect/>
          <a:stretch>
            <a:fillRect/>
          </a:stretch>
        </p:blipFill>
        <p:spPr bwMode="auto">
          <a:xfrm>
            <a:off x="9034818" y="5745708"/>
            <a:ext cx="3003064" cy="981075"/>
          </a:xfrm>
          <a:prstGeom prst="rect">
            <a:avLst/>
          </a:prstGeom>
          <a:noFill/>
          <a:ln>
            <a:noFill/>
          </a:ln>
        </p:spPr>
      </p:pic>
      <p:pic>
        <p:nvPicPr>
          <p:cNvPr id="14" name="Picture 2" descr="Resultado de imagen de MARKETING MOVIL"/>
          <p:cNvPicPr>
            <a:picLocks noChangeAspect="1" noChangeArrowheads="1"/>
          </p:cNvPicPr>
          <p:nvPr/>
        </p:nvPicPr>
        <p:blipFill rotWithShape="1">
          <a:blip r:embed="rId5">
            <a:extLst>
              <a:ext uri="{28A0092B-C50C-407E-A947-70E740481C1C}">
                <a14:useLocalDpi xmlns:a14="http://schemas.microsoft.com/office/drawing/2010/main" val="0"/>
              </a:ext>
            </a:extLst>
          </a:blip>
          <a:srcRect l="9420" t="7065" r="11797" b="11646"/>
          <a:stretch/>
        </p:blipFill>
        <p:spPr bwMode="auto">
          <a:xfrm>
            <a:off x="110355" y="2901234"/>
            <a:ext cx="3136653" cy="32364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5"/>
          <p:cNvGraphicFramePr>
            <a:graphicFrameLocks/>
          </p:cNvGraphicFramePr>
          <p:nvPr>
            <p:extLst>
              <p:ext uri="{D42A27DB-BD31-4B8C-83A1-F6EECF244321}">
                <p14:modId xmlns:p14="http://schemas.microsoft.com/office/powerpoint/2010/main" val="1371352452"/>
              </p:ext>
            </p:extLst>
          </p:nvPr>
        </p:nvGraphicFramePr>
        <p:xfrm>
          <a:off x="2316053" y="1812114"/>
          <a:ext cx="9508106" cy="3124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3 Título"/>
          <p:cNvSpPr txBox="1">
            <a:spLocks/>
          </p:cNvSpPr>
          <p:nvPr/>
        </p:nvSpPr>
        <p:spPr>
          <a:xfrm>
            <a:off x="1219200" y="1137745"/>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cs typeface="Times New Roman" panose="02020603050405020304" pitchFamily="18" charset="0"/>
              </a:rPr>
              <a:t>ENFOQUE DE LA INVESTIGACIÓN</a:t>
            </a:r>
            <a:endParaRPr lang="es-EC" dirty="0">
              <a:cs typeface="Times New Roman" panose="02020603050405020304" pitchFamily="18" charset="0"/>
            </a:endParaRPr>
          </a:p>
        </p:txBody>
      </p:sp>
      <p:grpSp>
        <p:nvGrpSpPr>
          <p:cNvPr id="11" name="10 Grupo"/>
          <p:cNvGrpSpPr/>
          <p:nvPr/>
        </p:nvGrpSpPr>
        <p:grpSpPr>
          <a:xfrm>
            <a:off x="7683636" y="4260020"/>
            <a:ext cx="2468873" cy="1471713"/>
            <a:chOff x="7038410" y="826243"/>
            <a:chExt cx="2468873" cy="1471713"/>
          </a:xfrm>
          <a:scene3d>
            <a:camera prst="orthographicFront"/>
            <a:lightRig rig="flat" dir="t"/>
          </a:scene3d>
        </p:grpSpPr>
        <p:sp>
          <p:nvSpPr>
            <p:cNvPr id="12" name="11 Elipse"/>
            <p:cNvSpPr/>
            <p:nvPr/>
          </p:nvSpPr>
          <p:spPr>
            <a:xfrm>
              <a:off x="7038410" y="826243"/>
              <a:ext cx="2468873" cy="1471713"/>
            </a:xfrm>
            <a:prstGeom prst="ellipse">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Elipse 4"/>
            <p:cNvSpPr/>
            <p:nvPr/>
          </p:nvSpPr>
          <p:spPr>
            <a:xfrm>
              <a:off x="7399968" y="1041770"/>
              <a:ext cx="1745757" cy="10406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t>ENFOQUE MIXTO</a:t>
              </a:r>
              <a:endParaRPr lang="es-ES" sz="2400" b="1" kern="1200" dirty="0"/>
            </a:p>
          </p:txBody>
        </p:sp>
      </p:grpSp>
    </p:spTree>
    <p:extLst>
      <p:ext uri="{BB962C8B-B14F-4D97-AF65-F5344CB8AC3E}">
        <p14:creationId xmlns:p14="http://schemas.microsoft.com/office/powerpoint/2010/main" val="1985986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3225</TotalTime>
  <Words>1504</Words>
  <Application>Microsoft Office PowerPoint</Application>
  <PresentationFormat>Personalizado</PresentationFormat>
  <Paragraphs>150</Paragraphs>
  <Slides>33</Slides>
  <Notes>2</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claro</dc:creator>
  <cp:lastModifiedBy>Usuario</cp:lastModifiedBy>
  <cp:revision>586</cp:revision>
  <dcterms:created xsi:type="dcterms:W3CDTF">2015-03-18T09:12:53Z</dcterms:created>
  <dcterms:modified xsi:type="dcterms:W3CDTF">2017-06-30T18:07:46Z</dcterms:modified>
</cp:coreProperties>
</file>