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0"/>
  </p:notesMasterIdLst>
  <p:sldIdLst>
    <p:sldId id="256" r:id="rId2"/>
    <p:sldId id="263" r:id="rId3"/>
    <p:sldId id="305" r:id="rId4"/>
    <p:sldId id="306" r:id="rId5"/>
    <p:sldId id="288" r:id="rId6"/>
    <p:sldId id="261" r:id="rId7"/>
    <p:sldId id="264" r:id="rId8"/>
    <p:sldId id="262" r:id="rId9"/>
    <p:sldId id="266" r:id="rId10"/>
    <p:sldId id="265" r:id="rId11"/>
    <p:sldId id="307" r:id="rId12"/>
    <p:sldId id="295" r:id="rId13"/>
    <p:sldId id="274" r:id="rId14"/>
    <p:sldId id="297" r:id="rId15"/>
    <p:sldId id="279" r:id="rId16"/>
    <p:sldId id="301" r:id="rId17"/>
    <p:sldId id="299" r:id="rId18"/>
    <p:sldId id="281" r:id="rId19"/>
    <p:sldId id="280" r:id="rId20"/>
    <p:sldId id="275" r:id="rId21"/>
    <p:sldId id="296" r:id="rId22"/>
    <p:sldId id="303" r:id="rId23"/>
    <p:sldId id="309" r:id="rId24"/>
    <p:sldId id="310" r:id="rId25"/>
    <p:sldId id="311" r:id="rId26"/>
    <p:sldId id="312" r:id="rId27"/>
    <p:sldId id="313" r:id="rId28"/>
    <p:sldId id="314" r:id="rId29"/>
    <p:sldId id="316" r:id="rId30"/>
    <p:sldId id="318" r:id="rId31"/>
    <p:sldId id="319" r:id="rId32"/>
    <p:sldId id="320" r:id="rId33"/>
    <p:sldId id="321" r:id="rId34"/>
    <p:sldId id="322" r:id="rId35"/>
    <p:sldId id="323" r:id="rId36"/>
    <p:sldId id="324" r:id="rId37"/>
    <p:sldId id="326" r:id="rId38"/>
    <p:sldId id="327" r:id="rId39"/>
    <p:sldId id="328" r:id="rId40"/>
    <p:sldId id="329" r:id="rId41"/>
    <p:sldId id="330" r:id="rId42"/>
    <p:sldId id="331" r:id="rId43"/>
    <p:sldId id="332" r:id="rId44"/>
    <p:sldId id="333" r:id="rId45"/>
    <p:sldId id="335" r:id="rId46"/>
    <p:sldId id="334" r:id="rId47"/>
    <p:sldId id="336" r:id="rId48"/>
    <p:sldId id="337" r:id="rId4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nry L." initials="HL" lastIdx="1" clrIdx="0">
    <p:extLst>
      <p:ext uri="{19B8F6BF-5375-455C-9EA6-DF929625EA0E}">
        <p15:presenceInfo xmlns:p15="http://schemas.microsoft.com/office/powerpoint/2012/main" userId="075ea8687a7b53c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94434" autoAdjust="0"/>
  </p:normalViewPr>
  <p:slideViewPr>
    <p:cSldViewPr snapToGrid="0">
      <p:cViewPr varScale="1">
        <p:scale>
          <a:sx n="70" d="100"/>
          <a:sy n="70" d="100"/>
        </p:scale>
        <p:origin x="6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s>
</file>

<file path=ppt/diagrams/_rels/data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8D517F-7477-4657-8CE4-A7B82A5FA344}" type="doc">
      <dgm:prSet loTypeId="urn:microsoft.com/office/officeart/2005/8/layout/radial5" loCatId="cycle" qsTypeId="urn:microsoft.com/office/officeart/2005/8/quickstyle/simple1" qsCatId="simple" csTypeId="urn:microsoft.com/office/officeart/2005/8/colors/colorful2" csCatId="colorful" phldr="1"/>
      <dgm:spPr/>
      <dgm:t>
        <a:bodyPr/>
        <a:lstStyle/>
        <a:p>
          <a:endParaRPr lang="es-EC"/>
        </a:p>
      </dgm:t>
    </dgm:pt>
    <dgm:pt modelId="{6FCFD749-7D54-4A1C-A334-C2A8D3350938}">
      <dgm:prSet phldrT="[Texto]"/>
      <dgm:spPr>
        <a:solidFill>
          <a:srgbClr val="002060"/>
        </a:solidFill>
      </dgm:spPr>
      <dgm:t>
        <a:bodyPr/>
        <a:lstStyle/>
        <a:p>
          <a:r>
            <a:rPr lang="es-MX" dirty="0" smtClean="0"/>
            <a:t>Agua </a:t>
          </a:r>
          <a:endParaRPr lang="es-EC" dirty="0"/>
        </a:p>
      </dgm:t>
    </dgm:pt>
    <dgm:pt modelId="{53796CE7-FBD1-4B11-9B45-F0D611AEACCE}" type="parTrans" cxnId="{13B648FD-64F3-4879-9E17-E62FCD135A3E}">
      <dgm:prSet/>
      <dgm:spPr/>
      <dgm:t>
        <a:bodyPr/>
        <a:lstStyle/>
        <a:p>
          <a:endParaRPr lang="es-EC"/>
        </a:p>
      </dgm:t>
    </dgm:pt>
    <dgm:pt modelId="{391EEB8C-9E35-40C8-B4F7-8286254FC577}" type="sibTrans" cxnId="{13B648FD-64F3-4879-9E17-E62FCD135A3E}">
      <dgm:prSet/>
      <dgm:spPr/>
      <dgm:t>
        <a:bodyPr/>
        <a:lstStyle/>
        <a:p>
          <a:endParaRPr lang="es-EC"/>
        </a:p>
      </dgm:t>
    </dgm:pt>
    <dgm:pt modelId="{82DF554D-3918-4627-B4DA-5854414D4F29}">
      <dgm:prSet phldrT="[Texto]" custT="1"/>
      <dgm:spPr/>
      <dgm:t>
        <a:bodyPr/>
        <a:lstStyle/>
        <a:p>
          <a:r>
            <a:rPr lang="es-MX" sz="1400" dirty="0" smtClean="0"/>
            <a:t>Interrelación </a:t>
          </a:r>
          <a:endParaRPr lang="es-EC" sz="1400" dirty="0"/>
        </a:p>
      </dgm:t>
    </dgm:pt>
    <dgm:pt modelId="{6518C79F-B87E-4573-89F6-4CFF095194C8}" type="parTrans" cxnId="{FD61329B-F45C-4466-B83B-B614C14DB5D0}">
      <dgm:prSet/>
      <dgm:spPr/>
      <dgm:t>
        <a:bodyPr/>
        <a:lstStyle/>
        <a:p>
          <a:endParaRPr lang="es-EC"/>
        </a:p>
      </dgm:t>
    </dgm:pt>
    <dgm:pt modelId="{E2702B12-4859-4077-919B-B1A64A973B80}" type="sibTrans" cxnId="{FD61329B-F45C-4466-B83B-B614C14DB5D0}">
      <dgm:prSet/>
      <dgm:spPr/>
      <dgm:t>
        <a:bodyPr/>
        <a:lstStyle/>
        <a:p>
          <a:endParaRPr lang="es-EC"/>
        </a:p>
      </dgm:t>
    </dgm:pt>
    <dgm:pt modelId="{91EE77FF-9D1F-48EF-8A1E-3ADDF2B21A59}">
      <dgm:prSet phldrT="[Texto]"/>
      <dgm:spPr>
        <a:solidFill>
          <a:schemeClr val="tx2"/>
        </a:solidFill>
      </dgm:spPr>
      <dgm:t>
        <a:bodyPr/>
        <a:lstStyle/>
        <a:p>
          <a:r>
            <a:rPr lang="es-MX" dirty="0" smtClean="0"/>
            <a:t>Visión internacional </a:t>
          </a:r>
          <a:endParaRPr lang="es-EC" dirty="0"/>
        </a:p>
      </dgm:t>
    </dgm:pt>
    <dgm:pt modelId="{B357F27E-6A77-4AA8-86D5-CB4962D3FDD3}" type="parTrans" cxnId="{8D95217C-F0C3-4AB2-9111-B4D42A5DF84F}">
      <dgm:prSet/>
      <dgm:spPr/>
      <dgm:t>
        <a:bodyPr/>
        <a:lstStyle/>
        <a:p>
          <a:endParaRPr lang="es-EC"/>
        </a:p>
      </dgm:t>
    </dgm:pt>
    <dgm:pt modelId="{27FE1817-500A-4F25-A643-F2CB3C67091A}" type="sibTrans" cxnId="{8D95217C-F0C3-4AB2-9111-B4D42A5DF84F}">
      <dgm:prSet/>
      <dgm:spPr/>
      <dgm:t>
        <a:bodyPr/>
        <a:lstStyle/>
        <a:p>
          <a:endParaRPr lang="es-EC"/>
        </a:p>
      </dgm:t>
    </dgm:pt>
    <dgm:pt modelId="{BE62D345-794B-461A-858A-8662609A25ED}">
      <dgm:prSet phldrT="[Texto]"/>
      <dgm:spPr>
        <a:solidFill>
          <a:schemeClr val="accent5">
            <a:lumMod val="50000"/>
          </a:schemeClr>
        </a:solidFill>
      </dgm:spPr>
      <dgm:t>
        <a:bodyPr/>
        <a:lstStyle/>
        <a:p>
          <a:r>
            <a:rPr lang="es-MX" dirty="0" smtClean="0"/>
            <a:t>Gestión integrada </a:t>
          </a:r>
          <a:endParaRPr lang="es-EC" dirty="0"/>
        </a:p>
      </dgm:t>
    </dgm:pt>
    <dgm:pt modelId="{06182F71-408D-4536-BC8C-BCA8F1BFB8AF}" type="parTrans" cxnId="{4A22F36A-53CF-439A-B304-87D211F7A93D}">
      <dgm:prSet/>
      <dgm:spPr/>
      <dgm:t>
        <a:bodyPr/>
        <a:lstStyle/>
        <a:p>
          <a:endParaRPr lang="es-EC"/>
        </a:p>
      </dgm:t>
    </dgm:pt>
    <dgm:pt modelId="{E9C399D7-A765-487C-8836-71D370F0EFD8}" type="sibTrans" cxnId="{4A22F36A-53CF-439A-B304-87D211F7A93D}">
      <dgm:prSet/>
      <dgm:spPr/>
      <dgm:t>
        <a:bodyPr/>
        <a:lstStyle/>
        <a:p>
          <a:endParaRPr lang="es-EC"/>
        </a:p>
      </dgm:t>
    </dgm:pt>
    <dgm:pt modelId="{B7456FFD-7545-45F7-BD76-D65DA065AC66}">
      <dgm:prSet phldrT="[Texto]" custT="1"/>
      <dgm:spPr/>
      <dgm:t>
        <a:bodyPr/>
        <a:lstStyle/>
        <a:p>
          <a:r>
            <a:rPr lang="es-MX" sz="1200" dirty="0" smtClean="0"/>
            <a:t>Actividades socioeconómicas </a:t>
          </a:r>
          <a:endParaRPr lang="es-EC" sz="1200" dirty="0"/>
        </a:p>
      </dgm:t>
    </dgm:pt>
    <dgm:pt modelId="{986F6871-4E80-4D3D-B0E2-2922C2483BB4}" type="parTrans" cxnId="{5AC09500-4B4C-4A2A-9602-1258164B4F4F}">
      <dgm:prSet/>
      <dgm:spPr/>
      <dgm:t>
        <a:bodyPr/>
        <a:lstStyle/>
        <a:p>
          <a:endParaRPr lang="es-EC"/>
        </a:p>
      </dgm:t>
    </dgm:pt>
    <dgm:pt modelId="{C959CA50-8242-4626-9FD9-8DE89EBE629A}" type="sibTrans" cxnId="{5AC09500-4B4C-4A2A-9602-1258164B4F4F}">
      <dgm:prSet/>
      <dgm:spPr/>
      <dgm:t>
        <a:bodyPr/>
        <a:lstStyle/>
        <a:p>
          <a:endParaRPr lang="es-EC"/>
        </a:p>
      </dgm:t>
    </dgm:pt>
    <dgm:pt modelId="{452EDF25-0444-47B2-8C6A-8F87771E8334}" type="pres">
      <dgm:prSet presAssocID="{208D517F-7477-4657-8CE4-A7B82A5FA344}" presName="Name0" presStyleCnt="0">
        <dgm:presLayoutVars>
          <dgm:chMax val="1"/>
          <dgm:dir/>
          <dgm:animLvl val="ctr"/>
          <dgm:resizeHandles val="exact"/>
        </dgm:presLayoutVars>
      </dgm:prSet>
      <dgm:spPr/>
      <dgm:t>
        <a:bodyPr/>
        <a:lstStyle/>
        <a:p>
          <a:endParaRPr lang="es-EC"/>
        </a:p>
      </dgm:t>
    </dgm:pt>
    <dgm:pt modelId="{D6018847-4FA5-4B16-BF79-8F06877E08C2}" type="pres">
      <dgm:prSet presAssocID="{6FCFD749-7D54-4A1C-A334-C2A8D3350938}" presName="centerShape" presStyleLbl="node0" presStyleIdx="0" presStyleCnt="1"/>
      <dgm:spPr/>
      <dgm:t>
        <a:bodyPr/>
        <a:lstStyle/>
        <a:p>
          <a:endParaRPr lang="es-EC"/>
        </a:p>
      </dgm:t>
    </dgm:pt>
    <dgm:pt modelId="{54C6D10A-CBD2-4579-876D-D17BB33BEC9F}" type="pres">
      <dgm:prSet presAssocID="{6518C79F-B87E-4573-89F6-4CFF095194C8}" presName="parTrans" presStyleLbl="sibTrans2D1" presStyleIdx="0" presStyleCnt="4"/>
      <dgm:spPr/>
      <dgm:t>
        <a:bodyPr/>
        <a:lstStyle/>
        <a:p>
          <a:endParaRPr lang="es-EC"/>
        </a:p>
      </dgm:t>
    </dgm:pt>
    <dgm:pt modelId="{EC658C6F-A585-40E3-A08B-C217681E2CD2}" type="pres">
      <dgm:prSet presAssocID="{6518C79F-B87E-4573-89F6-4CFF095194C8}" presName="connectorText" presStyleLbl="sibTrans2D1" presStyleIdx="0" presStyleCnt="4"/>
      <dgm:spPr/>
      <dgm:t>
        <a:bodyPr/>
        <a:lstStyle/>
        <a:p>
          <a:endParaRPr lang="es-EC"/>
        </a:p>
      </dgm:t>
    </dgm:pt>
    <dgm:pt modelId="{85741C53-F9DE-4D06-A5D4-880EEE656160}" type="pres">
      <dgm:prSet presAssocID="{82DF554D-3918-4627-B4DA-5854414D4F29}" presName="node" presStyleLbl="node1" presStyleIdx="0" presStyleCnt="4">
        <dgm:presLayoutVars>
          <dgm:bulletEnabled val="1"/>
        </dgm:presLayoutVars>
      </dgm:prSet>
      <dgm:spPr/>
      <dgm:t>
        <a:bodyPr/>
        <a:lstStyle/>
        <a:p>
          <a:endParaRPr lang="es-EC"/>
        </a:p>
      </dgm:t>
    </dgm:pt>
    <dgm:pt modelId="{E003993D-9FE2-42B4-BAF6-810AABCB16FA}" type="pres">
      <dgm:prSet presAssocID="{B357F27E-6A77-4AA8-86D5-CB4962D3FDD3}" presName="parTrans" presStyleLbl="sibTrans2D1" presStyleIdx="1" presStyleCnt="4"/>
      <dgm:spPr/>
      <dgm:t>
        <a:bodyPr/>
        <a:lstStyle/>
        <a:p>
          <a:endParaRPr lang="es-EC"/>
        </a:p>
      </dgm:t>
    </dgm:pt>
    <dgm:pt modelId="{007ACC44-EBF9-426F-B48D-193F649BF6C1}" type="pres">
      <dgm:prSet presAssocID="{B357F27E-6A77-4AA8-86D5-CB4962D3FDD3}" presName="connectorText" presStyleLbl="sibTrans2D1" presStyleIdx="1" presStyleCnt="4"/>
      <dgm:spPr/>
      <dgm:t>
        <a:bodyPr/>
        <a:lstStyle/>
        <a:p>
          <a:endParaRPr lang="es-EC"/>
        </a:p>
      </dgm:t>
    </dgm:pt>
    <dgm:pt modelId="{E14727D2-6D6F-4DFF-BC44-62E2FF193FCE}" type="pres">
      <dgm:prSet presAssocID="{91EE77FF-9D1F-48EF-8A1E-3ADDF2B21A59}" presName="node" presStyleLbl="node1" presStyleIdx="1" presStyleCnt="4">
        <dgm:presLayoutVars>
          <dgm:bulletEnabled val="1"/>
        </dgm:presLayoutVars>
      </dgm:prSet>
      <dgm:spPr/>
      <dgm:t>
        <a:bodyPr/>
        <a:lstStyle/>
        <a:p>
          <a:endParaRPr lang="es-EC"/>
        </a:p>
      </dgm:t>
    </dgm:pt>
    <dgm:pt modelId="{D5AE39D8-954A-465E-9C88-C99B0BF68988}" type="pres">
      <dgm:prSet presAssocID="{06182F71-408D-4536-BC8C-BCA8F1BFB8AF}" presName="parTrans" presStyleLbl="sibTrans2D1" presStyleIdx="2" presStyleCnt="4"/>
      <dgm:spPr/>
      <dgm:t>
        <a:bodyPr/>
        <a:lstStyle/>
        <a:p>
          <a:endParaRPr lang="es-EC"/>
        </a:p>
      </dgm:t>
    </dgm:pt>
    <dgm:pt modelId="{BDE80BC3-30AB-4A44-97DE-D250DF9317F0}" type="pres">
      <dgm:prSet presAssocID="{06182F71-408D-4536-BC8C-BCA8F1BFB8AF}" presName="connectorText" presStyleLbl="sibTrans2D1" presStyleIdx="2" presStyleCnt="4"/>
      <dgm:spPr/>
      <dgm:t>
        <a:bodyPr/>
        <a:lstStyle/>
        <a:p>
          <a:endParaRPr lang="es-EC"/>
        </a:p>
      </dgm:t>
    </dgm:pt>
    <dgm:pt modelId="{2544E814-3EBB-4A53-A098-B2D9AA33EC85}" type="pres">
      <dgm:prSet presAssocID="{BE62D345-794B-461A-858A-8662609A25ED}" presName="node" presStyleLbl="node1" presStyleIdx="2" presStyleCnt="4">
        <dgm:presLayoutVars>
          <dgm:bulletEnabled val="1"/>
        </dgm:presLayoutVars>
      </dgm:prSet>
      <dgm:spPr/>
      <dgm:t>
        <a:bodyPr/>
        <a:lstStyle/>
        <a:p>
          <a:endParaRPr lang="es-EC"/>
        </a:p>
      </dgm:t>
    </dgm:pt>
    <dgm:pt modelId="{9CD46406-6FBD-49FB-83E0-90CBA13E62A7}" type="pres">
      <dgm:prSet presAssocID="{986F6871-4E80-4D3D-B0E2-2922C2483BB4}" presName="parTrans" presStyleLbl="sibTrans2D1" presStyleIdx="3" presStyleCnt="4"/>
      <dgm:spPr/>
      <dgm:t>
        <a:bodyPr/>
        <a:lstStyle/>
        <a:p>
          <a:endParaRPr lang="es-EC"/>
        </a:p>
      </dgm:t>
    </dgm:pt>
    <dgm:pt modelId="{EA3B93B8-49B1-4773-B8A6-C459DBE23E3B}" type="pres">
      <dgm:prSet presAssocID="{986F6871-4E80-4D3D-B0E2-2922C2483BB4}" presName="connectorText" presStyleLbl="sibTrans2D1" presStyleIdx="3" presStyleCnt="4"/>
      <dgm:spPr/>
      <dgm:t>
        <a:bodyPr/>
        <a:lstStyle/>
        <a:p>
          <a:endParaRPr lang="es-EC"/>
        </a:p>
      </dgm:t>
    </dgm:pt>
    <dgm:pt modelId="{F9452F79-4E8D-4391-85BE-BB61674BCBCB}" type="pres">
      <dgm:prSet presAssocID="{B7456FFD-7545-45F7-BD76-D65DA065AC66}" presName="node" presStyleLbl="node1" presStyleIdx="3" presStyleCnt="4">
        <dgm:presLayoutVars>
          <dgm:bulletEnabled val="1"/>
        </dgm:presLayoutVars>
      </dgm:prSet>
      <dgm:spPr/>
      <dgm:t>
        <a:bodyPr/>
        <a:lstStyle/>
        <a:p>
          <a:endParaRPr lang="es-EC"/>
        </a:p>
      </dgm:t>
    </dgm:pt>
  </dgm:ptLst>
  <dgm:cxnLst>
    <dgm:cxn modelId="{01E1BF8E-B969-4974-B926-73A9E2FDC37C}" type="presOf" srcId="{B7456FFD-7545-45F7-BD76-D65DA065AC66}" destId="{F9452F79-4E8D-4391-85BE-BB61674BCBCB}" srcOrd="0" destOrd="0" presId="urn:microsoft.com/office/officeart/2005/8/layout/radial5"/>
    <dgm:cxn modelId="{83A2A45B-A8FA-4366-BA15-CA25AC047375}" type="presOf" srcId="{82DF554D-3918-4627-B4DA-5854414D4F29}" destId="{85741C53-F9DE-4D06-A5D4-880EEE656160}" srcOrd="0" destOrd="0" presId="urn:microsoft.com/office/officeart/2005/8/layout/radial5"/>
    <dgm:cxn modelId="{5AC09500-4B4C-4A2A-9602-1258164B4F4F}" srcId="{6FCFD749-7D54-4A1C-A334-C2A8D3350938}" destId="{B7456FFD-7545-45F7-BD76-D65DA065AC66}" srcOrd="3" destOrd="0" parTransId="{986F6871-4E80-4D3D-B0E2-2922C2483BB4}" sibTransId="{C959CA50-8242-4626-9FD9-8DE89EBE629A}"/>
    <dgm:cxn modelId="{A636F540-ADDC-4037-8E28-9D553137D43B}" type="presOf" srcId="{6FCFD749-7D54-4A1C-A334-C2A8D3350938}" destId="{D6018847-4FA5-4B16-BF79-8F06877E08C2}" srcOrd="0" destOrd="0" presId="urn:microsoft.com/office/officeart/2005/8/layout/radial5"/>
    <dgm:cxn modelId="{FD61329B-F45C-4466-B83B-B614C14DB5D0}" srcId="{6FCFD749-7D54-4A1C-A334-C2A8D3350938}" destId="{82DF554D-3918-4627-B4DA-5854414D4F29}" srcOrd="0" destOrd="0" parTransId="{6518C79F-B87E-4573-89F6-4CFF095194C8}" sibTransId="{E2702B12-4859-4077-919B-B1A64A973B80}"/>
    <dgm:cxn modelId="{2CA9CE8E-8B3A-4615-92D9-6C492454BB75}" type="presOf" srcId="{6518C79F-B87E-4573-89F6-4CFF095194C8}" destId="{EC658C6F-A585-40E3-A08B-C217681E2CD2}" srcOrd="1" destOrd="0" presId="urn:microsoft.com/office/officeart/2005/8/layout/radial5"/>
    <dgm:cxn modelId="{B20C7174-B3B0-45B1-A029-FCA8B4801E8D}" type="presOf" srcId="{B357F27E-6A77-4AA8-86D5-CB4962D3FDD3}" destId="{007ACC44-EBF9-426F-B48D-193F649BF6C1}" srcOrd="1" destOrd="0" presId="urn:microsoft.com/office/officeart/2005/8/layout/radial5"/>
    <dgm:cxn modelId="{122CA696-D133-4C42-B5D3-40196D6CA17E}" type="presOf" srcId="{06182F71-408D-4536-BC8C-BCA8F1BFB8AF}" destId="{BDE80BC3-30AB-4A44-97DE-D250DF9317F0}" srcOrd="1" destOrd="0" presId="urn:microsoft.com/office/officeart/2005/8/layout/radial5"/>
    <dgm:cxn modelId="{4A22F36A-53CF-439A-B304-87D211F7A93D}" srcId="{6FCFD749-7D54-4A1C-A334-C2A8D3350938}" destId="{BE62D345-794B-461A-858A-8662609A25ED}" srcOrd="2" destOrd="0" parTransId="{06182F71-408D-4536-BC8C-BCA8F1BFB8AF}" sibTransId="{E9C399D7-A765-487C-8836-71D370F0EFD8}"/>
    <dgm:cxn modelId="{88E1162E-0A9D-4451-931E-60EB105BA826}" type="presOf" srcId="{BE62D345-794B-461A-858A-8662609A25ED}" destId="{2544E814-3EBB-4A53-A098-B2D9AA33EC85}" srcOrd="0" destOrd="0" presId="urn:microsoft.com/office/officeart/2005/8/layout/radial5"/>
    <dgm:cxn modelId="{6C037BB6-BDFE-4CC6-8DAD-F9CA12E6C553}" type="presOf" srcId="{986F6871-4E80-4D3D-B0E2-2922C2483BB4}" destId="{EA3B93B8-49B1-4773-B8A6-C459DBE23E3B}" srcOrd="1" destOrd="0" presId="urn:microsoft.com/office/officeart/2005/8/layout/radial5"/>
    <dgm:cxn modelId="{E14DAD6D-B9E2-4E2B-84E8-EFED43443F46}" type="presOf" srcId="{06182F71-408D-4536-BC8C-BCA8F1BFB8AF}" destId="{D5AE39D8-954A-465E-9C88-C99B0BF68988}" srcOrd="0" destOrd="0" presId="urn:microsoft.com/office/officeart/2005/8/layout/radial5"/>
    <dgm:cxn modelId="{A6F5B590-7114-4DD7-B744-97ABB6E91FEF}" type="presOf" srcId="{91EE77FF-9D1F-48EF-8A1E-3ADDF2B21A59}" destId="{E14727D2-6D6F-4DFF-BC44-62E2FF193FCE}" srcOrd="0" destOrd="0" presId="urn:microsoft.com/office/officeart/2005/8/layout/radial5"/>
    <dgm:cxn modelId="{32220912-F285-4916-A03D-0595BAE2AB80}" type="presOf" srcId="{6518C79F-B87E-4573-89F6-4CFF095194C8}" destId="{54C6D10A-CBD2-4579-876D-D17BB33BEC9F}" srcOrd="0" destOrd="0" presId="urn:microsoft.com/office/officeart/2005/8/layout/radial5"/>
    <dgm:cxn modelId="{5406A2C1-A8EE-4C4A-AD7D-854907E10C6E}" type="presOf" srcId="{B357F27E-6A77-4AA8-86D5-CB4962D3FDD3}" destId="{E003993D-9FE2-42B4-BAF6-810AABCB16FA}" srcOrd="0" destOrd="0" presId="urn:microsoft.com/office/officeart/2005/8/layout/radial5"/>
    <dgm:cxn modelId="{B3D8C48A-0808-4956-8FC7-20FD5A76CFA7}" type="presOf" srcId="{986F6871-4E80-4D3D-B0E2-2922C2483BB4}" destId="{9CD46406-6FBD-49FB-83E0-90CBA13E62A7}" srcOrd="0" destOrd="0" presId="urn:microsoft.com/office/officeart/2005/8/layout/radial5"/>
    <dgm:cxn modelId="{FBA6E6A6-D4D3-417F-8074-51ED93D70D83}" type="presOf" srcId="{208D517F-7477-4657-8CE4-A7B82A5FA344}" destId="{452EDF25-0444-47B2-8C6A-8F87771E8334}" srcOrd="0" destOrd="0" presId="urn:microsoft.com/office/officeart/2005/8/layout/radial5"/>
    <dgm:cxn modelId="{13B648FD-64F3-4879-9E17-E62FCD135A3E}" srcId="{208D517F-7477-4657-8CE4-A7B82A5FA344}" destId="{6FCFD749-7D54-4A1C-A334-C2A8D3350938}" srcOrd="0" destOrd="0" parTransId="{53796CE7-FBD1-4B11-9B45-F0D611AEACCE}" sibTransId="{391EEB8C-9E35-40C8-B4F7-8286254FC577}"/>
    <dgm:cxn modelId="{8D95217C-F0C3-4AB2-9111-B4D42A5DF84F}" srcId="{6FCFD749-7D54-4A1C-A334-C2A8D3350938}" destId="{91EE77FF-9D1F-48EF-8A1E-3ADDF2B21A59}" srcOrd="1" destOrd="0" parTransId="{B357F27E-6A77-4AA8-86D5-CB4962D3FDD3}" sibTransId="{27FE1817-500A-4F25-A643-F2CB3C67091A}"/>
    <dgm:cxn modelId="{ED8FA5F0-8BE1-4059-A5FC-2B7B3D0E73F9}" type="presParOf" srcId="{452EDF25-0444-47B2-8C6A-8F87771E8334}" destId="{D6018847-4FA5-4B16-BF79-8F06877E08C2}" srcOrd="0" destOrd="0" presId="urn:microsoft.com/office/officeart/2005/8/layout/radial5"/>
    <dgm:cxn modelId="{943C12EC-DF09-4D24-BE8E-E30966CF58C2}" type="presParOf" srcId="{452EDF25-0444-47B2-8C6A-8F87771E8334}" destId="{54C6D10A-CBD2-4579-876D-D17BB33BEC9F}" srcOrd="1" destOrd="0" presId="urn:microsoft.com/office/officeart/2005/8/layout/radial5"/>
    <dgm:cxn modelId="{A98230C6-3AFE-4670-BC7F-9EB0A921D48E}" type="presParOf" srcId="{54C6D10A-CBD2-4579-876D-D17BB33BEC9F}" destId="{EC658C6F-A585-40E3-A08B-C217681E2CD2}" srcOrd="0" destOrd="0" presId="urn:microsoft.com/office/officeart/2005/8/layout/radial5"/>
    <dgm:cxn modelId="{04539EC8-2699-4F47-8464-1229C9F0EA8B}" type="presParOf" srcId="{452EDF25-0444-47B2-8C6A-8F87771E8334}" destId="{85741C53-F9DE-4D06-A5D4-880EEE656160}" srcOrd="2" destOrd="0" presId="urn:microsoft.com/office/officeart/2005/8/layout/radial5"/>
    <dgm:cxn modelId="{6EBC0993-3418-48D8-9F5D-2253317C7DAD}" type="presParOf" srcId="{452EDF25-0444-47B2-8C6A-8F87771E8334}" destId="{E003993D-9FE2-42B4-BAF6-810AABCB16FA}" srcOrd="3" destOrd="0" presId="urn:microsoft.com/office/officeart/2005/8/layout/radial5"/>
    <dgm:cxn modelId="{39971A97-0150-4AE9-81EB-18F03F649A0C}" type="presParOf" srcId="{E003993D-9FE2-42B4-BAF6-810AABCB16FA}" destId="{007ACC44-EBF9-426F-B48D-193F649BF6C1}" srcOrd="0" destOrd="0" presId="urn:microsoft.com/office/officeart/2005/8/layout/radial5"/>
    <dgm:cxn modelId="{AED0571E-23E1-4B79-8636-E4636B27B4AC}" type="presParOf" srcId="{452EDF25-0444-47B2-8C6A-8F87771E8334}" destId="{E14727D2-6D6F-4DFF-BC44-62E2FF193FCE}" srcOrd="4" destOrd="0" presId="urn:microsoft.com/office/officeart/2005/8/layout/radial5"/>
    <dgm:cxn modelId="{0144FD00-7B83-4E87-90EE-04D2B7CF3618}" type="presParOf" srcId="{452EDF25-0444-47B2-8C6A-8F87771E8334}" destId="{D5AE39D8-954A-465E-9C88-C99B0BF68988}" srcOrd="5" destOrd="0" presId="urn:microsoft.com/office/officeart/2005/8/layout/radial5"/>
    <dgm:cxn modelId="{64F2C3C2-0154-4209-BE75-94FF312BEE9B}" type="presParOf" srcId="{D5AE39D8-954A-465E-9C88-C99B0BF68988}" destId="{BDE80BC3-30AB-4A44-97DE-D250DF9317F0}" srcOrd="0" destOrd="0" presId="urn:microsoft.com/office/officeart/2005/8/layout/radial5"/>
    <dgm:cxn modelId="{873B6D3F-1F03-4CC0-BDF5-8A742C44F3A1}" type="presParOf" srcId="{452EDF25-0444-47B2-8C6A-8F87771E8334}" destId="{2544E814-3EBB-4A53-A098-B2D9AA33EC85}" srcOrd="6" destOrd="0" presId="urn:microsoft.com/office/officeart/2005/8/layout/radial5"/>
    <dgm:cxn modelId="{B58AB98F-443F-4D78-82EA-AB4DD623D567}" type="presParOf" srcId="{452EDF25-0444-47B2-8C6A-8F87771E8334}" destId="{9CD46406-6FBD-49FB-83E0-90CBA13E62A7}" srcOrd="7" destOrd="0" presId="urn:microsoft.com/office/officeart/2005/8/layout/radial5"/>
    <dgm:cxn modelId="{D9294ACC-D76C-4433-9C98-332FB1BF1B93}" type="presParOf" srcId="{9CD46406-6FBD-49FB-83E0-90CBA13E62A7}" destId="{EA3B93B8-49B1-4773-B8A6-C459DBE23E3B}" srcOrd="0" destOrd="0" presId="urn:microsoft.com/office/officeart/2005/8/layout/radial5"/>
    <dgm:cxn modelId="{5E5A7DC8-AF16-4B25-BEC9-45BF978537C9}" type="presParOf" srcId="{452EDF25-0444-47B2-8C6A-8F87771E8334}" destId="{F9452F79-4E8D-4391-85BE-BB61674BCBCB}"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00830F7-571E-4EB1-AD69-A5354DACF81E}"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s-EC"/>
        </a:p>
      </dgm:t>
    </dgm:pt>
    <dgm:pt modelId="{AF3088AA-A24A-406A-8837-5D04ABA94035}">
      <dgm:prSet phldrT="[Texto]" custT="1"/>
      <dgm:spPr/>
      <dgm:t>
        <a:bodyPr/>
        <a:lstStyle/>
        <a:p>
          <a:pPr algn="ctr"/>
          <a:r>
            <a:rPr lang="es-EC" sz="2000" dirty="0" smtClean="0"/>
            <a:t>Su aporte cubre alrededor de un 38% de toda el agua potable producida para el DMQ </a:t>
          </a:r>
          <a:endParaRPr lang="es-EC" sz="2000" dirty="0"/>
        </a:p>
      </dgm:t>
    </dgm:pt>
    <dgm:pt modelId="{42946560-D912-4B2C-A715-612D66164C0A}" type="parTrans" cxnId="{3EBC246D-EC00-48F9-AB91-2246D20B209E}">
      <dgm:prSet/>
      <dgm:spPr/>
      <dgm:t>
        <a:bodyPr/>
        <a:lstStyle/>
        <a:p>
          <a:endParaRPr lang="es-EC"/>
        </a:p>
      </dgm:t>
    </dgm:pt>
    <dgm:pt modelId="{CCE7F0C3-A113-4C2B-934E-AC57C3A2CF02}" type="sibTrans" cxnId="{3EBC246D-EC00-48F9-AB91-2246D20B209E}">
      <dgm:prSet/>
      <dgm:spPr/>
      <dgm:t>
        <a:bodyPr/>
        <a:lstStyle/>
        <a:p>
          <a:endParaRPr lang="es-EC"/>
        </a:p>
      </dgm:t>
    </dgm:pt>
    <dgm:pt modelId="{9D5FF899-E923-439D-938A-0C5924C00103}">
      <dgm:prSet phldrT="[Texto]" custT="1"/>
      <dgm:spPr/>
      <dgm:t>
        <a:bodyPr/>
        <a:lstStyle/>
        <a:p>
          <a:pPr algn="ctr"/>
          <a:r>
            <a:rPr lang="es-MX" sz="2000" dirty="0" smtClean="0"/>
            <a:t>Planes de gestión </a:t>
          </a:r>
        </a:p>
      </dgm:t>
    </dgm:pt>
    <dgm:pt modelId="{0FC75686-8F7E-4B59-AD10-21306E488D75}" type="parTrans" cxnId="{C25CAED3-1273-4580-A712-C3CABC2008A8}">
      <dgm:prSet/>
      <dgm:spPr/>
      <dgm:t>
        <a:bodyPr/>
        <a:lstStyle/>
        <a:p>
          <a:endParaRPr lang="es-EC"/>
        </a:p>
      </dgm:t>
    </dgm:pt>
    <dgm:pt modelId="{AF03349E-807B-4808-94F7-5FDAAE3C579E}" type="sibTrans" cxnId="{C25CAED3-1273-4580-A712-C3CABC2008A8}">
      <dgm:prSet/>
      <dgm:spPr/>
      <dgm:t>
        <a:bodyPr/>
        <a:lstStyle/>
        <a:p>
          <a:endParaRPr lang="es-EC"/>
        </a:p>
      </dgm:t>
    </dgm:pt>
    <dgm:pt modelId="{69BA0F3B-16B0-4D88-AEE7-9A76A887492F}">
      <dgm:prSet custT="1"/>
      <dgm:spPr/>
      <dgm:t>
        <a:bodyPr/>
        <a:lstStyle/>
        <a:p>
          <a:pPr algn="ctr"/>
          <a:r>
            <a:rPr lang="es-EC" sz="2000" dirty="0" smtClean="0"/>
            <a:t>No se identifican trabajos similares</a:t>
          </a:r>
          <a:endParaRPr lang="es-EC" sz="2000" dirty="0"/>
        </a:p>
      </dgm:t>
    </dgm:pt>
    <dgm:pt modelId="{2F80B2CB-5EBF-4D24-8A0C-D0B6D1AB9D83}" type="parTrans" cxnId="{9327BED4-A80E-4CDF-AD3E-DE44013A82D3}">
      <dgm:prSet/>
      <dgm:spPr/>
      <dgm:t>
        <a:bodyPr/>
        <a:lstStyle/>
        <a:p>
          <a:endParaRPr lang="es-EC"/>
        </a:p>
      </dgm:t>
    </dgm:pt>
    <dgm:pt modelId="{F9D63A3E-F673-45EB-B1C5-3AEFADF40C76}" type="sibTrans" cxnId="{9327BED4-A80E-4CDF-AD3E-DE44013A82D3}">
      <dgm:prSet/>
      <dgm:spPr/>
      <dgm:t>
        <a:bodyPr/>
        <a:lstStyle/>
        <a:p>
          <a:endParaRPr lang="es-EC"/>
        </a:p>
      </dgm:t>
    </dgm:pt>
    <dgm:pt modelId="{981FCC83-FB6E-4BE2-B018-1E5997286B10}">
      <dgm:prSet custT="1"/>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s-EC" sz="2000" dirty="0" smtClean="0"/>
            <a:t>La Huella Hídrica es considerada como un indicador global multidimensional de apropiación de los recursos de agua dulce</a:t>
          </a:r>
        </a:p>
        <a:p>
          <a:pPr lvl="0" algn="l" defTabSz="933450">
            <a:lnSpc>
              <a:spcPct val="90000"/>
            </a:lnSpc>
            <a:spcBef>
              <a:spcPct val="0"/>
            </a:spcBef>
            <a:spcAft>
              <a:spcPct val="35000"/>
            </a:spcAft>
          </a:pPr>
          <a:endParaRPr lang="es-EC" sz="1800" dirty="0"/>
        </a:p>
      </dgm:t>
    </dgm:pt>
    <dgm:pt modelId="{CC9BBF31-CAE6-43FB-AA11-DD020ECF44BE}" type="parTrans" cxnId="{E67441F9-85D1-42B9-B9A4-7C3711578FB1}">
      <dgm:prSet/>
      <dgm:spPr/>
      <dgm:t>
        <a:bodyPr/>
        <a:lstStyle/>
        <a:p>
          <a:endParaRPr lang="es-EC"/>
        </a:p>
      </dgm:t>
    </dgm:pt>
    <dgm:pt modelId="{4C0F91C0-CC3F-4E9E-A003-44FCF59CFF01}" type="sibTrans" cxnId="{E67441F9-85D1-42B9-B9A4-7C3711578FB1}">
      <dgm:prSet/>
      <dgm:spPr/>
      <dgm:t>
        <a:bodyPr/>
        <a:lstStyle/>
        <a:p>
          <a:endParaRPr lang="es-EC"/>
        </a:p>
      </dgm:t>
    </dgm:pt>
    <dgm:pt modelId="{D418FF20-14F6-41CA-B8BD-56E0551AB1F8}" type="pres">
      <dgm:prSet presAssocID="{400830F7-571E-4EB1-AD69-A5354DACF81E}" presName="linear" presStyleCnt="0">
        <dgm:presLayoutVars>
          <dgm:animLvl val="lvl"/>
          <dgm:resizeHandles val="exact"/>
        </dgm:presLayoutVars>
      </dgm:prSet>
      <dgm:spPr/>
      <dgm:t>
        <a:bodyPr/>
        <a:lstStyle/>
        <a:p>
          <a:endParaRPr lang="es-EC"/>
        </a:p>
      </dgm:t>
    </dgm:pt>
    <dgm:pt modelId="{C5193B59-580D-4517-92D5-C68B7E1643E7}" type="pres">
      <dgm:prSet presAssocID="{AF3088AA-A24A-406A-8837-5D04ABA94035}" presName="parentText" presStyleLbl="node1" presStyleIdx="0" presStyleCnt="4">
        <dgm:presLayoutVars>
          <dgm:chMax val="0"/>
          <dgm:bulletEnabled val="1"/>
        </dgm:presLayoutVars>
      </dgm:prSet>
      <dgm:spPr/>
      <dgm:t>
        <a:bodyPr/>
        <a:lstStyle/>
        <a:p>
          <a:endParaRPr lang="es-EC"/>
        </a:p>
      </dgm:t>
    </dgm:pt>
    <dgm:pt modelId="{706663C1-E128-4B21-9CC8-B6801296521C}" type="pres">
      <dgm:prSet presAssocID="{CCE7F0C3-A113-4C2B-934E-AC57C3A2CF02}" presName="spacer" presStyleCnt="0"/>
      <dgm:spPr/>
    </dgm:pt>
    <dgm:pt modelId="{280EB612-2E13-4CA9-A221-4A7F60533456}" type="pres">
      <dgm:prSet presAssocID="{9D5FF899-E923-439D-938A-0C5924C00103}" presName="parentText" presStyleLbl="node1" presStyleIdx="1" presStyleCnt="4" custScaleY="74642">
        <dgm:presLayoutVars>
          <dgm:chMax val="0"/>
          <dgm:bulletEnabled val="1"/>
        </dgm:presLayoutVars>
      </dgm:prSet>
      <dgm:spPr/>
      <dgm:t>
        <a:bodyPr/>
        <a:lstStyle/>
        <a:p>
          <a:endParaRPr lang="es-EC"/>
        </a:p>
      </dgm:t>
    </dgm:pt>
    <dgm:pt modelId="{7A18F1AB-E1E4-4981-8582-D887DCB667F9}" type="pres">
      <dgm:prSet presAssocID="{AF03349E-807B-4808-94F7-5FDAAE3C579E}" presName="spacer" presStyleCnt="0"/>
      <dgm:spPr/>
    </dgm:pt>
    <dgm:pt modelId="{8BD3B822-C2AE-4CF3-B520-E911C44F0761}" type="pres">
      <dgm:prSet presAssocID="{981FCC83-FB6E-4BE2-B018-1E5997286B10}" presName="parentText" presStyleLbl="node1" presStyleIdx="2" presStyleCnt="4">
        <dgm:presLayoutVars>
          <dgm:chMax val="0"/>
          <dgm:bulletEnabled val="1"/>
        </dgm:presLayoutVars>
      </dgm:prSet>
      <dgm:spPr/>
      <dgm:t>
        <a:bodyPr/>
        <a:lstStyle/>
        <a:p>
          <a:endParaRPr lang="es-EC"/>
        </a:p>
      </dgm:t>
    </dgm:pt>
    <dgm:pt modelId="{11A421F4-5268-4BC7-8BD4-FA548F98F22D}" type="pres">
      <dgm:prSet presAssocID="{4C0F91C0-CC3F-4E9E-A003-44FCF59CFF01}" presName="spacer" presStyleCnt="0"/>
      <dgm:spPr/>
    </dgm:pt>
    <dgm:pt modelId="{E5A4DA9E-FCEA-4B0B-9AA0-D01E74BA3A75}" type="pres">
      <dgm:prSet presAssocID="{69BA0F3B-16B0-4D88-AEE7-9A76A887492F}" presName="parentText" presStyleLbl="node1" presStyleIdx="3" presStyleCnt="4">
        <dgm:presLayoutVars>
          <dgm:chMax val="0"/>
          <dgm:bulletEnabled val="1"/>
        </dgm:presLayoutVars>
      </dgm:prSet>
      <dgm:spPr/>
      <dgm:t>
        <a:bodyPr/>
        <a:lstStyle/>
        <a:p>
          <a:endParaRPr lang="es-EC"/>
        </a:p>
      </dgm:t>
    </dgm:pt>
  </dgm:ptLst>
  <dgm:cxnLst>
    <dgm:cxn modelId="{E67441F9-85D1-42B9-B9A4-7C3711578FB1}" srcId="{400830F7-571E-4EB1-AD69-A5354DACF81E}" destId="{981FCC83-FB6E-4BE2-B018-1E5997286B10}" srcOrd="2" destOrd="0" parTransId="{CC9BBF31-CAE6-43FB-AA11-DD020ECF44BE}" sibTransId="{4C0F91C0-CC3F-4E9E-A003-44FCF59CFF01}"/>
    <dgm:cxn modelId="{927F0B37-6196-41DD-BC0F-0A310FD10ED9}" type="presOf" srcId="{69BA0F3B-16B0-4D88-AEE7-9A76A887492F}" destId="{E5A4DA9E-FCEA-4B0B-9AA0-D01E74BA3A75}" srcOrd="0" destOrd="0" presId="urn:microsoft.com/office/officeart/2005/8/layout/vList2"/>
    <dgm:cxn modelId="{C25CAED3-1273-4580-A712-C3CABC2008A8}" srcId="{400830F7-571E-4EB1-AD69-A5354DACF81E}" destId="{9D5FF899-E923-439D-938A-0C5924C00103}" srcOrd="1" destOrd="0" parTransId="{0FC75686-8F7E-4B59-AD10-21306E488D75}" sibTransId="{AF03349E-807B-4808-94F7-5FDAAE3C579E}"/>
    <dgm:cxn modelId="{3EBC246D-EC00-48F9-AB91-2246D20B209E}" srcId="{400830F7-571E-4EB1-AD69-A5354DACF81E}" destId="{AF3088AA-A24A-406A-8837-5D04ABA94035}" srcOrd="0" destOrd="0" parTransId="{42946560-D912-4B2C-A715-612D66164C0A}" sibTransId="{CCE7F0C3-A113-4C2B-934E-AC57C3A2CF02}"/>
    <dgm:cxn modelId="{08202E43-005F-4888-8829-8A598F1BAA76}" type="presOf" srcId="{981FCC83-FB6E-4BE2-B018-1E5997286B10}" destId="{8BD3B822-C2AE-4CF3-B520-E911C44F0761}" srcOrd="0" destOrd="0" presId="urn:microsoft.com/office/officeart/2005/8/layout/vList2"/>
    <dgm:cxn modelId="{9327BED4-A80E-4CDF-AD3E-DE44013A82D3}" srcId="{400830F7-571E-4EB1-AD69-A5354DACF81E}" destId="{69BA0F3B-16B0-4D88-AEE7-9A76A887492F}" srcOrd="3" destOrd="0" parTransId="{2F80B2CB-5EBF-4D24-8A0C-D0B6D1AB9D83}" sibTransId="{F9D63A3E-F673-45EB-B1C5-3AEFADF40C76}"/>
    <dgm:cxn modelId="{067B4E8C-7E57-4B88-9D05-64976AD2716B}" type="presOf" srcId="{AF3088AA-A24A-406A-8837-5D04ABA94035}" destId="{C5193B59-580D-4517-92D5-C68B7E1643E7}" srcOrd="0" destOrd="0" presId="urn:microsoft.com/office/officeart/2005/8/layout/vList2"/>
    <dgm:cxn modelId="{0F737133-5046-46AE-A716-41C4EECBD007}" type="presOf" srcId="{9D5FF899-E923-439D-938A-0C5924C00103}" destId="{280EB612-2E13-4CA9-A221-4A7F60533456}" srcOrd="0" destOrd="0" presId="urn:microsoft.com/office/officeart/2005/8/layout/vList2"/>
    <dgm:cxn modelId="{B4126617-6064-4D55-B140-E06250F8DC2C}" type="presOf" srcId="{400830F7-571E-4EB1-AD69-A5354DACF81E}" destId="{D418FF20-14F6-41CA-B8BD-56E0551AB1F8}" srcOrd="0" destOrd="0" presId="urn:microsoft.com/office/officeart/2005/8/layout/vList2"/>
    <dgm:cxn modelId="{378958E3-7DC5-4A8D-982E-4AA3A3FBD3D0}" type="presParOf" srcId="{D418FF20-14F6-41CA-B8BD-56E0551AB1F8}" destId="{C5193B59-580D-4517-92D5-C68B7E1643E7}" srcOrd="0" destOrd="0" presId="urn:microsoft.com/office/officeart/2005/8/layout/vList2"/>
    <dgm:cxn modelId="{DC16CA4C-524F-4414-9BFA-DD3E07045310}" type="presParOf" srcId="{D418FF20-14F6-41CA-B8BD-56E0551AB1F8}" destId="{706663C1-E128-4B21-9CC8-B6801296521C}" srcOrd="1" destOrd="0" presId="urn:microsoft.com/office/officeart/2005/8/layout/vList2"/>
    <dgm:cxn modelId="{A87D676F-22C5-4582-8306-61EAF3B9E9DF}" type="presParOf" srcId="{D418FF20-14F6-41CA-B8BD-56E0551AB1F8}" destId="{280EB612-2E13-4CA9-A221-4A7F60533456}" srcOrd="2" destOrd="0" presId="urn:microsoft.com/office/officeart/2005/8/layout/vList2"/>
    <dgm:cxn modelId="{2195106C-88E4-47A6-98CD-A07DBEAA4DAA}" type="presParOf" srcId="{D418FF20-14F6-41CA-B8BD-56E0551AB1F8}" destId="{7A18F1AB-E1E4-4981-8582-D887DCB667F9}" srcOrd="3" destOrd="0" presId="urn:microsoft.com/office/officeart/2005/8/layout/vList2"/>
    <dgm:cxn modelId="{7B71A7A7-7214-414B-A0EA-AD4D036F7388}" type="presParOf" srcId="{D418FF20-14F6-41CA-B8BD-56E0551AB1F8}" destId="{8BD3B822-C2AE-4CF3-B520-E911C44F0761}" srcOrd="4" destOrd="0" presId="urn:microsoft.com/office/officeart/2005/8/layout/vList2"/>
    <dgm:cxn modelId="{B36962C7-C7AC-403E-A162-70EE5CCC30F4}" type="presParOf" srcId="{D418FF20-14F6-41CA-B8BD-56E0551AB1F8}" destId="{11A421F4-5268-4BC7-8BD4-FA548F98F22D}" srcOrd="5" destOrd="0" presId="urn:microsoft.com/office/officeart/2005/8/layout/vList2"/>
    <dgm:cxn modelId="{FA5D528C-65A4-4516-BD95-00BDF9A43760}" type="presParOf" srcId="{D418FF20-14F6-41CA-B8BD-56E0551AB1F8}" destId="{E5A4DA9E-FCEA-4B0B-9AA0-D01E74BA3A75}"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11C676-A8BF-4877-AC63-0B080DCD3EE2}" type="doc">
      <dgm:prSet loTypeId="urn:microsoft.com/office/officeart/2005/8/layout/cycle7" loCatId="cycle" qsTypeId="urn:microsoft.com/office/officeart/2005/8/quickstyle/simple1" qsCatId="simple" csTypeId="urn:microsoft.com/office/officeart/2005/8/colors/accent1_1" csCatId="accent1" phldr="1"/>
      <dgm:spPr/>
      <dgm:t>
        <a:bodyPr/>
        <a:lstStyle/>
        <a:p>
          <a:endParaRPr lang="es-EC"/>
        </a:p>
      </dgm:t>
    </dgm:pt>
    <dgm:pt modelId="{C07E37A1-6463-4E76-9BC7-9A19238A9781}">
      <dgm:prSet phldrT="[Texto]" custT="1"/>
      <dgm:spPr/>
      <dgm:t>
        <a:bodyPr/>
        <a:lstStyle/>
        <a:p>
          <a:r>
            <a:rPr lang="es-EC" sz="2000" dirty="0" smtClean="0"/>
            <a:t>El río Pita abastece las necesidades de quienes viven y producen en la microcuenca</a:t>
          </a:r>
          <a:endParaRPr lang="es-EC" sz="2000" dirty="0"/>
        </a:p>
      </dgm:t>
    </dgm:pt>
    <dgm:pt modelId="{D0D86423-3B6B-4C8D-BAEF-E7C6CA2E3A11}" type="parTrans" cxnId="{EFB5FB58-2B98-4F6B-9118-9862E6A6F20E}">
      <dgm:prSet/>
      <dgm:spPr/>
      <dgm:t>
        <a:bodyPr/>
        <a:lstStyle/>
        <a:p>
          <a:endParaRPr lang="es-EC"/>
        </a:p>
      </dgm:t>
    </dgm:pt>
    <dgm:pt modelId="{832CC24D-8571-408A-8543-91A86AD9A93B}" type="sibTrans" cxnId="{EFB5FB58-2B98-4F6B-9118-9862E6A6F20E}">
      <dgm:prSet/>
      <dgm:spPr/>
      <dgm:t>
        <a:bodyPr/>
        <a:lstStyle/>
        <a:p>
          <a:endParaRPr lang="es-EC"/>
        </a:p>
      </dgm:t>
    </dgm:pt>
    <dgm:pt modelId="{7671DDB1-9E4C-415A-B38F-05380EE9C7F3}">
      <dgm:prSet phldrT="[Texto]" custT="1"/>
      <dgm:spPr/>
      <dgm:t>
        <a:bodyPr/>
        <a:lstStyle/>
        <a:p>
          <a:r>
            <a:rPr lang="es-EC" sz="2100" dirty="0" smtClean="0"/>
            <a:t>Garantizar la satisfacción equitativa y cuantificar el recurso </a:t>
          </a:r>
          <a:endParaRPr lang="es-EC" sz="2100" dirty="0"/>
        </a:p>
      </dgm:t>
    </dgm:pt>
    <dgm:pt modelId="{99ECEB65-A310-4BE3-B43D-C0420E280219}" type="parTrans" cxnId="{D8393232-F483-45F7-B011-75716E2F1D4D}">
      <dgm:prSet/>
      <dgm:spPr/>
      <dgm:t>
        <a:bodyPr/>
        <a:lstStyle/>
        <a:p>
          <a:endParaRPr lang="es-EC"/>
        </a:p>
      </dgm:t>
    </dgm:pt>
    <dgm:pt modelId="{27891992-7DFE-4A0A-B40B-39CB30948F6D}" type="sibTrans" cxnId="{D8393232-F483-45F7-B011-75716E2F1D4D}">
      <dgm:prSet/>
      <dgm:spPr/>
      <dgm:t>
        <a:bodyPr/>
        <a:lstStyle/>
        <a:p>
          <a:endParaRPr lang="es-EC"/>
        </a:p>
      </dgm:t>
    </dgm:pt>
    <dgm:pt modelId="{BE6EA424-E47B-4852-BFB9-9C4F859BD256}">
      <dgm:prSet phldrT="[Texto]" custT="1"/>
      <dgm:spPr/>
      <dgm:t>
        <a:bodyPr/>
        <a:lstStyle/>
        <a:p>
          <a:pPr algn="ctr"/>
          <a:r>
            <a:rPr lang="es-EC" sz="2000" dirty="0" smtClean="0"/>
            <a:t>Derechos de la naturaleza </a:t>
          </a:r>
          <a:endParaRPr lang="es-EC" sz="2000" dirty="0"/>
        </a:p>
      </dgm:t>
    </dgm:pt>
    <dgm:pt modelId="{330FFF5C-053C-4A96-AEA3-EE04D43CEF87}" type="parTrans" cxnId="{07298235-E080-4754-8763-C0FEF40ECE86}">
      <dgm:prSet/>
      <dgm:spPr/>
      <dgm:t>
        <a:bodyPr/>
        <a:lstStyle/>
        <a:p>
          <a:endParaRPr lang="es-EC"/>
        </a:p>
      </dgm:t>
    </dgm:pt>
    <dgm:pt modelId="{7A655B3E-9BC7-4ED8-B2C6-7572F13A70F1}" type="sibTrans" cxnId="{07298235-E080-4754-8763-C0FEF40ECE86}">
      <dgm:prSet/>
      <dgm:spPr/>
      <dgm:t>
        <a:bodyPr/>
        <a:lstStyle/>
        <a:p>
          <a:endParaRPr lang="es-EC"/>
        </a:p>
      </dgm:t>
    </dgm:pt>
    <dgm:pt modelId="{890E689C-AD16-4396-A5D9-4243F3B87E35}">
      <dgm:prSet/>
      <dgm:spPr/>
      <dgm:t>
        <a:bodyPr/>
        <a:lstStyle/>
        <a:p>
          <a:r>
            <a:rPr lang="es-EC" dirty="0" smtClean="0"/>
            <a:t>Garantizar el derecho al buen vivir </a:t>
          </a:r>
          <a:endParaRPr lang="es-EC" dirty="0"/>
        </a:p>
      </dgm:t>
    </dgm:pt>
    <dgm:pt modelId="{E1C61D17-7B47-489E-8434-455646ADC3F5}" type="parTrans" cxnId="{EDE81556-F55F-482E-9661-D7EEEBB4FA77}">
      <dgm:prSet/>
      <dgm:spPr/>
      <dgm:t>
        <a:bodyPr/>
        <a:lstStyle/>
        <a:p>
          <a:endParaRPr lang="es-EC"/>
        </a:p>
      </dgm:t>
    </dgm:pt>
    <dgm:pt modelId="{6F037708-6555-4F94-AE1C-2159D96B232F}" type="sibTrans" cxnId="{EDE81556-F55F-482E-9661-D7EEEBB4FA77}">
      <dgm:prSet/>
      <dgm:spPr/>
      <dgm:t>
        <a:bodyPr/>
        <a:lstStyle/>
        <a:p>
          <a:endParaRPr lang="es-EC"/>
        </a:p>
      </dgm:t>
    </dgm:pt>
    <dgm:pt modelId="{ACC8390E-470F-4199-BEA8-1D57D8C56F95}" type="pres">
      <dgm:prSet presAssocID="{9711C676-A8BF-4877-AC63-0B080DCD3EE2}" presName="Name0" presStyleCnt="0">
        <dgm:presLayoutVars>
          <dgm:dir/>
          <dgm:resizeHandles val="exact"/>
        </dgm:presLayoutVars>
      </dgm:prSet>
      <dgm:spPr/>
      <dgm:t>
        <a:bodyPr/>
        <a:lstStyle/>
        <a:p>
          <a:endParaRPr lang="es-EC"/>
        </a:p>
      </dgm:t>
    </dgm:pt>
    <dgm:pt modelId="{281A3C50-D899-4136-8204-B240ED25FABD}" type="pres">
      <dgm:prSet presAssocID="{C07E37A1-6463-4E76-9BC7-9A19238A9781}" presName="node" presStyleLbl="node1" presStyleIdx="0" presStyleCnt="4" custScaleX="186177" custScaleY="139178" custRadScaleRad="81587" custRadScaleInc="-980">
        <dgm:presLayoutVars>
          <dgm:bulletEnabled val="1"/>
        </dgm:presLayoutVars>
      </dgm:prSet>
      <dgm:spPr/>
      <dgm:t>
        <a:bodyPr/>
        <a:lstStyle/>
        <a:p>
          <a:endParaRPr lang="es-EC"/>
        </a:p>
      </dgm:t>
    </dgm:pt>
    <dgm:pt modelId="{78E57E03-D7D4-4D1A-8F79-25D3B278323A}" type="pres">
      <dgm:prSet presAssocID="{832CC24D-8571-408A-8543-91A86AD9A93B}" presName="sibTrans" presStyleLbl="sibTrans2D1" presStyleIdx="0" presStyleCnt="4"/>
      <dgm:spPr/>
      <dgm:t>
        <a:bodyPr/>
        <a:lstStyle/>
        <a:p>
          <a:endParaRPr lang="es-EC"/>
        </a:p>
      </dgm:t>
    </dgm:pt>
    <dgm:pt modelId="{E72F81B5-CDBE-4B05-A74B-6A122E6F9871}" type="pres">
      <dgm:prSet presAssocID="{832CC24D-8571-408A-8543-91A86AD9A93B}" presName="connectorText" presStyleLbl="sibTrans2D1" presStyleIdx="0" presStyleCnt="4"/>
      <dgm:spPr/>
      <dgm:t>
        <a:bodyPr/>
        <a:lstStyle/>
        <a:p>
          <a:endParaRPr lang="es-EC"/>
        </a:p>
      </dgm:t>
    </dgm:pt>
    <dgm:pt modelId="{6C8B17A5-040B-45FE-8B86-A3444B2080C5}" type="pres">
      <dgm:prSet presAssocID="{7671DDB1-9E4C-415A-B38F-05380EE9C7F3}" presName="node" presStyleLbl="node1" presStyleIdx="1" presStyleCnt="4" custScaleX="127404" custScaleY="168008" custRadScaleRad="115233" custRadScaleInc="10272">
        <dgm:presLayoutVars>
          <dgm:bulletEnabled val="1"/>
        </dgm:presLayoutVars>
      </dgm:prSet>
      <dgm:spPr/>
      <dgm:t>
        <a:bodyPr/>
        <a:lstStyle/>
        <a:p>
          <a:endParaRPr lang="es-EC"/>
        </a:p>
      </dgm:t>
    </dgm:pt>
    <dgm:pt modelId="{825D8198-BF63-4A4B-9F1B-3DF5ABCAF625}" type="pres">
      <dgm:prSet presAssocID="{27891992-7DFE-4A0A-B40B-39CB30948F6D}" presName="sibTrans" presStyleLbl="sibTrans2D1" presStyleIdx="1" presStyleCnt="4"/>
      <dgm:spPr/>
      <dgm:t>
        <a:bodyPr/>
        <a:lstStyle/>
        <a:p>
          <a:endParaRPr lang="es-EC"/>
        </a:p>
      </dgm:t>
    </dgm:pt>
    <dgm:pt modelId="{F1508B8D-BC87-434A-92B2-1952F144BB58}" type="pres">
      <dgm:prSet presAssocID="{27891992-7DFE-4A0A-B40B-39CB30948F6D}" presName="connectorText" presStyleLbl="sibTrans2D1" presStyleIdx="1" presStyleCnt="4"/>
      <dgm:spPr/>
      <dgm:t>
        <a:bodyPr/>
        <a:lstStyle/>
        <a:p>
          <a:endParaRPr lang="es-EC"/>
        </a:p>
      </dgm:t>
    </dgm:pt>
    <dgm:pt modelId="{F6E4F042-995D-42E6-9B66-8DFBBA6EAF7E}" type="pres">
      <dgm:prSet presAssocID="{890E689C-AD16-4396-A5D9-4243F3B87E35}" presName="node" presStyleLbl="node1" presStyleIdx="2" presStyleCnt="4">
        <dgm:presLayoutVars>
          <dgm:bulletEnabled val="1"/>
        </dgm:presLayoutVars>
      </dgm:prSet>
      <dgm:spPr/>
      <dgm:t>
        <a:bodyPr/>
        <a:lstStyle/>
        <a:p>
          <a:endParaRPr lang="es-EC"/>
        </a:p>
      </dgm:t>
    </dgm:pt>
    <dgm:pt modelId="{E4DA43D0-B55B-4715-9532-7D3C734F9F2B}" type="pres">
      <dgm:prSet presAssocID="{6F037708-6555-4F94-AE1C-2159D96B232F}" presName="sibTrans" presStyleLbl="sibTrans2D1" presStyleIdx="2" presStyleCnt="4"/>
      <dgm:spPr/>
      <dgm:t>
        <a:bodyPr/>
        <a:lstStyle/>
        <a:p>
          <a:endParaRPr lang="es-EC"/>
        </a:p>
      </dgm:t>
    </dgm:pt>
    <dgm:pt modelId="{EFCE672B-A737-4699-8C2F-6890C6EBD62C}" type="pres">
      <dgm:prSet presAssocID="{6F037708-6555-4F94-AE1C-2159D96B232F}" presName="connectorText" presStyleLbl="sibTrans2D1" presStyleIdx="2" presStyleCnt="4"/>
      <dgm:spPr/>
      <dgm:t>
        <a:bodyPr/>
        <a:lstStyle/>
        <a:p>
          <a:endParaRPr lang="es-EC"/>
        </a:p>
      </dgm:t>
    </dgm:pt>
    <dgm:pt modelId="{E64E58FB-DCCF-4940-8924-70A1CC54D53C}" type="pres">
      <dgm:prSet presAssocID="{BE6EA424-E47B-4852-BFB9-9C4F859BD256}" presName="node" presStyleLbl="node1" presStyleIdx="3" presStyleCnt="4" custScaleX="130881" custScaleY="174816" custRadScaleRad="113382" custRadScaleInc="-10440">
        <dgm:presLayoutVars>
          <dgm:bulletEnabled val="1"/>
        </dgm:presLayoutVars>
      </dgm:prSet>
      <dgm:spPr/>
      <dgm:t>
        <a:bodyPr/>
        <a:lstStyle/>
        <a:p>
          <a:endParaRPr lang="es-EC"/>
        </a:p>
      </dgm:t>
    </dgm:pt>
    <dgm:pt modelId="{6C141261-E1F6-486A-99E1-F3F05BC26DA0}" type="pres">
      <dgm:prSet presAssocID="{7A655B3E-9BC7-4ED8-B2C6-7572F13A70F1}" presName="sibTrans" presStyleLbl="sibTrans2D1" presStyleIdx="3" presStyleCnt="4"/>
      <dgm:spPr/>
      <dgm:t>
        <a:bodyPr/>
        <a:lstStyle/>
        <a:p>
          <a:endParaRPr lang="es-EC"/>
        </a:p>
      </dgm:t>
    </dgm:pt>
    <dgm:pt modelId="{9AB34FD4-A314-437D-979D-73A3A1ADCF41}" type="pres">
      <dgm:prSet presAssocID="{7A655B3E-9BC7-4ED8-B2C6-7572F13A70F1}" presName="connectorText" presStyleLbl="sibTrans2D1" presStyleIdx="3" presStyleCnt="4"/>
      <dgm:spPr/>
      <dgm:t>
        <a:bodyPr/>
        <a:lstStyle/>
        <a:p>
          <a:endParaRPr lang="es-EC"/>
        </a:p>
      </dgm:t>
    </dgm:pt>
  </dgm:ptLst>
  <dgm:cxnLst>
    <dgm:cxn modelId="{85B8FBBB-2414-4F35-8C99-B0B75EA0E4EB}" type="presOf" srcId="{BE6EA424-E47B-4852-BFB9-9C4F859BD256}" destId="{E64E58FB-DCCF-4940-8924-70A1CC54D53C}" srcOrd="0" destOrd="0" presId="urn:microsoft.com/office/officeart/2005/8/layout/cycle7"/>
    <dgm:cxn modelId="{94E8137F-D8D1-4178-89CB-4A1186F80F82}" type="presOf" srcId="{C07E37A1-6463-4E76-9BC7-9A19238A9781}" destId="{281A3C50-D899-4136-8204-B240ED25FABD}" srcOrd="0" destOrd="0" presId="urn:microsoft.com/office/officeart/2005/8/layout/cycle7"/>
    <dgm:cxn modelId="{4047D30A-308B-4E0A-81BB-062A59FF2B13}" type="presOf" srcId="{9711C676-A8BF-4877-AC63-0B080DCD3EE2}" destId="{ACC8390E-470F-4199-BEA8-1D57D8C56F95}" srcOrd="0" destOrd="0" presId="urn:microsoft.com/office/officeart/2005/8/layout/cycle7"/>
    <dgm:cxn modelId="{77CC1E9F-B407-4CCF-89BD-C33EA2A7A804}" type="presOf" srcId="{832CC24D-8571-408A-8543-91A86AD9A93B}" destId="{78E57E03-D7D4-4D1A-8F79-25D3B278323A}" srcOrd="0" destOrd="0" presId="urn:microsoft.com/office/officeart/2005/8/layout/cycle7"/>
    <dgm:cxn modelId="{A3F88EAD-CDEC-4EED-940C-72B6C3608071}" type="presOf" srcId="{832CC24D-8571-408A-8543-91A86AD9A93B}" destId="{E72F81B5-CDBE-4B05-A74B-6A122E6F9871}" srcOrd="1" destOrd="0" presId="urn:microsoft.com/office/officeart/2005/8/layout/cycle7"/>
    <dgm:cxn modelId="{6583A469-AF85-40D4-A36E-DF4052E674D3}" type="presOf" srcId="{27891992-7DFE-4A0A-B40B-39CB30948F6D}" destId="{F1508B8D-BC87-434A-92B2-1952F144BB58}" srcOrd="1" destOrd="0" presId="urn:microsoft.com/office/officeart/2005/8/layout/cycle7"/>
    <dgm:cxn modelId="{4E7C13DB-1FA6-4BBB-8A19-E11FF47C709F}" type="presOf" srcId="{890E689C-AD16-4396-A5D9-4243F3B87E35}" destId="{F6E4F042-995D-42E6-9B66-8DFBBA6EAF7E}" srcOrd="0" destOrd="0" presId="urn:microsoft.com/office/officeart/2005/8/layout/cycle7"/>
    <dgm:cxn modelId="{C465AE6A-9788-4957-970E-2408401CB2EF}" type="presOf" srcId="{7A655B3E-9BC7-4ED8-B2C6-7572F13A70F1}" destId="{6C141261-E1F6-486A-99E1-F3F05BC26DA0}" srcOrd="0" destOrd="0" presId="urn:microsoft.com/office/officeart/2005/8/layout/cycle7"/>
    <dgm:cxn modelId="{36A57770-19F1-4853-AEA9-575166EE291A}" type="presOf" srcId="{6F037708-6555-4F94-AE1C-2159D96B232F}" destId="{EFCE672B-A737-4699-8C2F-6890C6EBD62C}" srcOrd="1" destOrd="0" presId="urn:microsoft.com/office/officeart/2005/8/layout/cycle7"/>
    <dgm:cxn modelId="{F5BC1E7E-8846-4819-B793-B03BE681A340}" type="presOf" srcId="{7A655B3E-9BC7-4ED8-B2C6-7572F13A70F1}" destId="{9AB34FD4-A314-437D-979D-73A3A1ADCF41}" srcOrd="1" destOrd="0" presId="urn:microsoft.com/office/officeart/2005/8/layout/cycle7"/>
    <dgm:cxn modelId="{EDE81556-F55F-482E-9661-D7EEEBB4FA77}" srcId="{9711C676-A8BF-4877-AC63-0B080DCD3EE2}" destId="{890E689C-AD16-4396-A5D9-4243F3B87E35}" srcOrd="2" destOrd="0" parTransId="{E1C61D17-7B47-489E-8434-455646ADC3F5}" sibTransId="{6F037708-6555-4F94-AE1C-2159D96B232F}"/>
    <dgm:cxn modelId="{07298235-E080-4754-8763-C0FEF40ECE86}" srcId="{9711C676-A8BF-4877-AC63-0B080DCD3EE2}" destId="{BE6EA424-E47B-4852-BFB9-9C4F859BD256}" srcOrd="3" destOrd="0" parTransId="{330FFF5C-053C-4A96-AEA3-EE04D43CEF87}" sibTransId="{7A655B3E-9BC7-4ED8-B2C6-7572F13A70F1}"/>
    <dgm:cxn modelId="{EFB5FB58-2B98-4F6B-9118-9862E6A6F20E}" srcId="{9711C676-A8BF-4877-AC63-0B080DCD3EE2}" destId="{C07E37A1-6463-4E76-9BC7-9A19238A9781}" srcOrd="0" destOrd="0" parTransId="{D0D86423-3B6B-4C8D-BAEF-E7C6CA2E3A11}" sibTransId="{832CC24D-8571-408A-8543-91A86AD9A93B}"/>
    <dgm:cxn modelId="{5A900AF1-D375-4E55-A0D4-1F195C016497}" type="presOf" srcId="{6F037708-6555-4F94-AE1C-2159D96B232F}" destId="{E4DA43D0-B55B-4715-9532-7D3C734F9F2B}" srcOrd="0" destOrd="0" presId="urn:microsoft.com/office/officeart/2005/8/layout/cycle7"/>
    <dgm:cxn modelId="{AF1589A3-8B33-4C29-B68A-FD175F34AF94}" type="presOf" srcId="{27891992-7DFE-4A0A-B40B-39CB30948F6D}" destId="{825D8198-BF63-4A4B-9F1B-3DF5ABCAF625}" srcOrd="0" destOrd="0" presId="urn:microsoft.com/office/officeart/2005/8/layout/cycle7"/>
    <dgm:cxn modelId="{D8393232-F483-45F7-B011-75716E2F1D4D}" srcId="{9711C676-A8BF-4877-AC63-0B080DCD3EE2}" destId="{7671DDB1-9E4C-415A-B38F-05380EE9C7F3}" srcOrd="1" destOrd="0" parTransId="{99ECEB65-A310-4BE3-B43D-C0420E280219}" sibTransId="{27891992-7DFE-4A0A-B40B-39CB30948F6D}"/>
    <dgm:cxn modelId="{AEF33508-EE4B-4B54-88D2-E39ABDC0CA18}" type="presOf" srcId="{7671DDB1-9E4C-415A-B38F-05380EE9C7F3}" destId="{6C8B17A5-040B-45FE-8B86-A3444B2080C5}" srcOrd="0" destOrd="0" presId="urn:microsoft.com/office/officeart/2005/8/layout/cycle7"/>
    <dgm:cxn modelId="{F4D88E81-9CC6-4506-8F92-74550CC3BCB3}" type="presParOf" srcId="{ACC8390E-470F-4199-BEA8-1D57D8C56F95}" destId="{281A3C50-D899-4136-8204-B240ED25FABD}" srcOrd="0" destOrd="0" presId="urn:microsoft.com/office/officeart/2005/8/layout/cycle7"/>
    <dgm:cxn modelId="{5C087213-720D-4AF2-B519-204F21143BC5}" type="presParOf" srcId="{ACC8390E-470F-4199-BEA8-1D57D8C56F95}" destId="{78E57E03-D7D4-4D1A-8F79-25D3B278323A}" srcOrd="1" destOrd="0" presId="urn:microsoft.com/office/officeart/2005/8/layout/cycle7"/>
    <dgm:cxn modelId="{3FDCEA77-6AFC-4762-9037-0B596B7B3B30}" type="presParOf" srcId="{78E57E03-D7D4-4D1A-8F79-25D3B278323A}" destId="{E72F81B5-CDBE-4B05-A74B-6A122E6F9871}" srcOrd="0" destOrd="0" presId="urn:microsoft.com/office/officeart/2005/8/layout/cycle7"/>
    <dgm:cxn modelId="{EA7D8DB0-02F5-4460-BE5C-9B73322F3328}" type="presParOf" srcId="{ACC8390E-470F-4199-BEA8-1D57D8C56F95}" destId="{6C8B17A5-040B-45FE-8B86-A3444B2080C5}" srcOrd="2" destOrd="0" presId="urn:microsoft.com/office/officeart/2005/8/layout/cycle7"/>
    <dgm:cxn modelId="{26AF99BB-E008-4DF9-95F7-E38584644127}" type="presParOf" srcId="{ACC8390E-470F-4199-BEA8-1D57D8C56F95}" destId="{825D8198-BF63-4A4B-9F1B-3DF5ABCAF625}" srcOrd="3" destOrd="0" presId="urn:microsoft.com/office/officeart/2005/8/layout/cycle7"/>
    <dgm:cxn modelId="{F3986585-9C4A-4682-9477-2EA93901DDDC}" type="presParOf" srcId="{825D8198-BF63-4A4B-9F1B-3DF5ABCAF625}" destId="{F1508B8D-BC87-434A-92B2-1952F144BB58}" srcOrd="0" destOrd="0" presId="urn:microsoft.com/office/officeart/2005/8/layout/cycle7"/>
    <dgm:cxn modelId="{91C1A255-F3F9-4882-AC51-9DB78F14BB2C}" type="presParOf" srcId="{ACC8390E-470F-4199-BEA8-1D57D8C56F95}" destId="{F6E4F042-995D-42E6-9B66-8DFBBA6EAF7E}" srcOrd="4" destOrd="0" presId="urn:microsoft.com/office/officeart/2005/8/layout/cycle7"/>
    <dgm:cxn modelId="{84D7024E-B08C-4B7C-AB0A-0DD92BDA0BB3}" type="presParOf" srcId="{ACC8390E-470F-4199-BEA8-1D57D8C56F95}" destId="{E4DA43D0-B55B-4715-9532-7D3C734F9F2B}" srcOrd="5" destOrd="0" presId="urn:microsoft.com/office/officeart/2005/8/layout/cycle7"/>
    <dgm:cxn modelId="{0DB7CD63-7D7D-458A-9A95-4FA4E932390D}" type="presParOf" srcId="{E4DA43D0-B55B-4715-9532-7D3C734F9F2B}" destId="{EFCE672B-A737-4699-8C2F-6890C6EBD62C}" srcOrd="0" destOrd="0" presId="urn:microsoft.com/office/officeart/2005/8/layout/cycle7"/>
    <dgm:cxn modelId="{33B60F27-7462-45DF-B68A-2690AABB7B9B}" type="presParOf" srcId="{ACC8390E-470F-4199-BEA8-1D57D8C56F95}" destId="{E64E58FB-DCCF-4940-8924-70A1CC54D53C}" srcOrd="6" destOrd="0" presId="urn:microsoft.com/office/officeart/2005/8/layout/cycle7"/>
    <dgm:cxn modelId="{F87F0BB6-B329-4263-9175-9400CFF7AF4F}" type="presParOf" srcId="{ACC8390E-470F-4199-BEA8-1D57D8C56F95}" destId="{6C141261-E1F6-486A-99E1-F3F05BC26DA0}" srcOrd="7" destOrd="0" presId="urn:microsoft.com/office/officeart/2005/8/layout/cycle7"/>
    <dgm:cxn modelId="{EC98A0C3-AA9D-4F3B-80FB-F9927BB1B2C0}" type="presParOf" srcId="{6C141261-E1F6-486A-99E1-F3F05BC26DA0}" destId="{9AB34FD4-A314-437D-979D-73A3A1ADCF41}"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006A08-2585-44CE-8CE6-9A82AB21A600}"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EC"/>
        </a:p>
      </dgm:t>
    </dgm:pt>
    <dgm:pt modelId="{7F398215-52B7-45ED-8854-A8BE4CB9AE51}">
      <dgm:prSet phldrT="[Texto]"/>
      <dgm:spPr>
        <a:solidFill>
          <a:srgbClr val="0070C0"/>
        </a:solidFill>
      </dgm:spPr>
      <dgm:t>
        <a:bodyPr/>
        <a:lstStyle/>
        <a:p>
          <a:pPr algn="just"/>
          <a:r>
            <a:rPr lang="es-EC" dirty="0" smtClean="0"/>
            <a:t>Es un indicador consuntivo de agua dulce que se refiere al consumo de recursos hídricos, agua azul (aguas superficiales y subterráneas), por un producto, a lo largo de la cadena productiva del mismo.</a:t>
          </a:r>
          <a:endParaRPr lang="es-EC" dirty="0"/>
        </a:p>
      </dgm:t>
    </dgm:pt>
    <dgm:pt modelId="{71961A7C-DBBE-4F72-A893-B7BF34B7E073}" type="parTrans" cxnId="{5FE4F4CC-08EA-462C-8575-6635326B1FC2}">
      <dgm:prSet/>
      <dgm:spPr/>
      <dgm:t>
        <a:bodyPr/>
        <a:lstStyle/>
        <a:p>
          <a:endParaRPr lang="es-EC"/>
        </a:p>
      </dgm:t>
    </dgm:pt>
    <dgm:pt modelId="{B6E4B74D-C3DE-4C8D-AD7D-B311B6AB94A8}" type="sibTrans" cxnId="{5FE4F4CC-08EA-462C-8575-6635326B1FC2}">
      <dgm:prSet/>
      <dgm:spPr/>
      <dgm:t>
        <a:bodyPr/>
        <a:lstStyle/>
        <a:p>
          <a:endParaRPr lang="es-EC"/>
        </a:p>
      </dgm:t>
    </dgm:pt>
    <dgm:pt modelId="{3C474232-AEB7-4E96-9403-09C82DDBD465}">
      <dgm:prSet phldrT="[Texto]"/>
      <dgm:spPr>
        <a:solidFill>
          <a:srgbClr val="92D050"/>
        </a:solidFill>
      </dgm:spPr>
      <dgm:t>
        <a:bodyPr/>
        <a:lstStyle/>
        <a:p>
          <a:pPr algn="just"/>
          <a:r>
            <a:rPr lang="es-EC" dirty="0" smtClean="0"/>
            <a:t>Se refiere al volumen de agua de lluvia evaporada o incorporada en un producto. Este volumen hace referencia a la disponibilidad de agua verde (DAV) de los recursos naturales.</a:t>
          </a:r>
          <a:endParaRPr lang="es-EC" dirty="0"/>
        </a:p>
      </dgm:t>
    </dgm:pt>
    <dgm:pt modelId="{BBB3052A-006A-45FF-8F06-C667B49B1914}" type="parTrans" cxnId="{0CD3D266-903C-4C52-B0C7-51381DC3992E}">
      <dgm:prSet/>
      <dgm:spPr/>
      <dgm:t>
        <a:bodyPr/>
        <a:lstStyle/>
        <a:p>
          <a:endParaRPr lang="es-EC"/>
        </a:p>
      </dgm:t>
    </dgm:pt>
    <dgm:pt modelId="{24BF9E44-39D5-48BE-89D7-F08E8B6CCAB8}" type="sibTrans" cxnId="{0CD3D266-903C-4C52-B0C7-51381DC3992E}">
      <dgm:prSet/>
      <dgm:spPr/>
      <dgm:t>
        <a:bodyPr/>
        <a:lstStyle/>
        <a:p>
          <a:endParaRPr lang="es-EC"/>
        </a:p>
      </dgm:t>
    </dgm:pt>
    <dgm:pt modelId="{3000C9AF-A0E5-4346-A394-FC50B04CD0E8}">
      <dgm:prSet phldrT="[Texto]"/>
      <dgm:spPr>
        <a:solidFill>
          <a:schemeClr val="bg1">
            <a:lumMod val="50000"/>
          </a:schemeClr>
        </a:solidFill>
      </dgm:spPr>
      <dgm:t>
        <a:bodyPr/>
        <a:lstStyle/>
        <a:p>
          <a:pPr algn="just"/>
          <a:r>
            <a:rPr lang="es-EC" dirty="0" smtClean="0"/>
            <a:t>Se refiere al volumen de agua contaminada en un proceso, teóricamente se define como el volumen de agua necesaria para asimilar la carga de contaminantes, considerando las concentraciones naturales existente en el ambiente y las normas de calidad (Hoekstra, et al, 2011).</a:t>
          </a:r>
          <a:endParaRPr lang="es-EC" dirty="0"/>
        </a:p>
      </dgm:t>
    </dgm:pt>
    <dgm:pt modelId="{CBABE361-BF30-4CAE-B63E-0576DF34CC9A}" type="parTrans" cxnId="{E303345D-82DE-45EE-B585-A1EAE9A846A7}">
      <dgm:prSet/>
      <dgm:spPr/>
      <dgm:t>
        <a:bodyPr/>
        <a:lstStyle/>
        <a:p>
          <a:endParaRPr lang="es-EC"/>
        </a:p>
      </dgm:t>
    </dgm:pt>
    <dgm:pt modelId="{B5BD08D5-07BE-4B4B-8B89-66E112765FDE}" type="sibTrans" cxnId="{E303345D-82DE-45EE-B585-A1EAE9A846A7}">
      <dgm:prSet/>
      <dgm:spPr/>
      <dgm:t>
        <a:bodyPr/>
        <a:lstStyle/>
        <a:p>
          <a:endParaRPr lang="es-EC"/>
        </a:p>
      </dgm:t>
    </dgm:pt>
    <dgm:pt modelId="{D63CECD8-0F1D-4070-A128-D2C3CB2BD7A5}" type="pres">
      <dgm:prSet presAssocID="{21006A08-2585-44CE-8CE6-9A82AB21A600}" presName="linear" presStyleCnt="0">
        <dgm:presLayoutVars>
          <dgm:dir/>
          <dgm:resizeHandles val="exact"/>
        </dgm:presLayoutVars>
      </dgm:prSet>
      <dgm:spPr/>
      <dgm:t>
        <a:bodyPr/>
        <a:lstStyle/>
        <a:p>
          <a:endParaRPr lang="es-EC"/>
        </a:p>
      </dgm:t>
    </dgm:pt>
    <dgm:pt modelId="{9C6E090C-A26E-4DAE-9CD2-D7D567A2030A}" type="pres">
      <dgm:prSet presAssocID="{7F398215-52B7-45ED-8854-A8BE4CB9AE51}" presName="comp" presStyleCnt="0"/>
      <dgm:spPr/>
    </dgm:pt>
    <dgm:pt modelId="{D66D9E99-72BA-4FB8-A530-831B869C1F73}" type="pres">
      <dgm:prSet presAssocID="{7F398215-52B7-45ED-8854-A8BE4CB9AE51}" presName="box" presStyleLbl="node1" presStyleIdx="0" presStyleCnt="3" custLinFactNeighborX="-2414"/>
      <dgm:spPr/>
      <dgm:t>
        <a:bodyPr/>
        <a:lstStyle/>
        <a:p>
          <a:endParaRPr lang="es-EC"/>
        </a:p>
      </dgm:t>
    </dgm:pt>
    <dgm:pt modelId="{1C7357F2-60D9-470E-8789-594B8C2911EA}" type="pres">
      <dgm:prSet presAssocID="{7F398215-52B7-45ED-8854-A8BE4CB9AE51}" presName="img" presStyleLbl="fgImgPlace1" presStyleIdx="0" presStyleCnt="3"/>
      <dgm:spPr>
        <a:blipFill rotWithShape="1">
          <a:blip xmlns:r="http://schemas.openxmlformats.org/officeDocument/2006/relationships" r:embed="rId1"/>
          <a:stretch>
            <a:fillRect/>
          </a:stretch>
        </a:blipFill>
      </dgm:spPr>
    </dgm:pt>
    <dgm:pt modelId="{29DD8D63-C4D3-4122-BF37-66649EA42C40}" type="pres">
      <dgm:prSet presAssocID="{7F398215-52B7-45ED-8854-A8BE4CB9AE51}" presName="text" presStyleLbl="node1" presStyleIdx="0" presStyleCnt="3">
        <dgm:presLayoutVars>
          <dgm:bulletEnabled val="1"/>
        </dgm:presLayoutVars>
      </dgm:prSet>
      <dgm:spPr/>
      <dgm:t>
        <a:bodyPr/>
        <a:lstStyle/>
        <a:p>
          <a:endParaRPr lang="es-EC"/>
        </a:p>
      </dgm:t>
    </dgm:pt>
    <dgm:pt modelId="{CB7F4008-DE13-4BDE-B5E8-5887E0F9BDE3}" type="pres">
      <dgm:prSet presAssocID="{B6E4B74D-C3DE-4C8D-AD7D-B311B6AB94A8}" presName="spacer" presStyleCnt="0"/>
      <dgm:spPr/>
    </dgm:pt>
    <dgm:pt modelId="{E8D3D103-4E5C-4E96-8F39-BE632E3C498C}" type="pres">
      <dgm:prSet presAssocID="{3C474232-AEB7-4E96-9403-09C82DDBD465}" presName="comp" presStyleCnt="0"/>
      <dgm:spPr/>
    </dgm:pt>
    <dgm:pt modelId="{8E479CD8-CD78-4136-922C-737038DDA5C6}" type="pres">
      <dgm:prSet presAssocID="{3C474232-AEB7-4E96-9403-09C82DDBD465}" presName="box" presStyleLbl="node1" presStyleIdx="1" presStyleCnt="3"/>
      <dgm:spPr/>
      <dgm:t>
        <a:bodyPr/>
        <a:lstStyle/>
        <a:p>
          <a:endParaRPr lang="es-EC"/>
        </a:p>
      </dgm:t>
    </dgm:pt>
    <dgm:pt modelId="{4F525466-D5A6-40EC-AD08-9C3898E5F002}" type="pres">
      <dgm:prSet presAssocID="{3C474232-AEB7-4E96-9403-09C82DDBD465}" presName="img" presStyleLbl="fgImgPlace1" presStyleIdx="1" presStyleCnt="3"/>
      <dgm:spPr>
        <a:blipFill rotWithShape="1">
          <a:blip xmlns:r="http://schemas.openxmlformats.org/officeDocument/2006/relationships" r:embed="rId2"/>
          <a:stretch>
            <a:fillRect/>
          </a:stretch>
        </a:blipFill>
      </dgm:spPr>
    </dgm:pt>
    <dgm:pt modelId="{91399107-2719-480C-BFA8-0DAF90E0719B}" type="pres">
      <dgm:prSet presAssocID="{3C474232-AEB7-4E96-9403-09C82DDBD465}" presName="text" presStyleLbl="node1" presStyleIdx="1" presStyleCnt="3">
        <dgm:presLayoutVars>
          <dgm:bulletEnabled val="1"/>
        </dgm:presLayoutVars>
      </dgm:prSet>
      <dgm:spPr/>
      <dgm:t>
        <a:bodyPr/>
        <a:lstStyle/>
        <a:p>
          <a:endParaRPr lang="es-EC"/>
        </a:p>
      </dgm:t>
    </dgm:pt>
    <dgm:pt modelId="{2324B349-2C94-4164-8187-4589F56CD9DF}" type="pres">
      <dgm:prSet presAssocID="{24BF9E44-39D5-48BE-89D7-F08E8B6CCAB8}" presName="spacer" presStyleCnt="0"/>
      <dgm:spPr/>
    </dgm:pt>
    <dgm:pt modelId="{C017AB0E-1E10-4CA4-9890-7EF449723053}" type="pres">
      <dgm:prSet presAssocID="{3000C9AF-A0E5-4346-A394-FC50B04CD0E8}" presName="comp" presStyleCnt="0"/>
      <dgm:spPr/>
    </dgm:pt>
    <dgm:pt modelId="{CF936AAA-36D7-4247-894C-7293052288E6}" type="pres">
      <dgm:prSet presAssocID="{3000C9AF-A0E5-4346-A394-FC50B04CD0E8}" presName="box" presStyleLbl="node1" presStyleIdx="2" presStyleCnt="3"/>
      <dgm:spPr/>
      <dgm:t>
        <a:bodyPr/>
        <a:lstStyle/>
        <a:p>
          <a:endParaRPr lang="es-EC"/>
        </a:p>
      </dgm:t>
    </dgm:pt>
    <dgm:pt modelId="{E67388ED-DB96-407F-9E9B-AEE98A6B4E01}" type="pres">
      <dgm:prSet presAssocID="{3000C9AF-A0E5-4346-A394-FC50B04CD0E8}" presName="img" presStyleLbl="fgImgPlace1" presStyleIdx="2" presStyleCnt="3"/>
      <dgm:spPr>
        <a:blipFill rotWithShape="1">
          <a:blip xmlns:r="http://schemas.openxmlformats.org/officeDocument/2006/relationships" r:embed="rId3"/>
          <a:stretch>
            <a:fillRect/>
          </a:stretch>
        </a:blipFill>
      </dgm:spPr>
    </dgm:pt>
    <dgm:pt modelId="{C19CB793-8EB8-444D-98B1-072BC4E6CCBB}" type="pres">
      <dgm:prSet presAssocID="{3000C9AF-A0E5-4346-A394-FC50B04CD0E8}" presName="text" presStyleLbl="node1" presStyleIdx="2" presStyleCnt="3">
        <dgm:presLayoutVars>
          <dgm:bulletEnabled val="1"/>
        </dgm:presLayoutVars>
      </dgm:prSet>
      <dgm:spPr/>
      <dgm:t>
        <a:bodyPr/>
        <a:lstStyle/>
        <a:p>
          <a:endParaRPr lang="es-EC"/>
        </a:p>
      </dgm:t>
    </dgm:pt>
  </dgm:ptLst>
  <dgm:cxnLst>
    <dgm:cxn modelId="{0CD3D266-903C-4C52-B0C7-51381DC3992E}" srcId="{21006A08-2585-44CE-8CE6-9A82AB21A600}" destId="{3C474232-AEB7-4E96-9403-09C82DDBD465}" srcOrd="1" destOrd="0" parTransId="{BBB3052A-006A-45FF-8F06-C667B49B1914}" sibTransId="{24BF9E44-39D5-48BE-89D7-F08E8B6CCAB8}"/>
    <dgm:cxn modelId="{7684A392-C222-4AA5-A280-AB925EEA6A3B}" type="presOf" srcId="{3C474232-AEB7-4E96-9403-09C82DDBD465}" destId="{8E479CD8-CD78-4136-922C-737038DDA5C6}" srcOrd="0" destOrd="0" presId="urn:microsoft.com/office/officeart/2005/8/layout/vList4"/>
    <dgm:cxn modelId="{44849A29-E7F4-4C1A-B076-76BE11B9C81B}" type="presOf" srcId="{3C474232-AEB7-4E96-9403-09C82DDBD465}" destId="{91399107-2719-480C-BFA8-0DAF90E0719B}" srcOrd="1" destOrd="0" presId="urn:microsoft.com/office/officeart/2005/8/layout/vList4"/>
    <dgm:cxn modelId="{2DC82E11-0F5F-4C93-900A-50777A7FE55A}" type="presOf" srcId="{7F398215-52B7-45ED-8854-A8BE4CB9AE51}" destId="{29DD8D63-C4D3-4122-BF37-66649EA42C40}" srcOrd="1" destOrd="0" presId="urn:microsoft.com/office/officeart/2005/8/layout/vList4"/>
    <dgm:cxn modelId="{AAC11200-CEBC-46D3-B366-AE7042365F22}" type="presOf" srcId="{3000C9AF-A0E5-4346-A394-FC50B04CD0E8}" destId="{C19CB793-8EB8-444D-98B1-072BC4E6CCBB}" srcOrd="1" destOrd="0" presId="urn:microsoft.com/office/officeart/2005/8/layout/vList4"/>
    <dgm:cxn modelId="{1811C64E-AB77-464F-816A-140BA51E3073}" type="presOf" srcId="{3000C9AF-A0E5-4346-A394-FC50B04CD0E8}" destId="{CF936AAA-36D7-4247-894C-7293052288E6}" srcOrd="0" destOrd="0" presId="urn:microsoft.com/office/officeart/2005/8/layout/vList4"/>
    <dgm:cxn modelId="{E303345D-82DE-45EE-B585-A1EAE9A846A7}" srcId="{21006A08-2585-44CE-8CE6-9A82AB21A600}" destId="{3000C9AF-A0E5-4346-A394-FC50B04CD0E8}" srcOrd="2" destOrd="0" parTransId="{CBABE361-BF30-4CAE-B63E-0576DF34CC9A}" sibTransId="{B5BD08D5-07BE-4B4B-8B89-66E112765FDE}"/>
    <dgm:cxn modelId="{26B57CF9-71A1-4971-A0E8-769103316D54}" type="presOf" srcId="{21006A08-2585-44CE-8CE6-9A82AB21A600}" destId="{D63CECD8-0F1D-4070-A128-D2C3CB2BD7A5}" srcOrd="0" destOrd="0" presId="urn:microsoft.com/office/officeart/2005/8/layout/vList4"/>
    <dgm:cxn modelId="{5FE4F4CC-08EA-462C-8575-6635326B1FC2}" srcId="{21006A08-2585-44CE-8CE6-9A82AB21A600}" destId="{7F398215-52B7-45ED-8854-A8BE4CB9AE51}" srcOrd="0" destOrd="0" parTransId="{71961A7C-DBBE-4F72-A893-B7BF34B7E073}" sibTransId="{B6E4B74D-C3DE-4C8D-AD7D-B311B6AB94A8}"/>
    <dgm:cxn modelId="{9E7EAE4B-110F-4FF8-8FF1-057CB40F6EEA}" type="presOf" srcId="{7F398215-52B7-45ED-8854-A8BE4CB9AE51}" destId="{D66D9E99-72BA-4FB8-A530-831B869C1F73}" srcOrd="0" destOrd="0" presId="urn:microsoft.com/office/officeart/2005/8/layout/vList4"/>
    <dgm:cxn modelId="{A87A68A3-14EF-4F25-8BEB-D476073C828E}" type="presParOf" srcId="{D63CECD8-0F1D-4070-A128-D2C3CB2BD7A5}" destId="{9C6E090C-A26E-4DAE-9CD2-D7D567A2030A}" srcOrd="0" destOrd="0" presId="urn:microsoft.com/office/officeart/2005/8/layout/vList4"/>
    <dgm:cxn modelId="{BDD4ECC4-5CF0-4D41-925A-CEA6D91D9D40}" type="presParOf" srcId="{9C6E090C-A26E-4DAE-9CD2-D7D567A2030A}" destId="{D66D9E99-72BA-4FB8-A530-831B869C1F73}" srcOrd="0" destOrd="0" presId="urn:microsoft.com/office/officeart/2005/8/layout/vList4"/>
    <dgm:cxn modelId="{BB696AA0-CBAC-4D93-BFAF-BE3ED0E34D04}" type="presParOf" srcId="{9C6E090C-A26E-4DAE-9CD2-D7D567A2030A}" destId="{1C7357F2-60D9-470E-8789-594B8C2911EA}" srcOrd="1" destOrd="0" presId="urn:microsoft.com/office/officeart/2005/8/layout/vList4"/>
    <dgm:cxn modelId="{52873050-633F-4AE0-8C98-3841FF7F6A5C}" type="presParOf" srcId="{9C6E090C-A26E-4DAE-9CD2-D7D567A2030A}" destId="{29DD8D63-C4D3-4122-BF37-66649EA42C40}" srcOrd="2" destOrd="0" presId="urn:microsoft.com/office/officeart/2005/8/layout/vList4"/>
    <dgm:cxn modelId="{453C6478-F9C5-4873-BA1F-5A24BE93512D}" type="presParOf" srcId="{D63CECD8-0F1D-4070-A128-D2C3CB2BD7A5}" destId="{CB7F4008-DE13-4BDE-B5E8-5887E0F9BDE3}" srcOrd="1" destOrd="0" presId="urn:microsoft.com/office/officeart/2005/8/layout/vList4"/>
    <dgm:cxn modelId="{3929A32B-4A4B-429C-9254-8B49CBDAB6E2}" type="presParOf" srcId="{D63CECD8-0F1D-4070-A128-D2C3CB2BD7A5}" destId="{E8D3D103-4E5C-4E96-8F39-BE632E3C498C}" srcOrd="2" destOrd="0" presId="urn:microsoft.com/office/officeart/2005/8/layout/vList4"/>
    <dgm:cxn modelId="{CDECE5FE-BBD4-45C4-ACFE-F40E97BF4A5C}" type="presParOf" srcId="{E8D3D103-4E5C-4E96-8F39-BE632E3C498C}" destId="{8E479CD8-CD78-4136-922C-737038DDA5C6}" srcOrd="0" destOrd="0" presId="urn:microsoft.com/office/officeart/2005/8/layout/vList4"/>
    <dgm:cxn modelId="{D92EFA29-7B38-4DEE-8B9B-CAEA3D659A3F}" type="presParOf" srcId="{E8D3D103-4E5C-4E96-8F39-BE632E3C498C}" destId="{4F525466-D5A6-40EC-AD08-9C3898E5F002}" srcOrd="1" destOrd="0" presId="urn:microsoft.com/office/officeart/2005/8/layout/vList4"/>
    <dgm:cxn modelId="{CF3280A2-FAEC-4A4A-B4CF-AD5426DF1863}" type="presParOf" srcId="{E8D3D103-4E5C-4E96-8F39-BE632E3C498C}" destId="{91399107-2719-480C-BFA8-0DAF90E0719B}" srcOrd="2" destOrd="0" presId="urn:microsoft.com/office/officeart/2005/8/layout/vList4"/>
    <dgm:cxn modelId="{EFA40635-8F31-4DC2-8637-AEFBA92F4DDC}" type="presParOf" srcId="{D63CECD8-0F1D-4070-A128-D2C3CB2BD7A5}" destId="{2324B349-2C94-4164-8187-4589F56CD9DF}" srcOrd="3" destOrd="0" presId="urn:microsoft.com/office/officeart/2005/8/layout/vList4"/>
    <dgm:cxn modelId="{DB0FFC0E-FD94-457C-918C-AB340D5A0A7E}" type="presParOf" srcId="{D63CECD8-0F1D-4070-A128-D2C3CB2BD7A5}" destId="{C017AB0E-1E10-4CA4-9890-7EF449723053}" srcOrd="4" destOrd="0" presId="urn:microsoft.com/office/officeart/2005/8/layout/vList4"/>
    <dgm:cxn modelId="{987E3017-6F78-4A15-8DE9-8D5934FCEDF7}" type="presParOf" srcId="{C017AB0E-1E10-4CA4-9890-7EF449723053}" destId="{CF936AAA-36D7-4247-894C-7293052288E6}" srcOrd="0" destOrd="0" presId="urn:microsoft.com/office/officeart/2005/8/layout/vList4"/>
    <dgm:cxn modelId="{45DA1B15-D607-4487-8C7A-126F77E29C78}" type="presParOf" srcId="{C017AB0E-1E10-4CA4-9890-7EF449723053}" destId="{E67388ED-DB96-407F-9E9B-AEE98A6B4E01}" srcOrd="1" destOrd="0" presId="urn:microsoft.com/office/officeart/2005/8/layout/vList4"/>
    <dgm:cxn modelId="{59F244CB-039E-411C-A7D6-D674AEB40E8E}" type="presParOf" srcId="{C017AB0E-1E10-4CA4-9890-7EF449723053}" destId="{C19CB793-8EB8-444D-98B1-072BC4E6CCBB}"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BE97C42-4F52-4BA2-A2BE-A02EE8CA7549}" type="doc">
      <dgm:prSet loTypeId="urn:microsoft.com/office/officeart/2005/8/layout/chevron1" loCatId="process" qsTypeId="urn:microsoft.com/office/officeart/2005/8/quickstyle/simple1" qsCatId="simple" csTypeId="urn:microsoft.com/office/officeart/2005/8/colors/colorful4" csCatId="colorful" phldr="1"/>
      <dgm:spPr/>
      <dgm:t>
        <a:bodyPr/>
        <a:lstStyle/>
        <a:p>
          <a:endParaRPr lang="es-EC"/>
        </a:p>
      </dgm:t>
    </dgm:pt>
    <dgm:pt modelId="{FEE8E545-D5A7-4369-B950-AC8A6D9B8F08}">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MX" dirty="0" smtClean="0"/>
            <a:t>Levantamiento de información </a:t>
          </a:r>
          <a:endParaRPr lang="es-EC" dirty="0" smtClean="0"/>
        </a:p>
        <a:p>
          <a:pPr lvl="0" defTabSz="977900">
            <a:lnSpc>
              <a:spcPct val="90000"/>
            </a:lnSpc>
            <a:spcBef>
              <a:spcPct val="0"/>
            </a:spcBef>
            <a:spcAft>
              <a:spcPct val="35000"/>
            </a:spcAft>
          </a:pPr>
          <a:endParaRPr lang="es-EC" dirty="0"/>
        </a:p>
      </dgm:t>
    </dgm:pt>
    <dgm:pt modelId="{E154D212-AD02-4160-8CD0-5964C737CA4D}" type="parTrans" cxnId="{E0A72333-C1F3-4C7F-B000-3FFF7C8688E2}">
      <dgm:prSet/>
      <dgm:spPr/>
      <dgm:t>
        <a:bodyPr/>
        <a:lstStyle/>
        <a:p>
          <a:endParaRPr lang="es-EC"/>
        </a:p>
      </dgm:t>
    </dgm:pt>
    <dgm:pt modelId="{6A2803EA-9961-42AA-8432-0F55BA7F3B99}" type="sibTrans" cxnId="{E0A72333-C1F3-4C7F-B000-3FFF7C8688E2}">
      <dgm:prSet/>
      <dgm:spPr/>
      <dgm:t>
        <a:bodyPr/>
        <a:lstStyle/>
        <a:p>
          <a:endParaRPr lang="es-EC"/>
        </a:p>
      </dgm:t>
    </dgm:pt>
    <dgm:pt modelId="{58466F3F-7D2E-4711-8287-D47F4BF54A0D}">
      <dgm:prSet/>
      <dgm:spPr/>
      <dgm:t>
        <a:bodyPr/>
        <a:lstStyle/>
        <a:p>
          <a:r>
            <a:rPr lang="es-EC" dirty="0" smtClean="0"/>
            <a:t>Análisis biofísico </a:t>
          </a:r>
          <a:endParaRPr lang="es-EC" dirty="0"/>
        </a:p>
      </dgm:t>
    </dgm:pt>
    <dgm:pt modelId="{F9BA7D8B-97C9-4284-9DBA-9CDFBC9200EB}" type="parTrans" cxnId="{629172DF-251E-48FC-BDD0-A3263A310AB0}">
      <dgm:prSet/>
      <dgm:spPr/>
      <dgm:t>
        <a:bodyPr/>
        <a:lstStyle/>
        <a:p>
          <a:endParaRPr lang="es-EC"/>
        </a:p>
      </dgm:t>
    </dgm:pt>
    <dgm:pt modelId="{F2CFC643-4B74-4F63-8937-AD0280A4E67F}" type="sibTrans" cxnId="{629172DF-251E-48FC-BDD0-A3263A310AB0}">
      <dgm:prSet/>
      <dgm:spPr/>
      <dgm:t>
        <a:bodyPr/>
        <a:lstStyle/>
        <a:p>
          <a:endParaRPr lang="es-EC"/>
        </a:p>
      </dgm:t>
    </dgm:pt>
    <dgm:pt modelId="{CF3A9F7F-8D92-447C-8AA4-AB15F275FF71}">
      <dgm:prSet/>
      <dgm:spPr/>
      <dgm:t>
        <a:bodyPr/>
        <a:lstStyle/>
        <a:p>
          <a:r>
            <a:rPr lang="es-MX" dirty="0" smtClean="0"/>
            <a:t>Análisis socioeconómico </a:t>
          </a:r>
          <a:endParaRPr lang="es-EC" dirty="0"/>
        </a:p>
      </dgm:t>
    </dgm:pt>
    <dgm:pt modelId="{4F36DF2E-872D-4273-B398-162FEAE12068}" type="parTrans" cxnId="{A0A63EAE-9349-481F-8032-94909C17FE3E}">
      <dgm:prSet/>
      <dgm:spPr/>
      <dgm:t>
        <a:bodyPr/>
        <a:lstStyle/>
        <a:p>
          <a:endParaRPr lang="es-EC"/>
        </a:p>
      </dgm:t>
    </dgm:pt>
    <dgm:pt modelId="{D2BB31F3-F80D-49BA-9985-EF80933D7A39}" type="sibTrans" cxnId="{A0A63EAE-9349-481F-8032-94909C17FE3E}">
      <dgm:prSet/>
      <dgm:spPr/>
      <dgm:t>
        <a:bodyPr/>
        <a:lstStyle/>
        <a:p>
          <a:endParaRPr lang="es-EC"/>
        </a:p>
      </dgm:t>
    </dgm:pt>
    <dgm:pt modelId="{F4600F30-C237-4672-8211-38EED9FDE601}" type="pres">
      <dgm:prSet presAssocID="{0BE97C42-4F52-4BA2-A2BE-A02EE8CA7549}" presName="Name0" presStyleCnt="0">
        <dgm:presLayoutVars>
          <dgm:dir/>
          <dgm:animLvl val="lvl"/>
          <dgm:resizeHandles val="exact"/>
        </dgm:presLayoutVars>
      </dgm:prSet>
      <dgm:spPr/>
      <dgm:t>
        <a:bodyPr/>
        <a:lstStyle/>
        <a:p>
          <a:endParaRPr lang="es-EC"/>
        </a:p>
      </dgm:t>
    </dgm:pt>
    <dgm:pt modelId="{803833CC-1B6C-4EB3-A323-F4A7095C1F6E}" type="pres">
      <dgm:prSet presAssocID="{FEE8E545-D5A7-4369-B950-AC8A6D9B8F08}" presName="parTxOnly" presStyleLbl="node1" presStyleIdx="0" presStyleCnt="3">
        <dgm:presLayoutVars>
          <dgm:chMax val="0"/>
          <dgm:chPref val="0"/>
          <dgm:bulletEnabled val="1"/>
        </dgm:presLayoutVars>
      </dgm:prSet>
      <dgm:spPr/>
      <dgm:t>
        <a:bodyPr/>
        <a:lstStyle/>
        <a:p>
          <a:endParaRPr lang="es-EC"/>
        </a:p>
      </dgm:t>
    </dgm:pt>
    <dgm:pt modelId="{F72B4117-C763-4126-868F-F45A2565FE03}" type="pres">
      <dgm:prSet presAssocID="{6A2803EA-9961-42AA-8432-0F55BA7F3B99}" presName="parTxOnlySpace" presStyleCnt="0"/>
      <dgm:spPr/>
      <dgm:t>
        <a:bodyPr/>
        <a:lstStyle/>
        <a:p>
          <a:endParaRPr lang="es-EC"/>
        </a:p>
      </dgm:t>
    </dgm:pt>
    <dgm:pt modelId="{A0EEC583-4555-4B09-9BAA-220C5E97B916}" type="pres">
      <dgm:prSet presAssocID="{CF3A9F7F-8D92-447C-8AA4-AB15F275FF71}" presName="parTxOnly" presStyleLbl="node1" presStyleIdx="1" presStyleCnt="3">
        <dgm:presLayoutVars>
          <dgm:chMax val="0"/>
          <dgm:chPref val="0"/>
          <dgm:bulletEnabled val="1"/>
        </dgm:presLayoutVars>
      </dgm:prSet>
      <dgm:spPr/>
      <dgm:t>
        <a:bodyPr/>
        <a:lstStyle/>
        <a:p>
          <a:endParaRPr lang="es-EC"/>
        </a:p>
      </dgm:t>
    </dgm:pt>
    <dgm:pt modelId="{85432E75-8BBD-4172-B882-873666B1DB5E}" type="pres">
      <dgm:prSet presAssocID="{D2BB31F3-F80D-49BA-9985-EF80933D7A39}" presName="parTxOnlySpace" presStyleCnt="0"/>
      <dgm:spPr/>
      <dgm:t>
        <a:bodyPr/>
        <a:lstStyle/>
        <a:p>
          <a:endParaRPr lang="es-EC"/>
        </a:p>
      </dgm:t>
    </dgm:pt>
    <dgm:pt modelId="{C7C956C2-4716-4D29-A70E-AA285CA8DE0C}" type="pres">
      <dgm:prSet presAssocID="{58466F3F-7D2E-4711-8287-D47F4BF54A0D}" presName="parTxOnly" presStyleLbl="node1" presStyleIdx="2" presStyleCnt="3">
        <dgm:presLayoutVars>
          <dgm:chMax val="0"/>
          <dgm:chPref val="0"/>
          <dgm:bulletEnabled val="1"/>
        </dgm:presLayoutVars>
      </dgm:prSet>
      <dgm:spPr/>
      <dgm:t>
        <a:bodyPr/>
        <a:lstStyle/>
        <a:p>
          <a:endParaRPr lang="es-EC"/>
        </a:p>
      </dgm:t>
    </dgm:pt>
  </dgm:ptLst>
  <dgm:cxnLst>
    <dgm:cxn modelId="{FDB24E87-1354-4293-B0A4-36659AE07B5D}" type="presOf" srcId="{0BE97C42-4F52-4BA2-A2BE-A02EE8CA7549}" destId="{F4600F30-C237-4672-8211-38EED9FDE601}" srcOrd="0" destOrd="0" presId="urn:microsoft.com/office/officeart/2005/8/layout/chevron1"/>
    <dgm:cxn modelId="{E0A72333-C1F3-4C7F-B000-3FFF7C8688E2}" srcId="{0BE97C42-4F52-4BA2-A2BE-A02EE8CA7549}" destId="{FEE8E545-D5A7-4369-B950-AC8A6D9B8F08}" srcOrd="0" destOrd="0" parTransId="{E154D212-AD02-4160-8CD0-5964C737CA4D}" sibTransId="{6A2803EA-9961-42AA-8432-0F55BA7F3B99}"/>
    <dgm:cxn modelId="{7D77A31A-D917-428F-B4F4-687C5BEAD384}" type="presOf" srcId="{FEE8E545-D5A7-4369-B950-AC8A6D9B8F08}" destId="{803833CC-1B6C-4EB3-A323-F4A7095C1F6E}" srcOrd="0" destOrd="0" presId="urn:microsoft.com/office/officeart/2005/8/layout/chevron1"/>
    <dgm:cxn modelId="{629172DF-251E-48FC-BDD0-A3263A310AB0}" srcId="{0BE97C42-4F52-4BA2-A2BE-A02EE8CA7549}" destId="{58466F3F-7D2E-4711-8287-D47F4BF54A0D}" srcOrd="2" destOrd="0" parTransId="{F9BA7D8B-97C9-4284-9DBA-9CDFBC9200EB}" sibTransId="{F2CFC643-4B74-4F63-8937-AD0280A4E67F}"/>
    <dgm:cxn modelId="{A0A63EAE-9349-481F-8032-94909C17FE3E}" srcId="{0BE97C42-4F52-4BA2-A2BE-A02EE8CA7549}" destId="{CF3A9F7F-8D92-447C-8AA4-AB15F275FF71}" srcOrd="1" destOrd="0" parTransId="{4F36DF2E-872D-4273-B398-162FEAE12068}" sibTransId="{D2BB31F3-F80D-49BA-9985-EF80933D7A39}"/>
    <dgm:cxn modelId="{83F19B9D-E9C4-408F-A28E-9D6E7DC34DB1}" type="presOf" srcId="{58466F3F-7D2E-4711-8287-D47F4BF54A0D}" destId="{C7C956C2-4716-4D29-A70E-AA285CA8DE0C}" srcOrd="0" destOrd="0" presId="urn:microsoft.com/office/officeart/2005/8/layout/chevron1"/>
    <dgm:cxn modelId="{4EDC201D-9322-4911-8310-D2D6CACC881D}" type="presOf" srcId="{CF3A9F7F-8D92-447C-8AA4-AB15F275FF71}" destId="{A0EEC583-4555-4B09-9BAA-220C5E97B916}" srcOrd="0" destOrd="0" presId="urn:microsoft.com/office/officeart/2005/8/layout/chevron1"/>
    <dgm:cxn modelId="{A5CFECE5-BD3B-4CFA-BA91-EABE194E3D9E}" type="presParOf" srcId="{F4600F30-C237-4672-8211-38EED9FDE601}" destId="{803833CC-1B6C-4EB3-A323-F4A7095C1F6E}" srcOrd="0" destOrd="0" presId="urn:microsoft.com/office/officeart/2005/8/layout/chevron1"/>
    <dgm:cxn modelId="{D14B9F21-8472-459A-99FE-02E6A0A4560B}" type="presParOf" srcId="{F4600F30-C237-4672-8211-38EED9FDE601}" destId="{F72B4117-C763-4126-868F-F45A2565FE03}" srcOrd="1" destOrd="0" presId="urn:microsoft.com/office/officeart/2005/8/layout/chevron1"/>
    <dgm:cxn modelId="{79A22BD4-C59A-4A4E-9149-1C416415D61E}" type="presParOf" srcId="{F4600F30-C237-4672-8211-38EED9FDE601}" destId="{A0EEC583-4555-4B09-9BAA-220C5E97B916}" srcOrd="2" destOrd="0" presId="urn:microsoft.com/office/officeart/2005/8/layout/chevron1"/>
    <dgm:cxn modelId="{6EBAF307-A940-4785-B41C-05A6CC02D760}" type="presParOf" srcId="{F4600F30-C237-4672-8211-38EED9FDE601}" destId="{85432E75-8BBD-4172-B882-873666B1DB5E}" srcOrd="3" destOrd="0" presId="urn:microsoft.com/office/officeart/2005/8/layout/chevron1"/>
    <dgm:cxn modelId="{4420CE70-BE35-4A76-8AF1-31FBE564E563}" type="presParOf" srcId="{F4600F30-C237-4672-8211-38EED9FDE601}" destId="{C7C956C2-4716-4D29-A70E-AA285CA8DE0C}"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2F580A9-17B8-400C-BC37-BAF04E751F45}" type="doc">
      <dgm:prSet loTypeId="urn:microsoft.com/office/officeart/2005/8/layout/chevron1" loCatId="process" qsTypeId="urn:microsoft.com/office/officeart/2005/8/quickstyle/simple1" qsCatId="simple" csTypeId="urn:microsoft.com/office/officeart/2005/8/colors/accent1_2" csCatId="accent1" phldr="1"/>
      <dgm:spPr/>
    </dgm:pt>
    <dgm:pt modelId="{A35B58DD-19E6-4D65-8402-BC977CE46B57}">
      <dgm:prSet phldrT="[Texto]"/>
      <dgm:spPr/>
      <dgm:t>
        <a:bodyPr/>
        <a:lstStyle/>
        <a:p>
          <a:r>
            <a:rPr lang="es-ES_tradnl" dirty="0" smtClean="0">
              <a:latin typeface="Times New Roman" panose="02020603050405020304" pitchFamily="18" charset="0"/>
              <a:ea typeface="Calibri" panose="020F0502020204030204" pitchFamily="34" charset="0"/>
              <a:cs typeface="Times New Roman" panose="02020603050405020304" pitchFamily="18" charset="0"/>
            </a:rPr>
            <a:t>Tipo de muestreo</a:t>
          </a:r>
          <a:endParaRPr lang="es-EC" dirty="0"/>
        </a:p>
      </dgm:t>
    </dgm:pt>
    <dgm:pt modelId="{C5E0A4B7-3A8C-4D4A-878D-2B9F7CEC235F}" type="parTrans" cxnId="{D4190845-C3E1-4306-8083-28E228C01C02}">
      <dgm:prSet/>
      <dgm:spPr/>
      <dgm:t>
        <a:bodyPr/>
        <a:lstStyle/>
        <a:p>
          <a:endParaRPr lang="es-EC"/>
        </a:p>
      </dgm:t>
    </dgm:pt>
    <dgm:pt modelId="{C5E4EAAE-FDE3-4FA0-B333-86164D7D279C}" type="sibTrans" cxnId="{D4190845-C3E1-4306-8083-28E228C01C02}">
      <dgm:prSet/>
      <dgm:spPr/>
      <dgm:t>
        <a:bodyPr/>
        <a:lstStyle/>
        <a:p>
          <a:endParaRPr lang="es-EC"/>
        </a:p>
      </dgm:t>
    </dgm:pt>
    <dgm:pt modelId="{27C1EBE4-F67E-4437-87E0-237D4BFE1223}">
      <dgm:prSet phldrT="[Texto]"/>
      <dgm:spPr/>
      <dgm:t>
        <a:bodyPr/>
        <a:lstStyle/>
        <a:p>
          <a:r>
            <a:rPr lang="es-ES_tradnl" dirty="0" smtClean="0">
              <a:latin typeface="Times New Roman" panose="02020603050405020304" pitchFamily="18" charset="0"/>
              <a:ea typeface="Calibri" panose="020F0502020204030204" pitchFamily="34" charset="0"/>
              <a:cs typeface="Times New Roman" panose="02020603050405020304" pitchFamily="18" charset="0"/>
            </a:rPr>
            <a:t>Manejo y conservación de la muestra</a:t>
          </a:r>
          <a:endParaRPr lang="es-EC" dirty="0"/>
        </a:p>
      </dgm:t>
    </dgm:pt>
    <dgm:pt modelId="{E0F1604B-573D-4CAD-A277-4892145BC236}" type="parTrans" cxnId="{219ECC0D-0AA6-4BB9-AB5E-3FA14BAF2E00}">
      <dgm:prSet/>
      <dgm:spPr/>
      <dgm:t>
        <a:bodyPr/>
        <a:lstStyle/>
        <a:p>
          <a:endParaRPr lang="es-EC"/>
        </a:p>
      </dgm:t>
    </dgm:pt>
    <dgm:pt modelId="{3C6D6E32-67B4-40EF-BE78-F0D360A70B39}" type="sibTrans" cxnId="{219ECC0D-0AA6-4BB9-AB5E-3FA14BAF2E00}">
      <dgm:prSet/>
      <dgm:spPr/>
      <dgm:t>
        <a:bodyPr/>
        <a:lstStyle/>
        <a:p>
          <a:endParaRPr lang="es-EC"/>
        </a:p>
      </dgm:t>
    </dgm:pt>
    <dgm:pt modelId="{3F406CA7-E814-4DC2-9E39-7F4F6EFC3403}">
      <dgm:prSet phldrT="[Texto]"/>
      <dgm:spPr/>
      <dgm:t>
        <a:bodyPr/>
        <a:lstStyle/>
        <a:p>
          <a:r>
            <a:rPr lang="es-ES_tradnl" dirty="0" smtClean="0">
              <a:latin typeface="Times New Roman" panose="02020603050405020304" pitchFamily="18" charset="0"/>
              <a:ea typeface="Calibri" panose="020F0502020204030204" pitchFamily="34" charset="0"/>
              <a:cs typeface="Times New Roman" panose="02020603050405020304" pitchFamily="18" charset="0"/>
            </a:rPr>
            <a:t>Grupos de muestreo</a:t>
          </a:r>
          <a:endParaRPr lang="es-EC" dirty="0"/>
        </a:p>
      </dgm:t>
    </dgm:pt>
    <dgm:pt modelId="{C3F6DA04-F492-4507-BEF4-A33191EF61BF}" type="parTrans" cxnId="{A53529A1-29D7-4757-8ACB-18CF793BD4DF}">
      <dgm:prSet/>
      <dgm:spPr/>
      <dgm:t>
        <a:bodyPr/>
        <a:lstStyle/>
        <a:p>
          <a:endParaRPr lang="es-EC"/>
        </a:p>
      </dgm:t>
    </dgm:pt>
    <dgm:pt modelId="{8912E6CD-2BC9-42BF-89CB-405879729A92}" type="sibTrans" cxnId="{A53529A1-29D7-4757-8ACB-18CF793BD4DF}">
      <dgm:prSet/>
      <dgm:spPr/>
      <dgm:t>
        <a:bodyPr/>
        <a:lstStyle/>
        <a:p>
          <a:endParaRPr lang="es-EC"/>
        </a:p>
      </dgm:t>
    </dgm:pt>
    <dgm:pt modelId="{B6E38A6D-716F-4356-97FB-1BFDBBE190BC}">
      <dgm:prSet/>
      <dgm:spPr/>
      <dgm:t>
        <a:bodyPr/>
        <a:lstStyle/>
        <a:p>
          <a:r>
            <a:rPr lang="es-ES_tradnl" dirty="0" smtClean="0">
              <a:latin typeface="Calibri" panose="020F0502020204030204" pitchFamily="34" charset="0"/>
              <a:ea typeface="Calibri" panose="020F0502020204030204" pitchFamily="34" charset="0"/>
              <a:cs typeface="Times New Roman" panose="02020603050405020304" pitchFamily="18" charset="0"/>
            </a:rPr>
            <a:t>Parámetros físico-químicos de agua</a:t>
          </a:r>
          <a:endParaRPr lang="es-EC" dirty="0"/>
        </a:p>
      </dgm:t>
    </dgm:pt>
    <dgm:pt modelId="{55AEE36A-B74C-4F12-A2A6-2970EE2895E9}" type="parTrans" cxnId="{DCBF1D2E-33A5-49EB-8F53-FC746EF4DA0B}">
      <dgm:prSet/>
      <dgm:spPr/>
      <dgm:t>
        <a:bodyPr/>
        <a:lstStyle/>
        <a:p>
          <a:endParaRPr lang="es-EC"/>
        </a:p>
      </dgm:t>
    </dgm:pt>
    <dgm:pt modelId="{30AE6E90-668B-426B-AD43-24194E5CF752}" type="sibTrans" cxnId="{DCBF1D2E-33A5-49EB-8F53-FC746EF4DA0B}">
      <dgm:prSet/>
      <dgm:spPr/>
      <dgm:t>
        <a:bodyPr/>
        <a:lstStyle/>
        <a:p>
          <a:endParaRPr lang="es-EC"/>
        </a:p>
      </dgm:t>
    </dgm:pt>
    <dgm:pt modelId="{4855042F-26D2-465D-9DDB-143F33733391}">
      <dgm:prSet/>
      <dgm:spPr/>
      <dgm:t>
        <a:bodyPr/>
        <a:lstStyle/>
        <a:p>
          <a:r>
            <a:rPr lang="es-ES_tradnl" dirty="0" smtClean="0">
              <a:latin typeface="Calibri" panose="020F0502020204030204" pitchFamily="34" charset="0"/>
              <a:ea typeface="Calibri" panose="020F0502020204030204" pitchFamily="34" charset="0"/>
              <a:cs typeface="Times New Roman" panose="02020603050405020304" pitchFamily="18" charset="0"/>
            </a:rPr>
            <a:t>Caracterización geomorfológica de la microcuenca </a:t>
          </a:r>
          <a:endParaRPr lang="es-EC" dirty="0"/>
        </a:p>
      </dgm:t>
    </dgm:pt>
    <dgm:pt modelId="{036CA8F0-B86B-4F25-B011-0A24D3537297}" type="parTrans" cxnId="{08651033-1BCD-4395-807C-59BC4F33E578}">
      <dgm:prSet/>
      <dgm:spPr/>
      <dgm:t>
        <a:bodyPr/>
        <a:lstStyle/>
        <a:p>
          <a:endParaRPr lang="es-EC"/>
        </a:p>
      </dgm:t>
    </dgm:pt>
    <dgm:pt modelId="{AD1B60C9-C270-4ADA-BBB7-0BDF12EA97E4}" type="sibTrans" cxnId="{08651033-1BCD-4395-807C-59BC4F33E578}">
      <dgm:prSet/>
      <dgm:spPr/>
      <dgm:t>
        <a:bodyPr/>
        <a:lstStyle/>
        <a:p>
          <a:endParaRPr lang="es-EC"/>
        </a:p>
      </dgm:t>
    </dgm:pt>
    <dgm:pt modelId="{3BCFDFF4-0084-4C5D-90C3-1082E1DDC954}" type="pres">
      <dgm:prSet presAssocID="{A2F580A9-17B8-400C-BC37-BAF04E751F45}" presName="Name0" presStyleCnt="0">
        <dgm:presLayoutVars>
          <dgm:dir/>
          <dgm:animLvl val="lvl"/>
          <dgm:resizeHandles val="exact"/>
        </dgm:presLayoutVars>
      </dgm:prSet>
      <dgm:spPr/>
    </dgm:pt>
    <dgm:pt modelId="{7B51E094-FEBA-4AD0-B9A6-7BDCA0218948}" type="pres">
      <dgm:prSet presAssocID="{A35B58DD-19E6-4D65-8402-BC977CE46B57}" presName="parTxOnly" presStyleLbl="node1" presStyleIdx="0" presStyleCnt="5">
        <dgm:presLayoutVars>
          <dgm:chMax val="0"/>
          <dgm:chPref val="0"/>
          <dgm:bulletEnabled val="1"/>
        </dgm:presLayoutVars>
      </dgm:prSet>
      <dgm:spPr/>
      <dgm:t>
        <a:bodyPr/>
        <a:lstStyle/>
        <a:p>
          <a:endParaRPr lang="es-EC"/>
        </a:p>
      </dgm:t>
    </dgm:pt>
    <dgm:pt modelId="{88113417-6BD7-4A0B-82C1-8CFD6B830BE1}" type="pres">
      <dgm:prSet presAssocID="{C5E4EAAE-FDE3-4FA0-B333-86164D7D279C}" presName="parTxOnlySpace" presStyleCnt="0"/>
      <dgm:spPr/>
    </dgm:pt>
    <dgm:pt modelId="{F743023F-D7DF-4496-82EE-1F2A1B8E7E03}" type="pres">
      <dgm:prSet presAssocID="{27C1EBE4-F67E-4437-87E0-237D4BFE1223}" presName="parTxOnly" presStyleLbl="node1" presStyleIdx="1" presStyleCnt="5">
        <dgm:presLayoutVars>
          <dgm:chMax val="0"/>
          <dgm:chPref val="0"/>
          <dgm:bulletEnabled val="1"/>
        </dgm:presLayoutVars>
      </dgm:prSet>
      <dgm:spPr/>
      <dgm:t>
        <a:bodyPr/>
        <a:lstStyle/>
        <a:p>
          <a:endParaRPr lang="es-EC"/>
        </a:p>
      </dgm:t>
    </dgm:pt>
    <dgm:pt modelId="{F6FCC42F-2CD8-4F69-8E5B-4C4384526829}" type="pres">
      <dgm:prSet presAssocID="{3C6D6E32-67B4-40EF-BE78-F0D360A70B39}" presName="parTxOnlySpace" presStyleCnt="0"/>
      <dgm:spPr/>
    </dgm:pt>
    <dgm:pt modelId="{2E231CEE-F4FA-4CC7-ADC4-FB18935960A2}" type="pres">
      <dgm:prSet presAssocID="{3F406CA7-E814-4DC2-9E39-7F4F6EFC3403}" presName="parTxOnly" presStyleLbl="node1" presStyleIdx="2" presStyleCnt="5">
        <dgm:presLayoutVars>
          <dgm:chMax val="0"/>
          <dgm:chPref val="0"/>
          <dgm:bulletEnabled val="1"/>
        </dgm:presLayoutVars>
      </dgm:prSet>
      <dgm:spPr/>
      <dgm:t>
        <a:bodyPr/>
        <a:lstStyle/>
        <a:p>
          <a:endParaRPr lang="es-EC"/>
        </a:p>
      </dgm:t>
    </dgm:pt>
    <dgm:pt modelId="{DF89E31D-FA8B-4CE5-9A67-1752D12AA732}" type="pres">
      <dgm:prSet presAssocID="{8912E6CD-2BC9-42BF-89CB-405879729A92}" presName="parTxOnlySpace" presStyleCnt="0"/>
      <dgm:spPr/>
    </dgm:pt>
    <dgm:pt modelId="{3F681FEC-9849-4959-B1D0-8474E96E9F2D}" type="pres">
      <dgm:prSet presAssocID="{B6E38A6D-716F-4356-97FB-1BFDBBE190BC}" presName="parTxOnly" presStyleLbl="node1" presStyleIdx="3" presStyleCnt="5">
        <dgm:presLayoutVars>
          <dgm:chMax val="0"/>
          <dgm:chPref val="0"/>
          <dgm:bulletEnabled val="1"/>
        </dgm:presLayoutVars>
      </dgm:prSet>
      <dgm:spPr/>
      <dgm:t>
        <a:bodyPr/>
        <a:lstStyle/>
        <a:p>
          <a:endParaRPr lang="es-EC"/>
        </a:p>
      </dgm:t>
    </dgm:pt>
    <dgm:pt modelId="{73D26877-F324-49CA-8ED0-4C1F4DE060D3}" type="pres">
      <dgm:prSet presAssocID="{30AE6E90-668B-426B-AD43-24194E5CF752}" presName="parTxOnlySpace" presStyleCnt="0"/>
      <dgm:spPr/>
    </dgm:pt>
    <dgm:pt modelId="{4BF549C3-5C88-4284-9CE7-FE201102DCF0}" type="pres">
      <dgm:prSet presAssocID="{4855042F-26D2-465D-9DDB-143F33733391}" presName="parTxOnly" presStyleLbl="node1" presStyleIdx="4" presStyleCnt="5">
        <dgm:presLayoutVars>
          <dgm:chMax val="0"/>
          <dgm:chPref val="0"/>
          <dgm:bulletEnabled val="1"/>
        </dgm:presLayoutVars>
      </dgm:prSet>
      <dgm:spPr/>
      <dgm:t>
        <a:bodyPr/>
        <a:lstStyle/>
        <a:p>
          <a:endParaRPr lang="es-EC"/>
        </a:p>
      </dgm:t>
    </dgm:pt>
  </dgm:ptLst>
  <dgm:cxnLst>
    <dgm:cxn modelId="{A53529A1-29D7-4757-8ACB-18CF793BD4DF}" srcId="{A2F580A9-17B8-400C-BC37-BAF04E751F45}" destId="{3F406CA7-E814-4DC2-9E39-7F4F6EFC3403}" srcOrd="2" destOrd="0" parTransId="{C3F6DA04-F492-4507-BEF4-A33191EF61BF}" sibTransId="{8912E6CD-2BC9-42BF-89CB-405879729A92}"/>
    <dgm:cxn modelId="{D4190845-C3E1-4306-8083-28E228C01C02}" srcId="{A2F580A9-17B8-400C-BC37-BAF04E751F45}" destId="{A35B58DD-19E6-4D65-8402-BC977CE46B57}" srcOrd="0" destOrd="0" parTransId="{C5E0A4B7-3A8C-4D4A-878D-2B9F7CEC235F}" sibTransId="{C5E4EAAE-FDE3-4FA0-B333-86164D7D279C}"/>
    <dgm:cxn modelId="{3CD000D5-5359-448F-A41D-AFAE0EA3F6E1}" type="presOf" srcId="{A2F580A9-17B8-400C-BC37-BAF04E751F45}" destId="{3BCFDFF4-0084-4C5D-90C3-1082E1DDC954}" srcOrd="0" destOrd="0" presId="urn:microsoft.com/office/officeart/2005/8/layout/chevron1"/>
    <dgm:cxn modelId="{5DF5E538-E352-4886-AB8B-802277436CDD}" type="presOf" srcId="{A35B58DD-19E6-4D65-8402-BC977CE46B57}" destId="{7B51E094-FEBA-4AD0-B9A6-7BDCA0218948}" srcOrd="0" destOrd="0" presId="urn:microsoft.com/office/officeart/2005/8/layout/chevron1"/>
    <dgm:cxn modelId="{41236550-3067-4FA8-845E-7B638255104D}" type="presOf" srcId="{4855042F-26D2-465D-9DDB-143F33733391}" destId="{4BF549C3-5C88-4284-9CE7-FE201102DCF0}" srcOrd="0" destOrd="0" presId="urn:microsoft.com/office/officeart/2005/8/layout/chevron1"/>
    <dgm:cxn modelId="{08651033-1BCD-4395-807C-59BC4F33E578}" srcId="{A2F580A9-17B8-400C-BC37-BAF04E751F45}" destId="{4855042F-26D2-465D-9DDB-143F33733391}" srcOrd="4" destOrd="0" parTransId="{036CA8F0-B86B-4F25-B011-0A24D3537297}" sibTransId="{AD1B60C9-C270-4ADA-BBB7-0BDF12EA97E4}"/>
    <dgm:cxn modelId="{219ECC0D-0AA6-4BB9-AB5E-3FA14BAF2E00}" srcId="{A2F580A9-17B8-400C-BC37-BAF04E751F45}" destId="{27C1EBE4-F67E-4437-87E0-237D4BFE1223}" srcOrd="1" destOrd="0" parTransId="{E0F1604B-573D-4CAD-A277-4892145BC236}" sibTransId="{3C6D6E32-67B4-40EF-BE78-F0D360A70B39}"/>
    <dgm:cxn modelId="{7CE6C134-7A4D-4D6A-A32D-CED81641F9A7}" type="presOf" srcId="{B6E38A6D-716F-4356-97FB-1BFDBBE190BC}" destId="{3F681FEC-9849-4959-B1D0-8474E96E9F2D}" srcOrd="0" destOrd="0" presId="urn:microsoft.com/office/officeart/2005/8/layout/chevron1"/>
    <dgm:cxn modelId="{DCBF1D2E-33A5-49EB-8F53-FC746EF4DA0B}" srcId="{A2F580A9-17B8-400C-BC37-BAF04E751F45}" destId="{B6E38A6D-716F-4356-97FB-1BFDBBE190BC}" srcOrd="3" destOrd="0" parTransId="{55AEE36A-B74C-4F12-A2A6-2970EE2895E9}" sibTransId="{30AE6E90-668B-426B-AD43-24194E5CF752}"/>
    <dgm:cxn modelId="{16E4D2ED-0D73-4CE1-8D0B-7AD96EA601D8}" type="presOf" srcId="{3F406CA7-E814-4DC2-9E39-7F4F6EFC3403}" destId="{2E231CEE-F4FA-4CC7-ADC4-FB18935960A2}" srcOrd="0" destOrd="0" presId="urn:microsoft.com/office/officeart/2005/8/layout/chevron1"/>
    <dgm:cxn modelId="{B25FAE60-4F8F-4C0C-8614-B78CC7194474}" type="presOf" srcId="{27C1EBE4-F67E-4437-87E0-237D4BFE1223}" destId="{F743023F-D7DF-4496-82EE-1F2A1B8E7E03}" srcOrd="0" destOrd="0" presId="urn:microsoft.com/office/officeart/2005/8/layout/chevron1"/>
    <dgm:cxn modelId="{DC7F61FD-0E53-4C21-B171-A292108E4046}" type="presParOf" srcId="{3BCFDFF4-0084-4C5D-90C3-1082E1DDC954}" destId="{7B51E094-FEBA-4AD0-B9A6-7BDCA0218948}" srcOrd="0" destOrd="0" presId="urn:microsoft.com/office/officeart/2005/8/layout/chevron1"/>
    <dgm:cxn modelId="{05D5BCFE-288F-4593-B86C-AFF034E138E5}" type="presParOf" srcId="{3BCFDFF4-0084-4C5D-90C3-1082E1DDC954}" destId="{88113417-6BD7-4A0B-82C1-8CFD6B830BE1}" srcOrd="1" destOrd="0" presId="urn:microsoft.com/office/officeart/2005/8/layout/chevron1"/>
    <dgm:cxn modelId="{749AA0CC-BA66-4859-9FAF-1E827BD0E2E6}" type="presParOf" srcId="{3BCFDFF4-0084-4C5D-90C3-1082E1DDC954}" destId="{F743023F-D7DF-4496-82EE-1F2A1B8E7E03}" srcOrd="2" destOrd="0" presId="urn:microsoft.com/office/officeart/2005/8/layout/chevron1"/>
    <dgm:cxn modelId="{CC4CD3DB-B552-4B1B-9BED-4AF8A809D165}" type="presParOf" srcId="{3BCFDFF4-0084-4C5D-90C3-1082E1DDC954}" destId="{F6FCC42F-2CD8-4F69-8E5B-4C4384526829}" srcOrd="3" destOrd="0" presId="urn:microsoft.com/office/officeart/2005/8/layout/chevron1"/>
    <dgm:cxn modelId="{B91CF479-4E94-4D8B-80BD-32B44C7E4FF1}" type="presParOf" srcId="{3BCFDFF4-0084-4C5D-90C3-1082E1DDC954}" destId="{2E231CEE-F4FA-4CC7-ADC4-FB18935960A2}" srcOrd="4" destOrd="0" presId="urn:microsoft.com/office/officeart/2005/8/layout/chevron1"/>
    <dgm:cxn modelId="{E793865A-D0EC-415D-9FBD-99A0205009A9}" type="presParOf" srcId="{3BCFDFF4-0084-4C5D-90C3-1082E1DDC954}" destId="{DF89E31D-FA8B-4CE5-9A67-1752D12AA732}" srcOrd="5" destOrd="0" presId="urn:microsoft.com/office/officeart/2005/8/layout/chevron1"/>
    <dgm:cxn modelId="{DE10FC0E-2939-490F-8CF4-3A4E94D2A4CB}" type="presParOf" srcId="{3BCFDFF4-0084-4C5D-90C3-1082E1DDC954}" destId="{3F681FEC-9849-4959-B1D0-8474E96E9F2D}" srcOrd="6" destOrd="0" presId="urn:microsoft.com/office/officeart/2005/8/layout/chevron1"/>
    <dgm:cxn modelId="{86103D54-0F75-47FF-916F-59B62FAFDEEA}" type="presParOf" srcId="{3BCFDFF4-0084-4C5D-90C3-1082E1DDC954}" destId="{73D26877-F324-49CA-8ED0-4C1F4DE060D3}" srcOrd="7" destOrd="0" presId="urn:microsoft.com/office/officeart/2005/8/layout/chevron1"/>
    <dgm:cxn modelId="{C98793BE-DCDE-4AA9-937B-468E2CDA5D92}" type="presParOf" srcId="{3BCFDFF4-0084-4C5D-90C3-1082E1DDC954}" destId="{4BF549C3-5C88-4284-9CE7-FE201102DCF0}"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18847-4FA5-4B16-BF79-8F06877E08C2}">
      <dsp:nvSpPr>
        <dsp:cNvPr id="0" name=""/>
        <dsp:cNvSpPr/>
      </dsp:nvSpPr>
      <dsp:spPr>
        <a:xfrm>
          <a:off x="3493527" y="2156810"/>
          <a:ext cx="1538109" cy="1538109"/>
        </a:xfrm>
        <a:prstGeom prst="ellipse">
          <a:avLst/>
        </a:prstGeom>
        <a:solidFill>
          <a:srgbClr val="00206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s-MX" sz="3800" kern="1200" dirty="0" smtClean="0"/>
            <a:t>Agua </a:t>
          </a:r>
          <a:endParaRPr lang="es-EC" sz="3800" kern="1200" dirty="0"/>
        </a:p>
      </dsp:txBody>
      <dsp:txXfrm>
        <a:off x="3718778" y="2382061"/>
        <a:ext cx="1087607" cy="1087607"/>
      </dsp:txXfrm>
    </dsp:sp>
    <dsp:sp modelId="{54C6D10A-CBD2-4579-876D-D17BB33BEC9F}">
      <dsp:nvSpPr>
        <dsp:cNvPr id="0" name=""/>
        <dsp:cNvSpPr/>
      </dsp:nvSpPr>
      <dsp:spPr>
        <a:xfrm rot="16200000">
          <a:off x="4099982" y="1597743"/>
          <a:ext cx="325199" cy="52295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a:off x="4148762" y="1751114"/>
        <a:ext cx="227639" cy="313775"/>
      </dsp:txXfrm>
    </dsp:sp>
    <dsp:sp modelId="{85741C53-F9DE-4D06-A5D4-880EEE656160}">
      <dsp:nvSpPr>
        <dsp:cNvPr id="0" name=""/>
        <dsp:cNvSpPr/>
      </dsp:nvSpPr>
      <dsp:spPr>
        <a:xfrm>
          <a:off x="3493527" y="5117"/>
          <a:ext cx="1538109" cy="1538109"/>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smtClean="0"/>
            <a:t>Interrelación </a:t>
          </a:r>
          <a:endParaRPr lang="es-EC" sz="1400" kern="1200" dirty="0"/>
        </a:p>
      </dsp:txBody>
      <dsp:txXfrm>
        <a:off x="3718778" y="230368"/>
        <a:ext cx="1087607" cy="1087607"/>
      </dsp:txXfrm>
    </dsp:sp>
    <dsp:sp modelId="{E003993D-9FE2-42B4-BAF6-810AABCB16FA}">
      <dsp:nvSpPr>
        <dsp:cNvPr id="0" name=""/>
        <dsp:cNvSpPr/>
      </dsp:nvSpPr>
      <dsp:spPr>
        <a:xfrm>
          <a:off x="5166625" y="2664386"/>
          <a:ext cx="325199" cy="522957"/>
        </a:xfrm>
        <a:prstGeom prst="rightArrow">
          <a:avLst>
            <a:gd name="adj1" fmla="val 60000"/>
            <a:gd name="adj2" fmla="val 50000"/>
          </a:avLst>
        </a:prstGeom>
        <a:solidFill>
          <a:schemeClr val="accent2">
            <a:hueOff val="13013"/>
            <a:satOff val="-8959"/>
            <a:lumOff val="-228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a:off x="5166625" y="2768977"/>
        <a:ext cx="227639" cy="313775"/>
      </dsp:txXfrm>
    </dsp:sp>
    <dsp:sp modelId="{E14727D2-6D6F-4DFF-BC44-62E2FF193FCE}">
      <dsp:nvSpPr>
        <dsp:cNvPr id="0" name=""/>
        <dsp:cNvSpPr/>
      </dsp:nvSpPr>
      <dsp:spPr>
        <a:xfrm>
          <a:off x="5645220" y="2156810"/>
          <a:ext cx="1538109" cy="1538109"/>
        </a:xfrm>
        <a:prstGeom prst="ellipse">
          <a:avLst/>
        </a:prstGeom>
        <a:solidFill>
          <a:schemeClr val="tx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MX" sz="1500" kern="1200" dirty="0" smtClean="0"/>
            <a:t>Visión internacional </a:t>
          </a:r>
          <a:endParaRPr lang="es-EC" sz="1500" kern="1200" dirty="0"/>
        </a:p>
      </dsp:txBody>
      <dsp:txXfrm>
        <a:off x="5870471" y="2382061"/>
        <a:ext cx="1087607" cy="1087607"/>
      </dsp:txXfrm>
    </dsp:sp>
    <dsp:sp modelId="{D5AE39D8-954A-465E-9C88-C99B0BF68988}">
      <dsp:nvSpPr>
        <dsp:cNvPr id="0" name=""/>
        <dsp:cNvSpPr/>
      </dsp:nvSpPr>
      <dsp:spPr>
        <a:xfrm rot="5400000">
          <a:off x="4099982" y="3731029"/>
          <a:ext cx="325199" cy="522957"/>
        </a:xfrm>
        <a:prstGeom prst="rightArrow">
          <a:avLst>
            <a:gd name="adj1" fmla="val 60000"/>
            <a:gd name="adj2" fmla="val 50000"/>
          </a:avLst>
        </a:prstGeom>
        <a:solidFill>
          <a:schemeClr val="accent2">
            <a:hueOff val="26025"/>
            <a:satOff val="-17917"/>
            <a:lumOff val="-457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a:off x="4148762" y="3786840"/>
        <a:ext cx="227639" cy="313775"/>
      </dsp:txXfrm>
    </dsp:sp>
    <dsp:sp modelId="{2544E814-3EBB-4A53-A098-B2D9AA33EC85}">
      <dsp:nvSpPr>
        <dsp:cNvPr id="0" name=""/>
        <dsp:cNvSpPr/>
      </dsp:nvSpPr>
      <dsp:spPr>
        <a:xfrm>
          <a:off x="3493527" y="4308503"/>
          <a:ext cx="1538109" cy="1538109"/>
        </a:xfrm>
        <a:prstGeom prst="ellipse">
          <a:avLst/>
        </a:prstGeom>
        <a:solidFill>
          <a:schemeClr val="accent5">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s-MX" sz="1500" kern="1200" dirty="0" smtClean="0"/>
            <a:t>Gestión integrada </a:t>
          </a:r>
          <a:endParaRPr lang="es-EC" sz="1500" kern="1200" dirty="0"/>
        </a:p>
      </dsp:txBody>
      <dsp:txXfrm>
        <a:off x="3718778" y="4533754"/>
        <a:ext cx="1087607" cy="1087607"/>
      </dsp:txXfrm>
    </dsp:sp>
    <dsp:sp modelId="{9CD46406-6FBD-49FB-83E0-90CBA13E62A7}">
      <dsp:nvSpPr>
        <dsp:cNvPr id="0" name=""/>
        <dsp:cNvSpPr/>
      </dsp:nvSpPr>
      <dsp:spPr>
        <a:xfrm rot="10800000">
          <a:off x="3033339" y="2664386"/>
          <a:ext cx="325199" cy="522957"/>
        </a:xfrm>
        <a:prstGeom prst="rightArrow">
          <a:avLst>
            <a:gd name="adj1" fmla="val 60000"/>
            <a:gd name="adj2" fmla="val 50000"/>
          </a:avLst>
        </a:prstGeom>
        <a:solidFill>
          <a:schemeClr val="accent2">
            <a:hueOff val="39038"/>
            <a:satOff val="-26876"/>
            <a:lumOff val="-686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rot="10800000">
        <a:off x="3130899" y="2768977"/>
        <a:ext cx="227639" cy="313775"/>
      </dsp:txXfrm>
    </dsp:sp>
    <dsp:sp modelId="{F9452F79-4E8D-4391-85BE-BB61674BCBCB}">
      <dsp:nvSpPr>
        <dsp:cNvPr id="0" name=""/>
        <dsp:cNvSpPr/>
      </dsp:nvSpPr>
      <dsp:spPr>
        <a:xfrm>
          <a:off x="1341834" y="2156810"/>
          <a:ext cx="1538109" cy="1538109"/>
        </a:xfrm>
        <a:prstGeom prst="ellipse">
          <a:avLst/>
        </a:prstGeom>
        <a:solidFill>
          <a:schemeClr val="accent2">
            <a:hueOff val="39038"/>
            <a:satOff val="-26876"/>
            <a:lumOff val="-6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MX" sz="1200" kern="1200" dirty="0" smtClean="0"/>
            <a:t>Actividades socioeconómicas </a:t>
          </a:r>
          <a:endParaRPr lang="es-EC" sz="1200" kern="1200" dirty="0"/>
        </a:p>
      </dsp:txBody>
      <dsp:txXfrm>
        <a:off x="1567085" y="2382061"/>
        <a:ext cx="1087607" cy="10876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193B59-580D-4517-92D5-C68B7E1643E7}">
      <dsp:nvSpPr>
        <dsp:cNvPr id="0" name=""/>
        <dsp:cNvSpPr/>
      </dsp:nvSpPr>
      <dsp:spPr>
        <a:xfrm>
          <a:off x="0" y="2142"/>
          <a:ext cx="6663113" cy="112271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Su aporte cubre alrededor de un 38% de toda el agua potable producida para el DMQ </a:t>
          </a:r>
          <a:endParaRPr lang="es-EC" sz="2000" kern="1200" dirty="0"/>
        </a:p>
      </dsp:txBody>
      <dsp:txXfrm>
        <a:off x="54806" y="56948"/>
        <a:ext cx="6553501" cy="1013098"/>
      </dsp:txXfrm>
    </dsp:sp>
    <dsp:sp modelId="{280EB612-2E13-4CA9-A221-4A7F60533456}">
      <dsp:nvSpPr>
        <dsp:cNvPr id="0" name=""/>
        <dsp:cNvSpPr/>
      </dsp:nvSpPr>
      <dsp:spPr>
        <a:xfrm>
          <a:off x="0" y="1132942"/>
          <a:ext cx="6663113" cy="838013"/>
        </a:xfrm>
        <a:prstGeom prst="roundRect">
          <a:avLst/>
        </a:prstGeom>
        <a:solidFill>
          <a:schemeClr val="accent3">
            <a:hueOff val="399335"/>
            <a:satOff val="-2418"/>
            <a:lumOff val="287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MX" sz="2000" kern="1200" dirty="0" smtClean="0"/>
            <a:t>Planes de gestión </a:t>
          </a:r>
        </a:p>
      </dsp:txBody>
      <dsp:txXfrm>
        <a:off x="40908" y="1173850"/>
        <a:ext cx="6581297" cy="756197"/>
      </dsp:txXfrm>
    </dsp:sp>
    <dsp:sp modelId="{8BD3B822-C2AE-4CF3-B520-E911C44F0761}">
      <dsp:nvSpPr>
        <dsp:cNvPr id="0" name=""/>
        <dsp:cNvSpPr/>
      </dsp:nvSpPr>
      <dsp:spPr>
        <a:xfrm>
          <a:off x="0" y="1979046"/>
          <a:ext cx="6663113" cy="1122710"/>
        </a:xfrm>
        <a:prstGeom prst="roundRect">
          <a:avLst/>
        </a:prstGeom>
        <a:solidFill>
          <a:schemeClr val="accent3">
            <a:hueOff val="798670"/>
            <a:satOff val="-4837"/>
            <a:lumOff val="575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EC" sz="2000" kern="1200" dirty="0" smtClean="0"/>
            <a:t>La Huella Hídrica es considerada como un indicador global multidimensional de apropiación de los recursos de agua dulce</a:t>
          </a:r>
        </a:p>
        <a:p>
          <a:pPr lvl="0" algn="l" defTabSz="933450">
            <a:lnSpc>
              <a:spcPct val="90000"/>
            </a:lnSpc>
            <a:spcBef>
              <a:spcPct val="0"/>
            </a:spcBef>
            <a:spcAft>
              <a:spcPct val="35000"/>
            </a:spcAft>
          </a:pPr>
          <a:endParaRPr lang="es-EC" sz="1800" kern="1200" dirty="0"/>
        </a:p>
      </dsp:txBody>
      <dsp:txXfrm>
        <a:off x="54806" y="2033852"/>
        <a:ext cx="6553501" cy="1013098"/>
      </dsp:txXfrm>
    </dsp:sp>
    <dsp:sp modelId="{E5A4DA9E-FCEA-4B0B-9AA0-D01E74BA3A75}">
      <dsp:nvSpPr>
        <dsp:cNvPr id="0" name=""/>
        <dsp:cNvSpPr/>
      </dsp:nvSpPr>
      <dsp:spPr>
        <a:xfrm>
          <a:off x="0" y="3109846"/>
          <a:ext cx="6663113" cy="1122710"/>
        </a:xfrm>
        <a:prstGeom prst="roundRect">
          <a:avLst/>
        </a:prstGeom>
        <a:solidFill>
          <a:schemeClr val="accent3">
            <a:hueOff val="1198005"/>
            <a:satOff val="-7255"/>
            <a:lumOff val="862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No se identifican trabajos similares</a:t>
          </a:r>
          <a:endParaRPr lang="es-EC" sz="2000" kern="1200" dirty="0"/>
        </a:p>
      </dsp:txBody>
      <dsp:txXfrm>
        <a:off x="54806" y="3164652"/>
        <a:ext cx="6553501" cy="10130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A3C50-D899-4136-8204-B240ED25FABD}">
      <dsp:nvSpPr>
        <dsp:cNvPr id="0" name=""/>
        <dsp:cNvSpPr/>
      </dsp:nvSpPr>
      <dsp:spPr>
        <a:xfrm>
          <a:off x="3301394" y="239813"/>
          <a:ext cx="3465486" cy="1295325"/>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El río Pita abastece las necesidades de quienes viven y producen en la microcuenca</a:t>
          </a:r>
          <a:endParaRPr lang="es-EC" sz="2000" kern="1200" dirty="0"/>
        </a:p>
      </dsp:txBody>
      <dsp:txXfrm>
        <a:off x="3339333" y="277752"/>
        <a:ext cx="3389608" cy="1219447"/>
      </dsp:txXfrm>
    </dsp:sp>
    <dsp:sp modelId="{78E57E03-D7D4-4D1A-8F79-25D3B278323A}">
      <dsp:nvSpPr>
        <dsp:cNvPr id="0" name=""/>
        <dsp:cNvSpPr/>
      </dsp:nvSpPr>
      <dsp:spPr>
        <a:xfrm rot="2291860">
          <a:off x="5877254" y="1470943"/>
          <a:ext cx="210783" cy="32574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5940489" y="1536092"/>
        <a:ext cx="84313" cy="195445"/>
      </dsp:txXfrm>
    </dsp:sp>
    <dsp:sp modelId="{6C8B17A5-040B-45FE-8B86-A3444B2080C5}">
      <dsp:nvSpPr>
        <dsp:cNvPr id="0" name=""/>
        <dsp:cNvSpPr/>
      </dsp:nvSpPr>
      <dsp:spPr>
        <a:xfrm>
          <a:off x="5915910" y="1732493"/>
          <a:ext cx="2371489" cy="1563644"/>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EC" sz="2100" kern="1200" dirty="0" smtClean="0"/>
            <a:t>Garantizar la satisfacción equitativa y cuantificar el recurso </a:t>
          </a:r>
          <a:endParaRPr lang="es-EC" sz="2100" kern="1200" dirty="0"/>
        </a:p>
      </dsp:txBody>
      <dsp:txXfrm>
        <a:off x="5961708" y="1778291"/>
        <a:ext cx="2279893" cy="1472048"/>
      </dsp:txXfrm>
    </dsp:sp>
    <dsp:sp modelId="{825D8198-BF63-4A4B-9F1B-3DF5ABCAF625}">
      <dsp:nvSpPr>
        <dsp:cNvPr id="0" name=""/>
        <dsp:cNvSpPr/>
      </dsp:nvSpPr>
      <dsp:spPr>
        <a:xfrm rot="8501926">
          <a:off x="5767772" y="3321690"/>
          <a:ext cx="210783" cy="32574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10800000">
        <a:off x="5831007" y="3386839"/>
        <a:ext cx="84313" cy="195445"/>
      </dsp:txXfrm>
    </dsp:sp>
    <dsp:sp modelId="{F6E4F042-995D-42E6-9B66-8DFBBA6EAF7E}">
      <dsp:nvSpPr>
        <dsp:cNvPr id="0" name=""/>
        <dsp:cNvSpPr/>
      </dsp:nvSpPr>
      <dsp:spPr>
        <a:xfrm>
          <a:off x="4114683" y="3672987"/>
          <a:ext cx="1861393" cy="930696"/>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Garantizar el derecho al buen vivir </a:t>
          </a:r>
          <a:endParaRPr lang="es-EC" sz="1700" kern="1200" dirty="0"/>
        </a:p>
      </dsp:txBody>
      <dsp:txXfrm>
        <a:off x="4141942" y="3700246"/>
        <a:ext cx="1806875" cy="876178"/>
      </dsp:txXfrm>
    </dsp:sp>
    <dsp:sp modelId="{E4DA43D0-B55B-4715-9532-7D3C734F9F2B}">
      <dsp:nvSpPr>
        <dsp:cNvPr id="0" name=""/>
        <dsp:cNvSpPr/>
      </dsp:nvSpPr>
      <dsp:spPr>
        <a:xfrm rot="13125382">
          <a:off x="4145321" y="3337530"/>
          <a:ext cx="210783" cy="32574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rot="10800000">
        <a:off x="4208556" y="3402679"/>
        <a:ext cx="84313" cy="195445"/>
      </dsp:txXfrm>
    </dsp:sp>
    <dsp:sp modelId="{E64E58FB-DCCF-4940-8924-70A1CC54D53C}">
      <dsp:nvSpPr>
        <dsp:cNvPr id="0" name=""/>
        <dsp:cNvSpPr/>
      </dsp:nvSpPr>
      <dsp:spPr>
        <a:xfrm>
          <a:off x="1804247" y="1700811"/>
          <a:ext cx="2436210" cy="1627006"/>
        </a:xfrm>
        <a:prstGeom prst="roundRect">
          <a:avLst>
            <a:gd name="adj" fmla="val 10000"/>
          </a:avLst>
        </a:prstGeom>
        <a:solidFill>
          <a:schemeClr val="lt1">
            <a:hueOff val="0"/>
            <a:satOff val="0"/>
            <a:lumOff val="0"/>
            <a:alphaOff val="0"/>
          </a:schemeClr>
        </a:solidFill>
        <a:ln w="158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kern="1200" dirty="0" smtClean="0"/>
            <a:t>Derechos de la naturaleza </a:t>
          </a:r>
          <a:endParaRPr lang="es-EC" sz="2000" kern="1200" dirty="0"/>
        </a:p>
      </dsp:txBody>
      <dsp:txXfrm>
        <a:off x="1851900" y="1748464"/>
        <a:ext cx="2340904" cy="1531700"/>
      </dsp:txXfrm>
    </dsp:sp>
    <dsp:sp modelId="{6C141261-E1F6-486A-99E1-F3F05BC26DA0}">
      <dsp:nvSpPr>
        <dsp:cNvPr id="0" name=""/>
        <dsp:cNvSpPr/>
      </dsp:nvSpPr>
      <dsp:spPr>
        <a:xfrm rot="19262347">
          <a:off x="4025394" y="1455102"/>
          <a:ext cx="210783" cy="325743"/>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C" sz="1400" kern="1200"/>
        </a:p>
      </dsp:txBody>
      <dsp:txXfrm>
        <a:off x="4088629" y="1520251"/>
        <a:ext cx="84313" cy="1954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D9E99-72BA-4FB8-A530-831B869C1F73}">
      <dsp:nvSpPr>
        <dsp:cNvPr id="0" name=""/>
        <dsp:cNvSpPr/>
      </dsp:nvSpPr>
      <dsp:spPr>
        <a:xfrm>
          <a:off x="0" y="0"/>
          <a:ext cx="9641840" cy="1693333"/>
        </a:xfrm>
        <a:prstGeom prst="roundRect">
          <a:avLst>
            <a:gd name="adj" fmla="val 10000"/>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just" defTabSz="933450">
            <a:lnSpc>
              <a:spcPct val="90000"/>
            </a:lnSpc>
            <a:spcBef>
              <a:spcPct val="0"/>
            </a:spcBef>
            <a:spcAft>
              <a:spcPct val="35000"/>
            </a:spcAft>
          </a:pPr>
          <a:r>
            <a:rPr lang="es-EC" sz="2100" kern="1200" dirty="0" smtClean="0"/>
            <a:t>Es un indicador consuntivo de agua dulce que se refiere al consumo de recursos hídricos, agua azul (aguas superficiales y subterráneas), por un producto, a lo largo de la cadena productiva del mismo.</a:t>
          </a:r>
          <a:endParaRPr lang="es-EC" sz="2100" kern="1200" dirty="0"/>
        </a:p>
      </dsp:txBody>
      <dsp:txXfrm>
        <a:off x="2097701" y="0"/>
        <a:ext cx="7544138" cy="1693333"/>
      </dsp:txXfrm>
    </dsp:sp>
    <dsp:sp modelId="{1C7357F2-60D9-470E-8789-594B8C2911EA}">
      <dsp:nvSpPr>
        <dsp:cNvPr id="0" name=""/>
        <dsp:cNvSpPr/>
      </dsp:nvSpPr>
      <dsp:spPr>
        <a:xfrm>
          <a:off x="169333" y="169333"/>
          <a:ext cx="1928368" cy="1354666"/>
        </a:xfrm>
        <a:prstGeom prst="roundRect">
          <a:avLst>
            <a:gd name="adj" fmla="val 10000"/>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479CD8-CD78-4136-922C-737038DDA5C6}">
      <dsp:nvSpPr>
        <dsp:cNvPr id="0" name=""/>
        <dsp:cNvSpPr/>
      </dsp:nvSpPr>
      <dsp:spPr>
        <a:xfrm>
          <a:off x="0" y="1862666"/>
          <a:ext cx="9641840" cy="1693333"/>
        </a:xfrm>
        <a:prstGeom prst="roundRect">
          <a:avLst>
            <a:gd name="adj" fmla="val 10000"/>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just" defTabSz="933450">
            <a:lnSpc>
              <a:spcPct val="90000"/>
            </a:lnSpc>
            <a:spcBef>
              <a:spcPct val="0"/>
            </a:spcBef>
            <a:spcAft>
              <a:spcPct val="35000"/>
            </a:spcAft>
          </a:pPr>
          <a:r>
            <a:rPr lang="es-EC" sz="2100" kern="1200" dirty="0" smtClean="0"/>
            <a:t>Se refiere al volumen de agua de lluvia evaporada o incorporada en un producto. Este volumen hace referencia a la disponibilidad de agua verde (DAV) de los recursos naturales.</a:t>
          </a:r>
          <a:endParaRPr lang="es-EC" sz="2100" kern="1200" dirty="0"/>
        </a:p>
      </dsp:txBody>
      <dsp:txXfrm>
        <a:off x="2097701" y="1862666"/>
        <a:ext cx="7544138" cy="1693333"/>
      </dsp:txXfrm>
    </dsp:sp>
    <dsp:sp modelId="{4F525466-D5A6-40EC-AD08-9C3898E5F002}">
      <dsp:nvSpPr>
        <dsp:cNvPr id="0" name=""/>
        <dsp:cNvSpPr/>
      </dsp:nvSpPr>
      <dsp:spPr>
        <a:xfrm>
          <a:off x="169333" y="2032000"/>
          <a:ext cx="1928368" cy="1354666"/>
        </a:xfrm>
        <a:prstGeom prst="roundRect">
          <a:avLst>
            <a:gd name="adj" fmla="val 10000"/>
          </a:avLst>
        </a:prstGeom>
        <a:blipFill rotWithShape="1">
          <a:blip xmlns:r="http://schemas.openxmlformats.org/officeDocument/2006/relationships" r:embed="rId2"/>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936AAA-36D7-4247-894C-7293052288E6}">
      <dsp:nvSpPr>
        <dsp:cNvPr id="0" name=""/>
        <dsp:cNvSpPr/>
      </dsp:nvSpPr>
      <dsp:spPr>
        <a:xfrm>
          <a:off x="0" y="3725333"/>
          <a:ext cx="9641840" cy="1693333"/>
        </a:xfrm>
        <a:prstGeom prst="roundRect">
          <a:avLst>
            <a:gd name="adj" fmla="val 10000"/>
          </a:avLst>
        </a:prstGeom>
        <a:solidFill>
          <a:schemeClr val="bg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just" defTabSz="933450">
            <a:lnSpc>
              <a:spcPct val="90000"/>
            </a:lnSpc>
            <a:spcBef>
              <a:spcPct val="0"/>
            </a:spcBef>
            <a:spcAft>
              <a:spcPct val="35000"/>
            </a:spcAft>
          </a:pPr>
          <a:r>
            <a:rPr lang="es-EC" sz="2100" kern="1200" dirty="0" smtClean="0"/>
            <a:t>Se refiere al volumen de agua contaminada en un proceso, teóricamente se define como el volumen de agua necesaria para asimilar la carga de contaminantes, considerando las concentraciones naturales existente en el ambiente y las normas de calidad (Hoekstra, et al, 2011).</a:t>
          </a:r>
          <a:endParaRPr lang="es-EC" sz="2100" kern="1200" dirty="0"/>
        </a:p>
      </dsp:txBody>
      <dsp:txXfrm>
        <a:off x="2097701" y="3725333"/>
        <a:ext cx="7544138" cy="1693333"/>
      </dsp:txXfrm>
    </dsp:sp>
    <dsp:sp modelId="{E67388ED-DB96-407F-9E9B-AEE98A6B4E01}">
      <dsp:nvSpPr>
        <dsp:cNvPr id="0" name=""/>
        <dsp:cNvSpPr/>
      </dsp:nvSpPr>
      <dsp:spPr>
        <a:xfrm>
          <a:off x="169333" y="3894666"/>
          <a:ext cx="1928368" cy="1354666"/>
        </a:xfrm>
        <a:prstGeom prst="roundRect">
          <a:avLst>
            <a:gd name="adj" fmla="val 10000"/>
          </a:avLst>
        </a:prstGeom>
        <a:blipFill rotWithShape="1">
          <a:blip xmlns:r="http://schemas.openxmlformats.org/officeDocument/2006/relationships" r:embed="rId3"/>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833CC-1B6C-4EB3-A323-F4A7095C1F6E}">
      <dsp:nvSpPr>
        <dsp:cNvPr id="0" name=""/>
        <dsp:cNvSpPr/>
      </dsp:nvSpPr>
      <dsp:spPr>
        <a:xfrm>
          <a:off x="2716" y="770252"/>
          <a:ext cx="3309955" cy="1323982"/>
        </a:xfrm>
        <a:prstGeom prst="chevron">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MX" sz="2200" kern="1200" dirty="0" smtClean="0"/>
            <a:t>Levantamiento de información </a:t>
          </a:r>
          <a:endParaRPr lang="es-EC" sz="2200" kern="1200" dirty="0" smtClean="0"/>
        </a:p>
        <a:p>
          <a:pPr lvl="0" algn="ctr" defTabSz="977900">
            <a:lnSpc>
              <a:spcPct val="90000"/>
            </a:lnSpc>
            <a:spcBef>
              <a:spcPct val="0"/>
            </a:spcBef>
            <a:spcAft>
              <a:spcPct val="35000"/>
            </a:spcAft>
          </a:pPr>
          <a:endParaRPr lang="es-EC" sz="2200" kern="1200" dirty="0"/>
        </a:p>
      </dsp:txBody>
      <dsp:txXfrm>
        <a:off x="664707" y="770252"/>
        <a:ext cx="1985973" cy="1323982"/>
      </dsp:txXfrm>
    </dsp:sp>
    <dsp:sp modelId="{A0EEC583-4555-4B09-9BAA-220C5E97B916}">
      <dsp:nvSpPr>
        <dsp:cNvPr id="0" name=""/>
        <dsp:cNvSpPr/>
      </dsp:nvSpPr>
      <dsp:spPr>
        <a:xfrm>
          <a:off x="2981676" y="770252"/>
          <a:ext cx="3309955" cy="1323982"/>
        </a:xfrm>
        <a:prstGeom prst="chevron">
          <a:avLst/>
        </a:prstGeom>
        <a:solidFill>
          <a:schemeClr val="accent4">
            <a:hueOff val="471660"/>
            <a:satOff val="3503"/>
            <a:lumOff val="784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s-MX" sz="2200" kern="1200" dirty="0" smtClean="0"/>
            <a:t>Análisis socioeconómico </a:t>
          </a:r>
          <a:endParaRPr lang="es-EC" sz="2200" kern="1200" dirty="0"/>
        </a:p>
      </dsp:txBody>
      <dsp:txXfrm>
        <a:off x="3643667" y="770252"/>
        <a:ext cx="1985973" cy="1323982"/>
      </dsp:txXfrm>
    </dsp:sp>
    <dsp:sp modelId="{C7C956C2-4716-4D29-A70E-AA285CA8DE0C}">
      <dsp:nvSpPr>
        <dsp:cNvPr id="0" name=""/>
        <dsp:cNvSpPr/>
      </dsp:nvSpPr>
      <dsp:spPr>
        <a:xfrm>
          <a:off x="5960636" y="770252"/>
          <a:ext cx="3309955" cy="1323982"/>
        </a:xfrm>
        <a:prstGeom prst="chevron">
          <a:avLst/>
        </a:prstGeom>
        <a:solidFill>
          <a:schemeClr val="accent4">
            <a:hueOff val="943321"/>
            <a:satOff val="7007"/>
            <a:lumOff val="156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lvl="0" algn="ctr" defTabSz="977900">
            <a:lnSpc>
              <a:spcPct val="90000"/>
            </a:lnSpc>
            <a:spcBef>
              <a:spcPct val="0"/>
            </a:spcBef>
            <a:spcAft>
              <a:spcPct val="35000"/>
            </a:spcAft>
          </a:pPr>
          <a:r>
            <a:rPr lang="es-EC" sz="2200" kern="1200" dirty="0" smtClean="0"/>
            <a:t>Análisis biofísico </a:t>
          </a:r>
          <a:endParaRPr lang="es-EC" sz="2200" kern="1200" dirty="0"/>
        </a:p>
      </dsp:txBody>
      <dsp:txXfrm>
        <a:off x="6622627" y="770252"/>
        <a:ext cx="1985973" cy="132398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1E094-FEBA-4AD0-B9A6-7BDCA0218948}">
      <dsp:nvSpPr>
        <dsp:cNvPr id="0" name=""/>
        <dsp:cNvSpPr/>
      </dsp:nvSpPr>
      <dsp:spPr>
        <a:xfrm>
          <a:off x="2455" y="793276"/>
          <a:ext cx="2185541" cy="874216"/>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S_tradnl" sz="1400" kern="1200" dirty="0" smtClean="0">
              <a:latin typeface="Times New Roman" panose="02020603050405020304" pitchFamily="18" charset="0"/>
              <a:ea typeface="Calibri" panose="020F0502020204030204" pitchFamily="34" charset="0"/>
              <a:cs typeface="Times New Roman" panose="02020603050405020304" pitchFamily="18" charset="0"/>
            </a:rPr>
            <a:t>Tipo de muestreo</a:t>
          </a:r>
          <a:endParaRPr lang="es-EC" sz="1400" kern="1200" dirty="0"/>
        </a:p>
      </dsp:txBody>
      <dsp:txXfrm>
        <a:off x="439563" y="793276"/>
        <a:ext cx="1311325" cy="874216"/>
      </dsp:txXfrm>
    </dsp:sp>
    <dsp:sp modelId="{F743023F-D7DF-4496-82EE-1F2A1B8E7E03}">
      <dsp:nvSpPr>
        <dsp:cNvPr id="0" name=""/>
        <dsp:cNvSpPr/>
      </dsp:nvSpPr>
      <dsp:spPr>
        <a:xfrm>
          <a:off x="1969442" y="793276"/>
          <a:ext cx="2185541" cy="874216"/>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S_tradnl" sz="1400" kern="1200" dirty="0" smtClean="0">
              <a:latin typeface="Times New Roman" panose="02020603050405020304" pitchFamily="18" charset="0"/>
              <a:ea typeface="Calibri" panose="020F0502020204030204" pitchFamily="34" charset="0"/>
              <a:cs typeface="Times New Roman" panose="02020603050405020304" pitchFamily="18" charset="0"/>
            </a:rPr>
            <a:t>Manejo y conservación de la muestra</a:t>
          </a:r>
          <a:endParaRPr lang="es-EC" sz="1400" kern="1200" dirty="0"/>
        </a:p>
      </dsp:txBody>
      <dsp:txXfrm>
        <a:off x="2406550" y="793276"/>
        <a:ext cx="1311325" cy="874216"/>
      </dsp:txXfrm>
    </dsp:sp>
    <dsp:sp modelId="{2E231CEE-F4FA-4CC7-ADC4-FB18935960A2}">
      <dsp:nvSpPr>
        <dsp:cNvPr id="0" name=""/>
        <dsp:cNvSpPr/>
      </dsp:nvSpPr>
      <dsp:spPr>
        <a:xfrm>
          <a:off x="3936429" y="793276"/>
          <a:ext cx="2185541" cy="874216"/>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S_tradnl" sz="1400" kern="1200" dirty="0" smtClean="0">
              <a:latin typeface="Times New Roman" panose="02020603050405020304" pitchFamily="18" charset="0"/>
              <a:ea typeface="Calibri" panose="020F0502020204030204" pitchFamily="34" charset="0"/>
              <a:cs typeface="Times New Roman" panose="02020603050405020304" pitchFamily="18" charset="0"/>
            </a:rPr>
            <a:t>Grupos de muestreo</a:t>
          </a:r>
          <a:endParaRPr lang="es-EC" sz="1400" kern="1200" dirty="0"/>
        </a:p>
      </dsp:txBody>
      <dsp:txXfrm>
        <a:off x="4373537" y="793276"/>
        <a:ext cx="1311325" cy="874216"/>
      </dsp:txXfrm>
    </dsp:sp>
    <dsp:sp modelId="{3F681FEC-9849-4959-B1D0-8474E96E9F2D}">
      <dsp:nvSpPr>
        <dsp:cNvPr id="0" name=""/>
        <dsp:cNvSpPr/>
      </dsp:nvSpPr>
      <dsp:spPr>
        <a:xfrm>
          <a:off x="5903416" y="793276"/>
          <a:ext cx="2185541" cy="874216"/>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S_tradnl" sz="1400" kern="1200" dirty="0" smtClean="0">
              <a:latin typeface="Calibri" panose="020F0502020204030204" pitchFamily="34" charset="0"/>
              <a:ea typeface="Calibri" panose="020F0502020204030204" pitchFamily="34" charset="0"/>
              <a:cs typeface="Times New Roman" panose="02020603050405020304" pitchFamily="18" charset="0"/>
            </a:rPr>
            <a:t>Parámetros físico-químicos de agua</a:t>
          </a:r>
          <a:endParaRPr lang="es-EC" sz="1400" kern="1200" dirty="0"/>
        </a:p>
      </dsp:txBody>
      <dsp:txXfrm>
        <a:off x="6340524" y="793276"/>
        <a:ext cx="1311325" cy="874216"/>
      </dsp:txXfrm>
    </dsp:sp>
    <dsp:sp modelId="{4BF549C3-5C88-4284-9CE7-FE201102DCF0}">
      <dsp:nvSpPr>
        <dsp:cNvPr id="0" name=""/>
        <dsp:cNvSpPr/>
      </dsp:nvSpPr>
      <dsp:spPr>
        <a:xfrm>
          <a:off x="7870403" y="793276"/>
          <a:ext cx="2185541" cy="874216"/>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s-ES_tradnl" sz="1400" kern="1200" dirty="0" smtClean="0">
              <a:latin typeface="Calibri" panose="020F0502020204030204" pitchFamily="34" charset="0"/>
              <a:ea typeface="Calibri" panose="020F0502020204030204" pitchFamily="34" charset="0"/>
              <a:cs typeface="Times New Roman" panose="02020603050405020304" pitchFamily="18" charset="0"/>
            </a:rPr>
            <a:t>Caracterización geomorfológica de la microcuenca </a:t>
          </a:r>
          <a:endParaRPr lang="es-EC" sz="1400" kern="1200" dirty="0"/>
        </a:p>
      </dsp:txBody>
      <dsp:txXfrm>
        <a:off x="8307511" y="793276"/>
        <a:ext cx="1311325" cy="87421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980143-43EA-472E-ADE7-EDBB93193B18}" type="datetimeFigureOut">
              <a:rPr lang="es-EC" smtClean="0"/>
              <a:t>11/7/2017</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0BEEFE-D9FE-404F-828A-25EE2887482F}" type="slidenum">
              <a:rPr lang="es-EC" smtClean="0"/>
              <a:t>‹Nº›</a:t>
            </a:fld>
            <a:endParaRPr lang="es-EC"/>
          </a:p>
        </p:txBody>
      </p:sp>
    </p:spTree>
    <p:extLst>
      <p:ext uri="{BB962C8B-B14F-4D97-AF65-F5344CB8AC3E}">
        <p14:creationId xmlns:p14="http://schemas.microsoft.com/office/powerpoint/2010/main" val="411645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EC" dirty="0" smtClean="0"/>
          </a:p>
        </p:txBody>
      </p:sp>
      <p:sp>
        <p:nvSpPr>
          <p:cNvPr id="4" name="Marcador de número de diapositiva 3"/>
          <p:cNvSpPr>
            <a:spLocks noGrp="1"/>
          </p:cNvSpPr>
          <p:nvPr>
            <p:ph type="sldNum" sz="quarter" idx="10"/>
          </p:nvPr>
        </p:nvSpPr>
        <p:spPr/>
        <p:txBody>
          <a:bodyPr/>
          <a:lstStyle/>
          <a:p>
            <a:fld id="{920BEEFE-D9FE-404F-828A-25EE2887482F}" type="slidenum">
              <a:rPr lang="es-EC" smtClean="0"/>
              <a:t>3</a:t>
            </a:fld>
            <a:endParaRPr lang="es-EC"/>
          </a:p>
        </p:txBody>
      </p:sp>
    </p:spTree>
    <p:extLst>
      <p:ext uri="{BB962C8B-B14F-4D97-AF65-F5344CB8AC3E}">
        <p14:creationId xmlns:p14="http://schemas.microsoft.com/office/powerpoint/2010/main" val="447935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920BEEFE-D9FE-404F-828A-25EE2887482F}" type="slidenum">
              <a:rPr lang="es-EC" smtClean="0"/>
              <a:t>22</a:t>
            </a:fld>
            <a:endParaRPr lang="es-EC"/>
          </a:p>
        </p:txBody>
      </p:sp>
    </p:spTree>
    <p:extLst>
      <p:ext uri="{BB962C8B-B14F-4D97-AF65-F5344CB8AC3E}">
        <p14:creationId xmlns:p14="http://schemas.microsoft.com/office/powerpoint/2010/main" val="683296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10"/>
          </p:nvPr>
        </p:nvSpPr>
        <p:spPr/>
        <p:txBody>
          <a:bodyPr/>
          <a:lstStyle/>
          <a:p>
            <a:fld id="{920BEEFE-D9FE-404F-828A-25EE2887482F}" type="slidenum">
              <a:rPr lang="es-EC" smtClean="0"/>
              <a:t>23</a:t>
            </a:fld>
            <a:endParaRPr lang="es-EC"/>
          </a:p>
        </p:txBody>
      </p:sp>
    </p:spTree>
    <p:extLst>
      <p:ext uri="{BB962C8B-B14F-4D97-AF65-F5344CB8AC3E}">
        <p14:creationId xmlns:p14="http://schemas.microsoft.com/office/powerpoint/2010/main" val="814243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10"/>
          </p:nvPr>
        </p:nvSpPr>
        <p:spPr/>
        <p:txBody>
          <a:bodyPr/>
          <a:lstStyle/>
          <a:p>
            <a:fld id="{920BEEFE-D9FE-404F-828A-25EE2887482F}" type="slidenum">
              <a:rPr lang="es-EC" smtClean="0"/>
              <a:t>24</a:t>
            </a:fld>
            <a:endParaRPr lang="es-EC"/>
          </a:p>
        </p:txBody>
      </p:sp>
    </p:spTree>
    <p:extLst>
      <p:ext uri="{BB962C8B-B14F-4D97-AF65-F5344CB8AC3E}">
        <p14:creationId xmlns:p14="http://schemas.microsoft.com/office/powerpoint/2010/main" val="2670313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10"/>
          </p:nvPr>
        </p:nvSpPr>
        <p:spPr/>
        <p:txBody>
          <a:bodyPr/>
          <a:lstStyle/>
          <a:p>
            <a:fld id="{920BEEFE-D9FE-404F-828A-25EE2887482F}" type="slidenum">
              <a:rPr lang="es-EC" smtClean="0"/>
              <a:t>25</a:t>
            </a:fld>
            <a:endParaRPr lang="es-EC"/>
          </a:p>
        </p:txBody>
      </p:sp>
    </p:spTree>
    <p:extLst>
      <p:ext uri="{BB962C8B-B14F-4D97-AF65-F5344CB8AC3E}">
        <p14:creationId xmlns:p14="http://schemas.microsoft.com/office/powerpoint/2010/main" val="4026757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10"/>
          </p:nvPr>
        </p:nvSpPr>
        <p:spPr/>
        <p:txBody>
          <a:bodyPr/>
          <a:lstStyle/>
          <a:p>
            <a:fld id="{920BEEFE-D9FE-404F-828A-25EE2887482F}" type="slidenum">
              <a:rPr lang="es-EC" smtClean="0"/>
              <a:t>26</a:t>
            </a:fld>
            <a:endParaRPr lang="es-EC"/>
          </a:p>
        </p:txBody>
      </p:sp>
    </p:spTree>
    <p:extLst>
      <p:ext uri="{BB962C8B-B14F-4D97-AF65-F5344CB8AC3E}">
        <p14:creationId xmlns:p14="http://schemas.microsoft.com/office/powerpoint/2010/main" val="5995382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10"/>
          </p:nvPr>
        </p:nvSpPr>
        <p:spPr/>
        <p:txBody>
          <a:bodyPr/>
          <a:lstStyle/>
          <a:p>
            <a:fld id="{920BEEFE-D9FE-404F-828A-25EE2887482F}" type="slidenum">
              <a:rPr lang="es-EC" smtClean="0"/>
              <a:t>29</a:t>
            </a:fld>
            <a:endParaRPr lang="es-EC"/>
          </a:p>
        </p:txBody>
      </p:sp>
    </p:spTree>
    <p:extLst>
      <p:ext uri="{BB962C8B-B14F-4D97-AF65-F5344CB8AC3E}">
        <p14:creationId xmlns:p14="http://schemas.microsoft.com/office/powerpoint/2010/main" val="1938897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kern="1200" dirty="0" smtClean="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920BEEFE-D9FE-404F-828A-25EE2887482F}" type="slidenum">
              <a:rPr lang="es-EC" smtClean="0"/>
              <a:t>30</a:t>
            </a:fld>
            <a:endParaRPr lang="es-EC"/>
          </a:p>
        </p:txBody>
      </p:sp>
    </p:spTree>
    <p:extLst>
      <p:ext uri="{BB962C8B-B14F-4D97-AF65-F5344CB8AC3E}">
        <p14:creationId xmlns:p14="http://schemas.microsoft.com/office/powerpoint/2010/main" val="1057700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920BEEFE-D9FE-404F-828A-25EE2887482F}" type="slidenum">
              <a:rPr lang="es-EC" smtClean="0"/>
              <a:t>40</a:t>
            </a:fld>
            <a:endParaRPr lang="es-EC"/>
          </a:p>
        </p:txBody>
      </p:sp>
    </p:spTree>
    <p:extLst>
      <p:ext uri="{BB962C8B-B14F-4D97-AF65-F5344CB8AC3E}">
        <p14:creationId xmlns:p14="http://schemas.microsoft.com/office/powerpoint/2010/main" val="1861987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920BEEFE-D9FE-404F-828A-25EE2887482F}" type="slidenum">
              <a:rPr lang="es-EC" smtClean="0"/>
              <a:t>45</a:t>
            </a:fld>
            <a:endParaRPr lang="es-EC"/>
          </a:p>
        </p:txBody>
      </p:sp>
    </p:spTree>
    <p:extLst>
      <p:ext uri="{BB962C8B-B14F-4D97-AF65-F5344CB8AC3E}">
        <p14:creationId xmlns:p14="http://schemas.microsoft.com/office/powerpoint/2010/main" val="3665309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920BEEFE-D9FE-404F-828A-25EE2887482F}" type="slidenum">
              <a:rPr lang="es-EC" smtClean="0"/>
              <a:t>4</a:t>
            </a:fld>
            <a:endParaRPr lang="es-EC"/>
          </a:p>
        </p:txBody>
      </p:sp>
    </p:spTree>
    <p:extLst>
      <p:ext uri="{BB962C8B-B14F-4D97-AF65-F5344CB8AC3E}">
        <p14:creationId xmlns:p14="http://schemas.microsoft.com/office/powerpoint/2010/main" val="3557434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smtClean="0"/>
          </a:p>
        </p:txBody>
      </p:sp>
      <p:sp>
        <p:nvSpPr>
          <p:cNvPr id="4" name="Marcador de número de diapositiva 3"/>
          <p:cNvSpPr>
            <a:spLocks noGrp="1"/>
          </p:cNvSpPr>
          <p:nvPr>
            <p:ph type="sldNum" sz="quarter" idx="10"/>
          </p:nvPr>
        </p:nvSpPr>
        <p:spPr/>
        <p:txBody>
          <a:bodyPr/>
          <a:lstStyle/>
          <a:p>
            <a:fld id="{920BEEFE-D9FE-404F-828A-25EE2887482F}" type="slidenum">
              <a:rPr lang="es-EC" smtClean="0"/>
              <a:t>5</a:t>
            </a:fld>
            <a:endParaRPr lang="es-EC"/>
          </a:p>
        </p:txBody>
      </p:sp>
    </p:spTree>
    <p:extLst>
      <p:ext uri="{BB962C8B-B14F-4D97-AF65-F5344CB8AC3E}">
        <p14:creationId xmlns:p14="http://schemas.microsoft.com/office/powerpoint/2010/main" val="2703629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920BEEFE-D9FE-404F-828A-25EE2887482F}" type="slidenum">
              <a:rPr lang="es-EC" smtClean="0"/>
              <a:t>6</a:t>
            </a:fld>
            <a:endParaRPr lang="es-EC"/>
          </a:p>
        </p:txBody>
      </p:sp>
    </p:spTree>
    <p:extLst>
      <p:ext uri="{BB962C8B-B14F-4D97-AF65-F5344CB8AC3E}">
        <p14:creationId xmlns:p14="http://schemas.microsoft.com/office/powerpoint/2010/main" val="536586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smtClean="0"/>
          </a:p>
        </p:txBody>
      </p:sp>
      <p:sp>
        <p:nvSpPr>
          <p:cNvPr id="4" name="Marcador de número de diapositiva 3"/>
          <p:cNvSpPr>
            <a:spLocks noGrp="1"/>
          </p:cNvSpPr>
          <p:nvPr>
            <p:ph type="sldNum" sz="quarter" idx="10"/>
          </p:nvPr>
        </p:nvSpPr>
        <p:spPr/>
        <p:txBody>
          <a:bodyPr/>
          <a:lstStyle/>
          <a:p>
            <a:fld id="{920BEEFE-D9FE-404F-828A-25EE2887482F}" type="slidenum">
              <a:rPr lang="es-EC" smtClean="0"/>
              <a:t>10</a:t>
            </a:fld>
            <a:endParaRPr lang="es-EC"/>
          </a:p>
        </p:txBody>
      </p:sp>
    </p:spTree>
    <p:extLst>
      <p:ext uri="{BB962C8B-B14F-4D97-AF65-F5344CB8AC3E}">
        <p14:creationId xmlns:p14="http://schemas.microsoft.com/office/powerpoint/2010/main" val="3470093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920BEEFE-D9FE-404F-828A-25EE2887482F}" type="slidenum">
              <a:rPr lang="es-EC" smtClean="0"/>
              <a:t>11</a:t>
            </a:fld>
            <a:endParaRPr lang="es-EC"/>
          </a:p>
        </p:txBody>
      </p:sp>
    </p:spTree>
    <p:extLst>
      <p:ext uri="{BB962C8B-B14F-4D97-AF65-F5344CB8AC3E}">
        <p14:creationId xmlns:p14="http://schemas.microsoft.com/office/powerpoint/2010/main" val="958539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920BEEFE-D9FE-404F-828A-25EE2887482F}" type="slidenum">
              <a:rPr lang="es-EC" smtClean="0"/>
              <a:t>12</a:t>
            </a:fld>
            <a:endParaRPr lang="es-EC"/>
          </a:p>
        </p:txBody>
      </p:sp>
    </p:spTree>
    <p:extLst>
      <p:ext uri="{BB962C8B-B14F-4D97-AF65-F5344CB8AC3E}">
        <p14:creationId xmlns:p14="http://schemas.microsoft.com/office/powerpoint/2010/main" val="3494848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DBO5</a:t>
            </a:r>
            <a:r>
              <a:rPr lang="es-ES_tradnl" sz="1200" kern="1200" baseline="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El método APHA 5210 B </a:t>
            </a:r>
          </a:p>
          <a:p>
            <a:r>
              <a:rPr lang="es-ES_tradnl" sz="1200" kern="1200" dirty="0" smtClean="0">
                <a:solidFill>
                  <a:schemeClr val="tx1"/>
                </a:solidFill>
                <a:effectLst/>
                <a:latin typeface="+mn-lt"/>
                <a:ea typeface="+mn-ea"/>
                <a:cs typeface="+mn-cs"/>
              </a:rPr>
              <a:t>DQO</a:t>
            </a:r>
            <a:r>
              <a:rPr lang="es-ES_tradnl" sz="1200" kern="1200" baseline="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El método APHA 5220 D </a:t>
            </a:r>
          </a:p>
          <a:p>
            <a:r>
              <a:rPr lang="es-ES_tradnl" sz="1200" kern="1200" dirty="0" smtClean="0">
                <a:solidFill>
                  <a:schemeClr val="tx1"/>
                </a:solidFill>
                <a:effectLst/>
                <a:latin typeface="+mn-lt"/>
                <a:ea typeface="+mn-ea"/>
                <a:cs typeface="+mn-cs"/>
              </a:rPr>
              <a:t>SST El método APHA 2540 D </a:t>
            </a:r>
          </a:p>
          <a:p>
            <a:r>
              <a:rPr lang="es-ES_tradnl" sz="1200" kern="1200" dirty="0" smtClean="0">
                <a:solidFill>
                  <a:schemeClr val="tx1"/>
                </a:solidFill>
                <a:effectLst/>
                <a:latin typeface="+mn-lt"/>
                <a:ea typeface="+mn-ea"/>
                <a:cs typeface="+mn-cs"/>
              </a:rPr>
              <a:t>FOSFORO TNT 845 plus HR </a:t>
            </a:r>
          </a:p>
          <a:p>
            <a:r>
              <a:rPr lang="es-ES_tradnl" sz="1200" kern="1200" dirty="0" smtClean="0">
                <a:solidFill>
                  <a:schemeClr val="tx1"/>
                </a:solidFill>
                <a:effectLst/>
                <a:latin typeface="+mn-lt"/>
                <a:ea typeface="+mn-ea"/>
                <a:cs typeface="+mn-cs"/>
              </a:rPr>
              <a:t>NITROGENO TNT 827 plus HR </a:t>
            </a:r>
            <a:endParaRPr lang="es-EC" dirty="0"/>
          </a:p>
        </p:txBody>
      </p:sp>
      <p:sp>
        <p:nvSpPr>
          <p:cNvPr id="4" name="Marcador de número de diapositiva 3"/>
          <p:cNvSpPr>
            <a:spLocks noGrp="1"/>
          </p:cNvSpPr>
          <p:nvPr>
            <p:ph type="sldNum" sz="quarter" idx="10"/>
          </p:nvPr>
        </p:nvSpPr>
        <p:spPr/>
        <p:txBody>
          <a:bodyPr/>
          <a:lstStyle/>
          <a:p>
            <a:fld id="{920BEEFE-D9FE-404F-828A-25EE2887482F}" type="slidenum">
              <a:rPr lang="es-EC" smtClean="0"/>
              <a:t>17</a:t>
            </a:fld>
            <a:endParaRPr lang="es-EC"/>
          </a:p>
        </p:txBody>
      </p:sp>
    </p:spTree>
    <p:extLst>
      <p:ext uri="{BB962C8B-B14F-4D97-AF65-F5344CB8AC3E}">
        <p14:creationId xmlns:p14="http://schemas.microsoft.com/office/powerpoint/2010/main" val="2929182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920BEEFE-D9FE-404F-828A-25EE2887482F}" type="slidenum">
              <a:rPr lang="es-EC" smtClean="0"/>
              <a:t>21</a:t>
            </a:fld>
            <a:endParaRPr lang="es-EC"/>
          </a:p>
        </p:txBody>
      </p:sp>
    </p:spTree>
    <p:extLst>
      <p:ext uri="{BB962C8B-B14F-4D97-AF65-F5344CB8AC3E}">
        <p14:creationId xmlns:p14="http://schemas.microsoft.com/office/powerpoint/2010/main" val="2887739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3814CDF-1490-43E6-B84E-2CDE247EAF44}" type="datetimeFigureOut">
              <a:rPr lang="es-EC" smtClean="0"/>
              <a:t>11/7/2017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C0A2F92-5EDA-4E59-9E86-0AF9AE6F0721}"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76967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3814CDF-1490-43E6-B84E-2CDE247EAF44}" type="datetimeFigureOut">
              <a:rPr lang="es-EC" smtClean="0"/>
              <a:t>11/7/2017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C0A2F92-5EDA-4E59-9E86-0AF9AE6F0721}" type="slidenum">
              <a:rPr lang="es-EC" smtClean="0"/>
              <a:t>‹Nº›</a:t>
            </a:fld>
            <a:endParaRPr lang="es-EC"/>
          </a:p>
        </p:txBody>
      </p:sp>
    </p:spTree>
    <p:extLst>
      <p:ext uri="{BB962C8B-B14F-4D97-AF65-F5344CB8AC3E}">
        <p14:creationId xmlns:p14="http://schemas.microsoft.com/office/powerpoint/2010/main" val="251504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3814CDF-1490-43E6-B84E-2CDE247EAF44}" type="datetimeFigureOut">
              <a:rPr lang="es-EC" smtClean="0"/>
              <a:t>11/7/2017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C0A2F92-5EDA-4E59-9E86-0AF9AE6F0721}" type="slidenum">
              <a:rPr lang="es-EC" smtClean="0"/>
              <a:t>‹Nº›</a:t>
            </a:fld>
            <a:endParaRPr lang="es-EC"/>
          </a:p>
        </p:txBody>
      </p:sp>
    </p:spTree>
    <p:extLst>
      <p:ext uri="{BB962C8B-B14F-4D97-AF65-F5344CB8AC3E}">
        <p14:creationId xmlns:p14="http://schemas.microsoft.com/office/powerpoint/2010/main" val="3542595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3814CDF-1490-43E6-B84E-2CDE247EAF44}" type="datetimeFigureOut">
              <a:rPr lang="es-EC" smtClean="0"/>
              <a:t>11/7/2017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C0A2F92-5EDA-4E59-9E86-0AF9AE6F0721}" type="slidenum">
              <a:rPr lang="es-EC" smtClean="0"/>
              <a:t>‹Nº›</a:t>
            </a:fld>
            <a:endParaRPr lang="es-EC"/>
          </a:p>
        </p:txBody>
      </p:sp>
    </p:spTree>
    <p:extLst>
      <p:ext uri="{BB962C8B-B14F-4D97-AF65-F5344CB8AC3E}">
        <p14:creationId xmlns:p14="http://schemas.microsoft.com/office/powerpoint/2010/main" val="2772251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3814CDF-1490-43E6-B84E-2CDE247EAF44}" type="datetimeFigureOut">
              <a:rPr lang="es-EC" smtClean="0"/>
              <a:t>11/7/2017</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C0A2F92-5EDA-4E59-9E86-0AF9AE6F0721}" type="slidenum">
              <a:rPr lang="es-EC" smtClean="0"/>
              <a:t>‹Nº›</a:t>
            </a:fld>
            <a:endParaRPr lang="es-EC"/>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5371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3814CDF-1490-43E6-B84E-2CDE247EAF44}" type="datetimeFigureOut">
              <a:rPr lang="es-EC" smtClean="0"/>
              <a:t>11/7/2017</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C0A2F92-5EDA-4E59-9E86-0AF9AE6F0721}" type="slidenum">
              <a:rPr lang="es-EC" smtClean="0"/>
              <a:t>‹Nº›</a:t>
            </a:fld>
            <a:endParaRPr lang="es-EC"/>
          </a:p>
        </p:txBody>
      </p:sp>
    </p:spTree>
    <p:extLst>
      <p:ext uri="{BB962C8B-B14F-4D97-AF65-F5344CB8AC3E}">
        <p14:creationId xmlns:p14="http://schemas.microsoft.com/office/powerpoint/2010/main" val="3873329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3814CDF-1490-43E6-B84E-2CDE247EAF44}" type="datetimeFigureOut">
              <a:rPr lang="es-EC" smtClean="0"/>
              <a:t>11/7/2017</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5C0A2F92-5EDA-4E59-9E86-0AF9AE6F0721}" type="slidenum">
              <a:rPr lang="es-EC" smtClean="0"/>
              <a:t>‹Nº›</a:t>
            </a:fld>
            <a:endParaRPr lang="es-EC"/>
          </a:p>
        </p:txBody>
      </p:sp>
    </p:spTree>
    <p:extLst>
      <p:ext uri="{BB962C8B-B14F-4D97-AF65-F5344CB8AC3E}">
        <p14:creationId xmlns:p14="http://schemas.microsoft.com/office/powerpoint/2010/main" val="3671365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3814CDF-1490-43E6-B84E-2CDE247EAF44}" type="datetimeFigureOut">
              <a:rPr lang="es-EC" smtClean="0"/>
              <a:t>11/7/2017</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5C0A2F92-5EDA-4E59-9E86-0AF9AE6F0721}" type="slidenum">
              <a:rPr lang="es-EC" smtClean="0"/>
              <a:t>‹Nº›</a:t>
            </a:fld>
            <a:endParaRPr lang="es-EC"/>
          </a:p>
        </p:txBody>
      </p:sp>
    </p:spTree>
    <p:extLst>
      <p:ext uri="{BB962C8B-B14F-4D97-AF65-F5344CB8AC3E}">
        <p14:creationId xmlns:p14="http://schemas.microsoft.com/office/powerpoint/2010/main" val="882051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3814CDF-1490-43E6-B84E-2CDE247EAF44}" type="datetimeFigureOut">
              <a:rPr lang="es-EC" smtClean="0"/>
              <a:t>11/7/2017</a:t>
            </a:fld>
            <a:endParaRPr lang="es-EC"/>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C"/>
          </a:p>
        </p:txBody>
      </p:sp>
      <p:sp>
        <p:nvSpPr>
          <p:cNvPr id="9" name="Slide Number Placeholder 8"/>
          <p:cNvSpPr>
            <a:spLocks noGrp="1"/>
          </p:cNvSpPr>
          <p:nvPr>
            <p:ph type="sldNum" sz="quarter" idx="12"/>
          </p:nvPr>
        </p:nvSpPr>
        <p:spPr/>
        <p:txBody>
          <a:bodyPr/>
          <a:lstStyle/>
          <a:p>
            <a:fld id="{5C0A2F92-5EDA-4E59-9E86-0AF9AE6F0721}" type="slidenum">
              <a:rPr lang="es-EC" smtClean="0"/>
              <a:t>‹Nº›</a:t>
            </a:fld>
            <a:endParaRPr lang="es-EC"/>
          </a:p>
        </p:txBody>
      </p:sp>
    </p:spTree>
    <p:extLst>
      <p:ext uri="{BB962C8B-B14F-4D97-AF65-F5344CB8AC3E}">
        <p14:creationId xmlns:p14="http://schemas.microsoft.com/office/powerpoint/2010/main" val="3962706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3814CDF-1490-43E6-B84E-2CDE247EAF44}" type="datetimeFigureOut">
              <a:rPr lang="es-EC" smtClean="0"/>
              <a:t>11/7/2017</a:t>
            </a:fld>
            <a:endParaRPr lang="es-EC"/>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C"/>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C0A2F92-5EDA-4E59-9E86-0AF9AE6F0721}" type="slidenum">
              <a:rPr lang="es-EC" smtClean="0"/>
              <a:t>‹Nº›</a:t>
            </a:fld>
            <a:endParaRPr lang="es-EC"/>
          </a:p>
        </p:txBody>
      </p:sp>
    </p:spTree>
    <p:extLst>
      <p:ext uri="{BB962C8B-B14F-4D97-AF65-F5344CB8AC3E}">
        <p14:creationId xmlns:p14="http://schemas.microsoft.com/office/powerpoint/2010/main" val="419581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3814CDF-1490-43E6-B84E-2CDE247EAF44}" type="datetimeFigureOut">
              <a:rPr lang="es-EC" smtClean="0"/>
              <a:t>11/7/2017</a:t>
            </a:fld>
            <a:endParaRPr lang="es-EC"/>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0A2F92-5EDA-4E59-9E86-0AF9AE6F0721}" type="slidenum">
              <a:rPr lang="es-EC" smtClean="0"/>
              <a:t>‹Nº›</a:t>
            </a:fld>
            <a:endParaRPr lang="es-EC"/>
          </a:p>
        </p:txBody>
      </p:sp>
    </p:spTree>
    <p:extLst>
      <p:ext uri="{BB962C8B-B14F-4D97-AF65-F5344CB8AC3E}">
        <p14:creationId xmlns:p14="http://schemas.microsoft.com/office/powerpoint/2010/main" val="4016603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3814CDF-1490-43E6-B84E-2CDE247EAF44}" type="datetimeFigureOut">
              <a:rPr lang="es-EC" smtClean="0"/>
              <a:t>11/7/2017</a:t>
            </a:fld>
            <a:endParaRPr lang="es-EC"/>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C"/>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C0A2F92-5EDA-4E59-9E86-0AF9AE6F0721}" type="slidenum">
              <a:rPr lang="es-EC" smtClean="0"/>
              <a:t>‹Nº›</a:t>
            </a:fld>
            <a:endParaRPr lang="es-EC"/>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898885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21.emf"/></Relationships>
</file>

<file path=ppt/slides/_rels/slide18.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7.tmp"/></Relationships>
</file>

<file path=ppt/slides/_rels/slide22.xml.rels><?xml version="1.0" encoding="UTF-8" standalone="yes"?>
<Relationships xmlns="http://schemas.openxmlformats.org/package/2006/relationships"><Relationship Id="rId8" Type="http://schemas.openxmlformats.org/officeDocument/2006/relationships/image" Target="../media/image33.tmp"/><Relationship Id="rId3" Type="http://schemas.openxmlformats.org/officeDocument/2006/relationships/image" Target="../media/image28.tmp"/><Relationship Id="rId7" Type="http://schemas.openxmlformats.org/officeDocument/2006/relationships/image" Target="../media/image32.tm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1.tmp"/><Relationship Id="rId11" Type="http://schemas.openxmlformats.org/officeDocument/2006/relationships/image" Target="../media/image36.tmp"/><Relationship Id="rId5" Type="http://schemas.openxmlformats.org/officeDocument/2006/relationships/image" Target="../media/image30.tmp"/><Relationship Id="rId10" Type="http://schemas.openxmlformats.org/officeDocument/2006/relationships/image" Target="../media/image35.jpeg"/><Relationship Id="rId4" Type="http://schemas.openxmlformats.org/officeDocument/2006/relationships/image" Target="../media/image29.tmp"/><Relationship Id="rId9" Type="http://schemas.openxmlformats.org/officeDocument/2006/relationships/image" Target="../media/image34.tmp"/></Relationships>
</file>

<file path=ppt/slides/_rels/slide23.xml.rels><?xml version="1.0" encoding="UTF-8" standalone="yes"?>
<Relationships xmlns="http://schemas.openxmlformats.org/package/2006/relationships"><Relationship Id="rId8" Type="http://schemas.openxmlformats.org/officeDocument/2006/relationships/image" Target="../media/image42.tmp"/><Relationship Id="rId3" Type="http://schemas.openxmlformats.org/officeDocument/2006/relationships/image" Target="../media/image37.jpeg"/><Relationship Id="rId7" Type="http://schemas.openxmlformats.org/officeDocument/2006/relationships/image" Target="../media/image41.tmp"/><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0.tmp"/><Relationship Id="rId5" Type="http://schemas.openxmlformats.org/officeDocument/2006/relationships/image" Target="../media/image39.tmp"/><Relationship Id="rId4" Type="http://schemas.openxmlformats.org/officeDocument/2006/relationships/image" Target="../media/image38.tmp"/><Relationship Id="rId9" Type="http://schemas.openxmlformats.org/officeDocument/2006/relationships/image" Target="../media/image43.tmp"/></Relationships>
</file>

<file path=ppt/slides/_rels/slide24.xml.rels><?xml version="1.0" encoding="UTF-8" standalone="yes"?>
<Relationships xmlns="http://schemas.openxmlformats.org/package/2006/relationships"><Relationship Id="rId8" Type="http://schemas.openxmlformats.org/officeDocument/2006/relationships/image" Target="../media/image49.tmp"/><Relationship Id="rId13" Type="http://schemas.openxmlformats.org/officeDocument/2006/relationships/image" Target="../media/image54.tmp"/><Relationship Id="rId18" Type="http://schemas.openxmlformats.org/officeDocument/2006/relationships/image" Target="../media/image59.tmp"/><Relationship Id="rId3" Type="http://schemas.openxmlformats.org/officeDocument/2006/relationships/image" Target="../media/image44.jpeg"/><Relationship Id="rId7" Type="http://schemas.openxmlformats.org/officeDocument/2006/relationships/image" Target="../media/image48.tmp"/><Relationship Id="rId12" Type="http://schemas.openxmlformats.org/officeDocument/2006/relationships/image" Target="../media/image53.tmp"/><Relationship Id="rId17" Type="http://schemas.openxmlformats.org/officeDocument/2006/relationships/image" Target="../media/image58.tmp"/><Relationship Id="rId2" Type="http://schemas.openxmlformats.org/officeDocument/2006/relationships/notesSlide" Target="../notesSlides/notesSlide12.xml"/><Relationship Id="rId16" Type="http://schemas.openxmlformats.org/officeDocument/2006/relationships/image" Target="../media/image57.tmp"/><Relationship Id="rId1" Type="http://schemas.openxmlformats.org/officeDocument/2006/relationships/slideLayout" Target="../slideLayouts/slideLayout2.xml"/><Relationship Id="rId6" Type="http://schemas.openxmlformats.org/officeDocument/2006/relationships/image" Target="../media/image47.tmp"/><Relationship Id="rId11" Type="http://schemas.openxmlformats.org/officeDocument/2006/relationships/image" Target="../media/image52.tmp"/><Relationship Id="rId5" Type="http://schemas.openxmlformats.org/officeDocument/2006/relationships/image" Target="../media/image46.tmp"/><Relationship Id="rId15" Type="http://schemas.openxmlformats.org/officeDocument/2006/relationships/image" Target="../media/image56.tmp"/><Relationship Id="rId10" Type="http://schemas.openxmlformats.org/officeDocument/2006/relationships/image" Target="../media/image51.tmp"/><Relationship Id="rId4" Type="http://schemas.openxmlformats.org/officeDocument/2006/relationships/image" Target="../media/image45.tmp"/><Relationship Id="rId9" Type="http://schemas.openxmlformats.org/officeDocument/2006/relationships/image" Target="../media/image50.tmp"/><Relationship Id="rId14" Type="http://schemas.openxmlformats.org/officeDocument/2006/relationships/image" Target="../media/image55.tmp"/></Relationships>
</file>

<file path=ppt/slides/_rels/slide25.xml.rels><?xml version="1.0" encoding="UTF-8" standalone="yes"?>
<Relationships xmlns="http://schemas.openxmlformats.org/package/2006/relationships"><Relationship Id="rId8" Type="http://schemas.openxmlformats.org/officeDocument/2006/relationships/image" Target="../media/image65.tmp"/><Relationship Id="rId3" Type="http://schemas.openxmlformats.org/officeDocument/2006/relationships/image" Target="../media/image60.jpeg"/><Relationship Id="rId7" Type="http://schemas.openxmlformats.org/officeDocument/2006/relationships/image" Target="../media/image64.tmp"/><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63.tmp"/><Relationship Id="rId5" Type="http://schemas.openxmlformats.org/officeDocument/2006/relationships/image" Target="../media/image62.tmp"/><Relationship Id="rId4" Type="http://schemas.openxmlformats.org/officeDocument/2006/relationships/image" Target="../media/image61.tmp"/><Relationship Id="rId9" Type="http://schemas.openxmlformats.org/officeDocument/2006/relationships/image" Target="../media/image66.tmp"/></Relationships>
</file>

<file path=ppt/slides/_rels/slide26.xml.rels><?xml version="1.0" encoding="UTF-8" standalone="yes"?>
<Relationships xmlns="http://schemas.openxmlformats.org/package/2006/relationships"><Relationship Id="rId8" Type="http://schemas.openxmlformats.org/officeDocument/2006/relationships/image" Target="../media/image72.tmp"/><Relationship Id="rId3" Type="http://schemas.openxmlformats.org/officeDocument/2006/relationships/image" Target="../media/image67.jpeg"/><Relationship Id="rId7" Type="http://schemas.openxmlformats.org/officeDocument/2006/relationships/image" Target="../media/image71.tmp"/><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0.tmp"/><Relationship Id="rId5" Type="http://schemas.openxmlformats.org/officeDocument/2006/relationships/image" Target="../media/image69.tmp"/><Relationship Id="rId4" Type="http://schemas.openxmlformats.org/officeDocument/2006/relationships/image" Target="../media/image68.tmp"/><Relationship Id="rId9" Type="http://schemas.openxmlformats.org/officeDocument/2006/relationships/image" Target="../media/image73.tmp"/></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75.tmp"/><Relationship Id="rId2" Type="http://schemas.openxmlformats.org/officeDocument/2006/relationships/image" Target="../media/image74.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81.tmp"/><Relationship Id="rId13" Type="http://schemas.openxmlformats.org/officeDocument/2006/relationships/image" Target="../media/image86.tmp"/><Relationship Id="rId3" Type="http://schemas.openxmlformats.org/officeDocument/2006/relationships/image" Target="../media/image76.tmp"/><Relationship Id="rId7" Type="http://schemas.openxmlformats.org/officeDocument/2006/relationships/image" Target="../media/image80.tmp"/><Relationship Id="rId12" Type="http://schemas.openxmlformats.org/officeDocument/2006/relationships/image" Target="../media/image85.tmp"/><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9.tmp"/><Relationship Id="rId11" Type="http://schemas.openxmlformats.org/officeDocument/2006/relationships/image" Target="../media/image84.tmp"/><Relationship Id="rId5" Type="http://schemas.openxmlformats.org/officeDocument/2006/relationships/image" Target="../media/image78.tmp"/><Relationship Id="rId10" Type="http://schemas.openxmlformats.org/officeDocument/2006/relationships/image" Target="../media/image83.tmp"/><Relationship Id="rId4" Type="http://schemas.openxmlformats.org/officeDocument/2006/relationships/image" Target="../media/image77.tmp"/><Relationship Id="rId9" Type="http://schemas.openxmlformats.org/officeDocument/2006/relationships/image" Target="../media/image82.tmp"/><Relationship Id="rId14" Type="http://schemas.openxmlformats.org/officeDocument/2006/relationships/image" Target="../media/image87.tmp"/></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6.jpeg"/><Relationship Id="rId5" Type="http://schemas.openxmlformats.org/officeDocument/2006/relationships/diagramQuickStyle" Target="../diagrams/quickStyle1.xml"/><Relationship Id="rId10" Type="http://schemas.openxmlformats.org/officeDocument/2006/relationships/image" Target="../media/image5.gif"/><Relationship Id="rId4" Type="http://schemas.openxmlformats.org/officeDocument/2006/relationships/diagramLayout" Target="../diagrams/layout1.xml"/><Relationship Id="rId9" Type="http://schemas.openxmlformats.org/officeDocument/2006/relationships/image" Target="../media/image4.jpeg"/></Relationships>
</file>

<file path=ppt/slides/_rels/slide30.xml.rels><?xml version="1.0" encoding="UTF-8" standalone="yes"?>
<Relationships xmlns="http://schemas.openxmlformats.org/package/2006/relationships"><Relationship Id="rId8" Type="http://schemas.openxmlformats.org/officeDocument/2006/relationships/image" Target="../media/image93.tmp"/><Relationship Id="rId13" Type="http://schemas.openxmlformats.org/officeDocument/2006/relationships/image" Target="../media/image98.tmp"/><Relationship Id="rId3" Type="http://schemas.openxmlformats.org/officeDocument/2006/relationships/image" Target="../media/image88.tmp"/><Relationship Id="rId7" Type="http://schemas.openxmlformats.org/officeDocument/2006/relationships/image" Target="../media/image92.tmp"/><Relationship Id="rId12" Type="http://schemas.openxmlformats.org/officeDocument/2006/relationships/image" Target="../media/image97.tmp"/><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1.tmp"/><Relationship Id="rId11" Type="http://schemas.openxmlformats.org/officeDocument/2006/relationships/image" Target="../media/image96.tmp"/><Relationship Id="rId5" Type="http://schemas.openxmlformats.org/officeDocument/2006/relationships/image" Target="../media/image90.tmp"/><Relationship Id="rId10" Type="http://schemas.openxmlformats.org/officeDocument/2006/relationships/image" Target="../media/image95.tmp"/><Relationship Id="rId4" Type="http://schemas.openxmlformats.org/officeDocument/2006/relationships/image" Target="../media/image89.tmp"/><Relationship Id="rId9" Type="http://schemas.openxmlformats.org/officeDocument/2006/relationships/image" Target="../media/image94.tmp"/><Relationship Id="rId14" Type="http://schemas.openxmlformats.org/officeDocument/2006/relationships/image" Target="../media/image99.tmp"/></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01.tmp"/><Relationship Id="rId2" Type="http://schemas.openxmlformats.org/officeDocument/2006/relationships/image" Target="../media/image100.png"/><Relationship Id="rId1" Type="http://schemas.openxmlformats.org/officeDocument/2006/relationships/slideLayout" Target="../slideLayouts/slideLayout6.xml"/><Relationship Id="rId4" Type="http://schemas.openxmlformats.org/officeDocument/2006/relationships/image" Target="../media/image102.png"/></Relationships>
</file>

<file path=ppt/slides/_rels/slide33.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6.xml"/><Relationship Id="rId5" Type="http://schemas.openxmlformats.org/officeDocument/2006/relationships/image" Target="../media/image106.png"/><Relationship Id="rId4" Type="http://schemas.openxmlformats.org/officeDocument/2006/relationships/image" Target="../media/image105.png"/></Relationships>
</file>

<file path=ppt/slides/_rels/slide34.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09.tmp"/><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0.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12.jpeg"/><Relationship Id="rId4" Type="http://schemas.openxmlformats.org/officeDocument/2006/relationships/diagramLayout" Target="../diagrams/layout3.xml"/><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00051" y="1441965"/>
            <a:ext cx="10058400" cy="579080"/>
          </a:xfrm>
        </p:spPr>
        <p:txBody>
          <a:bodyPr>
            <a:noAutofit/>
          </a:bodyPr>
          <a:lstStyle/>
          <a:p>
            <a:pPr algn="ctr"/>
            <a:r>
              <a:rPr lang="es-MX" sz="2400" b="1" dirty="0" smtClean="0">
                <a:solidFill>
                  <a:schemeClr val="tx1"/>
                </a:solidFill>
              </a:rPr>
              <a:t>DEPARTAMENTO DE CIENCIAS DE LA TIERRA Y LA CONSTRUCCIÓN </a:t>
            </a:r>
            <a:endParaRPr lang="es-EC" sz="2400" b="1" dirty="0">
              <a:solidFill>
                <a:schemeClr val="tx1"/>
              </a:solidFill>
            </a:endParaRPr>
          </a:p>
        </p:txBody>
      </p:sp>
      <p:sp>
        <p:nvSpPr>
          <p:cNvPr id="3" name="Subtítulo 2"/>
          <p:cNvSpPr>
            <a:spLocks noGrp="1"/>
          </p:cNvSpPr>
          <p:nvPr>
            <p:ph type="subTitle" idx="1"/>
          </p:nvPr>
        </p:nvSpPr>
        <p:spPr>
          <a:xfrm>
            <a:off x="1100051" y="4410311"/>
            <a:ext cx="10058400" cy="934421"/>
          </a:xfrm>
        </p:spPr>
        <p:txBody>
          <a:bodyPr>
            <a:noAutofit/>
          </a:bodyPr>
          <a:lstStyle/>
          <a:p>
            <a:pPr algn="ctr"/>
            <a:r>
              <a:rPr lang="es-EC" sz="2000" b="1" dirty="0" smtClean="0">
                <a:solidFill>
                  <a:schemeClr val="tx1"/>
                </a:solidFill>
              </a:rPr>
              <a:t>Tema: “Análisis </a:t>
            </a:r>
            <a:r>
              <a:rPr lang="es-EC" sz="2000" b="1" dirty="0">
                <a:solidFill>
                  <a:schemeClr val="tx1"/>
                </a:solidFill>
              </a:rPr>
              <a:t>de la sostenibilidad de la producción de agua en la microcuenca del Rio Pita mediante la determinación de la Huella Hídrica y disponibilidad de agua</a:t>
            </a:r>
            <a:r>
              <a:rPr lang="es-EC" sz="2000" b="1" dirty="0" smtClean="0">
                <a:solidFill>
                  <a:schemeClr val="tx1"/>
                </a:solidFill>
              </a:rPr>
              <a:t>”</a:t>
            </a:r>
            <a:endParaRPr lang="es-EC" sz="2000" b="1" dirty="0">
              <a:solidFill>
                <a:schemeClr val="tx1"/>
              </a:solidFill>
            </a:endParaRPr>
          </a:p>
        </p:txBody>
      </p:sp>
      <p:pic>
        <p:nvPicPr>
          <p:cNvPr id="4" name="Imagen 3" descr="http://blogs.espe.edu.ec/wp-content/uploads/2013/09/LOGO-PRINCIPAL7.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1074" y="182659"/>
            <a:ext cx="5147619" cy="1053714"/>
          </a:xfrm>
          <a:prstGeom prst="rect">
            <a:avLst/>
          </a:prstGeom>
          <a:noFill/>
          <a:ln>
            <a:noFill/>
          </a:ln>
        </p:spPr>
      </p:pic>
      <p:sp>
        <p:nvSpPr>
          <p:cNvPr id="5" name="Título 1"/>
          <p:cNvSpPr txBox="1">
            <a:spLocks/>
          </p:cNvSpPr>
          <p:nvPr/>
        </p:nvSpPr>
        <p:spPr>
          <a:xfrm>
            <a:off x="1100051" y="2021045"/>
            <a:ext cx="10058400" cy="57908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s-MX" sz="2400" b="1" dirty="0" smtClean="0">
                <a:solidFill>
                  <a:schemeClr val="tx1"/>
                </a:solidFill>
              </a:rPr>
              <a:t>CARRERA DE INGENIERÍA GEOGRÁFICA Y DEL MEDIO AMBIENTE </a:t>
            </a:r>
            <a:endParaRPr lang="es-EC" sz="2400" b="1" dirty="0">
              <a:solidFill>
                <a:schemeClr val="tx1"/>
              </a:solidFill>
            </a:endParaRPr>
          </a:p>
        </p:txBody>
      </p:sp>
      <p:sp>
        <p:nvSpPr>
          <p:cNvPr id="6" name="Título 1"/>
          <p:cNvSpPr txBox="1">
            <a:spLocks/>
          </p:cNvSpPr>
          <p:nvPr/>
        </p:nvSpPr>
        <p:spPr>
          <a:xfrm>
            <a:off x="1100051" y="2763765"/>
            <a:ext cx="10058400" cy="797084"/>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s-MX" sz="2400" b="1" dirty="0" smtClean="0">
                <a:solidFill>
                  <a:schemeClr val="tx1"/>
                </a:solidFill>
              </a:rPr>
              <a:t>TRABAJO DE TITULACIÓN PREVIO A LA OBTENCIÓN DEL TITULO DE INGENIERO GEÓGRAFO Y DEL MEDIO AMBIENTE  </a:t>
            </a:r>
            <a:endParaRPr lang="es-EC" sz="2400" b="1" dirty="0">
              <a:solidFill>
                <a:schemeClr val="tx1"/>
              </a:solidFill>
            </a:endParaRPr>
          </a:p>
        </p:txBody>
      </p:sp>
      <p:sp>
        <p:nvSpPr>
          <p:cNvPr id="7" name="Subtítulo 2"/>
          <p:cNvSpPr txBox="1">
            <a:spLocks/>
          </p:cNvSpPr>
          <p:nvPr/>
        </p:nvSpPr>
        <p:spPr>
          <a:xfrm>
            <a:off x="1100051" y="5623409"/>
            <a:ext cx="5378023" cy="64857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s-MX" sz="1200" b="1" cap="none" dirty="0" smtClean="0"/>
              <a:t>Director de carrera: </a:t>
            </a:r>
            <a:r>
              <a:rPr lang="es-MX" sz="1200" cap="none" dirty="0" smtClean="0"/>
              <a:t>		Ing. Wilson Jácome Mg.</a:t>
            </a:r>
          </a:p>
          <a:p>
            <a:r>
              <a:rPr lang="es-MX" sz="1200" b="1" cap="none" dirty="0" smtClean="0"/>
              <a:t>Directora de proyecto: </a:t>
            </a:r>
            <a:r>
              <a:rPr lang="es-MX" sz="1200" cap="none" dirty="0" smtClean="0"/>
              <a:t>	Ing. Miriam Fernández MSc.</a:t>
            </a:r>
          </a:p>
        </p:txBody>
      </p:sp>
      <p:sp>
        <p:nvSpPr>
          <p:cNvPr id="8" name="Título 1"/>
          <p:cNvSpPr txBox="1">
            <a:spLocks/>
          </p:cNvSpPr>
          <p:nvPr/>
        </p:nvSpPr>
        <p:spPr>
          <a:xfrm>
            <a:off x="1100051" y="3724489"/>
            <a:ext cx="10058400" cy="404642"/>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s-MX" sz="2400" b="1" dirty="0" smtClean="0">
                <a:solidFill>
                  <a:schemeClr val="tx1"/>
                </a:solidFill>
              </a:rPr>
              <a:t>AUTOR: LALA AYO HENRY DANIEL </a:t>
            </a:r>
            <a:endParaRPr lang="es-EC" sz="2400" b="1" dirty="0">
              <a:solidFill>
                <a:schemeClr val="tx1"/>
              </a:solidFill>
            </a:endParaRPr>
          </a:p>
        </p:txBody>
      </p:sp>
      <p:sp>
        <p:nvSpPr>
          <p:cNvPr id="11" name="Subtítulo 2"/>
          <p:cNvSpPr txBox="1">
            <a:spLocks/>
          </p:cNvSpPr>
          <p:nvPr/>
        </p:nvSpPr>
        <p:spPr>
          <a:xfrm>
            <a:off x="6648699" y="5623409"/>
            <a:ext cx="5378023" cy="64857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s-MX" sz="1200" b="1" cap="none" dirty="0" smtClean="0"/>
              <a:t>Oponente:  </a:t>
            </a:r>
            <a:r>
              <a:rPr lang="es-MX" sz="1200" cap="none" dirty="0" smtClean="0"/>
              <a:t>		Ing. Ricardo Pachacama Mg.</a:t>
            </a:r>
          </a:p>
          <a:p>
            <a:r>
              <a:rPr lang="es-MX" sz="1200" b="1" cap="none" dirty="0" smtClean="0"/>
              <a:t>Secretario Académico: </a:t>
            </a:r>
            <a:r>
              <a:rPr lang="es-MX" sz="1200" cap="none" dirty="0" smtClean="0"/>
              <a:t>	Dr. Marcelo Mejía </a:t>
            </a:r>
          </a:p>
        </p:txBody>
      </p:sp>
      <p:sp>
        <p:nvSpPr>
          <p:cNvPr id="12" name="Subtítulo 2"/>
          <p:cNvSpPr txBox="1">
            <a:spLocks/>
          </p:cNvSpPr>
          <p:nvPr/>
        </p:nvSpPr>
        <p:spPr>
          <a:xfrm>
            <a:off x="4810058" y="6435619"/>
            <a:ext cx="2309650" cy="29329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s-MX" sz="1200" b="1" cap="none" dirty="0" smtClean="0">
                <a:solidFill>
                  <a:schemeClr val="tx1"/>
                </a:solidFill>
              </a:rPr>
              <a:t>Sangolquí, 05 Julio 2017</a:t>
            </a:r>
          </a:p>
        </p:txBody>
      </p:sp>
    </p:spTree>
    <p:extLst>
      <p:ext uri="{BB962C8B-B14F-4D97-AF65-F5344CB8AC3E}">
        <p14:creationId xmlns:p14="http://schemas.microsoft.com/office/powerpoint/2010/main" val="9664027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Huella Hídrica</a:t>
            </a:r>
            <a:br>
              <a:rPr lang="es-EC" dirty="0"/>
            </a:br>
            <a:endParaRPr lang="es-EC" dirty="0"/>
          </a:p>
        </p:txBody>
      </p:sp>
      <p:pic>
        <p:nvPicPr>
          <p:cNvPr id="5" name="Picture 2" descr="Resultado de imagen para huella hidrica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4932" y="3919241"/>
            <a:ext cx="1206523" cy="2301789"/>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p:nvPr/>
        </p:nvPicPr>
        <p:blipFill>
          <a:blip r:embed="rId4">
            <a:extLst>
              <a:ext uri="{28A0092B-C50C-407E-A947-70E740481C1C}">
                <a14:useLocalDpi xmlns:a14="http://schemas.microsoft.com/office/drawing/2010/main" val="0"/>
              </a:ext>
            </a:extLst>
          </a:blip>
          <a:srcRect/>
          <a:stretch>
            <a:fillRect/>
          </a:stretch>
        </p:blipFill>
        <p:spPr bwMode="auto">
          <a:xfrm>
            <a:off x="5335177" y="1831192"/>
            <a:ext cx="6823572" cy="4296005"/>
          </a:xfrm>
          <a:prstGeom prst="rect">
            <a:avLst/>
          </a:prstGeom>
          <a:noFill/>
          <a:ln>
            <a:noFill/>
          </a:ln>
        </p:spPr>
      </p:pic>
      <p:sp>
        <p:nvSpPr>
          <p:cNvPr id="7" name="Rectángulo 6"/>
          <p:cNvSpPr/>
          <p:nvPr/>
        </p:nvSpPr>
        <p:spPr>
          <a:xfrm>
            <a:off x="8579911" y="6476450"/>
            <a:ext cx="2300437" cy="280013"/>
          </a:xfrm>
          <a:prstGeom prst="rect">
            <a:avLst/>
          </a:prstGeom>
        </p:spPr>
        <p:txBody>
          <a:bodyPr wrap="none">
            <a:spAutoFit/>
          </a:bodyPr>
          <a:lstStyle/>
          <a:p>
            <a:pPr algn="ctr">
              <a:lnSpc>
                <a:spcPct val="107000"/>
              </a:lnSpc>
              <a:spcAft>
                <a:spcPts val="1800"/>
              </a:spcAft>
            </a:pPr>
            <a:r>
              <a:rPr lang="es-ES_tradnl" sz="1200" dirty="0" smtClean="0">
                <a:effectLst/>
                <a:latin typeface="Arial" panose="020B0604020202020204" pitchFamily="34" charset="0"/>
                <a:ea typeface="Calibri" panose="020F0502020204030204" pitchFamily="34" charset="0"/>
                <a:cs typeface="Times New Roman" panose="02020603050405020304" pitchFamily="18" charset="0"/>
              </a:rPr>
              <a:t>Fuente: </a:t>
            </a:r>
            <a:r>
              <a:rPr lang="es-MX" sz="1200" dirty="0" smtClean="0">
                <a:effectLst/>
                <a:latin typeface="Arial" panose="020B0604020202020204" pitchFamily="34" charset="0"/>
                <a:ea typeface="Calibri" panose="020F0502020204030204" pitchFamily="34" charset="0"/>
                <a:cs typeface="Times New Roman" panose="02020603050405020304" pitchFamily="18" charset="0"/>
              </a:rPr>
              <a:t>(Hoekstra, et al, 2011).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Marcador de contenido 2"/>
          <p:cNvSpPr>
            <a:spLocks noGrp="1"/>
          </p:cNvSpPr>
          <p:nvPr>
            <p:ph idx="1"/>
          </p:nvPr>
        </p:nvSpPr>
        <p:spPr>
          <a:xfrm>
            <a:off x="524879" y="1831192"/>
            <a:ext cx="4721629" cy="1994217"/>
          </a:xfrm>
        </p:spPr>
        <p:style>
          <a:lnRef idx="2">
            <a:schemeClr val="accent2"/>
          </a:lnRef>
          <a:fillRef idx="1">
            <a:schemeClr val="lt1"/>
          </a:fillRef>
          <a:effectRef idx="0">
            <a:schemeClr val="accent2"/>
          </a:effectRef>
          <a:fontRef idx="minor">
            <a:schemeClr val="dk1"/>
          </a:fontRef>
        </p:style>
        <p:txBody>
          <a:bodyPr>
            <a:noAutofit/>
          </a:bodyPr>
          <a:lstStyle/>
          <a:p>
            <a:pPr algn="just"/>
            <a:r>
              <a:rPr lang="es-EC" dirty="0" smtClean="0"/>
              <a:t>La </a:t>
            </a:r>
            <a:r>
              <a:rPr lang="es-EC" dirty="0"/>
              <a:t>Huella Hídrica es un indicador de uso del agua, en el que considera tanto el uso directo como indirecto, de un consumidor o productor. Se mide en términos de volumen de agua consumida o evaporada, que no retorna al medio y/o </a:t>
            </a:r>
            <a:r>
              <a:rPr lang="es-EC" dirty="0" smtClean="0"/>
              <a:t>contaminada, </a:t>
            </a:r>
            <a:r>
              <a:rPr lang="es-EC" dirty="0"/>
              <a:t>por unidad de tiempo. </a:t>
            </a:r>
          </a:p>
        </p:txBody>
      </p:sp>
    </p:spTree>
    <p:extLst>
      <p:ext uri="{BB962C8B-B14F-4D97-AF65-F5344CB8AC3E}">
        <p14:creationId xmlns:p14="http://schemas.microsoft.com/office/powerpoint/2010/main" val="26324608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Huella Hídrica </a:t>
            </a:r>
            <a:br>
              <a:rPr lang="es-EC" dirty="0"/>
            </a:br>
            <a:endParaRPr lang="es-EC" dirty="0"/>
          </a:p>
        </p:txBody>
      </p:sp>
      <p:sp>
        <p:nvSpPr>
          <p:cNvPr id="3" name="Marcador de contenido 2"/>
          <p:cNvSpPr>
            <a:spLocks noGrp="1"/>
          </p:cNvSpPr>
          <p:nvPr>
            <p:ph idx="1"/>
          </p:nvPr>
        </p:nvSpPr>
        <p:spPr>
          <a:xfrm>
            <a:off x="4006736" y="1970117"/>
            <a:ext cx="7148944" cy="4630188"/>
          </a:xfrm>
        </p:spPr>
        <p:txBody>
          <a:bodyPr>
            <a:normAutofit/>
          </a:bodyPr>
          <a:lstStyle/>
          <a:p>
            <a:pPr algn="just"/>
            <a:endParaRPr lang="es-EC" dirty="0" smtClean="0"/>
          </a:p>
          <a:p>
            <a:pPr algn="just"/>
            <a:endParaRPr lang="es-EC" sz="1200" dirty="0" smtClean="0"/>
          </a:p>
          <a:p>
            <a:pPr algn="just"/>
            <a:endParaRPr lang="es-EC" dirty="0"/>
          </a:p>
          <a:p>
            <a:pPr algn="just"/>
            <a:endParaRPr lang="es-EC" dirty="0"/>
          </a:p>
        </p:txBody>
      </p:sp>
      <p:graphicFrame>
        <p:nvGraphicFramePr>
          <p:cNvPr id="7" name="Diagrama 6"/>
          <p:cNvGraphicFramePr/>
          <p:nvPr>
            <p:extLst>
              <p:ext uri="{D42A27DB-BD31-4B8C-83A1-F6EECF244321}">
                <p14:modId xmlns:p14="http://schemas.microsoft.com/office/powerpoint/2010/main" val="4220282864"/>
              </p:ext>
            </p:extLst>
          </p:nvPr>
        </p:nvGraphicFramePr>
        <p:xfrm>
          <a:off x="1513840" y="1181638"/>
          <a:ext cx="964184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61375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Sostenibilidad de la Huella Hídrica de una cuenca hidrográfica</a:t>
            </a:r>
          </a:p>
        </p:txBody>
      </p:sp>
      <p:sp>
        <p:nvSpPr>
          <p:cNvPr id="3" name="Marcador de contenido 2"/>
          <p:cNvSpPr>
            <a:spLocks noGrp="1"/>
          </p:cNvSpPr>
          <p:nvPr>
            <p:ph idx="1"/>
          </p:nvPr>
        </p:nvSpPr>
        <p:spPr>
          <a:xfrm>
            <a:off x="1097280" y="1845734"/>
            <a:ext cx="10058400" cy="764462"/>
          </a:xfrm>
        </p:spPr>
        <p:txBody>
          <a:bodyPr/>
          <a:lstStyle/>
          <a:p>
            <a:r>
              <a:rPr lang="es-EC" dirty="0"/>
              <a:t>Hoekstra, et al, 2011 propone que para evaluar la sostenibilidad en una cuenca hidrográfica se deben considerara estos cuatro pasos fundamentales: </a:t>
            </a:r>
          </a:p>
          <a:p>
            <a:endParaRPr lang="es-EC" dirty="0"/>
          </a:p>
        </p:txBody>
      </p:sp>
      <p:sp>
        <p:nvSpPr>
          <p:cNvPr id="5" name="Rectángulo 4"/>
          <p:cNvSpPr/>
          <p:nvPr/>
        </p:nvSpPr>
        <p:spPr>
          <a:xfrm>
            <a:off x="3341717" y="2610196"/>
            <a:ext cx="1801090" cy="864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Sostenibilidad ambiental </a:t>
            </a:r>
          </a:p>
        </p:txBody>
      </p:sp>
      <p:sp>
        <p:nvSpPr>
          <p:cNvPr id="6" name="Rectángulo 5"/>
          <p:cNvSpPr/>
          <p:nvPr/>
        </p:nvSpPr>
        <p:spPr>
          <a:xfrm>
            <a:off x="3341717" y="3624350"/>
            <a:ext cx="1801090" cy="864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Sostenibilidad social</a:t>
            </a:r>
          </a:p>
        </p:txBody>
      </p:sp>
      <p:sp>
        <p:nvSpPr>
          <p:cNvPr id="7" name="Rectángulo 6"/>
          <p:cNvSpPr/>
          <p:nvPr/>
        </p:nvSpPr>
        <p:spPr>
          <a:xfrm>
            <a:off x="3341718" y="4638504"/>
            <a:ext cx="1801090" cy="8645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Sostenibilidad económica</a:t>
            </a:r>
          </a:p>
        </p:txBody>
      </p:sp>
      <p:sp>
        <p:nvSpPr>
          <p:cNvPr id="8" name="Rectángulo 7"/>
          <p:cNvSpPr/>
          <p:nvPr/>
        </p:nvSpPr>
        <p:spPr>
          <a:xfrm>
            <a:off x="6849688" y="2610196"/>
            <a:ext cx="2527069" cy="58686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Criterios de </a:t>
            </a:r>
            <a:r>
              <a:rPr lang="es-EC" dirty="0" smtClean="0"/>
              <a:t>sostenibilidad</a:t>
            </a:r>
            <a:endParaRPr lang="es-EC" dirty="0"/>
          </a:p>
        </p:txBody>
      </p:sp>
      <p:sp>
        <p:nvSpPr>
          <p:cNvPr id="9" name="Rectángulo 8"/>
          <p:cNvSpPr/>
          <p:nvPr/>
        </p:nvSpPr>
        <p:spPr>
          <a:xfrm>
            <a:off x="6849688" y="3483032"/>
            <a:ext cx="2527069" cy="57357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Hostspost</a:t>
            </a:r>
          </a:p>
        </p:txBody>
      </p:sp>
      <p:sp>
        <p:nvSpPr>
          <p:cNvPr id="10" name="Rectángulo 9"/>
          <p:cNvSpPr/>
          <p:nvPr/>
        </p:nvSpPr>
        <p:spPr>
          <a:xfrm>
            <a:off x="6849688" y="4550353"/>
            <a:ext cx="2527069" cy="60518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Impactos primarios</a:t>
            </a:r>
          </a:p>
        </p:txBody>
      </p:sp>
      <p:sp>
        <p:nvSpPr>
          <p:cNvPr id="11" name="Rectángulo 10"/>
          <p:cNvSpPr/>
          <p:nvPr/>
        </p:nvSpPr>
        <p:spPr>
          <a:xfrm>
            <a:off x="6849688" y="5571175"/>
            <a:ext cx="2527069" cy="64839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Impactos secundarios</a:t>
            </a:r>
          </a:p>
        </p:txBody>
      </p:sp>
      <p:cxnSp>
        <p:nvCxnSpPr>
          <p:cNvPr id="22" name="Conector recto de flecha 21"/>
          <p:cNvCxnSpPr/>
          <p:nvPr/>
        </p:nvCxnSpPr>
        <p:spPr>
          <a:xfrm flipH="1">
            <a:off x="5142807" y="2909451"/>
            <a:ext cx="17068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26"/>
          <p:cNvCxnSpPr/>
          <p:nvPr/>
        </p:nvCxnSpPr>
        <p:spPr>
          <a:xfrm flipH="1">
            <a:off x="5735783" y="2909451"/>
            <a:ext cx="16625" cy="216131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Conector recto de flecha 28"/>
          <p:cNvCxnSpPr>
            <a:endCxn id="7" idx="3"/>
          </p:cNvCxnSpPr>
          <p:nvPr/>
        </p:nvCxnSpPr>
        <p:spPr>
          <a:xfrm flipH="1">
            <a:off x="5142808" y="5070767"/>
            <a:ext cx="5929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p:cNvCxnSpPr/>
          <p:nvPr/>
        </p:nvCxnSpPr>
        <p:spPr>
          <a:xfrm flipH="1">
            <a:off x="5142807" y="4056610"/>
            <a:ext cx="5929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Flecha abajo 36"/>
          <p:cNvSpPr/>
          <p:nvPr/>
        </p:nvSpPr>
        <p:spPr>
          <a:xfrm>
            <a:off x="8146473" y="3197061"/>
            <a:ext cx="182880" cy="2776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8" name="Flecha abajo 37"/>
          <p:cNvSpPr/>
          <p:nvPr/>
        </p:nvSpPr>
        <p:spPr>
          <a:xfrm>
            <a:off x="8146473" y="4148030"/>
            <a:ext cx="182880" cy="2776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9" name="Flecha abajo 38"/>
          <p:cNvSpPr/>
          <p:nvPr/>
        </p:nvSpPr>
        <p:spPr>
          <a:xfrm>
            <a:off x="8146473" y="5236143"/>
            <a:ext cx="182880" cy="2776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350781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dirty="0"/>
              <a:t>METODOLOGÍA</a:t>
            </a:r>
          </a:p>
        </p:txBody>
      </p:sp>
    </p:spTree>
    <p:extLst>
      <p:ext uri="{BB962C8B-B14F-4D97-AF65-F5344CB8AC3E}">
        <p14:creationId xmlns:p14="http://schemas.microsoft.com/office/powerpoint/2010/main" val="41789615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Fases de evaluación de la Huella </a:t>
            </a:r>
            <a:r>
              <a:rPr lang="es-EC" dirty="0" smtClean="0"/>
              <a:t>Hídrica</a:t>
            </a:r>
            <a:br>
              <a:rPr lang="es-EC" dirty="0" smtClean="0"/>
            </a:br>
            <a:endParaRPr lang="es-EC" dirty="0"/>
          </a:p>
        </p:txBody>
      </p:sp>
      <p:sp>
        <p:nvSpPr>
          <p:cNvPr id="3" name="Marcador de contenido 2"/>
          <p:cNvSpPr>
            <a:spLocks noGrp="1"/>
          </p:cNvSpPr>
          <p:nvPr>
            <p:ph idx="1"/>
          </p:nvPr>
        </p:nvSpPr>
        <p:spPr/>
        <p:txBody>
          <a:bodyPr/>
          <a:lstStyle/>
          <a:p>
            <a:r>
              <a:rPr lang="es-EC" sz="2400" dirty="0"/>
              <a:t>La Huella Hídrica se evaluó multisectorialmente, para lo cual definió tres fases, </a:t>
            </a:r>
            <a:r>
              <a:rPr lang="es-EC" sz="2400" dirty="0" smtClean="0"/>
              <a:t>con </a:t>
            </a:r>
            <a:r>
              <a:rPr lang="es-EC" sz="2400" dirty="0"/>
              <a:t>el fin de categorizar los procesos inmersos en cada etapa</a:t>
            </a:r>
            <a:r>
              <a:rPr lang="es-EC" dirty="0"/>
              <a:t>.</a:t>
            </a:r>
          </a:p>
        </p:txBody>
      </p:sp>
      <p:pic>
        <p:nvPicPr>
          <p:cNvPr id="4" name="Marcador de contenido 3"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0559" y="2881176"/>
            <a:ext cx="6811841" cy="3096292"/>
          </a:xfrm>
          <a:prstGeom prst="rect">
            <a:avLst/>
          </a:prstGeom>
        </p:spPr>
      </p:pic>
    </p:spTree>
    <p:extLst>
      <p:ext uri="{BB962C8B-B14F-4D97-AF65-F5344CB8AC3E}">
        <p14:creationId xmlns:p14="http://schemas.microsoft.com/office/powerpoint/2010/main" val="27208331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Fase </a:t>
            </a:r>
            <a:r>
              <a:rPr lang="es-EC" dirty="0"/>
              <a:t>I: Definición del alcance de evaluación de la Huella Hídrica</a:t>
            </a:r>
          </a:p>
        </p:txBody>
      </p:sp>
    </p:spTree>
    <p:extLst>
      <p:ext uri="{BB962C8B-B14F-4D97-AF65-F5344CB8AC3E}">
        <p14:creationId xmlns:p14="http://schemas.microsoft.com/office/powerpoint/2010/main" val="25840509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smtClean="0"/>
              <a:t>Alcance </a:t>
            </a:r>
            <a:endParaRPr lang="es-EC" dirty="0"/>
          </a:p>
        </p:txBody>
      </p:sp>
      <p:graphicFrame>
        <p:nvGraphicFramePr>
          <p:cNvPr id="2" name="Diagrama 1"/>
          <p:cNvGraphicFramePr/>
          <p:nvPr>
            <p:extLst>
              <p:ext uri="{D42A27DB-BD31-4B8C-83A1-F6EECF244321}">
                <p14:modId xmlns:p14="http://schemas.microsoft.com/office/powerpoint/2010/main" val="1741375395"/>
              </p:ext>
            </p:extLst>
          </p:nvPr>
        </p:nvGraphicFramePr>
        <p:xfrm>
          <a:off x="1097280" y="1737360"/>
          <a:ext cx="9273309" cy="286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p:cNvSpPr/>
          <p:nvPr/>
        </p:nvSpPr>
        <p:spPr>
          <a:xfrm>
            <a:off x="1413163" y="4172988"/>
            <a:ext cx="2211186" cy="5652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Primaria </a:t>
            </a:r>
            <a:endParaRPr lang="es-EC" dirty="0"/>
          </a:p>
        </p:txBody>
      </p:sp>
      <p:sp>
        <p:nvSpPr>
          <p:cNvPr id="6" name="Rectángulo 5"/>
          <p:cNvSpPr/>
          <p:nvPr/>
        </p:nvSpPr>
        <p:spPr>
          <a:xfrm>
            <a:off x="1413163" y="4940530"/>
            <a:ext cx="2211186" cy="5652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smtClean="0"/>
              <a:t>Secundaria </a:t>
            </a:r>
            <a:endParaRPr lang="es-EC" dirty="0"/>
          </a:p>
        </p:txBody>
      </p:sp>
      <p:sp>
        <p:nvSpPr>
          <p:cNvPr id="7" name="Rectángulo 6"/>
          <p:cNvSpPr/>
          <p:nvPr/>
        </p:nvSpPr>
        <p:spPr>
          <a:xfrm>
            <a:off x="4358639" y="4172988"/>
            <a:ext cx="2211186" cy="5652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dirty="0" smtClean="0"/>
              <a:t>Demografía  </a:t>
            </a:r>
            <a:endParaRPr lang="es-EC" dirty="0"/>
          </a:p>
        </p:txBody>
      </p:sp>
      <p:sp>
        <p:nvSpPr>
          <p:cNvPr id="8" name="Rectángulo 7"/>
          <p:cNvSpPr/>
          <p:nvPr/>
        </p:nvSpPr>
        <p:spPr>
          <a:xfrm>
            <a:off x="4358639" y="4940530"/>
            <a:ext cx="2211186" cy="5652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dirty="0" smtClean="0"/>
              <a:t>PEA </a:t>
            </a:r>
            <a:endParaRPr lang="es-EC" dirty="0"/>
          </a:p>
        </p:txBody>
      </p:sp>
      <p:sp>
        <p:nvSpPr>
          <p:cNvPr id="9" name="Rectángulo 8"/>
          <p:cNvSpPr/>
          <p:nvPr/>
        </p:nvSpPr>
        <p:spPr>
          <a:xfrm>
            <a:off x="4358639" y="5657562"/>
            <a:ext cx="2211186" cy="56526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dirty="0" smtClean="0"/>
              <a:t>Actividades económicas </a:t>
            </a:r>
            <a:endParaRPr lang="es-EC" dirty="0"/>
          </a:p>
        </p:txBody>
      </p:sp>
      <p:sp>
        <p:nvSpPr>
          <p:cNvPr id="11" name="Rectángulo 10"/>
          <p:cNvSpPr/>
          <p:nvPr/>
        </p:nvSpPr>
        <p:spPr>
          <a:xfrm>
            <a:off x="7446356" y="4180668"/>
            <a:ext cx="2211186" cy="56526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s-MX" dirty="0" smtClean="0"/>
              <a:t>Uso y cobertura del suelo </a:t>
            </a:r>
            <a:endParaRPr lang="es-EC" dirty="0"/>
          </a:p>
        </p:txBody>
      </p:sp>
    </p:spTree>
    <p:extLst>
      <p:ext uri="{BB962C8B-B14F-4D97-AF65-F5344CB8AC3E}">
        <p14:creationId xmlns:p14="http://schemas.microsoft.com/office/powerpoint/2010/main" val="11052498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Información primaria</a:t>
            </a:r>
            <a:br>
              <a:rPr lang="es-MX" dirty="0" smtClean="0"/>
            </a:br>
            <a:r>
              <a:rPr lang="es-MX" dirty="0" smtClean="0"/>
              <a:t> </a:t>
            </a: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737592951"/>
              </p:ext>
            </p:extLst>
          </p:nvPr>
        </p:nvGraphicFramePr>
        <p:xfrm>
          <a:off x="1097280" y="1194967"/>
          <a:ext cx="10058400" cy="24607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p:cNvPicPr/>
          <p:nvPr/>
        </p:nvPicPr>
        <p:blipFill>
          <a:blip r:embed="rId8">
            <a:extLst>
              <a:ext uri="{28A0092B-C50C-407E-A947-70E740481C1C}">
                <a14:useLocalDpi xmlns:a14="http://schemas.microsoft.com/office/drawing/2010/main" val="0"/>
              </a:ext>
            </a:extLst>
          </a:blip>
          <a:srcRect/>
          <a:stretch>
            <a:fillRect/>
          </a:stretch>
        </p:blipFill>
        <p:spPr bwMode="auto">
          <a:xfrm>
            <a:off x="5968537" y="3133589"/>
            <a:ext cx="5857702" cy="3724411"/>
          </a:xfrm>
          <a:prstGeom prst="rect">
            <a:avLst/>
          </a:prstGeom>
          <a:noFill/>
        </p:spPr>
      </p:pic>
      <p:pic>
        <p:nvPicPr>
          <p:cNvPr id="6" name="Imagen 5"/>
          <p:cNvPicPr>
            <a:picLocks noChangeAspect="1"/>
          </p:cNvPicPr>
          <p:nvPr/>
        </p:nvPicPr>
        <p:blipFill rotWithShape="1">
          <a:blip r:embed="rId9"/>
          <a:srcRect r="67602" b="11007"/>
          <a:stretch/>
        </p:blipFill>
        <p:spPr>
          <a:xfrm>
            <a:off x="1097280" y="3133588"/>
            <a:ext cx="4438996" cy="3724411"/>
          </a:xfrm>
          <a:prstGeom prst="rect">
            <a:avLst/>
          </a:prstGeom>
          <a:solidFill>
            <a:schemeClr val="bg1"/>
          </a:solidFill>
        </p:spPr>
      </p:pic>
    </p:spTree>
    <p:extLst>
      <p:ext uri="{BB962C8B-B14F-4D97-AF65-F5344CB8AC3E}">
        <p14:creationId xmlns:p14="http://schemas.microsoft.com/office/powerpoint/2010/main" val="26528148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dirty="0"/>
              <a:t>Información </a:t>
            </a:r>
            <a:r>
              <a:rPr lang="es-EC" dirty="0" smtClean="0"/>
              <a:t>secundaria </a:t>
            </a:r>
            <a:br>
              <a:rPr lang="es-EC" dirty="0" smtClean="0"/>
            </a:br>
            <a:endParaRPr lang="es-EC" dirty="0"/>
          </a:p>
        </p:txBody>
      </p:sp>
      <p:grpSp>
        <p:nvGrpSpPr>
          <p:cNvPr id="34" name="Grupo 33"/>
          <p:cNvGrpSpPr/>
          <p:nvPr/>
        </p:nvGrpSpPr>
        <p:grpSpPr>
          <a:xfrm>
            <a:off x="276884" y="2709934"/>
            <a:ext cx="11699191" cy="2436915"/>
            <a:chOff x="289337" y="3707469"/>
            <a:chExt cx="11699191" cy="2436915"/>
          </a:xfrm>
        </p:grpSpPr>
        <p:grpSp>
          <p:nvGrpSpPr>
            <p:cNvPr id="31" name="Grupo 30"/>
            <p:cNvGrpSpPr/>
            <p:nvPr/>
          </p:nvGrpSpPr>
          <p:grpSpPr>
            <a:xfrm>
              <a:off x="1097280" y="3905696"/>
              <a:ext cx="10891248" cy="2238688"/>
              <a:chOff x="1097280" y="3872446"/>
              <a:chExt cx="10891248" cy="2238688"/>
            </a:xfrm>
          </p:grpSpPr>
          <p:pic>
            <p:nvPicPr>
              <p:cNvPr id="17" name="Imagen 16"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3872447"/>
                <a:ext cx="5439534" cy="2238687"/>
              </a:xfrm>
              <a:prstGeom prst="rect">
                <a:avLst/>
              </a:prstGeom>
            </p:spPr>
          </p:pic>
          <p:pic>
            <p:nvPicPr>
              <p:cNvPr id="20" name="Imagen 19"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7152" y="3872446"/>
                <a:ext cx="5201376" cy="2238687"/>
              </a:xfrm>
              <a:prstGeom prst="rect">
                <a:avLst/>
              </a:prstGeom>
            </p:spPr>
          </p:pic>
        </p:grpSp>
        <p:grpSp>
          <p:nvGrpSpPr>
            <p:cNvPr id="30" name="Grupo 29"/>
            <p:cNvGrpSpPr/>
            <p:nvPr/>
          </p:nvGrpSpPr>
          <p:grpSpPr>
            <a:xfrm>
              <a:off x="289337" y="3707469"/>
              <a:ext cx="6497816" cy="1384060"/>
              <a:chOff x="289337" y="3491344"/>
              <a:chExt cx="6497816" cy="1513488"/>
            </a:xfrm>
          </p:grpSpPr>
          <p:cxnSp>
            <p:nvCxnSpPr>
              <p:cNvPr id="19" name="Conector angular 18"/>
              <p:cNvCxnSpPr>
                <a:endCxn id="17" idx="1"/>
              </p:cNvCxnSpPr>
              <p:nvPr/>
            </p:nvCxnSpPr>
            <p:spPr>
              <a:xfrm rot="16200000" flipH="1">
                <a:off x="-56914" y="3850639"/>
                <a:ext cx="1500445" cy="80794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grpSp>
            <p:nvGrpSpPr>
              <p:cNvPr id="29" name="Grupo 28"/>
              <p:cNvGrpSpPr/>
              <p:nvPr/>
            </p:nvGrpSpPr>
            <p:grpSpPr>
              <a:xfrm>
                <a:off x="289337" y="3491344"/>
                <a:ext cx="6497816" cy="1513487"/>
                <a:chOff x="289337" y="3491344"/>
                <a:chExt cx="6497816" cy="1513487"/>
              </a:xfrm>
            </p:grpSpPr>
            <p:cxnSp>
              <p:nvCxnSpPr>
                <p:cNvPr id="26" name="Conector angular 25"/>
                <p:cNvCxnSpPr>
                  <a:endCxn id="20" idx="1"/>
                </p:cNvCxnSpPr>
                <p:nvPr/>
              </p:nvCxnSpPr>
              <p:spPr>
                <a:xfrm rot="16200000" flipH="1">
                  <a:off x="5911761" y="4129440"/>
                  <a:ext cx="1500445" cy="250338"/>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28" name="Conector recto 27"/>
                <p:cNvCxnSpPr/>
                <p:nvPr/>
              </p:nvCxnSpPr>
              <p:spPr>
                <a:xfrm>
                  <a:off x="289337" y="3491344"/>
                  <a:ext cx="6247477" cy="0"/>
                </a:xfrm>
                <a:prstGeom prst="line">
                  <a:avLst/>
                </a:prstGeom>
              </p:spPr>
              <p:style>
                <a:lnRef idx="1">
                  <a:schemeClr val="dk1"/>
                </a:lnRef>
                <a:fillRef idx="0">
                  <a:schemeClr val="dk1"/>
                </a:fillRef>
                <a:effectRef idx="0">
                  <a:schemeClr val="dk1"/>
                </a:effectRef>
                <a:fontRef idx="minor">
                  <a:schemeClr val="tx1"/>
                </a:fontRef>
              </p:style>
            </p:cxnSp>
          </p:grpSp>
        </p:grpSp>
      </p:grpSp>
    </p:spTree>
    <p:extLst>
      <p:ext uri="{BB962C8B-B14F-4D97-AF65-F5344CB8AC3E}">
        <p14:creationId xmlns:p14="http://schemas.microsoft.com/office/powerpoint/2010/main" val="198017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Fase </a:t>
            </a:r>
            <a:r>
              <a:rPr lang="es-EC" dirty="0"/>
              <a:t>II: Cuantificación de la Huella Hídrica por sectores</a:t>
            </a:r>
          </a:p>
        </p:txBody>
      </p:sp>
    </p:spTree>
    <p:extLst>
      <p:ext uri="{BB962C8B-B14F-4D97-AF65-F5344CB8AC3E}">
        <p14:creationId xmlns:p14="http://schemas.microsoft.com/office/powerpoint/2010/main" val="167536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smtClean="0"/>
              <a:t>Generalidades </a:t>
            </a:r>
            <a:endParaRPr lang="es-EC" dirty="0"/>
          </a:p>
        </p:txBody>
      </p:sp>
    </p:spTree>
    <p:extLst>
      <p:ext uri="{BB962C8B-B14F-4D97-AF65-F5344CB8AC3E}">
        <p14:creationId xmlns:p14="http://schemas.microsoft.com/office/powerpoint/2010/main" val="4261269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C" dirty="0" smtClean="0"/>
              <a:t>Huella Hídrica</a:t>
            </a:r>
            <a:br>
              <a:rPr lang="es-EC" dirty="0" smtClean="0"/>
            </a:br>
            <a:r>
              <a:rPr lang="es-EC" dirty="0" smtClean="0"/>
              <a:t> </a:t>
            </a:r>
            <a:endParaRPr lang="es-EC" dirty="0"/>
          </a:p>
        </p:txBody>
      </p:sp>
      <p:sp>
        <p:nvSpPr>
          <p:cNvPr id="7" name="Marcador de contenido 6"/>
          <p:cNvSpPr>
            <a:spLocks noGrp="1"/>
          </p:cNvSpPr>
          <p:nvPr>
            <p:ph idx="1"/>
          </p:nvPr>
        </p:nvSpPr>
        <p:spPr>
          <a:xfrm>
            <a:off x="1003512" y="1737360"/>
            <a:ext cx="10058400" cy="4023360"/>
          </a:xfrm>
        </p:spPr>
        <p:txBody>
          <a:bodyPr/>
          <a:lstStyle/>
          <a:p>
            <a:pPr algn="just"/>
            <a:r>
              <a:rPr lang="es-EC" sz="2400" dirty="0"/>
              <a:t>La metodología se basa en el manual “</a:t>
            </a:r>
            <a:r>
              <a:rPr lang="es-EC" sz="2400" dirty="0" err="1"/>
              <a:t>The</a:t>
            </a:r>
            <a:r>
              <a:rPr lang="es-EC" sz="2400" dirty="0"/>
              <a:t> Water Footprint </a:t>
            </a:r>
            <a:r>
              <a:rPr lang="es-EC" sz="2400" dirty="0" err="1"/>
              <a:t>Assessment</a:t>
            </a:r>
            <a:r>
              <a:rPr lang="es-EC" sz="2400" dirty="0"/>
              <a:t>” de Hoekstra et al., 2011 citado en (CTA, 2013), se ha realizado aportes particulares para el contexto local y los sectores productivos. La evaluación de la huella hídrica en una cuenca hidrográfica viene dada por la </a:t>
            </a:r>
            <a:r>
              <a:rPr lang="es-EC" sz="2400" dirty="0" smtClean="0"/>
              <a:t>ecuación.</a:t>
            </a:r>
            <a:endParaRPr lang="es-EC" sz="2400" dirty="0"/>
          </a:p>
          <a:p>
            <a:endParaRPr lang="es-MX" dirty="0" smtClean="0"/>
          </a:p>
          <a:p>
            <a:endParaRPr lang="es-MX" dirty="0"/>
          </a:p>
          <a:p>
            <a:endParaRPr lang="es-EC" dirty="0" smtClean="0"/>
          </a:p>
          <a:p>
            <a:r>
              <a:rPr lang="es-EC" dirty="0" smtClean="0"/>
              <a:t>Donde</a:t>
            </a:r>
            <a:r>
              <a:rPr lang="es-EC" dirty="0"/>
              <a:t>;</a:t>
            </a:r>
          </a:p>
          <a:p>
            <a:r>
              <a:rPr lang="es-EC" dirty="0"/>
              <a:t>	HH= Huella Hídrica </a:t>
            </a:r>
          </a:p>
          <a:p>
            <a:endParaRPr lang="es-EC" dirty="0"/>
          </a:p>
        </p:txBody>
      </p:sp>
      <p:pic>
        <p:nvPicPr>
          <p:cNvPr id="8" name="Imagen 7"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9715" y="3460833"/>
            <a:ext cx="3628357" cy="1263446"/>
          </a:xfrm>
          <a:prstGeom prst="rect">
            <a:avLst/>
          </a:prstGeom>
        </p:spPr>
      </p:pic>
      <p:pic>
        <p:nvPicPr>
          <p:cNvPr id="4098" name="Picture 2" descr="Resultado de imagen para the water footprint of nati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68595" y="2915186"/>
            <a:ext cx="2032498" cy="3072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430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p:txBody>
          <a:bodyPr/>
          <a:lstStyle/>
          <a:p>
            <a:r>
              <a:rPr lang="es-EC" dirty="0" smtClean="0"/>
              <a:t>Huella Hídrica</a:t>
            </a:r>
            <a:br>
              <a:rPr lang="es-EC" dirty="0" smtClean="0"/>
            </a:br>
            <a:r>
              <a:rPr lang="es-EC" dirty="0" smtClean="0"/>
              <a:t> </a:t>
            </a:r>
            <a:endParaRPr lang="es-EC" dirty="0"/>
          </a:p>
        </p:txBody>
      </p:sp>
      <p:sp>
        <p:nvSpPr>
          <p:cNvPr id="2" name="Rectángulo 1"/>
          <p:cNvSpPr/>
          <p:nvPr/>
        </p:nvSpPr>
        <p:spPr>
          <a:xfrm>
            <a:off x="1263190" y="2160870"/>
            <a:ext cx="3025832" cy="66501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a:t>Huella Hídrica Verde</a:t>
            </a:r>
          </a:p>
        </p:txBody>
      </p:sp>
      <p:sp>
        <p:nvSpPr>
          <p:cNvPr id="9" name="Rectángulo 8"/>
          <p:cNvSpPr/>
          <p:nvPr/>
        </p:nvSpPr>
        <p:spPr>
          <a:xfrm>
            <a:off x="1263190" y="3260643"/>
            <a:ext cx="3025832" cy="66501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Huella Hídrica Azul</a:t>
            </a:r>
          </a:p>
        </p:txBody>
      </p:sp>
      <p:sp>
        <p:nvSpPr>
          <p:cNvPr id="10" name="Rectángulo 9"/>
          <p:cNvSpPr/>
          <p:nvPr/>
        </p:nvSpPr>
        <p:spPr>
          <a:xfrm>
            <a:off x="1263190" y="4360416"/>
            <a:ext cx="3025832" cy="665018"/>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Huella Hídrica Gris</a:t>
            </a:r>
          </a:p>
        </p:txBody>
      </p:sp>
      <p:sp>
        <p:nvSpPr>
          <p:cNvPr id="3" name="Rectángulo 2"/>
          <p:cNvSpPr/>
          <p:nvPr/>
        </p:nvSpPr>
        <p:spPr>
          <a:xfrm>
            <a:off x="8495607" y="1837704"/>
            <a:ext cx="3696393" cy="646331"/>
          </a:xfrm>
          <a:prstGeom prst="rect">
            <a:avLst/>
          </a:prstGeom>
        </p:spPr>
        <p:txBody>
          <a:bodyPr wrap="square">
            <a:spAutoFit/>
          </a:bodyPr>
          <a:lstStyle/>
          <a:p>
            <a:pPr algn="ctr"/>
            <a:r>
              <a:rPr lang="es-EC" dirty="0" smtClean="0"/>
              <a:t>Modelo </a:t>
            </a:r>
            <a:r>
              <a:rPr lang="es-EC" dirty="0"/>
              <a:t>de simulación agronómico Cropwat 8.0 de la </a:t>
            </a:r>
            <a:r>
              <a:rPr lang="es-EC" dirty="0" smtClean="0"/>
              <a:t>FAO</a:t>
            </a:r>
            <a:endParaRPr lang="es-EC" dirty="0"/>
          </a:p>
        </p:txBody>
      </p:sp>
      <p:pic>
        <p:nvPicPr>
          <p:cNvPr id="6146" name="Picture 2" descr="Resultado de imagen para cropwat 8.0"/>
          <p:cNvPicPr>
            <a:picLocks noChangeAspect="1" noChangeArrowheads="1"/>
          </p:cNvPicPr>
          <p:nvPr/>
        </p:nvPicPr>
        <p:blipFill rotWithShape="1">
          <a:blip r:embed="rId3">
            <a:extLst>
              <a:ext uri="{28A0092B-C50C-407E-A947-70E740481C1C}">
                <a14:useLocalDpi xmlns:a14="http://schemas.microsoft.com/office/drawing/2010/main" val="0"/>
              </a:ext>
            </a:extLst>
          </a:blip>
          <a:srcRect l="29273" t="51420" r="19818" b="14155"/>
          <a:stretch/>
        </p:blipFill>
        <p:spPr bwMode="auto">
          <a:xfrm>
            <a:off x="8830887" y="2626703"/>
            <a:ext cx="3025832" cy="1534529"/>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4680410" y="2193849"/>
            <a:ext cx="3116927" cy="646331"/>
          </a:xfrm>
          <a:prstGeom prst="rect">
            <a:avLst/>
          </a:prstGeom>
        </p:spPr>
        <p:txBody>
          <a:bodyPr wrap="square">
            <a:spAutoFit/>
          </a:bodyPr>
          <a:lstStyle/>
          <a:p>
            <a:pPr algn="just"/>
            <a:r>
              <a:rPr lang="es-EC" dirty="0"/>
              <a:t>A</a:t>
            </a:r>
            <a:r>
              <a:rPr lang="es-EC" dirty="0" smtClean="0"/>
              <a:t>gua </a:t>
            </a:r>
            <a:r>
              <a:rPr lang="es-EC" dirty="0"/>
              <a:t>almacenada en el </a:t>
            </a:r>
            <a:r>
              <a:rPr lang="es-EC" dirty="0" smtClean="0"/>
              <a:t>suelo, precipitación efectiva</a:t>
            </a:r>
            <a:endParaRPr lang="es-EC" dirty="0"/>
          </a:p>
        </p:txBody>
      </p:sp>
      <p:sp>
        <p:nvSpPr>
          <p:cNvPr id="5" name="Rectángulo 4"/>
          <p:cNvSpPr/>
          <p:nvPr/>
        </p:nvSpPr>
        <p:spPr>
          <a:xfrm>
            <a:off x="4680411" y="2946821"/>
            <a:ext cx="3116926" cy="646331"/>
          </a:xfrm>
          <a:prstGeom prst="rect">
            <a:avLst/>
          </a:prstGeom>
        </p:spPr>
        <p:txBody>
          <a:bodyPr wrap="square">
            <a:spAutoFit/>
          </a:bodyPr>
          <a:lstStyle/>
          <a:p>
            <a:pPr algn="just"/>
            <a:r>
              <a:rPr lang="es-EC" dirty="0"/>
              <a:t>A</a:t>
            </a:r>
            <a:r>
              <a:rPr lang="es-EC" dirty="0" smtClean="0"/>
              <a:t>gua </a:t>
            </a:r>
            <a:r>
              <a:rPr lang="es-EC" dirty="0"/>
              <a:t>consumida que es abastecida mediante </a:t>
            </a:r>
            <a:r>
              <a:rPr lang="es-EC" dirty="0" smtClean="0"/>
              <a:t>riego</a:t>
            </a:r>
          </a:p>
        </p:txBody>
      </p:sp>
      <p:sp>
        <p:nvSpPr>
          <p:cNvPr id="14" name="Rectángulo 13"/>
          <p:cNvSpPr/>
          <p:nvPr/>
        </p:nvSpPr>
        <p:spPr>
          <a:xfrm>
            <a:off x="4680411" y="3590104"/>
            <a:ext cx="3116926" cy="646331"/>
          </a:xfrm>
          <a:prstGeom prst="rect">
            <a:avLst/>
          </a:prstGeom>
        </p:spPr>
        <p:txBody>
          <a:bodyPr wrap="square">
            <a:spAutoFit/>
          </a:bodyPr>
          <a:lstStyle/>
          <a:p>
            <a:pPr algn="just"/>
            <a:r>
              <a:rPr lang="es-EC" dirty="0"/>
              <a:t>A</a:t>
            </a:r>
            <a:r>
              <a:rPr lang="es-EC" dirty="0" smtClean="0"/>
              <a:t>gua </a:t>
            </a:r>
            <a:r>
              <a:rPr lang="es-EC" dirty="0"/>
              <a:t>evaporada o incorporada en sus cadenas de producción</a:t>
            </a:r>
          </a:p>
        </p:txBody>
      </p:sp>
      <p:pic>
        <p:nvPicPr>
          <p:cNvPr id="15" name="Imagen 14"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2213" y="4409986"/>
            <a:ext cx="1829055" cy="628738"/>
          </a:xfrm>
          <a:prstGeom prst="rect">
            <a:avLst/>
          </a:prstGeom>
        </p:spPr>
      </p:pic>
      <p:sp>
        <p:nvSpPr>
          <p:cNvPr id="13" name="Rectángulo 12"/>
          <p:cNvSpPr/>
          <p:nvPr/>
        </p:nvSpPr>
        <p:spPr>
          <a:xfrm>
            <a:off x="8188724" y="5147159"/>
            <a:ext cx="3936032" cy="1200329"/>
          </a:xfrm>
          <a:prstGeom prst="rect">
            <a:avLst/>
          </a:prstGeom>
        </p:spPr>
        <p:txBody>
          <a:bodyPr wrap="square">
            <a:spAutoFit/>
          </a:bodyPr>
          <a:lstStyle/>
          <a:p>
            <a:r>
              <a:rPr lang="es-EC" sz="1200" dirty="0" smtClean="0"/>
              <a:t>HG</a:t>
            </a:r>
            <a:r>
              <a:rPr lang="es-EC" sz="1200" dirty="0"/>
              <a:t>= Huella Hídrica Gris</a:t>
            </a:r>
          </a:p>
          <a:p>
            <a:r>
              <a:rPr lang="es-EC" sz="1200" dirty="0" smtClean="0"/>
              <a:t>C </a:t>
            </a:r>
            <a:r>
              <a:rPr lang="es-EC" sz="1200" dirty="0"/>
              <a:t>cont= concentración del contamínate evaluado</a:t>
            </a:r>
          </a:p>
          <a:p>
            <a:r>
              <a:rPr lang="es-EC" sz="1200" dirty="0" smtClean="0"/>
              <a:t>C </a:t>
            </a:r>
            <a:r>
              <a:rPr lang="es-EC" sz="1200" dirty="0"/>
              <a:t>max= Concentración máxima permisible del contaminante </a:t>
            </a:r>
            <a:r>
              <a:rPr lang="es-EC" sz="1200" dirty="0" smtClean="0"/>
              <a:t>según normas </a:t>
            </a:r>
            <a:r>
              <a:rPr lang="es-EC" sz="1200" dirty="0"/>
              <a:t>de calidad ambiental del agua.</a:t>
            </a:r>
          </a:p>
          <a:p>
            <a:r>
              <a:rPr lang="es-EC" sz="1200" dirty="0" smtClean="0"/>
              <a:t>C </a:t>
            </a:r>
            <a:r>
              <a:rPr lang="es-EC" sz="1200" dirty="0"/>
              <a:t>nat= Concentración natural del contaminante en el cuerpo receptor</a:t>
            </a:r>
            <a:r>
              <a:rPr lang="es-EC" sz="1200" dirty="0" smtClean="0"/>
              <a:t>.</a:t>
            </a:r>
            <a:endParaRPr lang="es-EC" sz="1200" dirty="0"/>
          </a:p>
        </p:txBody>
      </p:sp>
      <p:sp>
        <p:nvSpPr>
          <p:cNvPr id="16" name="Rectángulo 15"/>
          <p:cNvSpPr/>
          <p:nvPr/>
        </p:nvSpPr>
        <p:spPr>
          <a:xfrm>
            <a:off x="4680410" y="4409986"/>
            <a:ext cx="3116927" cy="923330"/>
          </a:xfrm>
          <a:prstGeom prst="rect">
            <a:avLst/>
          </a:prstGeom>
        </p:spPr>
        <p:txBody>
          <a:bodyPr wrap="square">
            <a:spAutoFit/>
          </a:bodyPr>
          <a:lstStyle/>
          <a:p>
            <a:pPr algn="just"/>
            <a:r>
              <a:rPr lang="es-EC" dirty="0"/>
              <a:t>A</a:t>
            </a:r>
            <a:r>
              <a:rPr lang="es-EC" dirty="0" smtClean="0"/>
              <a:t>gua </a:t>
            </a:r>
            <a:r>
              <a:rPr lang="es-EC" dirty="0"/>
              <a:t>dulce necesario para asimilar la carga de contaminantes</a:t>
            </a:r>
          </a:p>
        </p:txBody>
      </p:sp>
      <p:sp>
        <p:nvSpPr>
          <p:cNvPr id="17" name="Rectángulo 16"/>
          <p:cNvSpPr/>
          <p:nvPr/>
        </p:nvSpPr>
        <p:spPr>
          <a:xfrm>
            <a:off x="4032188" y="6363454"/>
            <a:ext cx="8313073" cy="338554"/>
          </a:xfrm>
          <a:prstGeom prst="rect">
            <a:avLst/>
          </a:prstGeom>
        </p:spPr>
        <p:txBody>
          <a:bodyPr wrap="square">
            <a:spAutoFit/>
          </a:bodyPr>
          <a:lstStyle/>
          <a:p>
            <a:r>
              <a:rPr lang="es-EC" sz="1600" dirty="0" smtClean="0"/>
              <a:t>*Considerando </a:t>
            </a:r>
            <a:r>
              <a:rPr lang="es-EC" sz="1600" dirty="0"/>
              <a:t>siempre el mayor valor como determinante de la capacidad de asimilación del río.</a:t>
            </a:r>
          </a:p>
        </p:txBody>
      </p:sp>
      <p:sp>
        <p:nvSpPr>
          <p:cNvPr id="18" name="Rectángulo 17"/>
          <p:cNvSpPr/>
          <p:nvPr/>
        </p:nvSpPr>
        <p:spPr>
          <a:xfrm>
            <a:off x="1263190" y="5285659"/>
            <a:ext cx="3025832" cy="923330"/>
          </a:xfrm>
          <a:prstGeom prst="rect">
            <a:avLst/>
          </a:prstGeom>
        </p:spPr>
        <p:txBody>
          <a:bodyPr wrap="square">
            <a:spAutoFit/>
          </a:bodyPr>
          <a:lstStyle/>
          <a:p>
            <a:r>
              <a:rPr lang="es-EC" dirty="0"/>
              <a:t>N y P: Agrícola y pecuario</a:t>
            </a:r>
          </a:p>
          <a:p>
            <a:r>
              <a:rPr lang="es-EC" dirty="0"/>
              <a:t>SST, DQO y DBO5: Minero y doméstico respectivamente</a:t>
            </a:r>
          </a:p>
        </p:txBody>
      </p:sp>
      <p:cxnSp>
        <p:nvCxnSpPr>
          <p:cNvPr id="20" name="Conector recto de flecha 19"/>
          <p:cNvCxnSpPr>
            <a:stCxn id="2" idx="3"/>
            <a:endCxn id="4" idx="1"/>
          </p:cNvCxnSpPr>
          <p:nvPr/>
        </p:nvCxnSpPr>
        <p:spPr>
          <a:xfrm>
            <a:off x="4289022" y="2493379"/>
            <a:ext cx="391388" cy="23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a:stCxn id="9" idx="3"/>
            <a:endCxn id="5" idx="1"/>
          </p:cNvCxnSpPr>
          <p:nvPr/>
        </p:nvCxnSpPr>
        <p:spPr>
          <a:xfrm flipV="1">
            <a:off x="4289022" y="3269987"/>
            <a:ext cx="391389" cy="323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de flecha 24"/>
          <p:cNvCxnSpPr>
            <a:stCxn id="9" idx="3"/>
            <a:endCxn id="14" idx="1"/>
          </p:cNvCxnSpPr>
          <p:nvPr/>
        </p:nvCxnSpPr>
        <p:spPr>
          <a:xfrm>
            <a:off x="4289022" y="3593152"/>
            <a:ext cx="391389" cy="3201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p:cNvCxnSpPr>
            <a:stCxn id="10" idx="3"/>
            <a:endCxn id="16" idx="1"/>
          </p:cNvCxnSpPr>
          <p:nvPr/>
        </p:nvCxnSpPr>
        <p:spPr>
          <a:xfrm>
            <a:off x="4289022" y="4692925"/>
            <a:ext cx="391388" cy="1787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p:cNvCxnSpPr>
            <a:stCxn id="10" idx="2"/>
            <a:endCxn id="18" idx="0"/>
          </p:cNvCxnSpPr>
          <p:nvPr/>
        </p:nvCxnSpPr>
        <p:spPr>
          <a:xfrm>
            <a:off x="2776106" y="5025434"/>
            <a:ext cx="0" cy="260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76558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Sector Agropecuario </a:t>
            </a:r>
            <a:r>
              <a:rPr lang="es-EC" dirty="0" smtClean="0"/>
              <a:t/>
            </a:r>
            <a:br>
              <a:rPr lang="es-EC" dirty="0" smtClean="0"/>
            </a:br>
            <a:r>
              <a:rPr lang="es-EC" dirty="0" smtClean="0"/>
              <a:t>Sub </a:t>
            </a:r>
            <a:r>
              <a:rPr lang="es-EC" dirty="0"/>
              <a:t>sector Agrícola</a:t>
            </a:r>
          </a:p>
        </p:txBody>
      </p:sp>
      <p:sp>
        <p:nvSpPr>
          <p:cNvPr id="3" name="Marcador de contenido 2"/>
          <p:cNvSpPr>
            <a:spLocks noGrp="1"/>
          </p:cNvSpPr>
          <p:nvPr>
            <p:ph idx="1"/>
          </p:nvPr>
        </p:nvSpPr>
        <p:spPr>
          <a:xfrm>
            <a:off x="1097280" y="2321465"/>
            <a:ext cx="2643447" cy="4046084"/>
          </a:xfrm>
        </p:spPr>
        <p:txBody>
          <a:bodyPr>
            <a:normAutofit/>
          </a:bodyPr>
          <a:lstStyle/>
          <a:p>
            <a:r>
              <a:rPr lang="es-EC" b="1" dirty="0" smtClean="0">
                <a:solidFill>
                  <a:srgbClr val="00B050"/>
                </a:solidFill>
              </a:rPr>
              <a:t>Huella </a:t>
            </a:r>
            <a:r>
              <a:rPr lang="es-EC" b="1" dirty="0">
                <a:solidFill>
                  <a:srgbClr val="00B050"/>
                </a:solidFill>
              </a:rPr>
              <a:t>Verde </a:t>
            </a:r>
            <a:r>
              <a:rPr lang="es-EC" b="1" dirty="0" smtClean="0">
                <a:solidFill>
                  <a:srgbClr val="00B050"/>
                </a:solidFill>
              </a:rPr>
              <a:t>Agrícola</a:t>
            </a:r>
          </a:p>
          <a:p>
            <a:endParaRPr lang="es-EC" b="1" dirty="0"/>
          </a:p>
          <a:p>
            <a:endParaRPr lang="es-ES_tradnl" b="1" dirty="0" smtClean="0"/>
          </a:p>
          <a:p>
            <a:r>
              <a:rPr lang="es-ES_tradnl" b="1" dirty="0" smtClean="0">
                <a:solidFill>
                  <a:srgbClr val="0070C0"/>
                </a:solidFill>
              </a:rPr>
              <a:t>Huella </a:t>
            </a:r>
            <a:r>
              <a:rPr lang="es-ES_tradnl" b="1" dirty="0">
                <a:solidFill>
                  <a:srgbClr val="0070C0"/>
                </a:solidFill>
              </a:rPr>
              <a:t>Azul </a:t>
            </a:r>
            <a:r>
              <a:rPr lang="es-ES_tradnl" b="1" dirty="0" smtClean="0">
                <a:solidFill>
                  <a:srgbClr val="0070C0"/>
                </a:solidFill>
              </a:rPr>
              <a:t>Agrícola</a:t>
            </a:r>
          </a:p>
          <a:p>
            <a:endParaRPr lang="es-ES_tradnl" b="1" dirty="0" smtClean="0"/>
          </a:p>
          <a:p>
            <a:endParaRPr lang="es-ES_tradnl" b="1" dirty="0"/>
          </a:p>
          <a:p>
            <a:r>
              <a:rPr lang="es-ES_tradnl" b="1" dirty="0" smtClean="0">
                <a:solidFill>
                  <a:schemeClr val="tx2"/>
                </a:solidFill>
              </a:rPr>
              <a:t>Huella </a:t>
            </a:r>
            <a:r>
              <a:rPr lang="es-ES_tradnl" b="1" dirty="0">
                <a:solidFill>
                  <a:schemeClr val="tx2"/>
                </a:solidFill>
              </a:rPr>
              <a:t>Gris Agrícola</a:t>
            </a:r>
            <a:endParaRPr lang="es-EC" b="1" dirty="0">
              <a:solidFill>
                <a:schemeClr val="tx2"/>
              </a:solidFill>
            </a:endParaRPr>
          </a:p>
          <a:p>
            <a:r>
              <a:rPr lang="es-EC" dirty="0" smtClean="0"/>
              <a:t> </a:t>
            </a:r>
          </a:p>
          <a:p>
            <a:endParaRPr lang="es-EC" dirty="0"/>
          </a:p>
        </p:txBody>
      </p:sp>
      <p:pic>
        <p:nvPicPr>
          <p:cNvPr id="4" name="Imagen 3"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9618" y="2061030"/>
            <a:ext cx="2810267" cy="800003"/>
          </a:xfrm>
          <a:prstGeom prst="rect">
            <a:avLst/>
          </a:prstGeom>
          <a:ln>
            <a:solidFill>
              <a:srgbClr val="00B050"/>
            </a:solidFill>
          </a:ln>
        </p:spPr>
      </p:pic>
      <p:pic>
        <p:nvPicPr>
          <p:cNvPr id="5" name="Imagen 4" descr="Recorte de pantalla"/>
          <p:cNvPicPr>
            <a:picLocks noChangeAspect="1"/>
          </p:cNvPicPr>
          <p:nvPr/>
        </p:nvPicPr>
        <p:blipFill rotWithShape="1">
          <a:blip r:embed="rId4">
            <a:extLst>
              <a:ext uri="{28A0092B-C50C-407E-A947-70E740481C1C}">
                <a14:useLocalDpi xmlns:a14="http://schemas.microsoft.com/office/drawing/2010/main" val="0"/>
              </a:ext>
            </a:extLst>
          </a:blip>
          <a:srcRect t="28185"/>
          <a:stretch/>
        </p:blipFill>
        <p:spPr>
          <a:xfrm>
            <a:off x="7067157" y="1996646"/>
            <a:ext cx="5001000" cy="930422"/>
          </a:xfrm>
          <a:prstGeom prst="rect">
            <a:avLst/>
          </a:prstGeom>
          <a:ln>
            <a:solidFill>
              <a:srgbClr val="00B050"/>
            </a:solidFill>
          </a:ln>
        </p:spPr>
      </p:pic>
      <p:pic>
        <p:nvPicPr>
          <p:cNvPr id="6" name="Imagen 5" descr="Recorte de pantall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618" y="3328756"/>
            <a:ext cx="2810266" cy="791463"/>
          </a:xfrm>
          <a:prstGeom prst="rect">
            <a:avLst/>
          </a:prstGeom>
          <a:ln>
            <a:solidFill>
              <a:srgbClr val="0070C0"/>
            </a:solidFill>
          </a:ln>
        </p:spPr>
      </p:pic>
      <p:pic>
        <p:nvPicPr>
          <p:cNvPr id="8" name="Imagen 7" descr="Recorte de pantall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59619" y="4843891"/>
            <a:ext cx="2810267" cy="809738"/>
          </a:xfrm>
          <a:prstGeom prst="rect">
            <a:avLst/>
          </a:prstGeom>
          <a:ln>
            <a:solidFill>
              <a:schemeClr val="bg1">
                <a:lumMod val="50000"/>
              </a:schemeClr>
            </a:solidFill>
          </a:ln>
        </p:spPr>
      </p:pic>
      <p:pic>
        <p:nvPicPr>
          <p:cNvPr id="9" name="Imagen 8" descr="Recorte de pantalla"/>
          <p:cNvPicPr>
            <a:picLocks noChangeAspect="1"/>
          </p:cNvPicPr>
          <p:nvPr/>
        </p:nvPicPr>
        <p:blipFill rotWithShape="1">
          <a:blip r:embed="rId7">
            <a:extLst>
              <a:ext uri="{28A0092B-C50C-407E-A947-70E740481C1C}">
                <a14:useLocalDpi xmlns:a14="http://schemas.microsoft.com/office/drawing/2010/main" val="0"/>
              </a:ext>
            </a:extLst>
          </a:blip>
          <a:srcRect t="21320" r="3321"/>
          <a:stretch/>
        </p:blipFill>
        <p:spPr>
          <a:xfrm>
            <a:off x="7067157" y="4429860"/>
            <a:ext cx="5001001" cy="1214241"/>
          </a:xfrm>
          <a:prstGeom prst="rect">
            <a:avLst/>
          </a:prstGeom>
          <a:ln>
            <a:solidFill>
              <a:schemeClr val="bg1">
                <a:lumMod val="50000"/>
              </a:schemeClr>
            </a:solidFill>
          </a:ln>
        </p:spPr>
      </p:pic>
      <p:pic>
        <p:nvPicPr>
          <p:cNvPr id="10" name="Imagen 9" descr="Recorte de pantall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59619" y="5653629"/>
            <a:ext cx="2810267" cy="676369"/>
          </a:xfrm>
          <a:prstGeom prst="rect">
            <a:avLst/>
          </a:prstGeom>
          <a:ln>
            <a:solidFill>
              <a:schemeClr val="bg1">
                <a:lumMod val="50000"/>
              </a:schemeClr>
            </a:solidFill>
          </a:ln>
        </p:spPr>
      </p:pic>
      <p:pic>
        <p:nvPicPr>
          <p:cNvPr id="11" name="Imagen 10" descr="Recorte de pantalla"/>
          <p:cNvPicPr>
            <a:picLocks noChangeAspect="1"/>
          </p:cNvPicPr>
          <p:nvPr/>
        </p:nvPicPr>
        <p:blipFill rotWithShape="1">
          <a:blip r:embed="rId9">
            <a:extLst>
              <a:ext uri="{28A0092B-C50C-407E-A947-70E740481C1C}">
                <a14:useLocalDpi xmlns:a14="http://schemas.microsoft.com/office/drawing/2010/main" val="0"/>
              </a:ext>
            </a:extLst>
          </a:blip>
          <a:srcRect t="22717"/>
          <a:stretch/>
        </p:blipFill>
        <p:spPr>
          <a:xfrm>
            <a:off x="7067157" y="5638425"/>
            <a:ext cx="5001001" cy="706778"/>
          </a:xfrm>
          <a:prstGeom prst="rect">
            <a:avLst/>
          </a:prstGeom>
          <a:ln>
            <a:solidFill>
              <a:schemeClr val="bg1">
                <a:lumMod val="50000"/>
              </a:schemeClr>
            </a:solidFill>
          </a:ln>
        </p:spPr>
      </p:pic>
      <p:grpSp>
        <p:nvGrpSpPr>
          <p:cNvPr id="13" name="Grupo 12"/>
          <p:cNvGrpSpPr/>
          <p:nvPr/>
        </p:nvGrpSpPr>
        <p:grpSpPr>
          <a:xfrm>
            <a:off x="9905315" y="-67368"/>
            <a:ext cx="2500730" cy="1819773"/>
            <a:chOff x="8840590" y="286603"/>
            <a:chExt cx="2500730" cy="1819773"/>
          </a:xfrm>
        </p:grpSpPr>
        <p:pic>
          <p:nvPicPr>
            <p:cNvPr id="6148" name="Picture 4" descr="Resultado de imagen para huella hidrica agricola"/>
            <p:cNvPicPr>
              <a:picLocks noChangeAspect="1" noChangeArrowheads="1"/>
            </p:cNvPicPr>
            <p:nvPr/>
          </p:nvPicPr>
          <p:blipFill rotWithShape="1">
            <a:blip r:embed="rId10">
              <a:extLst>
                <a:ext uri="{28A0092B-C50C-407E-A947-70E740481C1C}">
                  <a14:useLocalDpi xmlns:a14="http://schemas.microsoft.com/office/drawing/2010/main" val="0"/>
                </a:ext>
              </a:extLst>
            </a:blip>
            <a:srcRect l="1" t="43577" r="46930" b="341"/>
            <a:stretch/>
          </p:blipFill>
          <p:spPr bwMode="auto">
            <a:xfrm>
              <a:off x="8840590" y="347777"/>
              <a:ext cx="2187628" cy="1758599"/>
            </a:xfrm>
            <a:prstGeom prst="rect">
              <a:avLst/>
            </a:prstGeom>
            <a:noFill/>
            <a:extLst>
              <a:ext uri="{909E8E84-426E-40DD-AFC4-6F175D3DCCD1}">
                <a14:hiddenFill xmlns:a14="http://schemas.microsoft.com/office/drawing/2010/main">
                  <a:solidFill>
                    <a:srgbClr val="FFFFFF"/>
                  </a:solidFill>
                </a14:hiddenFill>
              </a:ext>
            </a:extLst>
          </p:spPr>
        </p:pic>
        <p:sp>
          <p:nvSpPr>
            <p:cNvPr id="12" name="Rectángulo 11"/>
            <p:cNvSpPr/>
            <p:nvPr/>
          </p:nvSpPr>
          <p:spPr>
            <a:xfrm>
              <a:off x="10177251" y="286603"/>
              <a:ext cx="1164069" cy="863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pic>
        <p:nvPicPr>
          <p:cNvPr id="14" name="Imagen 13" descr="Recorte de pantalla"/>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67157" y="3273620"/>
            <a:ext cx="4639322" cy="924054"/>
          </a:xfrm>
          <a:prstGeom prst="rect">
            <a:avLst/>
          </a:prstGeom>
          <a:ln>
            <a:solidFill>
              <a:srgbClr val="0070C0"/>
            </a:solidFill>
          </a:ln>
        </p:spPr>
      </p:pic>
    </p:spTree>
    <p:extLst>
      <p:ext uri="{BB962C8B-B14F-4D97-AF65-F5344CB8AC3E}">
        <p14:creationId xmlns:p14="http://schemas.microsoft.com/office/powerpoint/2010/main" val="18725879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sultado de imagen para huella hidrica vaca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6570" b="18555"/>
          <a:stretch/>
        </p:blipFill>
        <p:spPr bwMode="auto">
          <a:xfrm>
            <a:off x="10775187" y="46352"/>
            <a:ext cx="1416813" cy="1706053"/>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p:txBody>
          <a:bodyPr/>
          <a:lstStyle/>
          <a:p>
            <a:r>
              <a:rPr lang="es-EC" dirty="0"/>
              <a:t>Sector Agropecuario </a:t>
            </a:r>
            <a:r>
              <a:rPr lang="es-EC" dirty="0" smtClean="0"/>
              <a:t/>
            </a:r>
            <a:br>
              <a:rPr lang="es-EC" dirty="0" smtClean="0"/>
            </a:br>
            <a:r>
              <a:rPr lang="es-EC" dirty="0" smtClean="0"/>
              <a:t>Sub </a:t>
            </a:r>
            <a:r>
              <a:rPr lang="es-EC" dirty="0"/>
              <a:t>sector </a:t>
            </a:r>
            <a:r>
              <a:rPr lang="es-EC" dirty="0" smtClean="0"/>
              <a:t>Pecuario</a:t>
            </a:r>
            <a:endParaRPr lang="es-EC" dirty="0"/>
          </a:p>
        </p:txBody>
      </p:sp>
      <p:sp>
        <p:nvSpPr>
          <p:cNvPr id="3" name="Marcador de contenido 2"/>
          <p:cNvSpPr>
            <a:spLocks noGrp="1"/>
          </p:cNvSpPr>
          <p:nvPr>
            <p:ph idx="1"/>
          </p:nvPr>
        </p:nvSpPr>
        <p:spPr>
          <a:xfrm>
            <a:off x="1097280" y="2321465"/>
            <a:ext cx="2643447" cy="4046084"/>
          </a:xfrm>
        </p:spPr>
        <p:txBody>
          <a:bodyPr>
            <a:normAutofit/>
          </a:bodyPr>
          <a:lstStyle/>
          <a:p>
            <a:r>
              <a:rPr lang="es-EC" b="1" dirty="0" smtClean="0">
                <a:solidFill>
                  <a:srgbClr val="00B050"/>
                </a:solidFill>
              </a:rPr>
              <a:t>Huella </a:t>
            </a:r>
            <a:r>
              <a:rPr lang="es-EC" b="1" dirty="0">
                <a:solidFill>
                  <a:srgbClr val="00B050"/>
                </a:solidFill>
              </a:rPr>
              <a:t>Verde </a:t>
            </a:r>
            <a:r>
              <a:rPr lang="es-EC" b="1" dirty="0" smtClean="0">
                <a:solidFill>
                  <a:srgbClr val="00B050"/>
                </a:solidFill>
              </a:rPr>
              <a:t>Pecuario</a:t>
            </a:r>
          </a:p>
          <a:p>
            <a:endParaRPr lang="es-EC" b="1" dirty="0"/>
          </a:p>
          <a:p>
            <a:endParaRPr lang="es-ES_tradnl" b="1" dirty="0" smtClean="0"/>
          </a:p>
          <a:p>
            <a:r>
              <a:rPr lang="es-ES_tradnl" b="1" dirty="0" smtClean="0">
                <a:solidFill>
                  <a:srgbClr val="0070C0"/>
                </a:solidFill>
              </a:rPr>
              <a:t>Huella </a:t>
            </a:r>
            <a:r>
              <a:rPr lang="es-ES_tradnl" b="1" dirty="0">
                <a:solidFill>
                  <a:srgbClr val="0070C0"/>
                </a:solidFill>
              </a:rPr>
              <a:t>Azul </a:t>
            </a:r>
            <a:r>
              <a:rPr lang="es-ES_tradnl" b="1" dirty="0" smtClean="0">
                <a:solidFill>
                  <a:srgbClr val="0070C0"/>
                </a:solidFill>
              </a:rPr>
              <a:t>Pecuario</a:t>
            </a:r>
          </a:p>
          <a:p>
            <a:endParaRPr lang="es-ES_tradnl" b="1" dirty="0" smtClean="0"/>
          </a:p>
          <a:p>
            <a:endParaRPr lang="es-ES_tradnl" b="1" dirty="0"/>
          </a:p>
          <a:p>
            <a:r>
              <a:rPr lang="es-ES_tradnl" b="1" dirty="0" smtClean="0">
                <a:solidFill>
                  <a:schemeClr val="tx2"/>
                </a:solidFill>
              </a:rPr>
              <a:t>Huella </a:t>
            </a:r>
            <a:r>
              <a:rPr lang="es-ES_tradnl" b="1" dirty="0">
                <a:solidFill>
                  <a:schemeClr val="tx2"/>
                </a:solidFill>
              </a:rPr>
              <a:t>Gris </a:t>
            </a:r>
            <a:r>
              <a:rPr lang="es-ES_tradnl" b="1" dirty="0" smtClean="0">
                <a:solidFill>
                  <a:schemeClr val="tx2"/>
                </a:solidFill>
              </a:rPr>
              <a:t>Pecuario</a:t>
            </a:r>
            <a:endParaRPr lang="es-EC" b="1" dirty="0">
              <a:solidFill>
                <a:schemeClr val="tx2"/>
              </a:solidFill>
            </a:endParaRPr>
          </a:p>
          <a:p>
            <a:r>
              <a:rPr lang="es-EC" dirty="0" smtClean="0"/>
              <a:t> </a:t>
            </a:r>
          </a:p>
          <a:p>
            <a:endParaRPr lang="es-EC" dirty="0"/>
          </a:p>
        </p:txBody>
      </p:sp>
      <p:pic>
        <p:nvPicPr>
          <p:cNvPr id="13" name="Imagen 12"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9287" y="2579531"/>
            <a:ext cx="3620005" cy="543001"/>
          </a:xfrm>
          <a:prstGeom prst="rect">
            <a:avLst/>
          </a:prstGeom>
          <a:ln>
            <a:solidFill>
              <a:srgbClr val="00B050"/>
            </a:solidFill>
          </a:ln>
        </p:spPr>
      </p:pic>
      <p:pic>
        <p:nvPicPr>
          <p:cNvPr id="14" name="Imagen 13" descr="Recorte de pantall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8871" y="2565241"/>
            <a:ext cx="4572638" cy="571580"/>
          </a:xfrm>
          <a:prstGeom prst="rect">
            <a:avLst/>
          </a:prstGeom>
          <a:ln>
            <a:solidFill>
              <a:srgbClr val="00B050"/>
            </a:solidFill>
          </a:ln>
        </p:spPr>
      </p:pic>
      <p:pic>
        <p:nvPicPr>
          <p:cNvPr id="15" name="Imagen 14" descr="Recorte de pantall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49287" y="4732972"/>
            <a:ext cx="5363323" cy="1438476"/>
          </a:xfrm>
          <a:prstGeom prst="rect">
            <a:avLst/>
          </a:prstGeom>
          <a:ln>
            <a:solidFill>
              <a:schemeClr val="bg1">
                <a:lumMod val="50000"/>
              </a:schemeClr>
            </a:solidFill>
          </a:ln>
        </p:spPr>
      </p:pic>
      <p:pic>
        <p:nvPicPr>
          <p:cNvPr id="17" name="Imagen 16" descr="Recorte de pantall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1698" y="2002179"/>
            <a:ext cx="1991003" cy="419158"/>
          </a:xfrm>
          <a:prstGeom prst="rect">
            <a:avLst/>
          </a:prstGeom>
          <a:ln>
            <a:solidFill>
              <a:srgbClr val="00B050"/>
            </a:solidFill>
          </a:ln>
        </p:spPr>
      </p:pic>
      <p:pic>
        <p:nvPicPr>
          <p:cNvPr id="18" name="Imagen 17" descr="Recorte de pantalla"/>
          <p:cNvPicPr>
            <a:picLocks noChangeAspect="1"/>
          </p:cNvPicPr>
          <p:nvPr/>
        </p:nvPicPr>
        <p:blipFill rotWithShape="1">
          <a:blip r:embed="rId8">
            <a:extLst>
              <a:ext uri="{28A0092B-C50C-407E-A947-70E740481C1C}">
                <a14:useLocalDpi xmlns:a14="http://schemas.microsoft.com/office/drawing/2010/main" val="0"/>
              </a:ext>
            </a:extLst>
          </a:blip>
          <a:srcRect r="4341" b="-200"/>
          <a:stretch/>
        </p:blipFill>
        <p:spPr>
          <a:xfrm>
            <a:off x="7478872" y="1856740"/>
            <a:ext cx="4574584" cy="620453"/>
          </a:xfrm>
          <a:prstGeom prst="rect">
            <a:avLst/>
          </a:prstGeom>
          <a:ln>
            <a:solidFill>
              <a:srgbClr val="00B050"/>
            </a:solidFill>
          </a:ln>
        </p:spPr>
      </p:pic>
      <p:pic>
        <p:nvPicPr>
          <p:cNvPr id="20" name="Imagen 19" descr="Recorte de pantall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649287" y="3603444"/>
            <a:ext cx="7299894" cy="722515"/>
          </a:xfrm>
          <a:prstGeom prst="rect">
            <a:avLst/>
          </a:prstGeom>
          <a:ln>
            <a:solidFill>
              <a:srgbClr val="0070C0"/>
            </a:solidFill>
          </a:ln>
        </p:spPr>
      </p:pic>
    </p:spTree>
    <p:extLst>
      <p:ext uri="{BB962C8B-B14F-4D97-AF65-F5344CB8AC3E}">
        <p14:creationId xmlns:p14="http://schemas.microsoft.com/office/powerpoint/2010/main" val="2189794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Sector </a:t>
            </a:r>
            <a:r>
              <a:rPr lang="es-EC" dirty="0" smtClean="0"/>
              <a:t>Doméstico </a:t>
            </a:r>
            <a:br>
              <a:rPr lang="es-EC" dirty="0" smtClean="0"/>
            </a:br>
            <a:endParaRPr lang="es-EC" dirty="0"/>
          </a:p>
        </p:txBody>
      </p:sp>
      <p:sp>
        <p:nvSpPr>
          <p:cNvPr id="3" name="Marcador de contenido 2"/>
          <p:cNvSpPr>
            <a:spLocks noGrp="1"/>
          </p:cNvSpPr>
          <p:nvPr>
            <p:ph idx="1"/>
          </p:nvPr>
        </p:nvSpPr>
        <p:spPr>
          <a:xfrm>
            <a:off x="1097280" y="2321465"/>
            <a:ext cx="2643447" cy="4046084"/>
          </a:xfrm>
        </p:spPr>
        <p:txBody>
          <a:bodyPr>
            <a:normAutofit/>
          </a:bodyPr>
          <a:lstStyle/>
          <a:p>
            <a:r>
              <a:rPr lang="es-ES_tradnl" b="1" dirty="0">
                <a:solidFill>
                  <a:srgbClr val="0070C0"/>
                </a:solidFill>
              </a:rPr>
              <a:t>Huella Azul </a:t>
            </a:r>
            <a:r>
              <a:rPr lang="es-ES_tradnl" b="1" dirty="0" smtClean="0">
                <a:solidFill>
                  <a:srgbClr val="0070C0"/>
                </a:solidFill>
              </a:rPr>
              <a:t>Doméstico</a:t>
            </a:r>
            <a:endParaRPr lang="es-ES_tradnl" b="1" dirty="0">
              <a:solidFill>
                <a:srgbClr val="0070C0"/>
              </a:solidFill>
            </a:endParaRPr>
          </a:p>
          <a:p>
            <a:endParaRPr lang="es-EC" b="1" dirty="0"/>
          </a:p>
          <a:p>
            <a:endParaRPr lang="es-ES_tradnl" b="1" dirty="0" smtClean="0"/>
          </a:p>
          <a:p>
            <a:endParaRPr lang="es-ES_tradnl" b="1" dirty="0" smtClean="0">
              <a:solidFill>
                <a:srgbClr val="0070C0"/>
              </a:solidFill>
            </a:endParaRPr>
          </a:p>
          <a:p>
            <a:endParaRPr lang="es-ES_tradnl" b="1" dirty="0" smtClean="0"/>
          </a:p>
          <a:p>
            <a:endParaRPr lang="es-ES_tradnl" b="1" dirty="0"/>
          </a:p>
          <a:p>
            <a:r>
              <a:rPr lang="es-ES_tradnl" b="1" dirty="0" smtClean="0">
                <a:solidFill>
                  <a:schemeClr val="tx2"/>
                </a:solidFill>
              </a:rPr>
              <a:t>Huella </a:t>
            </a:r>
            <a:r>
              <a:rPr lang="es-ES_tradnl" b="1" dirty="0">
                <a:solidFill>
                  <a:schemeClr val="tx2"/>
                </a:solidFill>
              </a:rPr>
              <a:t>Gris </a:t>
            </a:r>
            <a:r>
              <a:rPr lang="es-ES_tradnl" b="1" dirty="0" smtClean="0">
                <a:solidFill>
                  <a:schemeClr val="tx2"/>
                </a:solidFill>
              </a:rPr>
              <a:t>Doméstico </a:t>
            </a:r>
            <a:endParaRPr lang="es-EC" b="1" dirty="0">
              <a:solidFill>
                <a:schemeClr val="tx2"/>
              </a:solidFill>
            </a:endParaRPr>
          </a:p>
          <a:p>
            <a:r>
              <a:rPr lang="es-EC" dirty="0" smtClean="0"/>
              <a:t> </a:t>
            </a:r>
          </a:p>
          <a:p>
            <a:endParaRPr lang="es-EC" dirty="0"/>
          </a:p>
        </p:txBody>
      </p:sp>
      <p:pic>
        <p:nvPicPr>
          <p:cNvPr id="8194" name="Picture 2" descr="Resultado de imagen para sector domesti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7362" y="0"/>
            <a:ext cx="1944638" cy="1711282"/>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0281" y="2086764"/>
            <a:ext cx="3781953" cy="266737"/>
          </a:xfrm>
          <a:prstGeom prst="rect">
            <a:avLst/>
          </a:prstGeom>
          <a:ln>
            <a:solidFill>
              <a:srgbClr val="0070C0"/>
            </a:solidFill>
          </a:ln>
        </p:spPr>
      </p:pic>
      <p:pic>
        <p:nvPicPr>
          <p:cNvPr id="5" name="Imagen 4" descr="Recorte de pantalla"/>
          <p:cNvPicPr>
            <a:picLocks noChangeAspect="1"/>
          </p:cNvPicPr>
          <p:nvPr/>
        </p:nvPicPr>
        <p:blipFill rotWithShape="1">
          <a:blip r:embed="rId5">
            <a:extLst>
              <a:ext uri="{28A0092B-C50C-407E-A947-70E740481C1C}">
                <a14:useLocalDpi xmlns:a14="http://schemas.microsoft.com/office/drawing/2010/main" val="0"/>
              </a:ext>
            </a:extLst>
          </a:blip>
          <a:srcRect r="4029"/>
          <a:stretch/>
        </p:blipFill>
        <p:spPr>
          <a:xfrm>
            <a:off x="7447260" y="1895364"/>
            <a:ext cx="4607834" cy="743054"/>
          </a:xfrm>
          <a:prstGeom prst="rect">
            <a:avLst/>
          </a:prstGeom>
          <a:ln>
            <a:solidFill>
              <a:srgbClr val="0070C0"/>
            </a:solidFill>
          </a:ln>
        </p:spPr>
      </p:pic>
      <p:pic>
        <p:nvPicPr>
          <p:cNvPr id="6" name="Imagen 5" descr="Recorte de pantall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2143" y="2451535"/>
            <a:ext cx="1533739" cy="228632"/>
          </a:xfrm>
          <a:prstGeom prst="rect">
            <a:avLst/>
          </a:prstGeom>
          <a:ln>
            <a:solidFill>
              <a:srgbClr val="0070C0"/>
            </a:solidFill>
          </a:ln>
        </p:spPr>
      </p:pic>
      <p:pic>
        <p:nvPicPr>
          <p:cNvPr id="7" name="Imagen 6" descr="Recorte de pantall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63716" y="2730378"/>
            <a:ext cx="3029373" cy="228632"/>
          </a:xfrm>
          <a:prstGeom prst="rect">
            <a:avLst/>
          </a:prstGeom>
          <a:ln>
            <a:solidFill>
              <a:srgbClr val="0070C0"/>
            </a:solidFill>
          </a:ln>
        </p:spPr>
      </p:pic>
      <p:pic>
        <p:nvPicPr>
          <p:cNvPr id="8" name="Imagen 7" descr="Recorte de pantall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52143" y="2776801"/>
            <a:ext cx="1571844" cy="200053"/>
          </a:xfrm>
          <a:prstGeom prst="rect">
            <a:avLst/>
          </a:prstGeom>
          <a:ln>
            <a:solidFill>
              <a:srgbClr val="0070C0"/>
            </a:solidFill>
          </a:ln>
        </p:spPr>
      </p:pic>
      <p:pic>
        <p:nvPicPr>
          <p:cNvPr id="9" name="Imagen 8" descr="Recorte de pantall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63716" y="3027326"/>
            <a:ext cx="4248743" cy="400106"/>
          </a:xfrm>
          <a:prstGeom prst="rect">
            <a:avLst/>
          </a:prstGeom>
          <a:ln>
            <a:solidFill>
              <a:srgbClr val="0070C0"/>
            </a:solidFill>
          </a:ln>
        </p:spPr>
      </p:pic>
      <p:pic>
        <p:nvPicPr>
          <p:cNvPr id="10" name="Imagen 9" descr="Recorte de pantalla"/>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837721" y="3070582"/>
            <a:ext cx="2600688" cy="295316"/>
          </a:xfrm>
          <a:prstGeom prst="rect">
            <a:avLst/>
          </a:prstGeom>
          <a:ln>
            <a:solidFill>
              <a:srgbClr val="0070C0"/>
            </a:solidFill>
          </a:ln>
        </p:spPr>
      </p:pic>
      <p:pic>
        <p:nvPicPr>
          <p:cNvPr id="11" name="Imagen 10" descr="Recorte de pantalla"/>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63716" y="3480942"/>
            <a:ext cx="4629796" cy="552527"/>
          </a:xfrm>
          <a:prstGeom prst="rect">
            <a:avLst/>
          </a:prstGeom>
          <a:ln>
            <a:solidFill>
              <a:srgbClr val="0070C0"/>
            </a:solidFill>
          </a:ln>
        </p:spPr>
      </p:pic>
      <p:pic>
        <p:nvPicPr>
          <p:cNvPr id="12" name="Imagen 11" descr="Recorte de pantalla"/>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90281" y="4070027"/>
            <a:ext cx="3743847" cy="304843"/>
          </a:xfrm>
          <a:prstGeom prst="rect">
            <a:avLst/>
          </a:prstGeom>
          <a:ln>
            <a:solidFill>
              <a:schemeClr val="bg1">
                <a:lumMod val="50000"/>
              </a:schemeClr>
            </a:solidFill>
          </a:ln>
        </p:spPr>
      </p:pic>
      <p:pic>
        <p:nvPicPr>
          <p:cNvPr id="16" name="Imagen 15" descr="Recorte de pantalla"/>
          <p:cNvPicPr>
            <a:picLocks noChangeAspect="1"/>
          </p:cNvPicPr>
          <p:nvPr/>
        </p:nvPicPr>
        <p:blipFill rotWithShape="1">
          <a:blip r:embed="rId13">
            <a:extLst>
              <a:ext uri="{28A0092B-C50C-407E-A947-70E740481C1C}">
                <a14:useLocalDpi xmlns:a14="http://schemas.microsoft.com/office/drawing/2010/main" val="0"/>
              </a:ext>
            </a:extLst>
          </a:blip>
          <a:srcRect r="3372"/>
          <a:stretch/>
        </p:blipFill>
        <p:spPr>
          <a:xfrm>
            <a:off x="7463716" y="4070027"/>
            <a:ext cx="4574922" cy="866896"/>
          </a:xfrm>
          <a:prstGeom prst="rect">
            <a:avLst/>
          </a:prstGeom>
          <a:ln>
            <a:solidFill>
              <a:schemeClr val="bg1">
                <a:lumMod val="50000"/>
              </a:schemeClr>
            </a:solidFill>
          </a:ln>
        </p:spPr>
      </p:pic>
      <p:pic>
        <p:nvPicPr>
          <p:cNvPr id="19" name="Imagen 18" descr="Recorte de pantalla"/>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023752" y="4425730"/>
            <a:ext cx="2676899" cy="1190791"/>
          </a:xfrm>
          <a:prstGeom prst="rect">
            <a:avLst/>
          </a:prstGeom>
          <a:ln>
            <a:solidFill>
              <a:schemeClr val="bg1">
                <a:lumMod val="50000"/>
              </a:schemeClr>
            </a:solidFill>
          </a:ln>
        </p:spPr>
      </p:pic>
      <p:pic>
        <p:nvPicPr>
          <p:cNvPr id="21" name="Imagen 20" descr="Recorte de pantalla"/>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419093" y="5667381"/>
            <a:ext cx="1886213" cy="381053"/>
          </a:xfrm>
          <a:prstGeom prst="rect">
            <a:avLst/>
          </a:prstGeom>
          <a:ln>
            <a:solidFill>
              <a:schemeClr val="bg1">
                <a:lumMod val="50000"/>
              </a:schemeClr>
            </a:solidFill>
          </a:ln>
        </p:spPr>
      </p:pic>
      <p:pic>
        <p:nvPicPr>
          <p:cNvPr id="24" name="Imagen 23"/>
          <p:cNvPicPr/>
          <p:nvPr/>
        </p:nvPicPr>
        <p:blipFill rotWithShape="1">
          <a:blip r:embed="rId16">
            <a:extLst>
              <a:ext uri="{28A0092B-C50C-407E-A947-70E740481C1C}">
                <a14:useLocalDpi xmlns:a14="http://schemas.microsoft.com/office/drawing/2010/main" val="0"/>
              </a:ext>
            </a:extLst>
          </a:blip>
          <a:srcRect r="2792"/>
          <a:stretch/>
        </p:blipFill>
        <p:spPr>
          <a:xfrm>
            <a:off x="7463717" y="4987397"/>
            <a:ext cx="4722742" cy="752475"/>
          </a:xfrm>
          <a:prstGeom prst="rect">
            <a:avLst/>
          </a:prstGeom>
          <a:ln>
            <a:solidFill>
              <a:schemeClr val="bg1">
                <a:lumMod val="50000"/>
              </a:schemeClr>
            </a:solidFill>
          </a:ln>
        </p:spPr>
      </p:pic>
      <p:pic>
        <p:nvPicPr>
          <p:cNvPr id="23" name="Imagen 22" descr="Recorte de pantalla"/>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076144" y="6099294"/>
            <a:ext cx="2572109" cy="457264"/>
          </a:xfrm>
          <a:prstGeom prst="rect">
            <a:avLst/>
          </a:prstGeom>
          <a:ln>
            <a:solidFill>
              <a:schemeClr val="bg1">
                <a:lumMod val="50000"/>
              </a:schemeClr>
            </a:solidFill>
          </a:ln>
        </p:spPr>
      </p:pic>
      <p:pic>
        <p:nvPicPr>
          <p:cNvPr id="25" name="Imagen 24" descr="Recorte de pantalla"/>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63716" y="5798503"/>
            <a:ext cx="4601217" cy="571580"/>
          </a:xfrm>
          <a:prstGeom prst="rect">
            <a:avLst/>
          </a:prstGeom>
          <a:ln>
            <a:solidFill>
              <a:schemeClr val="bg1">
                <a:lumMod val="50000"/>
              </a:schemeClr>
            </a:solidFill>
          </a:ln>
        </p:spPr>
      </p:pic>
    </p:spTree>
    <p:extLst>
      <p:ext uri="{BB962C8B-B14F-4D97-AF65-F5344CB8AC3E}">
        <p14:creationId xmlns:p14="http://schemas.microsoft.com/office/powerpoint/2010/main" val="5485374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Sector </a:t>
            </a:r>
            <a:r>
              <a:rPr lang="es-EC" dirty="0" smtClean="0"/>
              <a:t>Minero</a:t>
            </a:r>
            <a:br>
              <a:rPr lang="es-EC" dirty="0" smtClean="0"/>
            </a:br>
            <a:endParaRPr lang="es-EC" dirty="0"/>
          </a:p>
        </p:txBody>
      </p:sp>
      <p:sp>
        <p:nvSpPr>
          <p:cNvPr id="3" name="Marcador de contenido 2"/>
          <p:cNvSpPr>
            <a:spLocks noGrp="1"/>
          </p:cNvSpPr>
          <p:nvPr>
            <p:ph idx="1"/>
          </p:nvPr>
        </p:nvSpPr>
        <p:spPr>
          <a:xfrm>
            <a:off x="1097280" y="2321465"/>
            <a:ext cx="2643447" cy="4046084"/>
          </a:xfrm>
        </p:spPr>
        <p:txBody>
          <a:bodyPr>
            <a:normAutofit/>
          </a:bodyPr>
          <a:lstStyle/>
          <a:p>
            <a:r>
              <a:rPr lang="es-ES_tradnl" b="1" dirty="0">
                <a:solidFill>
                  <a:srgbClr val="0070C0"/>
                </a:solidFill>
              </a:rPr>
              <a:t>Huella Azul </a:t>
            </a:r>
            <a:r>
              <a:rPr lang="es-ES_tradnl" b="1" dirty="0" smtClean="0">
                <a:solidFill>
                  <a:srgbClr val="0070C0"/>
                </a:solidFill>
              </a:rPr>
              <a:t>Minero</a:t>
            </a:r>
            <a:endParaRPr lang="es-ES_tradnl" b="1" dirty="0">
              <a:solidFill>
                <a:srgbClr val="0070C0"/>
              </a:solidFill>
            </a:endParaRPr>
          </a:p>
          <a:p>
            <a:endParaRPr lang="es-EC" b="1" dirty="0"/>
          </a:p>
          <a:p>
            <a:endParaRPr lang="es-ES_tradnl" b="1" dirty="0" smtClean="0"/>
          </a:p>
          <a:p>
            <a:endParaRPr lang="es-ES_tradnl" b="1" dirty="0" smtClean="0">
              <a:solidFill>
                <a:srgbClr val="0070C0"/>
              </a:solidFill>
            </a:endParaRPr>
          </a:p>
          <a:p>
            <a:endParaRPr lang="es-ES_tradnl" b="1" dirty="0" smtClean="0"/>
          </a:p>
          <a:p>
            <a:endParaRPr lang="es-ES_tradnl" b="1" dirty="0"/>
          </a:p>
          <a:p>
            <a:r>
              <a:rPr lang="es-ES_tradnl" b="1" dirty="0" smtClean="0">
                <a:solidFill>
                  <a:schemeClr val="tx2"/>
                </a:solidFill>
              </a:rPr>
              <a:t>Huella </a:t>
            </a:r>
            <a:r>
              <a:rPr lang="es-ES_tradnl" b="1" dirty="0">
                <a:solidFill>
                  <a:schemeClr val="tx2"/>
                </a:solidFill>
              </a:rPr>
              <a:t>Gris </a:t>
            </a:r>
            <a:r>
              <a:rPr lang="es-ES_tradnl" b="1" dirty="0" smtClean="0">
                <a:solidFill>
                  <a:schemeClr val="tx2"/>
                </a:solidFill>
              </a:rPr>
              <a:t>Minero </a:t>
            </a:r>
            <a:endParaRPr lang="es-EC" b="1" dirty="0">
              <a:solidFill>
                <a:schemeClr val="tx2"/>
              </a:solidFill>
            </a:endParaRPr>
          </a:p>
          <a:p>
            <a:r>
              <a:rPr lang="es-EC" dirty="0" smtClean="0"/>
              <a:t> </a:t>
            </a:r>
          </a:p>
          <a:p>
            <a:endParaRPr lang="es-EC" dirty="0"/>
          </a:p>
        </p:txBody>
      </p:sp>
      <p:pic>
        <p:nvPicPr>
          <p:cNvPr id="9218" name="Picture 2" descr="Resultado de imagen para sector minero en dibuj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26414" y="194643"/>
            <a:ext cx="1967098" cy="1420682"/>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280" y="3022455"/>
            <a:ext cx="4810796" cy="1038370"/>
          </a:xfrm>
          <a:prstGeom prst="rect">
            <a:avLst/>
          </a:prstGeom>
          <a:ln>
            <a:solidFill>
              <a:srgbClr val="0070C0"/>
            </a:solidFill>
          </a:ln>
        </p:spPr>
      </p:pic>
      <p:pic>
        <p:nvPicPr>
          <p:cNvPr id="14" name="Imagen 13" descr="Recorte de pantall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4170" y="2467950"/>
            <a:ext cx="2848373" cy="247685"/>
          </a:xfrm>
          <a:prstGeom prst="rect">
            <a:avLst/>
          </a:prstGeom>
          <a:ln>
            <a:solidFill>
              <a:srgbClr val="0070C0"/>
            </a:solidFill>
          </a:ln>
        </p:spPr>
      </p:pic>
      <p:pic>
        <p:nvPicPr>
          <p:cNvPr id="15" name="Imagen 14" descr="Recorte de pantall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95414" y="3171251"/>
            <a:ext cx="5096586" cy="638264"/>
          </a:xfrm>
          <a:prstGeom prst="rect">
            <a:avLst/>
          </a:prstGeom>
          <a:ln>
            <a:solidFill>
              <a:srgbClr val="0070C0"/>
            </a:solidFill>
          </a:ln>
        </p:spPr>
      </p:pic>
      <p:pic>
        <p:nvPicPr>
          <p:cNvPr id="17" name="Imagen 16" descr="Recorte de pantall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78355" y="4289059"/>
            <a:ext cx="3620005" cy="1286054"/>
          </a:xfrm>
          <a:prstGeom prst="rect">
            <a:avLst/>
          </a:prstGeom>
          <a:ln>
            <a:solidFill>
              <a:schemeClr val="bg1">
                <a:lumMod val="50000"/>
              </a:schemeClr>
            </a:solidFill>
          </a:ln>
        </p:spPr>
      </p:pic>
      <p:pic>
        <p:nvPicPr>
          <p:cNvPr id="18" name="Imagen 17" descr="Recorte de pantall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1908" y="5909698"/>
            <a:ext cx="2896004" cy="342948"/>
          </a:xfrm>
          <a:prstGeom prst="rect">
            <a:avLst/>
          </a:prstGeom>
          <a:ln>
            <a:solidFill>
              <a:schemeClr val="bg1">
                <a:lumMod val="50000"/>
              </a:schemeClr>
            </a:solidFill>
          </a:ln>
        </p:spPr>
      </p:pic>
      <p:pic>
        <p:nvPicPr>
          <p:cNvPr id="20" name="Imagen 19" descr="Recorte de pantall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5414" y="5702580"/>
            <a:ext cx="5068007" cy="638264"/>
          </a:xfrm>
          <a:prstGeom prst="rect">
            <a:avLst/>
          </a:prstGeom>
          <a:ln>
            <a:solidFill>
              <a:schemeClr val="bg1">
                <a:lumMod val="50000"/>
              </a:schemeClr>
            </a:solidFill>
          </a:ln>
        </p:spPr>
      </p:pic>
    </p:spTree>
    <p:extLst>
      <p:ext uri="{BB962C8B-B14F-4D97-AF65-F5344CB8AC3E}">
        <p14:creationId xmlns:p14="http://schemas.microsoft.com/office/powerpoint/2010/main" val="13684747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Sector </a:t>
            </a:r>
            <a:r>
              <a:rPr lang="es-EC" dirty="0" smtClean="0"/>
              <a:t>Energético</a:t>
            </a:r>
            <a:br>
              <a:rPr lang="es-EC" dirty="0" smtClean="0"/>
            </a:br>
            <a:endParaRPr lang="es-EC" dirty="0"/>
          </a:p>
        </p:txBody>
      </p:sp>
      <p:sp>
        <p:nvSpPr>
          <p:cNvPr id="3" name="Marcador de contenido 2"/>
          <p:cNvSpPr>
            <a:spLocks noGrp="1"/>
          </p:cNvSpPr>
          <p:nvPr>
            <p:ph idx="1"/>
          </p:nvPr>
        </p:nvSpPr>
        <p:spPr>
          <a:xfrm>
            <a:off x="1097280" y="2321465"/>
            <a:ext cx="2643447" cy="4046084"/>
          </a:xfrm>
        </p:spPr>
        <p:txBody>
          <a:bodyPr>
            <a:normAutofit/>
          </a:bodyPr>
          <a:lstStyle/>
          <a:p>
            <a:r>
              <a:rPr lang="es-ES_tradnl" b="1" dirty="0">
                <a:solidFill>
                  <a:srgbClr val="0070C0"/>
                </a:solidFill>
              </a:rPr>
              <a:t>Huella Azul </a:t>
            </a:r>
            <a:r>
              <a:rPr lang="es-ES_tradnl" b="1" dirty="0" smtClean="0">
                <a:solidFill>
                  <a:srgbClr val="0070C0"/>
                </a:solidFill>
              </a:rPr>
              <a:t>Energético</a:t>
            </a:r>
            <a:endParaRPr lang="es-ES_tradnl" b="1" dirty="0">
              <a:solidFill>
                <a:srgbClr val="0070C0"/>
              </a:solidFill>
            </a:endParaRPr>
          </a:p>
          <a:p>
            <a:endParaRPr lang="es-EC" b="1" dirty="0"/>
          </a:p>
          <a:p>
            <a:endParaRPr lang="es-ES_tradnl" b="1" dirty="0" smtClean="0"/>
          </a:p>
          <a:p>
            <a:endParaRPr lang="es-ES_tradnl" b="1" dirty="0" smtClean="0">
              <a:solidFill>
                <a:srgbClr val="0070C0"/>
              </a:solidFill>
            </a:endParaRPr>
          </a:p>
          <a:p>
            <a:endParaRPr lang="es-ES_tradnl" b="1" dirty="0" smtClean="0"/>
          </a:p>
          <a:p>
            <a:endParaRPr lang="es-ES_tradnl" b="1" dirty="0"/>
          </a:p>
          <a:p>
            <a:r>
              <a:rPr lang="es-EC" dirty="0" smtClean="0"/>
              <a:t> </a:t>
            </a:r>
          </a:p>
          <a:p>
            <a:endParaRPr lang="es-EC" dirty="0"/>
          </a:p>
        </p:txBody>
      </p:sp>
      <p:pic>
        <p:nvPicPr>
          <p:cNvPr id="10242" name="Picture 2" descr="Resultado de imagen para sector energetic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63537" y="37476"/>
            <a:ext cx="1699884" cy="1699884"/>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2778" y="2341548"/>
            <a:ext cx="2432462" cy="684130"/>
          </a:xfrm>
          <a:prstGeom prst="rect">
            <a:avLst/>
          </a:prstGeom>
          <a:ln>
            <a:solidFill>
              <a:srgbClr val="0070C0"/>
            </a:solidFill>
          </a:ln>
        </p:spPr>
      </p:pic>
      <p:pic>
        <p:nvPicPr>
          <p:cNvPr id="5" name="Imagen 4" descr="Recorte de pantall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4041" y="2211911"/>
            <a:ext cx="4470305" cy="793683"/>
          </a:xfrm>
          <a:prstGeom prst="rect">
            <a:avLst/>
          </a:prstGeom>
          <a:ln>
            <a:solidFill>
              <a:srgbClr val="0070C0"/>
            </a:solidFill>
          </a:ln>
        </p:spPr>
      </p:pic>
      <p:pic>
        <p:nvPicPr>
          <p:cNvPr id="6" name="Imagen 5" descr="Recorte de pantall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71687" y="3406085"/>
            <a:ext cx="2194643" cy="474517"/>
          </a:xfrm>
          <a:prstGeom prst="rect">
            <a:avLst/>
          </a:prstGeom>
          <a:ln>
            <a:solidFill>
              <a:srgbClr val="0070C0"/>
            </a:solidFill>
          </a:ln>
        </p:spPr>
      </p:pic>
      <p:pic>
        <p:nvPicPr>
          <p:cNvPr id="7" name="Imagen 6" descr="Recorte de pantall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64041" y="3255147"/>
            <a:ext cx="4298301" cy="776395"/>
          </a:xfrm>
          <a:prstGeom prst="rect">
            <a:avLst/>
          </a:prstGeom>
          <a:ln>
            <a:solidFill>
              <a:srgbClr val="0070C0"/>
            </a:solidFill>
          </a:ln>
        </p:spPr>
      </p:pic>
      <p:pic>
        <p:nvPicPr>
          <p:cNvPr id="8" name="Imagen 7" descr="Recorte de pantall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75693" y="4404435"/>
            <a:ext cx="1786632" cy="709584"/>
          </a:xfrm>
          <a:prstGeom prst="rect">
            <a:avLst/>
          </a:prstGeom>
          <a:ln>
            <a:solidFill>
              <a:srgbClr val="0070C0"/>
            </a:solidFill>
          </a:ln>
        </p:spPr>
      </p:pic>
      <p:pic>
        <p:nvPicPr>
          <p:cNvPr id="9" name="Imagen 8" descr="Recorte de pantall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97291" y="4281095"/>
            <a:ext cx="3923983" cy="956265"/>
          </a:xfrm>
          <a:prstGeom prst="rect">
            <a:avLst/>
          </a:prstGeom>
          <a:ln>
            <a:solidFill>
              <a:srgbClr val="0070C0"/>
            </a:solidFill>
          </a:ln>
        </p:spPr>
      </p:pic>
    </p:spTree>
    <p:extLst>
      <p:ext uri="{BB962C8B-B14F-4D97-AF65-F5344CB8AC3E}">
        <p14:creationId xmlns:p14="http://schemas.microsoft.com/office/powerpoint/2010/main" val="29969044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r>
              <a:rPr lang="es-MX" dirty="0" smtClean="0"/>
              <a:t>Fase III: </a:t>
            </a:r>
            <a:r>
              <a:rPr lang="es-ES_tradnl" dirty="0" smtClean="0"/>
              <a:t>Análisis de la sostenibilidad de la Huella </a:t>
            </a:r>
            <a:r>
              <a:rPr lang="es-ES_tradnl" dirty="0"/>
              <a:t>H</a:t>
            </a:r>
            <a:r>
              <a:rPr lang="es-ES_tradnl" dirty="0" smtClean="0"/>
              <a:t>ídrica</a:t>
            </a:r>
            <a:endParaRPr lang="es-EC" dirty="0"/>
          </a:p>
        </p:txBody>
      </p:sp>
    </p:spTree>
    <p:extLst>
      <p:ext uri="{BB962C8B-B14F-4D97-AF65-F5344CB8AC3E}">
        <p14:creationId xmlns:p14="http://schemas.microsoft.com/office/powerpoint/2010/main" val="16472631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smtClean="0"/>
              <a:t>Sostenibilidad Huella Hídrica</a:t>
            </a:r>
            <a:br>
              <a:rPr lang="es-MX" dirty="0" smtClean="0"/>
            </a:br>
            <a:endParaRPr lang="es-EC" dirty="0"/>
          </a:p>
        </p:txBody>
      </p:sp>
      <p:pic>
        <p:nvPicPr>
          <p:cNvPr id="6" name="Marcador de contenido 5"/>
          <p:cNvPicPr>
            <a:picLocks noGrp="1"/>
          </p:cNvPicPr>
          <p:nvPr>
            <p:ph idx="1"/>
          </p:nvPr>
        </p:nvPicPr>
        <p:blipFill rotWithShape="1">
          <a:blip r:embed="rId2">
            <a:extLst>
              <a:ext uri="{28A0092B-C50C-407E-A947-70E740481C1C}">
                <a14:useLocalDpi xmlns:a14="http://schemas.microsoft.com/office/drawing/2010/main" val="0"/>
              </a:ext>
            </a:extLst>
          </a:blip>
          <a:srcRect t="4144"/>
          <a:stretch/>
        </p:blipFill>
        <p:spPr bwMode="auto">
          <a:xfrm>
            <a:off x="482139" y="1737360"/>
            <a:ext cx="5458725" cy="4571162"/>
          </a:xfrm>
          <a:prstGeom prst="rect">
            <a:avLst/>
          </a:prstGeom>
          <a:ln>
            <a:noFill/>
          </a:ln>
          <a:extLst>
            <a:ext uri="{53640926-AAD7-44D8-BBD7-CCE9431645EC}">
              <a14:shadowObscured xmlns:a14="http://schemas.microsoft.com/office/drawing/2010/main"/>
            </a:ext>
          </a:extLst>
        </p:spPr>
      </p:pic>
      <p:sp>
        <p:nvSpPr>
          <p:cNvPr id="7" name="Rectángulo 6"/>
          <p:cNvSpPr/>
          <p:nvPr/>
        </p:nvSpPr>
        <p:spPr>
          <a:xfrm>
            <a:off x="310341" y="6370431"/>
            <a:ext cx="6544887" cy="487569"/>
          </a:xfrm>
          <a:prstGeom prst="rect">
            <a:avLst/>
          </a:prstGeom>
        </p:spPr>
        <p:txBody>
          <a:bodyPr wrap="square">
            <a:spAutoFit/>
          </a:bodyPr>
          <a:lstStyle/>
          <a:p>
            <a:pPr algn="ctr">
              <a:lnSpc>
                <a:spcPct val="107000"/>
              </a:lnSpc>
              <a:spcAft>
                <a:spcPts val="800"/>
              </a:spcAft>
            </a:pPr>
            <a:r>
              <a:rPr lang="es-ES_tradnl" sz="1200" dirty="0">
                <a:latin typeface="Palatino Linotype" panose="02040502050505030304" pitchFamily="18" charset="0"/>
                <a:ea typeface="Calibri" panose="020F0502020204030204" pitchFamily="34" charset="0"/>
                <a:cs typeface="Arial" panose="020B0604020202020204" pitchFamily="34" charset="0"/>
              </a:rPr>
              <a:t>Fuente: Adaptado del CTA, 2013. Publicado en el: Resumen de resultados de la Evaluación de la Huella Hídrica en la cuenca del río Porce</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1338" y="3294177"/>
            <a:ext cx="4706007" cy="1457528"/>
          </a:xfrm>
          <a:prstGeom prst="rect">
            <a:avLst/>
          </a:prstGeom>
        </p:spPr>
      </p:pic>
    </p:spTree>
    <p:extLst>
      <p:ext uri="{BB962C8B-B14F-4D97-AF65-F5344CB8AC3E}">
        <p14:creationId xmlns:p14="http://schemas.microsoft.com/office/powerpoint/2010/main" val="9533967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Análisis </a:t>
            </a:r>
            <a:r>
              <a:rPr lang="es-EC" dirty="0" smtClean="0"/>
              <a:t>ambiental</a:t>
            </a:r>
            <a:br>
              <a:rPr lang="es-EC" dirty="0" smtClean="0"/>
            </a:br>
            <a:endParaRPr lang="es-EC" dirty="0"/>
          </a:p>
        </p:txBody>
      </p:sp>
      <p:sp>
        <p:nvSpPr>
          <p:cNvPr id="3" name="Marcador de contenido 2"/>
          <p:cNvSpPr>
            <a:spLocks noGrp="1"/>
          </p:cNvSpPr>
          <p:nvPr>
            <p:ph idx="1"/>
          </p:nvPr>
        </p:nvSpPr>
        <p:spPr>
          <a:xfrm>
            <a:off x="1097280" y="2321464"/>
            <a:ext cx="2643447" cy="4262215"/>
          </a:xfrm>
        </p:spPr>
        <p:txBody>
          <a:bodyPr>
            <a:normAutofit fontScale="92500" lnSpcReduction="20000"/>
          </a:bodyPr>
          <a:lstStyle/>
          <a:p>
            <a:r>
              <a:rPr lang="es-ES_tradnl" b="1" dirty="0">
                <a:solidFill>
                  <a:srgbClr val="0070C0"/>
                </a:solidFill>
              </a:rPr>
              <a:t>Huella Azul </a:t>
            </a:r>
          </a:p>
          <a:p>
            <a:endParaRPr lang="es-EC" b="1" dirty="0" smtClean="0"/>
          </a:p>
          <a:p>
            <a:endParaRPr lang="es-ES_tradnl" b="1" dirty="0" smtClean="0"/>
          </a:p>
          <a:p>
            <a:endParaRPr lang="es-ES_tradnl" b="1" dirty="0" smtClean="0">
              <a:solidFill>
                <a:srgbClr val="00B050"/>
              </a:solidFill>
            </a:endParaRPr>
          </a:p>
          <a:p>
            <a:r>
              <a:rPr lang="es-ES_tradnl" b="1" dirty="0" smtClean="0">
                <a:solidFill>
                  <a:srgbClr val="00B050"/>
                </a:solidFill>
              </a:rPr>
              <a:t>Huella verde </a:t>
            </a:r>
          </a:p>
          <a:p>
            <a:endParaRPr lang="es-ES_tradnl" b="1" dirty="0" smtClean="0"/>
          </a:p>
          <a:p>
            <a:endParaRPr lang="es-ES_tradnl" b="1" dirty="0"/>
          </a:p>
          <a:p>
            <a:endParaRPr lang="es-ES_tradnl" b="1" dirty="0" smtClean="0">
              <a:solidFill>
                <a:schemeClr val="tx2"/>
              </a:solidFill>
            </a:endParaRPr>
          </a:p>
          <a:p>
            <a:endParaRPr lang="es-ES_tradnl" b="1" dirty="0" smtClean="0">
              <a:solidFill>
                <a:schemeClr val="tx2"/>
              </a:solidFill>
            </a:endParaRPr>
          </a:p>
          <a:p>
            <a:r>
              <a:rPr lang="es-ES_tradnl" b="1" dirty="0" smtClean="0">
                <a:solidFill>
                  <a:schemeClr val="tx2"/>
                </a:solidFill>
              </a:rPr>
              <a:t>Huella </a:t>
            </a:r>
            <a:r>
              <a:rPr lang="es-ES_tradnl" b="1" dirty="0">
                <a:solidFill>
                  <a:schemeClr val="tx2"/>
                </a:solidFill>
              </a:rPr>
              <a:t>Gris </a:t>
            </a:r>
            <a:endParaRPr lang="es-EC" b="1" dirty="0">
              <a:solidFill>
                <a:schemeClr val="tx2"/>
              </a:solidFill>
            </a:endParaRPr>
          </a:p>
          <a:p>
            <a:r>
              <a:rPr lang="es-EC" dirty="0" smtClean="0"/>
              <a:t> </a:t>
            </a:r>
          </a:p>
          <a:p>
            <a:endParaRPr lang="es-EC" dirty="0"/>
          </a:p>
        </p:txBody>
      </p:sp>
      <p:pic>
        <p:nvPicPr>
          <p:cNvPr id="4" name="Imagen 3"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4041" y="1898088"/>
            <a:ext cx="2456337" cy="1210871"/>
          </a:xfrm>
          <a:prstGeom prst="rect">
            <a:avLst/>
          </a:prstGeom>
          <a:ln>
            <a:solidFill>
              <a:srgbClr val="0070C0"/>
            </a:solidFill>
          </a:ln>
        </p:spPr>
      </p:pic>
      <p:pic>
        <p:nvPicPr>
          <p:cNvPr id="5" name="Imagen 4"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89582" y="1898088"/>
            <a:ext cx="3677163" cy="962159"/>
          </a:xfrm>
          <a:prstGeom prst="rect">
            <a:avLst/>
          </a:prstGeom>
          <a:ln>
            <a:solidFill>
              <a:srgbClr val="0070C0"/>
            </a:solidFill>
          </a:ln>
        </p:spPr>
      </p:pic>
      <p:pic>
        <p:nvPicPr>
          <p:cNvPr id="6" name="Imagen 5" descr="Recorte de pantall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37811" y="3178642"/>
            <a:ext cx="4448796" cy="514422"/>
          </a:xfrm>
          <a:prstGeom prst="rect">
            <a:avLst/>
          </a:prstGeom>
          <a:ln>
            <a:solidFill>
              <a:srgbClr val="0070C0"/>
            </a:solidFill>
          </a:ln>
        </p:spPr>
      </p:pic>
      <p:pic>
        <p:nvPicPr>
          <p:cNvPr id="7" name="Imagen 6" descr="Recorte de pantall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89582" y="2973835"/>
            <a:ext cx="4201111" cy="771633"/>
          </a:xfrm>
          <a:prstGeom prst="rect">
            <a:avLst/>
          </a:prstGeom>
          <a:ln>
            <a:solidFill>
              <a:srgbClr val="0070C0"/>
            </a:solidFill>
          </a:ln>
        </p:spPr>
      </p:pic>
      <p:pic>
        <p:nvPicPr>
          <p:cNvPr id="8" name="Imagen 7" descr="Recorte de pantall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23838" y="3856415"/>
            <a:ext cx="2076740" cy="419158"/>
          </a:xfrm>
          <a:prstGeom prst="rect">
            <a:avLst/>
          </a:prstGeom>
          <a:ln>
            <a:solidFill>
              <a:srgbClr val="00B050"/>
            </a:solidFill>
          </a:ln>
        </p:spPr>
      </p:pic>
      <p:pic>
        <p:nvPicPr>
          <p:cNvPr id="9" name="Imagen 8" descr="Recorte de pantall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89582" y="3970730"/>
            <a:ext cx="3962953" cy="609685"/>
          </a:xfrm>
          <a:prstGeom prst="rect">
            <a:avLst/>
          </a:prstGeom>
          <a:ln>
            <a:solidFill>
              <a:srgbClr val="00B050"/>
            </a:solidFill>
          </a:ln>
        </p:spPr>
      </p:pic>
      <p:pic>
        <p:nvPicPr>
          <p:cNvPr id="10" name="Imagen 9" descr="Recorte de pantall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95153" y="4351383"/>
            <a:ext cx="2934109" cy="276264"/>
          </a:xfrm>
          <a:prstGeom prst="rect">
            <a:avLst/>
          </a:prstGeom>
          <a:ln>
            <a:solidFill>
              <a:srgbClr val="00B050"/>
            </a:solidFill>
          </a:ln>
        </p:spPr>
      </p:pic>
      <p:pic>
        <p:nvPicPr>
          <p:cNvPr id="11" name="Imagen 10" descr="Recorte de pantalla"/>
          <p:cNvPicPr>
            <a:picLocks noChangeAspect="1"/>
          </p:cNvPicPr>
          <p:nvPr/>
        </p:nvPicPr>
        <p:blipFill rotWithShape="1">
          <a:blip r:embed="rId10">
            <a:extLst>
              <a:ext uri="{28A0092B-C50C-407E-A947-70E740481C1C}">
                <a14:useLocalDpi xmlns:a14="http://schemas.microsoft.com/office/drawing/2010/main" val="0"/>
              </a:ext>
            </a:extLst>
          </a:blip>
          <a:srcRect r="1743"/>
          <a:stretch/>
        </p:blipFill>
        <p:spPr>
          <a:xfrm>
            <a:off x="7589582" y="4622240"/>
            <a:ext cx="4530374" cy="781159"/>
          </a:xfrm>
          <a:prstGeom prst="rect">
            <a:avLst/>
          </a:prstGeom>
          <a:ln>
            <a:solidFill>
              <a:srgbClr val="00B050"/>
            </a:solidFill>
          </a:ln>
        </p:spPr>
      </p:pic>
      <p:pic>
        <p:nvPicPr>
          <p:cNvPr id="12" name="Imagen 11" descr="Recorte de pantalla"/>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263419" y="4734990"/>
            <a:ext cx="4115374" cy="590632"/>
          </a:xfrm>
          <a:prstGeom prst="rect">
            <a:avLst/>
          </a:prstGeom>
          <a:ln>
            <a:solidFill>
              <a:srgbClr val="00B050"/>
            </a:solidFill>
          </a:ln>
        </p:spPr>
      </p:pic>
      <p:pic>
        <p:nvPicPr>
          <p:cNvPr id="16" name="Imagen 15" descr="Recorte de pantalla"/>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89582" y="5445224"/>
            <a:ext cx="3096057" cy="619211"/>
          </a:xfrm>
          <a:prstGeom prst="rect">
            <a:avLst/>
          </a:prstGeom>
          <a:ln>
            <a:solidFill>
              <a:srgbClr val="00B050"/>
            </a:solidFill>
          </a:ln>
        </p:spPr>
      </p:pic>
      <p:pic>
        <p:nvPicPr>
          <p:cNvPr id="19" name="Imagen 18" descr="Recorte de pantalla"/>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23838" y="5858575"/>
            <a:ext cx="1943371" cy="495369"/>
          </a:xfrm>
          <a:prstGeom prst="rect">
            <a:avLst/>
          </a:prstGeom>
          <a:ln>
            <a:solidFill>
              <a:schemeClr val="bg1">
                <a:lumMod val="50000"/>
              </a:schemeClr>
            </a:solidFill>
          </a:ln>
        </p:spPr>
      </p:pic>
      <p:pic>
        <p:nvPicPr>
          <p:cNvPr id="21" name="Imagen 20" descr="Recorte de pantalla"/>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589582" y="6181631"/>
            <a:ext cx="4486901" cy="676369"/>
          </a:xfrm>
          <a:prstGeom prst="rect">
            <a:avLst/>
          </a:prstGeom>
          <a:ln>
            <a:solidFill>
              <a:schemeClr val="bg1">
                <a:lumMod val="50000"/>
              </a:schemeClr>
            </a:solidFill>
          </a:ln>
        </p:spPr>
      </p:pic>
    </p:spTree>
    <p:extLst>
      <p:ext uri="{BB962C8B-B14F-4D97-AF65-F5344CB8AC3E}">
        <p14:creationId xmlns:p14="http://schemas.microsoft.com/office/powerpoint/2010/main" val="3886850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dirty="0" smtClean="0"/>
              <a:t>Introducción</a:t>
            </a:r>
            <a:br>
              <a:rPr lang="es-EC" dirty="0" smtClean="0"/>
            </a:br>
            <a:endParaRPr lang="es-EC" dirty="0"/>
          </a:p>
        </p:txBody>
      </p:sp>
      <p:graphicFrame>
        <p:nvGraphicFramePr>
          <p:cNvPr id="5" name="Diagrama 4"/>
          <p:cNvGraphicFramePr/>
          <p:nvPr>
            <p:extLst>
              <p:ext uri="{D42A27DB-BD31-4B8C-83A1-F6EECF244321}">
                <p14:modId xmlns:p14="http://schemas.microsoft.com/office/powerpoint/2010/main" val="1564446146"/>
              </p:ext>
            </p:extLst>
          </p:nvPr>
        </p:nvGraphicFramePr>
        <p:xfrm>
          <a:off x="930116" y="286604"/>
          <a:ext cx="8525164" cy="5851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lecha derecha 5"/>
          <p:cNvSpPr/>
          <p:nvPr/>
        </p:nvSpPr>
        <p:spPr>
          <a:xfrm>
            <a:off x="6201296" y="5193391"/>
            <a:ext cx="914400" cy="4987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028" name="Picture 4" descr="Imagen relacionada"/>
          <p:cNvPicPr>
            <a:picLocks noChangeAspect="1" noChangeArrowheads="1"/>
          </p:cNvPicPr>
          <p:nvPr/>
        </p:nvPicPr>
        <p:blipFill rotWithShape="1">
          <a:blip r:embed="rId8">
            <a:extLst>
              <a:ext uri="{28A0092B-C50C-407E-A947-70E740481C1C}">
                <a14:useLocalDpi xmlns:a14="http://schemas.microsoft.com/office/drawing/2010/main" val="0"/>
              </a:ext>
            </a:extLst>
          </a:blip>
          <a:srcRect l="33424" r="34160"/>
          <a:stretch/>
        </p:blipFill>
        <p:spPr bwMode="auto">
          <a:xfrm>
            <a:off x="7326257" y="4405223"/>
            <a:ext cx="1039615" cy="17562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sultado de imagen para agua y sostenibilidad"/>
          <p:cNvPicPr>
            <a:picLocks noChangeAspect="1" noChangeArrowheads="1"/>
          </p:cNvPicPr>
          <p:nvPr/>
        </p:nvPicPr>
        <p:blipFill rotWithShape="1">
          <a:blip r:embed="rId9">
            <a:extLst>
              <a:ext uri="{28A0092B-C50C-407E-A947-70E740481C1C}">
                <a14:useLocalDpi xmlns:a14="http://schemas.microsoft.com/office/drawing/2010/main" val="0"/>
              </a:ext>
            </a:extLst>
          </a:blip>
          <a:srcRect l="51026" t="4373" r="10974"/>
          <a:stretch/>
        </p:blipFill>
        <p:spPr bwMode="auto">
          <a:xfrm>
            <a:off x="6242858" y="203984"/>
            <a:ext cx="1712423" cy="1615994"/>
          </a:xfrm>
          <a:prstGeom prst="ellipse">
            <a:avLst/>
          </a:prstGeom>
          <a:solidFill>
            <a:schemeClr val="accent1"/>
          </a:solidFill>
          <a:ln>
            <a:noFill/>
          </a:ln>
          <a:effectLst>
            <a:softEdge rad="112500"/>
          </a:effectLst>
        </p:spPr>
      </p:pic>
      <p:pic>
        <p:nvPicPr>
          <p:cNvPr id="1032" name="Picture 8" descr="Imagen relacionada"/>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74180" y="2518621"/>
            <a:ext cx="1181100" cy="141922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ultado de imagen para actividades socioeconomicas"/>
          <p:cNvPicPr>
            <a:picLocks noChangeAspect="1" noChangeArrowheads="1"/>
          </p:cNvPicPr>
          <p:nvPr/>
        </p:nvPicPr>
        <p:blipFill rotWithShape="1">
          <a:blip r:embed="rId11">
            <a:extLst>
              <a:ext uri="{28A0092B-C50C-407E-A947-70E740481C1C}">
                <a14:useLocalDpi xmlns:a14="http://schemas.microsoft.com/office/drawing/2010/main" val="0"/>
              </a:ext>
            </a:extLst>
          </a:blip>
          <a:srcRect l="7679" t="30421" r="13963"/>
          <a:stretch/>
        </p:blipFill>
        <p:spPr bwMode="auto">
          <a:xfrm>
            <a:off x="22184" y="2518621"/>
            <a:ext cx="2194560" cy="14630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12" name="Grupo 11"/>
          <p:cNvGrpSpPr/>
          <p:nvPr/>
        </p:nvGrpSpPr>
        <p:grpSpPr>
          <a:xfrm>
            <a:off x="8634165" y="4260458"/>
            <a:ext cx="3458094" cy="1865866"/>
            <a:chOff x="1079298" y="4410127"/>
            <a:chExt cx="3582268" cy="1865866"/>
          </a:xfrm>
        </p:grpSpPr>
        <p:sp>
          <p:nvSpPr>
            <p:cNvPr id="8" name="CuadroTexto 7"/>
            <p:cNvSpPr txBox="1"/>
            <p:nvPr/>
          </p:nvSpPr>
          <p:spPr>
            <a:xfrm>
              <a:off x="2075435" y="5629662"/>
              <a:ext cx="2586131" cy="646331"/>
            </a:xfrm>
            <a:prstGeom prst="rect">
              <a:avLst/>
            </a:prstGeom>
            <a:noFill/>
          </p:spPr>
          <p:txBody>
            <a:bodyPr wrap="square" rtlCol="0">
              <a:spAutoFit/>
            </a:bodyPr>
            <a:lstStyle/>
            <a:p>
              <a:pPr algn="just"/>
              <a:r>
                <a:rPr lang="es-EC" dirty="0" smtClean="0"/>
                <a:t>consume </a:t>
              </a:r>
              <a:r>
                <a:rPr lang="es-EC" dirty="0"/>
                <a:t>alrededor de 1.240 </a:t>
              </a:r>
              <a:r>
                <a:rPr lang="es-ES_tradnl" dirty="0"/>
                <a:t>m</a:t>
              </a:r>
              <a:r>
                <a:rPr lang="es-ES_tradnl" baseline="30000" dirty="0"/>
                <a:t>3</a:t>
              </a:r>
              <a:r>
                <a:rPr lang="es-EC" dirty="0" smtClean="0"/>
                <a:t>/cápita/año</a:t>
              </a:r>
              <a:endParaRPr lang="es-EC" dirty="0"/>
            </a:p>
          </p:txBody>
        </p:sp>
        <p:sp>
          <p:nvSpPr>
            <p:cNvPr id="14" name="CuadroTexto 13"/>
            <p:cNvSpPr txBox="1"/>
            <p:nvPr/>
          </p:nvSpPr>
          <p:spPr>
            <a:xfrm>
              <a:off x="2058374" y="4606770"/>
              <a:ext cx="2586131" cy="646331"/>
            </a:xfrm>
            <a:prstGeom prst="rect">
              <a:avLst/>
            </a:prstGeom>
            <a:noFill/>
          </p:spPr>
          <p:txBody>
            <a:bodyPr wrap="square" rtlCol="0">
              <a:spAutoFit/>
            </a:bodyPr>
            <a:lstStyle/>
            <a:p>
              <a:pPr algn="just"/>
              <a:r>
                <a:rPr lang="es-EC" dirty="0" smtClean="0"/>
                <a:t>Huella Hídrica mundial es de 7.450 k</a:t>
              </a:r>
              <a:r>
                <a:rPr lang="es-ES_tradnl" dirty="0"/>
                <a:t>m</a:t>
              </a:r>
              <a:r>
                <a:rPr lang="es-ES_tradnl" baseline="30000" dirty="0"/>
                <a:t>3</a:t>
              </a:r>
              <a:r>
                <a:rPr lang="es-EC" dirty="0" smtClean="0"/>
                <a:t>/año</a:t>
              </a:r>
              <a:endParaRPr lang="es-EC" dirty="0"/>
            </a:p>
          </p:txBody>
        </p:sp>
        <p:grpSp>
          <p:nvGrpSpPr>
            <p:cNvPr id="11" name="Grupo 10"/>
            <p:cNvGrpSpPr/>
            <p:nvPr/>
          </p:nvGrpSpPr>
          <p:grpSpPr>
            <a:xfrm>
              <a:off x="1079298" y="4410127"/>
              <a:ext cx="952702" cy="1857669"/>
              <a:chOff x="1079298" y="4410127"/>
              <a:chExt cx="952702" cy="1857669"/>
            </a:xfrm>
          </p:grpSpPr>
          <p:pic>
            <p:nvPicPr>
              <p:cNvPr id="10" name="Imagen 9"/>
              <p:cNvPicPr>
                <a:picLocks noChangeAspect="1"/>
              </p:cNvPicPr>
              <p:nvPr/>
            </p:nvPicPr>
            <p:blipFill rotWithShape="1">
              <a:blip r:embed="rId12"/>
              <a:srcRect l="28717"/>
              <a:stretch/>
            </p:blipFill>
            <p:spPr>
              <a:xfrm>
                <a:off x="1079298" y="4410127"/>
                <a:ext cx="952702" cy="1283975"/>
              </a:xfrm>
              <a:prstGeom prst="rect">
                <a:avLst/>
              </a:prstGeom>
            </p:spPr>
          </p:pic>
          <p:pic>
            <p:nvPicPr>
              <p:cNvPr id="1038" name="Picture 14" descr="Resultado de imagen para dibujo de persona"/>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58694" r="1942" b="17968"/>
              <a:stretch/>
            </p:blipFill>
            <p:spPr bwMode="auto">
              <a:xfrm>
                <a:off x="1217352" y="5518298"/>
                <a:ext cx="411943" cy="749498"/>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3" name="Rectángulo 12"/>
          <p:cNvSpPr/>
          <p:nvPr/>
        </p:nvSpPr>
        <p:spPr>
          <a:xfrm>
            <a:off x="8365872" y="6409430"/>
            <a:ext cx="3606372" cy="369332"/>
          </a:xfrm>
          <a:prstGeom prst="rect">
            <a:avLst/>
          </a:prstGeom>
        </p:spPr>
        <p:txBody>
          <a:bodyPr wrap="none">
            <a:spAutoFit/>
          </a:bodyPr>
          <a:lstStyle/>
          <a:p>
            <a:r>
              <a:rPr lang="es-EC" dirty="0" smtClean="0"/>
              <a:t>Fuente: Chapagain </a:t>
            </a:r>
            <a:r>
              <a:rPr lang="es-EC" dirty="0"/>
              <a:t>y </a:t>
            </a:r>
            <a:r>
              <a:rPr lang="es-EC" dirty="0" smtClean="0"/>
              <a:t>Hoekstra, 2004 </a:t>
            </a:r>
            <a:endParaRPr lang="es-EC" dirty="0"/>
          </a:p>
        </p:txBody>
      </p:sp>
    </p:spTree>
    <p:extLst>
      <p:ext uri="{BB962C8B-B14F-4D97-AF65-F5344CB8AC3E}">
        <p14:creationId xmlns:p14="http://schemas.microsoft.com/office/powerpoint/2010/main" val="264255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54C6D10A-CBD2-4579-876D-D17BB33BEC9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anim calcmode="lin" valueType="num">
                                      <p:cBhvr additive="base">
                                        <p:cTn id="11" dur="500" fill="hold"/>
                                        <p:tgtEl>
                                          <p:spTgt spid="1030"/>
                                        </p:tgtEl>
                                        <p:attrNameLst>
                                          <p:attrName>ppt_x</p:attrName>
                                        </p:attrNameLst>
                                      </p:cBhvr>
                                      <p:tavLst>
                                        <p:tav tm="0">
                                          <p:val>
                                            <p:strVal val="#ppt_x"/>
                                          </p:val>
                                        </p:tav>
                                        <p:tav tm="100000">
                                          <p:val>
                                            <p:strVal val="#ppt_x"/>
                                          </p:val>
                                        </p:tav>
                                      </p:tavLst>
                                    </p:anim>
                                    <p:anim calcmode="lin" valueType="num">
                                      <p:cBhvr additive="base">
                                        <p:cTn id="12" dur="500" fill="hold"/>
                                        <p:tgtEl>
                                          <p:spTgt spid="1030"/>
                                        </p:tgtEl>
                                        <p:attrNameLst>
                                          <p:attrName>ppt_y</p:attrName>
                                        </p:attrNameLst>
                                      </p:cBhvr>
                                      <p:tavLst>
                                        <p:tav tm="0">
                                          <p:val>
                                            <p:strVal val="1+#ppt_h/2"/>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5">
                                            <p:graphicEl>
                                              <a:dgm id="{85741C53-F9DE-4D06-A5D4-880EEE65616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E003993D-9FE2-42B4-BAF6-810AABCB16F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32"/>
                                        </p:tgtEl>
                                        <p:attrNameLst>
                                          <p:attrName>style.visibility</p:attrName>
                                        </p:attrNameLst>
                                      </p:cBhvr>
                                      <p:to>
                                        <p:strVal val="visible"/>
                                      </p:to>
                                    </p:set>
                                    <p:animEffect transition="in" filter="wipe(down)">
                                      <p:cBhvr>
                                        <p:cTn id="23" dur="500"/>
                                        <p:tgtEl>
                                          <p:spTgt spid="1032"/>
                                        </p:tgtEl>
                                      </p:cBhvr>
                                    </p:animEffect>
                                  </p:childTnLst>
                                </p:cTn>
                              </p:par>
                              <p:par>
                                <p:cTn id="24" presetID="1" presetClass="entr" presetSubtype="0" fill="hold" grpId="0" nodeType="withEffect">
                                  <p:stCondLst>
                                    <p:cond delay="0"/>
                                  </p:stCondLst>
                                  <p:childTnLst>
                                    <p:set>
                                      <p:cBhvr>
                                        <p:cTn id="25" dur="1" fill="hold">
                                          <p:stCondLst>
                                            <p:cond delay="0"/>
                                          </p:stCondLst>
                                        </p:cTn>
                                        <p:tgtEl>
                                          <p:spTgt spid="5">
                                            <p:graphicEl>
                                              <a:dgm id="{E14727D2-6D6F-4DFF-BC44-62E2FF193FCE}"/>
                                            </p:graphic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5">
                                            <p:graphicEl>
                                              <a:dgm id="{D5AE39D8-954A-465E-9C88-C99B0BF68988}"/>
                                            </p:graphic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5">
                                            <p:graphicEl>
                                              <a:dgm id="{2544E814-3EBB-4A53-A098-B2D9AA33EC85}"/>
                                            </p:graphic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500" fill="hold"/>
                                        <p:tgtEl>
                                          <p:spTgt spid="6"/>
                                        </p:tgtEl>
                                        <p:attrNameLst>
                                          <p:attrName>ppt_x</p:attrName>
                                        </p:attrNameLst>
                                      </p:cBhvr>
                                      <p:tavLst>
                                        <p:tav tm="0">
                                          <p:val>
                                            <p:strVal val="#ppt_x"/>
                                          </p:val>
                                        </p:tav>
                                        <p:tav tm="100000">
                                          <p:val>
                                            <p:strVal val="#ppt_x"/>
                                          </p:val>
                                        </p:tav>
                                      </p:tavLst>
                                    </p:anim>
                                    <p:anim calcmode="lin" valueType="num">
                                      <p:cBhvr additive="base">
                                        <p:cTn id="3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028"/>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5">
                                            <p:graphicEl>
                                              <a:dgm id="{9CD46406-6FBD-49FB-83E0-90CBA13E62A7}"/>
                                            </p:graphic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034"/>
                                        </p:tgtEl>
                                        <p:attrNameLst>
                                          <p:attrName>style.visibility</p:attrName>
                                        </p:attrNameLst>
                                      </p:cBhvr>
                                      <p:to>
                                        <p:strVal val="visible"/>
                                      </p:to>
                                    </p:set>
                                    <p:animEffect transition="in" filter="fade">
                                      <p:cBhvr>
                                        <p:cTn id="50" dur="1000"/>
                                        <p:tgtEl>
                                          <p:spTgt spid="1034"/>
                                        </p:tgtEl>
                                      </p:cBhvr>
                                    </p:animEffect>
                                    <p:anim calcmode="lin" valueType="num">
                                      <p:cBhvr>
                                        <p:cTn id="51" dur="1000" fill="hold"/>
                                        <p:tgtEl>
                                          <p:spTgt spid="1034"/>
                                        </p:tgtEl>
                                        <p:attrNameLst>
                                          <p:attrName>ppt_x</p:attrName>
                                        </p:attrNameLst>
                                      </p:cBhvr>
                                      <p:tavLst>
                                        <p:tav tm="0">
                                          <p:val>
                                            <p:strVal val="#ppt_x"/>
                                          </p:val>
                                        </p:tav>
                                        <p:tav tm="100000">
                                          <p:val>
                                            <p:strVal val="#ppt_x"/>
                                          </p:val>
                                        </p:tav>
                                      </p:tavLst>
                                    </p:anim>
                                    <p:anim calcmode="lin" valueType="num">
                                      <p:cBhvr>
                                        <p:cTn id="52" dur="1000" fill="hold"/>
                                        <p:tgtEl>
                                          <p:spTgt spid="1034"/>
                                        </p:tgtEl>
                                        <p:attrNameLst>
                                          <p:attrName>ppt_y</p:attrName>
                                        </p:attrNameLst>
                                      </p:cBhvr>
                                      <p:tavLst>
                                        <p:tav tm="0">
                                          <p:val>
                                            <p:strVal val="#ppt_y+.1"/>
                                          </p:val>
                                        </p:tav>
                                        <p:tav tm="100000">
                                          <p:val>
                                            <p:strVal val="#ppt_y"/>
                                          </p:val>
                                        </p:tav>
                                      </p:tavLst>
                                    </p:anim>
                                  </p:childTnLst>
                                </p:cTn>
                              </p:par>
                              <p:par>
                                <p:cTn id="53" presetID="1" presetClass="entr" presetSubtype="0" fill="hold" grpId="0" nodeType="withEffect">
                                  <p:stCondLst>
                                    <p:cond delay="0"/>
                                  </p:stCondLst>
                                  <p:childTnLst>
                                    <p:set>
                                      <p:cBhvr>
                                        <p:cTn id="54" dur="1" fill="hold">
                                          <p:stCondLst>
                                            <p:cond delay="0"/>
                                          </p:stCondLst>
                                        </p:cTn>
                                        <p:tgtEl>
                                          <p:spTgt spid="5">
                                            <p:graphicEl>
                                              <a:dgm id="{F9452F79-4E8D-4391-85BE-BB61674BCBCB}"/>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1000"/>
                                        <p:tgtEl>
                                          <p:spTgt spid="12"/>
                                        </p:tgtEl>
                                      </p:cBhvr>
                                    </p:animEffect>
                                    <p:anim calcmode="lin" valueType="num">
                                      <p:cBhvr>
                                        <p:cTn id="60" dur="1000" fill="hold"/>
                                        <p:tgtEl>
                                          <p:spTgt spid="12"/>
                                        </p:tgtEl>
                                        <p:attrNameLst>
                                          <p:attrName>ppt_x</p:attrName>
                                        </p:attrNameLst>
                                      </p:cBhvr>
                                      <p:tavLst>
                                        <p:tav tm="0">
                                          <p:val>
                                            <p:strVal val="#ppt_x"/>
                                          </p:val>
                                        </p:tav>
                                        <p:tav tm="100000">
                                          <p:val>
                                            <p:strVal val="#ppt_x"/>
                                          </p:val>
                                        </p:tav>
                                      </p:tavLst>
                                    </p:anim>
                                    <p:anim calcmode="lin" valueType="num">
                                      <p:cBhvr>
                                        <p:cTn id="6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Análisis </a:t>
            </a:r>
            <a:r>
              <a:rPr lang="es-EC" dirty="0" smtClean="0"/>
              <a:t>económico </a:t>
            </a:r>
            <a:br>
              <a:rPr lang="es-EC" dirty="0" smtClean="0"/>
            </a:br>
            <a:r>
              <a:rPr lang="es-EC" dirty="0" smtClean="0">
                <a:solidFill>
                  <a:srgbClr val="0070C0"/>
                </a:solidFill>
              </a:rPr>
              <a:t>Huella Azul</a:t>
            </a:r>
            <a:endParaRPr lang="es-EC" dirty="0">
              <a:solidFill>
                <a:srgbClr val="0070C0"/>
              </a:solidFill>
            </a:endParaRPr>
          </a:p>
        </p:txBody>
      </p:sp>
      <p:sp>
        <p:nvSpPr>
          <p:cNvPr id="3" name="Marcador de contenido 2"/>
          <p:cNvSpPr>
            <a:spLocks noGrp="1"/>
          </p:cNvSpPr>
          <p:nvPr>
            <p:ph idx="1"/>
          </p:nvPr>
        </p:nvSpPr>
        <p:spPr>
          <a:xfrm>
            <a:off x="1200991" y="1994404"/>
            <a:ext cx="1376883" cy="4262215"/>
          </a:xfrm>
        </p:spPr>
        <p:txBody>
          <a:bodyPr>
            <a:normAutofit lnSpcReduction="10000"/>
          </a:bodyPr>
          <a:lstStyle/>
          <a:p>
            <a:r>
              <a:rPr lang="es-ES_tradnl" b="1" dirty="0" smtClean="0">
                <a:solidFill>
                  <a:schemeClr val="tx1"/>
                </a:solidFill>
              </a:rPr>
              <a:t>Agrícola</a:t>
            </a:r>
          </a:p>
          <a:p>
            <a:endParaRPr lang="es-ES_tradnl" b="1" dirty="0">
              <a:solidFill>
                <a:schemeClr val="tx1"/>
              </a:solidFill>
            </a:endParaRPr>
          </a:p>
          <a:p>
            <a:endParaRPr lang="es-ES_tradnl" b="1" dirty="0" smtClean="0">
              <a:solidFill>
                <a:schemeClr val="tx1"/>
              </a:solidFill>
            </a:endParaRPr>
          </a:p>
          <a:p>
            <a:r>
              <a:rPr lang="es-ES_tradnl" b="1" dirty="0" smtClean="0">
                <a:solidFill>
                  <a:schemeClr val="tx1"/>
                </a:solidFill>
              </a:rPr>
              <a:t>Pecuario </a:t>
            </a:r>
          </a:p>
          <a:p>
            <a:endParaRPr lang="es-ES_tradnl" b="1" dirty="0">
              <a:solidFill>
                <a:schemeClr val="tx1"/>
              </a:solidFill>
            </a:endParaRPr>
          </a:p>
          <a:p>
            <a:r>
              <a:rPr lang="es-ES_tradnl" b="1" dirty="0" smtClean="0">
                <a:solidFill>
                  <a:schemeClr val="tx1"/>
                </a:solidFill>
              </a:rPr>
              <a:t>Energético </a:t>
            </a:r>
          </a:p>
          <a:p>
            <a:endParaRPr lang="es-ES_tradnl" b="1" dirty="0" smtClean="0">
              <a:solidFill>
                <a:schemeClr val="tx1"/>
              </a:solidFill>
            </a:endParaRPr>
          </a:p>
          <a:p>
            <a:r>
              <a:rPr lang="es-EC" b="1" dirty="0" smtClean="0">
                <a:solidFill>
                  <a:schemeClr val="tx1"/>
                </a:solidFill>
              </a:rPr>
              <a:t>Minero</a:t>
            </a:r>
          </a:p>
          <a:p>
            <a:endParaRPr lang="es-EC" b="1" dirty="0" smtClean="0">
              <a:solidFill>
                <a:schemeClr val="tx1"/>
              </a:solidFill>
            </a:endParaRPr>
          </a:p>
          <a:p>
            <a:r>
              <a:rPr lang="es-MX" b="1" dirty="0" smtClean="0">
                <a:solidFill>
                  <a:schemeClr val="tx1"/>
                </a:solidFill>
              </a:rPr>
              <a:t>Doméstico </a:t>
            </a:r>
            <a:endParaRPr lang="es-EC" b="1" dirty="0" smtClean="0">
              <a:solidFill>
                <a:schemeClr val="tx1"/>
              </a:solidFill>
            </a:endParaRPr>
          </a:p>
          <a:p>
            <a:endParaRPr lang="es-EC" dirty="0"/>
          </a:p>
        </p:txBody>
      </p:sp>
      <p:pic>
        <p:nvPicPr>
          <p:cNvPr id="13" name="Imagen 12"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8374" y="1994223"/>
            <a:ext cx="3339294" cy="726488"/>
          </a:xfrm>
          <a:prstGeom prst="rect">
            <a:avLst/>
          </a:prstGeom>
          <a:ln>
            <a:solidFill>
              <a:schemeClr val="accent4"/>
            </a:solidFill>
          </a:ln>
        </p:spPr>
      </p:pic>
      <p:pic>
        <p:nvPicPr>
          <p:cNvPr id="14" name="Imagen 13"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7130" y="1773991"/>
            <a:ext cx="4675025" cy="639508"/>
          </a:xfrm>
          <a:prstGeom prst="rect">
            <a:avLst/>
          </a:prstGeom>
          <a:ln>
            <a:solidFill>
              <a:schemeClr val="accent4"/>
            </a:solidFill>
          </a:ln>
        </p:spPr>
      </p:pic>
      <p:pic>
        <p:nvPicPr>
          <p:cNvPr id="17" name="Imagen 16" descr="Recorte de pantall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7130" y="2460892"/>
            <a:ext cx="4202672" cy="718747"/>
          </a:xfrm>
          <a:prstGeom prst="rect">
            <a:avLst/>
          </a:prstGeom>
          <a:ln>
            <a:solidFill>
              <a:schemeClr val="accent4"/>
            </a:solidFill>
          </a:ln>
        </p:spPr>
      </p:pic>
      <p:pic>
        <p:nvPicPr>
          <p:cNvPr id="18" name="Imagen 17" descr="Recorte de pantalla"/>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16800" y="2809359"/>
            <a:ext cx="2097199" cy="442181"/>
          </a:xfrm>
          <a:prstGeom prst="rect">
            <a:avLst/>
          </a:prstGeom>
          <a:ln>
            <a:solidFill>
              <a:schemeClr val="accent4"/>
            </a:solidFill>
          </a:ln>
        </p:spPr>
      </p:pic>
      <p:pic>
        <p:nvPicPr>
          <p:cNvPr id="20" name="Imagen 19" descr="Recorte de pantalla"/>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14684" y="3375751"/>
            <a:ext cx="3492984" cy="647790"/>
          </a:xfrm>
          <a:prstGeom prst="rect">
            <a:avLst/>
          </a:prstGeom>
        </p:spPr>
      </p:pic>
      <p:pic>
        <p:nvPicPr>
          <p:cNvPr id="22" name="Imagen 21" descr="Recorte de pantalla"/>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93851" y="3203637"/>
            <a:ext cx="4911202" cy="809738"/>
          </a:xfrm>
          <a:prstGeom prst="rect">
            <a:avLst/>
          </a:prstGeom>
        </p:spPr>
      </p:pic>
      <p:pic>
        <p:nvPicPr>
          <p:cNvPr id="23" name="Imagen 22" descr="Recorte de pantalla"/>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83125" y="4198219"/>
            <a:ext cx="3356102" cy="627842"/>
          </a:xfrm>
          <a:prstGeom prst="rect">
            <a:avLst/>
          </a:prstGeom>
          <a:ln>
            <a:solidFill>
              <a:schemeClr val="tx2">
                <a:lumMod val="60000"/>
                <a:lumOff val="40000"/>
              </a:schemeClr>
            </a:solidFill>
          </a:ln>
        </p:spPr>
      </p:pic>
      <p:pic>
        <p:nvPicPr>
          <p:cNvPr id="24" name="Imagen 23" descr="Recorte de pantalla"/>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224928" y="4055312"/>
            <a:ext cx="4980125" cy="790685"/>
          </a:xfrm>
          <a:prstGeom prst="rect">
            <a:avLst/>
          </a:prstGeom>
          <a:ln>
            <a:solidFill>
              <a:schemeClr val="tx2">
                <a:lumMod val="60000"/>
                <a:lumOff val="40000"/>
              </a:schemeClr>
            </a:solidFill>
          </a:ln>
        </p:spPr>
      </p:pic>
      <p:pic>
        <p:nvPicPr>
          <p:cNvPr id="25" name="Imagen 24" descr="Recorte de pantalla"/>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815460" y="4913136"/>
            <a:ext cx="4245122" cy="684352"/>
          </a:xfrm>
          <a:prstGeom prst="rect">
            <a:avLst/>
          </a:prstGeom>
        </p:spPr>
      </p:pic>
      <p:pic>
        <p:nvPicPr>
          <p:cNvPr id="26" name="Imagen 25" descr="Recorte de pantalla"/>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37981" y="4867997"/>
            <a:ext cx="4967072" cy="1086002"/>
          </a:xfrm>
          <a:prstGeom prst="rect">
            <a:avLst/>
          </a:prstGeom>
        </p:spPr>
      </p:pic>
      <p:pic>
        <p:nvPicPr>
          <p:cNvPr id="27" name="Imagen 26" descr="Recorte de pantalla"/>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136022" y="5715656"/>
            <a:ext cx="3658754" cy="679313"/>
          </a:xfrm>
          <a:prstGeom prst="rect">
            <a:avLst/>
          </a:prstGeom>
          <a:ln>
            <a:solidFill>
              <a:schemeClr val="accent5">
                <a:lumMod val="75000"/>
              </a:schemeClr>
            </a:solidFill>
          </a:ln>
        </p:spPr>
      </p:pic>
      <p:pic>
        <p:nvPicPr>
          <p:cNvPr id="28" name="Imagen 27" descr="Recorte de pantalla"/>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237981" y="6048262"/>
            <a:ext cx="4980125" cy="809738"/>
          </a:xfrm>
          <a:prstGeom prst="rect">
            <a:avLst/>
          </a:prstGeom>
          <a:ln>
            <a:solidFill>
              <a:schemeClr val="accent5">
                <a:lumMod val="75000"/>
              </a:schemeClr>
            </a:solidFill>
          </a:ln>
        </p:spPr>
      </p:pic>
    </p:spTree>
    <p:extLst>
      <p:ext uri="{BB962C8B-B14F-4D97-AF65-F5344CB8AC3E}">
        <p14:creationId xmlns:p14="http://schemas.microsoft.com/office/powerpoint/2010/main" val="29987434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smtClean="0"/>
              <a:t>Resultados </a:t>
            </a:r>
            <a:endParaRPr lang="es-EC" dirty="0"/>
          </a:p>
        </p:txBody>
      </p:sp>
    </p:spTree>
    <p:extLst>
      <p:ext uri="{BB962C8B-B14F-4D97-AF65-F5344CB8AC3E}">
        <p14:creationId xmlns:p14="http://schemas.microsoft.com/office/powerpoint/2010/main" val="16682402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normAutofit fontScale="90000"/>
          </a:bodyPr>
          <a:lstStyle/>
          <a:p>
            <a:r>
              <a:rPr lang="es-MX" dirty="0" smtClean="0"/>
              <a:t>Caracterización Física y química del río Pita</a:t>
            </a:r>
            <a:br>
              <a:rPr lang="es-MX" dirty="0" smtClean="0"/>
            </a:br>
            <a:endParaRPr lang="es-EC" dirty="0"/>
          </a:p>
        </p:txBody>
      </p:sp>
      <p:pic>
        <p:nvPicPr>
          <p:cNvPr id="9" name="Imagen 8"/>
          <p:cNvPicPr>
            <a:picLocks noChangeAspect="1"/>
          </p:cNvPicPr>
          <p:nvPr/>
        </p:nvPicPr>
        <p:blipFill>
          <a:blip r:embed="rId2"/>
          <a:stretch>
            <a:fillRect/>
          </a:stretch>
        </p:blipFill>
        <p:spPr>
          <a:xfrm>
            <a:off x="182881" y="1881882"/>
            <a:ext cx="7236462" cy="4103282"/>
          </a:xfrm>
          <a:prstGeom prst="rect">
            <a:avLst/>
          </a:prstGeom>
        </p:spPr>
      </p:pic>
      <p:pic>
        <p:nvPicPr>
          <p:cNvPr id="10" name="Imagen 9"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9354" y="4334136"/>
            <a:ext cx="3442980" cy="1927266"/>
          </a:xfrm>
          <a:prstGeom prst="rect">
            <a:avLst/>
          </a:prstGeom>
        </p:spPr>
      </p:pic>
      <p:pic>
        <p:nvPicPr>
          <p:cNvPr id="11" name="Imagen 10"/>
          <p:cNvPicPr>
            <a:picLocks noChangeAspect="1"/>
          </p:cNvPicPr>
          <p:nvPr/>
        </p:nvPicPr>
        <p:blipFill>
          <a:blip r:embed="rId4"/>
          <a:stretch>
            <a:fillRect/>
          </a:stretch>
        </p:blipFill>
        <p:spPr>
          <a:xfrm>
            <a:off x="7581536" y="1881882"/>
            <a:ext cx="4370936" cy="2307732"/>
          </a:xfrm>
          <a:prstGeom prst="rect">
            <a:avLst/>
          </a:prstGeom>
        </p:spPr>
      </p:pic>
    </p:spTree>
    <p:extLst>
      <p:ext uri="{BB962C8B-B14F-4D97-AF65-F5344CB8AC3E}">
        <p14:creationId xmlns:p14="http://schemas.microsoft.com/office/powerpoint/2010/main" val="30859218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Análisis socioeconómico</a:t>
            </a:r>
            <a:br>
              <a:rPr lang="es-MX" dirty="0" smtClean="0"/>
            </a:br>
            <a:r>
              <a:rPr lang="es-MX" dirty="0" smtClean="0"/>
              <a:t> </a:t>
            </a:r>
            <a:endParaRPr lang="es-EC" dirty="0"/>
          </a:p>
        </p:txBody>
      </p:sp>
      <p:pic>
        <p:nvPicPr>
          <p:cNvPr id="4" name="Imagen 3"/>
          <p:cNvPicPr>
            <a:picLocks noChangeAspect="1"/>
          </p:cNvPicPr>
          <p:nvPr/>
        </p:nvPicPr>
        <p:blipFill>
          <a:blip r:embed="rId2"/>
          <a:stretch>
            <a:fillRect/>
          </a:stretch>
        </p:blipFill>
        <p:spPr>
          <a:xfrm>
            <a:off x="1097280" y="1865256"/>
            <a:ext cx="5230821" cy="2307733"/>
          </a:xfrm>
          <a:prstGeom prst="rect">
            <a:avLst/>
          </a:prstGeom>
        </p:spPr>
      </p:pic>
      <p:pic>
        <p:nvPicPr>
          <p:cNvPr id="5" name="Imagen 4"/>
          <p:cNvPicPr>
            <a:picLocks noChangeAspect="1"/>
          </p:cNvPicPr>
          <p:nvPr/>
        </p:nvPicPr>
        <p:blipFill>
          <a:blip r:embed="rId3"/>
          <a:stretch>
            <a:fillRect/>
          </a:stretch>
        </p:blipFill>
        <p:spPr>
          <a:xfrm>
            <a:off x="6820656" y="1865256"/>
            <a:ext cx="4901609" cy="2307733"/>
          </a:xfrm>
          <a:prstGeom prst="rect">
            <a:avLst/>
          </a:prstGeom>
        </p:spPr>
      </p:pic>
      <p:pic>
        <p:nvPicPr>
          <p:cNvPr id="6" name="Imagen 5"/>
          <p:cNvPicPr>
            <a:picLocks noChangeAspect="1"/>
          </p:cNvPicPr>
          <p:nvPr/>
        </p:nvPicPr>
        <p:blipFill>
          <a:blip r:embed="rId4"/>
          <a:stretch>
            <a:fillRect/>
          </a:stretch>
        </p:blipFill>
        <p:spPr>
          <a:xfrm>
            <a:off x="1097279" y="4300885"/>
            <a:ext cx="5230821" cy="2566638"/>
          </a:xfrm>
          <a:prstGeom prst="rect">
            <a:avLst/>
          </a:prstGeom>
        </p:spPr>
      </p:pic>
      <p:pic>
        <p:nvPicPr>
          <p:cNvPr id="7" name="Imagen 6"/>
          <p:cNvPicPr>
            <a:picLocks noChangeAspect="1"/>
          </p:cNvPicPr>
          <p:nvPr/>
        </p:nvPicPr>
        <p:blipFill>
          <a:blip r:embed="rId5"/>
          <a:stretch>
            <a:fillRect/>
          </a:stretch>
        </p:blipFill>
        <p:spPr>
          <a:xfrm>
            <a:off x="6820656" y="4300885"/>
            <a:ext cx="4930347" cy="2557115"/>
          </a:xfrm>
          <a:prstGeom prst="rect">
            <a:avLst/>
          </a:prstGeom>
        </p:spPr>
      </p:pic>
    </p:spTree>
    <p:extLst>
      <p:ext uri="{BB962C8B-B14F-4D97-AF65-F5344CB8AC3E}">
        <p14:creationId xmlns:p14="http://schemas.microsoft.com/office/powerpoint/2010/main" val="26695316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Caracterización biofísica </a:t>
            </a:r>
            <a:r>
              <a:rPr lang="es-EC" dirty="0" smtClean="0"/>
              <a:t/>
            </a:r>
            <a:br>
              <a:rPr lang="es-EC" dirty="0" smtClean="0"/>
            </a:br>
            <a:endParaRPr lang="es-EC" dirty="0"/>
          </a:p>
        </p:txBody>
      </p:sp>
      <p:pic>
        <p:nvPicPr>
          <p:cNvPr id="3" name="Imagen 2"/>
          <p:cNvPicPr/>
          <p:nvPr/>
        </p:nvPicPr>
        <p:blipFill>
          <a:blip r:embed="rId2">
            <a:extLst>
              <a:ext uri="{28A0092B-C50C-407E-A947-70E740481C1C}">
                <a14:useLocalDpi xmlns:a14="http://schemas.microsoft.com/office/drawing/2010/main" val="0"/>
              </a:ext>
            </a:extLst>
          </a:blip>
          <a:srcRect/>
          <a:stretch>
            <a:fillRect/>
          </a:stretch>
        </p:blipFill>
        <p:spPr bwMode="auto">
          <a:xfrm>
            <a:off x="2307849" y="1011981"/>
            <a:ext cx="8648326" cy="5688077"/>
          </a:xfrm>
          <a:prstGeom prst="rect">
            <a:avLst/>
          </a:prstGeom>
          <a:noFill/>
        </p:spPr>
      </p:pic>
    </p:spTree>
    <p:extLst>
      <p:ext uri="{BB962C8B-B14F-4D97-AF65-F5344CB8AC3E}">
        <p14:creationId xmlns:p14="http://schemas.microsoft.com/office/powerpoint/2010/main" val="14727984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MX" dirty="0" smtClean="0"/>
              <a:t>Huella Hídrica </a:t>
            </a:r>
            <a:br>
              <a:rPr lang="es-MX" dirty="0" smtClean="0"/>
            </a:br>
            <a:endParaRPr lang="es-EC" dirty="0"/>
          </a:p>
        </p:txBody>
      </p:sp>
      <p:sp>
        <p:nvSpPr>
          <p:cNvPr id="4" name="Marcador de contenido 3"/>
          <p:cNvSpPr>
            <a:spLocks noGrp="1"/>
          </p:cNvSpPr>
          <p:nvPr>
            <p:ph idx="1"/>
          </p:nvPr>
        </p:nvSpPr>
        <p:spPr/>
        <p:txBody>
          <a:bodyPr/>
          <a:lstStyle/>
          <a:p>
            <a:pPr algn="just"/>
            <a:r>
              <a:rPr lang="es-ES_tradnl" dirty="0"/>
              <a:t>En la huella azul el mayor aportante es el sector doméstico con 17 Mm</a:t>
            </a:r>
            <a:r>
              <a:rPr lang="es-ES_tradnl" baseline="30000" dirty="0"/>
              <a:t>3</a:t>
            </a:r>
            <a:r>
              <a:rPr lang="es-ES_tradnl" dirty="0"/>
              <a:t> y el que menor aportación tiene es el sector energético con 0.058 Mm</a:t>
            </a:r>
            <a:r>
              <a:rPr lang="es-ES_tradnl" baseline="30000" dirty="0"/>
              <a:t>3</a:t>
            </a:r>
            <a:r>
              <a:rPr lang="es-ES_tradnl" dirty="0"/>
              <a:t>, en la huella verde el mayor aportante es el sector pecuario con 17 Mm</a:t>
            </a:r>
            <a:r>
              <a:rPr lang="es-ES_tradnl" baseline="30000" dirty="0"/>
              <a:t>3</a:t>
            </a:r>
            <a:r>
              <a:rPr lang="es-ES_tradnl" dirty="0"/>
              <a:t> y el sector agrícola con 11.64 Mm</a:t>
            </a:r>
            <a:r>
              <a:rPr lang="es-ES_tradnl" baseline="30000" dirty="0"/>
              <a:t>3</a:t>
            </a:r>
            <a:r>
              <a:rPr lang="es-ES_tradnl" dirty="0"/>
              <a:t>, además en la huella gris el sector que más aporta es el pecuario con 28 Mm</a:t>
            </a:r>
            <a:r>
              <a:rPr lang="es-ES_tradnl" baseline="30000" dirty="0"/>
              <a:t>3</a:t>
            </a:r>
            <a:r>
              <a:rPr lang="es-ES_tradnl" dirty="0"/>
              <a:t> y el que menor aportación tiene es el sector minero con 0.013 Mm</a:t>
            </a:r>
            <a:r>
              <a:rPr lang="es-ES_tradnl" baseline="30000" dirty="0"/>
              <a:t>3</a:t>
            </a:r>
            <a:r>
              <a:rPr lang="es-ES_tradnl" dirty="0"/>
              <a:t>.</a:t>
            </a:r>
            <a:endParaRPr lang="es-EC" dirty="0"/>
          </a:p>
        </p:txBody>
      </p:sp>
      <p:pic>
        <p:nvPicPr>
          <p:cNvPr id="6" name="Imagen 5"/>
          <p:cNvPicPr>
            <a:picLocks noChangeAspect="1"/>
          </p:cNvPicPr>
          <p:nvPr/>
        </p:nvPicPr>
        <p:blipFill>
          <a:blip r:embed="rId2"/>
          <a:stretch>
            <a:fillRect/>
          </a:stretch>
        </p:blipFill>
        <p:spPr>
          <a:xfrm>
            <a:off x="6126480" y="3123339"/>
            <a:ext cx="5910349" cy="3120499"/>
          </a:xfrm>
          <a:prstGeom prst="rect">
            <a:avLst/>
          </a:prstGeom>
        </p:spPr>
      </p:pic>
      <p:pic>
        <p:nvPicPr>
          <p:cNvPr id="7" name="Imagen 6"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280" y="3552258"/>
            <a:ext cx="4725885" cy="2316836"/>
          </a:xfrm>
          <a:prstGeom prst="rect">
            <a:avLst/>
          </a:prstGeom>
        </p:spPr>
      </p:pic>
    </p:spTree>
    <p:extLst>
      <p:ext uri="{BB962C8B-B14F-4D97-AF65-F5344CB8AC3E}">
        <p14:creationId xmlns:p14="http://schemas.microsoft.com/office/powerpoint/2010/main" val="42153462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977811" y="205399"/>
            <a:ext cx="10211120" cy="6438913"/>
          </a:xfrm>
          <a:prstGeom prst="rect">
            <a:avLst/>
          </a:prstGeom>
        </p:spPr>
      </p:pic>
    </p:spTree>
    <p:extLst>
      <p:ext uri="{BB962C8B-B14F-4D97-AF65-F5344CB8AC3E}">
        <p14:creationId xmlns:p14="http://schemas.microsoft.com/office/powerpoint/2010/main" val="8358010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p:nvPr/>
        </p:nvPicPr>
        <p:blipFill>
          <a:blip r:embed="rId2">
            <a:extLst>
              <a:ext uri="{28A0092B-C50C-407E-A947-70E740481C1C}">
                <a14:useLocalDpi xmlns:a14="http://schemas.microsoft.com/office/drawing/2010/main" val="0"/>
              </a:ext>
            </a:extLst>
          </a:blip>
          <a:srcRect/>
          <a:stretch>
            <a:fillRect/>
          </a:stretch>
        </p:blipFill>
        <p:spPr bwMode="auto">
          <a:xfrm>
            <a:off x="977811" y="205398"/>
            <a:ext cx="10211120" cy="6438913"/>
          </a:xfrm>
          <a:prstGeom prst="rect">
            <a:avLst/>
          </a:prstGeom>
          <a:noFill/>
        </p:spPr>
      </p:pic>
    </p:spTree>
    <p:extLst>
      <p:ext uri="{BB962C8B-B14F-4D97-AF65-F5344CB8AC3E}">
        <p14:creationId xmlns:p14="http://schemas.microsoft.com/office/powerpoint/2010/main" val="30575948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977811" y="205397"/>
            <a:ext cx="10211120" cy="6438914"/>
          </a:xfrm>
          <a:prstGeom prst="rect">
            <a:avLst/>
          </a:prstGeom>
          <a:noFill/>
        </p:spPr>
      </p:pic>
    </p:spTree>
    <p:extLst>
      <p:ext uri="{BB962C8B-B14F-4D97-AF65-F5344CB8AC3E}">
        <p14:creationId xmlns:p14="http://schemas.microsoft.com/office/powerpoint/2010/main" val="4134764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Sostenibilidad Ambiental </a:t>
            </a:r>
            <a:br>
              <a:rPr lang="es-MX" dirty="0" smtClean="0"/>
            </a:br>
            <a:endParaRPr lang="es-EC" dirty="0"/>
          </a:p>
        </p:txBody>
      </p:sp>
      <p:sp>
        <p:nvSpPr>
          <p:cNvPr id="3" name="Marcador de contenido 2"/>
          <p:cNvSpPr>
            <a:spLocks noGrp="1"/>
          </p:cNvSpPr>
          <p:nvPr>
            <p:ph idx="1"/>
          </p:nvPr>
        </p:nvSpPr>
        <p:spPr/>
        <p:txBody>
          <a:bodyPr/>
          <a:lstStyle/>
          <a:p>
            <a:r>
              <a:rPr lang="es-ES_tradnl" dirty="0"/>
              <a:t>La oferta natural de agua azul es de 261.7 Mm</a:t>
            </a:r>
            <a:r>
              <a:rPr lang="es-ES_tradnl" baseline="30000" dirty="0"/>
              <a:t>3</a:t>
            </a:r>
            <a:r>
              <a:rPr lang="es-ES_tradnl" dirty="0"/>
              <a:t>, la oferta regulada de 188.9 Mm</a:t>
            </a:r>
            <a:r>
              <a:rPr lang="es-ES_tradnl" baseline="30000" dirty="0"/>
              <a:t>3</a:t>
            </a:r>
            <a:r>
              <a:rPr lang="es-ES_tradnl" dirty="0"/>
              <a:t>, la disponibilidad de agua verde (DAV) es de 64 Mm</a:t>
            </a:r>
            <a:r>
              <a:rPr lang="es-ES_tradnl" baseline="30000" dirty="0"/>
              <a:t>3</a:t>
            </a:r>
            <a:endParaRPr lang="es-EC" dirty="0"/>
          </a:p>
        </p:txBody>
      </p:sp>
      <p:pic>
        <p:nvPicPr>
          <p:cNvPr id="4" name="Imagen 3"/>
          <p:cNvPicPr>
            <a:picLocks noChangeAspect="1"/>
          </p:cNvPicPr>
          <p:nvPr/>
        </p:nvPicPr>
        <p:blipFill>
          <a:blip r:embed="rId2"/>
          <a:stretch>
            <a:fillRect/>
          </a:stretch>
        </p:blipFill>
        <p:spPr>
          <a:xfrm>
            <a:off x="199505" y="2521863"/>
            <a:ext cx="6197941" cy="3774603"/>
          </a:xfrm>
          <a:prstGeom prst="rect">
            <a:avLst/>
          </a:prstGeom>
        </p:spPr>
      </p:pic>
      <p:sp>
        <p:nvSpPr>
          <p:cNvPr id="5" name="Rectángulo 4"/>
          <p:cNvSpPr/>
          <p:nvPr/>
        </p:nvSpPr>
        <p:spPr>
          <a:xfrm>
            <a:off x="6397446" y="2252749"/>
            <a:ext cx="5656009" cy="4204356"/>
          </a:xfrm>
          <a:prstGeom prst="rect">
            <a:avLst/>
          </a:prstGeom>
        </p:spPr>
        <p:txBody>
          <a:bodyPr wrap="square">
            <a:spAutoFit/>
          </a:bodyPr>
          <a:lstStyle/>
          <a:p>
            <a:pPr marL="342900" lvl="0" indent="-342900" algn="just">
              <a:lnSpc>
                <a:spcPct val="150000"/>
              </a:lnSpc>
              <a:spcBef>
                <a:spcPts val="1200"/>
              </a:spcBef>
              <a:spcAft>
                <a:spcPts val="0"/>
              </a:spcAft>
              <a:buFont typeface="Symbol" panose="05050102010706020507" pitchFamily="18" charset="2"/>
              <a:buChar char=""/>
            </a:pPr>
            <a:r>
              <a:rPr lang="es-ES_tradnl" dirty="0" smtClean="0">
                <a:ea typeface="Calibri" panose="020F0502020204030204" pitchFamily="34" charset="0"/>
                <a:cs typeface="Times New Roman" panose="02020603050405020304" pitchFamily="18" charset="0"/>
              </a:rPr>
              <a:t>En </a:t>
            </a:r>
            <a:r>
              <a:rPr lang="es-ES_tradnl" dirty="0">
                <a:ea typeface="Calibri" panose="020F0502020204030204" pitchFamily="34" charset="0"/>
                <a:cs typeface="Times New Roman" panose="02020603050405020304" pitchFamily="18" charset="0"/>
              </a:rPr>
              <a:t>los meses de julio, septiembre y en especial agosto; el índice de estos meses </a:t>
            </a:r>
            <a:r>
              <a:rPr lang="es-ES_tradnl" dirty="0" smtClean="0">
                <a:ea typeface="Calibri" panose="020F0502020204030204" pitchFamily="34" charset="0"/>
                <a:cs typeface="Times New Roman" panose="02020603050405020304" pitchFamily="18" charset="0"/>
              </a:rPr>
              <a:t>esta en el  </a:t>
            </a:r>
            <a:r>
              <a:rPr lang="es-ES_tradnl" dirty="0">
                <a:ea typeface="Calibri" panose="020F0502020204030204" pitchFamily="34" charset="0"/>
                <a:cs typeface="Times New Roman" panose="02020603050405020304" pitchFamily="18" charset="0"/>
              </a:rPr>
              <a:t>40% de la oferta de agua regulada disponible. </a:t>
            </a:r>
            <a:endParaRPr lang="es-EC" dirty="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S_tradnl" dirty="0">
                <a:ea typeface="Calibri" panose="020F0502020204030204" pitchFamily="34" charset="0"/>
                <a:cs typeface="Times New Roman" panose="02020603050405020304" pitchFamily="18" charset="0"/>
              </a:rPr>
              <a:t>El índice verde supera el 0.5, lo que denota que el consumo de agua verde en estos meses es más del 50% de la oferta de agua verde disponible.</a:t>
            </a:r>
            <a:endParaRPr lang="es-EC" dirty="0">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s-ES_tradnl" dirty="0" smtClean="0">
                <a:ea typeface="Calibri" panose="020F0502020204030204" pitchFamily="34" charset="0"/>
                <a:cs typeface="Times New Roman" panose="02020603050405020304" pitchFamily="18" charset="0"/>
              </a:rPr>
              <a:t>En </a:t>
            </a:r>
            <a:r>
              <a:rPr lang="es-ES_tradnl" dirty="0">
                <a:ea typeface="Calibri" panose="020F0502020204030204" pitchFamily="34" charset="0"/>
                <a:cs typeface="Times New Roman" panose="02020603050405020304" pitchFamily="18" charset="0"/>
              </a:rPr>
              <a:t>los meses de mayo a octubre tiende a subir, llegando al punto más crítico en agosto </a:t>
            </a:r>
            <a:r>
              <a:rPr lang="es-ES_tradnl" dirty="0" smtClean="0">
                <a:ea typeface="Calibri" panose="020F0502020204030204" pitchFamily="34" charset="0"/>
                <a:cs typeface="Times New Roman" panose="02020603050405020304" pitchFamily="18" charset="0"/>
              </a:rPr>
              <a:t>con la capacidad </a:t>
            </a:r>
            <a:r>
              <a:rPr lang="es-ES_tradnl" dirty="0">
                <a:ea typeface="Calibri" panose="020F0502020204030204" pitchFamily="34" charset="0"/>
                <a:cs typeface="Times New Roman" panose="02020603050405020304" pitchFamily="18" charset="0"/>
              </a:rPr>
              <a:t>de asimilación y depuración de contaminantes </a:t>
            </a:r>
            <a:r>
              <a:rPr lang="es-ES_tradnl" dirty="0" smtClean="0">
                <a:ea typeface="Calibri" panose="020F0502020204030204" pitchFamily="34" charset="0"/>
                <a:cs typeface="Times New Roman" panose="02020603050405020304" pitchFamily="18" charset="0"/>
              </a:rPr>
              <a:t>está </a:t>
            </a:r>
            <a:r>
              <a:rPr lang="es-ES_tradnl" dirty="0">
                <a:ea typeface="Calibri" panose="020F0502020204030204" pitchFamily="34" charset="0"/>
                <a:cs typeface="Times New Roman" panose="02020603050405020304" pitchFamily="18" charset="0"/>
              </a:rPr>
              <a:t>en el 88% de su capacidad. </a:t>
            </a:r>
            <a:endParaRPr lang="es-EC"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62503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Antecedentes</a:t>
            </a:r>
            <a:br>
              <a:rPr lang="es-EC" dirty="0" smtClean="0"/>
            </a:br>
            <a:endParaRPr lang="es-EC" dirty="0"/>
          </a:p>
        </p:txBody>
      </p:sp>
      <p:pic>
        <p:nvPicPr>
          <p:cNvPr id="2050" name="Picture 2"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7280" y="1883467"/>
            <a:ext cx="3101206" cy="43843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a 3"/>
          <p:cNvGraphicFramePr/>
          <p:nvPr>
            <p:extLst>
              <p:ext uri="{D42A27DB-BD31-4B8C-83A1-F6EECF244321}">
                <p14:modId xmlns:p14="http://schemas.microsoft.com/office/powerpoint/2010/main" val="2380640447"/>
              </p:ext>
            </p:extLst>
          </p:nvPr>
        </p:nvGraphicFramePr>
        <p:xfrm>
          <a:off x="4492567" y="1883467"/>
          <a:ext cx="6663113" cy="42347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 name="Grupo 2"/>
          <p:cNvGrpSpPr/>
          <p:nvPr/>
        </p:nvGrpSpPr>
        <p:grpSpPr>
          <a:xfrm>
            <a:off x="2443942" y="2709949"/>
            <a:ext cx="2048625" cy="731520"/>
            <a:chOff x="2443942" y="2709949"/>
            <a:chExt cx="2048625" cy="731520"/>
          </a:xfrm>
        </p:grpSpPr>
        <p:sp>
          <p:nvSpPr>
            <p:cNvPr id="5" name="Elipse 4"/>
            <p:cNvSpPr/>
            <p:nvPr/>
          </p:nvSpPr>
          <p:spPr>
            <a:xfrm>
              <a:off x="2443942" y="3275215"/>
              <a:ext cx="149629" cy="166254"/>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7" name="Conector recto de flecha 6"/>
            <p:cNvCxnSpPr/>
            <p:nvPr/>
          </p:nvCxnSpPr>
          <p:spPr>
            <a:xfrm flipV="1">
              <a:off x="2610196" y="2709949"/>
              <a:ext cx="1882371" cy="59851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6162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graphicEl>
                                              <a:dgm id="{C5193B59-580D-4517-92D5-C68B7E1643E7}"/>
                                            </p:graphicEl>
                                          </p:spTgt>
                                        </p:tgtEl>
                                        <p:attrNameLst>
                                          <p:attrName>style.visibility</p:attrName>
                                        </p:attrNameLst>
                                      </p:cBhvr>
                                      <p:to>
                                        <p:strVal val="visible"/>
                                      </p:to>
                                    </p:set>
                                    <p:anim calcmode="lin" valueType="num">
                                      <p:cBhvr additive="base">
                                        <p:cTn id="14" dur="500" fill="hold"/>
                                        <p:tgtEl>
                                          <p:spTgt spid="4">
                                            <p:graphicEl>
                                              <a:dgm id="{C5193B59-580D-4517-92D5-C68B7E1643E7}"/>
                                            </p:graphic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graphicEl>
                                              <a:dgm id="{C5193B59-580D-4517-92D5-C68B7E1643E7}"/>
                                            </p:graphic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graphicEl>
                                              <a:dgm id="{280EB612-2E13-4CA9-A221-4A7F60533456}"/>
                                            </p:graphicEl>
                                          </p:spTgt>
                                        </p:tgtEl>
                                        <p:attrNameLst>
                                          <p:attrName>style.visibility</p:attrName>
                                        </p:attrNameLst>
                                      </p:cBhvr>
                                      <p:to>
                                        <p:strVal val="visible"/>
                                      </p:to>
                                    </p:set>
                                    <p:anim calcmode="lin" valueType="num">
                                      <p:cBhvr additive="base">
                                        <p:cTn id="20" dur="500" fill="hold"/>
                                        <p:tgtEl>
                                          <p:spTgt spid="4">
                                            <p:graphicEl>
                                              <a:dgm id="{280EB612-2E13-4CA9-A221-4A7F60533456}"/>
                                            </p:graphic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graphicEl>
                                              <a:dgm id="{280EB612-2E13-4CA9-A221-4A7F60533456}"/>
                                            </p:graphic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graphicEl>
                                              <a:dgm id="{8BD3B822-C2AE-4CF3-B520-E911C44F0761}"/>
                                            </p:graphicEl>
                                          </p:spTgt>
                                        </p:tgtEl>
                                        <p:attrNameLst>
                                          <p:attrName>style.visibility</p:attrName>
                                        </p:attrNameLst>
                                      </p:cBhvr>
                                      <p:to>
                                        <p:strVal val="visible"/>
                                      </p:to>
                                    </p:set>
                                    <p:anim calcmode="lin" valueType="num">
                                      <p:cBhvr additive="base">
                                        <p:cTn id="26" dur="500" fill="hold"/>
                                        <p:tgtEl>
                                          <p:spTgt spid="4">
                                            <p:graphicEl>
                                              <a:dgm id="{8BD3B822-C2AE-4CF3-B520-E911C44F0761}"/>
                                            </p:graphic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graphicEl>
                                              <a:dgm id="{8BD3B822-C2AE-4CF3-B520-E911C44F0761}"/>
                                            </p:graphic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graphicEl>
                                              <a:dgm id="{E5A4DA9E-FCEA-4B0B-9AA0-D01E74BA3A75}"/>
                                            </p:graphicEl>
                                          </p:spTgt>
                                        </p:tgtEl>
                                        <p:attrNameLst>
                                          <p:attrName>style.visibility</p:attrName>
                                        </p:attrNameLst>
                                      </p:cBhvr>
                                      <p:to>
                                        <p:strVal val="visible"/>
                                      </p:to>
                                    </p:set>
                                    <p:anim calcmode="lin" valueType="num">
                                      <p:cBhvr additive="base">
                                        <p:cTn id="32" dur="500" fill="hold"/>
                                        <p:tgtEl>
                                          <p:spTgt spid="4">
                                            <p:graphicEl>
                                              <a:dgm id="{E5A4DA9E-FCEA-4B0B-9AA0-D01E74BA3A75}"/>
                                            </p:graphic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graphicEl>
                                              <a:dgm id="{E5A4DA9E-FCEA-4B0B-9AA0-D01E74BA3A75}"/>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Sostenibilidad económica Huella </a:t>
            </a:r>
            <a:r>
              <a:rPr lang="es-EC" dirty="0" smtClean="0"/>
              <a:t>hídrica</a:t>
            </a:r>
            <a:br>
              <a:rPr lang="es-EC" dirty="0" smtClean="0"/>
            </a:br>
            <a:endParaRPr lang="es-EC" dirty="0"/>
          </a:p>
        </p:txBody>
      </p:sp>
      <p:sp>
        <p:nvSpPr>
          <p:cNvPr id="3" name="Marcador de contenido 2"/>
          <p:cNvSpPr>
            <a:spLocks noGrp="1"/>
          </p:cNvSpPr>
          <p:nvPr>
            <p:ph idx="1"/>
          </p:nvPr>
        </p:nvSpPr>
        <p:spPr/>
        <p:txBody>
          <a:bodyPr/>
          <a:lstStyle/>
          <a:p>
            <a:r>
              <a:rPr lang="es-ES_tradnl" dirty="0"/>
              <a:t>L</a:t>
            </a:r>
            <a:r>
              <a:rPr lang="es-ES_tradnl" dirty="0" smtClean="0"/>
              <a:t>os </a:t>
            </a:r>
            <a:r>
              <a:rPr lang="es-ES_tradnl" dirty="0"/>
              <a:t>sectores más productivos por cada m</a:t>
            </a:r>
            <a:r>
              <a:rPr lang="es-ES_tradnl" baseline="30000" dirty="0"/>
              <a:t>3</a:t>
            </a:r>
            <a:r>
              <a:rPr lang="es-ES_tradnl" dirty="0"/>
              <a:t> de agua consumido en un </a:t>
            </a:r>
            <a:r>
              <a:rPr lang="es-ES_tradnl" dirty="0" smtClean="0"/>
              <a:t>año, siendo </a:t>
            </a:r>
            <a:r>
              <a:rPr lang="es-ES_tradnl" dirty="0"/>
              <a:t>estos el energético y minero; con 753.8 </a:t>
            </a:r>
            <a:r>
              <a:rPr lang="es-ES_tradnl" dirty="0" smtClean="0"/>
              <a:t>USD/m</a:t>
            </a:r>
            <a:r>
              <a:rPr lang="es-ES_tradnl" baseline="30000" dirty="0" smtClean="0"/>
              <a:t>3 </a:t>
            </a:r>
            <a:r>
              <a:rPr lang="es-ES_tradnl" dirty="0"/>
              <a:t>y 238.4 </a:t>
            </a:r>
            <a:r>
              <a:rPr lang="es-ES_tradnl" dirty="0" smtClean="0"/>
              <a:t>USD/m</a:t>
            </a:r>
            <a:r>
              <a:rPr lang="es-ES_tradnl" baseline="30000" dirty="0" smtClean="0"/>
              <a:t>3</a:t>
            </a:r>
          </a:p>
          <a:p>
            <a:r>
              <a:rPr lang="es-MX" dirty="0"/>
              <a:t>Los sectores que generaron mayor producción expresada en dólares son: el energético y el pecuario, con cerca de </a:t>
            </a:r>
            <a:r>
              <a:rPr lang="es-MX" dirty="0" smtClean="0"/>
              <a:t>USD </a:t>
            </a:r>
            <a:r>
              <a:rPr lang="es-MX" dirty="0"/>
              <a:t>44.5 millones, ya que se consideró una productividad del 100%.</a:t>
            </a:r>
            <a:endParaRPr lang="es-EC" dirty="0"/>
          </a:p>
          <a:p>
            <a:endParaRPr lang="es-EC" dirty="0"/>
          </a:p>
        </p:txBody>
      </p:sp>
      <p:pic>
        <p:nvPicPr>
          <p:cNvPr id="4" name="Imagen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182" y="3310601"/>
            <a:ext cx="4920298" cy="2990446"/>
          </a:xfrm>
          <a:prstGeom prst="rect">
            <a:avLst/>
          </a:prstGeom>
          <a:noFill/>
        </p:spPr>
      </p:pic>
      <p:pic>
        <p:nvPicPr>
          <p:cNvPr id="5" name="Imagen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0982" y="3310601"/>
            <a:ext cx="4996123" cy="2990446"/>
          </a:xfrm>
          <a:prstGeom prst="rect">
            <a:avLst/>
          </a:prstGeom>
          <a:noFill/>
        </p:spPr>
      </p:pic>
    </p:spTree>
    <p:extLst>
      <p:ext uri="{BB962C8B-B14F-4D97-AF65-F5344CB8AC3E}">
        <p14:creationId xmlns:p14="http://schemas.microsoft.com/office/powerpoint/2010/main" val="33339044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smtClean="0"/>
              <a:t>Conclusiones </a:t>
            </a:r>
            <a:endParaRPr lang="es-EC" dirty="0"/>
          </a:p>
        </p:txBody>
      </p:sp>
    </p:spTree>
    <p:extLst>
      <p:ext uri="{BB962C8B-B14F-4D97-AF65-F5344CB8AC3E}">
        <p14:creationId xmlns:p14="http://schemas.microsoft.com/office/powerpoint/2010/main" val="3344290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huella hidrica 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8770143" y="447819"/>
            <a:ext cx="3219450" cy="5638800"/>
          </a:xfrm>
          <a:prstGeom prst="rect">
            <a:avLst/>
          </a:prstGeom>
          <a:solidFill>
            <a:schemeClr val="accent1"/>
          </a:solidFill>
        </p:spPr>
      </p:pic>
      <p:sp>
        <p:nvSpPr>
          <p:cNvPr id="5" name="Marcador de contenido 4"/>
          <p:cNvSpPr>
            <a:spLocks noGrp="1"/>
          </p:cNvSpPr>
          <p:nvPr>
            <p:ph idx="4294967295"/>
          </p:nvPr>
        </p:nvSpPr>
        <p:spPr>
          <a:xfrm>
            <a:off x="698064" y="447819"/>
            <a:ext cx="10939462" cy="5375465"/>
          </a:xfrm>
        </p:spPr>
        <p:txBody>
          <a:bodyPr>
            <a:noAutofit/>
          </a:bodyPr>
          <a:lstStyle/>
          <a:p>
            <a:pPr algn="just">
              <a:buFont typeface="Wingdings" panose="05000000000000000000" pitchFamily="2" charset="2"/>
              <a:buChar char="§"/>
            </a:pPr>
            <a:r>
              <a:rPr lang="es-ES_tradnl" sz="2200" dirty="0" smtClean="0"/>
              <a:t>En el </a:t>
            </a:r>
            <a:r>
              <a:rPr lang="es-ES_tradnl" sz="2200" dirty="0"/>
              <a:t>sector </a:t>
            </a:r>
            <a:r>
              <a:rPr lang="es-ES_tradnl" sz="2200" dirty="0" smtClean="0"/>
              <a:t>económico doméstico la huella </a:t>
            </a:r>
            <a:r>
              <a:rPr lang="es-ES_tradnl" sz="2200" dirty="0"/>
              <a:t>hídrica </a:t>
            </a:r>
            <a:r>
              <a:rPr lang="es-ES_tradnl" sz="2200" dirty="0" smtClean="0"/>
              <a:t>azul fue 17.01 </a:t>
            </a:r>
            <a:r>
              <a:rPr lang="es-ES_tradnl" sz="2200" dirty="0"/>
              <a:t>millones de m</a:t>
            </a:r>
            <a:r>
              <a:rPr lang="es-ES_tradnl" sz="2200" baseline="30000" dirty="0"/>
              <a:t>3</a:t>
            </a:r>
            <a:r>
              <a:rPr lang="es-ES_tradnl" sz="2200" dirty="0"/>
              <a:t>, producto de las captaciones realizadas por los municipios de Quito y Rumiñahui, con el fin de satisfacer las necesidades de la </a:t>
            </a:r>
            <a:r>
              <a:rPr lang="es-ES_tradnl" sz="2200" dirty="0" smtClean="0"/>
              <a:t>población en porcentual de </a:t>
            </a:r>
            <a:r>
              <a:rPr lang="es-ES_tradnl" sz="2200" dirty="0"/>
              <a:t>30% de los quiteños y </a:t>
            </a:r>
            <a:r>
              <a:rPr lang="es-ES_tradnl" sz="2200" dirty="0" smtClean="0"/>
              <a:t>50</a:t>
            </a:r>
            <a:r>
              <a:rPr lang="es-ES_tradnl" sz="2200" dirty="0"/>
              <a:t>% de los </a:t>
            </a:r>
            <a:r>
              <a:rPr lang="es-ES_tradnl" sz="2200" dirty="0" smtClean="0"/>
              <a:t>rumiñahuenses.</a:t>
            </a:r>
          </a:p>
          <a:p>
            <a:pPr algn="just">
              <a:buFont typeface="Wingdings" panose="05000000000000000000" pitchFamily="2" charset="2"/>
              <a:buChar char="§"/>
            </a:pPr>
            <a:r>
              <a:rPr lang="es-ES_tradnl" sz="2200" dirty="0" smtClean="0"/>
              <a:t>El sector </a:t>
            </a:r>
            <a:r>
              <a:rPr lang="es-ES_tradnl" sz="2200" dirty="0"/>
              <a:t>energético cuantifico 0.06 millones de m</a:t>
            </a:r>
            <a:r>
              <a:rPr lang="es-ES_tradnl" sz="2200" baseline="30000" dirty="0"/>
              <a:t>3</a:t>
            </a:r>
            <a:r>
              <a:rPr lang="es-ES_tradnl" sz="2200" dirty="0"/>
              <a:t>, con menor aportación en este tipo de huella, debido a la utilización de grandes volúmenes de agua para generar energía, esta no se transforma en huella hídrica ya que el líquido después del proceso de generación, es canalizado mediante tuberías y reutilizada en otras centrales fuera del área de la microcuenca, pero se mantiene disponible en el ecosistema, sin ser alterada su calidad</a:t>
            </a:r>
            <a:r>
              <a:rPr lang="es-ES_tradnl" sz="2200" dirty="0" smtClean="0"/>
              <a:t>.</a:t>
            </a:r>
          </a:p>
          <a:p>
            <a:pPr algn="just">
              <a:buFont typeface="Wingdings" panose="05000000000000000000" pitchFamily="2" charset="2"/>
              <a:buChar char="§"/>
            </a:pPr>
            <a:r>
              <a:rPr lang="es-ES_tradnl" sz="2200" dirty="0" smtClean="0"/>
              <a:t>En </a:t>
            </a:r>
            <a:r>
              <a:rPr lang="es-ES_tradnl" sz="2200" dirty="0"/>
              <a:t>la huella hídrica verde se tiene dos aportaciones, el sector pecuario que llega a 24.54 millones de m</a:t>
            </a:r>
            <a:r>
              <a:rPr lang="es-ES_tradnl" sz="2200" baseline="30000" dirty="0"/>
              <a:t>3</a:t>
            </a:r>
            <a:r>
              <a:rPr lang="es-ES_tradnl" sz="2200" dirty="0"/>
              <a:t>,  el cual considera  la producción bovina  de tipo lechero característico de la zona, mientras que el sector agrícola alcanza a 11.64 millones de m</a:t>
            </a:r>
            <a:r>
              <a:rPr lang="es-ES_tradnl" sz="2200" baseline="30000" dirty="0"/>
              <a:t>3</a:t>
            </a:r>
            <a:r>
              <a:rPr lang="es-ES_tradnl" sz="2200" dirty="0"/>
              <a:t>, siendo los cultivos representativos la papa, fréjol y maíz, la producción que genera abastece al mercado local y no corresponde a una producción a gran escala, es importante destacar la diferencia de m</a:t>
            </a:r>
            <a:r>
              <a:rPr lang="es-ES_tradnl" sz="2200" baseline="30000" dirty="0"/>
              <a:t>3</a:t>
            </a:r>
            <a:r>
              <a:rPr lang="es-ES_tradnl" sz="2200" dirty="0"/>
              <a:t> en la huella verde comparando los dos sectores, siendo la relación 2:1 evidenciando el  costo ambiental de la producción pecuaria en el rubro agua</a:t>
            </a:r>
            <a:r>
              <a:rPr lang="es-ES_tradnl" sz="2200" dirty="0" smtClean="0"/>
              <a:t>.</a:t>
            </a:r>
            <a:endParaRPr lang="es-EC" sz="2200" dirty="0"/>
          </a:p>
        </p:txBody>
      </p:sp>
    </p:spTree>
    <p:extLst>
      <p:ext uri="{BB962C8B-B14F-4D97-AF65-F5344CB8AC3E}">
        <p14:creationId xmlns:p14="http://schemas.microsoft.com/office/powerpoint/2010/main" val="22281261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sultado de imagen para huella hidrica png"/>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70143" y="447819"/>
            <a:ext cx="3219450" cy="5638800"/>
          </a:xfrm>
          <a:prstGeom prst="rect">
            <a:avLst/>
          </a:prstGeom>
          <a:solidFill>
            <a:schemeClr val="accent1"/>
          </a:solidFill>
        </p:spPr>
      </p:pic>
      <p:sp>
        <p:nvSpPr>
          <p:cNvPr id="5" name="Marcador de contenido 4"/>
          <p:cNvSpPr>
            <a:spLocks noGrp="1"/>
          </p:cNvSpPr>
          <p:nvPr>
            <p:ph idx="4294967295"/>
          </p:nvPr>
        </p:nvSpPr>
        <p:spPr>
          <a:xfrm>
            <a:off x="487767" y="582526"/>
            <a:ext cx="10939462" cy="5186506"/>
          </a:xfrm>
        </p:spPr>
        <p:txBody>
          <a:bodyPr>
            <a:noAutofit/>
          </a:bodyPr>
          <a:lstStyle/>
          <a:p>
            <a:pPr lvl="0" algn="just">
              <a:buFont typeface="Wingdings" panose="05000000000000000000" pitchFamily="2" charset="2"/>
              <a:buChar char="§"/>
            </a:pPr>
            <a:r>
              <a:rPr lang="es-ES_tradnl" dirty="0"/>
              <a:t>En la huella hídrica gris el mayor aportante es el sector pecuario con 28.43 millones de m</a:t>
            </a:r>
            <a:r>
              <a:rPr lang="es-ES_tradnl" baseline="30000" dirty="0"/>
              <a:t>3</a:t>
            </a:r>
            <a:r>
              <a:rPr lang="es-ES_tradnl" dirty="0"/>
              <a:t>; este valor es considerable ya que son altos los requerimientos de agua para asimilar la concentración de Nitrógeno contenido en las heces de los bovinos, mismas que por escurrimiento llega a los cauces naturales generando contaminación difusa en la </a:t>
            </a:r>
            <a:r>
              <a:rPr lang="es-ES_tradnl" dirty="0" smtClean="0"/>
              <a:t>zona.</a:t>
            </a:r>
          </a:p>
          <a:p>
            <a:pPr lvl="0" algn="just">
              <a:buFont typeface="Wingdings" panose="05000000000000000000" pitchFamily="2" charset="2"/>
              <a:buChar char="§"/>
            </a:pPr>
            <a:r>
              <a:rPr lang="es-ES_tradnl" dirty="0" smtClean="0"/>
              <a:t>Uno de </a:t>
            </a:r>
            <a:r>
              <a:rPr lang="es-ES_tradnl" dirty="0"/>
              <a:t>los sectores que tiene una contribución considerable </a:t>
            </a:r>
            <a:r>
              <a:rPr lang="es-ES_tradnl" dirty="0" smtClean="0"/>
              <a:t>en esta huella es </a:t>
            </a:r>
            <a:r>
              <a:rPr lang="es-ES_tradnl" dirty="0"/>
              <a:t>el doméstico con 15.84 millones de m</a:t>
            </a:r>
            <a:r>
              <a:rPr lang="es-ES_tradnl" baseline="30000" dirty="0"/>
              <a:t>3</a:t>
            </a:r>
            <a:r>
              <a:rPr lang="es-ES_tradnl" dirty="0"/>
              <a:t>, volumen de agua que se necesita para asimilar la carga contaminante de DBO</a:t>
            </a:r>
            <a:r>
              <a:rPr lang="es-ES_tradnl" baseline="-25000" dirty="0"/>
              <a:t>5</a:t>
            </a:r>
            <a:r>
              <a:rPr lang="es-ES_tradnl" dirty="0"/>
              <a:t>, ya que la población genera contaminación y es proporcional al consumo presentado, por otro lado el que menos aporta es el sector minero con 0.01 millones de m</a:t>
            </a:r>
            <a:r>
              <a:rPr lang="es-ES_tradnl" baseline="30000" dirty="0"/>
              <a:t>3</a:t>
            </a:r>
            <a:r>
              <a:rPr lang="es-ES_tradnl" dirty="0"/>
              <a:t>, esto es consistente por la baja producción minera que se da, denotando así una diferencia notable en base a la capacidad productiva de cada sector.</a:t>
            </a:r>
            <a:endParaRPr lang="es-EC" dirty="0"/>
          </a:p>
          <a:p>
            <a:pPr lvl="0" algn="just">
              <a:buFont typeface="Wingdings" panose="05000000000000000000" pitchFamily="2" charset="2"/>
              <a:buChar char="§"/>
            </a:pPr>
            <a:r>
              <a:rPr lang="es-ES_tradnl" dirty="0"/>
              <a:t>La microcuenca del Río Pita presenta una oferta natural media anual de 313.45 millones de m</a:t>
            </a:r>
            <a:r>
              <a:rPr lang="es-ES_tradnl" baseline="30000" dirty="0"/>
              <a:t>3</a:t>
            </a:r>
            <a:r>
              <a:rPr lang="es-ES_tradnl" dirty="0"/>
              <a:t>, de la cual 10% se considera como caudal ecológico, descontando la huella hídrica azul y el caudal de captación, la oferta natural regulada de agua es de 188 millones de m</a:t>
            </a:r>
            <a:r>
              <a:rPr lang="es-ES_tradnl" baseline="30000" dirty="0"/>
              <a:t>3</a:t>
            </a:r>
            <a:r>
              <a:rPr lang="es-ES_tradnl" dirty="0"/>
              <a:t>, del que se estima el 11%  ya no está disponible en el medio; también se cuantifico la disponibilidad de agua verde de 64.19 millones de m</a:t>
            </a:r>
            <a:r>
              <a:rPr lang="es-ES_tradnl" baseline="30000" dirty="0"/>
              <a:t>3</a:t>
            </a:r>
            <a:r>
              <a:rPr lang="es-ES_tradnl" dirty="0"/>
              <a:t>, del cual aproximadamente el 56% ya se consumió, esto según las estimaciones realizadas. Estas ofertas son cuantificadas a partir de una precipitación media de 1322.81 mm/año, determinadas en función de 8 estaciones meteorológicas en el periodo comprendido entre los años 1980 a 2010, un evapotranspiración potencial de 624.84 mm/año, establecida por la temperatura media anual entre 6°C y 14°C, y una evapotranspiración real de 550.84 mm/año</a:t>
            </a:r>
            <a:r>
              <a:rPr lang="es-ES_tradnl" dirty="0" smtClean="0"/>
              <a:t>.</a:t>
            </a:r>
            <a:endParaRPr lang="es-EC" dirty="0"/>
          </a:p>
        </p:txBody>
      </p:sp>
    </p:spTree>
    <p:extLst>
      <p:ext uri="{BB962C8B-B14F-4D97-AF65-F5344CB8AC3E}">
        <p14:creationId xmlns:p14="http://schemas.microsoft.com/office/powerpoint/2010/main" val="20563734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sultado de imagen para huella hidrica png"/>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70143" y="447819"/>
            <a:ext cx="3219450" cy="5638800"/>
          </a:xfrm>
          <a:prstGeom prst="rect">
            <a:avLst/>
          </a:prstGeom>
          <a:solidFill>
            <a:schemeClr val="accent1"/>
          </a:solidFill>
        </p:spPr>
      </p:pic>
      <p:sp>
        <p:nvSpPr>
          <p:cNvPr id="5" name="Marcador de contenido 4"/>
          <p:cNvSpPr>
            <a:spLocks noGrp="1"/>
          </p:cNvSpPr>
          <p:nvPr>
            <p:ph idx="4294967295"/>
          </p:nvPr>
        </p:nvSpPr>
        <p:spPr>
          <a:xfrm>
            <a:off x="670646" y="765406"/>
            <a:ext cx="10939462" cy="4903874"/>
          </a:xfrm>
        </p:spPr>
        <p:txBody>
          <a:bodyPr>
            <a:noAutofit/>
          </a:bodyPr>
          <a:lstStyle/>
          <a:p>
            <a:pPr lvl="0" algn="just">
              <a:buFont typeface="Wingdings" panose="05000000000000000000" pitchFamily="2" charset="2"/>
              <a:buChar char="§"/>
            </a:pPr>
            <a:r>
              <a:rPr lang="es-ES_tradnl" dirty="0"/>
              <a:t>La microcuenca del Río Pita muestra sostenibilidad a la fecha, para consumo, disponibilidad y capacidad de depuración de agua, a partir de los indicadores establecidos; en los tres casos estos indicadores son menores que uno, característica que denota sostenibilidad según la metodología planteada.</a:t>
            </a:r>
            <a:endParaRPr lang="es-EC" dirty="0"/>
          </a:p>
          <a:p>
            <a:pPr lvl="0" algn="just">
              <a:buFont typeface="Wingdings" panose="05000000000000000000" pitchFamily="2" charset="2"/>
              <a:buChar char="§"/>
            </a:pPr>
            <a:r>
              <a:rPr lang="es-ES_tradnl" dirty="0"/>
              <a:t>El índice de escasez azul calculado para la oferta regulada de agua se encuentra entre 0.08 a 0.1 para los meses lluviosos y 0.2 a 0.4 para los meses secos, dichos valores son consecuentes ya que la disponibilidad real de agua es alta además de que los requerimientos de los sectores es mesurada, mientras que para la oferta total de agua se tiene un índice inferior a 0.15 no haciendo distinción notoria entre cada </a:t>
            </a:r>
            <a:r>
              <a:rPr lang="es-ES_tradnl" dirty="0" smtClean="0"/>
              <a:t>época, variando </a:t>
            </a:r>
            <a:r>
              <a:rPr lang="es-ES_tradnl" dirty="0"/>
              <a:t>en el tiempo principalmente por el aumento de la población, </a:t>
            </a:r>
            <a:r>
              <a:rPr lang="es-ES_tradnl" dirty="0" smtClean="0"/>
              <a:t>por </a:t>
            </a:r>
            <a:r>
              <a:rPr lang="es-ES_tradnl" dirty="0"/>
              <a:t>lo que generarían presión entre los otros sectores económicos para pugnar por más asignación del recurso, incrementando así la demanda del agua y disminuyendo consecuentemente la oferta presentada</a:t>
            </a:r>
            <a:r>
              <a:rPr lang="es-ES_tradnl" dirty="0" smtClean="0"/>
              <a:t>.</a:t>
            </a:r>
          </a:p>
          <a:p>
            <a:pPr algn="just">
              <a:buFont typeface="Wingdings" panose="05000000000000000000" pitchFamily="2" charset="2"/>
              <a:buChar char="§"/>
            </a:pPr>
            <a:r>
              <a:rPr lang="es-ES_tradnl" dirty="0"/>
              <a:t>El índice de escasez verde calculado esta entre 0.5 a 0.6 con una variabilidad ínfima entre cada mes, la pugna de agua en este sector se vuelve variable ya que la necesidad de alimentos agrícolas y cárnicos, es directamente proporcional al crecimiento de la población la cual debe satisfacer necesidades básicas, por lo que en estos sectores los requerimientos primarios incrementaran</a:t>
            </a:r>
            <a:r>
              <a:rPr lang="es-ES_tradnl" dirty="0" smtClean="0"/>
              <a:t>.</a:t>
            </a:r>
            <a:endParaRPr lang="es-EC" dirty="0"/>
          </a:p>
        </p:txBody>
      </p:sp>
    </p:spTree>
    <p:extLst>
      <p:ext uri="{BB962C8B-B14F-4D97-AF65-F5344CB8AC3E}">
        <p14:creationId xmlns:p14="http://schemas.microsoft.com/office/powerpoint/2010/main" val="43850015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sultado de imagen para huella hidrica 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8770143" y="447819"/>
            <a:ext cx="3219450" cy="5638800"/>
          </a:xfrm>
          <a:prstGeom prst="rect">
            <a:avLst/>
          </a:prstGeom>
          <a:solidFill>
            <a:schemeClr val="accent1"/>
          </a:solidFill>
        </p:spPr>
      </p:pic>
      <p:sp>
        <p:nvSpPr>
          <p:cNvPr id="5" name="Marcador de contenido 4"/>
          <p:cNvSpPr>
            <a:spLocks noGrp="1"/>
          </p:cNvSpPr>
          <p:nvPr>
            <p:ph idx="4294967295"/>
          </p:nvPr>
        </p:nvSpPr>
        <p:spPr>
          <a:xfrm>
            <a:off x="720523" y="782031"/>
            <a:ext cx="10939462" cy="5103379"/>
          </a:xfrm>
        </p:spPr>
        <p:txBody>
          <a:bodyPr>
            <a:noAutofit/>
          </a:bodyPr>
          <a:lstStyle/>
          <a:p>
            <a:pPr lvl="0" algn="just">
              <a:buFont typeface="Wingdings" panose="05000000000000000000" pitchFamily="2" charset="2"/>
              <a:buChar char="§"/>
            </a:pPr>
            <a:r>
              <a:rPr lang="es-ES_tradnl" dirty="0"/>
              <a:t>L</a:t>
            </a:r>
            <a:r>
              <a:rPr lang="es-ES_tradnl" dirty="0" smtClean="0"/>
              <a:t>a </a:t>
            </a:r>
            <a:r>
              <a:rPr lang="es-ES_tradnl" dirty="0"/>
              <a:t>microcuenca presenta un 24% de su capacidad depurativa, ya que el índice NCA calculado se encuentra entre 0.15 a 0.19 para los meses lluviosos y 0.33 a 0.88 en los meses </a:t>
            </a:r>
            <a:r>
              <a:rPr lang="es-ES_tradnl" dirty="0" smtClean="0"/>
              <a:t>secos, sin </a:t>
            </a:r>
            <a:r>
              <a:rPr lang="es-ES_tradnl" dirty="0"/>
              <a:t>embrago las consideraciones </a:t>
            </a:r>
            <a:r>
              <a:rPr lang="es-ES_tradnl" dirty="0" smtClean="0"/>
              <a:t>planteadas </a:t>
            </a:r>
            <a:r>
              <a:rPr lang="es-ES_tradnl" dirty="0"/>
              <a:t>del incremento de los requerimientos por sector en el tiempo, conlleva a que aumente y disminuya la cantidad de agua disponible para </a:t>
            </a:r>
            <a:r>
              <a:rPr lang="es-ES_tradnl" dirty="0" smtClean="0"/>
              <a:t>asimilarla, </a:t>
            </a:r>
            <a:r>
              <a:rPr lang="es-ES_tradnl" dirty="0"/>
              <a:t>en la actualidad esta es asimilada sin </a:t>
            </a:r>
            <a:r>
              <a:rPr lang="es-ES_tradnl" dirty="0" smtClean="0"/>
              <a:t>problema.</a:t>
            </a:r>
            <a:endParaRPr lang="es-EC" dirty="0"/>
          </a:p>
          <a:p>
            <a:pPr lvl="0" algn="just">
              <a:buFont typeface="Wingdings" panose="05000000000000000000" pitchFamily="2" charset="2"/>
              <a:buChar char="§"/>
            </a:pPr>
            <a:r>
              <a:rPr lang="es-ES_tradnl" dirty="0"/>
              <a:t>En cuanto a la productividad aparente del agua APW, el sector más productivo es el energético con 753.8 USD/m</a:t>
            </a:r>
            <a:r>
              <a:rPr lang="es-ES_tradnl" baseline="30000" dirty="0"/>
              <a:t>3</a:t>
            </a:r>
            <a:r>
              <a:rPr lang="es-ES_tradnl" dirty="0"/>
              <a:t>; </a:t>
            </a:r>
            <a:r>
              <a:rPr lang="es-ES_tradnl" dirty="0" smtClean="0"/>
              <a:t>el </a:t>
            </a:r>
            <a:r>
              <a:rPr lang="es-ES_tradnl" dirty="0"/>
              <a:t>sector minero </a:t>
            </a:r>
            <a:r>
              <a:rPr lang="es-ES_tradnl" dirty="0" smtClean="0"/>
              <a:t>es </a:t>
            </a:r>
            <a:r>
              <a:rPr lang="es-ES_tradnl" dirty="0"/>
              <a:t>de 238.4 </a:t>
            </a:r>
            <a:r>
              <a:rPr lang="es-ES_tradnl" dirty="0" smtClean="0"/>
              <a:t>USD/m</a:t>
            </a:r>
            <a:r>
              <a:rPr lang="es-ES_tradnl" baseline="30000" dirty="0" smtClean="0"/>
              <a:t>3</a:t>
            </a:r>
            <a:r>
              <a:rPr lang="es-ES_tradnl" dirty="0"/>
              <a:t> </a:t>
            </a:r>
            <a:r>
              <a:rPr lang="es-ES_tradnl" dirty="0" smtClean="0"/>
              <a:t>y en </a:t>
            </a:r>
            <a:r>
              <a:rPr lang="es-ES_tradnl" dirty="0"/>
              <a:t>el caso de los sectores menos productivos; agrícola, pecuario y domestico se reciben 22.24 USD/m</a:t>
            </a:r>
            <a:r>
              <a:rPr lang="es-ES_tradnl" baseline="30000" dirty="0"/>
              <a:t>3</a:t>
            </a:r>
            <a:r>
              <a:rPr lang="es-ES_tradnl" dirty="0"/>
              <a:t>, 7.83 USD/m</a:t>
            </a:r>
            <a:r>
              <a:rPr lang="es-ES_tradnl" baseline="30000" dirty="0"/>
              <a:t>3</a:t>
            </a:r>
            <a:r>
              <a:rPr lang="es-ES_tradnl" dirty="0"/>
              <a:t> y 2.39 USD/m</a:t>
            </a:r>
            <a:r>
              <a:rPr lang="es-ES_tradnl" baseline="30000" dirty="0"/>
              <a:t>3</a:t>
            </a:r>
            <a:r>
              <a:rPr lang="es-ES_tradnl" dirty="0"/>
              <a:t> </a:t>
            </a:r>
            <a:r>
              <a:rPr lang="es-ES_tradnl" dirty="0" smtClean="0"/>
              <a:t>respectivamente, estos valores muestran una realidad contraria ya que los usuarios gozamos de este recurso a un costo mínimo. </a:t>
            </a:r>
          </a:p>
          <a:p>
            <a:pPr lvl="0" algn="just">
              <a:buFont typeface="Wingdings" panose="05000000000000000000" pitchFamily="2" charset="2"/>
              <a:buChar char="§"/>
            </a:pPr>
            <a:r>
              <a:rPr lang="es-ES_tradnl" dirty="0" smtClean="0"/>
              <a:t>La productividad generada se obtuvo </a:t>
            </a:r>
            <a:r>
              <a:rPr lang="es-ES_tradnl" dirty="0"/>
              <a:t>expresada en dólares para un año típico; el sector agrícola el menos productivo con USD 3.5 millones, muy por el contrario el energético y pecuario con USD 44 millones, </a:t>
            </a:r>
            <a:r>
              <a:rPr lang="es-ES_tradnl" dirty="0" smtClean="0"/>
              <a:t>aproximadamente si </a:t>
            </a:r>
            <a:r>
              <a:rPr lang="es-ES_tradnl" dirty="0"/>
              <a:t>solo se considera el aspecto económico se entendería que teóricamente se debería asignar más agua a los dos sectores más productivos así generaría más riqueza, pero no se puede limitar o reducir a los otros sectores, ya que ahí se encuentra el núcleo poblacional </a:t>
            </a:r>
            <a:r>
              <a:rPr lang="es-ES_tradnl" dirty="0" smtClean="0"/>
              <a:t>y esto </a:t>
            </a:r>
            <a:r>
              <a:rPr lang="es-ES_tradnl" dirty="0"/>
              <a:t>en ningún caso es viable</a:t>
            </a:r>
            <a:r>
              <a:rPr lang="es-ES_tradnl" dirty="0" smtClean="0"/>
              <a:t>.</a:t>
            </a:r>
            <a:endParaRPr lang="es-EC" dirty="0"/>
          </a:p>
        </p:txBody>
      </p:sp>
    </p:spTree>
    <p:extLst>
      <p:ext uri="{BB962C8B-B14F-4D97-AF65-F5344CB8AC3E}">
        <p14:creationId xmlns:p14="http://schemas.microsoft.com/office/powerpoint/2010/main" val="34217719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Recomendaciones </a:t>
            </a:r>
            <a:endParaRPr lang="es-EC" dirty="0"/>
          </a:p>
        </p:txBody>
      </p:sp>
    </p:spTree>
    <p:extLst>
      <p:ext uri="{BB962C8B-B14F-4D97-AF65-F5344CB8AC3E}">
        <p14:creationId xmlns:p14="http://schemas.microsoft.com/office/powerpoint/2010/main" val="35408096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esultado de imagen para huella hidrica png"/>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70143" y="447819"/>
            <a:ext cx="3219450" cy="5638800"/>
          </a:xfrm>
          <a:prstGeom prst="rect">
            <a:avLst/>
          </a:prstGeom>
          <a:solidFill>
            <a:schemeClr val="accent1"/>
          </a:solidFill>
        </p:spPr>
      </p:pic>
      <p:sp>
        <p:nvSpPr>
          <p:cNvPr id="4" name="Marcador de contenido 3"/>
          <p:cNvSpPr>
            <a:spLocks noGrp="1"/>
          </p:cNvSpPr>
          <p:nvPr>
            <p:ph idx="4294967295"/>
          </p:nvPr>
        </p:nvSpPr>
        <p:spPr>
          <a:xfrm>
            <a:off x="870064" y="865361"/>
            <a:ext cx="10401993" cy="4970174"/>
          </a:xfrm>
        </p:spPr>
        <p:txBody>
          <a:bodyPr>
            <a:noAutofit/>
          </a:bodyPr>
          <a:lstStyle/>
          <a:p>
            <a:pPr marL="457200" lvl="0" indent="-457200" algn="just">
              <a:buFont typeface="+mj-lt"/>
              <a:buAutoNum type="arabicPeriod"/>
            </a:pPr>
            <a:r>
              <a:rPr lang="es-ES_tradnl" dirty="0" smtClean="0"/>
              <a:t>La información secundaria recopilada mientras </a:t>
            </a:r>
            <a:r>
              <a:rPr lang="es-ES_tradnl" dirty="0"/>
              <a:t>más específico sea el nivel de </a:t>
            </a:r>
            <a:r>
              <a:rPr lang="es-ES_tradnl" dirty="0" smtClean="0"/>
              <a:t>detalle, se </a:t>
            </a:r>
            <a:r>
              <a:rPr lang="es-ES_tradnl" dirty="0"/>
              <a:t>reducirá el nivel de incertidumbre en los resultados, expresando así la totalidad y veracidad de la zona, se pretende que el análisis sirva como herramienta para la toma de decisiones bajo un enfoque sistémico para la asignación y distribución del recurso hídrico. </a:t>
            </a:r>
            <a:endParaRPr lang="es-EC" dirty="0"/>
          </a:p>
          <a:p>
            <a:pPr marL="457200" lvl="0" indent="-457200" algn="just">
              <a:buFont typeface="+mj-lt"/>
              <a:buAutoNum type="arabicPeriod"/>
            </a:pPr>
            <a:r>
              <a:rPr lang="es-ES_tradnl" dirty="0"/>
              <a:t>En este estudio la metodología utiliza información gubernamental, sin embargo el nivel de confianza debería ser tratado con  especial cuidado  ya que los datos proporcionados no responden a un protocolo donde se manifieste el nivel de </a:t>
            </a:r>
            <a:r>
              <a:rPr lang="es-ES_tradnl" dirty="0" smtClean="0"/>
              <a:t>confiabilidad </a:t>
            </a:r>
            <a:r>
              <a:rPr lang="es-ES_tradnl" dirty="0"/>
              <a:t>en los datos obtenidos por parte de las instituciones afines a los requerimientos, ya que los volúmenes de información en mucho de los casos fueron netamente </a:t>
            </a:r>
            <a:r>
              <a:rPr lang="es-ES_tradnl" dirty="0" smtClean="0"/>
              <a:t>brutos, estos se </a:t>
            </a:r>
            <a:r>
              <a:rPr lang="es-ES_tradnl" dirty="0"/>
              <a:t>presta para hacer </a:t>
            </a:r>
            <a:r>
              <a:rPr lang="es-ES_tradnl" dirty="0" smtClean="0"/>
              <a:t>diferentes interpretaciones </a:t>
            </a:r>
            <a:r>
              <a:rPr lang="es-ES_tradnl" dirty="0"/>
              <a:t>acorde a </a:t>
            </a:r>
            <a:r>
              <a:rPr lang="es-ES_tradnl" dirty="0" smtClean="0"/>
              <a:t>varios criterios </a:t>
            </a:r>
            <a:r>
              <a:rPr lang="es-ES_tradnl" dirty="0"/>
              <a:t>o lineamientos </a:t>
            </a:r>
            <a:r>
              <a:rPr lang="es-ES_tradnl" dirty="0" smtClean="0"/>
              <a:t>según </a:t>
            </a:r>
            <a:r>
              <a:rPr lang="es-ES_tradnl" dirty="0"/>
              <a:t>el enfoque establecido</a:t>
            </a:r>
            <a:r>
              <a:rPr lang="es-ES_tradnl" dirty="0" smtClean="0"/>
              <a:t>. Por lo que se debe considerar establecer y ejecutar protocolos alineado a bases de datos geográficas.</a:t>
            </a:r>
          </a:p>
          <a:p>
            <a:pPr marL="457200" indent="-457200" algn="just">
              <a:buFont typeface="+mj-lt"/>
              <a:buAutoNum type="arabicPeriod"/>
            </a:pPr>
            <a:r>
              <a:rPr lang="es-ES_tradnl" dirty="0"/>
              <a:t>Las instituciones generadoras de información deben considerar desarrollar un método estadístico para establecer fiabilidad en sus resultados, ya que en ningún caso la metodología de Huella Hídrica plantea dicho procedimiento, por lo que se establece que la confiabilidad de los resultados obtenidos netamente depende de la </a:t>
            </a:r>
            <a:r>
              <a:rPr lang="es-ES_tradnl" dirty="0" smtClean="0"/>
              <a:t>fiabilidad </a:t>
            </a:r>
            <a:r>
              <a:rPr lang="es-ES_tradnl" dirty="0"/>
              <a:t>de la información utilizada y obtenida de </a:t>
            </a:r>
            <a:r>
              <a:rPr lang="es-ES_tradnl" dirty="0" smtClean="0"/>
              <a:t>estas fuentes.</a:t>
            </a:r>
            <a:endParaRPr lang="es-EC" dirty="0"/>
          </a:p>
        </p:txBody>
      </p:sp>
    </p:spTree>
    <p:extLst>
      <p:ext uri="{BB962C8B-B14F-4D97-AF65-F5344CB8AC3E}">
        <p14:creationId xmlns:p14="http://schemas.microsoft.com/office/powerpoint/2010/main" val="5286646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smtClean="0"/>
              <a:t>Gracias !!</a:t>
            </a:r>
            <a:endParaRPr lang="es-EC" dirty="0"/>
          </a:p>
        </p:txBody>
      </p:sp>
    </p:spTree>
    <p:extLst>
      <p:ext uri="{BB962C8B-B14F-4D97-AF65-F5344CB8AC3E}">
        <p14:creationId xmlns:p14="http://schemas.microsoft.com/office/powerpoint/2010/main" val="2472380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Planteamiento del </a:t>
            </a:r>
            <a:r>
              <a:rPr lang="es-EC" dirty="0" smtClean="0"/>
              <a:t>problema</a:t>
            </a:r>
            <a:br>
              <a:rPr lang="es-EC" dirty="0" smtClean="0"/>
            </a:br>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109334281"/>
              </p:ext>
            </p:extLst>
          </p:nvPr>
        </p:nvGraphicFramePr>
        <p:xfrm>
          <a:off x="1097280" y="1729047"/>
          <a:ext cx="10058400" cy="4513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Imagen relacionad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72563" y="189713"/>
            <a:ext cx="2932252" cy="316031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para derechos de la naturalez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81455" y="5134998"/>
            <a:ext cx="1662546" cy="110786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sultado de imagen para participación equitativa del agua"/>
          <p:cNvPicPr>
            <a:picLocks noChangeAspect="1" noChangeArrowheads="1"/>
          </p:cNvPicPr>
          <p:nvPr/>
        </p:nvPicPr>
        <p:blipFill rotWithShape="1">
          <a:blip r:embed="rId10">
            <a:extLst>
              <a:ext uri="{28A0092B-C50C-407E-A947-70E740481C1C}">
                <a14:useLocalDpi xmlns:a14="http://schemas.microsoft.com/office/drawing/2010/main" val="0"/>
              </a:ext>
            </a:extLst>
          </a:blip>
          <a:srcRect l="26250" r="23205"/>
          <a:stretch/>
        </p:blipFill>
        <p:spPr bwMode="auto">
          <a:xfrm>
            <a:off x="382386" y="3511507"/>
            <a:ext cx="2310938" cy="2505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52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graphicEl>
                                              <a:dgm id="{281A3C50-D899-4136-8204-B240ED25FABD}"/>
                                            </p:graphicEl>
                                          </p:spTgt>
                                        </p:tgtEl>
                                        <p:attrNameLst>
                                          <p:attrName>style.visibility</p:attrName>
                                        </p:attrNameLst>
                                      </p:cBhvr>
                                      <p:to>
                                        <p:strVal val="visible"/>
                                      </p:to>
                                    </p:set>
                                    <p:animEffect transition="in" filter="fade">
                                      <p:cBhvr>
                                        <p:cTn id="7" dur="1000"/>
                                        <p:tgtEl>
                                          <p:spTgt spid="4">
                                            <p:graphicEl>
                                              <a:dgm id="{281A3C50-D899-4136-8204-B240ED25FABD}"/>
                                            </p:graphicEl>
                                          </p:spTgt>
                                        </p:tgtEl>
                                      </p:cBhvr>
                                    </p:animEffect>
                                    <p:anim calcmode="lin" valueType="num">
                                      <p:cBhvr>
                                        <p:cTn id="8" dur="1000" fill="hold"/>
                                        <p:tgtEl>
                                          <p:spTgt spid="4">
                                            <p:graphicEl>
                                              <a:dgm id="{281A3C50-D899-4136-8204-B240ED25FABD}"/>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281A3C50-D899-4136-8204-B240ED25FABD}"/>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graphicEl>
                                              <a:dgm id="{78E57E03-D7D4-4D1A-8F79-25D3B278323A}"/>
                                            </p:graphicEl>
                                          </p:spTgt>
                                        </p:tgtEl>
                                        <p:attrNameLst>
                                          <p:attrName>style.visibility</p:attrName>
                                        </p:attrNameLst>
                                      </p:cBhvr>
                                      <p:to>
                                        <p:strVal val="visible"/>
                                      </p:to>
                                    </p:set>
                                    <p:animEffect transition="in" filter="fade">
                                      <p:cBhvr>
                                        <p:cTn id="14" dur="1000"/>
                                        <p:tgtEl>
                                          <p:spTgt spid="4">
                                            <p:graphicEl>
                                              <a:dgm id="{78E57E03-D7D4-4D1A-8F79-25D3B278323A}"/>
                                            </p:graphicEl>
                                          </p:spTgt>
                                        </p:tgtEl>
                                      </p:cBhvr>
                                    </p:animEffect>
                                    <p:anim calcmode="lin" valueType="num">
                                      <p:cBhvr>
                                        <p:cTn id="15" dur="1000" fill="hold"/>
                                        <p:tgtEl>
                                          <p:spTgt spid="4">
                                            <p:graphicEl>
                                              <a:dgm id="{78E57E03-D7D4-4D1A-8F79-25D3B278323A}"/>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78E57E03-D7D4-4D1A-8F79-25D3B278323A}"/>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graphicEl>
                                              <a:dgm id="{6C8B17A5-040B-45FE-8B86-A3444B2080C5}"/>
                                            </p:graphicEl>
                                          </p:spTgt>
                                        </p:tgtEl>
                                        <p:attrNameLst>
                                          <p:attrName>style.visibility</p:attrName>
                                        </p:attrNameLst>
                                      </p:cBhvr>
                                      <p:to>
                                        <p:strVal val="visible"/>
                                      </p:to>
                                    </p:set>
                                    <p:animEffect transition="in" filter="fade">
                                      <p:cBhvr>
                                        <p:cTn id="19" dur="1000"/>
                                        <p:tgtEl>
                                          <p:spTgt spid="4">
                                            <p:graphicEl>
                                              <a:dgm id="{6C8B17A5-040B-45FE-8B86-A3444B2080C5}"/>
                                            </p:graphicEl>
                                          </p:spTgt>
                                        </p:tgtEl>
                                      </p:cBhvr>
                                    </p:animEffect>
                                    <p:anim calcmode="lin" valueType="num">
                                      <p:cBhvr>
                                        <p:cTn id="20" dur="1000" fill="hold"/>
                                        <p:tgtEl>
                                          <p:spTgt spid="4">
                                            <p:graphicEl>
                                              <a:dgm id="{6C8B17A5-040B-45FE-8B86-A3444B2080C5}"/>
                                            </p:graphicEl>
                                          </p:spTgt>
                                        </p:tgtEl>
                                        <p:attrNameLst>
                                          <p:attrName>ppt_x</p:attrName>
                                        </p:attrNameLst>
                                      </p:cBhvr>
                                      <p:tavLst>
                                        <p:tav tm="0">
                                          <p:val>
                                            <p:strVal val="#ppt_x"/>
                                          </p:val>
                                        </p:tav>
                                        <p:tav tm="100000">
                                          <p:val>
                                            <p:strVal val="#ppt_x"/>
                                          </p:val>
                                        </p:tav>
                                      </p:tavLst>
                                    </p:anim>
                                    <p:anim calcmode="lin" valueType="num">
                                      <p:cBhvr>
                                        <p:cTn id="21" dur="1000" fill="hold"/>
                                        <p:tgtEl>
                                          <p:spTgt spid="4">
                                            <p:graphicEl>
                                              <a:dgm id="{6C8B17A5-040B-45FE-8B86-A3444B2080C5}"/>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graphicEl>
                                              <a:dgm id="{825D8198-BF63-4A4B-9F1B-3DF5ABCAF625}"/>
                                            </p:graphicEl>
                                          </p:spTgt>
                                        </p:tgtEl>
                                        <p:attrNameLst>
                                          <p:attrName>style.visibility</p:attrName>
                                        </p:attrNameLst>
                                      </p:cBhvr>
                                      <p:to>
                                        <p:strVal val="visible"/>
                                      </p:to>
                                    </p:set>
                                    <p:animEffect transition="in" filter="fade">
                                      <p:cBhvr>
                                        <p:cTn id="26" dur="1000"/>
                                        <p:tgtEl>
                                          <p:spTgt spid="4">
                                            <p:graphicEl>
                                              <a:dgm id="{825D8198-BF63-4A4B-9F1B-3DF5ABCAF625}"/>
                                            </p:graphicEl>
                                          </p:spTgt>
                                        </p:tgtEl>
                                      </p:cBhvr>
                                    </p:animEffect>
                                    <p:anim calcmode="lin" valueType="num">
                                      <p:cBhvr>
                                        <p:cTn id="27" dur="1000" fill="hold"/>
                                        <p:tgtEl>
                                          <p:spTgt spid="4">
                                            <p:graphicEl>
                                              <a:dgm id="{825D8198-BF63-4A4B-9F1B-3DF5ABCAF625}"/>
                                            </p:graphicEl>
                                          </p:spTgt>
                                        </p:tgtEl>
                                        <p:attrNameLst>
                                          <p:attrName>ppt_x</p:attrName>
                                        </p:attrNameLst>
                                      </p:cBhvr>
                                      <p:tavLst>
                                        <p:tav tm="0">
                                          <p:val>
                                            <p:strVal val="#ppt_x"/>
                                          </p:val>
                                        </p:tav>
                                        <p:tav tm="100000">
                                          <p:val>
                                            <p:strVal val="#ppt_x"/>
                                          </p:val>
                                        </p:tav>
                                      </p:tavLst>
                                    </p:anim>
                                    <p:anim calcmode="lin" valueType="num">
                                      <p:cBhvr>
                                        <p:cTn id="28" dur="1000" fill="hold"/>
                                        <p:tgtEl>
                                          <p:spTgt spid="4">
                                            <p:graphicEl>
                                              <a:dgm id="{825D8198-BF63-4A4B-9F1B-3DF5ABCAF625}"/>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graphicEl>
                                              <a:dgm id="{F6E4F042-995D-42E6-9B66-8DFBBA6EAF7E}"/>
                                            </p:graphicEl>
                                          </p:spTgt>
                                        </p:tgtEl>
                                        <p:attrNameLst>
                                          <p:attrName>style.visibility</p:attrName>
                                        </p:attrNameLst>
                                      </p:cBhvr>
                                      <p:to>
                                        <p:strVal val="visible"/>
                                      </p:to>
                                    </p:set>
                                    <p:animEffect transition="in" filter="fade">
                                      <p:cBhvr>
                                        <p:cTn id="31" dur="1000"/>
                                        <p:tgtEl>
                                          <p:spTgt spid="4">
                                            <p:graphicEl>
                                              <a:dgm id="{F6E4F042-995D-42E6-9B66-8DFBBA6EAF7E}"/>
                                            </p:graphicEl>
                                          </p:spTgt>
                                        </p:tgtEl>
                                      </p:cBhvr>
                                    </p:animEffect>
                                    <p:anim calcmode="lin" valueType="num">
                                      <p:cBhvr>
                                        <p:cTn id="32" dur="1000" fill="hold"/>
                                        <p:tgtEl>
                                          <p:spTgt spid="4">
                                            <p:graphicEl>
                                              <a:dgm id="{F6E4F042-995D-42E6-9B66-8DFBBA6EAF7E}"/>
                                            </p:graphicEl>
                                          </p:spTgt>
                                        </p:tgtEl>
                                        <p:attrNameLst>
                                          <p:attrName>ppt_x</p:attrName>
                                        </p:attrNameLst>
                                      </p:cBhvr>
                                      <p:tavLst>
                                        <p:tav tm="0">
                                          <p:val>
                                            <p:strVal val="#ppt_x"/>
                                          </p:val>
                                        </p:tav>
                                        <p:tav tm="100000">
                                          <p:val>
                                            <p:strVal val="#ppt_x"/>
                                          </p:val>
                                        </p:tav>
                                      </p:tavLst>
                                    </p:anim>
                                    <p:anim calcmode="lin" valueType="num">
                                      <p:cBhvr>
                                        <p:cTn id="33" dur="1000" fill="hold"/>
                                        <p:tgtEl>
                                          <p:spTgt spid="4">
                                            <p:graphicEl>
                                              <a:dgm id="{F6E4F042-995D-42E6-9B66-8DFBBA6EAF7E}"/>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4">
                                            <p:graphicEl>
                                              <a:dgm id="{E4DA43D0-B55B-4715-9532-7D3C734F9F2B}"/>
                                            </p:graphicEl>
                                          </p:spTgt>
                                        </p:tgtEl>
                                        <p:attrNameLst>
                                          <p:attrName>style.visibility</p:attrName>
                                        </p:attrNameLst>
                                      </p:cBhvr>
                                      <p:to>
                                        <p:strVal val="visible"/>
                                      </p:to>
                                    </p:set>
                                    <p:animEffect transition="in" filter="fade">
                                      <p:cBhvr>
                                        <p:cTn id="38" dur="1000"/>
                                        <p:tgtEl>
                                          <p:spTgt spid="4">
                                            <p:graphicEl>
                                              <a:dgm id="{E4DA43D0-B55B-4715-9532-7D3C734F9F2B}"/>
                                            </p:graphicEl>
                                          </p:spTgt>
                                        </p:tgtEl>
                                      </p:cBhvr>
                                    </p:animEffect>
                                    <p:anim calcmode="lin" valueType="num">
                                      <p:cBhvr>
                                        <p:cTn id="39" dur="1000" fill="hold"/>
                                        <p:tgtEl>
                                          <p:spTgt spid="4">
                                            <p:graphicEl>
                                              <a:dgm id="{E4DA43D0-B55B-4715-9532-7D3C734F9F2B}"/>
                                            </p:graphicEl>
                                          </p:spTgt>
                                        </p:tgtEl>
                                        <p:attrNameLst>
                                          <p:attrName>ppt_x</p:attrName>
                                        </p:attrNameLst>
                                      </p:cBhvr>
                                      <p:tavLst>
                                        <p:tav tm="0">
                                          <p:val>
                                            <p:strVal val="#ppt_x"/>
                                          </p:val>
                                        </p:tav>
                                        <p:tav tm="100000">
                                          <p:val>
                                            <p:strVal val="#ppt_x"/>
                                          </p:val>
                                        </p:tav>
                                      </p:tavLst>
                                    </p:anim>
                                    <p:anim calcmode="lin" valueType="num">
                                      <p:cBhvr>
                                        <p:cTn id="40" dur="1000" fill="hold"/>
                                        <p:tgtEl>
                                          <p:spTgt spid="4">
                                            <p:graphicEl>
                                              <a:dgm id="{E4DA43D0-B55B-4715-9532-7D3C734F9F2B}"/>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
                                            <p:graphicEl>
                                              <a:dgm id="{E64E58FB-DCCF-4940-8924-70A1CC54D53C}"/>
                                            </p:graphicEl>
                                          </p:spTgt>
                                        </p:tgtEl>
                                        <p:attrNameLst>
                                          <p:attrName>style.visibility</p:attrName>
                                        </p:attrNameLst>
                                      </p:cBhvr>
                                      <p:to>
                                        <p:strVal val="visible"/>
                                      </p:to>
                                    </p:set>
                                    <p:animEffect transition="in" filter="fade">
                                      <p:cBhvr>
                                        <p:cTn id="43" dur="1000"/>
                                        <p:tgtEl>
                                          <p:spTgt spid="4">
                                            <p:graphicEl>
                                              <a:dgm id="{E64E58FB-DCCF-4940-8924-70A1CC54D53C}"/>
                                            </p:graphicEl>
                                          </p:spTgt>
                                        </p:tgtEl>
                                      </p:cBhvr>
                                    </p:animEffect>
                                    <p:anim calcmode="lin" valueType="num">
                                      <p:cBhvr>
                                        <p:cTn id="44" dur="1000" fill="hold"/>
                                        <p:tgtEl>
                                          <p:spTgt spid="4">
                                            <p:graphicEl>
                                              <a:dgm id="{E64E58FB-DCCF-4940-8924-70A1CC54D53C}"/>
                                            </p:graphicEl>
                                          </p:spTgt>
                                        </p:tgtEl>
                                        <p:attrNameLst>
                                          <p:attrName>ppt_x</p:attrName>
                                        </p:attrNameLst>
                                      </p:cBhvr>
                                      <p:tavLst>
                                        <p:tav tm="0">
                                          <p:val>
                                            <p:strVal val="#ppt_x"/>
                                          </p:val>
                                        </p:tav>
                                        <p:tav tm="100000">
                                          <p:val>
                                            <p:strVal val="#ppt_x"/>
                                          </p:val>
                                        </p:tav>
                                      </p:tavLst>
                                    </p:anim>
                                    <p:anim calcmode="lin" valueType="num">
                                      <p:cBhvr>
                                        <p:cTn id="45" dur="1000" fill="hold"/>
                                        <p:tgtEl>
                                          <p:spTgt spid="4">
                                            <p:graphicEl>
                                              <a:dgm id="{E64E58FB-DCCF-4940-8924-70A1CC54D53C}"/>
                                            </p:graphic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
                                            <p:graphicEl>
                                              <a:dgm id="{6C141261-E1F6-486A-99E1-F3F05BC26DA0}"/>
                                            </p:graphicEl>
                                          </p:spTgt>
                                        </p:tgtEl>
                                        <p:attrNameLst>
                                          <p:attrName>style.visibility</p:attrName>
                                        </p:attrNameLst>
                                      </p:cBhvr>
                                      <p:to>
                                        <p:strVal val="visible"/>
                                      </p:to>
                                    </p:set>
                                    <p:animEffect transition="in" filter="fade">
                                      <p:cBhvr>
                                        <p:cTn id="48" dur="1000"/>
                                        <p:tgtEl>
                                          <p:spTgt spid="4">
                                            <p:graphicEl>
                                              <a:dgm id="{6C141261-E1F6-486A-99E1-F3F05BC26DA0}"/>
                                            </p:graphicEl>
                                          </p:spTgt>
                                        </p:tgtEl>
                                      </p:cBhvr>
                                    </p:animEffect>
                                    <p:anim calcmode="lin" valueType="num">
                                      <p:cBhvr>
                                        <p:cTn id="49" dur="1000" fill="hold"/>
                                        <p:tgtEl>
                                          <p:spTgt spid="4">
                                            <p:graphicEl>
                                              <a:dgm id="{6C141261-E1F6-486A-99E1-F3F05BC26DA0}"/>
                                            </p:graphicEl>
                                          </p:spTgt>
                                        </p:tgtEl>
                                        <p:attrNameLst>
                                          <p:attrName>ppt_x</p:attrName>
                                        </p:attrNameLst>
                                      </p:cBhvr>
                                      <p:tavLst>
                                        <p:tav tm="0">
                                          <p:val>
                                            <p:strVal val="#ppt_x"/>
                                          </p:val>
                                        </p:tav>
                                        <p:tav tm="100000">
                                          <p:val>
                                            <p:strVal val="#ppt_x"/>
                                          </p:val>
                                        </p:tav>
                                      </p:tavLst>
                                    </p:anim>
                                    <p:anim calcmode="lin" valueType="num">
                                      <p:cBhvr>
                                        <p:cTn id="50" dur="1000" fill="hold"/>
                                        <p:tgtEl>
                                          <p:spTgt spid="4">
                                            <p:graphicEl>
                                              <a:dgm id="{6C141261-E1F6-486A-99E1-F3F05BC26DA0}"/>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Área de estudio </a:t>
            </a:r>
            <a:br>
              <a:rPr lang="es-MX" dirty="0" smtClean="0"/>
            </a:br>
            <a:endParaRPr lang="es-EC" dirty="0"/>
          </a:p>
        </p:txBody>
      </p:sp>
      <p:pic>
        <p:nvPicPr>
          <p:cNvPr id="8" name="Marcador de contenido 7"/>
          <p:cNvPicPr>
            <a:picLocks noGrp="1" noChangeAspect="1"/>
          </p:cNvPicPr>
          <p:nvPr>
            <p:ph idx="1"/>
          </p:nvPr>
        </p:nvPicPr>
        <p:blipFill>
          <a:blip r:embed="rId3"/>
          <a:stretch>
            <a:fillRect/>
          </a:stretch>
        </p:blipFill>
        <p:spPr>
          <a:xfrm>
            <a:off x="2471645" y="997527"/>
            <a:ext cx="8520648" cy="5619404"/>
          </a:xfrm>
          <a:prstGeom prst="rect">
            <a:avLst/>
          </a:prstGeom>
        </p:spPr>
      </p:pic>
    </p:spTree>
    <p:extLst>
      <p:ext uri="{BB962C8B-B14F-4D97-AF65-F5344CB8AC3E}">
        <p14:creationId xmlns:p14="http://schemas.microsoft.com/office/powerpoint/2010/main" val="20668444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dirty="0" smtClean="0"/>
              <a:t>Objetivos </a:t>
            </a:r>
            <a:endParaRPr lang="es-EC" dirty="0"/>
          </a:p>
        </p:txBody>
      </p:sp>
    </p:spTree>
    <p:extLst>
      <p:ext uri="{BB962C8B-B14F-4D97-AF65-F5344CB8AC3E}">
        <p14:creationId xmlns:p14="http://schemas.microsoft.com/office/powerpoint/2010/main" val="12362689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a:t>Objetivo general </a:t>
            </a:r>
            <a:br>
              <a:rPr lang="es-EC" dirty="0"/>
            </a:br>
            <a:endParaRPr lang="es-EC" dirty="0"/>
          </a:p>
        </p:txBody>
      </p:sp>
      <p:sp>
        <p:nvSpPr>
          <p:cNvPr id="3" name="Marcador de contenido 2"/>
          <p:cNvSpPr>
            <a:spLocks noGrp="1"/>
          </p:cNvSpPr>
          <p:nvPr>
            <p:ph idx="1"/>
          </p:nvPr>
        </p:nvSpPr>
        <p:spPr/>
        <p:txBody>
          <a:bodyPr/>
          <a:lstStyle/>
          <a:p>
            <a:pPr algn="just"/>
            <a:r>
              <a:rPr lang="es-EC" sz="2400" dirty="0" smtClean="0">
                <a:solidFill>
                  <a:schemeClr val="tx1"/>
                </a:solidFill>
              </a:rPr>
              <a:t>Analizar </a:t>
            </a:r>
            <a:r>
              <a:rPr lang="es-EC" sz="2400" dirty="0">
                <a:solidFill>
                  <a:schemeClr val="tx1"/>
                </a:solidFill>
              </a:rPr>
              <a:t>la sostenibilidad de la producción de agua en la </a:t>
            </a:r>
            <a:r>
              <a:rPr lang="es-EC" sz="2400" dirty="0" smtClean="0">
                <a:solidFill>
                  <a:schemeClr val="tx1"/>
                </a:solidFill>
              </a:rPr>
              <a:t>microcuenca </a:t>
            </a:r>
            <a:r>
              <a:rPr lang="es-EC" sz="2400" dirty="0">
                <a:solidFill>
                  <a:schemeClr val="tx1"/>
                </a:solidFill>
              </a:rPr>
              <a:t>del Río Pita mediante la determinación de la Huella Hídrica y disponibilidad de agua</a:t>
            </a:r>
            <a:r>
              <a:rPr lang="es-EC" sz="2400" dirty="0"/>
              <a:t>.</a:t>
            </a:r>
          </a:p>
          <a:p>
            <a:endParaRPr lang="es-EC" dirty="0"/>
          </a:p>
        </p:txBody>
      </p:sp>
      <p:sp>
        <p:nvSpPr>
          <p:cNvPr id="4" name="Título 1"/>
          <p:cNvSpPr txBox="1">
            <a:spLocks/>
          </p:cNvSpPr>
          <p:nvPr/>
        </p:nvSpPr>
        <p:spPr>
          <a:xfrm>
            <a:off x="1097280" y="2937505"/>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s-EC" dirty="0" smtClean="0"/>
              <a:t>Objetivos específicos </a:t>
            </a:r>
            <a:br>
              <a:rPr lang="es-EC" dirty="0" smtClean="0"/>
            </a:br>
            <a:endParaRPr lang="es-EC" dirty="0"/>
          </a:p>
        </p:txBody>
      </p:sp>
      <p:sp>
        <p:nvSpPr>
          <p:cNvPr id="5" name="Marcador de contenido 2"/>
          <p:cNvSpPr txBox="1">
            <a:spLocks/>
          </p:cNvSpPr>
          <p:nvPr/>
        </p:nvSpPr>
        <p:spPr>
          <a:xfrm>
            <a:off x="1097280" y="4015610"/>
            <a:ext cx="10058400" cy="222613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lgn="just">
              <a:buFont typeface="Arial" panose="020B0604020202020204" pitchFamily="34" charset="0"/>
              <a:buChar char="•"/>
            </a:pPr>
            <a:r>
              <a:rPr lang="es-EC" sz="2400" dirty="0" smtClean="0">
                <a:solidFill>
                  <a:schemeClr val="tx1"/>
                </a:solidFill>
              </a:rPr>
              <a:t>Realizar un análisis socioeconómico general de la microcuenca del Río Pita.</a:t>
            </a:r>
          </a:p>
          <a:p>
            <a:pPr lvl="1" algn="just">
              <a:buFont typeface="Arial" panose="020B0604020202020204" pitchFamily="34" charset="0"/>
              <a:buChar char="•"/>
            </a:pPr>
            <a:r>
              <a:rPr lang="es-EC" sz="2400" dirty="0" smtClean="0">
                <a:solidFill>
                  <a:schemeClr val="tx1"/>
                </a:solidFill>
              </a:rPr>
              <a:t>Calcular la Huella Hídrica Azul, Verde y Gris, en los procesos socioeconómicos dentro de la microcuenca. </a:t>
            </a:r>
          </a:p>
          <a:p>
            <a:pPr lvl="1" algn="just">
              <a:buFont typeface="Arial" panose="020B0604020202020204" pitchFamily="34" charset="0"/>
              <a:buChar char="•"/>
            </a:pPr>
            <a:r>
              <a:rPr lang="es-EC" sz="2400" dirty="0" smtClean="0">
                <a:solidFill>
                  <a:schemeClr val="tx1"/>
                </a:solidFill>
              </a:rPr>
              <a:t>Evaluar la disponibilidad y sostenibilidad del agua mediante la determinación de la Huella Hídrica, tomando en consideración los criterios sociales, ambientales y económicos propios para la evaluación.</a:t>
            </a:r>
            <a:endParaRPr lang="es-EC" sz="2400" dirty="0">
              <a:solidFill>
                <a:schemeClr val="tx1"/>
              </a:solidFill>
            </a:endParaRPr>
          </a:p>
        </p:txBody>
      </p:sp>
    </p:spTree>
    <p:extLst>
      <p:ext uri="{BB962C8B-B14F-4D97-AF65-F5344CB8AC3E}">
        <p14:creationId xmlns:p14="http://schemas.microsoft.com/office/powerpoint/2010/main" val="2511987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EC" dirty="0"/>
              <a:t>MARCO </a:t>
            </a:r>
            <a:r>
              <a:rPr lang="es-EC" dirty="0" smtClean="0"/>
              <a:t>TEÓRICO</a:t>
            </a:r>
            <a:endParaRPr lang="es-EC" dirty="0"/>
          </a:p>
        </p:txBody>
      </p:sp>
      <p:sp>
        <p:nvSpPr>
          <p:cNvPr id="5" name="Marcador de texto 4"/>
          <p:cNvSpPr>
            <a:spLocks noGrp="1"/>
          </p:cNvSpPr>
          <p:nvPr>
            <p:ph type="body" idx="1"/>
          </p:nvPr>
        </p:nvSpPr>
        <p:spPr/>
        <p:txBody>
          <a:bodyPr/>
          <a:lstStyle/>
          <a:p>
            <a:endParaRPr lang="es-EC"/>
          </a:p>
        </p:txBody>
      </p:sp>
    </p:spTree>
    <p:extLst>
      <p:ext uri="{BB962C8B-B14F-4D97-AF65-F5344CB8AC3E}">
        <p14:creationId xmlns:p14="http://schemas.microsoft.com/office/powerpoint/2010/main" val="1848043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ción">
  <a:themeElements>
    <a:clrScheme name="Personalizado 2">
      <a:dk1>
        <a:srgbClr val="000000"/>
      </a:dk1>
      <a:lt1>
        <a:sysClr val="window" lastClr="FFFFFF"/>
      </a:lt1>
      <a:dk2>
        <a:srgbClr val="637052"/>
      </a:dk2>
      <a:lt2>
        <a:srgbClr val="CCDDEA"/>
      </a:lt2>
      <a:accent1>
        <a:srgbClr val="865640"/>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822</TotalTime>
  <Words>2495</Words>
  <Application>Microsoft Office PowerPoint</Application>
  <PresentationFormat>Panorámica</PresentationFormat>
  <Paragraphs>228</Paragraphs>
  <Slides>48</Slides>
  <Notes>18</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48</vt:i4>
      </vt:variant>
    </vt:vector>
  </HeadingPairs>
  <TitlesOfParts>
    <vt:vector size="56" baseType="lpstr">
      <vt:lpstr>Arial</vt:lpstr>
      <vt:lpstr>Calibri</vt:lpstr>
      <vt:lpstr>Calibri Light</vt:lpstr>
      <vt:lpstr>Palatino Linotype</vt:lpstr>
      <vt:lpstr>Symbol</vt:lpstr>
      <vt:lpstr>Times New Roman</vt:lpstr>
      <vt:lpstr>Wingdings</vt:lpstr>
      <vt:lpstr>Retrospección</vt:lpstr>
      <vt:lpstr>DEPARTAMENTO DE CIENCIAS DE LA TIERRA Y LA CONSTRUCCIÓN </vt:lpstr>
      <vt:lpstr>Generalidades </vt:lpstr>
      <vt:lpstr>Introducción </vt:lpstr>
      <vt:lpstr>Antecedentes </vt:lpstr>
      <vt:lpstr>Planteamiento del problema </vt:lpstr>
      <vt:lpstr>Área de estudio  </vt:lpstr>
      <vt:lpstr>Objetivos </vt:lpstr>
      <vt:lpstr>Objetivo general  </vt:lpstr>
      <vt:lpstr>MARCO TEÓRICO</vt:lpstr>
      <vt:lpstr>Huella Hídrica </vt:lpstr>
      <vt:lpstr>Huella Hídrica  </vt:lpstr>
      <vt:lpstr>Sostenibilidad de la Huella Hídrica de una cuenca hidrográfica</vt:lpstr>
      <vt:lpstr>METODOLOGÍA</vt:lpstr>
      <vt:lpstr>Fases de evaluación de la Huella Hídrica </vt:lpstr>
      <vt:lpstr>Fase I: Definición del alcance de evaluación de la Huella Hídrica</vt:lpstr>
      <vt:lpstr>Alcance </vt:lpstr>
      <vt:lpstr>Información primaria  </vt:lpstr>
      <vt:lpstr>Información secundaria  </vt:lpstr>
      <vt:lpstr>Fase II: Cuantificación de la Huella Hídrica por sectores</vt:lpstr>
      <vt:lpstr>Huella Hídrica  </vt:lpstr>
      <vt:lpstr>Huella Hídrica  </vt:lpstr>
      <vt:lpstr>Sector Agropecuario  Sub sector Agrícola</vt:lpstr>
      <vt:lpstr>Sector Agropecuario  Sub sector Pecuario</vt:lpstr>
      <vt:lpstr>Sector Doméstico  </vt:lpstr>
      <vt:lpstr>Sector Minero </vt:lpstr>
      <vt:lpstr>Sector Energético </vt:lpstr>
      <vt:lpstr>Fase III: Análisis de la sostenibilidad de la Huella Hídrica</vt:lpstr>
      <vt:lpstr>Sostenibilidad Huella Hídrica </vt:lpstr>
      <vt:lpstr>Análisis ambiental </vt:lpstr>
      <vt:lpstr>Análisis económico  Huella Azul</vt:lpstr>
      <vt:lpstr>Resultados </vt:lpstr>
      <vt:lpstr>Caracterización Física y química del río Pita </vt:lpstr>
      <vt:lpstr>Análisis socioeconómico  </vt:lpstr>
      <vt:lpstr>Caracterización biofísica  </vt:lpstr>
      <vt:lpstr>Huella Hídrica  </vt:lpstr>
      <vt:lpstr>Presentación de PowerPoint</vt:lpstr>
      <vt:lpstr>Presentación de PowerPoint</vt:lpstr>
      <vt:lpstr>Presentación de PowerPoint</vt:lpstr>
      <vt:lpstr>Sostenibilidad Ambiental  </vt:lpstr>
      <vt:lpstr>Sostenibilidad económica Huella hídrica </vt:lpstr>
      <vt:lpstr>Conclusiones </vt:lpstr>
      <vt:lpstr>Presentación de PowerPoint</vt:lpstr>
      <vt:lpstr>Presentación de PowerPoint</vt:lpstr>
      <vt:lpstr>Presentación de PowerPoint</vt:lpstr>
      <vt:lpstr>Presentación de PowerPoint</vt:lpstr>
      <vt:lpstr>Recomendaciones </vt:lpstr>
      <vt:lpstr>Presentación de PowerPoint</vt:lpstr>
      <vt:lpstr>Gracias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espe</dc:title>
  <dc:creator>Henry L.</dc:creator>
  <cp:lastModifiedBy>Henry L.</cp:lastModifiedBy>
  <cp:revision>105</cp:revision>
  <dcterms:created xsi:type="dcterms:W3CDTF">2017-07-03T04:11:25Z</dcterms:created>
  <dcterms:modified xsi:type="dcterms:W3CDTF">2017-07-11T18:51:59Z</dcterms:modified>
</cp:coreProperties>
</file>