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2" r:id="rId4"/>
    <p:sldId id="261" r:id="rId5"/>
    <p:sldId id="260" r:id="rId6"/>
    <p:sldId id="276" r:id="rId7"/>
    <p:sldId id="26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4" r:id="rId17"/>
    <p:sldId id="265" r:id="rId18"/>
    <p:sldId id="266" r:id="rId19"/>
    <p:sldId id="277" r:id="rId20"/>
    <p:sldId id="278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TESIS\EXCE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3"/>
  <c:chart>
    <c:title>
      <c:tx>
        <c:rich>
          <a:bodyPr/>
          <a:lstStyle/>
          <a:p>
            <a:pPr>
              <a:defRPr/>
            </a:pPr>
            <a:r>
              <a:rPr lang="en-US"/>
              <a:t>Gráfico de datos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82722615934099E-2"/>
          <c:y val="0.42445750750443234"/>
          <c:w val="0.80656677755478234"/>
          <c:h val="0.46934846281465759"/>
        </c:manualLayout>
      </c:layout>
      <c:pie3DChart>
        <c:varyColors val="1"/>
        <c:ser>
          <c:idx val="0"/>
          <c:order val="0"/>
          <c:tx>
            <c:strRef>
              <c:f>Hoja1!$B$17:$B$18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Percent val="1"/>
          </c:dLbls>
          <c:cat>
            <c:strRef>
              <c:f>Hoja1!$A$19:$A$20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Hoja1!$B$19:$B$20</c:f>
              <c:numCache>
                <c:formatCode>General</c:formatCode>
                <c:ptCount val="2"/>
                <c:pt idx="0">
                  <c:v>48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Hoja1!$C$17:$C$18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cat>
            <c:strRef>
              <c:f>Hoja1!$A$19:$A$20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Hoja1!$C$19:$C$20</c:f>
              <c:numCache>
                <c:formatCode>0%</c:formatCode>
                <c:ptCount val="2"/>
                <c:pt idx="0">
                  <c:v>0.44000000000000022</c:v>
                </c:pt>
                <c:pt idx="1">
                  <c:v>0.56000000000000005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23"/>
  <c:chart>
    <c:title>
      <c:tx>
        <c:rich>
          <a:bodyPr/>
          <a:lstStyle/>
          <a:p>
            <a:pPr>
              <a:defRPr/>
            </a:pPr>
            <a:r>
              <a:rPr lang="en-US"/>
              <a:t>Gráfico de datos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7543E-2"/>
          <c:y val="0.39405912802566689"/>
          <c:w val="0.81388888888889499"/>
          <c:h val="0.55011300670749486"/>
        </c:manualLayout>
      </c:layout>
      <c:pie3DChart>
        <c:varyColors val="1"/>
        <c:ser>
          <c:idx val="0"/>
          <c:order val="0"/>
          <c:tx>
            <c:strRef>
              <c:f>Hoja1!$B$73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Percent val="1"/>
          </c:dLbls>
          <c:cat>
            <c:strRef>
              <c:f>Hoja1!$A$74:$A$75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Hoja1!$B$74:$B$75</c:f>
              <c:numCache>
                <c:formatCode>General</c:formatCode>
                <c:ptCount val="2"/>
                <c:pt idx="0">
                  <c:v>97</c:v>
                </c:pt>
                <c:pt idx="1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Gráfico</a:t>
            </a:r>
            <a:r>
              <a:rPr lang="en-US" baseline="0"/>
              <a:t> de datos</a:t>
            </a:r>
            <a:endParaRPr lang="en-US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4103210740612424"/>
          <c:y val="0.58119360431697431"/>
          <c:w val="0.78761939848993867"/>
          <c:h val="0.34393481560226202"/>
        </c:manualLayout>
      </c:layout>
      <c:pie3DChart>
        <c:varyColors val="1"/>
        <c:ser>
          <c:idx val="0"/>
          <c:order val="0"/>
          <c:tx>
            <c:strRef>
              <c:f>Hoja1!$B$33</c:f>
              <c:strCache>
                <c:ptCount val="1"/>
                <c:pt idx="0">
                  <c:v>FRECUENCIA</c:v>
                </c:pt>
              </c:strCache>
            </c:strRef>
          </c:tx>
          <c:explosion val="25"/>
          <c:cat>
            <c:strRef>
              <c:f>Hoja1!$A$34:$A$35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Hoja1!$B$34:$B$35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AC2C9-FF27-4E88-8F5D-7E0D2AE325E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D75E5A-1EF0-42B2-B243-39FF8EE73041}">
      <dgm:prSet phldrT="[Texto]"/>
      <dgm:spPr/>
      <dgm:t>
        <a:bodyPr/>
        <a:lstStyle/>
        <a:p>
          <a:r>
            <a:rPr lang="es-ES" dirty="0" smtClean="0"/>
            <a:t>Mejor Material didáctico </a:t>
          </a:r>
          <a:endParaRPr lang="es-ES" dirty="0"/>
        </a:p>
      </dgm:t>
    </dgm:pt>
    <dgm:pt modelId="{F995ABF3-BEE1-4F9B-8A7E-1D2732805017}" type="parTrans" cxnId="{33388181-B795-4EA5-94B9-E47C41FF4430}">
      <dgm:prSet/>
      <dgm:spPr/>
      <dgm:t>
        <a:bodyPr/>
        <a:lstStyle/>
        <a:p>
          <a:endParaRPr lang="es-ES"/>
        </a:p>
      </dgm:t>
    </dgm:pt>
    <dgm:pt modelId="{D263BD2F-7E33-4895-B721-538C01B85260}" type="sibTrans" cxnId="{33388181-B795-4EA5-94B9-E47C41FF4430}">
      <dgm:prSet/>
      <dgm:spPr/>
      <dgm:t>
        <a:bodyPr/>
        <a:lstStyle/>
        <a:p>
          <a:endParaRPr lang="es-ES"/>
        </a:p>
      </dgm:t>
    </dgm:pt>
    <dgm:pt modelId="{9EFFAC94-5964-4645-9905-E7D00D6979BB}">
      <dgm:prSet phldrT="[Texto]"/>
      <dgm:spPr/>
      <dgm:t>
        <a:bodyPr/>
        <a:lstStyle/>
        <a:p>
          <a:r>
            <a:rPr lang="es-ES" dirty="0" smtClean="0"/>
            <a:t>Sugerir y crear un adecuado modelo de material didáctico  </a:t>
          </a:r>
          <a:endParaRPr lang="es-ES" dirty="0"/>
        </a:p>
      </dgm:t>
    </dgm:pt>
    <dgm:pt modelId="{F31B6DBC-C4DD-4567-AFF8-38C63EA114A3}" type="parTrans" cxnId="{4DC00C69-450D-44C5-9DE3-F3C9C403A92C}">
      <dgm:prSet/>
      <dgm:spPr/>
      <dgm:t>
        <a:bodyPr/>
        <a:lstStyle/>
        <a:p>
          <a:endParaRPr lang="es-ES"/>
        </a:p>
      </dgm:t>
    </dgm:pt>
    <dgm:pt modelId="{FF9AB0D8-5AB1-47A7-B801-A63C151DBEF5}" type="sibTrans" cxnId="{4DC00C69-450D-44C5-9DE3-F3C9C403A92C}">
      <dgm:prSet/>
      <dgm:spPr/>
      <dgm:t>
        <a:bodyPr/>
        <a:lstStyle/>
        <a:p>
          <a:endParaRPr lang="es-ES"/>
        </a:p>
      </dgm:t>
    </dgm:pt>
    <dgm:pt modelId="{2E2F06E3-DCA7-4C4C-809C-3388E7639C24}">
      <dgm:prSet phldrT="[Texto]" custT="1"/>
      <dgm:spPr/>
      <dgm:t>
        <a:bodyPr/>
        <a:lstStyle/>
        <a:p>
          <a:endParaRPr lang="es-ES" sz="3200" dirty="0" smtClean="0">
            <a:solidFill>
              <a:schemeClr val="accent2">
                <a:lumMod val="75000"/>
              </a:schemeClr>
            </a:solidFill>
            <a:latin typeface="Algerian" pitchFamily="82" charset="0"/>
          </a:endParaRPr>
        </a:p>
        <a:p>
          <a:endParaRPr lang="es-ES" sz="3200" dirty="0" smtClean="0">
            <a:solidFill>
              <a:schemeClr val="accent2">
                <a:lumMod val="75000"/>
              </a:schemeClr>
            </a:solidFill>
            <a:latin typeface="Algerian" pitchFamily="82" charset="0"/>
          </a:endParaRPr>
        </a:p>
      </dgm:t>
    </dgm:pt>
    <dgm:pt modelId="{C8E85A10-6D38-488C-9EA0-B43DD103151C}" type="parTrans" cxnId="{446760A9-8BA3-42A4-A667-7F19F46CA942}">
      <dgm:prSet/>
      <dgm:spPr/>
      <dgm:t>
        <a:bodyPr/>
        <a:lstStyle/>
        <a:p>
          <a:endParaRPr lang="es-ES"/>
        </a:p>
      </dgm:t>
    </dgm:pt>
    <dgm:pt modelId="{DCBA7685-E9DA-437C-B11A-4CEE3687EE72}" type="sibTrans" cxnId="{446760A9-8BA3-42A4-A667-7F19F46CA942}">
      <dgm:prSet/>
      <dgm:spPr/>
      <dgm:t>
        <a:bodyPr/>
        <a:lstStyle/>
        <a:p>
          <a:endParaRPr lang="es-ES"/>
        </a:p>
      </dgm:t>
    </dgm:pt>
    <dgm:pt modelId="{93E7F22F-37D8-4882-9263-3F69765F8AC9}" type="pres">
      <dgm:prSet presAssocID="{A88AC2C9-FF27-4E88-8F5D-7E0D2AE325E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CAB902-1F9D-4607-B827-0EA2619FC20D}" type="pres">
      <dgm:prSet presAssocID="{A88AC2C9-FF27-4E88-8F5D-7E0D2AE325E9}" presName="ellipse" presStyleLbl="trBgShp" presStyleIdx="0" presStyleCnt="1"/>
      <dgm:spPr/>
      <dgm:t>
        <a:bodyPr/>
        <a:lstStyle/>
        <a:p>
          <a:endParaRPr lang="es-ES"/>
        </a:p>
      </dgm:t>
    </dgm:pt>
    <dgm:pt modelId="{CEA19B21-8098-4AD8-AFB1-B5909329EAE7}" type="pres">
      <dgm:prSet presAssocID="{A88AC2C9-FF27-4E88-8F5D-7E0D2AE325E9}" presName="arrow1" presStyleLbl="fgShp" presStyleIdx="0" presStyleCnt="1"/>
      <dgm:spPr/>
      <dgm:t>
        <a:bodyPr/>
        <a:lstStyle/>
        <a:p>
          <a:endParaRPr lang="es-ES"/>
        </a:p>
      </dgm:t>
    </dgm:pt>
    <dgm:pt modelId="{0A2013D9-CC17-4F18-BC03-1E9A0624B9CB}" type="pres">
      <dgm:prSet presAssocID="{A88AC2C9-FF27-4E88-8F5D-7E0D2AE325E9}" presName="rectangle" presStyleLbl="revTx" presStyleIdx="0" presStyleCnt="1" custLinFactNeighborX="-1863" custLinFactNeighborY="6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DAB19F-8CC0-407B-9768-AB4C26F560A2}" type="pres">
      <dgm:prSet presAssocID="{9EFFAC94-5964-4645-9905-E7D00D6979BB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C51BD3-B5AD-4D88-8C60-DF02770DDD60}" type="pres">
      <dgm:prSet presAssocID="{2E2F06E3-DCA7-4C4C-809C-3388E7639C24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EA47B-7E6E-4520-A3E0-8C6C9E3C45F2}" type="pres">
      <dgm:prSet presAssocID="{A88AC2C9-FF27-4E88-8F5D-7E0D2AE325E9}" presName="funnel" presStyleLbl="trAlignAcc1" presStyleIdx="0" presStyleCnt="1" custScaleX="142857" custScaleY="151380" custLinFactNeighborX="1927" custLinFactNeighborY="2874"/>
      <dgm:spPr/>
      <dgm:t>
        <a:bodyPr/>
        <a:lstStyle/>
        <a:p>
          <a:endParaRPr lang="es-ES"/>
        </a:p>
      </dgm:t>
    </dgm:pt>
  </dgm:ptLst>
  <dgm:cxnLst>
    <dgm:cxn modelId="{446760A9-8BA3-42A4-A667-7F19F46CA942}" srcId="{A88AC2C9-FF27-4E88-8F5D-7E0D2AE325E9}" destId="{2E2F06E3-DCA7-4C4C-809C-3388E7639C24}" srcOrd="2" destOrd="0" parTransId="{C8E85A10-6D38-488C-9EA0-B43DD103151C}" sibTransId="{DCBA7685-E9DA-437C-B11A-4CEE3687EE72}"/>
    <dgm:cxn modelId="{49BF4E97-7419-45B4-B2C9-48EBC953008C}" type="presOf" srcId="{10D75E5A-1EF0-42B2-B243-39FF8EE73041}" destId="{03C51BD3-B5AD-4D88-8C60-DF02770DDD60}" srcOrd="0" destOrd="0" presId="urn:microsoft.com/office/officeart/2005/8/layout/funnel1"/>
    <dgm:cxn modelId="{005D22EF-A837-452A-9005-3933D566EA49}" type="presOf" srcId="{2E2F06E3-DCA7-4C4C-809C-3388E7639C24}" destId="{0A2013D9-CC17-4F18-BC03-1E9A0624B9CB}" srcOrd="0" destOrd="0" presId="urn:microsoft.com/office/officeart/2005/8/layout/funnel1"/>
    <dgm:cxn modelId="{33388181-B795-4EA5-94B9-E47C41FF4430}" srcId="{A88AC2C9-FF27-4E88-8F5D-7E0D2AE325E9}" destId="{10D75E5A-1EF0-42B2-B243-39FF8EE73041}" srcOrd="0" destOrd="0" parTransId="{F995ABF3-BEE1-4F9B-8A7E-1D2732805017}" sibTransId="{D263BD2F-7E33-4895-B721-538C01B85260}"/>
    <dgm:cxn modelId="{4DC00C69-450D-44C5-9DE3-F3C9C403A92C}" srcId="{A88AC2C9-FF27-4E88-8F5D-7E0D2AE325E9}" destId="{9EFFAC94-5964-4645-9905-E7D00D6979BB}" srcOrd="1" destOrd="0" parTransId="{F31B6DBC-C4DD-4567-AFF8-38C63EA114A3}" sibTransId="{FF9AB0D8-5AB1-47A7-B801-A63C151DBEF5}"/>
    <dgm:cxn modelId="{76B81970-56EB-4568-A8DA-8C6558BFCF0F}" type="presOf" srcId="{9EFFAC94-5964-4645-9905-E7D00D6979BB}" destId="{7ADAB19F-8CC0-407B-9768-AB4C26F560A2}" srcOrd="0" destOrd="0" presId="urn:microsoft.com/office/officeart/2005/8/layout/funnel1"/>
    <dgm:cxn modelId="{502F945E-149B-4099-BFC6-1E18F6847566}" type="presOf" srcId="{A88AC2C9-FF27-4E88-8F5D-7E0D2AE325E9}" destId="{93E7F22F-37D8-4882-9263-3F69765F8AC9}" srcOrd="0" destOrd="0" presId="urn:microsoft.com/office/officeart/2005/8/layout/funnel1"/>
    <dgm:cxn modelId="{941ADED7-866B-4204-BB4E-ED30026CCAEA}" type="presParOf" srcId="{93E7F22F-37D8-4882-9263-3F69765F8AC9}" destId="{06CAB902-1F9D-4607-B827-0EA2619FC20D}" srcOrd="0" destOrd="0" presId="urn:microsoft.com/office/officeart/2005/8/layout/funnel1"/>
    <dgm:cxn modelId="{F907FF60-C3CF-4098-A326-F797A66CAFFE}" type="presParOf" srcId="{93E7F22F-37D8-4882-9263-3F69765F8AC9}" destId="{CEA19B21-8098-4AD8-AFB1-B5909329EAE7}" srcOrd="1" destOrd="0" presId="urn:microsoft.com/office/officeart/2005/8/layout/funnel1"/>
    <dgm:cxn modelId="{CFF96BF4-36DC-4D8A-811A-07691421128F}" type="presParOf" srcId="{93E7F22F-37D8-4882-9263-3F69765F8AC9}" destId="{0A2013D9-CC17-4F18-BC03-1E9A0624B9CB}" srcOrd="2" destOrd="0" presId="urn:microsoft.com/office/officeart/2005/8/layout/funnel1"/>
    <dgm:cxn modelId="{3719E414-DE5A-4CF5-B610-7F9F4B97A566}" type="presParOf" srcId="{93E7F22F-37D8-4882-9263-3F69765F8AC9}" destId="{7ADAB19F-8CC0-407B-9768-AB4C26F560A2}" srcOrd="3" destOrd="0" presId="urn:microsoft.com/office/officeart/2005/8/layout/funnel1"/>
    <dgm:cxn modelId="{52FDA2A9-1A57-43ED-8CD7-B0D9E494A477}" type="presParOf" srcId="{93E7F22F-37D8-4882-9263-3F69765F8AC9}" destId="{03C51BD3-B5AD-4D88-8C60-DF02770DDD60}" srcOrd="4" destOrd="0" presId="urn:microsoft.com/office/officeart/2005/8/layout/funnel1"/>
    <dgm:cxn modelId="{808FFF53-3B9A-45D1-8D23-65B77FF409D4}" type="presParOf" srcId="{93E7F22F-37D8-4882-9263-3F69765F8AC9}" destId="{94FEA47B-7E6E-4520-A3E0-8C6C9E3C45F2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869F2-9339-4667-91B5-8A84A9216955}" type="doc">
      <dgm:prSet loTypeId="urn:microsoft.com/office/officeart/2005/8/layout/venn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0AB19BB-A534-401D-A6F4-D89D3266B3DA}">
      <dgm:prSet phldrT="[Texto]" custT="1"/>
      <dgm:spPr/>
      <dgm:t>
        <a:bodyPr/>
        <a:lstStyle/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</dgm:t>
    </dgm:pt>
    <dgm:pt modelId="{DDABB0F8-8CBA-4B5D-9F1F-B55C46501386}" type="parTrans" cxnId="{C1A63595-714C-4564-8D97-440A1B94EB02}">
      <dgm:prSet/>
      <dgm:spPr/>
      <dgm:t>
        <a:bodyPr/>
        <a:lstStyle/>
        <a:p>
          <a:endParaRPr lang="es-EC"/>
        </a:p>
      </dgm:t>
    </dgm:pt>
    <dgm:pt modelId="{F28D895D-C97F-4D75-BFF2-E57B2712D6CE}" type="sibTrans" cxnId="{C1A63595-714C-4564-8D97-440A1B94EB02}">
      <dgm:prSet/>
      <dgm:spPr/>
      <dgm:t>
        <a:bodyPr/>
        <a:lstStyle/>
        <a:p>
          <a:endParaRPr lang="es-EC"/>
        </a:p>
      </dgm:t>
    </dgm:pt>
    <dgm:pt modelId="{1E59E141-2976-49DF-9438-B70F7243232D}">
      <dgm:prSet phldrT="[Texto]" custT="1"/>
      <dgm:spPr/>
      <dgm:t>
        <a:bodyPr/>
        <a:lstStyle/>
        <a:p>
          <a:endParaRPr lang="es-EC" sz="1400" b="1" dirty="0" smtClean="0">
            <a:latin typeface="AR CENA" pitchFamily="2" charset="0"/>
          </a:endParaRPr>
        </a:p>
        <a:p>
          <a:endParaRPr lang="es-EC" sz="1400" b="1" dirty="0" smtClean="0">
            <a:latin typeface="AR CENA" pitchFamily="2" charset="0"/>
          </a:endParaRPr>
        </a:p>
        <a:p>
          <a:endParaRPr lang="es-EC" sz="1400" b="1" dirty="0" smtClean="0">
            <a:latin typeface="AR CENA" pitchFamily="2" charset="0"/>
          </a:endParaRPr>
        </a:p>
      </dgm:t>
    </dgm:pt>
    <dgm:pt modelId="{FA329468-0425-4F37-9CFF-9134EB58BBB7}" type="parTrans" cxnId="{CFE0BDE6-3F7F-4680-9DF3-F6F9E210E4B5}">
      <dgm:prSet/>
      <dgm:spPr/>
      <dgm:t>
        <a:bodyPr/>
        <a:lstStyle/>
        <a:p>
          <a:endParaRPr lang="es-EC"/>
        </a:p>
      </dgm:t>
    </dgm:pt>
    <dgm:pt modelId="{42FCAFB2-5B11-49CB-B159-117806CE967B}" type="sibTrans" cxnId="{CFE0BDE6-3F7F-4680-9DF3-F6F9E210E4B5}">
      <dgm:prSet/>
      <dgm:spPr/>
      <dgm:t>
        <a:bodyPr/>
        <a:lstStyle/>
        <a:p>
          <a:endParaRPr lang="es-EC"/>
        </a:p>
      </dgm:t>
    </dgm:pt>
    <dgm:pt modelId="{6649DF45-419F-4C80-A57B-0A04FB3E152E}">
      <dgm:prSet phldrT="[Texto]" custT="1"/>
      <dgm:spPr/>
      <dgm:t>
        <a:bodyPr/>
        <a:lstStyle/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  <a:p>
          <a:endParaRPr lang="es-EC" sz="1600" b="1" dirty="0" smtClean="0">
            <a:latin typeface="AR CENA" pitchFamily="2" charset="0"/>
          </a:endParaRPr>
        </a:p>
      </dgm:t>
    </dgm:pt>
    <dgm:pt modelId="{A61F602E-2454-4CD2-994F-7CF2C7D098F1}" type="parTrans" cxnId="{40D35BAC-11B5-4D70-8BAC-3BCEA6B78035}">
      <dgm:prSet/>
      <dgm:spPr/>
      <dgm:t>
        <a:bodyPr/>
        <a:lstStyle/>
        <a:p>
          <a:endParaRPr lang="es-EC"/>
        </a:p>
      </dgm:t>
    </dgm:pt>
    <dgm:pt modelId="{01680C6D-C5C4-4EBF-B63C-0F2ED11E90AE}" type="sibTrans" cxnId="{40D35BAC-11B5-4D70-8BAC-3BCEA6B78035}">
      <dgm:prSet/>
      <dgm:spPr/>
      <dgm:t>
        <a:bodyPr/>
        <a:lstStyle/>
        <a:p>
          <a:endParaRPr lang="es-EC"/>
        </a:p>
      </dgm:t>
    </dgm:pt>
    <dgm:pt modelId="{65E594C4-57AB-4466-9203-EE6A405541CA}">
      <dgm:prSet phldrT="[Texto]" custT="1"/>
      <dgm:spPr/>
      <dgm:t>
        <a:bodyPr/>
        <a:lstStyle/>
        <a:p>
          <a:endParaRPr lang="es-EC" sz="1800" b="1" dirty="0">
            <a:latin typeface="AR CENA" pitchFamily="2" charset="0"/>
          </a:endParaRPr>
        </a:p>
      </dgm:t>
    </dgm:pt>
    <dgm:pt modelId="{90E3E7F3-CF8F-4342-86D1-0D5D077248AD}" type="parTrans" cxnId="{79B8C795-D89E-4A25-AF77-0882F17769A4}">
      <dgm:prSet/>
      <dgm:spPr/>
      <dgm:t>
        <a:bodyPr/>
        <a:lstStyle/>
        <a:p>
          <a:endParaRPr lang="es-EC"/>
        </a:p>
      </dgm:t>
    </dgm:pt>
    <dgm:pt modelId="{680048A7-1442-4868-922E-C494AACF849B}" type="sibTrans" cxnId="{79B8C795-D89E-4A25-AF77-0882F17769A4}">
      <dgm:prSet/>
      <dgm:spPr/>
      <dgm:t>
        <a:bodyPr/>
        <a:lstStyle/>
        <a:p>
          <a:endParaRPr lang="es-EC"/>
        </a:p>
      </dgm:t>
    </dgm:pt>
    <dgm:pt modelId="{5CB0D05B-2B01-4E4A-9E7F-55A82DD7F490}" type="pres">
      <dgm:prSet presAssocID="{FAE869F2-9339-4667-91B5-8A84A92169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F5C770-023B-456B-9DF6-A77DACBF99E1}" type="pres">
      <dgm:prSet presAssocID="{FAE869F2-9339-4667-91B5-8A84A9216955}" presName="comp1" presStyleCnt="0"/>
      <dgm:spPr/>
    </dgm:pt>
    <dgm:pt modelId="{A4E8D993-9BFD-4008-8CE2-D487AF8FC322}" type="pres">
      <dgm:prSet presAssocID="{FAE869F2-9339-4667-91B5-8A84A9216955}" presName="circle1" presStyleLbl="node1" presStyleIdx="0" presStyleCnt="4" custScaleX="69321" custScaleY="65699" custLinFactNeighborX="-62665" custLinFactNeighborY="26596"/>
      <dgm:spPr/>
      <dgm:t>
        <a:bodyPr/>
        <a:lstStyle/>
        <a:p>
          <a:endParaRPr lang="es-EC"/>
        </a:p>
      </dgm:t>
    </dgm:pt>
    <dgm:pt modelId="{5FF30333-0124-4565-ACBC-659B3A288839}" type="pres">
      <dgm:prSet presAssocID="{FAE869F2-9339-4667-91B5-8A84A921695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CBC18-25F0-44DE-9E6F-DF618F05A071}" type="pres">
      <dgm:prSet presAssocID="{FAE869F2-9339-4667-91B5-8A84A9216955}" presName="comp2" presStyleCnt="0"/>
      <dgm:spPr/>
    </dgm:pt>
    <dgm:pt modelId="{4C0C071A-3F7D-454C-84B2-5274F9B4C56D}" type="pres">
      <dgm:prSet presAssocID="{FAE869F2-9339-4667-91B5-8A84A9216955}" presName="circle2" presStyleLbl="node1" presStyleIdx="1" presStyleCnt="4" custScaleX="69519" custScaleY="72388" custLinFactNeighborX="-10706" custLinFactNeighborY="26783"/>
      <dgm:spPr/>
      <dgm:t>
        <a:bodyPr/>
        <a:lstStyle/>
        <a:p>
          <a:endParaRPr lang="es-EC"/>
        </a:p>
      </dgm:t>
    </dgm:pt>
    <dgm:pt modelId="{317BFCB0-BDBF-4DE5-B705-4701DBC1D969}" type="pres">
      <dgm:prSet presAssocID="{FAE869F2-9339-4667-91B5-8A84A921695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579C5D-1F01-40B6-99B4-11F661F41358}" type="pres">
      <dgm:prSet presAssocID="{FAE869F2-9339-4667-91B5-8A84A9216955}" presName="comp3" presStyleCnt="0"/>
      <dgm:spPr/>
    </dgm:pt>
    <dgm:pt modelId="{EB2AB7E2-72A7-486F-AC5B-4B8986A0A705}" type="pres">
      <dgm:prSet presAssocID="{FAE869F2-9339-4667-91B5-8A84A9216955}" presName="circle3" presStyleLbl="node1" presStyleIdx="2" presStyleCnt="4" custScaleX="79904" custScaleY="85492" custLinFactNeighborX="57575" custLinFactNeighborY="14985"/>
      <dgm:spPr/>
      <dgm:t>
        <a:bodyPr/>
        <a:lstStyle/>
        <a:p>
          <a:endParaRPr lang="es-EC"/>
        </a:p>
      </dgm:t>
    </dgm:pt>
    <dgm:pt modelId="{2DF591B7-65B6-42E9-B57B-BBC207F07E0D}" type="pres">
      <dgm:prSet presAssocID="{FAE869F2-9339-4667-91B5-8A84A921695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E0488-AE3B-4F08-ADC4-37A14762F633}" type="pres">
      <dgm:prSet presAssocID="{FAE869F2-9339-4667-91B5-8A84A9216955}" presName="comp4" presStyleCnt="0"/>
      <dgm:spPr/>
    </dgm:pt>
    <dgm:pt modelId="{86611D76-8B33-42B4-9084-A46A0272C4F7}" type="pres">
      <dgm:prSet presAssocID="{FAE869F2-9339-4667-91B5-8A84A9216955}" presName="circle4" presStyleLbl="node1" presStyleIdx="3" presStyleCnt="4" custScaleX="117625" custScaleY="108704" custLinFactX="83432" custLinFactNeighborX="100000" custLinFactNeighborY="-20368"/>
      <dgm:spPr/>
      <dgm:t>
        <a:bodyPr/>
        <a:lstStyle/>
        <a:p>
          <a:endParaRPr lang="es-EC"/>
        </a:p>
      </dgm:t>
    </dgm:pt>
    <dgm:pt modelId="{093FEDFC-6277-4CFD-9946-E7D64271B63F}" type="pres">
      <dgm:prSet presAssocID="{FAE869F2-9339-4667-91B5-8A84A921695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D35BAC-11B5-4D70-8BAC-3BCEA6B78035}" srcId="{FAE869F2-9339-4667-91B5-8A84A9216955}" destId="{6649DF45-419F-4C80-A57B-0A04FB3E152E}" srcOrd="2" destOrd="0" parTransId="{A61F602E-2454-4CD2-994F-7CF2C7D098F1}" sibTransId="{01680C6D-C5C4-4EBF-B63C-0F2ED11E90AE}"/>
    <dgm:cxn modelId="{8CB31F0F-1FEB-4371-BA63-5695B87DED83}" type="presOf" srcId="{6649DF45-419F-4C80-A57B-0A04FB3E152E}" destId="{2DF591B7-65B6-42E9-B57B-BBC207F07E0D}" srcOrd="1" destOrd="0" presId="urn:microsoft.com/office/officeart/2005/8/layout/venn2"/>
    <dgm:cxn modelId="{DF8BC4F3-F73F-4235-B6F3-8A04CC8CC798}" type="presOf" srcId="{B0AB19BB-A534-401D-A6F4-D89D3266B3DA}" destId="{A4E8D993-9BFD-4008-8CE2-D487AF8FC322}" srcOrd="0" destOrd="0" presId="urn:microsoft.com/office/officeart/2005/8/layout/venn2"/>
    <dgm:cxn modelId="{CFE0BDE6-3F7F-4680-9DF3-F6F9E210E4B5}" srcId="{FAE869F2-9339-4667-91B5-8A84A9216955}" destId="{1E59E141-2976-49DF-9438-B70F7243232D}" srcOrd="1" destOrd="0" parTransId="{FA329468-0425-4F37-9CFF-9134EB58BBB7}" sibTransId="{42FCAFB2-5B11-49CB-B159-117806CE967B}"/>
    <dgm:cxn modelId="{3FCEFD9D-72F8-4C9C-BCA0-57DC26FE7BA8}" type="presOf" srcId="{1E59E141-2976-49DF-9438-B70F7243232D}" destId="{317BFCB0-BDBF-4DE5-B705-4701DBC1D969}" srcOrd="1" destOrd="0" presId="urn:microsoft.com/office/officeart/2005/8/layout/venn2"/>
    <dgm:cxn modelId="{79B8C795-D89E-4A25-AF77-0882F17769A4}" srcId="{FAE869F2-9339-4667-91B5-8A84A9216955}" destId="{65E594C4-57AB-4466-9203-EE6A405541CA}" srcOrd="3" destOrd="0" parTransId="{90E3E7F3-CF8F-4342-86D1-0D5D077248AD}" sibTransId="{680048A7-1442-4868-922E-C494AACF849B}"/>
    <dgm:cxn modelId="{2D99CB92-8044-42CF-9BB1-C9A5255C006B}" type="presOf" srcId="{1E59E141-2976-49DF-9438-B70F7243232D}" destId="{4C0C071A-3F7D-454C-84B2-5274F9B4C56D}" srcOrd="0" destOrd="0" presId="urn:microsoft.com/office/officeart/2005/8/layout/venn2"/>
    <dgm:cxn modelId="{E738DB89-B994-481F-A7B0-A3856CDCA03E}" type="presOf" srcId="{6649DF45-419F-4C80-A57B-0A04FB3E152E}" destId="{EB2AB7E2-72A7-486F-AC5B-4B8986A0A705}" srcOrd="0" destOrd="0" presId="urn:microsoft.com/office/officeart/2005/8/layout/venn2"/>
    <dgm:cxn modelId="{118E0AE2-9678-4340-BADA-CB738BEED973}" type="presOf" srcId="{FAE869F2-9339-4667-91B5-8A84A9216955}" destId="{5CB0D05B-2B01-4E4A-9E7F-55A82DD7F490}" srcOrd="0" destOrd="0" presId="urn:microsoft.com/office/officeart/2005/8/layout/venn2"/>
    <dgm:cxn modelId="{F005A635-5530-4892-A539-DA62413EB9A5}" type="presOf" srcId="{65E594C4-57AB-4466-9203-EE6A405541CA}" destId="{093FEDFC-6277-4CFD-9946-E7D64271B63F}" srcOrd="1" destOrd="0" presId="urn:microsoft.com/office/officeart/2005/8/layout/venn2"/>
    <dgm:cxn modelId="{CD852E03-5F6C-41CA-B1F1-B7A1E89D6A96}" type="presOf" srcId="{B0AB19BB-A534-401D-A6F4-D89D3266B3DA}" destId="{5FF30333-0124-4565-ACBC-659B3A288839}" srcOrd="1" destOrd="0" presId="urn:microsoft.com/office/officeart/2005/8/layout/venn2"/>
    <dgm:cxn modelId="{64400979-5481-48B7-9314-E861905A4CE0}" type="presOf" srcId="{65E594C4-57AB-4466-9203-EE6A405541CA}" destId="{86611D76-8B33-42B4-9084-A46A0272C4F7}" srcOrd="0" destOrd="0" presId="urn:microsoft.com/office/officeart/2005/8/layout/venn2"/>
    <dgm:cxn modelId="{C1A63595-714C-4564-8D97-440A1B94EB02}" srcId="{FAE869F2-9339-4667-91B5-8A84A9216955}" destId="{B0AB19BB-A534-401D-A6F4-D89D3266B3DA}" srcOrd="0" destOrd="0" parTransId="{DDABB0F8-8CBA-4B5D-9F1F-B55C46501386}" sibTransId="{F28D895D-C97F-4D75-BFF2-E57B2712D6CE}"/>
    <dgm:cxn modelId="{83611E1B-D464-49A1-A02A-E3E6D95C7929}" type="presParOf" srcId="{5CB0D05B-2B01-4E4A-9E7F-55A82DD7F490}" destId="{E3F5C770-023B-456B-9DF6-A77DACBF99E1}" srcOrd="0" destOrd="0" presId="urn:microsoft.com/office/officeart/2005/8/layout/venn2"/>
    <dgm:cxn modelId="{DEEBA46B-E056-4614-97ED-15200B57E09F}" type="presParOf" srcId="{E3F5C770-023B-456B-9DF6-A77DACBF99E1}" destId="{A4E8D993-9BFD-4008-8CE2-D487AF8FC322}" srcOrd="0" destOrd="0" presId="urn:microsoft.com/office/officeart/2005/8/layout/venn2"/>
    <dgm:cxn modelId="{F5077388-00F1-4A22-B778-D3A3289C15F2}" type="presParOf" srcId="{E3F5C770-023B-456B-9DF6-A77DACBF99E1}" destId="{5FF30333-0124-4565-ACBC-659B3A288839}" srcOrd="1" destOrd="0" presId="urn:microsoft.com/office/officeart/2005/8/layout/venn2"/>
    <dgm:cxn modelId="{7599D860-AB5B-4124-A23A-C27CB0AF74D1}" type="presParOf" srcId="{5CB0D05B-2B01-4E4A-9E7F-55A82DD7F490}" destId="{811CBC18-25F0-44DE-9E6F-DF618F05A071}" srcOrd="1" destOrd="0" presId="urn:microsoft.com/office/officeart/2005/8/layout/venn2"/>
    <dgm:cxn modelId="{DC16E74B-DE3C-44D6-8D4E-5B43FD5ED956}" type="presParOf" srcId="{811CBC18-25F0-44DE-9E6F-DF618F05A071}" destId="{4C0C071A-3F7D-454C-84B2-5274F9B4C56D}" srcOrd="0" destOrd="0" presId="urn:microsoft.com/office/officeart/2005/8/layout/venn2"/>
    <dgm:cxn modelId="{26150BA9-EC48-4467-8653-4BAB4C5956AC}" type="presParOf" srcId="{811CBC18-25F0-44DE-9E6F-DF618F05A071}" destId="{317BFCB0-BDBF-4DE5-B705-4701DBC1D969}" srcOrd="1" destOrd="0" presId="urn:microsoft.com/office/officeart/2005/8/layout/venn2"/>
    <dgm:cxn modelId="{5A009E5E-0CC4-4087-B548-803693F0A41D}" type="presParOf" srcId="{5CB0D05B-2B01-4E4A-9E7F-55A82DD7F490}" destId="{9D579C5D-1F01-40B6-99B4-11F661F41358}" srcOrd="2" destOrd="0" presId="urn:microsoft.com/office/officeart/2005/8/layout/venn2"/>
    <dgm:cxn modelId="{35F1CB82-A1E7-4733-AA9B-8DC2E87A39A2}" type="presParOf" srcId="{9D579C5D-1F01-40B6-99B4-11F661F41358}" destId="{EB2AB7E2-72A7-486F-AC5B-4B8986A0A705}" srcOrd="0" destOrd="0" presId="urn:microsoft.com/office/officeart/2005/8/layout/venn2"/>
    <dgm:cxn modelId="{6FAC3FB3-E2D7-4A44-886E-6022879CCE5F}" type="presParOf" srcId="{9D579C5D-1F01-40B6-99B4-11F661F41358}" destId="{2DF591B7-65B6-42E9-B57B-BBC207F07E0D}" srcOrd="1" destOrd="0" presId="urn:microsoft.com/office/officeart/2005/8/layout/venn2"/>
    <dgm:cxn modelId="{C1825CDC-E68A-445F-84A9-58E98C186212}" type="presParOf" srcId="{5CB0D05B-2B01-4E4A-9E7F-55A82DD7F490}" destId="{124E0488-AE3B-4F08-ADC4-37A14762F633}" srcOrd="3" destOrd="0" presId="urn:microsoft.com/office/officeart/2005/8/layout/venn2"/>
    <dgm:cxn modelId="{8CE8FD4A-EBEC-4A68-88B8-E7CDDB9100FB}" type="presParOf" srcId="{124E0488-AE3B-4F08-ADC4-37A14762F633}" destId="{86611D76-8B33-42B4-9084-A46A0272C4F7}" srcOrd="0" destOrd="0" presId="urn:microsoft.com/office/officeart/2005/8/layout/venn2"/>
    <dgm:cxn modelId="{280334E4-91C2-48E3-8A82-F669F7C9C931}" type="presParOf" srcId="{124E0488-AE3B-4F08-ADC4-37A14762F633}" destId="{093FEDFC-6277-4CFD-9946-E7D64271B63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AB902-1F9D-4607-B827-0EA2619FC20D}">
      <dsp:nvSpPr>
        <dsp:cNvPr id="0" name=""/>
        <dsp:cNvSpPr/>
      </dsp:nvSpPr>
      <dsp:spPr>
        <a:xfrm>
          <a:off x="942322" y="684962"/>
          <a:ext cx="3443613" cy="119592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19B21-8098-4AD8-AFB1-B5909329EAE7}">
      <dsp:nvSpPr>
        <dsp:cNvPr id="0" name=""/>
        <dsp:cNvSpPr/>
      </dsp:nvSpPr>
      <dsp:spPr>
        <a:xfrm>
          <a:off x="2335784" y="3613369"/>
          <a:ext cx="667367" cy="42711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013D9-CC17-4F18-BC03-1E9A0624B9CB}">
      <dsp:nvSpPr>
        <dsp:cNvPr id="0" name=""/>
        <dsp:cNvSpPr/>
      </dsp:nvSpPr>
      <dsp:spPr>
        <a:xfrm>
          <a:off x="1008108" y="3955061"/>
          <a:ext cx="3203361" cy="80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>
            <a:solidFill>
              <a:schemeClr val="accent2">
                <a:lumMod val="75000"/>
              </a:schemeClr>
            </a:solidFill>
            <a:latin typeface="Algerian" pitchFamily="8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 dirty="0" smtClean="0">
            <a:solidFill>
              <a:schemeClr val="accent2">
                <a:lumMod val="75000"/>
              </a:schemeClr>
            </a:solidFill>
            <a:latin typeface="Algerian" pitchFamily="82" charset="0"/>
          </a:endParaRPr>
        </a:p>
      </dsp:txBody>
      <dsp:txXfrm>
        <a:off x="1008108" y="3955061"/>
        <a:ext cx="3203361" cy="800840"/>
      </dsp:txXfrm>
    </dsp:sp>
    <dsp:sp modelId="{7ADAB19F-8CC0-407B-9768-AB4C26F560A2}">
      <dsp:nvSpPr>
        <dsp:cNvPr id="0" name=""/>
        <dsp:cNvSpPr/>
      </dsp:nvSpPr>
      <dsp:spPr>
        <a:xfrm>
          <a:off x="2194302" y="1973248"/>
          <a:ext cx="1201260" cy="1201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Sugerir y crear un adecuado modelo de material didáctico  </a:t>
          </a:r>
          <a:endParaRPr lang="es-ES" sz="1100" kern="1200" dirty="0"/>
        </a:p>
      </dsp:txBody>
      <dsp:txXfrm>
        <a:off x="2194302" y="1973248"/>
        <a:ext cx="1201260" cy="1201260"/>
      </dsp:txXfrm>
    </dsp:sp>
    <dsp:sp modelId="{03C51BD3-B5AD-4D88-8C60-DF02770DDD60}">
      <dsp:nvSpPr>
        <dsp:cNvPr id="0" name=""/>
        <dsp:cNvSpPr/>
      </dsp:nvSpPr>
      <dsp:spPr>
        <a:xfrm>
          <a:off x="1334733" y="1072035"/>
          <a:ext cx="1201260" cy="1201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 Material didáctico </a:t>
          </a:r>
          <a:endParaRPr lang="es-ES" sz="1100" kern="1200" dirty="0"/>
        </a:p>
      </dsp:txBody>
      <dsp:txXfrm>
        <a:off x="1334733" y="1072035"/>
        <a:ext cx="1201260" cy="1201260"/>
      </dsp:txXfrm>
    </dsp:sp>
    <dsp:sp modelId="{94FEA47B-7E6E-4520-A3E0-8C6C9E3C45F2}">
      <dsp:nvSpPr>
        <dsp:cNvPr id="0" name=""/>
        <dsp:cNvSpPr/>
      </dsp:nvSpPr>
      <dsp:spPr>
        <a:xfrm>
          <a:off x="5" y="-144011"/>
          <a:ext cx="5338930" cy="45259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8D993-9BFD-4008-8CE2-D487AF8FC322}">
      <dsp:nvSpPr>
        <dsp:cNvPr id="0" name=""/>
        <dsp:cNvSpPr/>
      </dsp:nvSpPr>
      <dsp:spPr>
        <a:xfrm>
          <a:off x="0" y="1635136"/>
          <a:ext cx="3304562" cy="3131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</dsp:txBody>
      <dsp:txXfrm>
        <a:off x="1190303" y="1791731"/>
        <a:ext cx="923955" cy="469785"/>
      </dsp:txXfrm>
    </dsp:sp>
    <dsp:sp modelId="{4C0C071A-3F7D-454C-84B2-5274F9B4C56D}">
      <dsp:nvSpPr>
        <dsp:cNvPr id="0" name=""/>
        <dsp:cNvSpPr/>
      </dsp:nvSpPr>
      <dsp:spPr>
        <a:xfrm>
          <a:off x="2802615" y="2006429"/>
          <a:ext cx="2651201" cy="2760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 CENA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 CENA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latin typeface="AR CENA" pitchFamily="2" charset="0"/>
          </a:endParaRPr>
        </a:p>
      </dsp:txBody>
      <dsp:txXfrm>
        <a:off x="3664918" y="2172066"/>
        <a:ext cx="926594" cy="496910"/>
      </dsp:txXfrm>
    </dsp:sp>
    <dsp:sp modelId="{EB2AB7E2-72A7-486F-AC5B-4B8986A0A705}">
      <dsp:nvSpPr>
        <dsp:cNvPr id="0" name=""/>
        <dsp:cNvSpPr/>
      </dsp:nvSpPr>
      <dsp:spPr>
        <a:xfrm>
          <a:off x="5040561" y="2092625"/>
          <a:ext cx="2285435" cy="2445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 smtClean="0">
            <a:latin typeface="AR CENA" pitchFamily="2" charset="0"/>
          </a:endParaRPr>
        </a:p>
      </dsp:txBody>
      <dsp:txXfrm>
        <a:off x="5650772" y="2276019"/>
        <a:ext cx="1065012" cy="550184"/>
      </dsp:txXfrm>
    </dsp:sp>
    <dsp:sp modelId="{86611D76-8B33-42B4-9084-A46A0272C4F7}">
      <dsp:nvSpPr>
        <dsp:cNvPr id="0" name=""/>
        <dsp:cNvSpPr/>
      </dsp:nvSpPr>
      <dsp:spPr>
        <a:xfrm>
          <a:off x="6830113" y="1938582"/>
          <a:ext cx="2242894" cy="2072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b="1" kern="1200" dirty="0">
            <a:latin typeface="AR CENA" pitchFamily="2" charset="0"/>
          </a:endParaRPr>
        </a:p>
      </dsp:txBody>
      <dsp:txXfrm>
        <a:off x="7158578" y="2456779"/>
        <a:ext cx="1585965" cy="1036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110B-9FBC-4F84-BDE5-2D52AC819BD9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DEF40-FCBB-4AA9-884D-2CFB197ECD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156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EF40-FCBB-4AA9-884D-2CFB197ECDA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395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DEF40-FCBB-4AA9-884D-2CFB197ECDA4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861F-E5A3-4819-94FD-501A213E14E4}" type="datetimeFigureOut">
              <a:rPr lang="es-ES" smtClean="0"/>
              <a:pPr/>
              <a:t>31/07/2011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8808-E49B-4431-AFE2-C354DD9B90E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cuments\TESIS\tesis alex JR\PA EXPOSION\ESMIL NUEVAS\ESMIL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979712" y="4046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ency FB" pitchFamily="34" charset="0"/>
              </a:rPr>
              <a:t>ESCUELA POLITECNICA DEL EJERCITO</a:t>
            </a:r>
            <a:endParaRPr lang="es-E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gency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1412776"/>
            <a:ext cx="766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DEPARTAMENTO DE SEGURIDAD Y DEFENSA</a:t>
            </a:r>
            <a:endParaRPr lang="es-E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420888"/>
            <a:ext cx="7272808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ANÁLISIS DEL MATERIAL DIDÁCTICO DISPONIBLE EN LA MATERIA DE LECTURA DE CARTAS Y SU INCIDENCIA EN EL APRENDIZAJE DE LA ASIGNATURA DE NAVEGACIÓN TERRESTRE EN EL AÑO </a:t>
            </a:r>
            <a:r>
              <a:rPr lang="es-E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LECTIVO 2010 </a:t>
            </a:r>
            <a:r>
              <a:rPr lang="es-ES" sz="2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2011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79712" y="4869160"/>
            <a:ext cx="5256584" cy="95410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BRIG. DE I. JIMENEZ A. ALEX B.</a:t>
            </a:r>
          </a:p>
          <a:p>
            <a:pPr algn="ctr"/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SBRIG. DE I. TIRADO C. JAIME V.</a:t>
            </a:r>
            <a:endParaRPr lang="es-E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5776" y="5949280"/>
            <a:ext cx="39154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SANGOLQUI, JUNIO 2011</a:t>
            </a:r>
            <a:endParaRPr lang="es-E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il_fi" descr="http://1.bp.blogspot.com/-DW12pfgVudA/TYEs95ueN4I/AAAAAAAAAAM/R6YQJ40RiPI/s374/ESP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296144" cy="113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404664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POBLACIÓN Y MUESTRA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110">
            <a:off x="115615" y="910475"/>
            <a:ext cx="2558487" cy="2127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4653136"/>
            <a:ext cx="260433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" y="2638841"/>
            <a:ext cx="2936156" cy="2158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131840" y="2492896"/>
            <a:ext cx="5760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Ver el lugar y el personal…</a:t>
            </a:r>
            <a:endParaRPr lang="es-E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2658469"/>
              </p:ext>
            </p:extLst>
          </p:nvPr>
        </p:nvGraphicFramePr>
        <p:xfrm>
          <a:off x="3131840" y="3414644"/>
          <a:ext cx="5743575" cy="29523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59192"/>
                <a:gridCol w="1343173"/>
                <a:gridCol w="1144397"/>
                <a:gridCol w="1296813"/>
              </a:tblGrid>
              <a:tr h="100811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INFORMANTES </a:t>
                      </a:r>
                      <a:r>
                        <a:rPr lang="es-ES" sz="1400" b="1" kern="1400" dirty="0">
                          <a:effectLst/>
                        </a:rPr>
                        <a:t>CLAVES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POBLACION </a:t>
                      </a:r>
                      <a:r>
                        <a:rPr lang="es-ES" sz="1400" b="1" kern="1400" dirty="0">
                          <a:effectLst/>
                        </a:rPr>
                        <a:t>(N)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effectLst/>
                        </a:rPr>
                        <a:t>MUESTRA</a:t>
                      </a:r>
                      <a:endParaRPr lang="es-EC" sz="12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effectLst/>
                        </a:rPr>
                        <a:t>(n)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effectLst/>
                        </a:rPr>
                        <a:t>PORCENTAJE</a:t>
                      </a:r>
                      <a:endParaRPr lang="es-EC" sz="1200" b="1" dirty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>
                          <a:effectLst/>
                        </a:rPr>
                        <a:t>(%)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Alumnos </a:t>
                      </a:r>
                      <a:r>
                        <a:rPr lang="es-ES" sz="1400" b="1" kern="1400" dirty="0">
                          <a:effectLst/>
                        </a:rPr>
                        <a:t>de la III CIA de la  ESMIL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153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 b="1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</a:rPr>
                        <a:t>110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100</a:t>
                      </a:r>
                      <a:r>
                        <a:rPr lang="es-ES" sz="1400" b="1" kern="1400" dirty="0">
                          <a:effectLst/>
                        </a:rPr>
                        <a:t>%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TOTAL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153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 b="1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</a:rPr>
                        <a:t>110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kern="1400" dirty="0" smtClean="0">
                        <a:effectLst/>
                      </a:endParaRPr>
                    </a:p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400" dirty="0" smtClean="0">
                          <a:effectLst/>
                        </a:rPr>
                        <a:t>100</a:t>
                      </a:r>
                      <a:r>
                        <a:rPr lang="es-ES" sz="1400" b="1" kern="1400" dirty="0">
                          <a:effectLst/>
                        </a:rPr>
                        <a:t>%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771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116632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ANÁLIS E INTERPRETACIÓN DE RESULTADOS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55750" y="3737486"/>
            <a:ext cx="32692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Segunda Pregunta</a:t>
            </a:r>
            <a:endParaRPr lang="es-E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076056" y="4581128"/>
            <a:ext cx="362861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 Adquirió por completo los conocimientos de lectura de cartas ?</a:t>
            </a:r>
            <a:endParaRPr lang="es-ES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283">
            <a:off x="6617507" y="1858457"/>
            <a:ext cx="2609121" cy="2565979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6405870"/>
              </p:ext>
            </p:extLst>
          </p:nvPr>
        </p:nvGraphicFramePr>
        <p:xfrm>
          <a:off x="347608" y="2439843"/>
          <a:ext cx="4224392" cy="15717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73646"/>
                <a:gridCol w="1299871"/>
                <a:gridCol w="1350875"/>
              </a:tblGrid>
              <a:tr h="474471">
                <a:tc>
                  <a:txBody>
                    <a:bodyPr/>
                    <a:lstStyle/>
                    <a:p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FRECUENCIA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PORCENTAJE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SI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48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44%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NO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62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56%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TOTAL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110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100%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="" xmlns:p14="http://schemas.microsoft.com/office/powerpoint/2010/main" val="3248916926"/>
              </p:ext>
            </p:extLst>
          </p:nvPr>
        </p:nvGraphicFramePr>
        <p:xfrm>
          <a:off x="107504" y="4221088"/>
          <a:ext cx="4586850" cy="242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38148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116632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ANÁLIS E INTERPRETACIÓN DE RESULTADOS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283">
            <a:off x="6617507" y="1858457"/>
            <a:ext cx="2609121" cy="256597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57483" y="3573016"/>
            <a:ext cx="2737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Sexta Pregunta</a:t>
            </a:r>
            <a:endParaRPr lang="es-E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79195" y="4293096"/>
            <a:ext cx="36286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 Cree usted que el actual manual de lectura de cartas tiene contenidos no utilizados para la instrucción de los cadetes ?</a:t>
            </a:r>
            <a:endParaRPr lang="es-E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5353237"/>
              </p:ext>
            </p:extLst>
          </p:nvPr>
        </p:nvGraphicFramePr>
        <p:xfrm>
          <a:off x="310860" y="2516082"/>
          <a:ext cx="4284475" cy="176087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00261"/>
                <a:gridCol w="1332573"/>
                <a:gridCol w="1351641"/>
              </a:tblGrid>
              <a:tr h="430122"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FRECUENCIA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PORCENTAJE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5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SI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97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12%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NO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13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88%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TOTAL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110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100 %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="" xmlns:p14="http://schemas.microsoft.com/office/powerpoint/2010/main" val="2934944497"/>
              </p:ext>
            </p:extLst>
          </p:nvPr>
        </p:nvGraphicFramePr>
        <p:xfrm>
          <a:off x="251520" y="4293096"/>
          <a:ext cx="4320480" cy="238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3958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39552" y="116632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ANÁLIS E INTERPRETACIÓN DE RESULTADOS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9283">
            <a:off x="6617507" y="1858457"/>
            <a:ext cx="2609121" cy="256597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20624" y="3573016"/>
            <a:ext cx="3211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Séptima Pregunta</a:t>
            </a:r>
            <a:endParaRPr lang="es-E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79195" y="4293096"/>
            <a:ext cx="36286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¿</a:t>
            </a:r>
            <a:r>
              <a:rPr lang="es-ES" sz="2400" dirty="0" smtClean="0"/>
              <a:t>Se cree usted en la capacidad de aplicar los conocimientos de lectura de cartas en un ejercicio aplicativo en el terreno</a:t>
            </a:r>
          </a:p>
          <a:p>
            <a:pPr lvl="0" algn="ctr"/>
            <a:r>
              <a:rPr lang="es-E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626051"/>
              </p:ext>
            </p:extLst>
          </p:nvPr>
        </p:nvGraphicFramePr>
        <p:xfrm>
          <a:off x="323528" y="2539228"/>
          <a:ext cx="4248472" cy="177954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16983"/>
                <a:gridCol w="1290919"/>
                <a:gridCol w="1340570"/>
              </a:tblGrid>
              <a:tr h="444886">
                <a:tc>
                  <a:txBody>
                    <a:bodyPr/>
                    <a:lstStyle/>
                    <a:p>
                      <a:pPr algn="ctr"/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FRECUENCIA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PORCENTAJE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SI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40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36%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NO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effectLst/>
                        </a:rPr>
                        <a:t>64%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TOTAL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110</a:t>
                      </a:r>
                      <a:endParaRPr lang="es-EC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100 %</a:t>
                      </a:r>
                      <a:endParaRPr lang="es-EC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899592" y="4581128"/>
          <a:ext cx="3528392" cy="177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6498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650639" y="0"/>
            <a:ext cx="38427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C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APÍTU</a:t>
            </a:r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LO</a:t>
            </a:r>
            <a:r>
              <a:rPr lang="es-E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IV</a:t>
            </a:r>
            <a:endParaRPr lang="es-E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DARLING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51515" y="1190044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CONCLUSIONES Y RECOMENDACIONES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sp>
        <p:nvSpPr>
          <p:cNvPr id="2" name="1 Flecha circular"/>
          <p:cNvSpPr/>
          <p:nvPr/>
        </p:nvSpPr>
        <p:spPr>
          <a:xfrm rot="4914323">
            <a:off x="4981659" y="2040470"/>
            <a:ext cx="5161478" cy="34158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3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2780928"/>
            <a:ext cx="62894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El conocimiento de lectura de </a:t>
            </a:r>
            <a:r>
              <a:rPr lang="es-ES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cartas importante</a:t>
            </a:r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3933056"/>
            <a:ext cx="62894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3573016"/>
            <a:ext cx="2657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s-EC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Los contenidos </a:t>
            </a:r>
            <a:r>
              <a:rPr lang="es-EC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extensos</a:t>
            </a:r>
            <a:endParaRPr lang="es-EC" sz="2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4869160"/>
            <a:ext cx="4320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Los </a:t>
            </a:r>
            <a:r>
              <a:rPr lang="es-ES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falta de aplicación practica</a:t>
            </a:r>
            <a:endParaRPr lang="es-E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3" y="587727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C" sz="24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El manual de </a:t>
            </a:r>
            <a:r>
              <a:rPr lang="es-EC" sz="2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rowalliaUPC" pitchFamily="34" charset="-34"/>
                <a:cs typeface="BrowalliaUPC" pitchFamily="34" charset="-34"/>
              </a:rPr>
              <a:t>lectura no tiene ejercicios aplicativos</a:t>
            </a:r>
            <a:endParaRPr lang="es-EC" sz="2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rowalliaUPC" pitchFamily="34" charset="-34"/>
              <a:cs typeface="BrowalliaUPC" pitchFamily="34" charset="-34"/>
            </a:endParaRPr>
          </a:p>
        </p:txBody>
      </p:sp>
      <p:pic>
        <p:nvPicPr>
          <p:cNvPr id="13" name="12 Imagen" descr="P331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780928"/>
            <a:ext cx="1728192" cy="1296144"/>
          </a:xfrm>
          <a:prstGeom prst="rect">
            <a:avLst/>
          </a:prstGeom>
        </p:spPr>
      </p:pic>
      <p:pic>
        <p:nvPicPr>
          <p:cNvPr id="15" name="14 Imagen" descr="DSC002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212976"/>
            <a:ext cx="2160240" cy="1620180"/>
          </a:xfrm>
          <a:prstGeom prst="rect">
            <a:avLst/>
          </a:prstGeom>
        </p:spPr>
      </p:pic>
      <p:pic>
        <p:nvPicPr>
          <p:cNvPr id="16" name="15 Imagen" descr="DSC0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4941168"/>
            <a:ext cx="2112235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9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151112" y="231223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CONCLUSIONES Y RECOMENDACIONES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sp>
        <p:nvSpPr>
          <p:cNvPr id="7" name="6 Flecha curvada hacia la derecha"/>
          <p:cNvSpPr/>
          <p:nvPr/>
        </p:nvSpPr>
        <p:spPr>
          <a:xfrm rot="2348049">
            <a:off x="394959" y="243633"/>
            <a:ext cx="1214088" cy="19285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8" name="Picture 10" descr="C:\Documents and Settings\LUIS ACUÑA\Mis documentos\Mis imágenes\Fondos Militares\SOLDA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39000" contrast="-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361584"/>
            <a:ext cx="2088233" cy="411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 rot="20383241">
            <a:off x="2623773" y="2491613"/>
            <a:ext cx="2715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RAZON DE SER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2" name="11 Rectángulo"/>
          <p:cNvSpPr/>
          <p:nvPr/>
        </p:nvSpPr>
        <p:spPr>
          <a:xfrm rot="20855351">
            <a:off x="3921028" y="2191628"/>
            <a:ext cx="2255251" cy="8451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TERRENO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4" name="13 Rectángulo"/>
          <p:cNvSpPr/>
          <p:nvPr/>
        </p:nvSpPr>
        <p:spPr>
          <a:xfrm rot="257346">
            <a:off x="5315360" y="2130387"/>
            <a:ext cx="2829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CONOCIMIENTO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5" name="14 Rectángulo"/>
          <p:cNvSpPr/>
          <p:nvPr/>
        </p:nvSpPr>
        <p:spPr>
          <a:xfrm rot="1288394">
            <a:off x="2699689" y="4028490"/>
            <a:ext cx="2640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IMPLEMENTAR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6" name="15 Rectángulo"/>
          <p:cNvSpPr/>
          <p:nvPr/>
        </p:nvSpPr>
        <p:spPr>
          <a:xfrm rot="435193">
            <a:off x="3603324" y="3768748"/>
            <a:ext cx="1954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GRÁFICOS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7" name="16 Rectángulo"/>
          <p:cNvSpPr/>
          <p:nvPr/>
        </p:nvSpPr>
        <p:spPr>
          <a:xfrm rot="2142021">
            <a:off x="4384146" y="3963190"/>
            <a:ext cx="2420856" cy="8384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TECNOLOGÍA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19" name="18 Rectángulo"/>
          <p:cNvSpPr/>
          <p:nvPr/>
        </p:nvSpPr>
        <p:spPr>
          <a:xfrm rot="21246267">
            <a:off x="2632627" y="5640214"/>
            <a:ext cx="1822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EJERCICIOS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0" name="19 Rectángulo"/>
          <p:cNvSpPr/>
          <p:nvPr/>
        </p:nvSpPr>
        <p:spPr>
          <a:xfrm rot="263871">
            <a:off x="3634460" y="5690316"/>
            <a:ext cx="2053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156690"/>
              </a:avLst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AVANCE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1" name="20 Rectángulo"/>
          <p:cNvSpPr/>
          <p:nvPr/>
        </p:nvSpPr>
        <p:spPr>
          <a:xfrm rot="2317704">
            <a:off x="4348505" y="5686662"/>
            <a:ext cx="1822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PRÁCTICA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5" name="24 Rectángulo"/>
          <p:cNvSpPr/>
          <p:nvPr/>
        </p:nvSpPr>
        <p:spPr>
          <a:xfrm rot="18486365">
            <a:off x="6797544" y="3845996"/>
            <a:ext cx="2156360" cy="9088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NECESARIA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7" name="26 Rectángulo"/>
          <p:cNvSpPr/>
          <p:nvPr/>
        </p:nvSpPr>
        <p:spPr>
          <a:xfrm rot="19886769">
            <a:off x="6776338" y="3294262"/>
            <a:ext cx="2587568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INFORMACIÓN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28" name="27 Rectángulo"/>
          <p:cNvSpPr/>
          <p:nvPr/>
        </p:nvSpPr>
        <p:spPr>
          <a:xfrm rot="20686340">
            <a:off x="6912121" y="5258662"/>
            <a:ext cx="19159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PRÁCTICA</a:t>
            </a:r>
            <a:endParaRPr lang="es-E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657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5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39552" y="7689080"/>
            <a:ext cx="7848872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/>
              <a:t>La Escuela Superior Militar “Eloy Alfaro” dando cumplimiento a su misión de formar y preparar a quienes a cabo de cuatro años de formación pasaran a engrosar las filas de la oficialidad de nuestro Ejército Ecuatoriano se ve en la necesidad de preparar a sus cadetes en lo referente a navegación terrestre en este caso en la asignatura de “lectura de cartas” puesto que los conocimientos y experiencias que nos muestra el desarrollo de esta materia contribuye en gran manera a la formación del aspirante a oficial y a su desempeño en futuros conflictos armados que pongan en peligro a la seguridad de nuestra nación en una manera más eficiente y eficaz, para colaborar y permitir el cumplimiento de la misión de los diferentes escalones de mando.</a:t>
            </a:r>
          </a:p>
          <a:p>
            <a:pPr algn="ctr"/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11760" y="1340768"/>
            <a:ext cx="4824536" cy="10081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Escuela Superior Militar </a:t>
            </a:r>
          </a:p>
          <a:p>
            <a:pPr algn="ctr"/>
            <a:r>
              <a:rPr lang="es-ES" sz="3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“Eloy Alfaro”</a:t>
            </a:r>
            <a:endParaRPr lang="es-ES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3067219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Formar  y Preparar 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55776" y="38610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LECTURA DE CARTAS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3347864" y="3212976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076056" y="292320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Futuros Oficiales del Ejército Ecuatoriano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0" y="4584030"/>
            <a:ext cx="61926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Fundamental del Militar  </a:t>
            </a:r>
          </a:p>
          <a:p>
            <a:pPr algn="ctr"/>
            <a:endParaRPr lang="es-ES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5576" y="5085184"/>
            <a:ext cx="288032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CAMPO OCUPACIONAL </a:t>
            </a:r>
            <a:endParaRPr lang="es-ES" sz="2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14 Imagen" descr="DSC01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310" y="5610404"/>
            <a:ext cx="2084016" cy="113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CuadroTexto"/>
          <p:cNvSpPr txBox="1"/>
          <p:nvPr/>
        </p:nvSpPr>
        <p:spPr>
          <a:xfrm>
            <a:off x="3995936" y="5733256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ACORDE AL AVANCE DE LA TECNOLOGIA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04248" y="5373216"/>
            <a:ext cx="20162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APLICAR EFICIENTE MENTE LA INSTRUCCIÓN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331640" y="260648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/>
      <p:bldP spid="13" grpId="1"/>
      <p:bldP spid="14" grpId="0" animBg="1"/>
      <p:bldP spid="16" grpId="0" animBg="1"/>
      <p:bldP spid="17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1787" y="692696"/>
            <a:ext cx="259228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OBJETIVO GENERAL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87823" y="332656"/>
            <a:ext cx="49685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DETERMINAR EL MATERIAL DIDÁCTICO MAS ADECUADO PARA LA MATERIA DE LECTURA DE CARTAS, FACILITANDO EL APRENDIZAJE DEL CADETE Y EVITAR QUE ESTOS CONOCIMIENTOS SEAN OLVIDADOS FÁCILMENTE, INCENTIVANDO A UNA EFICIENTE PRACTICA DE LA MISMA. </a:t>
            </a:r>
            <a:endParaRPr lang="es-E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15815" y="3891147"/>
            <a:ext cx="30963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EC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Incorporar materia útil para complementar los conocimientos de lectura de cartas y además ejercicios aplicativos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2924944"/>
            <a:ext cx="547260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OBJETIVO ESPECIFICOS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3717032"/>
            <a:ext cx="2699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EC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Realizar un análisis de como influiría en el aprendizaje, el uso de material didáctico diferente a que se utiliza actualmente.</a:t>
            </a:r>
            <a:endParaRPr lang="es-E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47656" y="3861048"/>
            <a:ext cx="2916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E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Sugerir  un manual adecuado para la materia de lectura de cartas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99591" y="5661248"/>
            <a:ext cx="7128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SUGERIR LA COMPLEMENTACION DEL CD DE LECTURA DE CARTAS DEL IGM PARA TODOS LOS CADETES DE LA ESMIL</a:t>
            </a:r>
            <a:endParaRPr lang="es-E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7" grpId="0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51520" y="1566664"/>
            <a:ext cx="820891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 MEJOR MATERIAL DIDACTICO DE LA MATERIA DE LECTURA DE CARTAS AYUDAR A UN MEJOR APRENDIZAJE DE LA MATERIA DE LECTURA DE CARTAS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2636912"/>
            <a:ext cx="820891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INCENTIVAR A LA PRÁCTICA DE LO APRENDIDO EN LAS AULAS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3356992"/>
            <a:ext cx="828092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IMPLEMENTARTA CONOCIMIENTOS ADICIONALES CONCADENADOS CON LA MATERIA DE LECTURA DE CARTAS AYUDARA COMPLEMENTAR CONOCIMIENTOS.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4725144"/>
            <a:ext cx="828092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MANUAL DE LECTURA DE CARTAS PROPORCIONARA CONOCIMIENTOS CLAROS Y EJERCICIOS APLICATIVOS DE LA MATERIA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6582" y="5589240"/>
            <a:ext cx="3141282" cy="10081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DIFICULTANDO QUE EL CADETE OLVIDE RAPIDA DE MATERIA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03126" y="5661248"/>
            <a:ext cx="31412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INCENTIVAR A LOS CADETES A SEGUIR INVESTIGANDO 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61717" y="254885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JUSTIFICACIÓN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si-pc.com.ar/images/CD-RO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729" y="1988840"/>
            <a:ext cx="3365748" cy="3343892"/>
          </a:xfrm>
          <a:prstGeom prst="rect">
            <a:avLst/>
          </a:prstGeom>
          <a:noFill/>
        </p:spPr>
      </p:pic>
      <p:pic>
        <p:nvPicPr>
          <p:cNvPr id="1028" name="Picture 4" descr="http://educacionhijos.es/wp-content/uploads/boo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40767"/>
            <a:ext cx="4032447" cy="410950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161717" y="254885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PROPUESTA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7 Marcador de contenido" descr="P503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692696"/>
            <a:ext cx="2060047" cy="154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467544" y="5301209"/>
            <a:ext cx="21602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FALTA DE MOTIVACIÓN A LOS CADETES  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43808" y="5652537"/>
            <a:ext cx="216024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DEFICIENTE APRENDIZAJE</a:t>
            </a:r>
            <a:endParaRPr lang="es-ES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04048" y="4941168"/>
            <a:ext cx="20882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CADETES ESTUDIEN PARA PASAR MATERIA</a:t>
            </a:r>
            <a:endParaRPr lang="es-ES" sz="1600" dirty="0"/>
          </a:p>
        </p:txBody>
      </p:sp>
      <p:sp>
        <p:nvSpPr>
          <p:cNvPr id="17" name="16 Flecha derecha"/>
          <p:cNvSpPr/>
          <p:nvPr/>
        </p:nvSpPr>
        <p:spPr>
          <a:xfrm>
            <a:off x="5796136" y="5589240"/>
            <a:ext cx="43204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300192" y="5733256"/>
            <a:ext cx="151216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OLVIDAN</a:t>
            </a:r>
            <a:endParaRPr lang="es-ES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920880" y="5517232"/>
            <a:ext cx="11876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VOLVER A ESTUDIAL</a:t>
            </a:r>
            <a:endParaRPr lang="es-ES" dirty="0"/>
          </a:p>
        </p:txBody>
      </p:sp>
      <p:sp>
        <p:nvSpPr>
          <p:cNvPr id="21" name="20 Flecha derecha"/>
          <p:cNvSpPr/>
          <p:nvPr/>
        </p:nvSpPr>
        <p:spPr>
          <a:xfrm>
            <a:off x="7740352" y="5805264"/>
            <a:ext cx="14401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251520" y="1340768"/>
            <a:ext cx="4176464" cy="13080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ES" sz="2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AVANCE DE LA TECNOLOGIA</a:t>
            </a:r>
          </a:p>
          <a:p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2204864"/>
            <a:ext cx="835292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s-ES" sz="2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FALTA DE UN MEJOR MATERIAL DIDACTICO RÁPIDO Y DE MEJOR APRENDIZAJE</a:t>
            </a:r>
            <a:endParaRPr lang="es-ES" sz="2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3429000"/>
            <a:ext cx="471601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FALTA DE PRÁCTICA DE LO APRENDIDO</a:t>
            </a:r>
            <a:endParaRPr lang="es-ES" sz="2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24 Imagen" descr="DSC09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852936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25 Rectángulo redondeado"/>
          <p:cNvSpPr/>
          <p:nvPr/>
        </p:nvSpPr>
        <p:spPr>
          <a:xfrm>
            <a:off x="3203848" y="4581128"/>
            <a:ext cx="144016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 PREGUNTAN</a:t>
            </a:r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1547664" y="-547107"/>
            <a:ext cx="608518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merican Classic" pitchFamily="18" charset="0"/>
              </a:rPr>
              <a:t>          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PROBLEMA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9" grpId="0"/>
      <p:bldP spid="20" grpId="0" animBg="1"/>
      <p:bldP spid="21" grpId="0" animBg="1"/>
      <p:bldP spid="22" grpId="0"/>
      <p:bldP spid="23" grpId="0"/>
      <p:bldP spid="24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pc\AppData\Local\Temp\Rar$DI00.994\abstract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43608" y="908720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ACTUA COMO SI FUERA EL ULTIMO DIA DE TU VIDA, A APRENDE COMO SI FUERAS A VIVIR TODA LA VIDA.</a:t>
            </a:r>
            <a:endParaRPr lang="es-ES" sz="5400" dirty="0">
              <a:solidFill>
                <a:schemeClr val="bg1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33020" y="1542361"/>
            <a:ext cx="736599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LA EXISTENCIA DE UN MEJOR MATERIAL DIDACTICO</a:t>
            </a:r>
            <a:endParaRPr lang="es-E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" name="13 Imagen" descr="250018_207885975919997_100000957873311_523724_72528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03" y="3717032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Rectángulo"/>
          <p:cNvSpPr/>
          <p:nvPr/>
        </p:nvSpPr>
        <p:spPr>
          <a:xfrm>
            <a:off x="179512" y="2204864"/>
            <a:ext cx="2592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MEJOR APRENDIZAJE MAYOR INTERES POR LA MATERIA</a:t>
            </a:r>
            <a:endParaRPr lang="es-E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347864" y="2420888"/>
            <a:ext cx="1944216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FOMENTAR MAS A LA PRÁCTICA </a:t>
            </a:r>
            <a:endParaRPr lang="es-ES" sz="2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96136" y="2420888"/>
            <a:ext cx="2241088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INCENTIVAR  A LA INVESTIGACIÓN </a:t>
            </a:r>
            <a:endParaRPr lang="es-ES" sz="2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8" name="17 Imagen" descr="DSC01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933056"/>
            <a:ext cx="2232248" cy="197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DSC004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005064"/>
            <a:ext cx="2339752" cy="175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DSC0146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3F2DD"/>
              </a:clrFrom>
              <a:clrTo>
                <a:srgbClr val="E3F2DD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-173934" y="173933"/>
            <a:ext cx="1391477" cy="1043608"/>
          </a:xfrm>
          <a:prstGeom prst="rect">
            <a:avLst/>
          </a:prstGeom>
        </p:spPr>
      </p:pic>
      <p:pic>
        <p:nvPicPr>
          <p:cNvPr id="22" name="21 Imagen" descr="DSC014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6310" y="0"/>
            <a:ext cx="1787690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22 Rectángulo"/>
          <p:cNvSpPr/>
          <p:nvPr/>
        </p:nvSpPr>
        <p:spPr>
          <a:xfrm>
            <a:off x="1369414" y="6006099"/>
            <a:ext cx="7038273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EVITANDO SUPLETORIOS Y REINVESTIGACIONES</a:t>
            </a:r>
            <a:endParaRPr lang="es-ES" sz="2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1559" y="6083044"/>
            <a:ext cx="82089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ACORDE AL AVANCE DE LA TECNOLOGIA</a:t>
            </a:r>
            <a:endParaRPr lang="es-ES" sz="1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161717" y="254885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JUSTIFICACIÓN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  <p:bldP spid="17" grpId="0"/>
      <p:bldP spid="23" grpId="0"/>
      <p:bldP spid="23" grpId="1"/>
      <p:bldP spid="23" grpId="2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" name="6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64466604"/>
              </p:ext>
            </p:extLst>
          </p:nvPr>
        </p:nvGraphicFramePr>
        <p:xfrm>
          <a:off x="1979712" y="980728"/>
          <a:ext cx="53389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Elipse"/>
          <p:cNvSpPr/>
          <p:nvPr/>
        </p:nvSpPr>
        <p:spPr>
          <a:xfrm>
            <a:off x="4499992" y="1772816"/>
            <a:ext cx="1728192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Demostrar la necesidad de disponer un nuevo material didáctico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2699792" y="5103674"/>
            <a:ext cx="39001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OBJETIVO GENERAL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259632" y="136567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OBJETIVOS ESPECIFICOS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1268760"/>
            <a:ext cx="15121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ANALIZAR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483768" y="1700808"/>
            <a:ext cx="36724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MATERIAL</a:t>
            </a:r>
            <a:r>
              <a:rPr lang="es-ES" dirty="0" smtClean="0"/>
              <a:t> </a:t>
            </a:r>
            <a:r>
              <a:rPr lang="es-E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DIDACTICO</a:t>
            </a:r>
            <a:r>
              <a:rPr lang="es-ES" dirty="0" smtClean="0"/>
              <a:t>  DISPONIBLE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763688" y="2780928"/>
            <a:ext cx="571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Lectura de cartas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3851920" y="2132856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angular"/>
          <p:cNvCxnSpPr>
            <a:stCxn id="7" idx="3"/>
            <a:endCxn id="8" idx="1"/>
          </p:cNvCxnSpPr>
          <p:nvPr/>
        </p:nvCxnSpPr>
        <p:spPr>
          <a:xfrm>
            <a:off x="1979712" y="1453426"/>
            <a:ext cx="504056" cy="43204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Marcador de contenido" descr="DSC0039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16216" y="1124744"/>
            <a:ext cx="2156057" cy="1617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Imagen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77646" y="4243034"/>
            <a:ext cx="2479824" cy="185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Imagen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013176"/>
            <a:ext cx="2175339" cy="163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Imagen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005064"/>
            <a:ext cx="1663733" cy="12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20 Flecha izquierda, derecha y arriba"/>
          <p:cNvSpPr/>
          <p:nvPr/>
        </p:nvSpPr>
        <p:spPr>
          <a:xfrm rot="10800000">
            <a:off x="3419872" y="4365104"/>
            <a:ext cx="2088232" cy="5040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21 Imagen" descr="ampliaci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5301208"/>
            <a:ext cx="3215018" cy="1556792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1123165" y="136567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OBJETIVOS GENERAL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99592" y="1412776"/>
            <a:ext cx="28803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USO MATERIAL DIDACTICO EFICIENTE Y ADECUADO</a:t>
            </a:r>
            <a:endParaRPr lang="es-ES" b="1" dirty="0"/>
          </a:p>
        </p:txBody>
      </p:sp>
      <p:sp>
        <p:nvSpPr>
          <p:cNvPr id="6" name="5 Flecha a la derecha con muesca"/>
          <p:cNvSpPr/>
          <p:nvPr/>
        </p:nvSpPr>
        <p:spPr>
          <a:xfrm>
            <a:off x="3851920" y="1556792"/>
            <a:ext cx="1152128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076056" y="1412776"/>
            <a:ext cx="324036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APRENDIZAJE EFICIENTE DE LA MATERIA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588224" y="2420888"/>
            <a:ext cx="144016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RAPIDA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588224" y="2852936"/>
            <a:ext cx="144016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ADECUADA</a:t>
            </a:r>
            <a:endParaRPr lang="es-E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5887" y="3724949"/>
            <a:ext cx="378211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1475656" y="2420889"/>
            <a:ext cx="15121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PRÁCTICO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475656" y="2852936"/>
            <a:ext cx="172819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FACIL MANEJO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75656" y="3347700"/>
            <a:ext cx="23042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NUEVOS CONTENIDOS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043608" y="397114"/>
            <a:ext cx="7056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HIPOTESIS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496" y="2276872"/>
            <a:ext cx="4931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Reseña Histórica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36512" y="3225750"/>
            <a:ext cx="715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Tipos Material Didáctico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496" y="4149080"/>
            <a:ext cx="7641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Materia Lectura De Cartas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3528" y="5085184"/>
            <a:ext cx="2736647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300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Conceptos básicos</a:t>
            </a:r>
            <a:endParaRPr lang="es-ES" sz="2300" cap="all" spc="0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5517232"/>
            <a:ext cx="3458063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300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temas mas importantes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95536" y="6093296"/>
            <a:ext cx="3148940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300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0000" stA="55000" endPos="48000" dist="500" dir="5400000" sy="-100000" algn="bl" rotWithShape="0"/>
                </a:effectLst>
              </a:rPr>
              <a:t>Uso GPS : poligonales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1549" y="3225750"/>
            <a:ext cx="1600199" cy="112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748" y="1657896"/>
            <a:ext cx="1656184" cy="156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869160"/>
            <a:ext cx="1218284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5085184"/>
            <a:ext cx="1681437" cy="128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SC013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946987" y="5350157"/>
            <a:ext cx="1543720" cy="115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19 Rectángulo"/>
          <p:cNvSpPr/>
          <p:nvPr/>
        </p:nvSpPr>
        <p:spPr>
          <a:xfrm>
            <a:off x="2359933" y="104475"/>
            <a:ext cx="50161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C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APÍTU</a:t>
            </a:r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LO</a:t>
            </a:r>
            <a:r>
              <a:rPr lang="es-E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II</a:t>
            </a:r>
            <a:endParaRPr lang="es-E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DARLING" pitchFamily="2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-13263" y="1327140"/>
            <a:ext cx="7115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MARCO CONCEPTUAL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61081" y="50655"/>
            <a:ext cx="53126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C</a:t>
            </a:r>
            <a:r>
              <a:rPr lang="es-ES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APÍTU</a:t>
            </a:r>
            <a:r>
              <a:rPr lang="es-E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LO</a:t>
            </a:r>
            <a:r>
              <a:rPr lang="es-E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 DARLING" pitchFamily="2" charset="0"/>
              </a:rPr>
              <a:t> III</a:t>
            </a:r>
            <a:endParaRPr lang="es-E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DARLING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49592" y="1268760"/>
            <a:ext cx="705678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merican Classic" pitchFamily="18" charset="0"/>
              </a:rPr>
              <a:t>          </a:t>
            </a:r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TIPO DE        INVESTIGACIÓN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sp>
        <p:nvSpPr>
          <p:cNvPr id="2" name="1 Flecha curvada hacia la derecha"/>
          <p:cNvSpPr/>
          <p:nvPr/>
        </p:nvSpPr>
        <p:spPr>
          <a:xfrm rot="3317099">
            <a:off x="489620" y="527416"/>
            <a:ext cx="1766899" cy="3472455"/>
          </a:xfrm>
          <a:prstGeom prst="curvedRightArrow">
            <a:avLst>
              <a:gd name="adj1" fmla="val 25000"/>
              <a:gd name="adj2" fmla="val 50000"/>
              <a:gd name="adj3" fmla="val 43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48" y="5707508"/>
            <a:ext cx="4570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Investigación Documental</a:t>
            </a:r>
            <a:endParaRPr lang="es-E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820443" y="5707509"/>
            <a:ext cx="42158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Investigación de Campo</a:t>
            </a:r>
            <a:endParaRPr lang="es-E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4" y="3140723"/>
            <a:ext cx="338019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58" y="3093632"/>
            <a:ext cx="3721804" cy="261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0791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7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43608" y="404664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merican Classic" pitchFamily="18" charset="0"/>
              </a:rPr>
              <a:t>MÉTODO DE LA INVESTIGACIÓN</a:t>
            </a:r>
            <a:endParaRPr lang="es-E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merican Classic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090994986"/>
              </p:ext>
            </p:extLst>
          </p:nvPr>
        </p:nvGraphicFramePr>
        <p:xfrm>
          <a:off x="-468560" y="2046332"/>
          <a:ext cx="9073008" cy="47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275856" y="5021317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 CENA" pitchFamily="2" charset="0"/>
              </a:rPr>
              <a:t>Método Analítico</a:t>
            </a:r>
            <a:endParaRPr lang="es-EC" sz="2000" b="1" dirty="0">
              <a:latin typeface="AR CENA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4882817"/>
            <a:ext cx="1224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>
                <a:latin typeface="AR CENA" pitchFamily="2" charset="0"/>
              </a:rPr>
              <a:t>Método Sintético</a:t>
            </a:r>
          </a:p>
          <a:p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732240" y="4554281"/>
            <a:ext cx="1224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>
                <a:latin typeface="AR CENA" pitchFamily="2" charset="0"/>
              </a:rPr>
              <a:t>Método Estadístico</a:t>
            </a:r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278555" y="4774968"/>
            <a:ext cx="1224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>
                <a:latin typeface="AR CENA" pitchFamily="2" charset="0"/>
              </a:rPr>
              <a:t>Método Científico</a:t>
            </a:r>
          </a:p>
          <a:p>
            <a:endParaRPr lang="es-EC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9255">
            <a:off x="4254336" y="2175179"/>
            <a:ext cx="4504023" cy="2507641"/>
          </a:xfrm>
          <a:prstGeom prst="rect">
            <a:avLst/>
          </a:prstGeom>
        </p:spPr>
      </p:pic>
      <p:sp>
        <p:nvSpPr>
          <p:cNvPr id="12" name="11 Flecha abajo"/>
          <p:cNvSpPr/>
          <p:nvPr/>
        </p:nvSpPr>
        <p:spPr>
          <a:xfrm rot="20132765">
            <a:off x="361254" y="1638935"/>
            <a:ext cx="1308809" cy="1723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 rot="2792076">
            <a:off x="1422889" y="3136612"/>
            <a:ext cx="2159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TIPOS</a:t>
            </a:r>
            <a:endParaRPr lang="es-ES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770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40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8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40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8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40">
                                          <p:stCondLst>
                                            <p:cond delay="24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8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40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8" decel="50000">
                                          <p:stCondLst>
                                            <p:cond delay="27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6" grpId="0"/>
      <p:bldP spid="7" grpId="0"/>
      <p:bldP spid="8" grpId="0"/>
      <p:bldP spid="9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831</Words>
  <Application>Microsoft Office PowerPoint</Application>
  <PresentationFormat>Presentación en pantalla (4:3)</PresentationFormat>
  <Paragraphs>182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SoftPack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103</cp:revision>
  <dcterms:created xsi:type="dcterms:W3CDTF">2011-06-26T20:12:16Z</dcterms:created>
  <dcterms:modified xsi:type="dcterms:W3CDTF">2011-07-31T14:20:16Z</dcterms:modified>
</cp:coreProperties>
</file>