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3" r:id="rId10"/>
    <p:sldId id="266" r:id="rId11"/>
    <p:sldId id="264" r:id="rId12"/>
    <p:sldId id="265" r:id="rId13"/>
    <p:sldId id="275" r:id="rId14"/>
    <p:sldId id="284" r:id="rId15"/>
    <p:sldId id="285" r:id="rId16"/>
    <p:sldId id="286" r:id="rId17"/>
    <p:sldId id="287" r:id="rId18"/>
    <p:sldId id="267" r:id="rId19"/>
    <p:sldId id="268" r:id="rId20"/>
    <p:sldId id="274" r:id="rId21"/>
    <p:sldId id="271" r:id="rId22"/>
    <p:sldId id="273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7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BB7D2-1840-4C95-912B-21B3FC927C4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5415A6-333B-4695-9DA4-54132BC712E8}">
      <dgm:prSet phldrT="[Texto]"/>
      <dgm:spPr/>
      <dgm:t>
        <a:bodyPr/>
        <a:lstStyle/>
        <a:p>
          <a:r>
            <a:rPr lang="es-EC" dirty="0" smtClean="0"/>
            <a:t>COMPETENCIA</a:t>
          </a:r>
          <a:endParaRPr lang="en-US" dirty="0"/>
        </a:p>
      </dgm:t>
    </dgm:pt>
    <dgm:pt modelId="{79FD67A3-DDC8-45B7-810A-F3B0DE14D453}" type="parTrans" cxnId="{19DA798F-9C3A-4FD3-9B91-F0D2CCC7419A}">
      <dgm:prSet/>
      <dgm:spPr/>
      <dgm:t>
        <a:bodyPr/>
        <a:lstStyle/>
        <a:p>
          <a:endParaRPr lang="en-US"/>
        </a:p>
      </dgm:t>
    </dgm:pt>
    <dgm:pt modelId="{C4CFB6CD-F15A-4BA2-8536-E172E4AED398}" type="sibTrans" cxnId="{19DA798F-9C3A-4FD3-9B91-F0D2CCC7419A}">
      <dgm:prSet/>
      <dgm:spPr/>
      <dgm:t>
        <a:bodyPr/>
        <a:lstStyle/>
        <a:p>
          <a:endParaRPr lang="en-US"/>
        </a:p>
      </dgm:t>
    </dgm:pt>
    <dgm:pt modelId="{E465F625-9F0F-4BC0-8C6A-24285881BB03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Comportamientos formados por habilidades , valores, destrezas motoras que hacen posible llevar a cabo cualquier actividad.</a:t>
          </a:r>
          <a:endParaRPr lang="en-US" dirty="0" smtClean="0"/>
        </a:p>
      </dgm:t>
    </dgm:pt>
    <dgm:pt modelId="{ACC8F6D3-7FC5-4CA6-A13A-9066AFA0AADB}" type="parTrans" cxnId="{109C837E-9C9F-4A09-A0A7-79BB14416474}">
      <dgm:prSet/>
      <dgm:spPr/>
      <dgm:t>
        <a:bodyPr/>
        <a:lstStyle/>
        <a:p>
          <a:endParaRPr lang="en-US"/>
        </a:p>
      </dgm:t>
    </dgm:pt>
    <dgm:pt modelId="{F97DE499-AC46-47C8-9392-8080AB2C15C7}" type="sibTrans" cxnId="{109C837E-9C9F-4A09-A0A7-79BB14416474}">
      <dgm:prSet/>
      <dgm:spPr/>
      <dgm:t>
        <a:bodyPr/>
        <a:lstStyle/>
        <a:p>
          <a:endParaRPr lang="en-US"/>
        </a:p>
      </dgm:t>
    </dgm:pt>
    <dgm:pt modelId="{4403A85A-8C71-4EAC-90C2-018FBC5D8579}">
      <dgm:prSet phldrT="[Texto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Capacidad</a:t>
          </a:r>
          <a:r>
            <a:rPr lang="en-US" dirty="0" smtClean="0"/>
            <a:t> de </a:t>
          </a:r>
          <a:r>
            <a:rPr lang="en-US" dirty="0" err="1" smtClean="0"/>
            <a:t>poner</a:t>
          </a:r>
          <a:r>
            <a:rPr lang="en-US" dirty="0" smtClean="0"/>
            <a:t> en </a:t>
          </a:r>
          <a:r>
            <a:rPr lang="en-US" dirty="0" err="1" smtClean="0"/>
            <a:t>operación</a:t>
          </a:r>
          <a:r>
            <a:rPr lang="en-US" dirty="0" smtClean="0"/>
            <a:t>  lo </a:t>
          </a:r>
          <a:r>
            <a:rPr lang="en-US" dirty="0" err="1" smtClean="0"/>
            <a:t>aprendido</a:t>
          </a:r>
          <a:r>
            <a:rPr lang="en-US" dirty="0" smtClean="0"/>
            <a:t> en el </a:t>
          </a:r>
          <a:r>
            <a:rPr lang="en-US" dirty="0" err="1" smtClean="0"/>
            <a:t>diario</a:t>
          </a:r>
          <a:r>
            <a:rPr lang="en-US" dirty="0" smtClean="0"/>
            <a:t> </a:t>
          </a:r>
          <a:r>
            <a:rPr lang="en-US" dirty="0" err="1" smtClean="0"/>
            <a:t>vivir</a:t>
          </a:r>
          <a:r>
            <a:rPr lang="en-US" dirty="0" smtClean="0"/>
            <a:t>.</a:t>
          </a:r>
          <a:endParaRPr lang="en-US" dirty="0"/>
        </a:p>
      </dgm:t>
    </dgm:pt>
    <dgm:pt modelId="{E8AEDB38-5BD5-43BC-8175-06BF25355BE8}" type="parTrans" cxnId="{78BBA8A6-1A74-4FCD-B136-EC63CA10EE42}">
      <dgm:prSet/>
      <dgm:spPr/>
      <dgm:t>
        <a:bodyPr/>
        <a:lstStyle/>
        <a:p>
          <a:endParaRPr lang="en-US"/>
        </a:p>
      </dgm:t>
    </dgm:pt>
    <dgm:pt modelId="{028AB26D-E33F-4ADD-BD52-AB4C903AFA72}" type="sibTrans" cxnId="{78BBA8A6-1A74-4FCD-B136-EC63CA10EE42}">
      <dgm:prSet/>
      <dgm:spPr/>
      <dgm:t>
        <a:bodyPr/>
        <a:lstStyle/>
        <a:p>
          <a:endParaRPr lang="en-US"/>
        </a:p>
      </dgm:t>
    </dgm:pt>
    <dgm:pt modelId="{5F3445F2-8E95-43C5-A161-63009AB4958F}" type="pres">
      <dgm:prSet presAssocID="{798BB7D2-1840-4C95-912B-21B3FC927C4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B451B5-E5A4-4527-965C-4BB390FBA769}" type="pres">
      <dgm:prSet presAssocID="{735415A6-333B-4695-9DA4-54132BC712E8}" presName="centerShape" presStyleLbl="node0" presStyleIdx="0" presStyleCnt="1" custScaleY="92267" custLinFactNeighborX="-45088" custLinFactNeighborY="-12556"/>
      <dgm:spPr/>
      <dgm:t>
        <a:bodyPr/>
        <a:lstStyle/>
        <a:p>
          <a:endParaRPr lang="en-US"/>
        </a:p>
      </dgm:t>
    </dgm:pt>
    <dgm:pt modelId="{BDD58FDB-5C3B-49A6-B51B-12EC310D2590}" type="pres">
      <dgm:prSet presAssocID="{ACC8F6D3-7FC5-4CA6-A13A-9066AFA0AADB}" presName="parTrans" presStyleLbl="bgSibTrans2D1" presStyleIdx="0" presStyleCnt="2" custScaleX="46203" custLinFactNeighborX="-30743" custLinFactNeighborY="9173"/>
      <dgm:spPr/>
      <dgm:t>
        <a:bodyPr/>
        <a:lstStyle/>
        <a:p>
          <a:endParaRPr lang="en-US"/>
        </a:p>
      </dgm:t>
    </dgm:pt>
    <dgm:pt modelId="{F638CC6B-F11D-4F98-9ED0-A6566FF8F8C9}" type="pres">
      <dgm:prSet presAssocID="{E465F625-9F0F-4BC0-8C6A-24285881BB03}" presName="node" presStyleLbl="node1" presStyleIdx="0" presStyleCnt="2" custScaleX="138601" custRadScaleRad="69075" custRadScaleInc="109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4A3E8-7347-438A-9453-BC36017A1821}" type="pres">
      <dgm:prSet presAssocID="{E8AEDB38-5BD5-43BC-8175-06BF25355BE8}" presName="parTrans" presStyleLbl="bgSibTrans2D1" presStyleIdx="1" presStyleCnt="2" custScaleX="46163" custLinFactNeighborX="-30083" custLinFactNeighborY="-8479"/>
      <dgm:spPr/>
      <dgm:t>
        <a:bodyPr/>
        <a:lstStyle/>
        <a:p>
          <a:endParaRPr lang="en-US"/>
        </a:p>
      </dgm:t>
    </dgm:pt>
    <dgm:pt modelId="{D2691497-ED5A-4421-9AF6-D7F16FC39AC1}" type="pres">
      <dgm:prSet presAssocID="{4403A85A-8C71-4EAC-90C2-018FBC5D8579}" presName="node" presStyleLbl="node1" presStyleIdx="1" presStyleCnt="2" custScaleX="133868" custScaleY="101522" custRadScaleRad="46306" custRadScaleInc="437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9BC5C-D750-4589-9B43-B4661F80DB2C}" type="presOf" srcId="{E8AEDB38-5BD5-43BC-8175-06BF25355BE8}" destId="{77B4A3E8-7347-438A-9453-BC36017A1821}" srcOrd="0" destOrd="0" presId="urn:microsoft.com/office/officeart/2005/8/layout/radial4"/>
    <dgm:cxn modelId="{4EA6FDDD-EE38-4EC0-85C9-C4877F0E0075}" type="presOf" srcId="{798BB7D2-1840-4C95-912B-21B3FC927C45}" destId="{5F3445F2-8E95-43C5-A161-63009AB4958F}" srcOrd="0" destOrd="0" presId="urn:microsoft.com/office/officeart/2005/8/layout/radial4"/>
    <dgm:cxn modelId="{78BBA8A6-1A74-4FCD-B136-EC63CA10EE42}" srcId="{735415A6-333B-4695-9DA4-54132BC712E8}" destId="{4403A85A-8C71-4EAC-90C2-018FBC5D8579}" srcOrd="1" destOrd="0" parTransId="{E8AEDB38-5BD5-43BC-8175-06BF25355BE8}" sibTransId="{028AB26D-E33F-4ADD-BD52-AB4C903AFA72}"/>
    <dgm:cxn modelId="{4AC5EE64-1651-4E26-A78B-CD926C167362}" type="presOf" srcId="{ACC8F6D3-7FC5-4CA6-A13A-9066AFA0AADB}" destId="{BDD58FDB-5C3B-49A6-B51B-12EC310D2590}" srcOrd="0" destOrd="0" presId="urn:microsoft.com/office/officeart/2005/8/layout/radial4"/>
    <dgm:cxn modelId="{109C837E-9C9F-4A09-A0A7-79BB14416474}" srcId="{735415A6-333B-4695-9DA4-54132BC712E8}" destId="{E465F625-9F0F-4BC0-8C6A-24285881BB03}" srcOrd="0" destOrd="0" parTransId="{ACC8F6D3-7FC5-4CA6-A13A-9066AFA0AADB}" sibTransId="{F97DE499-AC46-47C8-9392-8080AB2C15C7}"/>
    <dgm:cxn modelId="{A9742938-DD20-4E31-8191-5902B5E97A4E}" type="presOf" srcId="{735415A6-333B-4695-9DA4-54132BC712E8}" destId="{A1B451B5-E5A4-4527-965C-4BB390FBA769}" srcOrd="0" destOrd="0" presId="urn:microsoft.com/office/officeart/2005/8/layout/radial4"/>
    <dgm:cxn modelId="{19DA798F-9C3A-4FD3-9B91-F0D2CCC7419A}" srcId="{798BB7D2-1840-4C95-912B-21B3FC927C45}" destId="{735415A6-333B-4695-9DA4-54132BC712E8}" srcOrd="0" destOrd="0" parTransId="{79FD67A3-DDC8-45B7-810A-F3B0DE14D453}" sibTransId="{C4CFB6CD-F15A-4BA2-8536-E172E4AED398}"/>
    <dgm:cxn modelId="{DDB55915-BD93-44A4-AAA3-019081EB4222}" type="presOf" srcId="{E465F625-9F0F-4BC0-8C6A-24285881BB03}" destId="{F638CC6B-F11D-4F98-9ED0-A6566FF8F8C9}" srcOrd="0" destOrd="0" presId="urn:microsoft.com/office/officeart/2005/8/layout/radial4"/>
    <dgm:cxn modelId="{B95BA271-B0AB-44A0-AACE-D30E998B15CA}" type="presOf" srcId="{4403A85A-8C71-4EAC-90C2-018FBC5D8579}" destId="{D2691497-ED5A-4421-9AF6-D7F16FC39AC1}" srcOrd="0" destOrd="0" presId="urn:microsoft.com/office/officeart/2005/8/layout/radial4"/>
    <dgm:cxn modelId="{DF9AD91F-6532-407D-923A-129F9F5607AB}" type="presParOf" srcId="{5F3445F2-8E95-43C5-A161-63009AB4958F}" destId="{A1B451B5-E5A4-4527-965C-4BB390FBA769}" srcOrd="0" destOrd="0" presId="urn:microsoft.com/office/officeart/2005/8/layout/radial4"/>
    <dgm:cxn modelId="{B77DB1D2-FB0E-487F-BB0F-97679D61B876}" type="presParOf" srcId="{5F3445F2-8E95-43C5-A161-63009AB4958F}" destId="{BDD58FDB-5C3B-49A6-B51B-12EC310D2590}" srcOrd="1" destOrd="0" presId="urn:microsoft.com/office/officeart/2005/8/layout/radial4"/>
    <dgm:cxn modelId="{5D924503-15B9-4BDB-895C-1C671017816A}" type="presParOf" srcId="{5F3445F2-8E95-43C5-A161-63009AB4958F}" destId="{F638CC6B-F11D-4F98-9ED0-A6566FF8F8C9}" srcOrd="2" destOrd="0" presId="urn:microsoft.com/office/officeart/2005/8/layout/radial4"/>
    <dgm:cxn modelId="{D8204002-266F-4ABD-B37D-5725ED02C179}" type="presParOf" srcId="{5F3445F2-8E95-43C5-A161-63009AB4958F}" destId="{77B4A3E8-7347-438A-9453-BC36017A1821}" srcOrd="3" destOrd="0" presId="urn:microsoft.com/office/officeart/2005/8/layout/radial4"/>
    <dgm:cxn modelId="{7DF8C4C6-B4F6-4EC7-BD29-54E34301A1EE}" type="presParOf" srcId="{5F3445F2-8E95-43C5-A161-63009AB4958F}" destId="{D2691497-ED5A-4421-9AF6-D7F16FC39AC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3DC26B-7F8E-42A9-AEA2-D05C18C5DC69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11DB45-859C-469D-86DF-78CBB58C424E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Darse cuenta de lo que aprenden y cómo lo hacen</a:t>
          </a:r>
          <a:endParaRPr lang="en-US" dirty="0"/>
        </a:p>
      </dgm:t>
    </dgm:pt>
    <dgm:pt modelId="{F4FD23DF-3CC9-43BE-995C-6EE8D6479C58}" type="parTrans" cxnId="{253E6250-E2D1-46E3-AB7A-E51D5774F960}">
      <dgm:prSet/>
      <dgm:spPr/>
      <dgm:t>
        <a:bodyPr/>
        <a:lstStyle/>
        <a:p>
          <a:endParaRPr lang="en-US"/>
        </a:p>
      </dgm:t>
    </dgm:pt>
    <dgm:pt modelId="{AC673CE9-05B3-45F0-9CF0-1088F7939E6A}" type="sibTrans" cxnId="{253E6250-E2D1-46E3-AB7A-E51D5774F960}">
      <dgm:prSet/>
      <dgm:spPr/>
      <dgm:t>
        <a:bodyPr/>
        <a:lstStyle/>
        <a:p>
          <a:endParaRPr lang="en-US"/>
        </a:p>
      </dgm:t>
    </dgm:pt>
    <dgm:pt modelId="{17675693-2BB1-4B5D-87A1-F75E847CB30A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Habilidades que les permitan aplicar lo que saben en beneficio de su entorno social</a:t>
          </a:r>
          <a:endParaRPr lang="en-US" dirty="0"/>
        </a:p>
      </dgm:t>
    </dgm:pt>
    <dgm:pt modelId="{959F1766-B1F5-43C1-B321-61734CDB6206}" type="parTrans" cxnId="{92C72A8B-4EE5-483F-827B-84B364871EBD}">
      <dgm:prSet/>
      <dgm:spPr/>
      <dgm:t>
        <a:bodyPr/>
        <a:lstStyle/>
        <a:p>
          <a:endParaRPr lang="en-US"/>
        </a:p>
      </dgm:t>
    </dgm:pt>
    <dgm:pt modelId="{B80AF636-D9EE-4258-892B-5FA86F1B009A}" type="sibTrans" cxnId="{92C72A8B-4EE5-483F-827B-84B364871EBD}">
      <dgm:prSet/>
      <dgm:spPr/>
      <dgm:t>
        <a:bodyPr/>
        <a:lstStyle/>
        <a:p>
          <a:endParaRPr lang="en-US"/>
        </a:p>
      </dgm:t>
    </dgm:pt>
    <dgm:pt modelId="{ED87FB2E-7EAD-4EB0-A0FC-3F69475713EC}">
      <dgm:prSet phldrT="[Texto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Trabajar en equipo respetando al otro</a:t>
          </a:r>
          <a:endParaRPr lang="en-US" dirty="0"/>
        </a:p>
      </dgm:t>
    </dgm:pt>
    <dgm:pt modelId="{DA830F30-9A9D-49A5-BDC0-21813104C4A5}" type="parTrans" cxnId="{1F9AED82-8A1C-4CA3-9CEF-2C2F2780793E}">
      <dgm:prSet/>
      <dgm:spPr/>
      <dgm:t>
        <a:bodyPr/>
        <a:lstStyle/>
        <a:p>
          <a:endParaRPr lang="en-US"/>
        </a:p>
      </dgm:t>
    </dgm:pt>
    <dgm:pt modelId="{EF5AE634-33C1-4291-A073-2CEA14EC6E93}" type="sibTrans" cxnId="{1F9AED82-8A1C-4CA3-9CEF-2C2F2780793E}">
      <dgm:prSet/>
      <dgm:spPr/>
      <dgm:t>
        <a:bodyPr/>
        <a:lstStyle/>
        <a:p>
          <a:endParaRPr lang="en-US"/>
        </a:p>
      </dgm:t>
    </dgm:pt>
    <dgm:pt modelId="{6A08A08B-4564-4679-AB3D-E15D0DCF50C5}">
      <dgm:prSet phldrT="[Texto]" phldr="1"/>
      <dgm:spPr/>
      <dgm:t>
        <a:bodyPr/>
        <a:lstStyle/>
        <a:p>
          <a:endParaRPr lang="en-US" dirty="0"/>
        </a:p>
      </dgm:t>
    </dgm:pt>
    <dgm:pt modelId="{E4318732-EA7F-40E6-9D75-F5BD296C947D}" type="parTrans" cxnId="{93BE3CA0-6A9E-415F-BF7B-CDF84B3C6BDE}">
      <dgm:prSet/>
      <dgm:spPr/>
      <dgm:t>
        <a:bodyPr/>
        <a:lstStyle/>
        <a:p>
          <a:endParaRPr lang="en-US"/>
        </a:p>
      </dgm:t>
    </dgm:pt>
    <dgm:pt modelId="{32E078A0-0DA0-44CC-951F-34252495258E}" type="sibTrans" cxnId="{93BE3CA0-6A9E-415F-BF7B-CDF84B3C6BDE}">
      <dgm:prSet/>
      <dgm:spPr/>
      <dgm:t>
        <a:bodyPr/>
        <a:lstStyle/>
        <a:p>
          <a:endParaRPr lang="en-US"/>
        </a:p>
      </dgm:t>
    </dgm:pt>
    <dgm:pt modelId="{3C3EF26B-769E-4C98-B5B9-2961B4AD319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Visualizarse como un ser particular</a:t>
          </a:r>
        </a:p>
        <a:p>
          <a:r>
            <a:rPr lang="es-ES" dirty="0" smtClean="0"/>
            <a:t>(persona que es él por sí mismo, responsable).</a:t>
          </a:r>
          <a:endParaRPr lang="en-US" dirty="0"/>
        </a:p>
      </dgm:t>
    </dgm:pt>
    <dgm:pt modelId="{52CE7C47-CC0D-41B2-BEDF-D81605E64495}" type="parTrans" cxnId="{C1F08A78-CCAF-4F7E-950F-4E79C7451118}">
      <dgm:prSet/>
      <dgm:spPr/>
      <dgm:t>
        <a:bodyPr/>
        <a:lstStyle/>
        <a:p>
          <a:endParaRPr lang="en-US"/>
        </a:p>
      </dgm:t>
    </dgm:pt>
    <dgm:pt modelId="{4B7229D7-9778-43FF-AE6A-03D1250E0A90}" type="sibTrans" cxnId="{C1F08A78-CCAF-4F7E-950F-4E79C7451118}">
      <dgm:prSet/>
      <dgm:spPr/>
      <dgm:t>
        <a:bodyPr/>
        <a:lstStyle/>
        <a:p>
          <a:endParaRPr lang="en-US"/>
        </a:p>
      </dgm:t>
    </dgm:pt>
    <dgm:pt modelId="{D0B46228-C1A7-455E-9E17-3F970FC25764}" type="pres">
      <dgm:prSet presAssocID="{663DC26B-7F8E-42A9-AEA2-D05C18C5DC6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E9B0D7-5825-477E-9B40-EA274F6784D1}" type="pres">
      <dgm:prSet presAssocID="{663DC26B-7F8E-42A9-AEA2-D05C18C5DC69}" presName="axisShape" presStyleLbl="bgShp" presStyleIdx="0" presStyleCnt="1"/>
      <dgm:spPr/>
    </dgm:pt>
    <dgm:pt modelId="{6BB8482A-33E5-40D4-94F6-1244B8A4FE55}" type="pres">
      <dgm:prSet presAssocID="{663DC26B-7F8E-42A9-AEA2-D05C18C5DC69}" presName="rect1" presStyleLbl="node1" presStyleIdx="0" presStyleCnt="4" custLinFactNeighborX="-4153" custLinFactNeighborY="10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3CD6-28E1-4147-A033-4E906FA009B1}" type="pres">
      <dgm:prSet presAssocID="{663DC26B-7F8E-42A9-AEA2-D05C18C5DC69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82CCC-6E04-458A-9D28-75ACA4D9D5F8}" type="pres">
      <dgm:prSet presAssocID="{663DC26B-7F8E-42A9-AEA2-D05C18C5DC69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02E1B-294D-41EF-BD9B-8A2829F8020E}" type="pres">
      <dgm:prSet presAssocID="{663DC26B-7F8E-42A9-AEA2-D05C18C5DC69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1ECB9F-367B-41E1-8D68-2391989D156A}" type="presOf" srcId="{663DC26B-7F8E-42A9-AEA2-D05C18C5DC69}" destId="{D0B46228-C1A7-455E-9E17-3F970FC25764}" srcOrd="0" destOrd="0" presId="urn:microsoft.com/office/officeart/2005/8/layout/matrix2"/>
    <dgm:cxn modelId="{1F9AED82-8A1C-4CA3-9CEF-2C2F2780793E}" srcId="{663DC26B-7F8E-42A9-AEA2-D05C18C5DC69}" destId="{ED87FB2E-7EAD-4EB0-A0FC-3F69475713EC}" srcOrd="2" destOrd="0" parTransId="{DA830F30-9A9D-49A5-BDC0-21813104C4A5}" sibTransId="{EF5AE634-33C1-4291-A073-2CEA14EC6E93}"/>
    <dgm:cxn modelId="{E623132F-875F-4967-89CD-FA9CE81AEC69}" type="presOf" srcId="{3C3EF26B-769E-4C98-B5B9-2961B4AD3199}" destId="{75D02E1B-294D-41EF-BD9B-8A2829F8020E}" srcOrd="0" destOrd="0" presId="urn:microsoft.com/office/officeart/2005/8/layout/matrix2"/>
    <dgm:cxn modelId="{91AE0F76-2DF4-4F09-9C0C-7875F5DABC0D}" type="presOf" srcId="{17675693-2BB1-4B5D-87A1-F75E847CB30A}" destId="{0E963CD6-28E1-4147-A033-4E906FA009B1}" srcOrd="0" destOrd="0" presId="urn:microsoft.com/office/officeart/2005/8/layout/matrix2"/>
    <dgm:cxn modelId="{C1F08A78-CCAF-4F7E-950F-4E79C7451118}" srcId="{663DC26B-7F8E-42A9-AEA2-D05C18C5DC69}" destId="{3C3EF26B-769E-4C98-B5B9-2961B4AD3199}" srcOrd="3" destOrd="0" parTransId="{52CE7C47-CC0D-41B2-BEDF-D81605E64495}" sibTransId="{4B7229D7-9778-43FF-AE6A-03D1250E0A90}"/>
    <dgm:cxn modelId="{93BE3CA0-6A9E-415F-BF7B-CDF84B3C6BDE}" srcId="{663DC26B-7F8E-42A9-AEA2-D05C18C5DC69}" destId="{6A08A08B-4564-4679-AB3D-E15D0DCF50C5}" srcOrd="4" destOrd="0" parTransId="{E4318732-EA7F-40E6-9D75-F5BD296C947D}" sibTransId="{32E078A0-0DA0-44CC-951F-34252495258E}"/>
    <dgm:cxn modelId="{7D055DFA-4CA0-45F6-9D4A-10F36DE9B54B}" type="presOf" srcId="{ED87FB2E-7EAD-4EB0-A0FC-3F69475713EC}" destId="{9AD82CCC-6E04-458A-9D28-75ACA4D9D5F8}" srcOrd="0" destOrd="0" presId="urn:microsoft.com/office/officeart/2005/8/layout/matrix2"/>
    <dgm:cxn modelId="{92C72A8B-4EE5-483F-827B-84B364871EBD}" srcId="{663DC26B-7F8E-42A9-AEA2-D05C18C5DC69}" destId="{17675693-2BB1-4B5D-87A1-F75E847CB30A}" srcOrd="1" destOrd="0" parTransId="{959F1766-B1F5-43C1-B321-61734CDB6206}" sibTransId="{B80AF636-D9EE-4258-892B-5FA86F1B009A}"/>
    <dgm:cxn modelId="{87065AED-D38F-4089-B955-699B6019D991}" type="presOf" srcId="{F711DB45-859C-469D-86DF-78CBB58C424E}" destId="{6BB8482A-33E5-40D4-94F6-1244B8A4FE55}" srcOrd="0" destOrd="0" presId="urn:microsoft.com/office/officeart/2005/8/layout/matrix2"/>
    <dgm:cxn modelId="{253E6250-E2D1-46E3-AB7A-E51D5774F960}" srcId="{663DC26B-7F8E-42A9-AEA2-D05C18C5DC69}" destId="{F711DB45-859C-469D-86DF-78CBB58C424E}" srcOrd="0" destOrd="0" parTransId="{F4FD23DF-3CC9-43BE-995C-6EE8D6479C58}" sibTransId="{AC673CE9-05B3-45F0-9CF0-1088F7939E6A}"/>
    <dgm:cxn modelId="{797ACD93-D7B3-41A7-B108-EA792947CD18}" type="presParOf" srcId="{D0B46228-C1A7-455E-9E17-3F970FC25764}" destId="{5FE9B0D7-5825-477E-9B40-EA274F6784D1}" srcOrd="0" destOrd="0" presId="urn:microsoft.com/office/officeart/2005/8/layout/matrix2"/>
    <dgm:cxn modelId="{17215A88-F2B9-4E7C-9F30-4E12F5B65CE2}" type="presParOf" srcId="{D0B46228-C1A7-455E-9E17-3F970FC25764}" destId="{6BB8482A-33E5-40D4-94F6-1244B8A4FE55}" srcOrd="1" destOrd="0" presId="urn:microsoft.com/office/officeart/2005/8/layout/matrix2"/>
    <dgm:cxn modelId="{EA04E588-B163-406E-92F1-117F928AD42E}" type="presParOf" srcId="{D0B46228-C1A7-455E-9E17-3F970FC25764}" destId="{0E963CD6-28E1-4147-A033-4E906FA009B1}" srcOrd="2" destOrd="0" presId="urn:microsoft.com/office/officeart/2005/8/layout/matrix2"/>
    <dgm:cxn modelId="{920CAB31-BC0A-45D4-8D90-0435B2AE3AC0}" type="presParOf" srcId="{D0B46228-C1A7-455E-9E17-3F970FC25764}" destId="{9AD82CCC-6E04-458A-9D28-75ACA4D9D5F8}" srcOrd="3" destOrd="0" presId="urn:microsoft.com/office/officeart/2005/8/layout/matrix2"/>
    <dgm:cxn modelId="{7D2F66A7-1EC1-42A0-85BC-9C80CB15C479}" type="presParOf" srcId="{D0B46228-C1A7-455E-9E17-3F970FC25764}" destId="{75D02E1B-294D-41EF-BD9B-8A2829F8020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B451B5-E5A4-4527-965C-4BB390FBA769}">
      <dsp:nvSpPr>
        <dsp:cNvPr id="0" name=""/>
        <dsp:cNvSpPr/>
      </dsp:nvSpPr>
      <dsp:spPr>
        <a:xfrm>
          <a:off x="0" y="982519"/>
          <a:ext cx="2350811" cy="2169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COMPETENCIA</a:t>
          </a:r>
          <a:endParaRPr lang="en-US" sz="1800" kern="1200" dirty="0"/>
        </a:p>
      </dsp:txBody>
      <dsp:txXfrm>
        <a:off x="0" y="982519"/>
        <a:ext cx="2350811" cy="2169022"/>
      </dsp:txXfrm>
    </dsp:sp>
    <dsp:sp modelId="{BDD58FDB-5C3B-49A6-B51B-12EC310D2590}">
      <dsp:nvSpPr>
        <dsp:cNvPr id="0" name=""/>
        <dsp:cNvSpPr/>
      </dsp:nvSpPr>
      <dsp:spPr>
        <a:xfrm rot="20937515">
          <a:off x="2355807" y="1223852"/>
          <a:ext cx="1492116" cy="669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8CC6B-F11D-4F98-9ED0-A6566FF8F8C9}">
      <dsp:nvSpPr>
        <dsp:cNvPr id="0" name=""/>
        <dsp:cNvSpPr/>
      </dsp:nvSpPr>
      <dsp:spPr>
        <a:xfrm>
          <a:off x="4131887" y="294824"/>
          <a:ext cx="3095335" cy="17866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Comportamientos formados por habilidades , valores, destrezas motoras que hacen posible llevar a cabo cualquier actividad.</a:t>
          </a:r>
          <a:endParaRPr lang="en-US" sz="2100" kern="1200" dirty="0" smtClean="0"/>
        </a:p>
      </dsp:txBody>
      <dsp:txXfrm>
        <a:off x="4131887" y="294824"/>
        <a:ext cx="3095335" cy="1786616"/>
      </dsp:txXfrm>
    </dsp:sp>
    <dsp:sp modelId="{77B4A3E8-7347-438A-9453-BC36017A1821}">
      <dsp:nvSpPr>
        <dsp:cNvPr id="0" name=""/>
        <dsp:cNvSpPr/>
      </dsp:nvSpPr>
      <dsp:spPr>
        <a:xfrm rot="751986">
          <a:off x="2360784" y="2319226"/>
          <a:ext cx="1486165" cy="669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91497-ED5A-4421-9AF6-D7F16FC39AC1}">
      <dsp:nvSpPr>
        <dsp:cNvPr id="0" name=""/>
        <dsp:cNvSpPr/>
      </dsp:nvSpPr>
      <dsp:spPr>
        <a:xfrm>
          <a:off x="4148874" y="2153429"/>
          <a:ext cx="2989634" cy="18138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Capacidad</a:t>
          </a:r>
          <a:r>
            <a:rPr lang="en-US" sz="2100" kern="1200" dirty="0" smtClean="0"/>
            <a:t> de </a:t>
          </a:r>
          <a:r>
            <a:rPr lang="en-US" sz="2100" kern="1200" dirty="0" err="1" smtClean="0"/>
            <a:t>poner</a:t>
          </a:r>
          <a:r>
            <a:rPr lang="en-US" sz="2100" kern="1200" dirty="0" smtClean="0"/>
            <a:t> en </a:t>
          </a:r>
          <a:r>
            <a:rPr lang="en-US" sz="2100" kern="1200" dirty="0" err="1" smtClean="0"/>
            <a:t>operación</a:t>
          </a:r>
          <a:r>
            <a:rPr lang="en-US" sz="2100" kern="1200" dirty="0" smtClean="0"/>
            <a:t>  lo </a:t>
          </a:r>
          <a:r>
            <a:rPr lang="en-US" sz="2100" kern="1200" dirty="0" err="1" smtClean="0"/>
            <a:t>aprendido</a:t>
          </a:r>
          <a:r>
            <a:rPr lang="en-US" sz="2100" kern="1200" dirty="0" smtClean="0"/>
            <a:t> en el </a:t>
          </a:r>
          <a:r>
            <a:rPr lang="en-US" sz="2100" kern="1200" dirty="0" err="1" smtClean="0"/>
            <a:t>diario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vivir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4148874" y="2153429"/>
        <a:ext cx="2989634" cy="18138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E9B0D7-5825-477E-9B40-EA274F6784D1}">
      <dsp:nvSpPr>
        <dsp:cNvPr id="0" name=""/>
        <dsp:cNvSpPr/>
      </dsp:nvSpPr>
      <dsp:spPr>
        <a:xfrm>
          <a:off x="1656184" y="0"/>
          <a:ext cx="4464496" cy="446449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8482A-33E5-40D4-94F6-1244B8A4FE55}">
      <dsp:nvSpPr>
        <dsp:cNvPr id="0" name=""/>
        <dsp:cNvSpPr/>
      </dsp:nvSpPr>
      <dsp:spPr>
        <a:xfrm>
          <a:off x="1872212" y="309085"/>
          <a:ext cx="1785798" cy="178579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Darse cuenta de lo que aprenden y cómo lo hacen</a:t>
          </a:r>
          <a:endParaRPr lang="en-US" sz="1700" kern="1200" dirty="0"/>
        </a:p>
      </dsp:txBody>
      <dsp:txXfrm>
        <a:off x="1872212" y="309085"/>
        <a:ext cx="1785798" cy="1785798"/>
      </dsp:txXfrm>
    </dsp:sp>
    <dsp:sp modelId="{0E963CD6-28E1-4147-A033-4E906FA009B1}">
      <dsp:nvSpPr>
        <dsp:cNvPr id="0" name=""/>
        <dsp:cNvSpPr/>
      </dsp:nvSpPr>
      <dsp:spPr>
        <a:xfrm>
          <a:off x="4044689" y="290192"/>
          <a:ext cx="1785798" cy="178579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Habilidades que les permitan aplicar lo que saben en beneficio de su entorno social</a:t>
          </a:r>
          <a:endParaRPr lang="en-US" sz="1700" kern="1200" dirty="0"/>
        </a:p>
      </dsp:txBody>
      <dsp:txXfrm>
        <a:off x="4044689" y="290192"/>
        <a:ext cx="1785798" cy="1785798"/>
      </dsp:txXfrm>
    </dsp:sp>
    <dsp:sp modelId="{9AD82CCC-6E04-458A-9D28-75ACA4D9D5F8}">
      <dsp:nvSpPr>
        <dsp:cNvPr id="0" name=""/>
        <dsp:cNvSpPr/>
      </dsp:nvSpPr>
      <dsp:spPr>
        <a:xfrm>
          <a:off x="1946376" y="2388505"/>
          <a:ext cx="1785798" cy="178579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Trabajar en equipo respetando al otro</a:t>
          </a:r>
          <a:endParaRPr lang="en-US" sz="1700" kern="1200" dirty="0"/>
        </a:p>
      </dsp:txBody>
      <dsp:txXfrm>
        <a:off x="1946376" y="2388505"/>
        <a:ext cx="1785798" cy="1785798"/>
      </dsp:txXfrm>
    </dsp:sp>
    <dsp:sp modelId="{75D02E1B-294D-41EF-BD9B-8A2829F8020E}">
      <dsp:nvSpPr>
        <dsp:cNvPr id="0" name=""/>
        <dsp:cNvSpPr/>
      </dsp:nvSpPr>
      <dsp:spPr>
        <a:xfrm>
          <a:off x="4044689" y="2388505"/>
          <a:ext cx="1785798" cy="178579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Visualizarse como un ser particular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(persona que es él por sí mismo, responsable).</a:t>
          </a:r>
          <a:endParaRPr lang="en-US" sz="1700" kern="1200" dirty="0"/>
        </a:p>
      </dsp:txBody>
      <dsp:txXfrm>
        <a:off x="4044689" y="2388505"/>
        <a:ext cx="1785798" cy="178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85CB-99CE-4989-9B11-0A723C3D5FF4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5DDF5-10B6-4A07-89BC-C45C49211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DDF5-10B6-4A07-89BC-C45C492116D3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1401A7-50EF-46B3-82B1-BEC2F32246B5}" type="datetimeFigureOut">
              <a:rPr lang="es-ES" smtClean="0"/>
              <a:pPr/>
              <a:t>05/08/2011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5C1E8B-E777-487E-8A41-C28C4A172A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1026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691680" y="476672"/>
            <a:ext cx="6552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ESCUELA SUPERIOR MILITAR </a:t>
            </a:r>
          </a:p>
          <a:p>
            <a:pPr algn="ctr"/>
            <a:r>
              <a:rPr lang="es-ES" sz="3200" b="1" dirty="0" smtClean="0"/>
              <a:t>“ELOY ALFARO”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smtClean="0"/>
              <a:t>TRABAJO DE INVESTIGACIÓN</a:t>
            </a:r>
          </a:p>
          <a:p>
            <a:pPr algn="ctr"/>
            <a:endParaRPr lang="es-ES" sz="3200" b="1" dirty="0"/>
          </a:p>
          <a:p>
            <a:pPr algn="ctr"/>
            <a:endParaRPr lang="es-ES" sz="3200" b="1" dirty="0" smtClean="0"/>
          </a:p>
          <a:p>
            <a:pPr algn="ctr"/>
            <a:endParaRPr lang="es-ES" sz="3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2924944"/>
            <a:ext cx="741682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b="1" dirty="0" smtClean="0"/>
          </a:p>
          <a:p>
            <a:pPr algn="ctr"/>
            <a:r>
              <a:rPr lang="es-EC" b="1" dirty="0" smtClean="0"/>
              <a:t>“ANÁLISIS </a:t>
            </a:r>
            <a:r>
              <a:rPr lang="es-EC" b="1" dirty="0"/>
              <a:t>DEL MODELO EDUCATIVO POR COMPETENCIAS Y SU INCIDENCIA EN LA FORMACIÓN INTEGRAL DE LOS CADETES DE LA ESCUELA SUPERIOR MILITAR “ELOY ALFARO” EN </a:t>
            </a:r>
            <a:r>
              <a:rPr lang="es-EC" b="1" dirty="0" smtClean="0"/>
              <a:t>EL </a:t>
            </a:r>
            <a:r>
              <a:rPr lang="es-EC" b="1" dirty="0"/>
              <a:t>AÑO LECTIVO 2010 – </a:t>
            </a:r>
            <a:r>
              <a:rPr lang="es-EC" b="1" dirty="0" smtClean="0"/>
              <a:t>2011”</a:t>
            </a:r>
          </a:p>
          <a:p>
            <a:pPr algn="ctr"/>
            <a:endParaRPr lang="es-EC" b="1" dirty="0"/>
          </a:p>
          <a:p>
            <a:pPr algn="ctr"/>
            <a:endParaRPr lang="es-EC" b="1" dirty="0" smtClean="0"/>
          </a:p>
          <a:p>
            <a:pPr algn="ctr"/>
            <a:endParaRPr lang="es-EC" b="1" dirty="0"/>
          </a:p>
          <a:p>
            <a:pPr algn="ctr"/>
            <a:endParaRPr lang="es-EC" b="1" dirty="0"/>
          </a:p>
          <a:p>
            <a:pPr algn="ctr"/>
            <a:endParaRPr lang="es-EC" b="1" dirty="0" smtClean="0"/>
          </a:p>
          <a:p>
            <a:pPr algn="r"/>
            <a:r>
              <a:rPr lang="es-EC" sz="1400" b="1" dirty="0" smtClean="0"/>
              <a:t>SBRIG.  </a:t>
            </a:r>
            <a:r>
              <a:rPr lang="es-EC" sz="1400" b="1" dirty="0" smtClean="0"/>
              <a:t>E. GAVILANEZ J. WILLIAM F.</a:t>
            </a:r>
            <a:endParaRPr lang="es-EC" sz="1400" b="1" dirty="0"/>
          </a:p>
          <a:p>
            <a:pPr algn="ctr"/>
            <a:r>
              <a:rPr lang="es-EC" sz="1400" b="1" dirty="0" smtClean="0"/>
              <a:t>                                                                                 </a:t>
            </a:r>
            <a:r>
              <a:rPr lang="es-EC" sz="1400" b="1" dirty="0" smtClean="0"/>
              <a:t>BRIG</a:t>
            </a:r>
            <a:r>
              <a:rPr lang="es-EC" sz="1400" b="1" dirty="0" smtClean="0"/>
              <a:t>. E.  TRUJILLO C. CARLOS E.</a:t>
            </a:r>
            <a:endParaRPr lang="es-ES" sz="1400" dirty="0"/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u="sng" dirty="0" smtClean="0"/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2132112" y="5570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ESTADO ACTUAL DEL PROBLEMA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268760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PREGUNTA N. 8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 IMPLEMENTACIÓN DEL MODELO EDUCATIVO POR COMPETENCIAS A PERMITIDO UNA MEJOR ASIMILACIÓN DE LOS CONOCIMIENTOS, HABILIDADES Y VALORES POR  PARTE DE LOS CADETES DE LA ESCUELA SUPERIOR MILITAR “ELOY ALFARO”</a:t>
            </a:r>
            <a:endParaRPr lang="es-E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716016" y="3557915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39 % TOTALMENTE</a:t>
            </a:r>
          </a:p>
          <a:p>
            <a:endParaRPr lang="es-ES" dirty="0" smtClean="0"/>
          </a:p>
          <a:p>
            <a:r>
              <a:rPr lang="es-ES" dirty="0" smtClean="0"/>
              <a:t>40,2 % EN GRAN MEDIDA</a:t>
            </a:r>
          </a:p>
          <a:p>
            <a:endParaRPr lang="es-ES" dirty="0" smtClean="0"/>
          </a:p>
          <a:p>
            <a:r>
              <a:rPr lang="es-ES" dirty="0" smtClean="0"/>
              <a:t>18,3% MEDIANAMENTE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2,4 % EN BAJO MEDIDA</a:t>
            </a:r>
            <a:endParaRPr lang="es-ES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15616" y="3429000"/>
          <a:ext cx="3343275" cy="2581275"/>
        </p:xfrm>
        <a:graphic>
          <a:graphicData uri="http://schemas.openxmlformats.org/presentationml/2006/ole">
            <p:oleObj spid="_x0000_s25603" name="Imagen" r:id="rId5" imgW="4285440" imgH="4371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ESTADO ACTUAL DEL PROBLEMA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1268760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PREGUNTA N- 10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EL TIEMPO ASIGNADO A CUMPLIR CON LOS REQUERIMIENTOS DEL MODELO EDUCATIVO POR COMPETENCIAS NO SE ADAPTA AL HORARIO DE LA ESCUELA SUPERIOR MILITAR “ELOY ALFARO”.</a:t>
            </a:r>
            <a:endParaRPr lang="es-E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15616" y="3068960"/>
          <a:ext cx="3276600" cy="2905125"/>
        </p:xfrm>
        <a:graphic>
          <a:graphicData uri="http://schemas.openxmlformats.org/presentationml/2006/ole">
            <p:oleObj spid="_x0000_s1025" name="Imagen" r:id="rId6" imgW="4285440" imgH="4371120" progId="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716016" y="3429000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25, 6 % EN MUY ALTO GRADO</a:t>
            </a:r>
          </a:p>
          <a:p>
            <a:endParaRPr lang="es-ES" dirty="0" smtClean="0"/>
          </a:p>
          <a:p>
            <a:r>
              <a:rPr lang="es-ES" dirty="0" smtClean="0"/>
              <a:t>61,0 % EN ALTO GRADO</a:t>
            </a:r>
          </a:p>
          <a:p>
            <a:endParaRPr lang="es-ES" dirty="0" smtClean="0"/>
          </a:p>
          <a:p>
            <a:r>
              <a:rPr lang="es-ES" dirty="0" smtClean="0"/>
              <a:t>9,8 % MEDIANAMENTE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3,7 % EN BAJO GRADO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ESTADO ACTUAL DEL PROBLEMA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1268760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PREGUNTA  N. 11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EL TIEMPO DESTINADO A LOS TRABAJOS Y EVALUACIONES QUE EXIGE EL MODELO EDUCATIVO POR COMPETENCIAS NO SE ECUENTRA A LA PAR CON EL TIEMPO DISPONIBLE DE LOS CADETES</a:t>
            </a:r>
            <a:endParaRPr lang="es-E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115616" y="3068960"/>
          <a:ext cx="3802254" cy="2736304"/>
        </p:xfrm>
        <a:graphic>
          <a:graphicData uri="http://schemas.openxmlformats.org/presentationml/2006/ole">
            <p:oleObj spid="_x0000_s22529" name="Imagen" r:id="rId5" imgW="4285440" imgH="4371120" progId="">
              <p:embed/>
            </p:oleObj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5220072" y="335699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26, 8 % EN MUY ALTO GRADO</a:t>
            </a:r>
          </a:p>
          <a:p>
            <a:endParaRPr lang="es-ES" dirty="0" smtClean="0"/>
          </a:p>
          <a:p>
            <a:r>
              <a:rPr lang="es-ES" dirty="0" smtClean="0"/>
              <a:t>50,0 % EN ALTO GRADO</a:t>
            </a:r>
          </a:p>
          <a:p>
            <a:endParaRPr lang="es-ES" dirty="0" smtClean="0"/>
          </a:p>
          <a:p>
            <a:r>
              <a:rPr lang="es-ES" dirty="0" smtClean="0"/>
              <a:t>22 % MEDIANAMENTE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1,2 % EN BAJO GRADO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PROPUESTA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2204864"/>
            <a:ext cx="727280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REESTRUCTURAR LAS ASIGNATURAS IMPARTIDAS EN LA FORMACIÓN DEL OFICIAL DE LA ESMIL, MEDIANTE EL ANÁLISIS QUE CONSIDERE EL DESARROLLO DE COMPETENCIAS QUE CARACTERIZAN AL OFICIAL PARA UN MEJOR DESEMPEÑO ACADÉMICO.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332657"/>
          <a:ext cx="6984776" cy="6264693"/>
        </p:xfrm>
        <a:graphic>
          <a:graphicData uri="http://schemas.openxmlformats.org/drawingml/2006/table">
            <a:tbl>
              <a:tblPr/>
              <a:tblGrid>
                <a:gridCol w="688284"/>
                <a:gridCol w="1759988"/>
                <a:gridCol w="1584176"/>
                <a:gridCol w="1389755"/>
                <a:gridCol w="1562573"/>
              </a:tblGrid>
              <a:tr h="342844"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s-ES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s-ES" sz="7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I CURSO MILITAR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II CURSO MILITAR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III CURSO MILITAR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IV CURSO MILITAR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93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CULTURA MILITAR</a:t>
                      </a:r>
                      <a:endParaRPr lang="en-US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DOCTRINA BÁSICA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 dirty="0">
                          <a:latin typeface="Calibri"/>
                          <a:ea typeface="Calibri"/>
                          <a:cs typeface="Times New Roman"/>
                        </a:rPr>
                        <a:t>EMPLEO DEL PELOTÓN DE </a:t>
                      </a:r>
                      <a:r>
                        <a:rPr lang="es-ES" sz="700" b="1" dirty="0" smtClean="0">
                          <a:latin typeface="Calibri"/>
                          <a:ea typeface="Calibri"/>
                          <a:cs typeface="Times New Roman"/>
                        </a:rPr>
                        <a:t>FUSILEROS</a:t>
                      </a: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 dirty="0">
                          <a:latin typeface="Calibri"/>
                          <a:ea typeface="Calibri"/>
                          <a:cs typeface="Times New Roman"/>
                        </a:rPr>
                        <a:t>EMPLEO DEL PELOTÓN DE FUSILEROS II</a:t>
                      </a: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>
                          <a:latin typeface="Calibri"/>
                          <a:ea typeface="Calibri"/>
                          <a:cs typeface="Times New Roman"/>
                        </a:rPr>
                        <a:t>EMPLEO DEL EQUIPO DE ARMAS COMBINADAS</a:t>
                      </a: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88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INSTRUCCIÓN INDIVIDUAL DE COMBATE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>
                          <a:latin typeface="Calibri"/>
                          <a:ea typeface="Calibri"/>
                          <a:cs typeface="Times New Roman"/>
                        </a:rPr>
                        <a:t>PROCESO DE LIDERAZGO DE TROPAS</a:t>
                      </a: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DEFENSA INTERNA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FUNDAMENTOS DE PLANA MAYOR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325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NAVEGACIÓN TERRESTRE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COMUNICACIONES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PELOTÓN POLICIA MILITAR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MONTAJE DE EJERCICIOS TÁCTICOS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392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DERECHO INTERNACIONAL HUMANITARIO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O.A.S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SIMBOLOS, TÉCNICAS Y CALCOS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EXPLOSIVOS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OPERACIONES DE PAZ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HISTORIA MILITAR ECUATORIANA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325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HISTORIA MILITAR UNIVERSAL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 dirty="0">
                          <a:latin typeface="Calibri"/>
                          <a:ea typeface="Calibri"/>
                          <a:cs typeface="Times New Roman"/>
                        </a:rPr>
                        <a:t>HISTORIA DE LÍMITES Y DERECHO TERRITORIAL</a:t>
                      </a: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s-E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INSTRUCCIÓN FORMAL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>
                          <a:latin typeface="Calibri"/>
                          <a:ea typeface="Calibri"/>
                          <a:cs typeface="Times New Roman"/>
                        </a:rPr>
                        <a:t>ARMAS DE APOYO Y TIRO I</a:t>
                      </a: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>
                          <a:latin typeface="Calibri"/>
                          <a:ea typeface="Calibri"/>
                          <a:cs typeface="Times New Roman"/>
                        </a:rPr>
                        <a:t>ARMAS DE APOYO Y TIRO II</a:t>
                      </a: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s-E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14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s-E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LEGISLACIÓN MILITAR I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LEGISLACIÓN </a:t>
                      </a:r>
                      <a:r>
                        <a:rPr lang="en-US" sz="7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700" b="1" dirty="0" smtClean="0">
                          <a:latin typeface="Calibri"/>
                          <a:ea typeface="Calibri"/>
                          <a:cs typeface="Times New Roman"/>
                        </a:rPr>
                        <a:t>MILITAR </a:t>
                      </a: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LIDERAZGO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18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ETICA PROFESIONAL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579"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ENTRENAMIENTO FÍSICO MILITAR I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ENTRENAMIENTO FÍSICO MILITAR II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ENTRENAMIENTO FÍSICO MILITAR III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ENTRENAMIENTO FÍSICO MILITAR IV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25158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CULTURA HUMANÍSTICA</a:t>
                      </a:r>
                      <a:endParaRPr lang="en-US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MATEMÁTICA BÁSICA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ESTADÍSTICA DESCRIPTIVA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GESTIÓN EMPRESARIAL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DESARROLLO DE EMPRENDEDORES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6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COMPUTACIÓN BÁSICA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COMPUTACIÓN AVANZADA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>
                          <a:latin typeface="Calibri"/>
                          <a:ea typeface="Calibri"/>
                          <a:cs typeface="Times New Roman"/>
                        </a:rPr>
                        <a:t>GESTIÓN DE LA CALIDAD Y PRODUCTIVIDAD</a:t>
                      </a: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PRÁCTICA DOCENTE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6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ADMINISTRACIÓN GENERAL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INTRODUCCIÓN A LA CONTABILIDAD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s-ES" sz="700" b="1">
                          <a:latin typeface="Calibri"/>
                          <a:ea typeface="Calibri"/>
                          <a:cs typeface="Times New Roman"/>
                        </a:rPr>
                        <a:t>DISEÑO Y EVALUACIÓN DE PROYECTOS</a:t>
                      </a: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 dirty="0">
                          <a:latin typeface="Calibri"/>
                          <a:ea typeface="Calibri"/>
                          <a:cs typeface="Times New Roman"/>
                        </a:rPr>
                        <a:t>GESTIÓN AMBIENTAL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6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COMUNICACIÓN ORAL Y ESCRITA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METODOLOGÍA DE LA INVESTIGACIÓN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DIDÁCTICA GENERAL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PEDAGOGÍA</a:t>
                      </a:r>
                    </a:p>
                  </a:txBody>
                  <a:tcPr marL="30633" marR="30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REALIDAD NACIONAL Y GEOPOLÍTICA</a:t>
                      </a: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0" algn="l"/>
                        </a:tabLst>
                      </a:pPr>
                      <a:endParaRPr lang="en-US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33" marR="30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2420888"/>
            <a:ext cx="7498080" cy="2125216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s-MX" sz="2000" dirty="0" smtClean="0"/>
              <a:t>ELABORAR UN HORARIO TENTATIVO, DE RÉGIMEN INTERNO, QUE PERMITA A LOS CADETES TENER EL TIEMPO SUFICIENTE PARA EL CUMPLIMIENTO DE LOS NUEVOS REQUERIMIENTOS DOCENTES, COMO PARTE DEL MODELO CON ENFOQUE EN COMPETENCIAS.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948592"/>
        </p:xfrm>
        <a:graphic>
          <a:graphicData uri="http://schemas.openxmlformats.org/drawingml/2006/table">
            <a:tbl>
              <a:tblPr/>
              <a:tblGrid>
                <a:gridCol w="539696"/>
                <a:gridCol w="1649930"/>
                <a:gridCol w="524277"/>
                <a:gridCol w="1356951"/>
                <a:gridCol w="539696"/>
                <a:gridCol w="1171912"/>
                <a:gridCol w="539696"/>
                <a:gridCol w="1094813"/>
                <a:gridCol w="493437"/>
                <a:gridCol w="1233592"/>
              </a:tblGrid>
              <a:tr h="1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HORAS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LUNES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HORAS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HORA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MIÉRCOLES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HORAS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JUEVES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HORAS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VIERNES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5:15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DIANA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5:15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DIANA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5:15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DIANA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5:15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DIANA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5:15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DIANA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15 - 05: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ACTIV. RÉGIMEN INTERNO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15 - 05: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ACT. RÉGIMEN INTERNO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15 - 05: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ACT. RÉGIMEN INTERNO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15 - 05: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ACT. RÉGIMEN INTERNO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15 - 05: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ACT. RÉGIMEN INTERNO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45 - 06: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45 - 06: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DEPOR, VIVADA, LECT OG.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45 - 06: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DEPOR, VIVADA, LECT OG.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45 - 06: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DEPOR, VIVADA, LECT OG.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05: 45 - 06: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DEPOR, VIVADA, LECT OG.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06:00 - 06: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DESAYUNO, COMISIONES, ASEO, PERSONAL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06: 00 - 07: 30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PREPARACION FISICO MILITAR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06: 00 - 07: 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PREPARACION FISICO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06: 00 - 07: 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PREPARACION FISICO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06: 00 - 07: 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PREPARACION FISICO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06: 45 - 07: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MOMENTO CIVICO E INSTRUCCIÓN DE DESFILE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07: 30 - 08: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BAÑO, ASEO, COMISIONES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07: 30 - 08: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BAÑO, ASEO, COMISIONES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07: 30 - 08: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BAÑO, ASEO, COMISIONES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07: 30 - 08: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BAÑO, ASEO, COMISIONES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07: 45 - 08:10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GUARDAR EQUIPO, MOV AULAS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00 - 08:30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DESAYUNO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00 - 08:30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DESAYUNO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00 - 08:30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DESAYUNO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00 - 08:30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DESAYUNO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10 - 09: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08:30 - 08: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COMISIONES DORMITORIOS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08:30 - 08: 50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COMISIONES DORMITORIOS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08:30 - 08: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COMISIONES DORMITORIOS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08:30 - 08: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COMISIONES DORMITORIOS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00 - 09: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50 - 09: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REVISTA DORMITORIOS, MOV AULAS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50 - 09: 00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REVISTA DORMITORIOS, MOV AULAS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50 - 09: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REVISTA DORMITORIOS, MOV AULAS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08: 50 - 09: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REVISTA DORMITORIOS, MOV AULAS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50 - 10: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00 - 09: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00 - 09: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00 - 09: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00 - 09: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10: 40 - 11: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50 - 10: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50 - 10: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50 - 10: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09: 50 - 10: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11: 10 - 12: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10: 40 - 11: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10: 40 - 11: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10: 40 - 11: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10: 40 - 11: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LUNCH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00 - 12: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11: 10 - 12: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11: 10 - 12: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11: 10 - 12: 00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11: 10 - 12: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50 - 13: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ASEO Y REVISTA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00 - 12: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00 - 12: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00 - 12: 50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00 - 12: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10 - 13: 55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ALMUERZO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50 - 13: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ASEO Y REVISTA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50 - 13: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ASEO Y REVISTA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50 - 13: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ASEO Y REVISTA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12: 50 - 13: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ASEO Y REVISTA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55 - 14: 25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RELEVO DE GUARDIA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10 - 13: 55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ALMUERZO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10 - 13: 55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ALMUERZO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10 - 13: 55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ALMUERZO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10 - 13: 55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ALMUERZO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55 - 15:00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 CADETES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55 - 14: 25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RELEVO DE GUARDIA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55 - 14: 25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RELEVO DE GUARDIA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55 - 14: 25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RELEVO DE GUARDIA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55 - 14: 25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RELEVO DE GUARDIA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00 - 15: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55 - 15: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55 - 15: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55 - 15: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13: 55 - 15: 00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50 - 16: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00 - 15: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00 - 15: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00 - 15: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00 - 15: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40 - 17:00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CAMBIO UNIFORME DEPORTES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50 - 16: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50 - 16: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50 - 16: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15: 50 - 16: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17: 00 - 18: 15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DEPORTES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40 - 15: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RECESO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40 - 15: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RECESO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40 - 15: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RECESO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40 - 15: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RECESO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18: 15 - 19: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BAÑO Y ASEO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50 - 17: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50 - 17: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MILITAR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50 - 17: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16: 50 - 17: 40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CULTURA HUMANÍSTICA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04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19: 00 - 19: 45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MISA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 40 - 19: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TAREAS REFUERZO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 40 - 19: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TAREAS REFUERZO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 40 - 19: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TAREAS REFUERZO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 40 - 19: 10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TAREAS REFUERZO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19: 45 - 20: 15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MERIENDA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19: 10 - 20: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MERIENDA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19: 10 - 20: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MERIENDA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19: 10 - 20: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MERIENDA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19: 10 - 20: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MERIENDA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15 - 20: 30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 RETRETA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00 - 20: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00 - 20: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00 - 20: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00 - 20: 50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TIEMPO LIBRE, ACT ADMIN., CADETES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30 - 22: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TAREAS REFUERZO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50 - 21: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 RETRETA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50 - 21: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 RETRETA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50 - 21: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 RETRETA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20: 50 - 21: 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PARTE DE RETRETA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21:00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FORTALECIMIENTO ESPÍRITU MILITAR / ESTUDIO VOLUNTARIO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21:00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FORTALECIMIENTO ESPÍRITU MILITAR / ESTUDIO VOLUNTARIO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21:00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FORTALECIMIENTO ESPÍRITU MILITAR / ESTUDIO VOLUNTARIO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21:00</a:t>
                      </a:r>
                      <a:endParaRPr lang="en-US" sz="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FORTALECIMIENTO ESPÍRITU MILITAR / ESTUDIO VOLUNTARIO</a:t>
                      </a:r>
                      <a:endParaRPr lang="en-US" sz="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39" marR="33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348880"/>
            <a:ext cx="7498080" cy="2952328"/>
          </a:xfrm>
        </p:spPr>
        <p:txBody>
          <a:bodyPr/>
          <a:lstStyle/>
          <a:p>
            <a:pPr lvl="0" algn="just"/>
            <a:r>
              <a:rPr lang="es-ES" sz="2000" dirty="0" smtClean="0"/>
              <a:t>ELABORAR UNA GUÍA DE TÉCNICAS DE ESTUDIO COMO AYUDA AL CADETE PARA MEJORAR SU PROCESO DE APRENDIZAJE Y OPTIMIZAR SU TIEMPO DE ESTUDIO OBLIGATORIO.</a:t>
            </a:r>
          </a:p>
          <a:p>
            <a:pPr lvl="0" algn="just"/>
            <a:endParaRPr lang="es-ES" sz="2000" dirty="0" smtClean="0"/>
          </a:p>
          <a:p>
            <a:pPr lvl="0" algn="just"/>
            <a:endParaRPr lang="es-ES" sz="2000" dirty="0" smtClean="0"/>
          </a:p>
          <a:p>
            <a:pPr lvl="0" algn="just"/>
            <a:endParaRPr lang="es-ES" sz="2000" dirty="0" smtClean="0"/>
          </a:p>
          <a:p>
            <a:pPr lvl="0" algn="just">
              <a:buNone/>
            </a:pPr>
            <a:r>
              <a:rPr lang="es-ES" sz="2000" dirty="0" smtClean="0"/>
              <a:t>     (ENTREGA DE TRIPTICOS)</a:t>
            </a:r>
          </a:p>
          <a:p>
            <a:pPr lvl="0" algn="just"/>
            <a:endParaRPr lang="en-US" sz="20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CONCLUSIONES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1700808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s-MX" dirty="0" smtClean="0"/>
              <a:t>LA NECESIDAD DE ANALIZAR EL MODELO EDUCATIVO POR COMPETENCIA SURGE DEBIDO A LA IMPLEMENTACIÓN DEL MISMO EN LA ESCUELA SUPERIOR MILITAR “ELOY ALFARO” PARA EL AÑO LECTIVO 2010 -2011.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ES" dirty="0" smtClean="0"/>
          </a:p>
          <a:p>
            <a:pPr marL="342900" lvl="0" indent="-342900" algn="just">
              <a:buFont typeface="+mj-lt"/>
              <a:buAutoNum type="arabicPeriod"/>
            </a:pPr>
            <a:endParaRPr lang="es-ES" dirty="0" smtClean="0"/>
          </a:p>
          <a:p>
            <a:pPr marL="342900" indent="-342900" algn="just"/>
            <a:endParaRPr lang="es-ES" dirty="0" smtClean="0"/>
          </a:p>
          <a:p>
            <a:pPr marL="342900" lvl="0" indent="-342900" algn="just">
              <a:buAutoNum type="arabicPeriod" startAt="2"/>
            </a:pPr>
            <a:r>
              <a:rPr lang="es-MX" dirty="0" smtClean="0"/>
              <a:t>SEGÚN LA INVESTIGACIÓN REALIZADA NOS INDICA QUE EL PERSONAL DE CADETES DE ENCUENTRA TOTALMENTE A FAVOR DE LA IMPLEMENTACIÓN DEL MODELO EDUCATIVO POR COMPETENCIAS</a:t>
            </a:r>
          </a:p>
          <a:p>
            <a:pPr marL="342900" lvl="0" indent="-342900" algn="just">
              <a:buAutoNum type="arabicPeriod" startAt="2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CONCLUSIONES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141277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/>
            <a:endParaRPr lang="es-ES" dirty="0" smtClean="0"/>
          </a:p>
          <a:p>
            <a:pPr marL="342900" indent="-342900" algn="just"/>
            <a:r>
              <a:rPr lang="es-MX" dirty="0" smtClean="0"/>
              <a:t> </a:t>
            </a:r>
            <a:endParaRPr lang="es-ES" dirty="0" smtClean="0"/>
          </a:p>
          <a:p>
            <a:pPr marL="342900" lvl="0" indent="-342900" algn="just">
              <a:buAutoNum type="arabicPeriod" startAt="3"/>
            </a:pPr>
            <a:r>
              <a:rPr lang="es-MX" dirty="0" smtClean="0"/>
              <a:t>EL TIEMPO DESTINADO A CUMPLIR CON LOS REQUERIMIENTOS DEL MODELO EDUCATIVO POR COMPETENCIAS NO ES EL SUFICIENTE DENTRO DEL HORARIO DE RÉGIMEN DE LA ESCUELA SUPERIOR MILITAR “ELOY ALFARO”.</a:t>
            </a:r>
          </a:p>
          <a:p>
            <a:pPr marL="342900" lvl="0" indent="-342900" algn="just">
              <a:buAutoNum type="arabicPeriod" startAt="3"/>
            </a:pPr>
            <a:endParaRPr lang="es-MX" dirty="0" smtClean="0"/>
          </a:p>
          <a:p>
            <a:pPr marL="342900" lvl="0" indent="-342900" algn="just">
              <a:buAutoNum type="arabicPeriod" startAt="4"/>
            </a:pPr>
            <a:endParaRPr lang="es-MX" dirty="0" smtClean="0"/>
          </a:p>
          <a:p>
            <a:pPr marL="342900" lvl="0" indent="-342900" algn="just">
              <a:buAutoNum type="arabicPeriod" startAt="4"/>
            </a:pPr>
            <a:r>
              <a:rPr lang="es-MX" dirty="0" smtClean="0"/>
              <a:t>LA IMPLEMENTACIÓN DEL MODELO EDUCATIVO POR COMPETENCIAS FORMA DE UNA MANERA INTEGRAL A LA PERSONA Y MÁS AÚN CUMPLIR CON EL PERFIL PROFESIONAL DEL OFICIAL DEL EJÉRCITO ECUATORIANO</a:t>
            </a: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6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835696" y="404664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INTRODUCCIÓN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1619672" y="1700808"/>
            <a:ext cx="72728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2000" dirty="0" smtClean="0"/>
              <a:t>MODELO EDUCATIVO INTEGRAL.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MODELO EDUCATIVO POR COMPETENCIAS EN LA “ESMIL”.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INCIDENCIA EN LA FORMACIÓN INTEGRAL.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INVESTIGACIÓN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CONCLUSIONES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1403648" y="2060848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 startAt="5"/>
            </a:pPr>
            <a:r>
              <a:rPr lang="es-MX" dirty="0" smtClean="0"/>
              <a:t>LA SOLUCÍÓN A LOS PROBLEMAS QUE SE PRESENTEN SE DEBEN IR </a:t>
            </a:r>
            <a:r>
              <a:rPr lang="es-MX" dirty="0" smtClean="0"/>
              <a:t>DANDOSE </a:t>
            </a:r>
            <a:r>
              <a:rPr lang="es-MX" dirty="0" smtClean="0"/>
              <a:t>DURANTE EL DESARROLLO DEL MODELO EDUCATIVO.</a:t>
            </a:r>
          </a:p>
          <a:p>
            <a:pPr marL="342900" indent="-342900" algn="just">
              <a:buAutoNum type="arabicPeriod" startAt="5"/>
            </a:pPr>
            <a:endParaRPr lang="es-MX" dirty="0" smtClean="0"/>
          </a:p>
          <a:p>
            <a:pPr marL="342900" indent="-342900" algn="just">
              <a:buAutoNum type="arabicPeriod" startAt="5"/>
            </a:pPr>
            <a:endParaRPr lang="es-MX" dirty="0" smtClean="0"/>
          </a:p>
          <a:p>
            <a:pPr marL="342900" indent="-342900" algn="just">
              <a:buAutoNum type="arabicPeriod" startAt="5"/>
            </a:pPr>
            <a:r>
              <a:rPr lang="es-MX" dirty="0" smtClean="0"/>
              <a:t>EL MODELO </a:t>
            </a:r>
            <a:r>
              <a:rPr lang="es-MX" dirty="0" smtClean="0"/>
              <a:t>EDUCATIVO POR COMPETENCIAS PERMITE EL DESARROLLO DE CONOCIMIENTOS, HABILIDADES Y VALORES EN LOS DIFERENTES CURSOS DE FORMACIÓN DURANTE LOS 4 AÑOS DE PERMANENCIA EN LA ESMIL.</a:t>
            </a:r>
          </a:p>
          <a:p>
            <a:pPr marL="342900" indent="-342900" algn="just">
              <a:buAutoNum type="arabicPeriod" startAt="5"/>
            </a:pPr>
            <a:endParaRPr lang="es-MX" dirty="0" smtClean="0"/>
          </a:p>
          <a:p>
            <a:pPr marL="342900" indent="-342900" algn="just">
              <a:buAutoNum type="arabicPeriod" startAt="5"/>
            </a:pP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91509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RECOMENDACIONES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1412776"/>
            <a:ext cx="741682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DIRECTIVOS, DOCENTES, INSTRUCTORES Y CADETES DEBEN PROMOVER ESTE MODELO DENTRO DE LA EDUCACIÓN DE LOS CADETES.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s-MX" dirty="0" smtClean="0"/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UNA REESTRUCTURACIÓN DEL HORARIO DE RÉGIMEN INTERNO,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s-MX" dirty="0" smtClean="0"/>
          </a:p>
          <a:p>
            <a:pPr marL="342900" lvl="0" indent="-342900" algn="just">
              <a:lnSpc>
                <a:spcPct val="150000"/>
              </a:lnSpc>
            </a:pPr>
            <a:r>
              <a:rPr lang="es-MX" dirty="0" smtClean="0"/>
              <a:t>     PARA EL ÉXITO DE LA IMPLEMENTACIÓN DE ESTE MODELO EDUCATIVO SE DEBE BRINDAR LAS FACILIDADES POSIBLES AL PERSONAL DE CADETES.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s-MX" dirty="0" smtClean="0"/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s-MX" dirty="0" smtClean="0"/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s-ES" dirty="0" smtClean="0"/>
          </a:p>
          <a:p>
            <a:pPr marL="342900" lvl="0" indent="-342900" algn="just"/>
            <a:endParaRPr lang="es-ES" dirty="0" smtClean="0"/>
          </a:p>
          <a:p>
            <a:pPr marL="342900" indent="-342900" algn="just"/>
            <a:r>
              <a:rPr lang="es-MX" dirty="0" smtClean="0"/>
              <a:t> </a:t>
            </a:r>
            <a:endParaRPr lang="es-ES" dirty="0" smtClean="0"/>
          </a:p>
          <a:p>
            <a:pPr marL="342900" lvl="0" indent="-342900" algn="just"/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16632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60648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79712" y="315813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RECOMENDACIONES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187624" y="242088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AutoNum type="arabicPeriod" startAt="3"/>
            </a:pPr>
            <a:r>
              <a:rPr lang="es-MX" dirty="0" smtClean="0"/>
              <a:t>MATERIAS IMPARTIDAS</a:t>
            </a:r>
          </a:p>
          <a:p>
            <a:pPr marL="457200" lvl="0" indent="-457200" algn="just"/>
            <a:r>
              <a:rPr lang="es-MX" dirty="0" smtClean="0"/>
              <a:t>      </a:t>
            </a:r>
          </a:p>
          <a:p>
            <a:pPr marL="457200" lvl="0" indent="-457200" algn="just"/>
            <a:r>
              <a:rPr lang="es-MX" dirty="0" smtClean="0"/>
              <a:t>       HORARIO DE RÉGIMEN INTERNO </a:t>
            </a:r>
          </a:p>
          <a:p>
            <a:pPr marL="457200" lvl="0" indent="-457200" algn="just"/>
            <a:endParaRPr lang="es-MX" dirty="0" smtClean="0"/>
          </a:p>
          <a:p>
            <a:pPr marL="457200" lvl="0" indent="-457200" algn="just"/>
            <a:r>
              <a:rPr lang="es-MX" dirty="0" smtClean="0"/>
              <a:t>       SUSTENTO CIENTÍFICO EN EL TRIPTICO INFORMATIVO,  A SER TOMADO EN CUENTA POR AUTORIDADES, DIRECTIVOS , DOCENTES, INSTRUCTORES Y CADETES.</a:t>
            </a: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3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835696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PROBLEMA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619672" y="1700808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2000" dirty="0"/>
              <a:t>SER, SABER y SABER </a:t>
            </a:r>
            <a:r>
              <a:rPr lang="es-ES" sz="2000" dirty="0" smtClean="0"/>
              <a:t>HACER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REFORMA E INNOVACIÓN CURRICULAR. </a:t>
            </a:r>
            <a:br>
              <a:rPr lang="es-ES" sz="2000" dirty="0" smtClean="0"/>
            </a:br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IMPLEMENTACIÓN DEL MODELO EDUCATIVO POR  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 COMPETENCIAS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EFICACIA DEL MODELO EDUCATIVO EN LA “ESMIL”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3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835696" y="404664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JUSTIFICACIÓN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475656" y="2132856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/>
              <a:t> “ESMIL”,  ALMA MATER DEL EJÉRCITO ECUATORIANO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IMPORTANCIA Y CALIDAD DEL MODELO.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PRINCIPALES BENEFICIADOS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835696" y="476672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OBJETIVO GENERAL: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331640" y="1916832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/>
              <a:t>ANALIZAR EL MODELO EDUCATIVO POR COMPETENCIAS Y SU INCIDENCIA EN LA FORMACIÓN INTEGRAL DE LOS CADETES DE LA ESCUELA SUPERIOR MILITAR "ELOY ALFARO" EN EL PERIODO 2010- 2011, EVALUANDO EL NIVEL DE ACEPTACIÓN DEL NUEVO MODELO POR PARTE DE LOS CADETES, A FIN DE DETERMINAR LAS VENTAJAS Y/O DESVENTAJAS DE SU APLICACIÓN.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835696" y="476672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OBJETIVOS ESPECÍFICOS: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1346567"/>
            <a:ext cx="77048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  </a:t>
            </a:r>
            <a:r>
              <a:rPr lang="es-MX" sz="1600" dirty="0" smtClean="0"/>
              <a:t>DETERMINAR LA NECESIDAD DE ANALIZAR EL MODELO EDUCATIVO POR </a:t>
            </a:r>
          </a:p>
          <a:p>
            <a:pPr lvl="0" algn="just">
              <a:lnSpc>
                <a:spcPct val="150000"/>
              </a:lnSpc>
            </a:pPr>
            <a:r>
              <a:rPr lang="es-MX" sz="1600" dirty="0" smtClean="0"/>
              <a:t>    COMPETENCIAS.</a:t>
            </a:r>
            <a:endParaRPr lang="es-ES" sz="160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endParaRPr lang="es-MX" sz="160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dirty="0" smtClean="0"/>
              <a:t>  IDENTIFICAR EL NIVEL DE ACEPTACIÓN DE LOS CADETES DE LA  ESCUELA  </a:t>
            </a:r>
          </a:p>
          <a:p>
            <a:pPr lvl="0" algn="just">
              <a:lnSpc>
                <a:spcPct val="150000"/>
              </a:lnSpc>
            </a:pPr>
            <a:r>
              <a:rPr lang="es-MX" sz="1600" dirty="0" smtClean="0"/>
              <a:t>   SUPERIOR MILITAR “ELOY ALFARO” CON LA   IMPLEMENTACIÓN DEL MODELO   </a:t>
            </a:r>
          </a:p>
          <a:p>
            <a:pPr lvl="0" algn="just">
              <a:lnSpc>
                <a:spcPct val="150000"/>
              </a:lnSpc>
            </a:pPr>
            <a:r>
              <a:rPr lang="es-MX" sz="1600" dirty="0" smtClean="0"/>
              <a:t>   EDUCATIVO POR COMPETENCIAS.</a:t>
            </a:r>
          </a:p>
          <a:p>
            <a:pPr lvl="0" algn="just">
              <a:lnSpc>
                <a:spcPct val="150000"/>
              </a:lnSpc>
            </a:pPr>
            <a:endParaRPr lang="es-MX" sz="160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dirty="0" smtClean="0"/>
              <a:t>  ESTABLECER COMO INCIDE EL MODELO EDUCATIVO POR  COMPETENCIAS EN </a:t>
            </a:r>
          </a:p>
          <a:p>
            <a:pPr lvl="0" algn="just">
              <a:lnSpc>
                <a:spcPct val="150000"/>
              </a:lnSpc>
            </a:pPr>
            <a:r>
              <a:rPr lang="es-MX" sz="1600" dirty="0" smtClean="0"/>
              <a:t>   LA FORMACIÓN INTEGRAL DE LOS CADETES</a:t>
            </a:r>
            <a:r>
              <a:rPr lang="es-MX" sz="1600" b="1" dirty="0" smtClean="0"/>
              <a:t>.</a:t>
            </a:r>
          </a:p>
          <a:p>
            <a:pPr lvl="0" algn="just">
              <a:lnSpc>
                <a:spcPct val="150000"/>
              </a:lnSpc>
            </a:pPr>
            <a:endParaRPr lang="es-ES" sz="160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dirty="0" smtClean="0"/>
              <a:t>  DETERMINAR DE QUÉ MANERA SE RELACIONA EL MODELO  EDUCATIVO POR </a:t>
            </a:r>
          </a:p>
          <a:p>
            <a:pPr lvl="0" algn="just">
              <a:lnSpc>
                <a:spcPct val="150000"/>
              </a:lnSpc>
            </a:pPr>
            <a:r>
              <a:rPr lang="es-MX" sz="1600" dirty="0" smtClean="0"/>
              <a:t>   COMPETENCIAS Y LA FORMACIÓN INTEGRAL DE   LOS CADETES DE LA </a:t>
            </a:r>
          </a:p>
          <a:p>
            <a:pPr lvl="0" algn="just">
              <a:lnSpc>
                <a:spcPct val="150000"/>
              </a:lnSpc>
            </a:pPr>
            <a:r>
              <a:rPr lang="es-MX" sz="1600" dirty="0" smtClean="0"/>
              <a:t>   ESCUELA SUPERIOR MILITAR "ELOY ALFARO".</a:t>
            </a:r>
            <a:endParaRPr lang="es-ES" sz="1600" dirty="0" smtClean="0"/>
          </a:p>
          <a:p>
            <a:pPr lvl="0" algn="just">
              <a:lnSpc>
                <a:spcPct val="150000"/>
              </a:lnSpc>
            </a:pPr>
            <a:endParaRPr lang="es-ES" dirty="0" smtClean="0"/>
          </a:p>
          <a:p>
            <a:pPr algn="just"/>
            <a:endParaRPr lang="es-ES" sz="2000" dirty="0" smtClean="0"/>
          </a:p>
          <a:p>
            <a:pPr algn="just"/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M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5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835696" y="476672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HIPÓTESIS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331640" y="2132856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/>
              <a:t>EL MODELO EDUCATIVO POR COMPETENCIAS CONTRIBUYE A LA FORMACIÓN INTEGRAL DE LOS CADETES DE LA ESCUELA SUPERIOR MILITAR “ELOY ALFARO”, CUMPLIENDO CON LAS COMPETENCIAS GENÉRICAS DEL PERFIL PROFESIONAL DEL OFICIAL DEL EJÉRCITO?</a:t>
            </a:r>
            <a:endParaRPr lang="en-US" sz="20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188" y="1669479"/>
            <a:ext cx="2519362" cy="647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/>
              <a:t>EDUCACIÓN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3995738" y="1453579"/>
            <a:ext cx="4824412" cy="10080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/>
              <a:t>Proceso de Culturización y Socialización de las personas a través del cual se desarrollan capacidades, habilidades, destrezas, etc.</a:t>
            </a:r>
            <a:endParaRPr lang="en-US" dirty="0"/>
          </a:p>
        </p:txBody>
      </p:sp>
      <p:graphicFrame>
        <p:nvGraphicFramePr>
          <p:cNvPr id="10" name="9 Diagrama"/>
          <p:cNvGraphicFramePr/>
          <p:nvPr/>
        </p:nvGraphicFramePr>
        <p:xfrm>
          <a:off x="899592" y="2605360"/>
          <a:ext cx="80283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3276600" y="1885379"/>
            <a:ext cx="574675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5 Imagen" descr="ESMI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8990" y="188640"/>
            <a:ext cx="642690" cy="864096"/>
          </a:xfrm>
          <a:prstGeom prst="rect">
            <a:avLst/>
          </a:prstGeom>
        </p:spPr>
      </p:pic>
      <p:pic>
        <p:nvPicPr>
          <p:cNvPr id="7" name="Picture 2" descr="http://www.saltouruguay.org/imagenes/logo_esp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188640"/>
            <a:ext cx="720080" cy="689219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835696" y="476672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MARCO TEÓRICO</a:t>
            </a:r>
          </a:p>
          <a:p>
            <a:endParaRPr lang="es-ES" sz="2800" dirty="0"/>
          </a:p>
          <a:p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827584" y="2060848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692275" y="549275"/>
            <a:ext cx="2592388" cy="9350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/>
              <a:t>CUATRO PILARES FUNDAMENTALES PARA LA EDUCACIÓN</a:t>
            </a: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5148263" y="188913"/>
            <a:ext cx="2232025" cy="1511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s-EC" dirty="0"/>
              <a:t> A</a:t>
            </a:r>
            <a:r>
              <a:rPr lang="es-ES" dirty="0"/>
              <a:t>prender a conocer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dirty="0"/>
              <a:t> Aprender a hacer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dirty="0"/>
              <a:t> Aprender a convivir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dirty="0"/>
              <a:t> Aprender a </a:t>
            </a:r>
            <a:r>
              <a:rPr lang="es-ES" dirty="0" smtClean="0"/>
              <a:t>ser</a:t>
            </a:r>
            <a:endParaRPr lang="en-US" dirty="0"/>
          </a:p>
        </p:txBody>
      </p:sp>
      <p:sp>
        <p:nvSpPr>
          <p:cNvPr id="7" name="6 Flecha derecha"/>
          <p:cNvSpPr/>
          <p:nvPr/>
        </p:nvSpPr>
        <p:spPr>
          <a:xfrm>
            <a:off x="179388" y="2781300"/>
            <a:ext cx="2411412" cy="792163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/>
              <a:t>Aprender a Aprender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>
            <a:off x="250825" y="4868863"/>
            <a:ext cx="2233613" cy="79216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/>
              <a:t>Aprender a convivir</a:t>
            </a:r>
            <a:endParaRPr lang="en-US" dirty="0"/>
          </a:p>
        </p:txBody>
      </p:sp>
      <p:sp>
        <p:nvSpPr>
          <p:cNvPr id="11" name="10 Flecha izquierda"/>
          <p:cNvSpPr/>
          <p:nvPr/>
        </p:nvSpPr>
        <p:spPr>
          <a:xfrm>
            <a:off x="6732588" y="2636838"/>
            <a:ext cx="2087562" cy="936625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/>
              <a:t>Aprender a hacer</a:t>
            </a:r>
            <a:endParaRPr lang="en-US" dirty="0"/>
          </a:p>
        </p:txBody>
      </p:sp>
      <p:sp>
        <p:nvSpPr>
          <p:cNvPr id="12" name="11 Flecha izquierda"/>
          <p:cNvSpPr/>
          <p:nvPr/>
        </p:nvSpPr>
        <p:spPr>
          <a:xfrm>
            <a:off x="6732588" y="4797425"/>
            <a:ext cx="2160587" cy="935038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/>
              <a:t>Aprender a ser</a:t>
            </a:r>
            <a:endParaRPr lang="en-US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356100" y="981075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562</TotalTime>
  <Words>2301</Words>
  <Application>Microsoft Office PowerPoint</Application>
  <PresentationFormat>Presentación en pantalla (4:3)</PresentationFormat>
  <Paragraphs>503</Paragraphs>
  <Slides>22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Solsticio</vt:lpstr>
      <vt:lpstr>Imagen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</dc:creator>
  <cp:lastModifiedBy>willy</cp:lastModifiedBy>
  <cp:revision>69</cp:revision>
  <dcterms:created xsi:type="dcterms:W3CDTF">2011-06-28T01:36:20Z</dcterms:created>
  <dcterms:modified xsi:type="dcterms:W3CDTF">2011-08-05T13:35:18Z</dcterms:modified>
</cp:coreProperties>
</file>