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1" r:id="rId45"/>
    <p:sldId id="302" r:id="rId46"/>
    <p:sldId id="303" r:id="rId47"/>
    <p:sldId id="304" r:id="rId48"/>
    <p:sldId id="305" r:id="rId49"/>
    <p:sldId id="306" r:id="rId50"/>
    <p:sldId id="307" r:id="rId51"/>
    <p:sldId id="308" r:id="rId52"/>
    <p:sldId id="309" r:id="rId53"/>
    <p:sldId id="310" r:id="rId54"/>
    <p:sldId id="314" r:id="rId55"/>
    <p:sldId id="313"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6" r:id="rId77"/>
    <p:sldId id="337" r:id="rId78"/>
    <p:sldId id="338" r:id="rId79"/>
    <p:sldId id="339" r:id="rId80"/>
    <p:sldId id="340" r:id="rId81"/>
    <p:sldId id="341" r:id="rId82"/>
    <p:sldId id="345" r:id="rId83"/>
    <p:sldId id="346" r:id="rId84"/>
    <p:sldId id="347" r:id="rId8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EO%20ESPINOZA\Documents\RESP%20LEO\Respaldo%20LEO\Documents\TESIS%20ESPINOZA%20LARREA\Sismo%20Estupi&#241;an%20Orejuel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EO%20ESPINOZA\Documents\RESP%20LEO\Respaldo%20LEO\Documents\TESIS%20ESPINOZA%20LARREA\Modelamiento%20Tesis%20ELLS\Trabajo%20Virtual\Deslazamient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EO%20ESPINOZA\Documents\RESP%20LEO\Respaldo%20LEO\Documents\TESIS%20ESPINOZA%20LARREA\Modelamiento%20Tesis%20ELLS\Trabajo%20Virtual\Deslazamiento.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ESPECTRO DE DISEÑO</a:t>
            </a:r>
          </a:p>
        </c:rich>
      </c:tx>
      <c:layout>
        <c:manualLayout>
          <c:xMode val="edge"/>
          <c:yMode val="edge"/>
          <c:x val="0.35968044619422573"/>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SISMO!$A$35:$A$55</c:f>
              <c:numCache>
                <c:formatCode>0.00</c:formatCode>
                <c:ptCount val="21"/>
                <c:pt idx="0">
                  <c:v>0</c:v>
                </c:pt>
                <c:pt idx="1">
                  <c:v>0.12693333333333331</c:v>
                </c:pt>
                <c:pt idx="2">
                  <c:v>0.2</c:v>
                </c:pt>
                <c:pt idx="3">
                  <c:v>0.3</c:v>
                </c:pt>
                <c:pt idx="4">
                  <c:v>0.4</c:v>
                </c:pt>
                <c:pt idx="5">
                  <c:v>0.5</c:v>
                </c:pt>
                <c:pt idx="6">
                  <c:v>0.6</c:v>
                </c:pt>
                <c:pt idx="7">
                  <c:v>0.69813333333333338</c:v>
                </c:pt>
                <c:pt idx="8">
                  <c:v>0.8</c:v>
                </c:pt>
                <c:pt idx="9">
                  <c:v>0.9</c:v>
                </c:pt>
                <c:pt idx="10">
                  <c:v>1</c:v>
                </c:pt>
                <c:pt idx="11">
                  <c:v>1.1399999999999999</c:v>
                </c:pt>
                <c:pt idx="12">
                  <c:v>1.4</c:v>
                </c:pt>
                <c:pt idx="13">
                  <c:v>1.6</c:v>
                </c:pt>
                <c:pt idx="14">
                  <c:v>1.8</c:v>
                </c:pt>
                <c:pt idx="15">
                  <c:v>2</c:v>
                </c:pt>
                <c:pt idx="16">
                  <c:v>2.2000000000000002</c:v>
                </c:pt>
                <c:pt idx="17">
                  <c:v>2.4</c:v>
                </c:pt>
                <c:pt idx="18">
                  <c:v>2.6</c:v>
                </c:pt>
                <c:pt idx="19">
                  <c:v>2.8</c:v>
                </c:pt>
                <c:pt idx="20">
                  <c:v>3</c:v>
                </c:pt>
              </c:numCache>
            </c:numRef>
          </c:xVal>
          <c:yVal>
            <c:numRef>
              <c:f>SISMO!$B$35:$B$55</c:f>
              <c:numCache>
                <c:formatCode>0.00</c:formatCode>
                <c:ptCount val="21"/>
                <c:pt idx="0">
                  <c:v>0.48</c:v>
                </c:pt>
                <c:pt idx="1">
                  <c:v>1.1903999999999999</c:v>
                </c:pt>
                <c:pt idx="2">
                  <c:v>1.1903999999999999</c:v>
                </c:pt>
                <c:pt idx="3">
                  <c:v>1.1903999999999999</c:v>
                </c:pt>
                <c:pt idx="4">
                  <c:v>1.1903999999999999</c:v>
                </c:pt>
                <c:pt idx="5">
                  <c:v>1.1903999999999999</c:v>
                </c:pt>
                <c:pt idx="6">
                  <c:v>1.1903999999999999</c:v>
                </c:pt>
                <c:pt idx="7">
                  <c:v>1.1903999999999999</c:v>
                </c:pt>
                <c:pt idx="8">
                  <c:v>1.0388223999999999</c:v>
                </c:pt>
                <c:pt idx="9">
                  <c:v>0.92339768888888896</c:v>
                </c:pt>
                <c:pt idx="10">
                  <c:v>0.83105792000000001</c:v>
                </c:pt>
                <c:pt idx="11">
                  <c:v>0.72899817543859646</c:v>
                </c:pt>
                <c:pt idx="12">
                  <c:v>0.59361280000000005</c:v>
                </c:pt>
                <c:pt idx="13">
                  <c:v>0.51941119999999996</c:v>
                </c:pt>
                <c:pt idx="14">
                  <c:v>0.46169884444444448</c:v>
                </c:pt>
                <c:pt idx="15">
                  <c:v>0.41552896</c:v>
                </c:pt>
                <c:pt idx="16">
                  <c:v>0.37775360000000002</c:v>
                </c:pt>
                <c:pt idx="17">
                  <c:v>0.34627413333333334</c:v>
                </c:pt>
                <c:pt idx="18">
                  <c:v>0.31963766153846157</c:v>
                </c:pt>
                <c:pt idx="19">
                  <c:v>0.29680640000000003</c:v>
                </c:pt>
                <c:pt idx="20">
                  <c:v>0.27701930666666663</c:v>
                </c:pt>
              </c:numCache>
            </c:numRef>
          </c:yVal>
          <c:smooth val="1"/>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SISMO!$A$35:$A$55</c:f>
              <c:numCache>
                <c:formatCode>0.00</c:formatCode>
                <c:ptCount val="21"/>
                <c:pt idx="0">
                  <c:v>0</c:v>
                </c:pt>
                <c:pt idx="1">
                  <c:v>0.12693333333333331</c:v>
                </c:pt>
                <c:pt idx="2">
                  <c:v>0.2</c:v>
                </c:pt>
                <c:pt idx="3">
                  <c:v>0.3</c:v>
                </c:pt>
                <c:pt idx="4">
                  <c:v>0.4</c:v>
                </c:pt>
                <c:pt idx="5">
                  <c:v>0.5</c:v>
                </c:pt>
                <c:pt idx="6">
                  <c:v>0.6</c:v>
                </c:pt>
                <c:pt idx="7">
                  <c:v>0.69813333333333338</c:v>
                </c:pt>
                <c:pt idx="8">
                  <c:v>0.8</c:v>
                </c:pt>
                <c:pt idx="9">
                  <c:v>0.9</c:v>
                </c:pt>
                <c:pt idx="10">
                  <c:v>1</c:v>
                </c:pt>
                <c:pt idx="11">
                  <c:v>1.1399999999999999</c:v>
                </c:pt>
                <c:pt idx="12">
                  <c:v>1.4</c:v>
                </c:pt>
                <c:pt idx="13">
                  <c:v>1.6</c:v>
                </c:pt>
                <c:pt idx="14">
                  <c:v>1.8</c:v>
                </c:pt>
                <c:pt idx="15">
                  <c:v>2</c:v>
                </c:pt>
                <c:pt idx="16">
                  <c:v>2.2000000000000002</c:v>
                </c:pt>
                <c:pt idx="17">
                  <c:v>2.4</c:v>
                </c:pt>
                <c:pt idx="18">
                  <c:v>2.6</c:v>
                </c:pt>
                <c:pt idx="19">
                  <c:v>2.8</c:v>
                </c:pt>
                <c:pt idx="20">
                  <c:v>3</c:v>
                </c:pt>
              </c:numCache>
            </c:numRef>
          </c:xVal>
          <c:yVal>
            <c:numRef>
              <c:f>SISMO!$D$35:$D$55</c:f>
              <c:numCache>
                <c:formatCode>0.00</c:formatCode>
                <c:ptCount val="21"/>
                <c:pt idx="0">
                  <c:v>0.19753086419753083</c:v>
                </c:pt>
                <c:pt idx="1">
                  <c:v>0.48987654320987645</c:v>
                </c:pt>
                <c:pt idx="2">
                  <c:v>0.48987654320987645</c:v>
                </c:pt>
                <c:pt idx="3">
                  <c:v>0.48987654320987645</c:v>
                </c:pt>
                <c:pt idx="4">
                  <c:v>0.48987654320987645</c:v>
                </c:pt>
                <c:pt idx="5">
                  <c:v>0.48987654320987645</c:v>
                </c:pt>
                <c:pt idx="6">
                  <c:v>0.48987654320987645</c:v>
                </c:pt>
                <c:pt idx="7">
                  <c:v>0.48987654320987645</c:v>
                </c:pt>
                <c:pt idx="8">
                  <c:v>0.42749893004115219</c:v>
                </c:pt>
                <c:pt idx="9">
                  <c:v>0.37999904892546865</c:v>
                </c:pt>
                <c:pt idx="10">
                  <c:v>0.34199914403292175</c:v>
                </c:pt>
                <c:pt idx="11">
                  <c:v>0.29999924915168574</c:v>
                </c:pt>
                <c:pt idx="12">
                  <c:v>0.24428510288065844</c:v>
                </c:pt>
                <c:pt idx="13">
                  <c:v>0.2137494650205761</c:v>
                </c:pt>
                <c:pt idx="14">
                  <c:v>0.18999952446273433</c:v>
                </c:pt>
                <c:pt idx="15">
                  <c:v>0.17099957201646088</c:v>
                </c:pt>
                <c:pt idx="16">
                  <c:v>0.15545415637860083</c:v>
                </c:pt>
                <c:pt idx="17">
                  <c:v>0.14249964334705076</c:v>
                </c:pt>
                <c:pt idx="18">
                  <c:v>0.13153813232035455</c:v>
                </c:pt>
                <c:pt idx="19">
                  <c:v>0.12214255144032922</c:v>
                </c:pt>
                <c:pt idx="20">
                  <c:v>0.11399971467764058</c:v>
                </c:pt>
              </c:numCache>
            </c:numRef>
          </c:yVal>
          <c:smooth val="1"/>
        </c:ser>
        <c:dLbls>
          <c:showLegendKey val="0"/>
          <c:showVal val="0"/>
          <c:showCatName val="0"/>
          <c:showSerName val="0"/>
          <c:showPercent val="0"/>
          <c:showBubbleSize val="0"/>
        </c:dLbls>
        <c:axId val="360388072"/>
        <c:axId val="360388464"/>
      </c:scatterChart>
      <c:valAx>
        <c:axId val="36038807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60388464"/>
        <c:crosses val="autoZero"/>
        <c:crossBetween val="midCat"/>
      </c:valAx>
      <c:valAx>
        <c:axId val="3603884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603880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ERROR VS # PARTES X</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smoothMarker"/>
        <c:varyColors val="0"/>
        <c:ser>
          <c:idx val="8"/>
          <c:order val="0"/>
          <c:spPr>
            <a:ln w="9525" cap="rnd">
              <a:solidFill>
                <a:schemeClr val="accent3">
                  <a:lumMod val="60000"/>
                </a:schemeClr>
              </a:solidFill>
              <a:round/>
            </a:ln>
            <a:effectLst/>
          </c:spPr>
          <c:marker>
            <c:symbol val="circle"/>
            <c:size val="5"/>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9525">
                <a:solidFill>
                  <a:schemeClr val="accent3">
                    <a:lumMod val="60000"/>
                  </a:schemeClr>
                </a:solidFill>
                <a:round/>
              </a:ln>
              <a:effectLst/>
            </c:spPr>
          </c:marker>
          <c:xVal>
            <c:numRef>
              <c:f>Funciona!$C$54:$C$58</c:f>
              <c:numCache>
                <c:formatCode>General</c:formatCode>
                <c:ptCount val="5"/>
                <c:pt idx="0">
                  <c:v>2</c:v>
                </c:pt>
                <c:pt idx="1">
                  <c:v>4</c:v>
                </c:pt>
                <c:pt idx="2">
                  <c:v>6</c:v>
                </c:pt>
                <c:pt idx="3">
                  <c:v>8</c:v>
                </c:pt>
                <c:pt idx="4">
                  <c:v>10</c:v>
                </c:pt>
              </c:numCache>
            </c:numRef>
          </c:xVal>
          <c:yVal>
            <c:numRef>
              <c:f>Funciona!$G$54:$G$58</c:f>
              <c:numCache>
                <c:formatCode>0.0000</c:formatCode>
                <c:ptCount val="5"/>
                <c:pt idx="0">
                  <c:v>3.8233742491007181</c:v>
                </c:pt>
                <c:pt idx="1">
                  <c:v>94.83049958183453</c:v>
                </c:pt>
                <c:pt idx="2">
                  <c:v>125.08782118255397</c:v>
                </c:pt>
                <c:pt idx="3">
                  <c:v>160.22472379271585</c:v>
                </c:pt>
                <c:pt idx="4">
                  <c:v>210.31391680530578</c:v>
                </c:pt>
              </c:numCache>
            </c:numRef>
          </c:yVal>
          <c:smooth val="1"/>
        </c:ser>
        <c:ser>
          <c:idx val="9"/>
          <c:order val="1"/>
          <c:spPr>
            <a:ln w="9525" cap="rnd">
              <a:solidFill>
                <a:schemeClr val="accent4">
                  <a:lumMod val="60000"/>
                </a:schemeClr>
              </a:solidFill>
              <a:round/>
            </a:ln>
            <a:effectLst/>
          </c:spPr>
          <c:marker>
            <c:symbol val="circle"/>
            <c:size val="5"/>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w="9525">
                <a:solidFill>
                  <a:schemeClr val="accent4">
                    <a:lumMod val="60000"/>
                  </a:schemeClr>
                </a:solidFill>
                <a:round/>
              </a:ln>
              <a:effectLst/>
            </c:spPr>
          </c:marker>
          <c:xVal>
            <c:numRef>
              <c:f>Funciona!$C$54:$C$58</c:f>
              <c:numCache>
                <c:formatCode>General</c:formatCode>
                <c:ptCount val="5"/>
                <c:pt idx="0">
                  <c:v>2</c:v>
                </c:pt>
                <c:pt idx="1">
                  <c:v>4</c:v>
                </c:pt>
                <c:pt idx="2">
                  <c:v>6</c:v>
                </c:pt>
                <c:pt idx="3">
                  <c:v>8</c:v>
                </c:pt>
                <c:pt idx="4">
                  <c:v>10</c:v>
                </c:pt>
              </c:numCache>
            </c:numRef>
          </c:xVal>
          <c:yVal>
            <c:numRef>
              <c:f>Funciona!$I$54:$I$58</c:f>
              <c:numCache>
                <c:formatCode>0.000</c:formatCode>
                <c:ptCount val="5"/>
                <c:pt idx="0">
                  <c:v>48.861718750000001</c:v>
                </c:pt>
                <c:pt idx="1">
                  <c:v>4.4860937499999896</c:v>
                </c:pt>
                <c:pt idx="2">
                  <c:v>2.6801562499999974</c:v>
                </c:pt>
                <c:pt idx="3">
                  <c:v>10.062968750000016</c:v>
                </c:pt>
                <c:pt idx="4">
                  <c:v>18.006875000000015</c:v>
                </c:pt>
              </c:numCache>
            </c:numRef>
          </c:yVal>
          <c:smooth val="1"/>
        </c:ser>
        <c:ser>
          <c:idx val="10"/>
          <c:order val="2"/>
          <c:spPr>
            <a:ln w="9525" cap="rnd">
              <a:solidFill>
                <a:schemeClr val="accent5">
                  <a:lumMod val="60000"/>
                </a:schemeClr>
              </a:solidFill>
              <a:round/>
            </a:ln>
            <a:effectLst/>
          </c:spPr>
          <c:marker>
            <c:symbol val="circle"/>
            <c:size val="5"/>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w="9525">
                <a:solidFill>
                  <a:schemeClr val="accent5">
                    <a:lumMod val="60000"/>
                  </a:schemeClr>
                </a:solidFill>
                <a:round/>
              </a:ln>
              <a:effectLst/>
            </c:spPr>
          </c:marker>
          <c:xVal>
            <c:numRef>
              <c:f>Funciona!$C$61:$C$65</c:f>
              <c:numCache>
                <c:formatCode>General</c:formatCode>
                <c:ptCount val="5"/>
                <c:pt idx="0">
                  <c:v>2</c:v>
                </c:pt>
                <c:pt idx="1">
                  <c:v>4</c:v>
                </c:pt>
                <c:pt idx="2">
                  <c:v>6</c:v>
                </c:pt>
                <c:pt idx="3">
                  <c:v>8</c:v>
                </c:pt>
                <c:pt idx="4">
                  <c:v>10</c:v>
                </c:pt>
              </c:numCache>
            </c:numRef>
          </c:xVal>
          <c:yVal>
            <c:numRef>
              <c:f>Funciona!$G$61:$G$65</c:f>
              <c:numCache>
                <c:formatCode>0.0000</c:formatCode>
                <c:ptCount val="5"/>
                <c:pt idx="0">
                  <c:v>26.277285576888492</c:v>
                </c:pt>
                <c:pt idx="1">
                  <c:v>62.041282935251807</c:v>
                </c:pt>
                <c:pt idx="2">
                  <c:v>92.541603750899299</c:v>
                </c:pt>
                <c:pt idx="3">
                  <c:v>108.1170695593525</c:v>
                </c:pt>
                <c:pt idx="4">
                  <c:v>120.91372176483813</c:v>
                </c:pt>
              </c:numCache>
            </c:numRef>
          </c:yVal>
          <c:smooth val="1"/>
        </c:ser>
        <c:ser>
          <c:idx val="11"/>
          <c:order val="3"/>
          <c:spPr>
            <a:ln w="9525" cap="rnd">
              <a:solidFill>
                <a:schemeClr val="accent6">
                  <a:lumMod val="60000"/>
                </a:schemeClr>
              </a:solidFill>
              <a:round/>
            </a:ln>
            <a:effectLst/>
          </c:spPr>
          <c:marker>
            <c:symbol val="circle"/>
            <c:size val="5"/>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w="9525">
                <a:solidFill>
                  <a:schemeClr val="accent6">
                    <a:lumMod val="60000"/>
                  </a:schemeClr>
                </a:solidFill>
                <a:round/>
              </a:ln>
              <a:effectLst/>
            </c:spPr>
          </c:marker>
          <c:xVal>
            <c:numRef>
              <c:f>Funciona!$C$61:$C$65</c:f>
              <c:numCache>
                <c:formatCode>General</c:formatCode>
                <c:ptCount val="5"/>
                <c:pt idx="0">
                  <c:v>2</c:v>
                </c:pt>
                <c:pt idx="1">
                  <c:v>4</c:v>
                </c:pt>
                <c:pt idx="2">
                  <c:v>6</c:v>
                </c:pt>
                <c:pt idx="3">
                  <c:v>8</c:v>
                </c:pt>
                <c:pt idx="4">
                  <c:v>10</c:v>
                </c:pt>
              </c:numCache>
            </c:numRef>
          </c:xVal>
          <c:yVal>
            <c:numRef>
              <c:f>Funciona!$I$61:$I$65</c:f>
              <c:numCache>
                <c:formatCode>0.000</c:formatCode>
                <c:ptCount val="5"/>
                <c:pt idx="0">
                  <c:v>38.387968749999999</c:v>
                </c:pt>
                <c:pt idx="1">
                  <c:v>18.50359375</c:v>
                </c:pt>
                <c:pt idx="2">
                  <c:v>5.6135937500000024</c:v>
                </c:pt>
                <c:pt idx="3">
                  <c:v>14.630468750000015</c:v>
                </c:pt>
                <c:pt idx="4">
                  <c:v>21.107656250000002</c:v>
                </c:pt>
              </c:numCache>
            </c:numRef>
          </c:yVal>
          <c:smooth val="1"/>
        </c:ser>
        <c:ser>
          <c:idx val="12"/>
          <c:order val="4"/>
          <c:tx>
            <c:v>SERIE 5</c:v>
          </c:tx>
          <c:spPr>
            <a:ln w="9525" cap="rnd">
              <a:solidFill>
                <a:schemeClr val="accent1">
                  <a:lumMod val="80000"/>
                  <a:lumOff val="20000"/>
                </a:schemeClr>
              </a:solidFill>
              <a:round/>
            </a:ln>
            <a:effectLst/>
          </c:spPr>
          <c:marker>
            <c:symbol val="circle"/>
            <c:size val="5"/>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w="9525">
                <a:solidFill>
                  <a:schemeClr val="accent1">
                    <a:lumMod val="80000"/>
                    <a:lumOff val="20000"/>
                  </a:schemeClr>
                </a:solidFill>
                <a:round/>
              </a:ln>
              <a:effectLst/>
            </c:spPr>
          </c:marker>
          <c:xVal>
            <c:numRef>
              <c:f>Funciona!$C$68:$C$72</c:f>
              <c:numCache>
                <c:formatCode>General</c:formatCode>
                <c:ptCount val="5"/>
                <c:pt idx="0">
                  <c:v>2</c:v>
                </c:pt>
                <c:pt idx="1">
                  <c:v>4</c:v>
                </c:pt>
                <c:pt idx="2">
                  <c:v>6</c:v>
                </c:pt>
                <c:pt idx="3">
                  <c:v>8</c:v>
                </c:pt>
                <c:pt idx="4">
                  <c:v>10</c:v>
                </c:pt>
              </c:numCache>
            </c:numRef>
          </c:xVal>
          <c:yVal>
            <c:numRef>
              <c:f>Funciona!$G$68:$G$72</c:f>
              <c:numCache>
                <c:formatCode>0.0000</c:formatCode>
                <c:ptCount val="5"/>
                <c:pt idx="0">
                  <c:v>36.926138269784161</c:v>
                </c:pt>
                <c:pt idx="1">
                  <c:v>75.280820806654674</c:v>
                </c:pt>
                <c:pt idx="2">
                  <c:v>99.976595859262574</c:v>
                </c:pt>
                <c:pt idx="3">
                  <c:v>118.33871395503597</c:v>
                </c:pt>
                <c:pt idx="4">
                  <c:v>130.21040140692449</c:v>
                </c:pt>
              </c:numCache>
            </c:numRef>
          </c:yVal>
          <c:smooth val="1"/>
        </c:ser>
        <c:ser>
          <c:idx val="13"/>
          <c:order val="5"/>
          <c:spPr>
            <a:ln w="9525" cap="rnd">
              <a:solidFill>
                <a:schemeClr val="accent2">
                  <a:lumMod val="80000"/>
                  <a:lumOff val="20000"/>
                </a:schemeClr>
              </a:solidFill>
              <a:round/>
            </a:ln>
            <a:effectLst/>
          </c:spPr>
          <c:marker>
            <c:symbol val="circle"/>
            <c:size val="5"/>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w="9525">
                <a:solidFill>
                  <a:schemeClr val="accent2">
                    <a:lumMod val="80000"/>
                    <a:lumOff val="20000"/>
                  </a:schemeClr>
                </a:solidFill>
                <a:round/>
              </a:ln>
              <a:effectLst/>
            </c:spPr>
          </c:marker>
          <c:xVal>
            <c:numRef>
              <c:f>Funciona!$C$68:$C$72</c:f>
              <c:numCache>
                <c:formatCode>General</c:formatCode>
                <c:ptCount val="5"/>
                <c:pt idx="0">
                  <c:v>2</c:v>
                </c:pt>
                <c:pt idx="1">
                  <c:v>4</c:v>
                </c:pt>
                <c:pt idx="2">
                  <c:v>6</c:v>
                </c:pt>
                <c:pt idx="3">
                  <c:v>8</c:v>
                </c:pt>
                <c:pt idx="4">
                  <c:v>10</c:v>
                </c:pt>
              </c:numCache>
            </c:numRef>
          </c:xVal>
          <c:yVal>
            <c:numRef>
              <c:f>Funciona!$I$68:$I$72</c:f>
              <c:numCache>
                <c:formatCode>0.000</c:formatCode>
                <c:ptCount val="5"/>
                <c:pt idx="0">
                  <c:v>26.152187499999997</c:v>
                </c:pt>
                <c:pt idx="1">
                  <c:v>1.6806249999999925</c:v>
                </c:pt>
                <c:pt idx="2">
                  <c:v>21.363593750000017</c:v>
                </c:pt>
                <c:pt idx="3">
                  <c:v>39.190625000000004</c:v>
                </c:pt>
                <c:pt idx="4">
                  <c:v>49.142656250000002</c:v>
                </c:pt>
              </c:numCache>
            </c:numRef>
          </c:yVal>
          <c:smooth val="1"/>
        </c:ser>
        <c:ser>
          <c:idx val="14"/>
          <c:order val="6"/>
          <c:spPr>
            <a:ln w="9525" cap="rnd">
              <a:solidFill>
                <a:schemeClr val="accent3">
                  <a:lumMod val="80000"/>
                  <a:lumOff val="20000"/>
                </a:schemeClr>
              </a:solidFill>
              <a:round/>
            </a:ln>
            <a:effectLst/>
          </c:spPr>
          <c:marker>
            <c:symbol val="circle"/>
            <c:size val="5"/>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w="9525">
                <a:solidFill>
                  <a:schemeClr val="accent3">
                    <a:lumMod val="80000"/>
                    <a:lumOff val="2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Funciona!$G$75:$G$79</c:f>
              <c:numCache>
                <c:formatCode>0.0000</c:formatCode>
                <c:ptCount val="5"/>
                <c:pt idx="0">
                  <c:v>42.221169549910059</c:v>
                </c:pt>
                <c:pt idx="1">
                  <c:v>81.265656309802154</c:v>
                </c:pt>
                <c:pt idx="2">
                  <c:v>108.29343995728415</c:v>
                </c:pt>
                <c:pt idx="3">
                  <c:v>125.51502947976618</c:v>
                </c:pt>
                <c:pt idx="4">
                  <c:v>138.8015994572842</c:v>
                </c:pt>
              </c:numCache>
            </c:numRef>
          </c:yVal>
          <c:smooth val="1"/>
        </c:ser>
        <c:ser>
          <c:idx val="15"/>
          <c:order val="7"/>
          <c:spPr>
            <a:ln w="9525" cap="rnd">
              <a:solidFill>
                <a:schemeClr val="accent4">
                  <a:lumMod val="80000"/>
                  <a:lumOff val="20000"/>
                </a:schemeClr>
              </a:solidFill>
              <a:round/>
            </a:ln>
            <a:effectLst/>
          </c:spPr>
          <c:marker>
            <c:symbol val="circle"/>
            <c:size val="5"/>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w="9525">
                <a:solidFill>
                  <a:schemeClr val="accent4">
                    <a:lumMod val="80000"/>
                    <a:lumOff val="2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Funciona!$I$75:$I$79</c:f>
              <c:numCache>
                <c:formatCode>0.000</c:formatCode>
                <c:ptCount val="5"/>
                <c:pt idx="0">
                  <c:v>19.596249999999998</c:v>
                </c:pt>
                <c:pt idx="1">
                  <c:v>9.5117187500000107</c:v>
                </c:pt>
                <c:pt idx="2">
                  <c:v>38.206249999999997</c:v>
                </c:pt>
                <c:pt idx="3">
                  <c:v>58.179218750000004</c:v>
                </c:pt>
                <c:pt idx="4">
                  <c:v>73.565000000000026</c:v>
                </c:pt>
              </c:numCache>
            </c:numRef>
          </c:yVal>
          <c:smooth val="1"/>
        </c:ser>
        <c:ser>
          <c:idx val="16"/>
          <c:order val="8"/>
          <c:spPr>
            <a:ln w="9525" cap="rnd">
              <a:solidFill>
                <a:schemeClr val="accent1"/>
              </a:solidFill>
              <a:round/>
            </a:ln>
            <a:effectLst/>
          </c:spPr>
          <c:marker>
            <c:symbol val="circle"/>
            <c:size val="5"/>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w="9525">
                <a:solidFill>
                  <a:schemeClr val="accent5">
                    <a:lumMod val="80000"/>
                    <a:lumOff val="20000"/>
                  </a:schemeClr>
                </a:solidFill>
                <a:round/>
              </a:ln>
              <a:effectLst/>
            </c:spPr>
          </c:marker>
          <c:xVal>
            <c:numRef>
              <c:f>Funciona!$C$54:$C$58</c:f>
              <c:numCache>
                <c:formatCode>General</c:formatCode>
                <c:ptCount val="5"/>
                <c:pt idx="0">
                  <c:v>2</c:v>
                </c:pt>
                <c:pt idx="1">
                  <c:v>4</c:v>
                </c:pt>
                <c:pt idx="2">
                  <c:v>6</c:v>
                </c:pt>
                <c:pt idx="3">
                  <c:v>8</c:v>
                </c:pt>
                <c:pt idx="4">
                  <c:v>10</c:v>
                </c:pt>
              </c:numCache>
            </c:numRef>
          </c:xVal>
          <c:yVal>
            <c:numRef>
              <c:f>Funciona!$G$54:$G$58</c:f>
              <c:numCache>
                <c:formatCode>0.0000</c:formatCode>
                <c:ptCount val="5"/>
                <c:pt idx="0">
                  <c:v>3.8233742491007181</c:v>
                </c:pt>
                <c:pt idx="1">
                  <c:v>94.83049958183453</c:v>
                </c:pt>
                <c:pt idx="2">
                  <c:v>125.08782118255397</c:v>
                </c:pt>
                <c:pt idx="3">
                  <c:v>160.22472379271585</c:v>
                </c:pt>
                <c:pt idx="4">
                  <c:v>210.31391680530578</c:v>
                </c:pt>
              </c:numCache>
            </c:numRef>
          </c:yVal>
          <c:smooth val="1"/>
        </c:ser>
        <c:ser>
          <c:idx val="17"/>
          <c:order val="9"/>
          <c:spPr>
            <a:ln w="9525" cap="rnd">
              <a:solidFill>
                <a:schemeClr val="accent2"/>
              </a:solidFill>
              <a:round/>
            </a:ln>
            <a:effectLst/>
          </c:spPr>
          <c:marker>
            <c:symbol val="circle"/>
            <c:size val="5"/>
            <c:spPr>
              <a:gradFill rotWithShape="1">
                <a:gsLst>
                  <a:gs pos="0">
                    <a:schemeClr val="accent6">
                      <a:lumMod val="80000"/>
                      <a:lumOff val="20000"/>
                      <a:satMod val="103000"/>
                      <a:lumMod val="102000"/>
                      <a:tint val="94000"/>
                    </a:schemeClr>
                  </a:gs>
                  <a:gs pos="50000">
                    <a:schemeClr val="accent6">
                      <a:lumMod val="80000"/>
                      <a:lumOff val="20000"/>
                      <a:satMod val="110000"/>
                      <a:lumMod val="100000"/>
                      <a:shade val="100000"/>
                    </a:schemeClr>
                  </a:gs>
                  <a:gs pos="100000">
                    <a:schemeClr val="accent6">
                      <a:lumMod val="80000"/>
                      <a:lumOff val="20000"/>
                      <a:lumMod val="99000"/>
                      <a:satMod val="120000"/>
                      <a:shade val="78000"/>
                    </a:schemeClr>
                  </a:gs>
                </a:gsLst>
                <a:lin ang="5400000" scaled="0"/>
              </a:gradFill>
              <a:ln w="9525">
                <a:solidFill>
                  <a:schemeClr val="accent6">
                    <a:lumMod val="80000"/>
                    <a:lumOff val="20000"/>
                  </a:schemeClr>
                </a:solidFill>
                <a:round/>
              </a:ln>
              <a:effectLst/>
            </c:spPr>
          </c:marker>
          <c:xVal>
            <c:numRef>
              <c:f>Funciona!$C$54:$C$58</c:f>
              <c:numCache>
                <c:formatCode>General</c:formatCode>
                <c:ptCount val="5"/>
                <c:pt idx="0">
                  <c:v>2</c:v>
                </c:pt>
                <c:pt idx="1">
                  <c:v>4</c:v>
                </c:pt>
                <c:pt idx="2">
                  <c:v>6</c:v>
                </c:pt>
                <c:pt idx="3">
                  <c:v>8</c:v>
                </c:pt>
                <c:pt idx="4">
                  <c:v>10</c:v>
                </c:pt>
              </c:numCache>
            </c:numRef>
          </c:xVal>
          <c:yVal>
            <c:numRef>
              <c:f>Funciona!$I$54:$I$58</c:f>
              <c:numCache>
                <c:formatCode>0.000</c:formatCode>
                <c:ptCount val="5"/>
                <c:pt idx="0">
                  <c:v>48.861718750000001</c:v>
                </c:pt>
                <c:pt idx="1">
                  <c:v>4.4860937499999896</c:v>
                </c:pt>
                <c:pt idx="2">
                  <c:v>2.6801562499999974</c:v>
                </c:pt>
                <c:pt idx="3">
                  <c:v>10.062968750000016</c:v>
                </c:pt>
                <c:pt idx="4">
                  <c:v>18.006875000000015</c:v>
                </c:pt>
              </c:numCache>
            </c:numRef>
          </c:yVal>
          <c:smooth val="1"/>
        </c:ser>
        <c:ser>
          <c:idx val="18"/>
          <c:order val="10"/>
          <c:spPr>
            <a:ln w="9525" cap="rnd">
              <a:solidFill>
                <a:schemeClr val="accent3"/>
              </a:solidFill>
              <a:round/>
            </a:ln>
            <a:effectLst/>
          </c:spPr>
          <c:marker>
            <c:symbol val="circle"/>
            <c:size val="5"/>
            <c:spPr>
              <a:gradFill rotWithShape="1">
                <a:gsLst>
                  <a:gs pos="0">
                    <a:schemeClr val="accent1">
                      <a:lumMod val="80000"/>
                      <a:satMod val="103000"/>
                      <a:lumMod val="102000"/>
                      <a:tint val="94000"/>
                    </a:schemeClr>
                  </a:gs>
                  <a:gs pos="50000">
                    <a:schemeClr val="accent1">
                      <a:lumMod val="80000"/>
                      <a:satMod val="110000"/>
                      <a:lumMod val="100000"/>
                      <a:shade val="100000"/>
                    </a:schemeClr>
                  </a:gs>
                  <a:gs pos="100000">
                    <a:schemeClr val="accent1">
                      <a:lumMod val="80000"/>
                      <a:lumMod val="99000"/>
                      <a:satMod val="120000"/>
                      <a:shade val="78000"/>
                    </a:schemeClr>
                  </a:gs>
                </a:gsLst>
                <a:lin ang="5400000" scaled="0"/>
              </a:gradFill>
              <a:ln w="9525">
                <a:solidFill>
                  <a:schemeClr val="accent1">
                    <a:lumMod val="80000"/>
                  </a:schemeClr>
                </a:solidFill>
                <a:round/>
              </a:ln>
              <a:effectLst/>
            </c:spPr>
          </c:marker>
          <c:xVal>
            <c:numRef>
              <c:f>Funciona!$C$61:$C$65</c:f>
              <c:numCache>
                <c:formatCode>General</c:formatCode>
                <c:ptCount val="5"/>
                <c:pt idx="0">
                  <c:v>2</c:v>
                </c:pt>
                <c:pt idx="1">
                  <c:v>4</c:v>
                </c:pt>
                <c:pt idx="2">
                  <c:v>6</c:v>
                </c:pt>
                <c:pt idx="3">
                  <c:v>8</c:v>
                </c:pt>
                <c:pt idx="4">
                  <c:v>10</c:v>
                </c:pt>
              </c:numCache>
            </c:numRef>
          </c:xVal>
          <c:yVal>
            <c:numRef>
              <c:f>Funciona!$G$61:$G$65</c:f>
              <c:numCache>
                <c:formatCode>0.0000</c:formatCode>
                <c:ptCount val="5"/>
                <c:pt idx="0">
                  <c:v>26.277285576888492</c:v>
                </c:pt>
                <c:pt idx="1">
                  <c:v>62.041282935251807</c:v>
                </c:pt>
                <c:pt idx="2">
                  <c:v>92.541603750899299</c:v>
                </c:pt>
                <c:pt idx="3">
                  <c:v>108.1170695593525</c:v>
                </c:pt>
                <c:pt idx="4">
                  <c:v>120.91372176483813</c:v>
                </c:pt>
              </c:numCache>
            </c:numRef>
          </c:yVal>
          <c:smooth val="1"/>
        </c:ser>
        <c:ser>
          <c:idx val="19"/>
          <c:order val="11"/>
          <c:spPr>
            <a:ln w="9525" cap="rnd">
              <a:solidFill>
                <a:schemeClr val="accent4"/>
              </a:solidFill>
              <a:round/>
            </a:ln>
            <a:effectLst/>
          </c:spPr>
          <c:marker>
            <c:symbol val="circle"/>
            <c:size val="5"/>
            <c:spPr>
              <a:gradFill rotWithShape="1">
                <a:gsLst>
                  <a:gs pos="0">
                    <a:schemeClr val="accent2">
                      <a:lumMod val="80000"/>
                      <a:satMod val="103000"/>
                      <a:lumMod val="102000"/>
                      <a:tint val="94000"/>
                    </a:schemeClr>
                  </a:gs>
                  <a:gs pos="50000">
                    <a:schemeClr val="accent2">
                      <a:lumMod val="80000"/>
                      <a:satMod val="110000"/>
                      <a:lumMod val="100000"/>
                      <a:shade val="100000"/>
                    </a:schemeClr>
                  </a:gs>
                  <a:gs pos="100000">
                    <a:schemeClr val="accent2">
                      <a:lumMod val="80000"/>
                      <a:lumMod val="99000"/>
                      <a:satMod val="120000"/>
                      <a:shade val="78000"/>
                    </a:schemeClr>
                  </a:gs>
                </a:gsLst>
                <a:lin ang="5400000" scaled="0"/>
              </a:gradFill>
              <a:ln w="9525">
                <a:solidFill>
                  <a:schemeClr val="accent2">
                    <a:lumMod val="80000"/>
                  </a:schemeClr>
                </a:solidFill>
                <a:round/>
              </a:ln>
              <a:effectLst/>
            </c:spPr>
          </c:marker>
          <c:xVal>
            <c:numRef>
              <c:f>Funciona!$C$61:$C$65</c:f>
              <c:numCache>
                <c:formatCode>General</c:formatCode>
                <c:ptCount val="5"/>
                <c:pt idx="0">
                  <c:v>2</c:v>
                </c:pt>
                <c:pt idx="1">
                  <c:v>4</c:v>
                </c:pt>
                <c:pt idx="2">
                  <c:v>6</c:v>
                </c:pt>
                <c:pt idx="3">
                  <c:v>8</c:v>
                </c:pt>
                <c:pt idx="4">
                  <c:v>10</c:v>
                </c:pt>
              </c:numCache>
            </c:numRef>
          </c:xVal>
          <c:yVal>
            <c:numRef>
              <c:f>Funciona!$I$61:$I$65</c:f>
              <c:numCache>
                <c:formatCode>0.000</c:formatCode>
                <c:ptCount val="5"/>
                <c:pt idx="0">
                  <c:v>38.387968749999999</c:v>
                </c:pt>
                <c:pt idx="1">
                  <c:v>18.50359375</c:v>
                </c:pt>
                <c:pt idx="2">
                  <c:v>5.6135937500000024</c:v>
                </c:pt>
                <c:pt idx="3">
                  <c:v>14.630468750000015</c:v>
                </c:pt>
                <c:pt idx="4">
                  <c:v>21.107656250000002</c:v>
                </c:pt>
              </c:numCache>
            </c:numRef>
          </c:yVal>
          <c:smooth val="1"/>
        </c:ser>
        <c:ser>
          <c:idx val="20"/>
          <c:order val="12"/>
          <c:tx>
            <c:v>SERIE 5</c:v>
          </c:tx>
          <c:spPr>
            <a:ln w="9525" cap="rnd">
              <a:solidFill>
                <a:schemeClr val="accent5"/>
              </a:solidFill>
              <a:round/>
            </a:ln>
            <a:effectLst/>
          </c:spPr>
          <c:marker>
            <c:symbol val="circle"/>
            <c:size val="5"/>
            <c:spPr>
              <a:gradFill rotWithShape="1">
                <a:gsLst>
                  <a:gs pos="0">
                    <a:schemeClr val="accent3">
                      <a:lumMod val="80000"/>
                      <a:satMod val="103000"/>
                      <a:lumMod val="102000"/>
                      <a:tint val="94000"/>
                    </a:schemeClr>
                  </a:gs>
                  <a:gs pos="50000">
                    <a:schemeClr val="accent3">
                      <a:lumMod val="80000"/>
                      <a:satMod val="110000"/>
                      <a:lumMod val="100000"/>
                      <a:shade val="100000"/>
                    </a:schemeClr>
                  </a:gs>
                  <a:gs pos="100000">
                    <a:schemeClr val="accent3">
                      <a:lumMod val="80000"/>
                      <a:lumMod val="99000"/>
                      <a:satMod val="120000"/>
                      <a:shade val="78000"/>
                    </a:schemeClr>
                  </a:gs>
                </a:gsLst>
                <a:lin ang="5400000" scaled="0"/>
              </a:gradFill>
              <a:ln w="9525">
                <a:solidFill>
                  <a:schemeClr val="accent3">
                    <a:lumMod val="80000"/>
                  </a:schemeClr>
                </a:solidFill>
                <a:round/>
              </a:ln>
              <a:effectLst/>
            </c:spPr>
          </c:marker>
          <c:xVal>
            <c:numRef>
              <c:f>Funciona!$C$68:$C$72</c:f>
              <c:numCache>
                <c:formatCode>General</c:formatCode>
                <c:ptCount val="5"/>
                <c:pt idx="0">
                  <c:v>2</c:v>
                </c:pt>
                <c:pt idx="1">
                  <c:v>4</c:v>
                </c:pt>
                <c:pt idx="2">
                  <c:v>6</c:v>
                </c:pt>
                <c:pt idx="3">
                  <c:v>8</c:v>
                </c:pt>
                <c:pt idx="4">
                  <c:v>10</c:v>
                </c:pt>
              </c:numCache>
            </c:numRef>
          </c:xVal>
          <c:yVal>
            <c:numRef>
              <c:f>Funciona!$G$68:$G$72</c:f>
              <c:numCache>
                <c:formatCode>0.0000</c:formatCode>
                <c:ptCount val="5"/>
                <c:pt idx="0">
                  <c:v>36.926138269784161</c:v>
                </c:pt>
                <c:pt idx="1">
                  <c:v>75.280820806654674</c:v>
                </c:pt>
                <c:pt idx="2">
                  <c:v>99.976595859262574</c:v>
                </c:pt>
                <c:pt idx="3">
                  <c:v>118.33871395503597</c:v>
                </c:pt>
                <c:pt idx="4">
                  <c:v>130.21040140692449</c:v>
                </c:pt>
              </c:numCache>
            </c:numRef>
          </c:yVal>
          <c:smooth val="1"/>
        </c:ser>
        <c:ser>
          <c:idx val="21"/>
          <c:order val="13"/>
          <c:spPr>
            <a:ln w="9525" cap="rnd">
              <a:solidFill>
                <a:schemeClr val="accent6"/>
              </a:solidFill>
              <a:round/>
            </a:ln>
            <a:effectLst/>
          </c:spPr>
          <c:marker>
            <c:symbol val="circle"/>
            <c:size val="5"/>
            <c:spPr>
              <a:gradFill rotWithShape="1">
                <a:gsLst>
                  <a:gs pos="0">
                    <a:schemeClr val="accent4">
                      <a:lumMod val="80000"/>
                      <a:satMod val="103000"/>
                      <a:lumMod val="102000"/>
                      <a:tint val="94000"/>
                    </a:schemeClr>
                  </a:gs>
                  <a:gs pos="50000">
                    <a:schemeClr val="accent4">
                      <a:lumMod val="80000"/>
                      <a:satMod val="110000"/>
                      <a:lumMod val="100000"/>
                      <a:shade val="100000"/>
                    </a:schemeClr>
                  </a:gs>
                  <a:gs pos="100000">
                    <a:schemeClr val="accent4">
                      <a:lumMod val="80000"/>
                      <a:lumMod val="99000"/>
                      <a:satMod val="120000"/>
                      <a:shade val="78000"/>
                    </a:schemeClr>
                  </a:gs>
                </a:gsLst>
                <a:lin ang="5400000" scaled="0"/>
              </a:gradFill>
              <a:ln w="9525">
                <a:solidFill>
                  <a:schemeClr val="accent4">
                    <a:lumMod val="80000"/>
                  </a:schemeClr>
                </a:solidFill>
                <a:round/>
              </a:ln>
              <a:effectLst/>
            </c:spPr>
          </c:marker>
          <c:xVal>
            <c:numRef>
              <c:f>Funciona!$C$68:$C$72</c:f>
              <c:numCache>
                <c:formatCode>General</c:formatCode>
                <c:ptCount val="5"/>
                <c:pt idx="0">
                  <c:v>2</c:v>
                </c:pt>
                <c:pt idx="1">
                  <c:v>4</c:v>
                </c:pt>
                <c:pt idx="2">
                  <c:v>6</c:v>
                </c:pt>
                <c:pt idx="3">
                  <c:v>8</c:v>
                </c:pt>
                <c:pt idx="4">
                  <c:v>10</c:v>
                </c:pt>
              </c:numCache>
            </c:numRef>
          </c:xVal>
          <c:yVal>
            <c:numRef>
              <c:f>Funciona!$I$68:$I$72</c:f>
              <c:numCache>
                <c:formatCode>0.000</c:formatCode>
                <c:ptCount val="5"/>
                <c:pt idx="0">
                  <c:v>26.152187499999997</c:v>
                </c:pt>
                <c:pt idx="1">
                  <c:v>1.6806249999999925</c:v>
                </c:pt>
                <c:pt idx="2">
                  <c:v>21.363593750000017</c:v>
                </c:pt>
                <c:pt idx="3">
                  <c:v>39.190625000000004</c:v>
                </c:pt>
                <c:pt idx="4">
                  <c:v>49.142656250000002</c:v>
                </c:pt>
              </c:numCache>
            </c:numRef>
          </c:yVal>
          <c:smooth val="1"/>
        </c:ser>
        <c:ser>
          <c:idx val="22"/>
          <c:order val="14"/>
          <c:spPr>
            <a:ln w="9525" cap="rnd">
              <a:solidFill>
                <a:schemeClr val="accent1">
                  <a:lumMod val="60000"/>
                </a:schemeClr>
              </a:solidFill>
              <a:round/>
            </a:ln>
            <a:effectLst/>
          </c:spPr>
          <c:marker>
            <c:symbol val="circle"/>
            <c:size val="5"/>
            <c:spPr>
              <a:gradFill rotWithShape="1">
                <a:gsLst>
                  <a:gs pos="0">
                    <a:schemeClr val="accent5">
                      <a:lumMod val="80000"/>
                      <a:satMod val="103000"/>
                      <a:lumMod val="102000"/>
                      <a:tint val="94000"/>
                    </a:schemeClr>
                  </a:gs>
                  <a:gs pos="50000">
                    <a:schemeClr val="accent5">
                      <a:lumMod val="80000"/>
                      <a:satMod val="110000"/>
                      <a:lumMod val="100000"/>
                      <a:shade val="100000"/>
                    </a:schemeClr>
                  </a:gs>
                  <a:gs pos="100000">
                    <a:schemeClr val="accent5">
                      <a:lumMod val="80000"/>
                      <a:lumMod val="99000"/>
                      <a:satMod val="120000"/>
                      <a:shade val="78000"/>
                    </a:schemeClr>
                  </a:gs>
                </a:gsLst>
                <a:lin ang="5400000" scaled="0"/>
              </a:gradFill>
              <a:ln w="9525">
                <a:solidFill>
                  <a:schemeClr val="accent5">
                    <a:lumMod val="8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Funciona!$G$75:$G$79</c:f>
              <c:numCache>
                <c:formatCode>0.0000</c:formatCode>
                <c:ptCount val="5"/>
                <c:pt idx="0">
                  <c:v>42.221169549910059</c:v>
                </c:pt>
                <c:pt idx="1">
                  <c:v>81.265656309802154</c:v>
                </c:pt>
                <c:pt idx="2">
                  <c:v>108.29343995728415</c:v>
                </c:pt>
                <c:pt idx="3">
                  <c:v>125.51502947976618</c:v>
                </c:pt>
                <c:pt idx="4">
                  <c:v>138.8015994572842</c:v>
                </c:pt>
              </c:numCache>
            </c:numRef>
          </c:yVal>
          <c:smooth val="1"/>
        </c:ser>
        <c:ser>
          <c:idx val="23"/>
          <c:order val="15"/>
          <c:spPr>
            <a:ln w="9525" cap="rnd">
              <a:solidFill>
                <a:schemeClr val="accent2">
                  <a:lumMod val="60000"/>
                </a:schemeClr>
              </a:solidFill>
              <a:round/>
            </a:ln>
            <a:effectLst/>
          </c:spPr>
          <c:marker>
            <c:symbol val="circle"/>
            <c:size val="5"/>
            <c:spPr>
              <a:gradFill rotWithShape="1">
                <a:gsLst>
                  <a:gs pos="0">
                    <a:schemeClr val="accent6">
                      <a:lumMod val="80000"/>
                      <a:satMod val="103000"/>
                      <a:lumMod val="102000"/>
                      <a:tint val="94000"/>
                    </a:schemeClr>
                  </a:gs>
                  <a:gs pos="50000">
                    <a:schemeClr val="accent6">
                      <a:lumMod val="80000"/>
                      <a:satMod val="110000"/>
                      <a:lumMod val="100000"/>
                      <a:shade val="100000"/>
                    </a:schemeClr>
                  </a:gs>
                  <a:gs pos="100000">
                    <a:schemeClr val="accent6">
                      <a:lumMod val="80000"/>
                      <a:lumMod val="99000"/>
                      <a:satMod val="120000"/>
                      <a:shade val="78000"/>
                    </a:schemeClr>
                  </a:gs>
                </a:gsLst>
                <a:lin ang="5400000" scaled="0"/>
              </a:gradFill>
              <a:ln w="9525">
                <a:solidFill>
                  <a:schemeClr val="accent6">
                    <a:lumMod val="8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Funciona!$I$75:$I$79</c:f>
              <c:numCache>
                <c:formatCode>0.000</c:formatCode>
                <c:ptCount val="5"/>
                <c:pt idx="0">
                  <c:v>19.596249999999998</c:v>
                </c:pt>
                <c:pt idx="1">
                  <c:v>9.5117187500000107</c:v>
                </c:pt>
                <c:pt idx="2">
                  <c:v>38.206249999999997</c:v>
                </c:pt>
                <c:pt idx="3">
                  <c:v>58.179218750000004</c:v>
                </c:pt>
                <c:pt idx="4">
                  <c:v>73.565000000000026</c:v>
                </c:pt>
              </c:numCache>
            </c:numRef>
          </c:yVal>
          <c:smooth val="1"/>
        </c:ser>
        <c:ser>
          <c:idx val="24"/>
          <c:order val="16"/>
          <c:spPr>
            <a:ln w="9525" cap="rnd">
              <a:solidFill>
                <a:schemeClr val="accent1"/>
              </a:solidFill>
              <a:round/>
            </a:ln>
            <a:effectLst/>
          </c:spPr>
          <c:marker>
            <c:symbol val="circle"/>
            <c:size val="5"/>
            <c:spPr>
              <a:gradFill rotWithShape="1">
                <a:gsLst>
                  <a:gs pos="0">
                    <a:schemeClr val="accent1">
                      <a:lumMod val="60000"/>
                      <a:lumOff val="40000"/>
                      <a:satMod val="103000"/>
                      <a:lumMod val="102000"/>
                      <a:tint val="94000"/>
                    </a:schemeClr>
                  </a:gs>
                  <a:gs pos="50000">
                    <a:schemeClr val="accent1">
                      <a:lumMod val="60000"/>
                      <a:lumOff val="40000"/>
                      <a:satMod val="110000"/>
                      <a:lumMod val="100000"/>
                      <a:shade val="100000"/>
                    </a:schemeClr>
                  </a:gs>
                  <a:gs pos="100000">
                    <a:schemeClr val="accent1">
                      <a:lumMod val="60000"/>
                      <a:lumOff val="40000"/>
                      <a:lumMod val="99000"/>
                      <a:satMod val="120000"/>
                      <a:shade val="78000"/>
                    </a:schemeClr>
                  </a:gs>
                </a:gsLst>
                <a:lin ang="5400000" scaled="0"/>
              </a:gradFill>
              <a:ln w="9525">
                <a:solidFill>
                  <a:schemeClr val="accent1">
                    <a:lumMod val="60000"/>
                    <a:lumOff val="40000"/>
                  </a:schemeClr>
                </a:solidFill>
                <a:round/>
              </a:ln>
              <a:effectLst/>
            </c:spPr>
          </c:marker>
          <c:xVal>
            <c:numRef>
              <c:f>Funciona!$C$54:$C$58</c:f>
              <c:numCache>
                <c:formatCode>General</c:formatCode>
                <c:ptCount val="5"/>
                <c:pt idx="0">
                  <c:v>2</c:v>
                </c:pt>
                <c:pt idx="1">
                  <c:v>4</c:v>
                </c:pt>
                <c:pt idx="2">
                  <c:v>6</c:v>
                </c:pt>
                <c:pt idx="3">
                  <c:v>8</c:v>
                </c:pt>
                <c:pt idx="4">
                  <c:v>10</c:v>
                </c:pt>
              </c:numCache>
            </c:numRef>
          </c:xVal>
          <c:yVal>
            <c:numRef>
              <c:f>Funciona!$G$54:$G$58</c:f>
              <c:numCache>
                <c:formatCode>0.0000</c:formatCode>
                <c:ptCount val="5"/>
                <c:pt idx="0">
                  <c:v>3.8233742491007181</c:v>
                </c:pt>
                <c:pt idx="1">
                  <c:v>94.83049958183453</c:v>
                </c:pt>
                <c:pt idx="2">
                  <c:v>125.08782118255397</c:v>
                </c:pt>
                <c:pt idx="3">
                  <c:v>160.22472379271585</c:v>
                </c:pt>
                <c:pt idx="4">
                  <c:v>210.31391680530578</c:v>
                </c:pt>
              </c:numCache>
            </c:numRef>
          </c:yVal>
          <c:smooth val="1"/>
        </c:ser>
        <c:ser>
          <c:idx val="25"/>
          <c:order val="17"/>
          <c:spPr>
            <a:ln w="9525" cap="rnd">
              <a:solidFill>
                <a:schemeClr val="accent2"/>
              </a:solidFill>
              <a:round/>
            </a:ln>
            <a:effectLst/>
          </c:spPr>
          <c:marker>
            <c:symbol val="circle"/>
            <c:size val="5"/>
            <c:spPr>
              <a:gradFill rotWithShape="1">
                <a:gsLst>
                  <a:gs pos="0">
                    <a:schemeClr val="accent2">
                      <a:lumMod val="60000"/>
                      <a:lumOff val="40000"/>
                      <a:satMod val="103000"/>
                      <a:lumMod val="102000"/>
                      <a:tint val="94000"/>
                    </a:schemeClr>
                  </a:gs>
                  <a:gs pos="50000">
                    <a:schemeClr val="accent2">
                      <a:lumMod val="60000"/>
                      <a:lumOff val="40000"/>
                      <a:satMod val="110000"/>
                      <a:lumMod val="100000"/>
                      <a:shade val="100000"/>
                    </a:schemeClr>
                  </a:gs>
                  <a:gs pos="100000">
                    <a:schemeClr val="accent2">
                      <a:lumMod val="60000"/>
                      <a:lumOff val="40000"/>
                      <a:lumMod val="99000"/>
                      <a:satMod val="120000"/>
                      <a:shade val="78000"/>
                    </a:schemeClr>
                  </a:gs>
                </a:gsLst>
                <a:lin ang="5400000" scaled="0"/>
              </a:gradFill>
              <a:ln w="9525">
                <a:solidFill>
                  <a:schemeClr val="accent2">
                    <a:lumMod val="60000"/>
                    <a:lumOff val="40000"/>
                  </a:schemeClr>
                </a:solidFill>
                <a:round/>
              </a:ln>
              <a:effectLst/>
            </c:spPr>
          </c:marker>
          <c:xVal>
            <c:numRef>
              <c:f>Funciona!$C$54:$C$58</c:f>
              <c:numCache>
                <c:formatCode>General</c:formatCode>
                <c:ptCount val="5"/>
                <c:pt idx="0">
                  <c:v>2</c:v>
                </c:pt>
                <c:pt idx="1">
                  <c:v>4</c:v>
                </c:pt>
                <c:pt idx="2">
                  <c:v>6</c:v>
                </c:pt>
                <c:pt idx="3">
                  <c:v>8</c:v>
                </c:pt>
                <c:pt idx="4">
                  <c:v>10</c:v>
                </c:pt>
              </c:numCache>
            </c:numRef>
          </c:xVal>
          <c:yVal>
            <c:numRef>
              <c:f>Funciona!$I$54:$I$58</c:f>
              <c:numCache>
                <c:formatCode>0.000</c:formatCode>
                <c:ptCount val="5"/>
                <c:pt idx="0">
                  <c:v>48.861718750000001</c:v>
                </c:pt>
                <c:pt idx="1">
                  <c:v>4.4860937499999896</c:v>
                </c:pt>
                <c:pt idx="2">
                  <c:v>2.6801562499999974</c:v>
                </c:pt>
                <c:pt idx="3">
                  <c:v>10.062968750000016</c:v>
                </c:pt>
                <c:pt idx="4">
                  <c:v>18.006875000000015</c:v>
                </c:pt>
              </c:numCache>
            </c:numRef>
          </c:yVal>
          <c:smooth val="1"/>
        </c:ser>
        <c:ser>
          <c:idx val="26"/>
          <c:order val="18"/>
          <c:spPr>
            <a:ln w="9525" cap="rnd">
              <a:solidFill>
                <a:schemeClr val="accent3"/>
              </a:solidFill>
              <a:round/>
            </a:ln>
            <a:effectLst/>
          </c:spPr>
          <c:marker>
            <c:symbol val="circle"/>
            <c:size val="5"/>
            <c:spPr>
              <a:gradFill rotWithShape="1">
                <a:gsLst>
                  <a:gs pos="0">
                    <a:schemeClr val="accent3">
                      <a:lumMod val="60000"/>
                      <a:lumOff val="40000"/>
                      <a:satMod val="103000"/>
                      <a:lumMod val="102000"/>
                      <a:tint val="94000"/>
                    </a:schemeClr>
                  </a:gs>
                  <a:gs pos="50000">
                    <a:schemeClr val="accent3">
                      <a:lumMod val="60000"/>
                      <a:lumOff val="40000"/>
                      <a:satMod val="110000"/>
                      <a:lumMod val="100000"/>
                      <a:shade val="100000"/>
                    </a:schemeClr>
                  </a:gs>
                  <a:gs pos="100000">
                    <a:schemeClr val="accent3">
                      <a:lumMod val="60000"/>
                      <a:lumOff val="40000"/>
                      <a:lumMod val="99000"/>
                      <a:satMod val="120000"/>
                      <a:shade val="78000"/>
                    </a:schemeClr>
                  </a:gs>
                </a:gsLst>
                <a:lin ang="5400000" scaled="0"/>
              </a:gradFill>
              <a:ln w="9525">
                <a:solidFill>
                  <a:schemeClr val="accent3">
                    <a:lumMod val="60000"/>
                    <a:lumOff val="40000"/>
                  </a:schemeClr>
                </a:solidFill>
                <a:round/>
              </a:ln>
              <a:effectLst/>
            </c:spPr>
          </c:marker>
          <c:xVal>
            <c:numRef>
              <c:f>Funciona!$C$61:$C$65</c:f>
              <c:numCache>
                <c:formatCode>General</c:formatCode>
                <c:ptCount val="5"/>
                <c:pt idx="0">
                  <c:v>2</c:v>
                </c:pt>
                <c:pt idx="1">
                  <c:v>4</c:v>
                </c:pt>
                <c:pt idx="2">
                  <c:v>6</c:v>
                </c:pt>
                <c:pt idx="3">
                  <c:v>8</c:v>
                </c:pt>
                <c:pt idx="4">
                  <c:v>10</c:v>
                </c:pt>
              </c:numCache>
            </c:numRef>
          </c:xVal>
          <c:yVal>
            <c:numRef>
              <c:f>Funciona!$G$61:$G$65</c:f>
              <c:numCache>
                <c:formatCode>0.0000</c:formatCode>
                <c:ptCount val="5"/>
                <c:pt idx="0">
                  <c:v>26.277285576888492</c:v>
                </c:pt>
                <c:pt idx="1">
                  <c:v>62.041282935251807</c:v>
                </c:pt>
                <c:pt idx="2">
                  <c:v>92.541603750899299</c:v>
                </c:pt>
                <c:pt idx="3">
                  <c:v>108.1170695593525</c:v>
                </c:pt>
                <c:pt idx="4">
                  <c:v>120.91372176483813</c:v>
                </c:pt>
              </c:numCache>
            </c:numRef>
          </c:yVal>
          <c:smooth val="1"/>
        </c:ser>
        <c:ser>
          <c:idx val="27"/>
          <c:order val="19"/>
          <c:spPr>
            <a:ln w="9525" cap="rnd">
              <a:solidFill>
                <a:schemeClr val="accent4"/>
              </a:solidFill>
              <a:round/>
            </a:ln>
            <a:effectLst/>
          </c:spPr>
          <c:marker>
            <c:symbol val="circle"/>
            <c:size val="5"/>
            <c:spPr>
              <a:gradFill rotWithShape="1">
                <a:gsLst>
                  <a:gs pos="0">
                    <a:schemeClr val="accent4">
                      <a:lumMod val="60000"/>
                      <a:lumOff val="40000"/>
                      <a:satMod val="103000"/>
                      <a:lumMod val="102000"/>
                      <a:tint val="94000"/>
                    </a:schemeClr>
                  </a:gs>
                  <a:gs pos="50000">
                    <a:schemeClr val="accent4">
                      <a:lumMod val="60000"/>
                      <a:lumOff val="40000"/>
                      <a:satMod val="110000"/>
                      <a:lumMod val="100000"/>
                      <a:shade val="100000"/>
                    </a:schemeClr>
                  </a:gs>
                  <a:gs pos="100000">
                    <a:schemeClr val="accent4">
                      <a:lumMod val="60000"/>
                      <a:lumOff val="40000"/>
                      <a:lumMod val="99000"/>
                      <a:satMod val="120000"/>
                      <a:shade val="78000"/>
                    </a:schemeClr>
                  </a:gs>
                </a:gsLst>
                <a:lin ang="5400000" scaled="0"/>
              </a:gradFill>
              <a:ln w="9525">
                <a:solidFill>
                  <a:schemeClr val="accent4">
                    <a:lumMod val="60000"/>
                    <a:lumOff val="40000"/>
                  </a:schemeClr>
                </a:solidFill>
                <a:round/>
              </a:ln>
              <a:effectLst/>
            </c:spPr>
          </c:marker>
          <c:xVal>
            <c:numRef>
              <c:f>Funciona!$C$61:$C$65</c:f>
              <c:numCache>
                <c:formatCode>General</c:formatCode>
                <c:ptCount val="5"/>
                <c:pt idx="0">
                  <c:v>2</c:v>
                </c:pt>
                <c:pt idx="1">
                  <c:v>4</c:v>
                </c:pt>
                <c:pt idx="2">
                  <c:v>6</c:v>
                </c:pt>
                <c:pt idx="3">
                  <c:v>8</c:v>
                </c:pt>
                <c:pt idx="4">
                  <c:v>10</c:v>
                </c:pt>
              </c:numCache>
            </c:numRef>
          </c:xVal>
          <c:yVal>
            <c:numRef>
              <c:f>Funciona!$I$61:$I$65</c:f>
              <c:numCache>
                <c:formatCode>0.000</c:formatCode>
                <c:ptCount val="5"/>
                <c:pt idx="0">
                  <c:v>38.387968749999999</c:v>
                </c:pt>
                <c:pt idx="1">
                  <c:v>18.50359375</c:v>
                </c:pt>
                <c:pt idx="2">
                  <c:v>5.6135937500000024</c:v>
                </c:pt>
                <c:pt idx="3">
                  <c:v>14.630468750000015</c:v>
                </c:pt>
                <c:pt idx="4">
                  <c:v>21.107656250000002</c:v>
                </c:pt>
              </c:numCache>
            </c:numRef>
          </c:yVal>
          <c:smooth val="1"/>
        </c:ser>
        <c:ser>
          <c:idx val="28"/>
          <c:order val="20"/>
          <c:tx>
            <c:v>SERIE 5</c:v>
          </c:tx>
          <c:spPr>
            <a:ln w="9525" cap="rnd">
              <a:solidFill>
                <a:schemeClr val="accent5"/>
              </a:solidFill>
              <a:round/>
            </a:ln>
            <a:effectLst/>
          </c:spPr>
          <c:marker>
            <c:symbol val="circle"/>
            <c:size val="5"/>
            <c:spPr>
              <a:gradFill rotWithShape="1">
                <a:gsLst>
                  <a:gs pos="0">
                    <a:schemeClr val="accent5">
                      <a:lumMod val="60000"/>
                      <a:lumOff val="40000"/>
                      <a:satMod val="103000"/>
                      <a:lumMod val="102000"/>
                      <a:tint val="94000"/>
                    </a:schemeClr>
                  </a:gs>
                  <a:gs pos="50000">
                    <a:schemeClr val="accent5">
                      <a:lumMod val="60000"/>
                      <a:lumOff val="40000"/>
                      <a:satMod val="110000"/>
                      <a:lumMod val="100000"/>
                      <a:shade val="100000"/>
                    </a:schemeClr>
                  </a:gs>
                  <a:gs pos="100000">
                    <a:schemeClr val="accent5">
                      <a:lumMod val="60000"/>
                      <a:lumOff val="40000"/>
                      <a:lumMod val="99000"/>
                      <a:satMod val="120000"/>
                      <a:shade val="78000"/>
                    </a:schemeClr>
                  </a:gs>
                </a:gsLst>
                <a:lin ang="5400000" scaled="0"/>
              </a:gradFill>
              <a:ln w="9525">
                <a:solidFill>
                  <a:schemeClr val="accent5">
                    <a:lumMod val="60000"/>
                    <a:lumOff val="40000"/>
                  </a:schemeClr>
                </a:solidFill>
                <a:round/>
              </a:ln>
              <a:effectLst/>
            </c:spPr>
          </c:marker>
          <c:xVal>
            <c:numRef>
              <c:f>Funciona!$C$68:$C$72</c:f>
              <c:numCache>
                <c:formatCode>General</c:formatCode>
                <c:ptCount val="5"/>
                <c:pt idx="0">
                  <c:v>2</c:v>
                </c:pt>
                <c:pt idx="1">
                  <c:v>4</c:v>
                </c:pt>
                <c:pt idx="2">
                  <c:v>6</c:v>
                </c:pt>
                <c:pt idx="3">
                  <c:v>8</c:v>
                </c:pt>
                <c:pt idx="4">
                  <c:v>10</c:v>
                </c:pt>
              </c:numCache>
            </c:numRef>
          </c:xVal>
          <c:yVal>
            <c:numRef>
              <c:f>Funciona!$G$68:$G$72</c:f>
              <c:numCache>
                <c:formatCode>0.0000</c:formatCode>
                <c:ptCount val="5"/>
                <c:pt idx="0">
                  <c:v>36.926138269784161</c:v>
                </c:pt>
                <c:pt idx="1">
                  <c:v>75.280820806654674</c:v>
                </c:pt>
                <c:pt idx="2">
                  <c:v>99.976595859262574</c:v>
                </c:pt>
                <c:pt idx="3">
                  <c:v>118.33871395503597</c:v>
                </c:pt>
                <c:pt idx="4">
                  <c:v>130.21040140692449</c:v>
                </c:pt>
              </c:numCache>
            </c:numRef>
          </c:yVal>
          <c:smooth val="1"/>
        </c:ser>
        <c:ser>
          <c:idx val="29"/>
          <c:order val="21"/>
          <c:spPr>
            <a:ln w="9525" cap="rnd">
              <a:solidFill>
                <a:schemeClr val="accent6"/>
              </a:solidFill>
              <a:round/>
            </a:ln>
            <a:effectLst/>
          </c:spPr>
          <c:marker>
            <c:symbol val="circle"/>
            <c:size val="5"/>
            <c:spPr>
              <a:gradFill rotWithShape="1">
                <a:gsLst>
                  <a:gs pos="0">
                    <a:schemeClr val="accent6">
                      <a:lumMod val="60000"/>
                      <a:lumOff val="40000"/>
                      <a:satMod val="103000"/>
                      <a:lumMod val="102000"/>
                      <a:tint val="94000"/>
                    </a:schemeClr>
                  </a:gs>
                  <a:gs pos="50000">
                    <a:schemeClr val="accent6">
                      <a:lumMod val="60000"/>
                      <a:lumOff val="40000"/>
                      <a:satMod val="110000"/>
                      <a:lumMod val="100000"/>
                      <a:shade val="100000"/>
                    </a:schemeClr>
                  </a:gs>
                  <a:gs pos="100000">
                    <a:schemeClr val="accent6">
                      <a:lumMod val="60000"/>
                      <a:lumOff val="40000"/>
                      <a:lumMod val="99000"/>
                      <a:satMod val="120000"/>
                      <a:shade val="78000"/>
                    </a:schemeClr>
                  </a:gs>
                </a:gsLst>
                <a:lin ang="5400000" scaled="0"/>
              </a:gradFill>
              <a:ln w="9525">
                <a:solidFill>
                  <a:schemeClr val="accent6">
                    <a:lumMod val="60000"/>
                    <a:lumOff val="40000"/>
                  </a:schemeClr>
                </a:solidFill>
                <a:round/>
              </a:ln>
              <a:effectLst/>
            </c:spPr>
          </c:marker>
          <c:xVal>
            <c:numRef>
              <c:f>Funciona!$C$68:$C$72</c:f>
              <c:numCache>
                <c:formatCode>General</c:formatCode>
                <c:ptCount val="5"/>
                <c:pt idx="0">
                  <c:v>2</c:v>
                </c:pt>
                <c:pt idx="1">
                  <c:v>4</c:v>
                </c:pt>
                <c:pt idx="2">
                  <c:v>6</c:v>
                </c:pt>
                <c:pt idx="3">
                  <c:v>8</c:v>
                </c:pt>
                <c:pt idx="4">
                  <c:v>10</c:v>
                </c:pt>
              </c:numCache>
            </c:numRef>
          </c:xVal>
          <c:yVal>
            <c:numRef>
              <c:f>Funciona!$I$68:$I$72</c:f>
              <c:numCache>
                <c:formatCode>0.000</c:formatCode>
                <c:ptCount val="5"/>
                <c:pt idx="0">
                  <c:v>26.152187499999997</c:v>
                </c:pt>
                <c:pt idx="1">
                  <c:v>1.6806249999999925</c:v>
                </c:pt>
                <c:pt idx="2">
                  <c:v>21.363593750000017</c:v>
                </c:pt>
                <c:pt idx="3">
                  <c:v>39.190625000000004</c:v>
                </c:pt>
                <c:pt idx="4">
                  <c:v>49.142656250000002</c:v>
                </c:pt>
              </c:numCache>
            </c:numRef>
          </c:yVal>
          <c:smooth val="1"/>
        </c:ser>
        <c:ser>
          <c:idx val="30"/>
          <c:order val="22"/>
          <c:spPr>
            <a:ln w="9525" cap="rnd">
              <a:solidFill>
                <a:schemeClr val="accent1">
                  <a:lumMod val="60000"/>
                </a:schemeClr>
              </a:solidFill>
              <a:round/>
            </a:ln>
            <a:effectLst/>
          </c:spPr>
          <c:marker>
            <c:symbol val="circle"/>
            <c:size val="5"/>
            <c:spPr>
              <a:gradFill rotWithShape="1">
                <a:gsLst>
                  <a:gs pos="0">
                    <a:schemeClr val="accent1">
                      <a:lumMod val="50000"/>
                      <a:satMod val="103000"/>
                      <a:lumMod val="102000"/>
                      <a:tint val="94000"/>
                    </a:schemeClr>
                  </a:gs>
                  <a:gs pos="50000">
                    <a:schemeClr val="accent1">
                      <a:lumMod val="50000"/>
                      <a:satMod val="110000"/>
                      <a:lumMod val="100000"/>
                      <a:shade val="100000"/>
                    </a:schemeClr>
                  </a:gs>
                  <a:gs pos="100000">
                    <a:schemeClr val="accent1">
                      <a:lumMod val="50000"/>
                      <a:lumMod val="99000"/>
                      <a:satMod val="120000"/>
                      <a:shade val="78000"/>
                    </a:schemeClr>
                  </a:gs>
                </a:gsLst>
                <a:lin ang="5400000" scaled="0"/>
              </a:gradFill>
              <a:ln w="9525">
                <a:solidFill>
                  <a:schemeClr val="accent1">
                    <a:lumMod val="5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Funciona!$G$75:$G$79</c:f>
              <c:numCache>
                <c:formatCode>0.0000</c:formatCode>
                <c:ptCount val="5"/>
                <c:pt idx="0">
                  <c:v>42.221169549910059</c:v>
                </c:pt>
                <c:pt idx="1">
                  <c:v>81.265656309802154</c:v>
                </c:pt>
                <c:pt idx="2">
                  <c:v>108.29343995728415</c:v>
                </c:pt>
                <c:pt idx="3">
                  <c:v>125.51502947976618</c:v>
                </c:pt>
                <c:pt idx="4">
                  <c:v>138.8015994572842</c:v>
                </c:pt>
              </c:numCache>
            </c:numRef>
          </c:yVal>
          <c:smooth val="1"/>
        </c:ser>
        <c:ser>
          <c:idx val="31"/>
          <c:order val="23"/>
          <c:spPr>
            <a:ln w="9525" cap="rnd">
              <a:solidFill>
                <a:schemeClr val="accent2">
                  <a:lumMod val="60000"/>
                </a:schemeClr>
              </a:solidFill>
              <a:round/>
            </a:ln>
            <a:effectLst/>
          </c:spPr>
          <c:marker>
            <c:symbol val="circle"/>
            <c:size val="5"/>
            <c:spPr>
              <a:gradFill rotWithShape="1">
                <a:gsLst>
                  <a:gs pos="0">
                    <a:schemeClr val="accent2">
                      <a:lumMod val="50000"/>
                      <a:satMod val="103000"/>
                      <a:lumMod val="102000"/>
                      <a:tint val="94000"/>
                    </a:schemeClr>
                  </a:gs>
                  <a:gs pos="50000">
                    <a:schemeClr val="accent2">
                      <a:lumMod val="50000"/>
                      <a:satMod val="110000"/>
                      <a:lumMod val="100000"/>
                      <a:shade val="100000"/>
                    </a:schemeClr>
                  </a:gs>
                  <a:gs pos="100000">
                    <a:schemeClr val="accent2">
                      <a:lumMod val="50000"/>
                      <a:lumMod val="99000"/>
                      <a:satMod val="120000"/>
                      <a:shade val="78000"/>
                    </a:schemeClr>
                  </a:gs>
                </a:gsLst>
                <a:lin ang="5400000" scaled="0"/>
              </a:gradFill>
              <a:ln w="9525">
                <a:solidFill>
                  <a:schemeClr val="accent2">
                    <a:lumMod val="5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Funciona!$I$75:$I$79</c:f>
              <c:numCache>
                <c:formatCode>0.000</c:formatCode>
                <c:ptCount val="5"/>
                <c:pt idx="0">
                  <c:v>19.596249999999998</c:v>
                </c:pt>
                <c:pt idx="1">
                  <c:v>9.5117187500000107</c:v>
                </c:pt>
                <c:pt idx="2">
                  <c:v>38.206249999999997</c:v>
                </c:pt>
                <c:pt idx="3">
                  <c:v>58.179218750000004</c:v>
                </c:pt>
                <c:pt idx="4">
                  <c:v>73.565000000000026</c:v>
                </c:pt>
              </c:numCache>
            </c:numRef>
          </c:yVal>
          <c:smooth val="1"/>
        </c:ser>
        <c:ser>
          <c:idx val="32"/>
          <c:order val="24"/>
          <c:spPr>
            <a:ln w="9525" cap="rnd">
              <a:solidFill>
                <a:schemeClr val="accent1"/>
              </a:solidFill>
              <a:round/>
            </a:ln>
            <a:effectLst/>
          </c:spPr>
          <c:marker>
            <c:symbol val="circle"/>
            <c:size val="5"/>
            <c:spPr>
              <a:gradFill rotWithShape="1">
                <a:gsLst>
                  <a:gs pos="0">
                    <a:schemeClr val="accent3">
                      <a:lumMod val="50000"/>
                      <a:satMod val="103000"/>
                      <a:lumMod val="102000"/>
                      <a:tint val="94000"/>
                    </a:schemeClr>
                  </a:gs>
                  <a:gs pos="50000">
                    <a:schemeClr val="accent3">
                      <a:lumMod val="50000"/>
                      <a:satMod val="110000"/>
                      <a:lumMod val="100000"/>
                      <a:shade val="100000"/>
                    </a:schemeClr>
                  </a:gs>
                  <a:gs pos="100000">
                    <a:schemeClr val="accent3">
                      <a:lumMod val="50000"/>
                      <a:lumMod val="99000"/>
                      <a:satMod val="120000"/>
                      <a:shade val="78000"/>
                    </a:schemeClr>
                  </a:gs>
                </a:gsLst>
                <a:lin ang="5400000" scaled="0"/>
              </a:gradFill>
              <a:ln w="9525">
                <a:solidFill>
                  <a:schemeClr val="accent3">
                    <a:lumMod val="50000"/>
                  </a:schemeClr>
                </a:solidFill>
                <a:round/>
              </a:ln>
              <a:effectLst/>
            </c:spPr>
          </c:marker>
          <c:xVal>
            <c:numRef>
              <c:f>Funciona!$C$54:$C$58</c:f>
              <c:numCache>
                <c:formatCode>General</c:formatCode>
                <c:ptCount val="5"/>
                <c:pt idx="0">
                  <c:v>2</c:v>
                </c:pt>
                <c:pt idx="1">
                  <c:v>4</c:v>
                </c:pt>
                <c:pt idx="2">
                  <c:v>6</c:v>
                </c:pt>
                <c:pt idx="3">
                  <c:v>8</c:v>
                </c:pt>
                <c:pt idx="4">
                  <c:v>10</c:v>
                </c:pt>
              </c:numCache>
            </c:numRef>
          </c:xVal>
          <c:yVal>
            <c:numRef>
              <c:f>Funciona!$G$54:$G$58</c:f>
              <c:numCache>
                <c:formatCode>0.0000</c:formatCode>
                <c:ptCount val="5"/>
                <c:pt idx="0">
                  <c:v>3.8233742491007181</c:v>
                </c:pt>
                <c:pt idx="1">
                  <c:v>94.83049958183453</c:v>
                </c:pt>
                <c:pt idx="2">
                  <c:v>125.08782118255397</c:v>
                </c:pt>
                <c:pt idx="3">
                  <c:v>160.22472379271585</c:v>
                </c:pt>
                <c:pt idx="4">
                  <c:v>210.31391680530578</c:v>
                </c:pt>
              </c:numCache>
            </c:numRef>
          </c:yVal>
          <c:smooth val="1"/>
        </c:ser>
        <c:ser>
          <c:idx val="33"/>
          <c:order val="25"/>
          <c:spPr>
            <a:ln w="9525" cap="rnd">
              <a:solidFill>
                <a:schemeClr val="accent2"/>
              </a:solidFill>
              <a:round/>
            </a:ln>
            <a:effectLst/>
          </c:spPr>
          <c:marker>
            <c:symbol val="circle"/>
            <c:size val="5"/>
            <c:spPr>
              <a:gradFill rotWithShape="1">
                <a:gsLst>
                  <a:gs pos="0">
                    <a:schemeClr val="accent4">
                      <a:lumMod val="50000"/>
                      <a:satMod val="103000"/>
                      <a:lumMod val="102000"/>
                      <a:tint val="94000"/>
                    </a:schemeClr>
                  </a:gs>
                  <a:gs pos="50000">
                    <a:schemeClr val="accent4">
                      <a:lumMod val="50000"/>
                      <a:satMod val="110000"/>
                      <a:lumMod val="100000"/>
                      <a:shade val="100000"/>
                    </a:schemeClr>
                  </a:gs>
                  <a:gs pos="100000">
                    <a:schemeClr val="accent4">
                      <a:lumMod val="50000"/>
                      <a:lumMod val="99000"/>
                      <a:satMod val="120000"/>
                      <a:shade val="78000"/>
                    </a:schemeClr>
                  </a:gs>
                </a:gsLst>
                <a:lin ang="5400000" scaled="0"/>
              </a:gradFill>
              <a:ln w="9525">
                <a:solidFill>
                  <a:schemeClr val="accent4">
                    <a:lumMod val="50000"/>
                  </a:schemeClr>
                </a:solidFill>
                <a:round/>
              </a:ln>
              <a:effectLst/>
            </c:spPr>
          </c:marker>
          <c:xVal>
            <c:numRef>
              <c:f>Funciona!$C$54:$C$58</c:f>
              <c:numCache>
                <c:formatCode>General</c:formatCode>
                <c:ptCount val="5"/>
                <c:pt idx="0">
                  <c:v>2</c:v>
                </c:pt>
                <c:pt idx="1">
                  <c:v>4</c:v>
                </c:pt>
                <c:pt idx="2">
                  <c:v>6</c:v>
                </c:pt>
                <c:pt idx="3">
                  <c:v>8</c:v>
                </c:pt>
                <c:pt idx="4">
                  <c:v>10</c:v>
                </c:pt>
              </c:numCache>
            </c:numRef>
          </c:xVal>
          <c:yVal>
            <c:numRef>
              <c:f>Funciona!$I$54:$I$58</c:f>
              <c:numCache>
                <c:formatCode>0.000</c:formatCode>
                <c:ptCount val="5"/>
                <c:pt idx="0">
                  <c:v>48.861718750000001</c:v>
                </c:pt>
                <c:pt idx="1">
                  <c:v>4.4860937499999896</c:v>
                </c:pt>
                <c:pt idx="2">
                  <c:v>2.6801562499999974</c:v>
                </c:pt>
                <c:pt idx="3">
                  <c:v>10.062968750000016</c:v>
                </c:pt>
                <c:pt idx="4">
                  <c:v>18.006875000000015</c:v>
                </c:pt>
              </c:numCache>
            </c:numRef>
          </c:yVal>
          <c:smooth val="1"/>
        </c:ser>
        <c:ser>
          <c:idx val="34"/>
          <c:order val="26"/>
          <c:spPr>
            <a:ln w="9525" cap="rnd">
              <a:solidFill>
                <a:schemeClr val="accent3"/>
              </a:solidFill>
              <a:round/>
            </a:ln>
            <a:effectLst/>
          </c:spPr>
          <c:marker>
            <c:symbol val="circle"/>
            <c:size val="5"/>
            <c:spPr>
              <a:gradFill rotWithShape="1">
                <a:gsLst>
                  <a:gs pos="0">
                    <a:schemeClr val="accent5">
                      <a:lumMod val="50000"/>
                      <a:satMod val="103000"/>
                      <a:lumMod val="102000"/>
                      <a:tint val="94000"/>
                    </a:schemeClr>
                  </a:gs>
                  <a:gs pos="50000">
                    <a:schemeClr val="accent5">
                      <a:lumMod val="50000"/>
                      <a:satMod val="110000"/>
                      <a:lumMod val="100000"/>
                      <a:shade val="100000"/>
                    </a:schemeClr>
                  </a:gs>
                  <a:gs pos="100000">
                    <a:schemeClr val="accent5">
                      <a:lumMod val="50000"/>
                      <a:lumMod val="99000"/>
                      <a:satMod val="120000"/>
                      <a:shade val="78000"/>
                    </a:schemeClr>
                  </a:gs>
                </a:gsLst>
                <a:lin ang="5400000" scaled="0"/>
              </a:gradFill>
              <a:ln w="9525">
                <a:solidFill>
                  <a:schemeClr val="accent5">
                    <a:lumMod val="50000"/>
                  </a:schemeClr>
                </a:solidFill>
                <a:round/>
              </a:ln>
              <a:effectLst/>
            </c:spPr>
          </c:marker>
          <c:xVal>
            <c:numRef>
              <c:f>Funciona!$C$61:$C$65</c:f>
              <c:numCache>
                <c:formatCode>General</c:formatCode>
                <c:ptCount val="5"/>
                <c:pt idx="0">
                  <c:v>2</c:v>
                </c:pt>
                <c:pt idx="1">
                  <c:v>4</c:v>
                </c:pt>
                <c:pt idx="2">
                  <c:v>6</c:v>
                </c:pt>
                <c:pt idx="3">
                  <c:v>8</c:v>
                </c:pt>
                <c:pt idx="4">
                  <c:v>10</c:v>
                </c:pt>
              </c:numCache>
            </c:numRef>
          </c:xVal>
          <c:yVal>
            <c:numRef>
              <c:f>Funciona!$G$61:$G$65</c:f>
              <c:numCache>
                <c:formatCode>0.0000</c:formatCode>
                <c:ptCount val="5"/>
                <c:pt idx="0">
                  <c:v>26.277285576888492</c:v>
                </c:pt>
                <c:pt idx="1">
                  <c:v>62.041282935251807</c:v>
                </c:pt>
                <c:pt idx="2">
                  <c:v>92.541603750899299</c:v>
                </c:pt>
                <c:pt idx="3">
                  <c:v>108.1170695593525</c:v>
                </c:pt>
                <c:pt idx="4">
                  <c:v>120.91372176483813</c:v>
                </c:pt>
              </c:numCache>
            </c:numRef>
          </c:yVal>
          <c:smooth val="1"/>
        </c:ser>
        <c:ser>
          <c:idx val="35"/>
          <c:order val="27"/>
          <c:spPr>
            <a:ln w="9525" cap="rnd">
              <a:solidFill>
                <a:schemeClr val="accent4"/>
              </a:solidFill>
              <a:round/>
            </a:ln>
            <a:effectLst/>
          </c:spPr>
          <c:marker>
            <c:symbol val="circle"/>
            <c:size val="5"/>
            <c:spPr>
              <a:gradFill rotWithShape="1">
                <a:gsLst>
                  <a:gs pos="0">
                    <a:schemeClr val="accent6">
                      <a:lumMod val="50000"/>
                      <a:satMod val="103000"/>
                      <a:lumMod val="102000"/>
                      <a:tint val="94000"/>
                    </a:schemeClr>
                  </a:gs>
                  <a:gs pos="50000">
                    <a:schemeClr val="accent6">
                      <a:lumMod val="50000"/>
                      <a:satMod val="110000"/>
                      <a:lumMod val="100000"/>
                      <a:shade val="100000"/>
                    </a:schemeClr>
                  </a:gs>
                  <a:gs pos="100000">
                    <a:schemeClr val="accent6">
                      <a:lumMod val="50000"/>
                      <a:lumMod val="99000"/>
                      <a:satMod val="120000"/>
                      <a:shade val="78000"/>
                    </a:schemeClr>
                  </a:gs>
                </a:gsLst>
                <a:lin ang="5400000" scaled="0"/>
              </a:gradFill>
              <a:ln w="9525">
                <a:solidFill>
                  <a:schemeClr val="accent6">
                    <a:lumMod val="50000"/>
                  </a:schemeClr>
                </a:solidFill>
                <a:round/>
              </a:ln>
              <a:effectLst/>
            </c:spPr>
          </c:marker>
          <c:xVal>
            <c:numRef>
              <c:f>Funciona!$C$61:$C$65</c:f>
              <c:numCache>
                <c:formatCode>General</c:formatCode>
                <c:ptCount val="5"/>
                <c:pt idx="0">
                  <c:v>2</c:v>
                </c:pt>
                <c:pt idx="1">
                  <c:v>4</c:v>
                </c:pt>
                <c:pt idx="2">
                  <c:v>6</c:v>
                </c:pt>
                <c:pt idx="3">
                  <c:v>8</c:v>
                </c:pt>
                <c:pt idx="4">
                  <c:v>10</c:v>
                </c:pt>
              </c:numCache>
            </c:numRef>
          </c:xVal>
          <c:yVal>
            <c:numRef>
              <c:f>Funciona!$I$61:$I$65</c:f>
              <c:numCache>
                <c:formatCode>0.000</c:formatCode>
                <c:ptCount val="5"/>
                <c:pt idx="0">
                  <c:v>38.387968749999999</c:v>
                </c:pt>
                <c:pt idx="1">
                  <c:v>18.50359375</c:v>
                </c:pt>
                <c:pt idx="2">
                  <c:v>5.6135937500000024</c:v>
                </c:pt>
                <c:pt idx="3">
                  <c:v>14.630468750000015</c:v>
                </c:pt>
                <c:pt idx="4">
                  <c:v>21.107656250000002</c:v>
                </c:pt>
              </c:numCache>
            </c:numRef>
          </c:yVal>
          <c:smooth val="1"/>
        </c:ser>
        <c:ser>
          <c:idx val="36"/>
          <c:order val="28"/>
          <c:tx>
            <c:v>SERIE 5</c:v>
          </c:tx>
          <c:spPr>
            <a:ln w="9525" cap="rnd">
              <a:solidFill>
                <a:schemeClr val="accent5"/>
              </a:solidFill>
              <a:round/>
            </a:ln>
            <a:effectLst/>
          </c:spPr>
          <c:marker>
            <c:symbol val="circle"/>
            <c:size val="5"/>
            <c:spPr>
              <a:gradFill rotWithShape="1">
                <a:gsLst>
                  <a:gs pos="0">
                    <a:schemeClr val="accent1">
                      <a:lumMod val="70000"/>
                      <a:lumOff val="30000"/>
                      <a:satMod val="103000"/>
                      <a:lumMod val="102000"/>
                      <a:tint val="94000"/>
                    </a:schemeClr>
                  </a:gs>
                  <a:gs pos="50000">
                    <a:schemeClr val="accent1">
                      <a:lumMod val="70000"/>
                      <a:lumOff val="30000"/>
                      <a:satMod val="110000"/>
                      <a:lumMod val="100000"/>
                      <a:shade val="100000"/>
                    </a:schemeClr>
                  </a:gs>
                  <a:gs pos="100000">
                    <a:schemeClr val="accent1">
                      <a:lumMod val="70000"/>
                      <a:lumOff val="30000"/>
                      <a:lumMod val="99000"/>
                      <a:satMod val="120000"/>
                      <a:shade val="78000"/>
                    </a:schemeClr>
                  </a:gs>
                </a:gsLst>
                <a:lin ang="5400000" scaled="0"/>
              </a:gradFill>
              <a:ln w="9525">
                <a:solidFill>
                  <a:schemeClr val="accent1">
                    <a:lumMod val="70000"/>
                    <a:lumOff val="30000"/>
                  </a:schemeClr>
                </a:solidFill>
                <a:round/>
              </a:ln>
              <a:effectLst/>
            </c:spPr>
          </c:marker>
          <c:xVal>
            <c:numRef>
              <c:f>Funciona!$C$68:$C$72</c:f>
              <c:numCache>
                <c:formatCode>General</c:formatCode>
                <c:ptCount val="5"/>
                <c:pt idx="0">
                  <c:v>2</c:v>
                </c:pt>
                <c:pt idx="1">
                  <c:v>4</c:v>
                </c:pt>
                <c:pt idx="2">
                  <c:v>6</c:v>
                </c:pt>
                <c:pt idx="3">
                  <c:v>8</c:v>
                </c:pt>
                <c:pt idx="4">
                  <c:v>10</c:v>
                </c:pt>
              </c:numCache>
            </c:numRef>
          </c:xVal>
          <c:yVal>
            <c:numRef>
              <c:f>Funciona!$G$68:$G$72</c:f>
              <c:numCache>
                <c:formatCode>0.0000</c:formatCode>
                <c:ptCount val="5"/>
                <c:pt idx="0">
                  <c:v>36.926138269784161</c:v>
                </c:pt>
                <c:pt idx="1">
                  <c:v>75.280820806654674</c:v>
                </c:pt>
                <c:pt idx="2">
                  <c:v>99.976595859262574</c:v>
                </c:pt>
                <c:pt idx="3">
                  <c:v>118.33871395503597</c:v>
                </c:pt>
                <c:pt idx="4">
                  <c:v>130.21040140692449</c:v>
                </c:pt>
              </c:numCache>
            </c:numRef>
          </c:yVal>
          <c:smooth val="1"/>
        </c:ser>
        <c:ser>
          <c:idx val="37"/>
          <c:order val="29"/>
          <c:spPr>
            <a:ln w="9525" cap="rnd">
              <a:solidFill>
                <a:schemeClr val="accent6"/>
              </a:solidFill>
              <a:round/>
            </a:ln>
            <a:effectLst/>
          </c:spPr>
          <c:marker>
            <c:symbol val="circle"/>
            <c:size val="5"/>
            <c:spPr>
              <a:gradFill rotWithShape="1">
                <a:gsLst>
                  <a:gs pos="0">
                    <a:schemeClr val="accent2">
                      <a:lumMod val="70000"/>
                      <a:lumOff val="30000"/>
                      <a:satMod val="103000"/>
                      <a:lumMod val="102000"/>
                      <a:tint val="94000"/>
                    </a:schemeClr>
                  </a:gs>
                  <a:gs pos="50000">
                    <a:schemeClr val="accent2">
                      <a:lumMod val="70000"/>
                      <a:lumOff val="30000"/>
                      <a:satMod val="110000"/>
                      <a:lumMod val="100000"/>
                      <a:shade val="100000"/>
                    </a:schemeClr>
                  </a:gs>
                  <a:gs pos="100000">
                    <a:schemeClr val="accent2">
                      <a:lumMod val="70000"/>
                      <a:lumOff val="30000"/>
                      <a:lumMod val="99000"/>
                      <a:satMod val="120000"/>
                      <a:shade val="78000"/>
                    </a:schemeClr>
                  </a:gs>
                </a:gsLst>
                <a:lin ang="5400000" scaled="0"/>
              </a:gradFill>
              <a:ln w="9525">
                <a:solidFill>
                  <a:schemeClr val="accent2">
                    <a:lumMod val="70000"/>
                    <a:lumOff val="30000"/>
                  </a:schemeClr>
                </a:solidFill>
                <a:round/>
              </a:ln>
              <a:effectLst/>
            </c:spPr>
          </c:marker>
          <c:xVal>
            <c:numRef>
              <c:f>Funciona!$C$68:$C$72</c:f>
              <c:numCache>
                <c:formatCode>General</c:formatCode>
                <c:ptCount val="5"/>
                <c:pt idx="0">
                  <c:v>2</c:v>
                </c:pt>
                <c:pt idx="1">
                  <c:v>4</c:v>
                </c:pt>
                <c:pt idx="2">
                  <c:v>6</c:v>
                </c:pt>
                <c:pt idx="3">
                  <c:v>8</c:v>
                </c:pt>
                <c:pt idx="4">
                  <c:v>10</c:v>
                </c:pt>
              </c:numCache>
            </c:numRef>
          </c:xVal>
          <c:yVal>
            <c:numRef>
              <c:f>Funciona!$I$68:$I$72</c:f>
              <c:numCache>
                <c:formatCode>0.000</c:formatCode>
                <c:ptCount val="5"/>
                <c:pt idx="0">
                  <c:v>26.152187499999997</c:v>
                </c:pt>
                <c:pt idx="1">
                  <c:v>1.6806249999999925</c:v>
                </c:pt>
                <c:pt idx="2">
                  <c:v>21.363593750000017</c:v>
                </c:pt>
                <c:pt idx="3">
                  <c:v>39.190625000000004</c:v>
                </c:pt>
                <c:pt idx="4">
                  <c:v>49.142656250000002</c:v>
                </c:pt>
              </c:numCache>
            </c:numRef>
          </c:yVal>
          <c:smooth val="1"/>
        </c:ser>
        <c:ser>
          <c:idx val="38"/>
          <c:order val="30"/>
          <c:spPr>
            <a:ln w="9525" cap="rnd">
              <a:solidFill>
                <a:schemeClr val="accent1">
                  <a:lumMod val="60000"/>
                </a:schemeClr>
              </a:solidFill>
              <a:round/>
            </a:ln>
            <a:effectLst/>
          </c:spPr>
          <c:marker>
            <c:symbol val="circle"/>
            <c:size val="5"/>
            <c:spPr>
              <a:gradFill rotWithShape="1">
                <a:gsLst>
                  <a:gs pos="0">
                    <a:schemeClr val="accent3">
                      <a:lumMod val="70000"/>
                      <a:lumOff val="30000"/>
                      <a:satMod val="103000"/>
                      <a:lumMod val="102000"/>
                      <a:tint val="94000"/>
                    </a:schemeClr>
                  </a:gs>
                  <a:gs pos="50000">
                    <a:schemeClr val="accent3">
                      <a:lumMod val="70000"/>
                      <a:lumOff val="30000"/>
                      <a:satMod val="110000"/>
                      <a:lumMod val="100000"/>
                      <a:shade val="100000"/>
                    </a:schemeClr>
                  </a:gs>
                  <a:gs pos="100000">
                    <a:schemeClr val="accent3">
                      <a:lumMod val="70000"/>
                      <a:lumOff val="30000"/>
                      <a:lumMod val="99000"/>
                      <a:satMod val="120000"/>
                      <a:shade val="78000"/>
                    </a:schemeClr>
                  </a:gs>
                </a:gsLst>
                <a:lin ang="5400000" scaled="0"/>
              </a:gradFill>
              <a:ln w="9525">
                <a:solidFill>
                  <a:schemeClr val="accent3">
                    <a:lumMod val="70000"/>
                    <a:lumOff val="3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Funciona!$G$75:$G$79</c:f>
              <c:numCache>
                <c:formatCode>0.0000</c:formatCode>
                <c:ptCount val="5"/>
                <c:pt idx="0">
                  <c:v>42.221169549910059</c:v>
                </c:pt>
                <c:pt idx="1">
                  <c:v>81.265656309802154</c:v>
                </c:pt>
                <c:pt idx="2">
                  <c:v>108.29343995728415</c:v>
                </c:pt>
                <c:pt idx="3">
                  <c:v>125.51502947976618</c:v>
                </c:pt>
                <c:pt idx="4">
                  <c:v>138.8015994572842</c:v>
                </c:pt>
              </c:numCache>
            </c:numRef>
          </c:yVal>
          <c:smooth val="1"/>
        </c:ser>
        <c:ser>
          <c:idx val="39"/>
          <c:order val="31"/>
          <c:spPr>
            <a:ln w="9525" cap="rnd">
              <a:solidFill>
                <a:schemeClr val="accent2">
                  <a:lumMod val="60000"/>
                </a:schemeClr>
              </a:solidFill>
              <a:round/>
            </a:ln>
            <a:effectLst/>
          </c:spPr>
          <c:marker>
            <c:symbol val="circle"/>
            <c:size val="5"/>
            <c:spPr>
              <a:gradFill rotWithShape="1">
                <a:gsLst>
                  <a:gs pos="0">
                    <a:schemeClr val="accent4">
                      <a:lumMod val="70000"/>
                      <a:lumOff val="30000"/>
                      <a:satMod val="103000"/>
                      <a:lumMod val="102000"/>
                      <a:tint val="94000"/>
                    </a:schemeClr>
                  </a:gs>
                  <a:gs pos="50000">
                    <a:schemeClr val="accent4">
                      <a:lumMod val="70000"/>
                      <a:lumOff val="30000"/>
                      <a:satMod val="110000"/>
                      <a:lumMod val="100000"/>
                      <a:shade val="100000"/>
                    </a:schemeClr>
                  </a:gs>
                  <a:gs pos="100000">
                    <a:schemeClr val="accent4">
                      <a:lumMod val="70000"/>
                      <a:lumOff val="30000"/>
                      <a:lumMod val="99000"/>
                      <a:satMod val="120000"/>
                      <a:shade val="78000"/>
                    </a:schemeClr>
                  </a:gs>
                </a:gsLst>
                <a:lin ang="5400000" scaled="0"/>
              </a:gradFill>
              <a:ln w="9525">
                <a:solidFill>
                  <a:schemeClr val="accent4">
                    <a:lumMod val="70000"/>
                    <a:lumOff val="3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Funciona!$I$75:$I$79</c:f>
              <c:numCache>
                <c:formatCode>0.000</c:formatCode>
                <c:ptCount val="5"/>
                <c:pt idx="0">
                  <c:v>19.596249999999998</c:v>
                </c:pt>
                <c:pt idx="1">
                  <c:v>9.5117187500000107</c:v>
                </c:pt>
                <c:pt idx="2">
                  <c:v>38.206249999999997</c:v>
                </c:pt>
                <c:pt idx="3">
                  <c:v>58.179218750000004</c:v>
                </c:pt>
                <c:pt idx="4">
                  <c:v>73.565000000000026</c:v>
                </c:pt>
              </c:numCache>
            </c:numRef>
          </c:yVal>
          <c:smooth val="1"/>
        </c:ser>
        <c:ser>
          <c:idx val="0"/>
          <c:order val="32"/>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Funciona!$C$54:$C$58</c:f>
              <c:numCache>
                <c:formatCode>General</c:formatCode>
                <c:ptCount val="5"/>
                <c:pt idx="0">
                  <c:v>2</c:v>
                </c:pt>
                <c:pt idx="1">
                  <c:v>4</c:v>
                </c:pt>
                <c:pt idx="2">
                  <c:v>6</c:v>
                </c:pt>
                <c:pt idx="3">
                  <c:v>8</c:v>
                </c:pt>
                <c:pt idx="4">
                  <c:v>10</c:v>
                </c:pt>
              </c:numCache>
            </c:numRef>
          </c:xVal>
          <c:yVal>
            <c:numRef>
              <c:f>Funciona!$G$54:$G$58</c:f>
              <c:numCache>
                <c:formatCode>0.0000</c:formatCode>
                <c:ptCount val="5"/>
                <c:pt idx="0">
                  <c:v>3.8233742491007181</c:v>
                </c:pt>
                <c:pt idx="1">
                  <c:v>94.83049958183453</c:v>
                </c:pt>
                <c:pt idx="2">
                  <c:v>125.08782118255397</c:v>
                </c:pt>
                <c:pt idx="3">
                  <c:v>160.22472379271585</c:v>
                </c:pt>
                <c:pt idx="4">
                  <c:v>210.31391680530578</c:v>
                </c:pt>
              </c:numCache>
            </c:numRef>
          </c:yVal>
          <c:smooth val="1"/>
        </c:ser>
        <c:ser>
          <c:idx val="1"/>
          <c:order val="33"/>
          <c:spPr>
            <a:ln w="9525"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Funciona!$C$54:$C$58</c:f>
              <c:numCache>
                <c:formatCode>General</c:formatCode>
                <c:ptCount val="5"/>
                <c:pt idx="0">
                  <c:v>2</c:v>
                </c:pt>
                <c:pt idx="1">
                  <c:v>4</c:v>
                </c:pt>
                <c:pt idx="2">
                  <c:v>6</c:v>
                </c:pt>
                <c:pt idx="3">
                  <c:v>8</c:v>
                </c:pt>
                <c:pt idx="4">
                  <c:v>10</c:v>
                </c:pt>
              </c:numCache>
            </c:numRef>
          </c:xVal>
          <c:yVal>
            <c:numRef>
              <c:f>Funciona!$I$54:$I$58</c:f>
              <c:numCache>
                <c:formatCode>0.000</c:formatCode>
                <c:ptCount val="5"/>
                <c:pt idx="0">
                  <c:v>48.861718750000001</c:v>
                </c:pt>
                <c:pt idx="1">
                  <c:v>4.4860937499999896</c:v>
                </c:pt>
                <c:pt idx="2">
                  <c:v>2.6801562499999974</c:v>
                </c:pt>
                <c:pt idx="3">
                  <c:v>10.062968750000016</c:v>
                </c:pt>
                <c:pt idx="4">
                  <c:v>18.006875000000015</c:v>
                </c:pt>
              </c:numCache>
            </c:numRef>
          </c:yVal>
          <c:smooth val="1"/>
        </c:ser>
        <c:ser>
          <c:idx val="2"/>
          <c:order val="34"/>
          <c:spPr>
            <a:ln w="9525" cap="rnd">
              <a:solidFill>
                <a:schemeClr val="accent3"/>
              </a:solid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xVal>
            <c:numRef>
              <c:f>Funciona!$C$61:$C$65</c:f>
              <c:numCache>
                <c:formatCode>General</c:formatCode>
                <c:ptCount val="5"/>
                <c:pt idx="0">
                  <c:v>2</c:v>
                </c:pt>
                <c:pt idx="1">
                  <c:v>4</c:v>
                </c:pt>
                <c:pt idx="2">
                  <c:v>6</c:v>
                </c:pt>
                <c:pt idx="3">
                  <c:v>8</c:v>
                </c:pt>
                <c:pt idx="4">
                  <c:v>10</c:v>
                </c:pt>
              </c:numCache>
            </c:numRef>
          </c:xVal>
          <c:yVal>
            <c:numRef>
              <c:f>Funciona!$G$61:$G$65</c:f>
              <c:numCache>
                <c:formatCode>0.0000</c:formatCode>
                <c:ptCount val="5"/>
                <c:pt idx="0">
                  <c:v>26.277285576888492</c:v>
                </c:pt>
                <c:pt idx="1">
                  <c:v>62.041282935251807</c:v>
                </c:pt>
                <c:pt idx="2">
                  <c:v>92.541603750899299</c:v>
                </c:pt>
                <c:pt idx="3">
                  <c:v>108.1170695593525</c:v>
                </c:pt>
                <c:pt idx="4">
                  <c:v>120.91372176483813</c:v>
                </c:pt>
              </c:numCache>
            </c:numRef>
          </c:yVal>
          <c:smooth val="1"/>
        </c:ser>
        <c:ser>
          <c:idx val="3"/>
          <c:order val="35"/>
          <c:spPr>
            <a:ln w="9525" cap="rnd">
              <a:solidFill>
                <a:schemeClr val="accent4"/>
              </a:solidFill>
              <a:round/>
            </a:ln>
            <a:effectLst/>
          </c:spPr>
          <c:marker>
            <c:symbol val="circle"/>
            <c:size val="5"/>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c:spPr>
          </c:marker>
          <c:xVal>
            <c:numRef>
              <c:f>Funciona!$C$61:$C$65</c:f>
              <c:numCache>
                <c:formatCode>General</c:formatCode>
                <c:ptCount val="5"/>
                <c:pt idx="0">
                  <c:v>2</c:v>
                </c:pt>
                <c:pt idx="1">
                  <c:v>4</c:v>
                </c:pt>
                <c:pt idx="2">
                  <c:v>6</c:v>
                </c:pt>
                <c:pt idx="3">
                  <c:v>8</c:v>
                </c:pt>
                <c:pt idx="4">
                  <c:v>10</c:v>
                </c:pt>
              </c:numCache>
            </c:numRef>
          </c:xVal>
          <c:yVal>
            <c:numRef>
              <c:f>Funciona!$I$61:$I$65</c:f>
              <c:numCache>
                <c:formatCode>0.000</c:formatCode>
                <c:ptCount val="5"/>
                <c:pt idx="0">
                  <c:v>38.387968749999999</c:v>
                </c:pt>
                <c:pt idx="1">
                  <c:v>18.50359375</c:v>
                </c:pt>
                <c:pt idx="2">
                  <c:v>5.6135937500000024</c:v>
                </c:pt>
                <c:pt idx="3">
                  <c:v>14.630468750000015</c:v>
                </c:pt>
                <c:pt idx="4">
                  <c:v>21.107656250000002</c:v>
                </c:pt>
              </c:numCache>
            </c:numRef>
          </c:yVal>
          <c:smooth val="1"/>
        </c:ser>
        <c:ser>
          <c:idx val="4"/>
          <c:order val="36"/>
          <c:tx>
            <c:v>SERIE 5</c:v>
          </c:tx>
          <c:spPr>
            <a:ln w="9525" cap="rnd">
              <a:solidFill>
                <a:schemeClr val="accent5"/>
              </a:solidFill>
              <a:round/>
            </a:ln>
            <a:effectLst/>
          </c:spPr>
          <c:marker>
            <c:symbol val="circle"/>
            <c:size val="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round/>
              </a:ln>
              <a:effectLst/>
            </c:spPr>
          </c:marker>
          <c:xVal>
            <c:numRef>
              <c:f>Funciona!$C$68:$C$72</c:f>
              <c:numCache>
                <c:formatCode>General</c:formatCode>
                <c:ptCount val="5"/>
                <c:pt idx="0">
                  <c:v>2</c:v>
                </c:pt>
                <c:pt idx="1">
                  <c:v>4</c:v>
                </c:pt>
                <c:pt idx="2">
                  <c:v>6</c:v>
                </c:pt>
                <c:pt idx="3">
                  <c:v>8</c:v>
                </c:pt>
                <c:pt idx="4">
                  <c:v>10</c:v>
                </c:pt>
              </c:numCache>
            </c:numRef>
          </c:xVal>
          <c:yVal>
            <c:numRef>
              <c:f>Funciona!$G$68:$G$72</c:f>
              <c:numCache>
                <c:formatCode>0.0000</c:formatCode>
                <c:ptCount val="5"/>
                <c:pt idx="0">
                  <c:v>36.926138269784161</c:v>
                </c:pt>
                <c:pt idx="1">
                  <c:v>75.280820806654674</c:v>
                </c:pt>
                <c:pt idx="2">
                  <c:v>99.976595859262574</c:v>
                </c:pt>
                <c:pt idx="3">
                  <c:v>118.33871395503597</c:v>
                </c:pt>
                <c:pt idx="4">
                  <c:v>130.21040140692449</c:v>
                </c:pt>
              </c:numCache>
            </c:numRef>
          </c:yVal>
          <c:smooth val="1"/>
        </c:ser>
        <c:ser>
          <c:idx val="5"/>
          <c:order val="37"/>
          <c:spPr>
            <a:ln w="9525" cap="rnd">
              <a:solidFill>
                <a:schemeClr val="accent6"/>
              </a:solidFill>
              <a:round/>
            </a:ln>
            <a:effectLst/>
          </c:spPr>
          <c:marker>
            <c:symbol val="circle"/>
            <c:size val="5"/>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c:spPr>
          </c:marker>
          <c:xVal>
            <c:numRef>
              <c:f>Funciona!$C$68:$C$72</c:f>
              <c:numCache>
                <c:formatCode>General</c:formatCode>
                <c:ptCount val="5"/>
                <c:pt idx="0">
                  <c:v>2</c:v>
                </c:pt>
                <c:pt idx="1">
                  <c:v>4</c:v>
                </c:pt>
                <c:pt idx="2">
                  <c:v>6</c:v>
                </c:pt>
                <c:pt idx="3">
                  <c:v>8</c:v>
                </c:pt>
                <c:pt idx="4">
                  <c:v>10</c:v>
                </c:pt>
              </c:numCache>
            </c:numRef>
          </c:xVal>
          <c:yVal>
            <c:numRef>
              <c:f>Funciona!$I$68:$I$72</c:f>
              <c:numCache>
                <c:formatCode>0.000</c:formatCode>
                <c:ptCount val="5"/>
                <c:pt idx="0">
                  <c:v>26.152187499999997</c:v>
                </c:pt>
                <c:pt idx="1">
                  <c:v>1.6806249999999925</c:v>
                </c:pt>
                <c:pt idx="2">
                  <c:v>21.363593750000017</c:v>
                </c:pt>
                <c:pt idx="3">
                  <c:v>39.190625000000004</c:v>
                </c:pt>
                <c:pt idx="4">
                  <c:v>49.142656250000002</c:v>
                </c:pt>
              </c:numCache>
            </c:numRef>
          </c:yVal>
          <c:smooth val="1"/>
        </c:ser>
        <c:ser>
          <c:idx val="6"/>
          <c:order val="38"/>
          <c:spPr>
            <a:ln w="9525" cap="rnd">
              <a:solidFill>
                <a:schemeClr val="accent1">
                  <a:lumMod val="60000"/>
                </a:schemeClr>
              </a:solidFill>
              <a:round/>
            </a:ln>
            <a:effectLst/>
          </c:spPr>
          <c:marker>
            <c:symbol val="circle"/>
            <c:size val="5"/>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9525">
                <a:solidFill>
                  <a:schemeClr val="accent1">
                    <a:lumMod val="6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Funciona!$G$75:$G$79</c:f>
              <c:numCache>
                <c:formatCode>0.0000</c:formatCode>
                <c:ptCount val="5"/>
                <c:pt idx="0">
                  <c:v>42.221169549910059</c:v>
                </c:pt>
                <c:pt idx="1">
                  <c:v>81.265656309802154</c:v>
                </c:pt>
                <c:pt idx="2">
                  <c:v>108.29343995728415</c:v>
                </c:pt>
                <c:pt idx="3">
                  <c:v>125.51502947976618</c:v>
                </c:pt>
                <c:pt idx="4">
                  <c:v>138.8015994572842</c:v>
                </c:pt>
              </c:numCache>
            </c:numRef>
          </c:yVal>
          <c:smooth val="1"/>
        </c:ser>
        <c:ser>
          <c:idx val="7"/>
          <c:order val="39"/>
          <c:spPr>
            <a:ln w="9525" cap="rnd">
              <a:solidFill>
                <a:schemeClr val="accent2">
                  <a:lumMod val="60000"/>
                </a:schemeClr>
              </a:solidFill>
              <a:round/>
            </a:ln>
            <a:effectLst/>
          </c:spPr>
          <c:marker>
            <c:symbol val="circle"/>
            <c:size val="5"/>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9525">
                <a:solidFill>
                  <a:schemeClr val="accent2">
                    <a:lumMod val="60000"/>
                  </a:schemeClr>
                </a:solidFill>
                <a:round/>
              </a:ln>
              <a:effectLst/>
            </c:spPr>
          </c:marker>
          <c:xVal>
            <c:numRef>
              <c:f>Funciona!$C$75:$C$79</c:f>
              <c:numCache>
                <c:formatCode>General</c:formatCode>
                <c:ptCount val="5"/>
                <c:pt idx="0">
                  <c:v>2</c:v>
                </c:pt>
                <c:pt idx="1">
                  <c:v>4</c:v>
                </c:pt>
                <c:pt idx="2">
                  <c:v>6</c:v>
                </c:pt>
                <c:pt idx="3">
                  <c:v>8</c:v>
                </c:pt>
                <c:pt idx="4">
                  <c:v>10</c:v>
                </c:pt>
              </c:numCache>
            </c:numRef>
          </c:xVal>
          <c:yVal>
            <c:numRef>
              <c:f>Funciona!$I$75:$I$79</c:f>
              <c:numCache>
                <c:formatCode>0.000</c:formatCode>
                <c:ptCount val="5"/>
                <c:pt idx="0">
                  <c:v>19.596249999999998</c:v>
                </c:pt>
                <c:pt idx="1">
                  <c:v>9.5117187500000107</c:v>
                </c:pt>
                <c:pt idx="2">
                  <c:v>38.206249999999997</c:v>
                </c:pt>
                <c:pt idx="3">
                  <c:v>58.179218750000004</c:v>
                </c:pt>
                <c:pt idx="4">
                  <c:v>73.565000000000026</c:v>
                </c:pt>
              </c:numCache>
            </c:numRef>
          </c:yVal>
          <c:smooth val="1"/>
        </c:ser>
        <c:dLbls>
          <c:showLegendKey val="0"/>
          <c:showVal val="0"/>
          <c:showCatName val="0"/>
          <c:showSerName val="0"/>
          <c:showPercent val="0"/>
          <c:showBubbleSize val="0"/>
        </c:dLbls>
        <c:axId val="360392776"/>
        <c:axId val="360391208"/>
      </c:scatterChart>
      <c:valAx>
        <c:axId val="360392776"/>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a:t>
                </a:r>
                <a:r>
                  <a:rPr lang="es-EC" baseline="0"/>
                  <a:t> PARTES X</a:t>
                </a:r>
                <a:endParaRPr lang="es-EC"/>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360391208"/>
        <c:crosses val="autoZero"/>
        <c:crossBetween val="midCat"/>
      </c:valAx>
      <c:valAx>
        <c:axId val="36039120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a:t>
                </a:r>
                <a:r>
                  <a:rPr lang="es-EC" baseline="0"/>
                  <a:t> ERROR</a:t>
                </a:r>
                <a:endParaRPr lang="es-EC"/>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0.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360392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ERROR VS ELEMENTOS</a:t>
            </a:r>
            <a:r>
              <a:rPr lang="es-EC" baseline="0"/>
              <a:t> FINITOS</a:t>
            </a:r>
            <a:endParaRPr lang="es-EC"/>
          </a:p>
        </c:rich>
      </c:tx>
      <c:layout>
        <c:manualLayout>
          <c:xMode val="edge"/>
          <c:yMode val="edge"/>
          <c:x val="0.22628303412244266"/>
          <c:y val="2.488335519062870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smoothMarker"/>
        <c:varyColors val="0"/>
        <c:ser>
          <c:idx val="7"/>
          <c:order val="0"/>
          <c:spPr>
            <a:ln w="9525" cap="rnd">
              <a:solidFill>
                <a:schemeClr val="accent2">
                  <a:lumMod val="60000"/>
                </a:schemeClr>
              </a:solidFill>
              <a:round/>
            </a:ln>
            <a:effectLst/>
          </c:spPr>
          <c:marker>
            <c:symbol val="circle"/>
            <c:size val="5"/>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c:spPr>
          </c:marker>
          <c:xVal>
            <c:numRef>
              <c:f>Funciona!$E$54:$E$58</c:f>
              <c:numCache>
                <c:formatCode>General</c:formatCode>
                <c:ptCount val="5"/>
                <c:pt idx="0">
                  <c:v>2</c:v>
                </c:pt>
                <c:pt idx="1">
                  <c:v>4</c:v>
                </c:pt>
                <c:pt idx="2">
                  <c:v>6</c:v>
                </c:pt>
                <c:pt idx="3">
                  <c:v>8</c:v>
                </c:pt>
                <c:pt idx="4">
                  <c:v>10</c:v>
                </c:pt>
              </c:numCache>
            </c:numRef>
          </c:xVal>
          <c:yVal>
            <c:numRef>
              <c:f>Funciona!$I$54:$I$58</c:f>
              <c:numCache>
                <c:formatCode>0.000</c:formatCode>
                <c:ptCount val="5"/>
                <c:pt idx="0">
                  <c:v>48.861718750000001</c:v>
                </c:pt>
                <c:pt idx="1">
                  <c:v>4.4860937499999896</c:v>
                </c:pt>
                <c:pt idx="2">
                  <c:v>2.6801562499999974</c:v>
                </c:pt>
                <c:pt idx="3">
                  <c:v>10.062968750000016</c:v>
                </c:pt>
                <c:pt idx="4">
                  <c:v>18.006875000000015</c:v>
                </c:pt>
              </c:numCache>
            </c:numRef>
          </c:yVal>
          <c:smooth val="1"/>
        </c:ser>
        <c:ser>
          <c:idx val="0"/>
          <c:order val="1"/>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Funciona!$E$54:$E$58</c:f>
              <c:numCache>
                <c:formatCode>General</c:formatCode>
                <c:ptCount val="5"/>
                <c:pt idx="0">
                  <c:v>2</c:v>
                </c:pt>
                <c:pt idx="1">
                  <c:v>4</c:v>
                </c:pt>
                <c:pt idx="2">
                  <c:v>6</c:v>
                </c:pt>
                <c:pt idx="3">
                  <c:v>8</c:v>
                </c:pt>
                <c:pt idx="4">
                  <c:v>10</c:v>
                </c:pt>
              </c:numCache>
            </c:numRef>
          </c:xVal>
          <c:yVal>
            <c:numRef>
              <c:f>Funciona!$G$54:$G$58</c:f>
              <c:numCache>
                <c:formatCode>0.0000</c:formatCode>
                <c:ptCount val="5"/>
                <c:pt idx="0">
                  <c:v>3.8233742491007181</c:v>
                </c:pt>
                <c:pt idx="1">
                  <c:v>94.83049958183453</c:v>
                </c:pt>
                <c:pt idx="2">
                  <c:v>125.08782118255397</c:v>
                </c:pt>
                <c:pt idx="3">
                  <c:v>160.22472379271585</c:v>
                </c:pt>
                <c:pt idx="4">
                  <c:v>210.31391680530578</c:v>
                </c:pt>
              </c:numCache>
            </c:numRef>
          </c:yVal>
          <c:smooth val="1"/>
        </c:ser>
        <c:ser>
          <c:idx val="1"/>
          <c:order val="2"/>
          <c:spPr>
            <a:ln w="9525"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Funciona!$E$61:$E$65</c:f>
              <c:numCache>
                <c:formatCode>General</c:formatCode>
                <c:ptCount val="5"/>
                <c:pt idx="0">
                  <c:v>4</c:v>
                </c:pt>
                <c:pt idx="1">
                  <c:v>8</c:v>
                </c:pt>
                <c:pt idx="2">
                  <c:v>12</c:v>
                </c:pt>
                <c:pt idx="3">
                  <c:v>16</c:v>
                </c:pt>
                <c:pt idx="4">
                  <c:v>20</c:v>
                </c:pt>
              </c:numCache>
            </c:numRef>
          </c:xVal>
          <c:yVal>
            <c:numRef>
              <c:f>Funciona!$G$61:$G$65</c:f>
              <c:numCache>
                <c:formatCode>0.0000</c:formatCode>
                <c:ptCount val="5"/>
                <c:pt idx="0">
                  <c:v>26.277285576888492</c:v>
                </c:pt>
                <c:pt idx="1">
                  <c:v>62.041282935251807</c:v>
                </c:pt>
                <c:pt idx="2">
                  <c:v>92.541603750899299</c:v>
                </c:pt>
                <c:pt idx="3">
                  <c:v>108.1170695593525</c:v>
                </c:pt>
                <c:pt idx="4">
                  <c:v>120.91372176483813</c:v>
                </c:pt>
              </c:numCache>
            </c:numRef>
          </c:yVal>
          <c:smooth val="1"/>
        </c:ser>
        <c:ser>
          <c:idx val="2"/>
          <c:order val="3"/>
          <c:spPr>
            <a:ln w="9525" cap="rnd">
              <a:solidFill>
                <a:schemeClr val="accent3"/>
              </a:solid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xVal>
            <c:numRef>
              <c:f>Funciona!$E$61:$E$65</c:f>
              <c:numCache>
                <c:formatCode>General</c:formatCode>
                <c:ptCount val="5"/>
                <c:pt idx="0">
                  <c:v>4</c:v>
                </c:pt>
                <c:pt idx="1">
                  <c:v>8</c:v>
                </c:pt>
                <c:pt idx="2">
                  <c:v>12</c:v>
                </c:pt>
                <c:pt idx="3">
                  <c:v>16</c:v>
                </c:pt>
                <c:pt idx="4">
                  <c:v>20</c:v>
                </c:pt>
              </c:numCache>
            </c:numRef>
          </c:xVal>
          <c:yVal>
            <c:numRef>
              <c:f>Funciona!$I$61:$I$65</c:f>
              <c:numCache>
                <c:formatCode>0.000</c:formatCode>
                <c:ptCount val="5"/>
                <c:pt idx="0">
                  <c:v>38.387968749999999</c:v>
                </c:pt>
                <c:pt idx="1">
                  <c:v>18.50359375</c:v>
                </c:pt>
                <c:pt idx="2">
                  <c:v>5.6135937500000024</c:v>
                </c:pt>
                <c:pt idx="3">
                  <c:v>14.630468750000015</c:v>
                </c:pt>
                <c:pt idx="4">
                  <c:v>21.107656250000002</c:v>
                </c:pt>
              </c:numCache>
            </c:numRef>
          </c:yVal>
          <c:smooth val="1"/>
        </c:ser>
        <c:ser>
          <c:idx val="3"/>
          <c:order val="4"/>
          <c:spPr>
            <a:ln w="9525" cap="rnd">
              <a:solidFill>
                <a:schemeClr val="accent4"/>
              </a:solidFill>
              <a:round/>
            </a:ln>
            <a:effectLst/>
          </c:spPr>
          <c:marker>
            <c:symbol val="circle"/>
            <c:size val="5"/>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c:spPr>
          </c:marker>
          <c:xVal>
            <c:numRef>
              <c:f>Funciona!$E$68:$E$72</c:f>
              <c:numCache>
                <c:formatCode>General</c:formatCode>
                <c:ptCount val="5"/>
                <c:pt idx="0">
                  <c:v>6</c:v>
                </c:pt>
                <c:pt idx="1">
                  <c:v>12</c:v>
                </c:pt>
                <c:pt idx="2">
                  <c:v>18</c:v>
                </c:pt>
                <c:pt idx="3">
                  <c:v>24</c:v>
                </c:pt>
                <c:pt idx="4">
                  <c:v>30</c:v>
                </c:pt>
              </c:numCache>
            </c:numRef>
          </c:xVal>
          <c:yVal>
            <c:numRef>
              <c:f>Funciona!$G$68:$G$72</c:f>
              <c:numCache>
                <c:formatCode>0.0000</c:formatCode>
                <c:ptCount val="5"/>
                <c:pt idx="0">
                  <c:v>36.926138269784161</c:v>
                </c:pt>
                <c:pt idx="1">
                  <c:v>75.280820806654674</c:v>
                </c:pt>
                <c:pt idx="2">
                  <c:v>99.976595859262574</c:v>
                </c:pt>
                <c:pt idx="3">
                  <c:v>118.33871395503597</c:v>
                </c:pt>
                <c:pt idx="4">
                  <c:v>130.21040140692449</c:v>
                </c:pt>
              </c:numCache>
            </c:numRef>
          </c:yVal>
          <c:smooth val="1"/>
        </c:ser>
        <c:ser>
          <c:idx val="4"/>
          <c:order val="5"/>
          <c:spPr>
            <a:ln w="9525" cap="rnd">
              <a:solidFill>
                <a:schemeClr val="accent5"/>
              </a:solidFill>
              <a:round/>
            </a:ln>
            <a:effectLst/>
          </c:spPr>
          <c:marker>
            <c:symbol val="circle"/>
            <c:size val="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round/>
              </a:ln>
              <a:effectLst/>
            </c:spPr>
          </c:marker>
          <c:xVal>
            <c:numRef>
              <c:f>Funciona!$E$68:$E$72</c:f>
              <c:numCache>
                <c:formatCode>General</c:formatCode>
                <c:ptCount val="5"/>
                <c:pt idx="0">
                  <c:v>6</c:v>
                </c:pt>
                <c:pt idx="1">
                  <c:v>12</c:v>
                </c:pt>
                <c:pt idx="2">
                  <c:v>18</c:v>
                </c:pt>
                <c:pt idx="3">
                  <c:v>24</c:v>
                </c:pt>
                <c:pt idx="4">
                  <c:v>30</c:v>
                </c:pt>
              </c:numCache>
            </c:numRef>
          </c:xVal>
          <c:yVal>
            <c:numRef>
              <c:f>Funciona!$I$68:$I$72</c:f>
              <c:numCache>
                <c:formatCode>0.000</c:formatCode>
                <c:ptCount val="5"/>
                <c:pt idx="0">
                  <c:v>26.152187499999997</c:v>
                </c:pt>
                <c:pt idx="1">
                  <c:v>1.6806249999999925</c:v>
                </c:pt>
                <c:pt idx="2">
                  <c:v>21.363593750000017</c:v>
                </c:pt>
                <c:pt idx="3">
                  <c:v>39.190625000000004</c:v>
                </c:pt>
                <c:pt idx="4">
                  <c:v>49.142656250000002</c:v>
                </c:pt>
              </c:numCache>
            </c:numRef>
          </c:yVal>
          <c:smooth val="1"/>
        </c:ser>
        <c:ser>
          <c:idx val="5"/>
          <c:order val="6"/>
          <c:spPr>
            <a:ln w="9525" cap="rnd">
              <a:solidFill>
                <a:schemeClr val="accent6"/>
              </a:solidFill>
              <a:round/>
            </a:ln>
            <a:effectLst/>
          </c:spPr>
          <c:marker>
            <c:symbol val="circle"/>
            <c:size val="5"/>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c:spPr>
          </c:marker>
          <c:xVal>
            <c:numRef>
              <c:f>Funciona!$E$75:$E$79</c:f>
              <c:numCache>
                <c:formatCode>General</c:formatCode>
                <c:ptCount val="5"/>
                <c:pt idx="0">
                  <c:v>8</c:v>
                </c:pt>
                <c:pt idx="1">
                  <c:v>16</c:v>
                </c:pt>
                <c:pt idx="2">
                  <c:v>24</c:v>
                </c:pt>
                <c:pt idx="3">
                  <c:v>32</c:v>
                </c:pt>
                <c:pt idx="4">
                  <c:v>40</c:v>
                </c:pt>
              </c:numCache>
            </c:numRef>
          </c:xVal>
          <c:yVal>
            <c:numRef>
              <c:f>Funciona!$G$75:$G$79</c:f>
              <c:numCache>
                <c:formatCode>0.0000</c:formatCode>
                <c:ptCount val="5"/>
                <c:pt idx="0">
                  <c:v>42.221169549910059</c:v>
                </c:pt>
                <c:pt idx="1">
                  <c:v>81.265656309802154</c:v>
                </c:pt>
                <c:pt idx="2">
                  <c:v>108.29343995728415</c:v>
                </c:pt>
                <c:pt idx="3">
                  <c:v>125.51502947976618</c:v>
                </c:pt>
                <c:pt idx="4">
                  <c:v>138.8015994572842</c:v>
                </c:pt>
              </c:numCache>
            </c:numRef>
          </c:yVal>
          <c:smooth val="1"/>
        </c:ser>
        <c:ser>
          <c:idx val="6"/>
          <c:order val="7"/>
          <c:spPr>
            <a:ln w="9525" cap="rnd">
              <a:solidFill>
                <a:schemeClr val="accent1">
                  <a:lumMod val="60000"/>
                </a:schemeClr>
              </a:solidFill>
              <a:round/>
            </a:ln>
            <a:effectLst/>
          </c:spPr>
          <c:marker>
            <c:symbol val="circle"/>
            <c:size val="5"/>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9525">
                <a:solidFill>
                  <a:schemeClr val="accent1">
                    <a:lumMod val="60000"/>
                  </a:schemeClr>
                </a:solidFill>
                <a:round/>
              </a:ln>
              <a:effectLst/>
            </c:spPr>
          </c:marker>
          <c:xVal>
            <c:numRef>
              <c:f>Funciona!$E$75:$E$79</c:f>
              <c:numCache>
                <c:formatCode>General</c:formatCode>
                <c:ptCount val="5"/>
                <c:pt idx="0">
                  <c:v>8</c:v>
                </c:pt>
                <c:pt idx="1">
                  <c:v>16</c:v>
                </c:pt>
                <c:pt idx="2">
                  <c:v>24</c:v>
                </c:pt>
                <c:pt idx="3">
                  <c:v>32</c:v>
                </c:pt>
                <c:pt idx="4">
                  <c:v>40</c:v>
                </c:pt>
              </c:numCache>
            </c:numRef>
          </c:xVal>
          <c:yVal>
            <c:numRef>
              <c:f>Funciona!$I$75:$I$79</c:f>
              <c:numCache>
                <c:formatCode>0.000</c:formatCode>
                <c:ptCount val="5"/>
                <c:pt idx="0">
                  <c:v>19.596249999999998</c:v>
                </c:pt>
                <c:pt idx="1">
                  <c:v>9.5117187500000107</c:v>
                </c:pt>
                <c:pt idx="2">
                  <c:v>38.206249999999997</c:v>
                </c:pt>
                <c:pt idx="3">
                  <c:v>58.179218750000004</c:v>
                </c:pt>
                <c:pt idx="4">
                  <c:v>73.565000000000026</c:v>
                </c:pt>
              </c:numCache>
            </c:numRef>
          </c:yVal>
          <c:smooth val="1"/>
        </c:ser>
        <c:dLbls>
          <c:showLegendKey val="0"/>
          <c:showVal val="0"/>
          <c:showCatName val="0"/>
          <c:showSerName val="0"/>
          <c:showPercent val="0"/>
          <c:showBubbleSize val="0"/>
        </c:dLbls>
        <c:axId val="360393168"/>
        <c:axId val="360395128"/>
      </c:scatterChart>
      <c:valAx>
        <c:axId val="360393168"/>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ELEMENTOS</a:t>
                </a:r>
                <a:r>
                  <a:rPr lang="es-EC" baseline="0"/>
                  <a:t> FINITOS</a:t>
                </a:r>
                <a:endParaRPr lang="es-EC"/>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360395128"/>
        <c:crosses val="autoZero"/>
        <c:crossBetween val="midCat"/>
      </c:valAx>
      <c:valAx>
        <c:axId val="36039512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a:t>
                </a:r>
                <a:r>
                  <a:rPr lang="es-EC" baseline="0"/>
                  <a:t> ERROR</a:t>
                </a:r>
                <a:endParaRPr lang="es-EC"/>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360393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D1D838D-392B-405A-914E-90DA1D4B61F7}" type="datetimeFigureOut">
              <a:rPr lang="es-EC" smtClean="0"/>
              <a:t>10/08/2017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0554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1D838D-392B-405A-914E-90DA1D4B61F7}" type="datetimeFigureOut">
              <a:rPr lang="es-EC" smtClean="0"/>
              <a:t>10/08/2017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a:p>
        </p:txBody>
      </p:sp>
    </p:spTree>
    <p:extLst>
      <p:ext uri="{BB962C8B-B14F-4D97-AF65-F5344CB8AC3E}">
        <p14:creationId xmlns:p14="http://schemas.microsoft.com/office/powerpoint/2010/main" val="213048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1D838D-392B-405A-914E-90DA1D4B61F7}" type="datetimeFigureOut">
              <a:rPr lang="es-EC" smtClean="0"/>
              <a:t>10/08/2017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a:p>
        </p:txBody>
      </p:sp>
    </p:spTree>
    <p:extLst>
      <p:ext uri="{BB962C8B-B14F-4D97-AF65-F5344CB8AC3E}">
        <p14:creationId xmlns:p14="http://schemas.microsoft.com/office/powerpoint/2010/main" val="27162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1D838D-392B-405A-914E-90DA1D4B61F7}" type="datetimeFigureOut">
              <a:rPr lang="es-EC" smtClean="0"/>
              <a:t>10/08/2017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a:p>
        </p:txBody>
      </p:sp>
    </p:spTree>
    <p:extLst>
      <p:ext uri="{BB962C8B-B14F-4D97-AF65-F5344CB8AC3E}">
        <p14:creationId xmlns:p14="http://schemas.microsoft.com/office/powerpoint/2010/main" val="21111895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D1D838D-392B-405A-914E-90DA1D4B61F7}" type="datetimeFigureOut">
              <a:rPr lang="es-EC" smtClean="0"/>
              <a:t>10/08/2017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2274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D1D838D-392B-405A-914E-90DA1D4B61F7}" type="datetimeFigureOut">
              <a:rPr lang="es-EC" smtClean="0"/>
              <a:t>10/08/2017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6228711-A528-4EDB-8283-2AA937F20066}" type="slidenum">
              <a:rPr lang="es-EC" smtClean="0"/>
              <a:t>‹Nº›</a:t>
            </a:fld>
            <a:endParaRPr lang="es-EC"/>
          </a:p>
        </p:txBody>
      </p:sp>
    </p:spTree>
    <p:extLst>
      <p:ext uri="{BB962C8B-B14F-4D97-AF65-F5344CB8AC3E}">
        <p14:creationId xmlns:p14="http://schemas.microsoft.com/office/powerpoint/2010/main" val="37250334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D1D838D-392B-405A-914E-90DA1D4B61F7}" type="datetimeFigureOut">
              <a:rPr lang="es-EC" smtClean="0"/>
              <a:t>10/08/2017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6228711-A528-4EDB-8283-2AA937F20066}" type="slidenum">
              <a:rPr lang="es-EC" smtClean="0"/>
              <a:t>‹Nº›</a:t>
            </a:fld>
            <a:endParaRPr lang="es-EC"/>
          </a:p>
        </p:txBody>
      </p:sp>
    </p:spTree>
    <p:extLst>
      <p:ext uri="{BB962C8B-B14F-4D97-AF65-F5344CB8AC3E}">
        <p14:creationId xmlns:p14="http://schemas.microsoft.com/office/powerpoint/2010/main" val="323663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D1D838D-392B-405A-914E-90DA1D4B61F7}" type="datetimeFigureOut">
              <a:rPr lang="es-EC" smtClean="0"/>
              <a:t>10/08/2017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6228711-A528-4EDB-8283-2AA937F20066}" type="slidenum">
              <a:rPr lang="es-EC" smtClean="0"/>
              <a:t>‹Nº›</a:t>
            </a:fld>
            <a:endParaRPr lang="es-EC"/>
          </a:p>
        </p:txBody>
      </p:sp>
    </p:spTree>
    <p:extLst>
      <p:ext uri="{BB962C8B-B14F-4D97-AF65-F5344CB8AC3E}">
        <p14:creationId xmlns:p14="http://schemas.microsoft.com/office/powerpoint/2010/main" val="360613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D1D838D-392B-405A-914E-90DA1D4B61F7}" type="datetimeFigureOut">
              <a:rPr lang="es-EC" smtClean="0"/>
              <a:t>10/08/2017</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16228711-A528-4EDB-8283-2AA937F20066}" type="slidenum">
              <a:rPr lang="es-EC" smtClean="0"/>
              <a:t>‹Nº›</a:t>
            </a:fld>
            <a:endParaRPr lang="es-EC"/>
          </a:p>
        </p:txBody>
      </p:sp>
    </p:spTree>
    <p:extLst>
      <p:ext uri="{BB962C8B-B14F-4D97-AF65-F5344CB8AC3E}">
        <p14:creationId xmlns:p14="http://schemas.microsoft.com/office/powerpoint/2010/main" val="227439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D1D838D-392B-405A-914E-90DA1D4B61F7}" type="datetimeFigureOut">
              <a:rPr lang="es-EC" smtClean="0"/>
              <a:t>10/08/2017</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6228711-A528-4EDB-8283-2AA937F20066}" type="slidenum">
              <a:rPr lang="es-EC" smtClean="0"/>
              <a:t>‹Nº›</a:t>
            </a:fld>
            <a:endParaRPr lang="es-EC"/>
          </a:p>
        </p:txBody>
      </p:sp>
    </p:spTree>
    <p:extLst>
      <p:ext uri="{BB962C8B-B14F-4D97-AF65-F5344CB8AC3E}">
        <p14:creationId xmlns:p14="http://schemas.microsoft.com/office/powerpoint/2010/main" val="1625117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D1D838D-392B-405A-914E-90DA1D4B61F7}" type="datetimeFigureOut">
              <a:rPr lang="es-EC" smtClean="0"/>
              <a:t>10/08/2017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6228711-A528-4EDB-8283-2AA937F20066}" type="slidenum">
              <a:rPr lang="es-EC" smtClean="0"/>
              <a:t>‹Nº›</a:t>
            </a:fld>
            <a:endParaRPr lang="es-EC"/>
          </a:p>
        </p:txBody>
      </p:sp>
    </p:spTree>
    <p:extLst>
      <p:ext uri="{BB962C8B-B14F-4D97-AF65-F5344CB8AC3E}">
        <p14:creationId xmlns:p14="http://schemas.microsoft.com/office/powerpoint/2010/main" val="3449660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D1D838D-392B-405A-914E-90DA1D4B61F7}" type="datetimeFigureOut">
              <a:rPr lang="es-EC" smtClean="0"/>
              <a:t>10/08/2017</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6228711-A528-4EDB-8283-2AA937F20066}"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2184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1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1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2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tmp"/><Relationship Id="rId7"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tmp"/><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tmp"/><Relationship Id="rId7"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81.png"/><Relationship Id="rId5" Type="http://schemas.openxmlformats.org/officeDocument/2006/relationships/image" Target="../media/image70.png"/><Relationship Id="rId10" Type="http://schemas.openxmlformats.org/officeDocument/2006/relationships/image" Target="../media/image80.png"/><Relationship Id="rId4" Type="http://schemas.openxmlformats.org/officeDocument/2006/relationships/image" Target="../media/image61.png"/><Relationship Id="rId9"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9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6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tmp"/><Relationship Id="rId7" Type="http://schemas.openxmlformats.org/officeDocument/2006/relationships/image" Target="../media/image12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15.png"/><Relationship Id="rId4" Type="http://schemas.openxmlformats.org/officeDocument/2006/relationships/image" Target="../media/image121.png"/><Relationship Id="rId9"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3.tmp"/></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14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0.png"/></Relationships>
</file>

<file path=ppt/slides/_rels/slide74.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13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5.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14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7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8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pPr algn="ctr"/>
            <a:r>
              <a:rPr lang="es-EC" b="1" dirty="0">
                <a:solidFill>
                  <a:schemeClr val="tx1"/>
                </a:solidFill>
                <a:latin typeface="Times New Roman" panose="02020603050405020304" pitchFamily="18" charset="0"/>
                <a:cs typeface="Times New Roman" panose="02020603050405020304" pitchFamily="18" charset="0"/>
              </a:rPr>
              <a:t>DEPARTAMENTO DE CIENCIAS DE LA TIERRA Y LA CONSTRUCCIÓN </a:t>
            </a:r>
            <a:endParaRPr lang="es-EC" dirty="0">
              <a:solidFill>
                <a:schemeClr val="tx1"/>
              </a:solidFill>
              <a:latin typeface="Times New Roman" panose="02020603050405020304" pitchFamily="18" charset="0"/>
              <a:cs typeface="Times New Roman" panose="02020603050405020304" pitchFamily="18" charset="0"/>
            </a:endParaRPr>
          </a:p>
          <a:p>
            <a:pPr algn="ctr"/>
            <a:r>
              <a:rPr lang="es-EC" b="1" dirty="0">
                <a:solidFill>
                  <a:schemeClr val="tx1"/>
                </a:solidFill>
                <a:latin typeface="Times New Roman" panose="02020603050405020304" pitchFamily="18" charset="0"/>
                <a:cs typeface="Times New Roman" panose="02020603050405020304" pitchFamily="18" charset="0"/>
              </a:rPr>
              <a:t>CARRERA DE INGENIERÍA </a:t>
            </a:r>
            <a:r>
              <a:rPr lang="es-EC" b="1" dirty="0" smtClean="0">
                <a:solidFill>
                  <a:schemeClr val="tx1"/>
                </a:solidFill>
                <a:latin typeface="Times New Roman" panose="02020603050405020304" pitchFamily="18" charset="0"/>
                <a:cs typeface="Times New Roman" panose="02020603050405020304" pitchFamily="18" charset="0"/>
              </a:rPr>
              <a:t>CIVIL</a:t>
            </a:r>
            <a:endParaRPr lang="es-EC" dirty="0">
              <a:solidFill>
                <a:schemeClr val="tx1"/>
              </a:solidFill>
              <a:latin typeface="Times New Roman" panose="02020603050405020304" pitchFamily="18" charset="0"/>
              <a:cs typeface="Times New Roman" panose="02020603050405020304" pitchFamily="18" charset="0"/>
            </a:endParaRPr>
          </a:p>
          <a:p>
            <a:pPr algn="ctr"/>
            <a:r>
              <a:rPr lang="es-EC" b="1" dirty="0">
                <a:solidFill>
                  <a:schemeClr val="tx1"/>
                </a:solidFill>
                <a:latin typeface="Times New Roman" panose="02020603050405020304" pitchFamily="18" charset="0"/>
                <a:cs typeface="Times New Roman" panose="02020603050405020304" pitchFamily="18" charset="0"/>
              </a:rPr>
              <a:t>TRABAJO DE TITULACIÓN PREVIO A LA OBTENCIÓN DEL TÍTULO DE INGENIERO </a:t>
            </a:r>
            <a:r>
              <a:rPr lang="es-EC" b="1" dirty="0" smtClean="0">
                <a:solidFill>
                  <a:schemeClr val="tx1"/>
                </a:solidFill>
                <a:latin typeface="Times New Roman" panose="02020603050405020304" pitchFamily="18" charset="0"/>
                <a:cs typeface="Times New Roman" panose="02020603050405020304" pitchFamily="18" charset="0"/>
              </a:rPr>
              <a:t>CIVIL</a:t>
            </a:r>
          </a:p>
          <a:p>
            <a:pPr algn="ctr"/>
            <a:endParaRPr lang="es-EC" dirty="0">
              <a:solidFill>
                <a:schemeClr val="tx1"/>
              </a:solidFill>
              <a:latin typeface="Times New Roman" panose="02020603050405020304" pitchFamily="18" charset="0"/>
              <a:cs typeface="Times New Roman" panose="02020603050405020304" pitchFamily="18" charset="0"/>
            </a:endParaRPr>
          </a:p>
          <a:p>
            <a:pPr algn="ctr"/>
            <a:r>
              <a:rPr lang="es-EC" b="1" dirty="0">
                <a:solidFill>
                  <a:schemeClr val="tx1"/>
                </a:solidFill>
                <a:latin typeface="Times New Roman" panose="02020603050405020304" pitchFamily="18" charset="0"/>
                <a:cs typeface="Times New Roman" panose="02020603050405020304" pitchFamily="18" charset="0"/>
              </a:rPr>
              <a:t>TEMA: “EVALUACIÓN ESTRUCTURAL DE LA EDIFICACIÓN PATRIMONIAL ESTUPIÑÁN OREJUELA DE LA CIUDAD DE QUITO</a:t>
            </a:r>
            <a:r>
              <a:rPr lang="es-EC" b="1" dirty="0" smtClean="0">
                <a:solidFill>
                  <a:schemeClr val="tx1"/>
                </a:solidFill>
                <a:latin typeface="Times New Roman" panose="02020603050405020304" pitchFamily="18" charset="0"/>
                <a:cs typeface="Times New Roman" panose="02020603050405020304" pitchFamily="18" charset="0"/>
              </a:rPr>
              <a:t>”</a:t>
            </a:r>
          </a:p>
          <a:p>
            <a:pPr algn="ctr"/>
            <a:endParaRPr lang="es-EC" dirty="0">
              <a:solidFill>
                <a:schemeClr val="tx1"/>
              </a:solidFill>
            </a:endParaRPr>
          </a:p>
          <a:p>
            <a:pPr algn="ctr"/>
            <a:r>
              <a:rPr lang="es-EC" b="1" dirty="0">
                <a:solidFill>
                  <a:schemeClr val="tx1"/>
                </a:solidFill>
                <a:latin typeface="Times New Roman" panose="02020603050405020304" pitchFamily="18" charset="0"/>
                <a:cs typeface="Times New Roman" panose="02020603050405020304" pitchFamily="18" charset="0"/>
              </a:rPr>
              <a:t>AUTOR: ESPINOZA LARREA LEONARDO </a:t>
            </a:r>
            <a:r>
              <a:rPr lang="es-EC" b="1" dirty="0" smtClean="0">
                <a:solidFill>
                  <a:schemeClr val="tx1"/>
                </a:solidFill>
                <a:latin typeface="Times New Roman" panose="02020603050405020304" pitchFamily="18" charset="0"/>
                <a:cs typeface="Times New Roman" panose="02020603050405020304" pitchFamily="18" charset="0"/>
              </a:rPr>
              <a:t>SEBASTIÁN</a:t>
            </a:r>
            <a:endParaRPr lang="es-EC" dirty="0">
              <a:solidFill>
                <a:schemeClr val="tx1"/>
              </a:solidFill>
              <a:latin typeface="Times New Roman" panose="02020603050405020304" pitchFamily="18" charset="0"/>
              <a:cs typeface="Times New Roman" panose="02020603050405020304" pitchFamily="18" charset="0"/>
            </a:endParaRPr>
          </a:p>
          <a:p>
            <a:pPr algn="ctr"/>
            <a:r>
              <a:rPr lang="es-EC" b="1" dirty="0">
                <a:solidFill>
                  <a:schemeClr val="tx1"/>
                </a:solidFill>
                <a:latin typeface="Times New Roman" panose="02020603050405020304" pitchFamily="18" charset="0"/>
                <a:cs typeface="Times New Roman" panose="02020603050405020304" pitchFamily="18" charset="0"/>
              </a:rPr>
              <a:t>DIRECTOR: ING. ROBALINO BEDÓN IVETH CAROLINA</a:t>
            </a:r>
            <a:endParaRPr lang="es-EC" dirty="0">
              <a:solidFill>
                <a:schemeClr val="tx1"/>
              </a:solidFill>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1561" y="154234"/>
            <a:ext cx="5829837" cy="150565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215900" y="88900"/>
            <a:ext cx="1816100" cy="1549400"/>
          </a:xfrm>
          <a:prstGeom prst="rect">
            <a:avLst/>
          </a:prstGeom>
          <a:ln>
            <a:noFill/>
          </a:ln>
        </p:spPr>
      </p:pic>
    </p:spTree>
    <p:extLst>
      <p:ext uri="{BB962C8B-B14F-4D97-AF65-F5344CB8AC3E}">
        <p14:creationId xmlns:p14="http://schemas.microsoft.com/office/powerpoint/2010/main" val="3939568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407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El adobe es una de las técnicas de construcción más antiguas y populares que se encuentra arraigada con la historia de la humanidad, por lo que ha sido registrado su uso en las más variadas zonas y climas del planeta desde hace miles de años, se encuentra compuesto de arcilla, arena y agua; esta mezcla generalmente se combina con paja o pino para evitar su agrietamiento. </a:t>
            </a:r>
          </a:p>
          <a:p>
            <a:pPr algn="just"/>
            <a:r>
              <a:rPr lang="es-EC" dirty="0">
                <a:solidFill>
                  <a:schemeClr val="tx1"/>
                </a:solidFill>
                <a:latin typeface="Times New Roman" panose="02020603050405020304" pitchFamily="18" charset="0"/>
                <a:cs typeface="Times New Roman" panose="02020603050405020304" pitchFamily="18" charset="0"/>
              </a:rPr>
              <a:t>Las estructuras conformadas por adobe presentan grandes problemas estructurales, debido que son diseñadas para soportar especialmente cargas gravitacionales, lo que ocasiona vulnerabilidad durante la acción de un sismo.</a:t>
            </a:r>
          </a:p>
          <a:p>
            <a:endParaRPr lang="es-EC" dirty="0" smtClean="0"/>
          </a:p>
          <a:p>
            <a:endParaRPr lang="es-EC" dirty="0"/>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MATERIALES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La Casa del Río, ubicada en el sector de Yanuncay, fue construida en 1910. El adobe se complementa con las tejas rústicas, la madera en las ventanas y el ladrillo en el piso. Foto: Xavier Caivinagua/PARA EL COMERCIO"/>
          <p:cNvPicPr/>
          <p:nvPr/>
        </p:nvPicPr>
        <p:blipFill>
          <a:blip r:embed="rId4">
            <a:extLst>
              <a:ext uri="{28A0092B-C50C-407E-A947-70E740481C1C}">
                <a14:useLocalDpi xmlns:a14="http://schemas.microsoft.com/office/drawing/2010/main" val="0"/>
              </a:ext>
            </a:extLst>
          </a:blip>
          <a:srcRect/>
          <a:stretch>
            <a:fillRect/>
          </a:stretch>
        </p:blipFill>
        <p:spPr bwMode="auto">
          <a:xfrm>
            <a:off x="3230880" y="3804920"/>
            <a:ext cx="5087620" cy="2481580"/>
          </a:xfrm>
          <a:prstGeom prst="rect">
            <a:avLst/>
          </a:prstGeom>
          <a:noFill/>
          <a:ln>
            <a:noFill/>
          </a:ln>
        </p:spPr>
      </p:pic>
    </p:spTree>
    <p:extLst>
      <p:ext uri="{BB962C8B-B14F-4D97-AF65-F5344CB8AC3E}">
        <p14:creationId xmlns:p14="http://schemas.microsoft.com/office/powerpoint/2010/main" val="125352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280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Las propiedades mecánicas que presenta la mampostería de adobe son establecidas mediante ensayos realizados, para determinar los distintos parámetros que se necesitan en el diseño de estructuras de este tipo. La norma E 0.80 del Perú presenta valores muy conservadores ante la posibilidad de que no se </a:t>
            </a:r>
            <a:r>
              <a:rPr lang="es-EC" dirty="0" smtClean="0">
                <a:solidFill>
                  <a:schemeClr val="tx1"/>
                </a:solidFill>
                <a:latin typeface="Times New Roman" panose="02020603050405020304" pitchFamily="18" charset="0"/>
                <a:cs typeface="Times New Roman" panose="02020603050405020304" pitchFamily="18" charset="0"/>
              </a:rPr>
              <a:t>realicen </a:t>
            </a:r>
            <a:r>
              <a:rPr lang="es-EC" dirty="0">
                <a:solidFill>
                  <a:schemeClr val="tx1"/>
                </a:solidFill>
                <a:latin typeface="Times New Roman" panose="02020603050405020304" pitchFamily="18" charset="0"/>
                <a:cs typeface="Times New Roman" panose="02020603050405020304" pitchFamily="18" charset="0"/>
              </a:rPr>
              <a:t>los ensayos </a:t>
            </a:r>
            <a:r>
              <a:rPr lang="es-EC" dirty="0" smtClean="0">
                <a:solidFill>
                  <a:schemeClr val="tx1"/>
                </a:solidFill>
                <a:latin typeface="Times New Roman" panose="02020603050405020304" pitchFamily="18" charset="0"/>
                <a:cs typeface="Times New Roman" panose="02020603050405020304" pitchFamily="18" charset="0"/>
              </a:rPr>
              <a:t>respectivos.</a:t>
            </a:r>
          </a:p>
          <a:p>
            <a:pPr algn="just"/>
            <a:r>
              <a:rPr lang="es-EC" dirty="0">
                <a:solidFill>
                  <a:schemeClr val="tx1"/>
                </a:solidFill>
                <a:latin typeface="Times New Roman" panose="02020603050405020304" pitchFamily="18" charset="0"/>
                <a:cs typeface="Times New Roman" panose="02020603050405020304" pitchFamily="18" charset="0"/>
              </a:rPr>
              <a:t>El módulo de elasticidad del adobe para nuestro estudio y modelamiento de la estructura, se estableció mediante los ensayos realizados en la Universidad de las Fuerzas </a:t>
            </a:r>
            <a:r>
              <a:rPr lang="es-EC" dirty="0" smtClean="0">
                <a:solidFill>
                  <a:schemeClr val="tx1"/>
                </a:solidFill>
                <a:latin typeface="Times New Roman" panose="02020603050405020304" pitchFamily="18" charset="0"/>
                <a:cs typeface="Times New Roman" panose="02020603050405020304" pitchFamily="18" charset="0"/>
              </a:rPr>
              <a:t>Armadas </a:t>
            </a:r>
            <a:r>
              <a:rPr lang="es-EC" dirty="0">
                <a:solidFill>
                  <a:schemeClr val="tx1"/>
                </a:solidFill>
                <a:latin typeface="Times New Roman" panose="02020603050405020304" pitchFamily="18" charset="0"/>
                <a:cs typeface="Times New Roman" panose="02020603050405020304" pitchFamily="18" charset="0"/>
              </a:rPr>
              <a:t>(ESPE</a:t>
            </a:r>
            <a:r>
              <a:rPr lang="es-EC" dirty="0" smtClean="0">
                <a:solidFill>
                  <a:schemeClr val="tx1"/>
                </a:solidFill>
                <a:latin typeface="Times New Roman" panose="02020603050405020304" pitchFamily="18" charset="0"/>
                <a:cs typeface="Times New Roman" panose="02020603050405020304" pitchFamily="18" charset="0"/>
              </a:rPr>
              <a:t>).</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MATERIALES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63801" t="49386" r="13562" b="31706"/>
          <a:stretch/>
        </p:blipFill>
        <p:spPr bwMode="auto">
          <a:xfrm>
            <a:off x="6587807" y="3804285"/>
            <a:ext cx="5504520" cy="2469515"/>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5">
            <a:extLst>
              <a:ext uri="{28A0092B-C50C-407E-A947-70E740481C1C}">
                <a14:useLocalDpi xmlns:a14="http://schemas.microsoft.com/office/drawing/2010/main" val="0"/>
              </a:ext>
            </a:extLst>
          </a:blip>
          <a:srcRect l="59468" t="50787" r="8836" b="27853"/>
          <a:stretch>
            <a:fillRect/>
          </a:stretch>
        </p:blipFill>
        <p:spPr bwMode="auto">
          <a:xfrm>
            <a:off x="114299" y="3608070"/>
            <a:ext cx="6473507" cy="2487930"/>
          </a:xfrm>
          <a:prstGeom prst="rect">
            <a:avLst/>
          </a:prstGeom>
          <a:noFill/>
          <a:ln>
            <a:noFill/>
          </a:ln>
        </p:spPr>
      </p:pic>
    </p:spTree>
    <p:extLst>
      <p:ext uri="{BB962C8B-B14F-4D97-AF65-F5344CB8AC3E}">
        <p14:creationId xmlns:p14="http://schemas.microsoft.com/office/powerpoint/2010/main" val="1679556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407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La madera presenta varios propósitos dentro de las edificaciones patrimoniales. Como primer punto se encuentra la madera que es empleada con fines resistentes, primordialmente se utiliza en viguetas, columnas, techos, pisos elevados y demás elementos que constituye una parte de la estructura de la edificación, por otra parte se encuentra la madera no estructural que se enfoca en acabados. </a:t>
            </a:r>
          </a:p>
          <a:p>
            <a:pPr algn="just"/>
            <a:r>
              <a:rPr lang="es-EC" dirty="0">
                <a:solidFill>
                  <a:schemeClr val="tx1"/>
                </a:solidFill>
                <a:latin typeface="Times New Roman" panose="02020603050405020304" pitchFamily="18" charset="0"/>
                <a:cs typeface="Times New Roman" panose="02020603050405020304" pitchFamily="18" charset="0"/>
              </a:rPr>
              <a:t>De acuerdo al Manual de diseño para madera del pacto andino, el tipo de madera que se utilizo </a:t>
            </a:r>
            <a:r>
              <a:rPr lang="es-EC" dirty="0" smtClean="0">
                <a:solidFill>
                  <a:schemeClr val="tx1"/>
                </a:solidFill>
                <a:latin typeface="Times New Roman" panose="02020603050405020304" pitchFamily="18" charset="0"/>
                <a:cs typeface="Times New Roman" panose="02020603050405020304" pitchFamily="18" charset="0"/>
              </a:rPr>
              <a:t>es Eucalipto </a:t>
            </a:r>
            <a:r>
              <a:rPr lang="es-EC" dirty="0">
                <a:solidFill>
                  <a:schemeClr val="tx1"/>
                </a:solidFill>
                <a:latin typeface="Times New Roman" panose="02020603050405020304" pitchFamily="18" charset="0"/>
                <a:cs typeface="Times New Roman" panose="02020603050405020304" pitchFamily="18" charset="0"/>
              </a:rPr>
              <a:t>de clase </a:t>
            </a:r>
            <a:r>
              <a:rPr lang="es-EC" dirty="0" smtClean="0">
                <a:solidFill>
                  <a:schemeClr val="tx1"/>
                </a:solidFill>
                <a:latin typeface="Times New Roman" panose="02020603050405020304" pitchFamily="18" charset="0"/>
                <a:cs typeface="Times New Roman" panose="02020603050405020304" pitchFamily="18" charset="0"/>
              </a:rPr>
              <a:t>B. Las </a:t>
            </a:r>
            <a:r>
              <a:rPr lang="es-EC" dirty="0">
                <a:solidFill>
                  <a:schemeClr val="tx1"/>
                </a:solidFill>
                <a:latin typeface="Times New Roman" panose="02020603050405020304" pitchFamily="18" charset="0"/>
                <a:cs typeface="Times New Roman" panose="02020603050405020304" pitchFamily="18" charset="0"/>
              </a:rPr>
              <a:t>propiedades acogidas para el modelamiento de la estructura son las siguientes:</a:t>
            </a:r>
          </a:p>
          <a:p>
            <a:endParaRPr lang="es-EC" dirty="0"/>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MATERIALES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a:blip r:embed="rId4">
            <a:extLst>
              <a:ext uri="{28A0092B-C50C-407E-A947-70E740481C1C}">
                <a14:useLocalDpi xmlns:a14="http://schemas.microsoft.com/office/drawing/2010/main" val="0"/>
              </a:ext>
            </a:extLst>
          </a:blip>
          <a:srcRect l="61057" t="34332" r="9659" b="42619"/>
          <a:stretch>
            <a:fillRect/>
          </a:stretch>
        </p:blipFill>
        <p:spPr bwMode="auto">
          <a:xfrm>
            <a:off x="2503170" y="3721100"/>
            <a:ext cx="6501130" cy="2565400"/>
          </a:xfrm>
          <a:prstGeom prst="rect">
            <a:avLst/>
          </a:prstGeom>
          <a:noFill/>
          <a:ln>
            <a:noFill/>
          </a:ln>
        </p:spPr>
      </p:pic>
    </p:spTree>
    <p:extLst>
      <p:ext uri="{BB962C8B-B14F-4D97-AF65-F5344CB8AC3E}">
        <p14:creationId xmlns:p14="http://schemas.microsoft.com/office/powerpoint/2010/main" val="1297398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534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La vulnerabilidad sísmica clasifica a las estructuras como vulnerables o seguras bajo la acción de un sismo, dependiendo de la calidad estructural y la tipología de cada </a:t>
            </a:r>
            <a:r>
              <a:rPr lang="es-EC" dirty="0" smtClean="0">
                <a:solidFill>
                  <a:schemeClr val="tx1"/>
                </a:solidFill>
                <a:latin typeface="Times New Roman" panose="02020603050405020304" pitchFamily="18" charset="0"/>
                <a:cs typeface="Times New Roman" panose="02020603050405020304" pitchFamily="18" charset="0"/>
              </a:rPr>
              <a:t>construcción.</a:t>
            </a:r>
          </a:p>
          <a:p>
            <a:pPr algn="just"/>
            <a:r>
              <a:rPr lang="es-EC" dirty="0" smtClean="0">
                <a:solidFill>
                  <a:schemeClr val="tx1"/>
                </a:solidFill>
                <a:latin typeface="Times New Roman" panose="02020603050405020304" pitchFamily="18" charset="0"/>
                <a:cs typeface="Times New Roman" panose="02020603050405020304" pitchFamily="18" charset="0"/>
              </a:rPr>
              <a:t>Conociendo </a:t>
            </a:r>
            <a:r>
              <a:rPr lang="es-EC" dirty="0">
                <a:solidFill>
                  <a:schemeClr val="tx1"/>
                </a:solidFill>
                <a:latin typeface="Times New Roman" panose="02020603050405020304" pitchFamily="18" charset="0"/>
                <a:cs typeface="Times New Roman" panose="02020603050405020304" pitchFamily="18" charset="0"/>
              </a:rPr>
              <a:t>el nivel de experiencia que se requiere para evaluar la vulnerabilidad de una estructura se implementó una metodología rápida y sencilla que considera la percepción del evaluador.</a:t>
            </a:r>
          </a:p>
          <a:p>
            <a:pPr algn="just"/>
            <a:r>
              <a:rPr lang="es-EC" dirty="0">
                <a:solidFill>
                  <a:schemeClr val="tx1"/>
                </a:solidFill>
                <a:latin typeface="Times New Roman" panose="02020603050405020304" pitchFamily="18" charset="0"/>
                <a:cs typeface="Times New Roman" panose="02020603050405020304" pitchFamily="18" charset="0"/>
              </a:rPr>
              <a:t>La Metodología Italiana propuesta por Benedetti y </a:t>
            </a:r>
            <a:r>
              <a:rPr lang="es-EC" dirty="0" err="1">
                <a:solidFill>
                  <a:schemeClr val="tx1"/>
                </a:solidFill>
                <a:latin typeface="Times New Roman" panose="02020603050405020304" pitchFamily="18" charset="0"/>
                <a:cs typeface="Times New Roman" panose="02020603050405020304" pitchFamily="18" charset="0"/>
              </a:rPr>
              <a:t>Petrini</a:t>
            </a:r>
            <a:r>
              <a:rPr lang="es-EC" dirty="0">
                <a:solidFill>
                  <a:schemeClr val="tx1"/>
                </a:solidFill>
                <a:latin typeface="Times New Roman" panose="02020603050405020304" pitchFamily="18" charset="0"/>
                <a:cs typeface="Times New Roman" panose="02020603050405020304" pitchFamily="18" charset="0"/>
              </a:rPr>
              <a:t>, la cual fue desarrollado para edificaciones de adobe y de albañilería debido a que son las construcciones con mayor porcentaje en Italia y en general en muchas partes del mundo</a:t>
            </a:r>
          </a:p>
          <a:p>
            <a:endParaRPr lang="es-EC" dirty="0"/>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VULNERABILIDAD SÍSMICA</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Resultado de imagen de centro histórico en italia"/>
          <p:cNvPicPr/>
          <p:nvPr/>
        </p:nvPicPr>
        <p:blipFill>
          <a:blip r:embed="rId4">
            <a:extLst>
              <a:ext uri="{28A0092B-C50C-407E-A947-70E740481C1C}">
                <a14:useLocalDpi xmlns:a14="http://schemas.microsoft.com/office/drawing/2010/main" val="0"/>
              </a:ext>
            </a:extLst>
          </a:blip>
          <a:srcRect/>
          <a:stretch>
            <a:fillRect/>
          </a:stretch>
        </p:blipFill>
        <p:spPr bwMode="auto">
          <a:xfrm>
            <a:off x="2704146" y="4205605"/>
            <a:ext cx="6844665" cy="2093595"/>
          </a:xfrm>
          <a:prstGeom prst="rect">
            <a:avLst/>
          </a:prstGeom>
          <a:noFill/>
          <a:ln>
            <a:noFill/>
          </a:ln>
        </p:spPr>
      </p:pic>
    </p:spTree>
    <p:extLst>
      <p:ext uri="{BB962C8B-B14F-4D97-AF65-F5344CB8AC3E}">
        <p14:creationId xmlns:p14="http://schemas.microsoft.com/office/powerpoint/2010/main" val="1069700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11260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El método del índice de vulnerabilidad (Benedetti &amp; </a:t>
            </a:r>
            <a:r>
              <a:rPr lang="es-EC" dirty="0" err="1">
                <a:solidFill>
                  <a:schemeClr val="tx1"/>
                </a:solidFill>
                <a:latin typeface="Times New Roman" panose="02020603050405020304" pitchFamily="18" charset="0"/>
                <a:cs typeface="Times New Roman" panose="02020603050405020304" pitchFamily="18" charset="0"/>
              </a:rPr>
              <a:t>Petrini</a:t>
            </a:r>
            <a:r>
              <a:rPr lang="es-EC" dirty="0">
                <a:solidFill>
                  <a:schemeClr val="tx1"/>
                </a:solidFill>
                <a:latin typeface="Times New Roman" panose="02020603050405020304" pitchFamily="18" charset="0"/>
                <a:cs typeface="Times New Roman" panose="02020603050405020304" pitchFamily="18" charset="0"/>
              </a:rPr>
              <a:t>, 1984) identifica los parámetros más importantes que controlan el daño en los edificios a consecuencia de un terremoto. El método califica diversos aspectos de los edificios que tratan de </a:t>
            </a:r>
            <a:r>
              <a:rPr lang="es-EC" dirty="0" smtClean="0">
                <a:solidFill>
                  <a:schemeClr val="tx1"/>
                </a:solidFill>
                <a:latin typeface="Times New Roman" panose="02020603050405020304" pitchFamily="18" charset="0"/>
                <a:cs typeface="Times New Roman" panose="02020603050405020304" pitchFamily="18" charset="0"/>
              </a:rPr>
              <a:t>distinguir </a:t>
            </a:r>
            <a:r>
              <a:rPr lang="es-EC" dirty="0">
                <a:solidFill>
                  <a:schemeClr val="tx1"/>
                </a:solidFill>
                <a:latin typeface="Times New Roman" panose="02020603050405020304" pitchFamily="18" charset="0"/>
                <a:cs typeface="Times New Roman" panose="02020603050405020304" pitchFamily="18" charset="0"/>
              </a:rPr>
              <a:t>las diferencias existentes en un mismo tipo de construcción o tipología</a:t>
            </a:r>
            <a:r>
              <a:rPr lang="es-EC" dirty="0" smtClean="0">
                <a:solidFill>
                  <a:schemeClr val="tx1"/>
                </a:solidFill>
                <a:latin typeface="Times New Roman" panose="02020603050405020304" pitchFamily="18" charset="0"/>
                <a:cs typeface="Times New Roman" panose="02020603050405020304" pitchFamily="18" charset="0"/>
              </a:rPr>
              <a:t>.</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VULNERABILIDAD SÍSMICA</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sp>
        <p:nvSpPr>
          <p:cNvPr id="7" name="Marcador de contenido 2"/>
          <p:cNvSpPr txBox="1">
            <a:spLocks/>
          </p:cNvSpPr>
          <p:nvPr/>
        </p:nvSpPr>
        <p:spPr>
          <a:xfrm>
            <a:off x="188265" y="2971800"/>
            <a:ext cx="11876428" cy="3285066"/>
          </a:xfrm>
          <a:prstGeom prst="rect">
            <a:avLst/>
          </a:prstGeom>
        </p:spPr>
        <p:txBody>
          <a:bodyPr vert="horz" lIns="0" tIns="45720" rIns="0" bIns="45720" numCol="2"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es-EC" dirty="0" smtClean="0">
                <a:solidFill>
                  <a:schemeClr val="tx1"/>
                </a:solidFill>
                <a:latin typeface="Times New Roman" panose="02020603050405020304" pitchFamily="18" charset="0"/>
                <a:cs typeface="Times New Roman" panose="02020603050405020304" pitchFamily="18" charset="0"/>
              </a:rPr>
              <a:t>Distancia máxima entre muros</a:t>
            </a:r>
          </a:p>
          <a:p>
            <a:pPr algn="just"/>
            <a:r>
              <a:rPr lang="es-EC" dirty="0">
                <a:solidFill>
                  <a:schemeClr val="tx1"/>
                </a:solidFill>
                <a:latin typeface="Times New Roman" panose="02020603050405020304" pitchFamily="18" charset="0"/>
                <a:cs typeface="Times New Roman" panose="02020603050405020304" pitchFamily="18" charset="0"/>
              </a:rPr>
              <a:t>Sistema estructural</a:t>
            </a:r>
          </a:p>
          <a:p>
            <a:pPr algn="just"/>
            <a:r>
              <a:rPr lang="es-EC" dirty="0">
                <a:solidFill>
                  <a:schemeClr val="tx1"/>
                </a:solidFill>
                <a:latin typeface="Times New Roman" panose="02020603050405020304" pitchFamily="18" charset="0"/>
                <a:cs typeface="Times New Roman" panose="02020603050405020304" pitchFamily="18" charset="0"/>
              </a:rPr>
              <a:t>Calidad del sistema resistente</a:t>
            </a:r>
          </a:p>
          <a:p>
            <a:pPr algn="just"/>
            <a:r>
              <a:rPr lang="es-EC" dirty="0">
                <a:solidFill>
                  <a:schemeClr val="tx1"/>
                </a:solidFill>
                <a:latin typeface="Times New Roman" panose="02020603050405020304" pitchFamily="18" charset="0"/>
                <a:cs typeface="Times New Roman" panose="02020603050405020304" pitchFamily="18" charset="0"/>
              </a:rPr>
              <a:t>Relación demanda – capacidad</a:t>
            </a:r>
          </a:p>
          <a:p>
            <a:pPr algn="just"/>
            <a:r>
              <a:rPr lang="es-EC" dirty="0">
                <a:solidFill>
                  <a:schemeClr val="tx1"/>
                </a:solidFill>
                <a:latin typeface="Times New Roman" panose="02020603050405020304" pitchFamily="18" charset="0"/>
                <a:cs typeface="Times New Roman" panose="02020603050405020304" pitchFamily="18" charset="0"/>
              </a:rPr>
              <a:t>Suelo y pendiente del terreno</a:t>
            </a:r>
          </a:p>
          <a:p>
            <a:pPr marL="0" indent="0" algn="just">
              <a:buNone/>
            </a:pPr>
            <a:r>
              <a:rPr lang="es-EC" dirty="0">
                <a:solidFill>
                  <a:schemeClr val="tx1"/>
                </a:solidFill>
                <a:latin typeface="Times New Roman" panose="02020603050405020304" pitchFamily="18" charset="0"/>
                <a:cs typeface="Times New Roman" panose="02020603050405020304" pitchFamily="18" charset="0"/>
              </a:rPr>
              <a:t> Configuración en planta</a:t>
            </a:r>
          </a:p>
          <a:p>
            <a:pPr marL="0" indent="0" algn="just">
              <a:buNone/>
            </a:pPr>
            <a:endParaRPr lang="es-EC"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C" dirty="0">
                <a:solidFill>
                  <a:schemeClr val="tx1"/>
                </a:solidFill>
                <a:latin typeface="Times New Roman" panose="02020603050405020304" pitchFamily="18" charset="0"/>
                <a:cs typeface="Times New Roman" panose="02020603050405020304" pitchFamily="18" charset="0"/>
              </a:rPr>
              <a:t> </a:t>
            </a:r>
            <a:r>
              <a:rPr lang="es-EC" dirty="0" smtClean="0">
                <a:solidFill>
                  <a:schemeClr val="tx1"/>
                </a:solidFill>
                <a:latin typeface="Times New Roman" panose="02020603050405020304" pitchFamily="18" charset="0"/>
                <a:cs typeface="Times New Roman" panose="02020603050405020304" pitchFamily="18" charset="0"/>
              </a:rPr>
              <a:t> Entrepisos</a:t>
            </a:r>
            <a:endParaRPr lang="es-EC" dirty="0">
              <a:solidFill>
                <a:schemeClr val="tx1"/>
              </a:solidFill>
              <a:latin typeface="Times New Roman" panose="02020603050405020304" pitchFamily="18" charset="0"/>
              <a:cs typeface="Times New Roman" panose="02020603050405020304" pitchFamily="18" charset="0"/>
            </a:endParaRPr>
          </a:p>
          <a:p>
            <a:pPr algn="just"/>
            <a:r>
              <a:rPr lang="es-EC" dirty="0">
                <a:solidFill>
                  <a:schemeClr val="tx1"/>
                </a:solidFill>
                <a:latin typeface="Times New Roman" panose="02020603050405020304" pitchFamily="18" charset="0"/>
                <a:cs typeface="Times New Roman" panose="02020603050405020304" pitchFamily="18" charset="0"/>
              </a:rPr>
              <a:t>Tipo de cubierta</a:t>
            </a:r>
          </a:p>
          <a:p>
            <a:pPr algn="just"/>
            <a:r>
              <a:rPr lang="es-EC" dirty="0">
                <a:solidFill>
                  <a:schemeClr val="tx1"/>
                </a:solidFill>
                <a:latin typeface="Times New Roman" panose="02020603050405020304" pitchFamily="18" charset="0"/>
                <a:cs typeface="Times New Roman" panose="02020603050405020304" pitchFamily="18" charset="0"/>
              </a:rPr>
              <a:t>Abertura en muros</a:t>
            </a:r>
          </a:p>
          <a:p>
            <a:pPr algn="just"/>
            <a:r>
              <a:rPr lang="es-EC" dirty="0">
                <a:solidFill>
                  <a:schemeClr val="tx1"/>
                </a:solidFill>
                <a:latin typeface="Times New Roman" panose="02020603050405020304" pitchFamily="18" charset="0"/>
                <a:cs typeface="Times New Roman" panose="02020603050405020304" pitchFamily="18" charset="0"/>
              </a:rPr>
              <a:t>Estado de conservación de la edificación</a:t>
            </a:r>
          </a:p>
          <a:p>
            <a:pPr algn="just"/>
            <a:r>
              <a:rPr lang="es-EC" dirty="0">
                <a:solidFill>
                  <a:schemeClr val="tx1"/>
                </a:solidFill>
                <a:latin typeface="Times New Roman" panose="02020603050405020304" pitchFamily="18" charset="0"/>
                <a:cs typeface="Times New Roman" panose="02020603050405020304" pitchFamily="18" charset="0"/>
              </a:rPr>
              <a:t>Elementos no estructurales</a:t>
            </a:r>
          </a:p>
        </p:txBody>
      </p:sp>
    </p:spTree>
    <p:extLst>
      <p:ext uri="{BB962C8B-B14F-4D97-AF65-F5344CB8AC3E}">
        <p14:creationId xmlns:p14="http://schemas.microsoft.com/office/powerpoint/2010/main" val="495602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15899" y="1845734"/>
                <a:ext cx="11876428" cy="4415366"/>
              </a:xfrm>
            </p:spPr>
            <p:txBody>
              <a:bodyPr>
                <a:normAutofit lnSpcReduction="10000"/>
              </a:bodyPr>
              <a:lstStyle/>
              <a:p>
                <a:r>
                  <a:rPr lang="es-EC" dirty="0">
                    <a:solidFill>
                      <a:schemeClr val="tx1"/>
                    </a:solidFill>
                    <a:latin typeface="Times New Roman" panose="02020603050405020304" pitchFamily="18" charset="0"/>
                    <a:cs typeface="Times New Roman" panose="02020603050405020304" pitchFamily="18" charset="0"/>
                  </a:rPr>
                  <a:t>El índice de vulnerabilidad se calcula con la siguiente fórmula matemática:</a:t>
                </a:r>
              </a:p>
              <a:p>
                <a:r>
                  <a:rPr lang="es-EC"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s-EC">
                        <a:solidFill>
                          <a:schemeClr val="tx1"/>
                        </a:solidFill>
                        <a:latin typeface="Cambria Math" panose="02040503050406030204" pitchFamily="18" charset="0"/>
                        <a:cs typeface="Times New Roman" panose="02020603050405020304" pitchFamily="18" charset="0"/>
                      </a:rPr>
                      <m:t>𝐼𝑉</m:t>
                    </m:r>
                    <m:r>
                      <a:rPr lang="es-EC">
                        <a:solidFill>
                          <a:schemeClr val="tx1"/>
                        </a:solidFill>
                        <a:latin typeface="Cambria Math" panose="02040503050406030204" pitchFamily="18" charset="0"/>
                        <a:cs typeface="Times New Roman" panose="02020603050405020304" pitchFamily="18" charset="0"/>
                      </a:rPr>
                      <m:t>=</m:t>
                    </m:r>
                    <m:nary>
                      <m:naryPr>
                        <m:chr m:val="∑"/>
                        <m:limLoc m:val="undOvr"/>
                        <m:ctrlPr>
                          <a:rPr lang="es-EC" i="1">
                            <a:solidFill>
                              <a:schemeClr val="tx1"/>
                            </a:solidFill>
                            <a:latin typeface="Cambria Math" panose="02040503050406030204" pitchFamily="18" charset="0"/>
                            <a:cs typeface="Times New Roman" panose="02020603050405020304" pitchFamily="18" charset="0"/>
                          </a:rPr>
                        </m:ctrlPr>
                      </m:naryPr>
                      <m:sub>
                        <m:r>
                          <a:rPr lang="es-EC">
                            <a:solidFill>
                              <a:schemeClr val="tx1"/>
                            </a:solidFill>
                            <a:latin typeface="Cambria Math" panose="02040503050406030204" pitchFamily="18" charset="0"/>
                            <a:cs typeface="Times New Roman" panose="02020603050405020304" pitchFamily="18" charset="0"/>
                          </a:rPr>
                          <m:t>𝑖</m:t>
                        </m:r>
                        <m:r>
                          <a:rPr lang="es-EC">
                            <a:solidFill>
                              <a:schemeClr val="tx1"/>
                            </a:solidFill>
                            <a:latin typeface="Cambria Math" panose="02040503050406030204" pitchFamily="18" charset="0"/>
                            <a:cs typeface="Times New Roman" panose="02020603050405020304" pitchFamily="18" charset="0"/>
                          </a:rPr>
                          <m:t>=1</m:t>
                        </m:r>
                      </m:sub>
                      <m:sup>
                        <m:r>
                          <a:rPr lang="es-EC">
                            <a:solidFill>
                              <a:schemeClr val="tx1"/>
                            </a:solidFill>
                            <a:latin typeface="Cambria Math" panose="02040503050406030204" pitchFamily="18" charset="0"/>
                            <a:cs typeface="Times New Roman" panose="02020603050405020304" pitchFamily="18" charset="0"/>
                          </a:rPr>
                          <m:t>𝑛</m:t>
                        </m:r>
                      </m:sup>
                      <m:e>
                        <m:r>
                          <a:rPr lang="es-EC">
                            <a:solidFill>
                              <a:schemeClr val="tx1"/>
                            </a:solidFill>
                            <a:latin typeface="Cambria Math" panose="02040503050406030204" pitchFamily="18" charset="0"/>
                            <a:cs typeface="Times New Roman" panose="02020603050405020304" pitchFamily="18" charset="0"/>
                          </a:rPr>
                          <m:t>(</m:t>
                        </m:r>
                        <m:r>
                          <a:rPr lang="es-EC">
                            <a:solidFill>
                              <a:schemeClr val="tx1"/>
                            </a:solidFill>
                            <a:latin typeface="Cambria Math" panose="02040503050406030204" pitchFamily="18" charset="0"/>
                            <a:cs typeface="Times New Roman" panose="02020603050405020304" pitchFamily="18" charset="0"/>
                          </a:rPr>
                          <m:t>𝐾𝑖</m:t>
                        </m:r>
                        <m:r>
                          <a:rPr lang="es-EC">
                            <a:solidFill>
                              <a:schemeClr val="tx1"/>
                            </a:solidFill>
                            <a:latin typeface="Cambria Math" panose="02040503050406030204" pitchFamily="18" charset="0"/>
                            <a:cs typeface="Times New Roman" panose="02020603050405020304" pitchFamily="18" charset="0"/>
                          </a:rPr>
                          <m:t>∗</m:t>
                        </m:r>
                        <m:r>
                          <a:rPr lang="es-EC">
                            <a:solidFill>
                              <a:schemeClr val="tx1"/>
                            </a:solidFill>
                            <a:latin typeface="Cambria Math" panose="02040503050406030204" pitchFamily="18" charset="0"/>
                            <a:cs typeface="Times New Roman" panose="02020603050405020304" pitchFamily="18" charset="0"/>
                          </a:rPr>
                          <m:t>𝑊𝑖</m:t>
                        </m:r>
                        <m:r>
                          <a:rPr lang="es-EC">
                            <a:solidFill>
                              <a:schemeClr val="tx1"/>
                            </a:solidFill>
                            <a:latin typeface="Cambria Math" panose="02040503050406030204" pitchFamily="18" charset="0"/>
                            <a:cs typeface="Times New Roman" panose="02020603050405020304" pitchFamily="18" charset="0"/>
                          </a:rPr>
                          <m:t>)</m:t>
                        </m:r>
                      </m:e>
                    </m:nary>
                  </m:oMath>
                </a14:m>
                <a:endParaRPr lang="es-EC" dirty="0">
                  <a:solidFill>
                    <a:schemeClr val="tx1"/>
                  </a:solidFill>
                  <a:latin typeface="Times New Roman" panose="02020603050405020304" pitchFamily="18" charset="0"/>
                  <a:cs typeface="Times New Roman" panose="02020603050405020304" pitchFamily="18" charset="0"/>
                </a:endParaRPr>
              </a:p>
              <a:p>
                <a:r>
                  <a:rPr lang="es-EC" dirty="0">
                    <a:solidFill>
                      <a:schemeClr val="tx1"/>
                    </a:solidFill>
                    <a:latin typeface="Times New Roman" panose="02020603050405020304" pitchFamily="18" charset="0"/>
                    <a:cs typeface="Times New Roman" panose="02020603050405020304" pitchFamily="18" charset="0"/>
                  </a:rPr>
                  <a:t>Donde:</a:t>
                </a:r>
              </a:p>
              <a:p>
                <a:pPr>
                  <a:lnSpc>
                    <a:spcPct val="100000"/>
                  </a:lnSpc>
                </a:pPr>
                <a:r>
                  <a:rPr lang="es-EC" dirty="0">
                    <a:solidFill>
                      <a:schemeClr val="tx1"/>
                    </a:solidFill>
                    <a:latin typeface="Times New Roman" panose="02020603050405020304" pitchFamily="18" charset="0"/>
                    <a:cs typeface="Times New Roman" panose="02020603050405020304" pitchFamily="18" charset="0"/>
                  </a:rPr>
                  <a:t>IV = Índice de vulnerabilidad</a:t>
                </a:r>
              </a:p>
              <a:p>
                <a:pPr>
                  <a:lnSpc>
                    <a:spcPct val="100000"/>
                  </a:lnSpc>
                </a:pPr>
                <a:r>
                  <a:rPr lang="es-EC" dirty="0">
                    <a:solidFill>
                      <a:schemeClr val="tx1"/>
                    </a:solidFill>
                    <a:latin typeface="Times New Roman" panose="02020603050405020304" pitchFamily="18" charset="0"/>
                    <a:cs typeface="Times New Roman" panose="02020603050405020304" pitchFamily="18" charset="0"/>
                  </a:rPr>
                  <a:t>Ki = Calificación de cada parámetro</a:t>
                </a:r>
              </a:p>
              <a:p>
                <a:pPr>
                  <a:lnSpc>
                    <a:spcPct val="100000"/>
                  </a:lnSpc>
                </a:pPr>
                <a:r>
                  <a:rPr lang="es-EC" dirty="0" err="1">
                    <a:solidFill>
                      <a:schemeClr val="tx1"/>
                    </a:solidFill>
                    <a:latin typeface="Times New Roman" panose="02020603050405020304" pitchFamily="18" charset="0"/>
                    <a:cs typeface="Times New Roman" panose="02020603050405020304" pitchFamily="18" charset="0"/>
                  </a:rPr>
                  <a:t>Wi</a:t>
                </a:r>
                <a:r>
                  <a:rPr lang="es-EC" dirty="0">
                    <a:solidFill>
                      <a:schemeClr val="tx1"/>
                    </a:solidFill>
                    <a:latin typeface="Times New Roman" panose="02020603050405020304" pitchFamily="18" charset="0"/>
                    <a:cs typeface="Times New Roman" panose="02020603050405020304" pitchFamily="18" charset="0"/>
                  </a:rPr>
                  <a:t> = Importancia de cada </a:t>
                </a:r>
                <a:r>
                  <a:rPr lang="es-EC" dirty="0" smtClean="0">
                    <a:solidFill>
                      <a:schemeClr val="tx1"/>
                    </a:solidFill>
                    <a:latin typeface="Times New Roman" panose="02020603050405020304" pitchFamily="18" charset="0"/>
                    <a:cs typeface="Times New Roman" panose="02020603050405020304" pitchFamily="18" charset="0"/>
                  </a:rPr>
                  <a:t>parámetro</a:t>
                </a:r>
              </a:p>
              <a:p>
                <a:pPr>
                  <a:lnSpc>
                    <a:spcPct val="100000"/>
                  </a:lnSpc>
                </a:pPr>
                <a:endParaRPr lang="es-EC" dirty="0">
                  <a:solidFill>
                    <a:schemeClr val="tx1"/>
                  </a:solidFill>
                  <a:latin typeface="Times New Roman" panose="02020603050405020304" pitchFamily="18" charset="0"/>
                  <a:cs typeface="Times New Roman" panose="02020603050405020304" pitchFamily="18" charset="0"/>
                </a:endParaRPr>
              </a:p>
              <a:p>
                <a:pPr lvl="0" algn="ctr"/>
                <a:r>
                  <a:rPr lang="es-EC" dirty="0">
                    <a:solidFill>
                      <a:schemeClr val="tx1"/>
                    </a:solidFill>
                    <a:latin typeface="Times New Roman" panose="02020603050405020304" pitchFamily="18" charset="0"/>
                    <a:cs typeface="Times New Roman" panose="02020603050405020304" pitchFamily="18" charset="0"/>
                  </a:rPr>
                  <a:t>0 ≤ IV ≤ 30     Estructura nada vulnerable o segura</a:t>
                </a:r>
              </a:p>
              <a:p>
                <a:pPr lvl="0" algn="ctr"/>
                <a:r>
                  <a:rPr lang="es-EC" dirty="0">
                    <a:solidFill>
                      <a:schemeClr val="tx1"/>
                    </a:solidFill>
                    <a:latin typeface="Times New Roman" panose="02020603050405020304" pitchFamily="18" charset="0"/>
                    <a:cs typeface="Times New Roman" panose="02020603050405020304" pitchFamily="18" charset="0"/>
                  </a:rPr>
                  <a:t>31 ≤ IV ≤ 60   Estructura mediamente vulnerable </a:t>
                </a:r>
              </a:p>
              <a:p>
                <a:pPr lvl="0" algn="ctr"/>
                <a:r>
                  <a:rPr lang="es-EC" dirty="0">
                    <a:solidFill>
                      <a:schemeClr val="tx1"/>
                    </a:solidFill>
                    <a:latin typeface="Times New Roman" panose="02020603050405020304" pitchFamily="18" charset="0"/>
                    <a:cs typeface="Times New Roman" panose="02020603050405020304" pitchFamily="18" charset="0"/>
                  </a:rPr>
                  <a:t>61 ≤ IV ≤ 90   Estructura muy vulnerable</a:t>
                </a:r>
              </a:p>
              <a:p>
                <a:endParaRPr lang="es-EC"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15899" y="1845734"/>
                <a:ext cx="11876428" cy="4415366"/>
              </a:xfrm>
              <a:blipFill rotWithShape="0">
                <a:blip r:embed="rId2"/>
                <a:stretch>
                  <a:fillRect l="-513" t="-2901"/>
                </a:stretch>
              </a:blipFill>
            </p:spPr>
            <p:txBody>
              <a:bodyPr/>
              <a:lstStyle/>
              <a:p>
                <a:r>
                  <a:rPr lang="es-EC">
                    <a:noFill/>
                  </a:rPr>
                  <a:t> </a:t>
                </a:r>
              </a:p>
            </p:txBody>
          </p:sp>
        </mc:Fallback>
      </mc:AlternateContent>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VULNERABILIDAD SÍSMICA</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spTree>
    <p:extLst>
      <p:ext uri="{BB962C8B-B14F-4D97-AF65-F5344CB8AC3E}">
        <p14:creationId xmlns:p14="http://schemas.microsoft.com/office/powerpoint/2010/main" val="2694330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VULNERABILIDAD SÍSMICA</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2904387377"/>
              </p:ext>
            </p:extLst>
          </p:nvPr>
        </p:nvGraphicFramePr>
        <p:xfrm>
          <a:off x="4919368" y="1810841"/>
          <a:ext cx="7172959" cy="4752769"/>
        </p:xfrm>
        <a:graphic>
          <a:graphicData uri="http://schemas.openxmlformats.org/drawingml/2006/table">
            <a:tbl>
              <a:tblPr firstRow="1" firstCol="1" bandRow="1">
                <a:tableStyleId>{5C22544A-7EE6-4342-B048-85BDC9FD1C3A}</a:tableStyleId>
              </a:tblPr>
              <a:tblGrid>
                <a:gridCol w="1053945"/>
                <a:gridCol w="1053945"/>
                <a:gridCol w="1053945"/>
                <a:gridCol w="899434"/>
                <a:gridCol w="563808"/>
                <a:gridCol w="409297"/>
                <a:gridCol w="409297"/>
                <a:gridCol w="388835"/>
                <a:gridCol w="542321"/>
                <a:gridCol w="798132"/>
              </a:tblGrid>
              <a:tr h="308477">
                <a:tc gridSpan="4">
                  <a:txBody>
                    <a:bodyPr/>
                    <a:lstStyle/>
                    <a:p>
                      <a:pPr algn="ctr">
                        <a:lnSpc>
                          <a:spcPct val="107000"/>
                        </a:lnSpc>
                        <a:spcAft>
                          <a:spcPts val="0"/>
                        </a:spcAft>
                      </a:pPr>
                      <a:r>
                        <a:rPr lang="es-EC" sz="2000" dirty="0">
                          <a:effectLst/>
                        </a:rPr>
                        <a:t>PÁRAMETRO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B</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C</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Ki</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Wi</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Ki*Wi</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1. Distancia máxima entre muros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dirty="0">
                          <a:effectLst/>
                        </a:rPr>
                        <a:t>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12</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8</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8</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2. Sistema estructural</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6</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12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9</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0,5</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4,5</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3. Calidad del sistema resistente</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22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15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15</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4. Relación demanda – capacidad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2</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4</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0,5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5. Suelo y pendiente del terreno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1</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13001">
                <a:tc gridSpan="4">
                  <a:txBody>
                    <a:bodyPr/>
                    <a:lstStyle/>
                    <a:p>
                      <a:pPr algn="l">
                        <a:lnSpc>
                          <a:spcPct val="107000"/>
                        </a:lnSpc>
                        <a:spcAft>
                          <a:spcPts val="0"/>
                        </a:spcAft>
                      </a:pPr>
                      <a:r>
                        <a:rPr lang="es-EC" sz="2000">
                          <a:effectLst/>
                        </a:rPr>
                        <a:t>6. Configuración en planta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0,75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2,25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7. Entrepisos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4</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8. Tipo de cubierta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9. Abertura en muros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4</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631284">
                <a:tc gridSpan="4">
                  <a:txBody>
                    <a:bodyPr/>
                    <a:lstStyle/>
                    <a:p>
                      <a:pPr algn="l">
                        <a:lnSpc>
                          <a:spcPct val="107000"/>
                        </a:lnSpc>
                        <a:spcAft>
                          <a:spcPts val="0"/>
                        </a:spcAft>
                      </a:pPr>
                      <a:r>
                        <a:rPr lang="es-EC" sz="2000">
                          <a:effectLst/>
                        </a:rPr>
                        <a:t>10. Estado de conservación de la edificación</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4</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8</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0,5</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8477">
                <a:tc gridSpan="4">
                  <a:txBody>
                    <a:bodyPr/>
                    <a:lstStyle/>
                    <a:p>
                      <a:pPr algn="l">
                        <a:lnSpc>
                          <a:spcPct val="107000"/>
                        </a:lnSpc>
                        <a:spcAft>
                          <a:spcPts val="0"/>
                        </a:spcAft>
                      </a:pPr>
                      <a:r>
                        <a:rPr lang="es-EC" sz="2000">
                          <a:effectLst/>
                        </a:rPr>
                        <a:t>11. Elementos no estructurales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2000">
                          <a:effectLst/>
                        </a:rPr>
                        <a:t>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20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a:effectLst/>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13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2807">
                <a:tc>
                  <a:txBody>
                    <a:bodyPr/>
                    <a:lstStyle/>
                    <a:p>
                      <a:pPr algn="l">
                        <a:lnSpc>
                          <a:spcPct val="107000"/>
                        </a:lnSpc>
                      </a:pPr>
                      <a:endParaRPr lang="es-EC" sz="1100">
                        <a:effectLst/>
                        <a:latin typeface="Calibri" panose="020F0502020204030204" pitchFamily="34" charset="0"/>
                      </a:endParaRPr>
                    </a:p>
                  </a:txBody>
                  <a:tcPr marL="44450" marR="44450" marT="0" marB="0" anchor="b"/>
                </a:tc>
                <a:tc>
                  <a:txBody>
                    <a:bodyPr/>
                    <a:lstStyle/>
                    <a:p>
                      <a:pPr algn="l">
                        <a:lnSpc>
                          <a:spcPct val="107000"/>
                        </a:lnSpc>
                      </a:pPr>
                      <a:endParaRPr lang="es-EC" sz="2000">
                        <a:effectLst/>
                        <a:latin typeface="Calibri" panose="020F0502020204030204" pitchFamily="34" charset="0"/>
                      </a:endParaRPr>
                    </a:p>
                  </a:txBody>
                  <a:tcPr marL="44450" marR="44450" marT="0" marB="0" anchor="b"/>
                </a:tc>
                <a:tc>
                  <a:txBody>
                    <a:bodyPr/>
                    <a:lstStyle/>
                    <a:p>
                      <a:pPr algn="l">
                        <a:lnSpc>
                          <a:spcPct val="107000"/>
                        </a:lnSpc>
                      </a:pPr>
                      <a:endParaRPr lang="es-EC" sz="2000">
                        <a:effectLst/>
                        <a:latin typeface="Calibri" panose="020F0502020204030204" pitchFamily="34" charset="0"/>
                      </a:endParaRPr>
                    </a:p>
                  </a:txBody>
                  <a:tcPr marL="44450" marR="44450" marT="0" marB="0" anchor="b"/>
                </a:tc>
                <a:tc>
                  <a:txBody>
                    <a:bodyPr/>
                    <a:lstStyle/>
                    <a:p>
                      <a:pPr algn="l">
                        <a:lnSpc>
                          <a:spcPct val="107000"/>
                        </a:lnSpc>
                      </a:pPr>
                      <a:endParaRPr lang="es-EC" sz="2000">
                        <a:effectLst/>
                        <a:latin typeface="Calibri" panose="020F0502020204030204" pitchFamily="34" charset="0"/>
                      </a:endParaRPr>
                    </a:p>
                  </a:txBody>
                  <a:tcPr marL="44450" marR="44450" marT="0" marB="0" anchor="b"/>
                </a:tc>
                <a:tc>
                  <a:txBody>
                    <a:bodyPr/>
                    <a:lstStyle/>
                    <a:p>
                      <a:pPr algn="l">
                        <a:lnSpc>
                          <a:spcPct val="107000"/>
                        </a:lnSpc>
                      </a:pPr>
                      <a:endParaRPr lang="es-EC" sz="2000">
                        <a:effectLst/>
                        <a:latin typeface="Calibri" panose="020F0502020204030204" pitchFamily="34" charset="0"/>
                      </a:endParaRPr>
                    </a:p>
                  </a:txBody>
                  <a:tcPr marL="44450" marR="44450" marT="0" marB="0" anchor="b"/>
                </a:tc>
                <a:tc>
                  <a:txBody>
                    <a:bodyPr/>
                    <a:lstStyle/>
                    <a:p>
                      <a:pPr algn="l">
                        <a:lnSpc>
                          <a:spcPct val="107000"/>
                        </a:lnSpc>
                      </a:pPr>
                      <a:endParaRPr lang="es-EC" sz="2000">
                        <a:effectLst/>
                        <a:latin typeface="Calibri" panose="020F0502020204030204" pitchFamily="34" charset="0"/>
                      </a:endParaRPr>
                    </a:p>
                  </a:txBody>
                  <a:tcPr marL="44450" marR="44450" marT="0" marB="0" anchor="b"/>
                </a:tc>
                <a:tc>
                  <a:txBody>
                    <a:bodyPr/>
                    <a:lstStyle/>
                    <a:p>
                      <a:pPr algn="l">
                        <a:lnSpc>
                          <a:spcPct val="107000"/>
                        </a:lnSpc>
                      </a:pPr>
                      <a:endParaRPr lang="es-EC" sz="2000">
                        <a:effectLst/>
                        <a:latin typeface="Calibri" panose="020F0502020204030204" pitchFamily="34" charset="0"/>
                      </a:endParaRPr>
                    </a:p>
                  </a:txBody>
                  <a:tcPr marL="44450" marR="44450" marT="0" marB="0" anchor="b"/>
                </a:tc>
                <a:tc>
                  <a:txBody>
                    <a:bodyPr/>
                    <a:lstStyle/>
                    <a:p>
                      <a:pPr algn="l">
                        <a:lnSpc>
                          <a:spcPct val="107000"/>
                        </a:lnSpc>
                      </a:pPr>
                      <a:endParaRPr lang="es-EC" sz="2000">
                        <a:effectLst/>
                        <a:latin typeface="Calibri" panose="020F0502020204030204" pitchFamily="34" charset="0"/>
                      </a:endParaRPr>
                    </a:p>
                  </a:txBody>
                  <a:tcPr marL="44450" marR="44450" marT="0" marB="0" anchor="b"/>
                </a:tc>
                <a:tc>
                  <a:txBody>
                    <a:bodyPr/>
                    <a:lstStyle/>
                    <a:p>
                      <a:pPr algn="ctr">
                        <a:lnSpc>
                          <a:spcPct val="107000"/>
                        </a:lnSpc>
                        <a:spcAft>
                          <a:spcPts val="0"/>
                        </a:spcAft>
                      </a:pPr>
                      <a:r>
                        <a:rPr lang="es-EC" sz="2000">
                          <a:effectLst/>
                        </a:rPr>
                        <a:t>IV</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2000" dirty="0">
                          <a:effectLst/>
                        </a:rPr>
                        <a:t>61,75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pic>
        <p:nvPicPr>
          <p:cNvPr id="8" name="Imagen 7" descr="Resultado de imagen de estructuras patrimoniales afectadas por sismo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77" y="1913671"/>
            <a:ext cx="4703445" cy="4207729"/>
          </a:xfrm>
          <a:prstGeom prst="rect">
            <a:avLst/>
          </a:prstGeom>
          <a:noFill/>
          <a:ln>
            <a:noFill/>
          </a:ln>
        </p:spPr>
      </p:pic>
    </p:spTree>
    <p:extLst>
      <p:ext uri="{BB962C8B-B14F-4D97-AF65-F5344CB8AC3E}">
        <p14:creationId xmlns:p14="http://schemas.microsoft.com/office/powerpoint/2010/main" val="958280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6184901" cy="44661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Dentro de los métodos sísmicos de la geofísica aplicada se encuentran los de refracción y reflexión sísmica. En estos métodos se mide el tiempo de propagación de las ondas elásticas, transcurrido entre un sitio donde se generan ondas sísmicas y la llegada de éstas a diferentes puntos de observación. Para esto se instalan una serie de sensores en línea recta a distancias conocidas, formando lo que se conoce como tendido sísmico o línea de refracción sísmica. </a:t>
            </a:r>
            <a:endParaRPr lang="es-EC" dirty="0" smtClean="0">
              <a:solidFill>
                <a:schemeClr val="tx1"/>
              </a:solidFill>
              <a:latin typeface="Times New Roman" panose="02020603050405020304" pitchFamily="18" charset="0"/>
              <a:cs typeface="Times New Roman" panose="02020603050405020304" pitchFamily="18" charset="0"/>
            </a:endParaRPr>
          </a:p>
          <a:p>
            <a:pPr algn="just"/>
            <a:r>
              <a:rPr lang="es-EC" dirty="0" smtClean="0">
                <a:solidFill>
                  <a:schemeClr val="tx1"/>
                </a:solidFill>
                <a:latin typeface="Times New Roman" panose="02020603050405020304" pitchFamily="18" charset="0"/>
                <a:cs typeface="Times New Roman" panose="02020603050405020304" pitchFamily="18" charset="0"/>
              </a:rPr>
              <a:t>Los </a:t>
            </a:r>
            <a:r>
              <a:rPr lang="es-EC" dirty="0">
                <a:solidFill>
                  <a:schemeClr val="tx1"/>
                </a:solidFill>
                <a:latin typeface="Times New Roman" panose="02020603050405020304" pitchFamily="18" charset="0"/>
                <a:cs typeface="Times New Roman" panose="02020603050405020304" pitchFamily="18" charset="0"/>
              </a:rPr>
              <a:t>distintos geófonos son introducidos en el terreno principal de la estructura, colocados a una distancia similar entre ellos de 2m logrando una distancia total de 22m.</a:t>
            </a:r>
          </a:p>
          <a:p>
            <a:endParaRPr lang="es-EC" dirty="0"/>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ESTUDIO DE SUELOS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https://fb-s-c-a.akamaihd.net/h-ak-xpa1/v/t34.0-12/17078551_10212588675974603_1348809826_n.jpg?oh=340d4f3b6c6d7f980505d870e454c836&amp;oe=58C8109B&amp;__gda__=1489508241_31c653c8644fcbb92d83fbf4f98fea96"/>
          <p:cNvPicPr/>
          <p:nvPr/>
        </p:nvPicPr>
        <p:blipFill>
          <a:blip r:embed="rId4">
            <a:extLst>
              <a:ext uri="{28A0092B-C50C-407E-A947-70E740481C1C}">
                <a14:useLocalDpi xmlns:a14="http://schemas.microsoft.com/office/drawing/2010/main" val="0"/>
              </a:ext>
            </a:extLst>
          </a:blip>
          <a:srcRect/>
          <a:stretch>
            <a:fillRect/>
          </a:stretch>
        </p:blipFill>
        <p:spPr bwMode="auto">
          <a:xfrm>
            <a:off x="6833870" y="1845734"/>
            <a:ext cx="4646930" cy="4466166"/>
          </a:xfrm>
          <a:prstGeom prst="rect">
            <a:avLst/>
          </a:prstGeom>
          <a:noFill/>
          <a:ln>
            <a:noFill/>
          </a:ln>
        </p:spPr>
      </p:pic>
    </p:spTree>
    <p:extLst>
      <p:ext uri="{BB962C8B-B14F-4D97-AF65-F5344CB8AC3E}">
        <p14:creationId xmlns:p14="http://schemas.microsoft.com/office/powerpoint/2010/main" val="2999546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ESTUDIO DE SUELOS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https://scontent-mia1-2.xx.fbcdn.net/v/t34.0-12/17092076_10212588678414664_1153395413_n.jpg?oh=94c2ab8af0078cc353cf260b723606fd&amp;oe=58C7F0D3"/>
          <p:cNvPicPr/>
          <p:nvPr/>
        </p:nvPicPr>
        <p:blipFill>
          <a:blip r:embed="rId4">
            <a:extLst>
              <a:ext uri="{28A0092B-C50C-407E-A947-70E740481C1C}">
                <a14:useLocalDpi xmlns:a14="http://schemas.microsoft.com/office/drawing/2010/main" val="0"/>
              </a:ext>
            </a:extLst>
          </a:blip>
          <a:srcRect/>
          <a:stretch>
            <a:fillRect/>
          </a:stretch>
        </p:blipFill>
        <p:spPr bwMode="auto">
          <a:xfrm>
            <a:off x="419101" y="2280503"/>
            <a:ext cx="3235956" cy="3552606"/>
          </a:xfrm>
          <a:prstGeom prst="rect">
            <a:avLst/>
          </a:prstGeom>
          <a:noFill/>
          <a:ln>
            <a:noFill/>
          </a:ln>
        </p:spPr>
      </p:pic>
      <p:pic>
        <p:nvPicPr>
          <p:cNvPr id="8" name="Imagen 7"/>
          <p:cNvPicPr/>
          <p:nvPr/>
        </p:nvPicPr>
        <p:blipFill rotWithShape="1">
          <a:blip r:embed="rId5">
            <a:extLst>
              <a:ext uri="{28A0092B-C50C-407E-A947-70E740481C1C}">
                <a14:useLocalDpi xmlns:a14="http://schemas.microsoft.com/office/drawing/2010/main" val="0"/>
              </a:ext>
            </a:extLst>
          </a:blip>
          <a:srcRect l="59285" t="44492" r="8427" b="38312"/>
          <a:stretch/>
        </p:blipFill>
        <p:spPr bwMode="auto">
          <a:xfrm>
            <a:off x="3662677" y="3304857"/>
            <a:ext cx="4809490" cy="1721485"/>
          </a:xfrm>
          <a:prstGeom prst="rect">
            <a:avLst/>
          </a:prstGeom>
          <a:noFill/>
          <a:ln>
            <a:noFill/>
          </a:ln>
          <a:extLst>
            <a:ext uri="{53640926-AAD7-44D8-BBD7-CCE9431645EC}">
              <a14:shadowObscured xmlns:a14="http://schemas.microsoft.com/office/drawing/2010/main"/>
            </a:ext>
          </a:extLst>
        </p:spPr>
      </p:pic>
      <p:pic>
        <p:nvPicPr>
          <p:cNvPr id="9" name="Imagen 8" descr="https://scontent-mia1-2.xx.fbcdn.net/v/t34.0-12/17078404_10212588676054605_401585738_n.jpg?oh=5180c3f5594dfb9fbf7bcf6d8e10a1d0&amp;oe=58C7FEA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9788" y="2280503"/>
            <a:ext cx="3356612" cy="3552606"/>
          </a:xfrm>
          <a:prstGeom prst="rect">
            <a:avLst/>
          </a:prstGeom>
          <a:noFill/>
          <a:ln>
            <a:noFill/>
          </a:ln>
        </p:spPr>
      </p:pic>
    </p:spTree>
    <p:extLst>
      <p:ext uri="{BB962C8B-B14F-4D97-AF65-F5344CB8AC3E}">
        <p14:creationId xmlns:p14="http://schemas.microsoft.com/office/powerpoint/2010/main" val="70558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900" y="1845734"/>
            <a:ext cx="5867400" cy="4453466"/>
          </a:xfrm>
        </p:spPr>
        <p:txBody>
          <a:bodyPr/>
          <a:lstStyle/>
          <a:p>
            <a:pPr algn="ctr"/>
            <a:r>
              <a:rPr lang="es-EC" dirty="0">
                <a:solidFill>
                  <a:schemeClr val="tx1"/>
                </a:solidFill>
                <a:latin typeface="Times New Roman" panose="02020603050405020304" pitchFamily="18" charset="0"/>
                <a:cs typeface="Times New Roman" panose="02020603050405020304" pitchFamily="18" charset="0"/>
              </a:rPr>
              <a:t>MÉTODO ACTIVO</a:t>
            </a:r>
          </a:p>
          <a:p>
            <a:pPr algn="just"/>
            <a:r>
              <a:rPr lang="es-EC" dirty="0">
                <a:solidFill>
                  <a:schemeClr val="tx1"/>
                </a:solidFill>
                <a:latin typeface="Times New Roman" panose="02020603050405020304" pitchFamily="18" charset="0"/>
                <a:cs typeface="Times New Roman" panose="02020603050405020304" pitchFamily="18" charset="0"/>
              </a:rPr>
              <a:t>El método activo presenta como finalidad en que la energía se genera intencionalmente en un lugar específico y la obtención de los datos se genera cuando la energía de la fuente es impartida en la </a:t>
            </a:r>
            <a:r>
              <a:rPr lang="es-EC" dirty="0" smtClean="0">
                <a:solidFill>
                  <a:schemeClr val="tx1"/>
                </a:solidFill>
                <a:latin typeface="Times New Roman" panose="02020603050405020304" pitchFamily="18" charset="0"/>
                <a:cs typeface="Times New Roman" panose="02020603050405020304" pitchFamily="18" charset="0"/>
              </a:rPr>
              <a:t>tierra.</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ESTUDIO DE SUELOS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sp>
        <p:nvSpPr>
          <p:cNvPr id="7" name="Marcador de contenido 2"/>
          <p:cNvSpPr txBox="1">
            <a:spLocks/>
          </p:cNvSpPr>
          <p:nvPr/>
        </p:nvSpPr>
        <p:spPr>
          <a:xfrm>
            <a:off x="6172200" y="1845734"/>
            <a:ext cx="5920128" cy="445346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s-EC" dirty="0">
                <a:solidFill>
                  <a:schemeClr val="tx1"/>
                </a:solidFill>
                <a:latin typeface="Times New Roman" panose="02020603050405020304" pitchFamily="18" charset="0"/>
                <a:cs typeface="Times New Roman" panose="02020603050405020304" pitchFamily="18" charset="0"/>
              </a:rPr>
              <a:t>MÉTODO </a:t>
            </a:r>
            <a:r>
              <a:rPr lang="es-EC" dirty="0" smtClean="0">
                <a:solidFill>
                  <a:schemeClr val="tx1"/>
                </a:solidFill>
                <a:latin typeface="Times New Roman" panose="02020603050405020304" pitchFamily="18" charset="0"/>
                <a:cs typeface="Times New Roman" panose="02020603050405020304" pitchFamily="18" charset="0"/>
              </a:rPr>
              <a:t>PASIVO</a:t>
            </a:r>
          </a:p>
          <a:p>
            <a:pPr algn="just"/>
            <a:r>
              <a:rPr lang="es-EC" dirty="0">
                <a:solidFill>
                  <a:schemeClr val="tx1"/>
                </a:solidFill>
                <a:latin typeface="Times New Roman" panose="02020603050405020304" pitchFamily="18" charset="0"/>
                <a:cs typeface="Times New Roman" panose="02020603050405020304" pitchFamily="18" charset="0"/>
              </a:rPr>
              <a:t>El método pasivo se caracteriza porque no existe interrupción del tiempo y movimiento, la energía generada por el ruido ambiental, el tráfico, las fábricas, el viento, </a:t>
            </a:r>
            <a:r>
              <a:rPr lang="es-EC" dirty="0" smtClean="0">
                <a:solidFill>
                  <a:schemeClr val="tx1"/>
                </a:solidFill>
                <a:latin typeface="Times New Roman" panose="02020603050405020304" pitchFamily="18" charset="0"/>
                <a:cs typeface="Times New Roman" panose="02020603050405020304" pitchFamily="18" charset="0"/>
              </a:rPr>
              <a:t>etc. </a:t>
            </a:r>
            <a:r>
              <a:rPr lang="es-EC" dirty="0">
                <a:solidFill>
                  <a:schemeClr val="tx1"/>
                </a:solidFill>
                <a:latin typeface="Times New Roman" panose="02020603050405020304" pitchFamily="18" charset="0"/>
                <a:cs typeface="Times New Roman" panose="02020603050405020304" pitchFamily="18" charset="0"/>
              </a:rPr>
              <a:t>componen los datos que son impartidos en la tierra</a:t>
            </a:r>
          </a:p>
        </p:txBody>
      </p:sp>
      <p:pic>
        <p:nvPicPr>
          <p:cNvPr id="8" name="Imagen 7"/>
          <p:cNvPicPr/>
          <p:nvPr/>
        </p:nvPicPr>
        <p:blipFill>
          <a:blip r:embed="rId4">
            <a:extLst>
              <a:ext uri="{28A0092B-C50C-407E-A947-70E740481C1C}">
                <a14:useLocalDpi xmlns:a14="http://schemas.microsoft.com/office/drawing/2010/main" val="0"/>
              </a:ext>
            </a:extLst>
          </a:blip>
          <a:srcRect l="30812" t="19424" r="31007" b="24921"/>
          <a:stretch>
            <a:fillRect/>
          </a:stretch>
        </p:blipFill>
        <p:spPr bwMode="auto">
          <a:xfrm>
            <a:off x="1384300" y="3784600"/>
            <a:ext cx="3937000" cy="2514600"/>
          </a:xfrm>
          <a:prstGeom prst="rect">
            <a:avLst/>
          </a:prstGeom>
          <a:noFill/>
          <a:ln>
            <a:noFill/>
          </a:ln>
        </p:spPr>
      </p:pic>
      <p:pic>
        <p:nvPicPr>
          <p:cNvPr id="9" name="Imagen 8"/>
          <p:cNvPicPr/>
          <p:nvPr/>
        </p:nvPicPr>
        <p:blipFill rotWithShape="1">
          <a:blip r:embed="rId5" cstate="print">
            <a:extLst>
              <a:ext uri="{28A0092B-C50C-407E-A947-70E740481C1C}">
                <a14:useLocalDpi xmlns:a14="http://schemas.microsoft.com/office/drawing/2010/main" val="0"/>
              </a:ext>
            </a:extLst>
          </a:blip>
          <a:srcRect b="5051"/>
          <a:stretch/>
        </p:blipFill>
        <p:spPr bwMode="auto">
          <a:xfrm>
            <a:off x="5321300" y="3784601"/>
            <a:ext cx="5740400" cy="2514599"/>
          </a:xfrm>
          <a:prstGeom prst="rect">
            <a:avLst/>
          </a:prstGeom>
          <a:noFill/>
          <a:ln>
            <a:noFill/>
          </a:ln>
        </p:spPr>
      </p:pic>
    </p:spTree>
    <p:extLst>
      <p:ext uri="{BB962C8B-B14F-4D97-AF65-F5344CB8AC3E}">
        <p14:creationId xmlns:p14="http://schemas.microsoft.com/office/powerpoint/2010/main" val="4081483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944063" y="381222"/>
            <a:ext cx="8364833" cy="907197"/>
          </a:xfrm>
        </p:spPr>
        <p:txBody>
          <a:bodyPr/>
          <a:lstStyle/>
          <a:p>
            <a:pPr algn="ctr"/>
            <a:r>
              <a:rPr lang="es-EC" dirty="0" smtClean="0">
                <a:solidFill>
                  <a:schemeClr val="tx1"/>
                </a:solidFill>
                <a:latin typeface="Times New Roman" panose="02020603050405020304" pitchFamily="18" charset="0"/>
                <a:cs typeface="Times New Roman" panose="02020603050405020304" pitchFamily="18" charset="0"/>
              </a:rPr>
              <a:t>CONTENIDO</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8" name="Marcador de contenido 7"/>
          <p:cNvSpPr>
            <a:spLocks noGrp="1"/>
          </p:cNvSpPr>
          <p:nvPr>
            <p:ph idx="1"/>
          </p:nvPr>
        </p:nvSpPr>
        <p:spPr>
          <a:xfrm>
            <a:off x="215899" y="1845734"/>
            <a:ext cx="11876427" cy="4428066"/>
          </a:xfrm>
        </p:spPr>
        <p:txBody>
          <a:bodyPr numCol="2">
            <a:normAutofit lnSpcReduction="10000"/>
          </a:bodyPr>
          <a:lstStyle/>
          <a:p>
            <a:r>
              <a:rPr lang="es-EC" dirty="0" smtClean="0">
                <a:solidFill>
                  <a:schemeClr val="tx1"/>
                </a:solidFill>
                <a:latin typeface="Times New Roman" panose="02020603050405020304" pitchFamily="18" charset="0"/>
                <a:cs typeface="Times New Roman" panose="02020603050405020304" pitchFamily="18" charset="0"/>
              </a:rPr>
              <a:t>1.- INTRODUCCIÓN </a:t>
            </a:r>
          </a:p>
          <a:p>
            <a:r>
              <a:rPr lang="es-EC" dirty="0" smtClean="0">
                <a:solidFill>
                  <a:schemeClr val="tx1"/>
                </a:solidFill>
                <a:latin typeface="Times New Roman" panose="02020603050405020304" pitchFamily="18" charset="0"/>
                <a:cs typeface="Times New Roman" panose="02020603050405020304" pitchFamily="18" charset="0"/>
              </a:rPr>
              <a:t>2.- JUSTIFICACIÓN</a:t>
            </a:r>
          </a:p>
          <a:p>
            <a:r>
              <a:rPr lang="es-EC" dirty="0" smtClean="0">
                <a:solidFill>
                  <a:schemeClr val="tx1"/>
                </a:solidFill>
                <a:latin typeface="Times New Roman" panose="02020603050405020304" pitchFamily="18" charset="0"/>
                <a:cs typeface="Times New Roman" panose="02020603050405020304" pitchFamily="18" charset="0"/>
              </a:rPr>
              <a:t>3.- OBJETIVOS</a:t>
            </a:r>
          </a:p>
          <a:p>
            <a:r>
              <a:rPr lang="es-EC" dirty="0" smtClean="0">
                <a:solidFill>
                  <a:schemeClr val="tx1"/>
                </a:solidFill>
                <a:latin typeface="Times New Roman" panose="02020603050405020304" pitchFamily="18" charset="0"/>
                <a:cs typeface="Times New Roman" panose="02020603050405020304" pitchFamily="18" charset="0"/>
              </a:rPr>
              <a:t>4.- LOCALIZACIÓN</a:t>
            </a:r>
          </a:p>
          <a:p>
            <a:r>
              <a:rPr lang="es-EC" dirty="0" smtClean="0">
                <a:solidFill>
                  <a:schemeClr val="tx1"/>
                </a:solidFill>
                <a:latin typeface="Times New Roman" panose="02020603050405020304" pitchFamily="18" charset="0"/>
                <a:cs typeface="Times New Roman" panose="02020603050405020304" pitchFamily="18" charset="0"/>
              </a:rPr>
              <a:t>5.- CARACTERÍSTICAS DEL INMUEBLE</a:t>
            </a:r>
          </a:p>
          <a:p>
            <a:r>
              <a:rPr lang="es-EC" dirty="0" smtClean="0">
                <a:solidFill>
                  <a:schemeClr val="tx1"/>
                </a:solidFill>
                <a:latin typeface="Times New Roman" panose="02020603050405020304" pitchFamily="18" charset="0"/>
                <a:cs typeface="Times New Roman" panose="02020603050405020304" pitchFamily="18" charset="0"/>
              </a:rPr>
              <a:t>6.- MATERIALES</a:t>
            </a:r>
          </a:p>
          <a:p>
            <a:r>
              <a:rPr lang="es-EC" dirty="0" smtClean="0">
                <a:solidFill>
                  <a:schemeClr val="tx1"/>
                </a:solidFill>
                <a:latin typeface="Times New Roman" panose="02020603050405020304" pitchFamily="18" charset="0"/>
                <a:cs typeface="Times New Roman" panose="02020603050405020304" pitchFamily="18" charset="0"/>
              </a:rPr>
              <a:t>7.- VULNERABILIDAD SÍSMICA</a:t>
            </a:r>
          </a:p>
          <a:p>
            <a:r>
              <a:rPr lang="es-EC" dirty="0" smtClean="0">
                <a:solidFill>
                  <a:schemeClr val="tx1"/>
                </a:solidFill>
                <a:latin typeface="Times New Roman" panose="02020603050405020304" pitchFamily="18" charset="0"/>
                <a:cs typeface="Times New Roman" panose="02020603050405020304" pitchFamily="18" charset="0"/>
              </a:rPr>
              <a:t>8.- ESRUDIO DE SUELOS</a:t>
            </a:r>
          </a:p>
          <a:p>
            <a:r>
              <a:rPr lang="es-EC" dirty="0" smtClean="0">
                <a:solidFill>
                  <a:schemeClr val="tx1"/>
                </a:solidFill>
                <a:latin typeface="Times New Roman" panose="02020603050405020304" pitchFamily="18" charset="0"/>
                <a:cs typeface="Times New Roman" panose="02020603050405020304" pitchFamily="18" charset="0"/>
              </a:rPr>
              <a:t>9.- DISTRIBUCIÓN DE MUROS</a:t>
            </a:r>
          </a:p>
          <a:p>
            <a:r>
              <a:rPr lang="es-EC" dirty="0" smtClean="0">
                <a:solidFill>
                  <a:schemeClr val="tx1"/>
                </a:solidFill>
                <a:latin typeface="Times New Roman" panose="02020603050405020304" pitchFamily="18" charset="0"/>
                <a:cs typeface="Times New Roman" panose="02020603050405020304" pitchFamily="18" charset="0"/>
              </a:rPr>
              <a:t>10.- CONTINUIDAD EN ELEVACIÓN Y PLANTA</a:t>
            </a:r>
          </a:p>
          <a:p>
            <a:r>
              <a:rPr lang="es-EC" dirty="0" smtClean="0">
                <a:solidFill>
                  <a:schemeClr val="tx1"/>
                </a:solidFill>
                <a:latin typeface="Times New Roman" panose="02020603050405020304" pitchFamily="18" charset="0"/>
                <a:cs typeface="Times New Roman" panose="02020603050405020304" pitchFamily="18" charset="0"/>
              </a:rPr>
              <a:t>11.- CARGAS</a:t>
            </a:r>
          </a:p>
          <a:p>
            <a:r>
              <a:rPr lang="es-EC" dirty="0" smtClean="0">
                <a:solidFill>
                  <a:schemeClr val="tx1"/>
                </a:solidFill>
                <a:latin typeface="Times New Roman" panose="02020603050405020304" pitchFamily="18" charset="0"/>
                <a:cs typeface="Times New Roman" panose="02020603050405020304" pitchFamily="18" charset="0"/>
              </a:rPr>
              <a:t>12.- DISTRIBUCIÓN DE FUERZAS LATERALES EN PANELES DE MAMPOSTERÍA</a:t>
            </a:r>
          </a:p>
          <a:p>
            <a:r>
              <a:rPr lang="es-EC" dirty="0" smtClean="0">
                <a:solidFill>
                  <a:schemeClr val="tx1"/>
                </a:solidFill>
                <a:latin typeface="Times New Roman" panose="02020603050405020304" pitchFamily="18" charset="0"/>
                <a:cs typeface="Times New Roman" panose="02020603050405020304" pitchFamily="18" charset="0"/>
              </a:rPr>
              <a:t>13.- ENTREPISOS</a:t>
            </a:r>
          </a:p>
          <a:p>
            <a:r>
              <a:rPr lang="es-EC" dirty="0" smtClean="0">
                <a:solidFill>
                  <a:schemeClr val="tx1"/>
                </a:solidFill>
                <a:latin typeface="Times New Roman" panose="02020603050405020304" pitchFamily="18" charset="0"/>
                <a:cs typeface="Times New Roman" panose="02020603050405020304" pitchFamily="18" charset="0"/>
              </a:rPr>
              <a:t>14.- VIGA DE GRAN PERALTE</a:t>
            </a:r>
          </a:p>
          <a:p>
            <a:r>
              <a:rPr lang="es-EC" dirty="0" smtClean="0">
                <a:solidFill>
                  <a:schemeClr val="tx1"/>
                </a:solidFill>
                <a:latin typeface="Times New Roman" panose="02020603050405020304" pitchFamily="18" charset="0"/>
                <a:cs typeface="Times New Roman" panose="02020603050405020304" pitchFamily="18" charset="0"/>
              </a:rPr>
              <a:t>15.- REFORZAMIENTO</a:t>
            </a:r>
          </a:p>
          <a:p>
            <a:r>
              <a:rPr lang="es-EC" dirty="0" smtClean="0">
                <a:solidFill>
                  <a:schemeClr val="tx1"/>
                </a:solidFill>
                <a:latin typeface="Times New Roman" panose="02020603050405020304" pitchFamily="18" charset="0"/>
                <a:cs typeface="Times New Roman" panose="02020603050405020304" pitchFamily="18" charset="0"/>
              </a:rPr>
              <a:t>16.- MODELAMIENTO</a:t>
            </a:r>
          </a:p>
          <a:p>
            <a:r>
              <a:rPr lang="es-EC" dirty="0" smtClean="0">
                <a:solidFill>
                  <a:schemeClr val="tx1"/>
                </a:solidFill>
                <a:latin typeface="Times New Roman" panose="02020603050405020304" pitchFamily="18" charset="0"/>
                <a:cs typeface="Times New Roman" panose="02020603050405020304" pitchFamily="18" charset="0"/>
              </a:rPr>
              <a:t>17.- RESULTADOS</a:t>
            </a:r>
          </a:p>
          <a:p>
            <a:r>
              <a:rPr lang="es-EC" dirty="0" smtClean="0">
                <a:solidFill>
                  <a:schemeClr val="tx1"/>
                </a:solidFill>
                <a:latin typeface="Times New Roman" panose="02020603050405020304" pitchFamily="18" charset="0"/>
                <a:cs typeface="Times New Roman" panose="02020603050405020304" pitchFamily="18" charset="0"/>
              </a:rPr>
              <a:t>18.- CONCLUSIONES Y RECOMENDACIONES </a:t>
            </a:r>
          </a:p>
          <a:p>
            <a:endParaRPr lang="es-EC" dirty="0">
              <a:latin typeface="Times New Roman" panose="02020603050405020304" pitchFamily="18" charset="0"/>
              <a:cs typeface="Times New Roman" panose="02020603050405020304" pitchFamily="18" charset="0"/>
            </a:endParaRPr>
          </a:p>
        </p:txBody>
      </p:sp>
      <p:pic>
        <p:nvPicPr>
          <p:cNvPr id="9"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900" y="88900"/>
            <a:ext cx="1816100" cy="1549400"/>
          </a:xfrm>
          <a:prstGeom prst="rect">
            <a:avLst/>
          </a:prstGeom>
          <a:ln>
            <a:noFill/>
          </a:ln>
        </p:spPr>
      </p:pic>
    </p:spTree>
    <p:extLst>
      <p:ext uri="{BB962C8B-B14F-4D97-AF65-F5344CB8AC3E}">
        <p14:creationId xmlns:p14="http://schemas.microsoft.com/office/powerpoint/2010/main" val="2421414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ESTUDIO DE SUELOS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sp>
        <p:nvSpPr>
          <p:cNvPr id="7" name="Marcador de contenido 2"/>
          <p:cNvSpPr>
            <a:spLocks noGrp="1"/>
          </p:cNvSpPr>
          <p:nvPr>
            <p:ph idx="1"/>
          </p:nvPr>
        </p:nvSpPr>
        <p:spPr>
          <a:xfrm>
            <a:off x="215900" y="1845734"/>
            <a:ext cx="5867400" cy="4453466"/>
          </a:xfrm>
        </p:spPr>
        <p:txBody>
          <a:bodyPr/>
          <a:lstStyle/>
          <a:p>
            <a:pPr algn="ctr"/>
            <a:r>
              <a:rPr lang="es-EC" dirty="0">
                <a:solidFill>
                  <a:schemeClr val="tx1"/>
                </a:solidFill>
                <a:latin typeface="Times New Roman" panose="02020603050405020304" pitchFamily="18" charset="0"/>
                <a:cs typeface="Times New Roman" panose="02020603050405020304" pitchFamily="18" charset="0"/>
              </a:rPr>
              <a:t>MÉTODO ACTIVO</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8" name="Marcador de contenido 2"/>
          <p:cNvSpPr txBox="1">
            <a:spLocks/>
          </p:cNvSpPr>
          <p:nvPr/>
        </p:nvSpPr>
        <p:spPr>
          <a:xfrm>
            <a:off x="6172200" y="1845734"/>
            <a:ext cx="5920128" cy="445346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s-EC" dirty="0">
                <a:solidFill>
                  <a:schemeClr val="tx1"/>
                </a:solidFill>
                <a:latin typeface="Times New Roman" panose="02020603050405020304" pitchFamily="18" charset="0"/>
                <a:cs typeface="Times New Roman" panose="02020603050405020304" pitchFamily="18" charset="0"/>
              </a:rPr>
              <a:t>MÉTODO </a:t>
            </a:r>
            <a:r>
              <a:rPr lang="es-EC" dirty="0" smtClean="0">
                <a:solidFill>
                  <a:schemeClr val="tx1"/>
                </a:solidFill>
                <a:latin typeface="Times New Roman" panose="02020603050405020304" pitchFamily="18" charset="0"/>
                <a:cs typeface="Times New Roman" panose="02020603050405020304" pitchFamily="18" charset="0"/>
              </a:rPr>
              <a:t>PASIVO</a:t>
            </a:r>
          </a:p>
          <a:p>
            <a:pPr algn="ctr"/>
            <a:endParaRPr lang="es-EC" dirty="0">
              <a:solidFill>
                <a:schemeClr val="tx1"/>
              </a:solidFill>
              <a:latin typeface="Times New Roman" panose="02020603050405020304" pitchFamily="18" charset="0"/>
              <a:cs typeface="Times New Roman" panose="02020603050405020304" pitchFamily="18" charset="0"/>
            </a:endParaRPr>
          </a:p>
          <a:p>
            <a:pPr algn="ctr"/>
            <a:endParaRPr lang="es-EC" dirty="0" smtClean="0">
              <a:solidFill>
                <a:schemeClr val="tx1"/>
              </a:solidFill>
              <a:latin typeface="Times New Roman" panose="02020603050405020304" pitchFamily="18" charset="0"/>
              <a:cs typeface="Times New Roman" panose="02020603050405020304" pitchFamily="18" charset="0"/>
            </a:endParaRPr>
          </a:p>
          <a:p>
            <a:pPr algn="ctr"/>
            <a:endParaRPr lang="es-EC" dirty="0">
              <a:solidFill>
                <a:schemeClr val="tx1"/>
              </a:solidFill>
              <a:latin typeface="Times New Roman" panose="02020603050405020304" pitchFamily="18" charset="0"/>
              <a:cs typeface="Times New Roman" panose="02020603050405020304" pitchFamily="18" charset="0"/>
            </a:endParaRPr>
          </a:p>
          <a:p>
            <a:pPr algn="ctr"/>
            <a:endParaRPr lang="es-EC" dirty="0" smtClean="0">
              <a:solidFill>
                <a:schemeClr val="tx1"/>
              </a:solidFill>
              <a:latin typeface="Times New Roman" panose="02020603050405020304" pitchFamily="18" charset="0"/>
              <a:cs typeface="Times New Roman" panose="02020603050405020304" pitchFamily="18" charset="0"/>
            </a:endParaRPr>
          </a:p>
          <a:p>
            <a:pPr algn="ctr"/>
            <a:endParaRPr lang="es-EC" dirty="0">
              <a:solidFill>
                <a:schemeClr val="tx1"/>
              </a:solidFill>
              <a:latin typeface="Times New Roman" panose="02020603050405020304" pitchFamily="18" charset="0"/>
              <a:cs typeface="Times New Roman" panose="02020603050405020304" pitchFamily="18" charset="0"/>
            </a:endParaRPr>
          </a:p>
          <a:p>
            <a:pPr algn="ctr"/>
            <a:endParaRPr lang="es-EC" dirty="0" smtClean="0">
              <a:solidFill>
                <a:schemeClr val="tx1"/>
              </a:solidFill>
              <a:latin typeface="Times New Roman" panose="02020603050405020304" pitchFamily="18" charset="0"/>
              <a:cs typeface="Times New Roman" panose="02020603050405020304" pitchFamily="18" charset="0"/>
            </a:endParaRPr>
          </a:p>
          <a:p>
            <a:pPr algn="just"/>
            <a:r>
              <a:rPr lang="es-EC" dirty="0">
                <a:solidFill>
                  <a:schemeClr val="tx1"/>
                </a:solidFill>
                <a:latin typeface="Times New Roman" panose="02020603050405020304" pitchFamily="18" charset="0"/>
                <a:cs typeface="Times New Roman" panose="02020603050405020304" pitchFamily="18" charset="0"/>
              </a:rPr>
              <a:t>Velocidad vs Profundidad, la parte más oscura del modelo es el fragmento real la que se calculó con el ensayo, mientras que la porción más clara es la interpolación realizada por el programa.</a:t>
            </a:r>
          </a:p>
          <a:p>
            <a:pPr algn="just"/>
            <a:endParaRPr lang="es-EC" dirty="0" smtClean="0">
              <a:solidFill>
                <a:schemeClr val="tx1"/>
              </a:solidFill>
              <a:latin typeface="Times New Roman" panose="02020603050405020304" pitchFamily="18" charset="0"/>
              <a:cs typeface="Times New Roman" panose="02020603050405020304" pitchFamily="18" charset="0"/>
            </a:endParaRPr>
          </a:p>
        </p:txBody>
      </p:sp>
      <p:pic>
        <p:nvPicPr>
          <p:cNvPr id="15" name="Imagen 14"/>
          <p:cNvPicPr/>
          <p:nvPr/>
        </p:nvPicPr>
        <p:blipFill>
          <a:blip r:embed="rId4">
            <a:extLst>
              <a:ext uri="{28A0092B-C50C-407E-A947-70E740481C1C}">
                <a14:useLocalDpi xmlns:a14="http://schemas.microsoft.com/office/drawing/2010/main" val="0"/>
              </a:ext>
            </a:extLst>
          </a:blip>
          <a:srcRect l="1019" t="13293" r="74521" b="9970"/>
          <a:stretch>
            <a:fillRect/>
          </a:stretch>
        </p:blipFill>
        <p:spPr bwMode="auto">
          <a:xfrm>
            <a:off x="1165860" y="2206116"/>
            <a:ext cx="3967480" cy="4226131"/>
          </a:xfrm>
          <a:prstGeom prst="rect">
            <a:avLst/>
          </a:prstGeom>
          <a:noFill/>
          <a:ln>
            <a:noFill/>
          </a:ln>
        </p:spPr>
      </p:pic>
      <p:pic>
        <p:nvPicPr>
          <p:cNvPr id="16" name="Imagen 15"/>
          <p:cNvPicPr/>
          <p:nvPr/>
        </p:nvPicPr>
        <p:blipFill>
          <a:blip r:embed="rId5">
            <a:extLst>
              <a:ext uri="{28A0092B-C50C-407E-A947-70E740481C1C}">
                <a14:useLocalDpi xmlns:a14="http://schemas.microsoft.com/office/drawing/2010/main" val="0"/>
              </a:ext>
            </a:extLst>
          </a:blip>
          <a:srcRect l="4137" t="5952" r="2528" b="10284"/>
          <a:stretch>
            <a:fillRect/>
          </a:stretch>
        </p:blipFill>
        <p:spPr bwMode="auto">
          <a:xfrm>
            <a:off x="6083299" y="2280503"/>
            <a:ext cx="5524501" cy="2139097"/>
          </a:xfrm>
          <a:prstGeom prst="rect">
            <a:avLst/>
          </a:prstGeom>
          <a:noFill/>
          <a:ln>
            <a:noFill/>
          </a:ln>
        </p:spPr>
      </p:pic>
      <p:pic>
        <p:nvPicPr>
          <p:cNvPr id="17" name="Imagen 16"/>
          <p:cNvPicPr/>
          <p:nvPr/>
        </p:nvPicPr>
        <p:blipFill>
          <a:blip r:embed="rId5">
            <a:extLst>
              <a:ext uri="{28A0092B-C50C-407E-A947-70E740481C1C}">
                <a14:useLocalDpi xmlns:a14="http://schemas.microsoft.com/office/drawing/2010/main" val="0"/>
              </a:ext>
            </a:extLst>
          </a:blip>
          <a:srcRect l="8151" t="89314" r="72627" b="2542"/>
          <a:stretch>
            <a:fillRect/>
          </a:stretch>
        </p:blipFill>
        <p:spPr bwMode="auto">
          <a:xfrm>
            <a:off x="6083298" y="4420029"/>
            <a:ext cx="2895602" cy="641774"/>
          </a:xfrm>
          <a:prstGeom prst="rect">
            <a:avLst/>
          </a:prstGeom>
          <a:noFill/>
          <a:ln>
            <a:noFill/>
          </a:ln>
        </p:spPr>
      </p:pic>
    </p:spTree>
    <p:extLst>
      <p:ext uri="{BB962C8B-B14F-4D97-AF65-F5344CB8AC3E}">
        <p14:creationId xmlns:p14="http://schemas.microsoft.com/office/powerpoint/2010/main" val="457490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53466"/>
          </a:xfrm>
        </p:spPr>
        <p:txBody>
          <a:bodyPr/>
          <a:lstStyle/>
          <a:p>
            <a:pPr algn="ctr"/>
            <a:r>
              <a:rPr lang="es-EC" dirty="0">
                <a:solidFill>
                  <a:schemeClr val="tx1"/>
                </a:solidFill>
                <a:latin typeface="Times New Roman" panose="02020603050405020304" pitchFamily="18" charset="0"/>
                <a:cs typeface="Times New Roman" panose="02020603050405020304" pitchFamily="18" charset="0"/>
              </a:rPr>
              <a:t>MÉTODO </a:t>
            </a:r>
            <a:r>
              <a:rPr lang="es-EC" dirty="0" smtClean="0">
                <a:solidFill>
                  <a:schemeClr val="tx1"/>
                </a:solidFill>
                <a:latin typeface="Times New Roman" panose="02020603050405020304" pitchFamily="18" charset="0"/>
                <a:cs typeface="Times New Roman" panose="02020603050405020304" pitchFamily="18" charset="0"/>
              </a:rPr>
              <a:t>COMBINADO</a:t>
            </a:r>
          </a:p>
          <a:p>
            <a:pPr algn="just"/>
            <a:endParaRPr lang="es-EC" dirty="0">
              <a:solidFill>
                <a:schemeClr val="tx1"/>
              </a:solidFill>
              <a:latin typeface="Times New Roman" panose="02020603050405020304" pitchFamily="18" charset="0"/>
              <a:cs typeface="Times New Roman" panose="02020603050405020304" pitchFamily="18" charset="0"/>
            </a:endParaRPr>
          </a:p>
          <a:p>
            <a:endParaRPr lang="es-EC" dirty="0"/>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ESTUDIO DE SUELOS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extLst>
              <a:ext uri="{28A0092B-C50C-407E-A947-70E740481C1C}">
                <a14:useLocalDpi xmlns:a14="http://schemas.microsoft.com/office/drawing/2010/main" val="0"/>
              </a:ext>
            </a:extLst>
          </a:blip>
          <a:srcRect l="3349" t="10659" r="23194" b="31300"/>
          <a:stretch/>
        </p:blipFill>
        <p:spPr bwMode="auto">
          <a:xfrm>
            <a:off x="215898" y="2654300"/>
            <a:ext cx="5753102" cy="2425700"/>
          </a:xfrm>
          <a:prstGeom prst="rect">
            <a:avLst/>
          </a:prstGeom>
          <a:noFill/>
          <a:ln>
            <a:noFill/>
          </a:ln>
        </p:spPr>
      </p:pic>
      <p:pic>
        <p:nvPicPr>
          <p:cNvPr id="8" name="Imagen 7"/>
          <p:cNvPicPr/>
          <p:nvPr/>
        </p:nvPicPr>
        <p:blipFill>
          <a:blip r:embed="rId5">
            <a:extLst>
              <a:ext uri="{28A0092B-C50C-407E-A947-70E740481C1C}">
                <a14:useLocalDpi xmlns:a14="http://schemas.microsoft.com/office/drawing/2010/main" val="0"/>
              </a:ext>
            </a:extLst>
          </a:blip>
          <a:srcRect l="987" t="39709" r="96849" b="47816"/>
          <a:stretch>
            <a:fillRect/>
          </a:stretch>
        </p:blipFill>
        <p:spPr bwMode="auto">
          <a:xfrm rot="5400000">
            <a:off x="2879089" y="1865819"/>
            <a:ext cx="515620" cy="1196214"/>
          </a:xfrm>
          <a:prstGeom prst="rect">
            <a:avLst/>
          </a:prstGeom>
          <a:noFill/>
        </p:spPr>
      </p:pic>
      <p:pic>
        <p:nvPicPr>
          <p:cNvPr id="9" name="Imagen 8"/>
          <p:cNvPicPr/>
          <p:nvPr/>
        </p:nvPicPr>
        <p:blipFill>
          <a:blip r:embed="rId6">
            <a:extLst>
              <a:ext uri="{28A0092B-C50C-407E-A947-70E740481C1C}">
                <a14:useLocalDpi xmlns:a14="http://schemas.microsoft.com/office/drawing/2010/main" val="0"/>
              </a:ext>
            </a:extLst>
          </a:blip>
          <a:srcRect l="4922" t="5548" r="3119" b="10541"/>
          <a:stretch>
            <a:fillRect/>
          </a:stretch>
        </p:blipFill>
        <p:spPr bwMode="auto">
          <a:xfrm>
            <a:off x="6002400" y="2521252"/>
            <a:ext cx="6089927" cy="3333448"/>
          </a:xfrm>
          <a:prstGeom prst="rect">
            <a:avLst/>
          </a:prstGeom>
          <a:noFill/>
          <a:ln>
            <a:noFill/>
          </a:ln>
        </p:spPr>
      </p:pic>
      <p:pic>
        <p:nvPicPr>
          <p:cNvPr id="10" name="Imagen 9"/>
          <p:cNvPicPr/>
          <p:nvPr/>
        </p:nvPicPr>
        <p:blipFill>
          <a:blip r:embed="rId6">
            <a:extLst>
              <a:ext uri="{28A0092B-C50C-407E-A947-70E740481C1C}">
                <a14:useLocalDpi xmlns:a14="http://schemas.microsoft.com/office/drawing/2010/main" val="0"/>
              </a:ext>
            </a:extLst>
          </a:blip>
          <a:srcRect l="11832" t="89113" r="67903" b="3595"/>
          <a:stretch>
            <a:fillRect/>
          </a:stretch>
        </p:blipFill>
        <p:spPr bwMode="auto">
          <a:xfrm>
            <a:off x="6332220" y="5854700"/>
            <a:ext cx="3408680" cy="590974"/>
          </a:xfrm>
          <a:prstGeom prst="rect">
            <a:avLst/>
          </a:prstGeom>
          <a:noFill/>
          <a:ln>
            <a:noFill/>
          </a:ln>
        </p:spPr>
      </p:pic>
      <p:pic>
        <p:nvPicPr>
          <p:cNvPr id="11" name="Imagen 10"/>
          <p:cNvPicPr/>
          <p:nvPr/>
        </p:nvPicPr>
        <p:blipFill rotWithShape="1">
          <a:blip r:embed="rId7">
            <a:extLst>
              <a:ext uri="{28A0092B-C50C-407E-A947-70E740481C1C}">
                <a14:useLocalDpi xmlns:a14="http://schemas.microsoft.com/office/drawing/2010/main" val="0"/>
              </a:ext>
            </a:extLst>
          </a:blip>
          <a:srcRect t="9978" r="452" b="71135"/>
          <a:stretch/>
        </p:blipFill>
        <p:spPr bwMode="auto">
          <a:xfrm>
            <a:off x="215898" y="5156200"/>
            <a:ext cx="5786502" cy="1143000"/>
          </a:xfrm>
          <a:prstGeom prst="rect">
            <a:avLst/>
          </a:prstGeom>
          <a:noFill/>
          <a:ln>
            <a:noFill/>
          </a:ln>
        </p:spPr>
      </p:pic>
    </p:spTree>
    <p:extLst>
      <p:ext uri="{BB962C8B-B14F-4D97-AF65-F5344CB8AC3E}">
        <p14:creationId xmlns:p14="http://schemas.microsoft.com/office/powerpoint/2010/main" val="1415567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15899" y="1845734"/>
                <a:ext cx="11876428" cy="4415366"/>
              </a:xfrm>
            </p:spPr>
            <p:txBody>
              <a:bodyPr>
                <a:normAutofit/>
              </a:bodyPr>
              <a:lstStyle/>
              <a:p>
                <a:pPr algn="just"/>
                <a:r>
                  <a:rPr lang="es-EC" dirty="0" smtClean="0">
                    <a:solidFill>
                      <a:schemeClr val="tx1"/>
                    </a:solidFill>
                    <a:latin typeface="Times New Roman" panose="02020603050405020304" pitchFamily="18" charset="0"/>
                    <a:cs typeface="Times New Roman" panose="02020603050405020304" pitchFamily="18" charset="0"/>
                  </a:rPr>
                  <a:t>La geometría en planta de la edificación es muy importante debido que se debe analizar un balance de muros en ambas direcciones con el propósito de presentar rigideces similares en ambos sentidos.</a:t>
                </a:r>
              </a:p>
              <a:p>
                <a:pPr algn="just"/>
                <a:r>
                  <a:rPr lang="es-EC" dirty="0" smtClean="0">
                    <a:solidFill>
                      <a:schemeClr val="tx1"/>
                    </a:solidFill>
                    <a:latin typeface="Times New Roman" panose="02020603050405020304" pitchFamily="18" charset="0"/>
                    <a:cs typeface="Times New Roman" panose="02020603050405020304" pitchFamily="18" charset="0"/>
                  </a:rPr>
                  <a:t>Densidad de muros: </a:t>
                </a:r>
              </a:p>
              <a:p>
                <a:pPr algn="just"/>
                <a14:m>
                  <m:oMath xmlns:m="http://schemas.openxmlformats.org/officeDocument/2006/math">
                    <m:r>
                      <a:rPr lang="es-EC" b="0" i="1" smtClean="0">
                        <a:latin typeface="Cambria Math" panose="02040503050406030204" pitchFamily="18" charset="0"/>
                      </a:rPr>
                      <m:t>                                                                                       </m:t>
                    </m:r>
                    <m:r>
                      <a:rPr lang="es-EC" i="1" smtClean="0">
                        <a:solidFill>
                          <a:schemeClr val="tx1"/>
                        </a:solidFill>
                        <a:latin typeface="Cambria Math" panose="02040503050406030204" pitchFamily="18" charset="0"/>
                      </a:rPr>
                      <m:t>𝜌</m:t>
                    </m:r>
                    <m:r>
                      <a:rPr lang="es-EC" i="1" smtClean="0">
                        <a:solidFill>
                          <a:schemeClr val="tx1"/>
                        </a:solidFill>
                        <a:latin typeface="Cambria Math" panose="02040503050406030204" pitchFamily="18" charset="0"/>
                      </a:rPr>
                      <m:t>=</m:t>
                    </m:r>
                    <m:f>
                      <m:fPr>
                        <m:ctrlPr>
                          <a:rPr lang="es-EC" i="1">
                            <a:solidFill>
                              <a:schemeClr val="tx1"/>
                            </a:solidFill>
                            <a:latin typeface="Cambria Math" panose="02040503050406030204" pitchFamily="18" charset="0"/>
                          </a:rPr>
                        </m:ctrlPr>
                      </m:fPr>
                      <m:num>
                        <m:nary>
                          <m:naryPr>
                            <m:chr m:val="∑"/>
                            <m:limLoc m:val="undOvr"/>
                            <m:subHide m:val="on"/>
                            <m:supHide m:val="on"/>
                            <m:ctrlPr>
                              <a:rPr lang="es-EC" i="1">
                                <a:solidFill>
                                  <a:schemeClr val="tx1"/>
                                </a:solidFill>
                                <a:latin typeface="Cambria Math" panose="02040503050406030204" pitchFamily="18" charset="0"/>
                              </a:rPr>
                            </m:ctrlPr>
                          </m:naryPr>
                          <m:sub/>
                          <m:sup/>
                          <m:e>
                            <m:r>
                              <a:rPr lang="es-EC" i="1">
                                <a:solidFill>
                                  <a:schemeClr val="tx1"/>
                                </a:solidFill>
                                <a:latin typeface="Cambria Math" panose="02040503050406030204" pitchFamily="18" charset="0"/>
                              </a:rPr>
                              <m:t>𝐴𝑟𝑒𝑎</m:t>
                            </m:r>
                            <m:r>
                              <a:rPr lang="es-EC" i="1">
                                <a:solidFill>
                                  <a:schemeClr val="tx1"/>
                                </a:solidFill>
                                <a:latin typeface="Cambria Math" panose="02040503050406030204" pitchFamily="18" charset="0"/>
                              </a:rPr>
                              <m:t> </m:t>
                            </m:r>
                            <m:r>
                              <a:rPr lang="es-EC" i="1">
                                <a:solidFill>
                                  <a:schemeClr val="tx1"/>
                                </a:solidFill>
                                <a:latin typeface="Cambria Math" panose="02040503050406030204" pitchFamily="18" charset="0"/>
                              </a:rPr>
                              <m:t>𝑚𝑢𝑟𝑜𝑠</m:t>
                            </m:r>
                          </m:e>
                        </m:nary>
                      </m:num>
                      <m:den>
                        <m:r>
                          <a:rPr lang="es-EC" i="1">
                            <a:solidFill>
                              <a:schemeClr val="tx1"/>
                            </a:solidFill>
                            <a:latin typeface="Cambria Math" panose="02040503050406030204" pitchFamily="18" charset="0"/>
                          </a:rPr>
                          <m:t>𝐴𝑟𝑒𝑎</m:t>
                        </m:r>
                        <m:r>
                          <a:rPr lang="es-EC" i="1">
                            <a:solidFill>
                              <a:schemeClr val="tx1"/>
                            </a:solidFill>
                            <a:latin typeface="Cambria Math" panose="02040503050406030204" pitchFamily="18" charset="0"/>
                          </a:rPr>
                          <m:t> </m:t>
                        </m:r>
                        <m:r>
                          <a:rPr lang="es-EC" i="1">
                            <a:solidFill>
                              <a:schemeClr val="tx1"/>
                            </a:solidFill>
                            <a:latin typeface="Cambria Math" panose="02040503050406030204" pitchFamily="18" charset="0"/>
                          </a:rPr>
                          <m:t>𝑝𝑙𝑎𝑛𝑡𝑎</m:t>
                        </m:r>
                      </m:den>
                    </m:f>
                    <m:r>
                      <a:rPr lang="es-EC" i="1">
                        <a:solidFill>
                          <a:schemeClr val="tx1"/>
                        </a:solidFill>
                        <a:latin typeface="Cambria Math" panose="02040503050406030204" pitchFamily="18" charset="0"/>
                      </a:rPr>
                      <m:t>𝑥</m:t>
                    </m:r>
                    <m:r>
                      <a:rPr lang="es-EC" i="1">
                        <a:solidFill>
                          <a:schemeClr val="tx1"/>
                        </a:solidFill>
                        <a:latin typeface="Cambria Math" panose="02040503050406030204" pitchFamily="18" charset="0"/>
                      </a:rPr>
                      <m:t>100</m:t>
                    </m:r>
                  </m:oMath>
                </a14:m>
                <a:endParaRPr lang="es-EC" dirty="0"/>
              </a:p>
              <a:p>
                <a:pPr algn="just"/>
                <a:endParaRPr lang="es-EC" dirty="0" smtClean="0"/>
              </a:p>
              <a:p>
                <a:pPr algn="just"/>
                <a:r>
                  <a:rPr lang="es-EC" dirty="0">
                    <a:solidFill>
                      <a:schemeClr val="tx1"/>
                    </a:solidFill>
                    <a:latin typeface="Times New Roman" panose="02020603050405020304" pitchFamily="18" charset="0"/>
                    <a:cs typeface="Times New Roman" panose="02020603050405020304" pitchFamily="18" charset="0"/>
                  </a:rPr>
                  <a:t>Se debe tomar en consideración que el valor de la densidad de muros (ρ) mínima es de 10%, un valor menor produciría que los muros presenten solicitaciones muy altas debido que la fuerza lateral se divide para pocos elementos</a:t>
                </a:r>
                <a:r>
                  <a:rPr lang="es-EC" dirty="0" smtClean="0">
                    <a:solidFill>
                      <a:schemeClr val="tx1"/>
                    </a:solidFill>
                    <a:latin typeface="Times New Roman" panose="02020603050405020304" pitchFamily="18" charset="0"/>
                    <a:cs typeface="Times New Roman" panose="02020603050405020304" pitchFamily="18" charset="0"/>
                  </a:rPr>
                  <a:t>.</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15899" y="1845734"/>
                <a:ext cx="11876428" cy="4415366"/>
              </a:xfrm>
              <a:blipFill rotWithShape="0">
                <a:blip r:embed="rId2"/>
                <a:stretch>
                  <a:fillRect l="-513" t="-1519" r="-1283"/>
                </a:stretch>
              </a:blipFill>
            </p:spPr>
            <p:txBody>
              <a:bodyPr/>
              <a:lstStyle/>
              <a:p>
                <a:r>
                  <a:rPr lang="es-EC">
                    <a:noFill/>
                  </a:rPr>
                  <a:t> </a:t>
                </a:r>
              </a:p>
            </p:txBody>
          </p:sp>
        </mc:Fallback>
      </mc:AlternateContent>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DISTRIBUCIÓN DE MUROS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spTree>
    <p:extLst>
      <p:ext uri="{BB962C8B-B14F-4D97-AF65-F5344CB8AC3E}">
        <p14:creationId xmlns:p14="http://schemas.microsoft.com/office/powerpoint/2010/main" val="2666746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87940607"/>
              </p:ext>
            </p:extLst>
          </p:nvPr>
        </p:nvGraphicFramePr>
        <p:xfrm>
          <a:off x="542290" y="1870073"/>
          <a:ext cx="2696210" cy="1641438"/>
        </p:xfrm>
        <a:graphic>
          <a:graphicData uri="http://schemas.openxmlformats.org/drawingml/2006/table">
            <a:tbl>
              <a:tblPr firstRow="1" firstCol="1" bandRow="1">
                <a:tableStyleId>{5C22544A-7EE6-4342-B048-85BDC9FD1C3A}</a:tableStyleId>
              </a:tblPr>
              <a:tblGrid>
                <a:gridCol w="897676"/>
                <a:gridCol w="1798534"/>
              </a:tblGrid>
              <a:tr h="467450">
                <a:tc>
                  <a:txBody>
                    <a:bodyPr/>
                    <a:lstStyle/>
                    <a:p>
                      <a:pPr>
                        <a:lnSpc>
                          <a:spcPct val="107000"/>
                        </a:lnSpc>
                        <a:spcAft>
                          <a:spcPts val="0"/>
                        </a:spcAft>
                      </a:pPr>
                      <a:r>
                        <a:rPr lang="es-EC" sz="1800" dirty="0">
                          <a:effectLst/>
                        </a:rPr>
                        <a:t>Nivel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800" dirty="0">
                          <a:effectLst/>
                        </a:rPr>
                        <a:t>Área </a:t>
                      </a:r>
                      <a:r>
                        <a:rPr lang="es-EC" sz="1800" dirty="0" err="1">
                          <a:effectLst/>
                        </a:rPr>
                        <a:t>Estruc</a:t>
                      </a:r>
                      <a:r>
                        <a:rPr lang="es-EC" sz="1800" dirty="0">
                          <a:effectLst/>
                        </a:rPr>
                        <a:t>. (m2)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53819">
                <a:tc>
                  <a:txBody>
                    <a:bodyPr/>
                    <a:lstStyle/>
                    <a:p>
                      <a:pPr algn="r">
                        <a:lnSpc>
                          <a:spcPct val="107000"/>
                        </a:lnSpc>
                        <a:spcAft>
                          <a:spcPts val="0"/>
                        </a:spcAft>
                      </a:pPr>
                      <a:r>
                        <a:rPr lang="es-EC" sz="1800">
                          <a:effectLst/>
                        </a:rPr>
                        <a:t>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dirty="0">
                          <a:effectLst/>
                        </a:rPr>
                        <a:t>332,10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53819">
                <a:tc>
                  <a:txBody>
                    <a:bodyPr/>
                    <a:lstStyle/>
                    <a:p>
                      <a:pPr algn="r">
                        <a:lnSpc>
                          <a:spcPct val="107000"/>
                        </a:lnSpc>
                        <a:spcAft>
                          <a:spcPts val="0"/>
                        </a:spcAft>
                      </a:pPr>
                      <a:r>
                        <a:rPr lang="es-EC" sz="1800">
                          <a:effectLst/>
                        </a:rPr>
                        <a:t>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dirty="0">
                          <a:effectLst/>
                        </a:rPr>
                        <a:t>395,195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53819">
                <a:tc>
                  <a:txBody>
                    <a:bodyPr/>
                    <a:lstStyle/>
                    <a:p>
                      <a:pPr algn="r">
                        <a:lnSpc>
                          <a:spcPct val="107000"/>
                        </a:lnSpc>
                        <a:spcAft>
                          <a:spcPts val="0"/>
                        </a:spcAft>
                      </a:pPr>
                      <a:r>
                        <a:rPr lang="es-EC" sz="1800">
                          <a:effectLst/>
                        </a:rPr>
                        <a:t>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dirty="0">
                          <a:effectLst/>
                        </a:rPr>
                        <a:t>341,32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53819">
                <a:tc>
                  <a:txBody>
                    <a:bodyPr/>
                    <a:lstStyle/>
                    <a:p>
                      <a:pPr algn="ctr">
                        <a:lnSpc>
                          <a:spcPct val="107000"/>
                        </a:lnSpc>
                        <a:spcAft>
                          <a:spcPts val="0"/>
                        </a:spcAft>
                      </a:pPr>
                      <a:r>
                        <a:rPr lang="es-EC" sz="1800">
                          <a:effectLst/>
                        </a:rPr>
                        <a:t>∑</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dirty="0">
                          <a:effectLst/>
                        </a:rPr>
                        <a:t>1.068,62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5"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DISTRIBUCIÓN DE MUROS</a:t>
            </a:r>
            <a:endParaRPr lang="es-EC" dirty="0">
              <a:latin typeface="Times New Roman" panose="02020603050405020304" pitchFamily="18" charset="0"/>
              <a:cs typeface="Times New Roman" panose="02020603050405020304" pitchFamily="18" charset="0"/>
            </a:endParaRPr>
          </a:p>
        </p:txBody>
      </p:sp>
      <p:pic>
        <p:nvPicPr>
          <p:cNvPr id="6"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8" name="Tabla 7"/>
          <p:cNvGraphicFramePr>
            <a:graphicFrameLocks noGrp="1"/>
          </p:cNvGraphicFramePr>
          <p:nvPr>
            <p:extLst>
              <p:ext uri="{D42A27DB-BD31-4B8C-83A1-F6EECF244321}">
                <p14:modId xmlns:p14="http://schemas.microsoft.com/office/powerpoint/2010/main" val="3784131263"/>
              </p:ext>
            </p:extLst>
          </p:nvPr>
        </p:nvGraphicFramePr>
        <p:xfrm>
          <a:off x="3986211" y="1870071"/>
          <a:ext cx="5729288" cy="1043688"/>
        </p:xfrm>
        <a:graphic>
          <a:graphicData uri="http://schemas.openxmlformats.org/drawingml/2006/table">
            <a:tbl>
              <a:tblPr firstRow="1" firstCol="1" bandRow="1">
                <a:tableStyleId>{5C22544A-7EE6-4342-B048-85BDC9FD1C3A}</a:tableStyleId>
              </a:tblPr>
              <a:tblGrid>
                <a:gridCol w="1538935"/>
                <a:gridCol w="1223731"/>
                <a:gridCol w="1724349"/>
                <a:gridCol w="1242273"/>
              </a:tblGrid>
              <a:tr h="237332">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spcAft>
                          <a:spcPts val="0"/>
                        </a:spcAft>
                      </a:pPr>
                      <a:r>
                        <a:rPr lang="es-EC" sz="1600">
                          <a:effectLst/>
                        </a:rPr>
                        <a:t>Densidad (ρ)</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7332">
                <a:tc>
                  <a:txBody>
                    <a:bodyPr/>
                    <a:lstStyle/>
                    <a:p>
                      <a:pPr>
                        <a:lnSpc>
                          <a:spcPct val="107000"/>
                        </a:lnSpc>
                        <a:spcAft>
                          <a:spcPts val="0"/>
                        </a:spcAft>
                      </a:pPr>
                      <a:r>
                        <a:rPr lang="es-EC" sz="1600" dirty="0">
                          <a:effectLst/>
                        </a:rPr>
                        <a:t>MUROS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 (m2)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dirty="0">
                          <a:effectLst/>
                        </a:rPr>
                        <a:t>Área Piso 1 (m2)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7332">
                <a:tc>
                  <a:txBody>
                    <a:bodyPr/>
                    <a:lstStyle/>
                    <a:p>
                      <a:pPr>
                        <a:lnSpc>
                          <a:spcPct val="107000"/>
                        </a:lnSpc>
                        <a:spcAft>
                          <a:spcPts val="0"/>
                        </a:spcAft>
                      </a:pPr>
                      <a:r>
                        <a:rPr lang="es-EC" sz="1600">
                          <a:effectLst/>
                        </a:rPr>
                        <a:t>X</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62,858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332,10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18,92726052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7332">
                <a:tc>
                  <a:txBody>
                    <a:bodyPr/>
                    <a:lstStyle/>
                    <a:p>
                      <a:pPr>
                        <a:lnSpc>
                          <a:spcPct val="107000"/>
                        </a:lnSpc>
                        <a:spcAft>
                          <a:spcPts val="0"/>
                        </a:spcAft>
                      </a:pPr>
                      <a:r>
                        <a:rPr lang="es-EC" sz="1600">
                          <a:effectLst/>
                        </a:rPr>
                        <a:t>Y</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69,9607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332,10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21,06596447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790429007"/>
              </p:ext>
            </p:extLst>
          </p:nvPr>
        </p:nvGraphicFramePr>
        <p:xfrm>
          <a:off x="3986213" y="2933657"/>
          <a:ext cx="5729285" cy="1063584"/>
        </p:xfrm>
        <a:graphic>
          <a:graphicData uri="http://schemas.openxmlformats.org/drawingml/2006/table">
            <a:tbl>
              <a:tblPr firstRow="1" firstCol="1" bandRow="1">
                <a:tableStyleId>{5C22544A-7EE6-4342-B048-85BDC9FD1C3A}</a:tableStyleId>
              </a:tblPr>
              <a:tblGrid>
                <a:gridCol w="1538934"/>
                <a:gridCol w="1223731"/>
                <a:gridCol w="1724348"/>
                <a:gridCol w="1242272"/>
              </a:tblGrid>
              <a:tr h="265896">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spcAft>
                          <a:spcPts val="0"/>
                        </a:spcAft>
                      </a:pPr>
                      <a:r>
                        <a:rPr lang="es-EC" sz="1600">
                          <a:effectLst/>
                        </a:rPr>
                        <a:t>Densidad (ρ)</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65896">
                <a:tc>
                  <a:txBody>
                    <a:bodyPr/>
                    <a:lstStyle/>
                    <a:p>
                      <a:pPr>
                        <a:lnSpc>
                          <a:spcPct val="107000"/>
                        </a:lnSpc>
                        <a:spcAft>
                          <a:spcPts val="0"/>
                        </a:spcAft>
                      </a:pPr>
                      <a:r>
                        <a:rPr lang="es-EC" sz="1600" dirty="0">
                          <a:effectLst/>
                        </a:rPr>
                        <a:t>MUROS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 (m2)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dirty="0">
                          <a:effectLst/>
                        </a:rPr>
                        <a:t>Área Piso 2 (m2)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65896">
                <a:tc>
                  <a:txBody>
                    <a:bodyPr/>
                    <a:lstStyle/>
                    <a:p>
                      <a:pPr>
                        <a:lnSpc>
                          <a:spcPct val="107000"/>
                        </a:lnSpc>
                        <a:spcAft>
                          <a:spcPts val="0"/>
                        </a:spcAft>
                      </a:pPr>
                      <a:r>
                        <a:rPr lang="es-EC" sz="1600">
                          <a:effectLst/>
                        </a:rPr>
                        <a:t>X</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53,3867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395,20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13,50895128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65896">
                <a:tc>
                  <a:txBody>
                    <a:bodyPr/>
                    <a:lstStyle/>
                    <a:p>
                      <a:pPr>
                        <a:lnSpc>
                          <a:spcPct val="107000"/>
                        </a:lnSpc>
                        <a:spcAft>
                          <a:spcPts val="0"/>
                        </a:spcAft>
                      </a:pPr>
                      <a:r>
                        <a:rPr lang="es-EC" sz="1600">
                          <a:effectLst/>
                        </a:rPr>
                        <a:t>Y</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74,6631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395,20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18,89272385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62560186"/>
              </p:ext>
            </p:extLst>
          </p:nvPr>
        </p:nvGraphicFramePr>
        <p:xfrm>
          <a:off x="3986212" y="3997241"/>
          <a:ext cx="5729285" cy="1062728"/>
        </p:xfrm>
        <a:graphic>
          <a:graphicData uri="http://schemas.openxmlformats.org/drawingml/2006/table">
            <a:tbl>
              <a:tblPr firstRow="1" firstCol="1" bandRow="1">
                <a:tableStyleId>{5C22544A-7EE6-4342-B048-85BDC9FD1C3A}</a:tableStyleId>
              </a:tblPr>
              <a:tblGrid>
                <a:gridCol w="1538934"/>
                <a:gridCol w="1223731"/>
                <a:gridCol w="1724348"/>
                <a:gridCol w="1242272"/>
              </a:tblGrid>
              <a:tr h="265682">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pPr>
                      <a:endParaRPr lang="es-EC" sz="1600">
                        <a:effectLst/>
                        <a:latin typeface="Calibri" panose="020F0502020204030204" pitchFamily="34" charset="0"/>
                      </a:endParaRPr>
                    </a:p>
                  </a:txBody>
                  <a:tcPr marL="44450" marR="44450" marT="0" marB="0" anchor="b"/>
                </a:tc>
                <a:tc>
                  <a:txBody>
                    <a:bodyPr/>
                    <a:lstStyle/>
                    <a:p>
                      <a:pPr>
                        <a:lnSpc>
                          <a:spcPct val="107000"/>
                        </a:lnSpc>
                      </a:pPr>
                      <a:endParaRPr lang="es-EC" sz="1600">
                        <a:effectLst/>
                        <a:latin typeface="Calibri" panose="020F0502020204030204" pitchFamily="34" charset="0"/>
                      </a:endParaRPr>
                    </a:p>
                  </a:txBody>
                  <a:tcPr marL="44450" marR="44450" marT="0" marB="0" anchor="b"/>
                </a:tc>
                <a:tc>
                  <a:txBody>
                    <a:bodyPr/>
                    <a:lstStyle/>
                    <a:p>
                      <a:pPr>
                        <a:lnSpc>
                          <a:spcPct val="107000"/>
                        </a:lnSpc>
                        <a:spcAft>
                          <a:spcPts val="0"/>
                        </a:spcAft>
                      </a:pPr>
                      <a:r>
                        <a:rPr lang="es-EC" sz="1600">
                          <a:effectLst/>
                        </a:rPr>
                        <a:t>Densidad (ρ)</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65682">
                <a:tc>
                  <a:txBody>
                    <a:bodyPr/>
                    <a:lstStyle/>
                    <a:p>
                      <a:pPr>
                        <a:lnSpc>
                          <a:spcPct val="107000"/>
                        </a:lnSpc>
                        <a:spcAft>
                          <a:spcPts val="0"/>
                        </a:spcAft>
                      </a:pPr>
                      <a:r>
                        <a:rPr lang="es-EC" sz="1600">
                          <a:effectLst/>
                        </a:rPr>
                        <a:t>MUROS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 (m2)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dirty="0">
                          <a:effectLst/>
                        </a:rPr>
                        <a:t>Área Piso 3 (m2)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65682">
                <a:tc>
                  <a:txBody>
                    <a:bodyPr/>
                    <a:lstStyle/>
                    <a:p>
                      <a:pPr>
                        <a:lnSpc>
                          <a:spcPct val="107000"/>
                        </a:lnSpc>
                        <a:spcAft>
                          <a:spcPts val="0"/>
                        </a:spcAft>
                      </a:pPr>
                      <a:r>
                        <a:rPr lang="es-EC" sz="1600">
                          <a:effectLst/>
                        </a:rPr>
                        <a:t>X</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46,7994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341,32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13,71129732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65682">
                <a:tc>
                  <a:txBody>
                    <a:bodyPr/>
                    <a:lstStyle/>
                    <a:p>
                      <a:pPr>
                        <a:lnSpc>
                          <a:spcPct val="107000"/>
                        </a:lnSpc>
                        <a:spcAft>
                          <a:spcPts val="0"/>
                        </a:spcAft>
                      </a:pPr>
                      <a:r>
                        <a:rPr lang="es-EC" sz="1600">
                          <a:effectLst/>
                        </a:rPr>
                        <a:t>Y</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51,3438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341,32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15,04271651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4056995637"/>
              </p:ext>
            </p:extLst>
          </p:nvPr>
        </p:nvGraphicFramePr>
        <p:xfrm>
          <a:off x="3986210" y="5059967"/>
          <a:ext cx="6694490" cy="1342028"/>
        </p:xfrm>
        <a:graphic>
          <a:graphicData uri="http://schemas.openxmlformats.org/drawingml/2006/table">
            <a:tbl>
              <a:tblPr firstRow="1" firstCol="1" bandRow="1">
                <a:tableStyleId>{5C22544A-7EE6-4342-B048-85BDC9FD1C3A}</a:tableStyleId>
              </a:tblPr>
              <a:tblGrid>
                <a:gridCol w="1798196"/>
                <a:gridCol w="1429892"/>
                <a:gridCol w="2147002"/>
                <a:gridCol w="1319400"/>
              </a:tblGrid>
              <a:tr h="253974">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pPr>
                      <a:endParaRPr lang="es-EC" sz="1600" dirty="0">
                        <a:effectLst/>
                        <a:latin typeface="Calibri" panose="020F0502020204030204" pitchFamily="34" charset="0"/>
                      </a:endParaRPr>
                    </a:p>
                  </a:txBody>
                  <a:tcPr marL="44450" marR="44450" marT="0" marB="0" anchor="b"/>
                </a:tc>
                <a:tc>
                  <a:txBody>
                    <a:bodyPr/>
                    <a:lstStyle/>
                    <a:p>
                      <a:pPr>
                        <a:lnSpc>
                          <a:spcPct val="107000"/>
                        </a:lnSpc>
                      </a:pPr>
                      <a:endParaRPr lang="es-EC" sz="1600">
                        <a:effectLst/>
                        <a:latin typeface="Calibri" panose="020F0502020204030204" pitchFamily="34" charset="0"/>
                      </a:endParaRPr>
                    </a:p>
                  </a:txBody>
                  <a:tcPr marL="44450" marR="44450" marT="0" marB="0" anchor="b"/>
                </a:tc>
                <a:tc>
                  <a:txBody>
                    <a:bodyPr/>
                    <a:lstStyle/>
                    <a:p>
                      <a:pPr>
                        <a:lnSpc>
                          <a:spcPct val="107000"/>
                        </a:lnSpc>
                        <a:spcAft>
                          <a:spcPts val="0"/>
                        </a:spcAft>
                      </a:pPr>
                      <a:r>
                        <a:rPr lang="es-EC" sz="1600">
                          <a:effectLst/>
                        </a:rPr>
                        <a:t>Densidad (ρ)</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53974">
                <a:tc>
                  <a:txBody>
                    <a:bodyPr/>
                    <a:lstStyle/>
                    <a:p>
                      <a:pPr>
                        <a:lnSpc>
                          <a:spcPct val="107000"/>
                        </a:lnSpc>
                        <a:spcAft>
                          <a:spcPts val="0"/>
                        </a:spcAft>
                      </a:pPr>
                      <a:r>
                        <a:rPr lang="es-EC" sz="1600">
                          <a:effectLst/>
                        </a:rPr>
                        <a:t>MUROS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 (m2)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dirty="0">
                          <a:effectLst/>
                        </a:rPr>
                        <a:t>Área Piso total (m2)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10092">
                <a:tc>
                  <a:txBody>
                    <a:bodyPr/>
                    <a:lstStyle/>
                    <a:p>
                      <a:pPr>
                        <a:lnSpc>
                          <a:spcPct val="107000"/>
                        </a:lnSpc>
                        <a:spcAft>
                          <a:spcPts val="0"/>
                        </a:spcAft>
                      </a:pPr>
                      <a:r>
                        <a:rPr lang="es-EC" sz="1600">
                          <a:effectLst/>
                        </a:rPr>
                        <a:t>X</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163,0441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1.068,62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15,25747274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10092">
                <a:tc>
                  <a:txBody>
                    <a:bodyPr/>
                    <a:lstStyle/>
                    <a:p>
                      <a:pPr>
                        <a:lnSpc>
                          <a:spcPct val="107000"/>
                        </a:lnSpc>
                        <a:spcAft>
                          <a:spcPts val="0"/>
                        </a:spcAft>
                      </a:pPr>
                      <a:r>
                        <a:rPr lang="es-EC" sz="1600">
                          <a:effectLst/>
                        </a:rPr>
                        <a:t>Y</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195,9676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1.068,62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18,33841466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635759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6489701" cy="44534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La estructura Estupiñán Orejuela presenta una distribución aceptable de los muros en planta, se encuentran formados ortogonalmente aportando a su conformación en los dos sentidos X e Y. Si la estructura no tendría muros en ambos sentidos su vulnerabilidad sería muy alta.</a:t>
            </a:r>
          </a:p>
          <a:p>
            <a:endParaRPr lang="es-EC" dirty="0" smtClean="0"/>
          </a:p>
          <a:p>
            <a:pPr algn="just"/>
            <a:r>
              <a:rPr lang="es-EC" dirty="0">
                <a:solidFill>
                  <a:schemeClr val="tx1"/>
                </a:solidFill>
                <a:latin typeface="Times New Roman" panose="02020603050405020304" pitchFamily="18" charset="0"/>
                <a:cs typeface="Times New Roman" panose="02020603050405020304" pitchFamily="18" charset="0"/>
              </a:rPr>
              <a:t>Es esencial que la formación de los muros en el sentido vertical, presente una continuidad durante toda la altura de la estructura garantizando que ante fuerzas sísmicas la estructura no colapse.</a:t>
            </a:r>
          </a:p>
        </p:txBody>
      </p:sp>
      <p:sp>
        <p:nvSpPr>
          <p:cNvPr id="4" name="Título 6"/>
          <p:cNvSpPr>
            <a:spLocks noGrp="1"/>
          </p:cNvSpPr>
          <p:nvPr>
            <p:ph type="title"/>
          </p:nvPr>
        </p:nvSpPr>
        <p:spPr>
          <a:xfrm>
            <a:off x="1944063" y="731103"/>
            <a:ext cx="8364833" cy="907197"/>
          </a:xfrm>
        </p:spPr>
        <p:txBody>
          <a:bodyPr>
            <a:normAutofit fontScale="90000"/>
          </a:bodyPr>
          <a:lstStyle/>
          <a:p>
            <a:pPr algn="ctr"/>
            <a:r>
              <a:rPr lang="es-EC" dirty="0" smtClean="0">
                <a:latin typeface="Times New Roman" panose="02020603050405020304" pitchFamily="18" charset="0"/>
                <a:cs typeface="Times New Roman" panose="02020603050405020304" pitchFamily="18" charset="0"/>
              </a:rPr>
              <a:t>CONTINUIDAD EN ELEVACIÓN Y PLANTA</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60651" t="15054" r="20013" b="62600"/>
          <a:stretch/>
        </p:blipFill>
        <p:spPr bwMode="auto">
          <a:xfrm>
            <a:off x="6942454" y="1845734"/>
            <a:ext cx="2519045" cy="1657668"/>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60651" t="38996" r="20291" b="38154"/>
          <a:stretch/>
        </p:blipFill>
        <p:spPr bwMode="auto">
          <a:xfrm>
            <a:off x="9440226" y="1845734"/>
            <a:ext cx="2180274" cy="1657668"/>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l="60849" t="15034" r="20630" b="62400"/>
          <a:stretch/>
        </p:blipFill>
        <p:spPr bwMode="auto">
          <a:xfrm>
            <a:off x="6942454" y="4015636"/>
            <a:ext cx="2497772" cy="1648564"/>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5"/>
          <a:srcRect l="60849" t="63729" r="20451" b="13881"/>
          <a:stretch/>
        </p:blipFill>
        <p:spPr bwMode="auto">
          <a:xfrm>
            <a:off x="9461499" y="4015636"/>
            <a:ext cx="2286001" cy="16485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8905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661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CARGAS VERTICALES</a:t>
            </a:r>
          </a:p>
          <a:p>
            <a:pPr algn="just"/>
            <a:r>
              <a:rPr lang="es-EC" dirty="0">
                <a:solidFill>
                  <a:schemeClr val="tx1"/>
                </a:solidFill>
                <a:latin typeface="Times New Roman" panose="02020603050405020304" pitchFamily="18" charset="0"/>
                <a:cs typeface="Times New Roman" panose="02020603050405020304" pitchFamily="18" charset="0"/>
              </a:rPr>
              <a:t>En la edificación Estupiñán Orejuela se presentan fundamentalmente dos tipos de cargas verticales, las mismas que actúan en función de la gravedad, estas cargas se las denomina muertas o permanentes y cargas vivas o sobrecargas. </a:t>
            </a:r>
          </a:p>
          <a:p>
            <a:pPr algn="just"/>
            <a:r>
              <a:rPr lang="es-EC" dirty="0">
                <a:solidFill>
                  <a:schemeClr val="tx1"/>
                </a:solidFill>
                <a:latin typeface="Times New Roman" panose="02020603050405020304" pitchFamily="18" charset="0"/>
                <a:cs typeface="Times New Roman" panose="02020603050405020304" pitchFamily="18" charset="0"/>
              </a:rPr>
              <a:t>Las cargas permanentes están constituidas por los pesos de todos los elementos estructurales que actúan en permanencia sobre la estructura, el programa estructural basado en elementos finitos define automáticamente el peso propio de los </a:t>
            </a:r>
            <a:r>
              <a:rPr lang="es-EC" dirty="0" smtClean="0">
                <a:solidFill>
                  <a:schemeClr val="tx1"/>
                </a:solidFill>
                <a:latin typeface="Times New Roman" panose="02020603050405020304" pitchFamily="18" charset="0"/>
                <a:cs typeface="Times New Roman" panose="02020603050405020304" pitchFamily="18" charset="0"/>
              </a:rPr>
              <a:t>elementos.</a:t>
            </a:r>
          </a:p>
          <a:p>
            <a:pPr algn="just"/>
            <a:r>
              <a:rPr lang="es-EC" dirty="0">
                <a:solidFill>
                  <a:schemeClr val="tx1"/>
                </a:solidFill>
                <a:latin typeface="Times New Roman" panose="02020603050405020304" pitchFamily="18" charset="0"/>
                <a:cs typeface="Times New Roman" panose="02020603050405020304" pitchFamily="18" charset="0"/>
              </a:rPr>
              <a:t>Con respecto a la carga muerta adicional, correspondiente a instalaciones y demás </a:t>
            </a:r>
            <a:r>
              <a:rPr lang="es-EC" dirty="0" smtClean="0">
                <a:solidFill>
                  <a:schemeClr val="tx1"/>
                </a:solidFill>
                <a:latin typeface="Times New Roman" panose="02020603050405020304" pitchFamily="18" charset="0"/>
                <a:cs typeface="Times New Roman" panose="02020603050405020304" pitchFamily="18" charset="0"/>
              </a:rPr>
              <a:t>elementos.</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CARGAS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2882382069"/>
              </p:ext>
            </p:extLst>
          </p:nvPr>
        </p:nvGraphicFramePr>
        <p:xfrm>
          <a:off x="4830762" y="4594223"/>
          <a:ext cx="3513138" cy="1260476"/>
        </p:xfrm>
        <a:graphic>
          <a:graphicData uri="http://schemas.openxmlformats.org/drawingml/2006/table">
            <a:tbl>
              <a:tblPr firstRow="1" firstCol="1" bandRow="1">
                <a:tableStyleId>{5C22544A-7EE6-4342-B048-85BDC9FD1C3A}</a:tableStyleId>
              </a:tblPr>
              <a:tblGrid>
                <a:gridCol w="1269809"/>
                <a:gridCol w="2243329"/>
              </a:tblGrid>
              <a:tr h="315119">
                <a:tc>
                  <a:txBody>
                    <a:bodyPr/>
                    <a:lstStyle/>
                    <a:p>
                      <a:pPr algn="ctr">
                        <a:lnSpc>
                          <a:spcPct val="107000"/>
                        </a:lnSpc>
                        <a:spcAft>
                          <a:spcPts val="0"/>
                        </a:spcAft>
                      </a:pPr>
                      <a:r>
                        <a:rPr lang="es-EC" sz="1800" dirty="0">
                          <a:effectLst/>
                        </a:rPr>
                        <a:t>Piso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800" dirty="0">
                          <a:effectLst/>
                        </a:rPr>
                        <a:t>Instalaciones (kg/m2)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5119">
                <a:tc>
                  <a:txBody>
                    <a:bodyPr/>
                    <a:lstStyle/>
                    <a:p>
                      <a:pPr algn="ctr">
                        <a:lnSpc>
                          <a:spcPct val="107000"/>
                        </a:lnSpc>
                        <a:spcAft>
                          <a:spcPts val="0"/>
                        </a:spcAft>
                      </a:pPr>
                      <a:r>
                        <a:rPr lang="es-EC" sz="1800">
                          <a:effectLst/>
                        </a:rPr>
                        <a:t>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800" dirty="0">
                          <a:effectLst/>
                        </a:rPr>
                        <a:t>60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5119">
                <a:tc>
                  <a:txBody>
                    <a:bodyPr/>
                    <a:lstStyle/>
                    <a:p>
                      <a:pPr algn="ctr">
                        <a:lnSpc>
                          <a:spcPct val="107000"/>
                        </a:lnSpc>
                        <a:spcAft>
                          <a:spcPts val="0"/>
                        </a:spcAft>
                      </a:pPr>
                      <a:r>
                        <a:rPr lang="es-EC" sz="1800">
                          <a:effectLst/>
                        </a:rPr>
                        <a:t>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800" dirty="0">
                          <a:effectLst/>
                        </a:rPr>
                        <a:t>60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5119">
                <a:tc>
                  <a:txBody>
                    <a:bodyPr/>
                    <a:lstStyle/>
                    <a:p>
                      <a:pPr algn="ctr">
                        <a:lnSpc>
                          <a:spcPct val="107000"/>
                        </a:lnSpc>
                        <a:spcAft>
                          <a:spcPts val="0"/>
                        </a:spcAft>
                      </a:pPr>
                      <a:r>
                        <a:rPr lang="es-EC" sz="1800">
                          <a:effectLst/>
                        </a:rPr>
                        <a:t>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800" dirty="0">
                          <a:effectLst/>
                        </a:rPr>
                        <a:t>40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2693823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280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Además de las cargas ya ingresadas y determinadas, se analiza la carga de cubierta que se distribuye a lo largo de las cerchas. La carga del techo se encuentra </a:t>
            </a:r>
            <a:r>
              <a:rPr lang="es-EC" dirty="0" smtClean="0">
                <a:solidFill>
                  <a:schemeClr val="tx1"/>
                </a:solidFill>
                <a:latin typeface="Times New Roman" panose="02020603050405020304" pitchFamily="18" charset="0"/>
                <a:cs typeface="Times New Roman" panose="02020603050405020304" pitchFamily="18" charset="0"/>
              </a:rPr>
              <a:t>compuesta </a:t>
            </a:r>
            <a:r>
              <a:rPr lang="es-EC" dirty="0">
                <a:solidFill>
                  <a:schemeClr val="tx1"/>
                </a:solidFill>
                <a:latin typeface="Times New Roman" panose="02020603050405020304" pitchFamily="18" charset="0"/>
                <a:cs typeface="Times New Roman" panose="02020603050405020304" pitchFamily="18" charset="0"/>
              </a:rPr>
              <a:t>por eternit y teja</a:t>
            </a:r>
            <a:r>
              <a:rPr lang="es-EC" dirty="0" smtClean="0">
                <a:solidFill>
                  <a:schemeClr val="tx1"/>
                </a:solidFill>
                <a:latin typeface="Times New Roman" panose="02020603050405020304" pitchFamily="18" charset="0"/>
                <a:cs typeface="Times New Roman" panose="02020603050405020304" pitchFamily="18" charset="0"/>
              </a:rPr>
              <a:t>.</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CARGAS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776471119"/>
              </p:ext>
            </p:extLst>
          </p:nvPr>
        </p:nvGraphicFramePr>
        <p:xfrm>
          <a:off x="2111062" y="2741611"/>
          <a:ext cx="2551737" cy="765176"/>
        </p:xfrm>
        <a:graphic>
          <a:graphicData uri="http://schemas.openxmlformats.org/drawingml/2006/table">
            <a:tbl>
              <a:tblPr firstRow="1" firstCol="1" bandRow="1">
                <a:tableStyleId>{5C22544A-7EE6-4342-B048-85BDC9FD1C3A}</a:tableStyleId>
              </a:tblPr>
              <a:tblGrid>
                <a:gridCol w="922315"/>
                <a:gridCol w="1629422"/>
              </a:tblGrid>
              <a:tr h="382588">
                <a:tc>
                  <a:txBody>
                    <a:bodyPr/>
                    <a:lstStyle/>
                    <a:p>
                      <a:pPr algn="ctr">
                        <a:lnSpc>
                          <a:spcPct val="107000"/>
                        </a:lnSpc>
                        <a:spcAft>
                          <a:spcPts val="0"/>
                        </a:spcAft>
                      </a:pPr>
                      <a:r>
                        <a:rPr lang="es-EC" sz="1800" dirty="0">
                          <a:effectLst/>
                        </a:rPr>
                        <a:t>Piso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800" dirty="0">
                          <a:effectLst/>
                        </a:rPr>
                        <a:t>Techo (kg/m2)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82588">
                <a:tc>
                  <a:txBody>
                    <a:bodyPr/>
                    <a:lstStyle/>
                    <a:p>
                      <a:pPr algn="ctr">
                        <a:lnSpc>
                          <a:spcPct val="107000"/>
                        </a:lnSpc>
                        <a:spcAft>
                          <a:spcPts val="0"/>
                        </a:spcAft>
                      </a:pPr>
                      <a:r>
                        <a:rPr lang="es-EC" sz="1800">
                          <a:effectLst/>
                        </a:rPr>
                        <a:t>Cubierta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800" dirty="0">
                          <a:effectLst/>
                        </a:rPr>
                        <a:t>60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4205816036"/>
              </p:ext>
            </p:extLst>
          </p:nvPr>
        </p:nvGraphicFramePr>
        <p:xfrm>
          <a:off x="6557962" y="2741611"/>
          <a:ext cx="2865437" cy="763588"/>
        </p:xfrm>
        <a:graphic>
          <a:graphicData uri="http://schemas.openxmlformats.org/drawingml/2006/table">
            <a:tbl>
              <a:tblPr firstRow="1" firstCol="1" bandRow="1">
                <a:tableStyleId>{5C22544A-7EE6-4342-B048-85BDC9FD1C3A}</a:tableStyleId>
              </a:tblPr>
              <a:tblGrid>
                <a:gridCol w="1035700"/>
                <a:gridCol w="1829737"/>
              </a:tblGrid>
              <a:tr h="381794">
                <a:tc>
                  <a:txBody>
                    <a:bodyPr/>
                    <a:lstStyle/>
                    <a:p>
                      <a:pPr algn="ctr">
                        <a:lnSpc>
                          <a:spcPct val="107000"/>
                        </a:lnSpc>
                        <a:spcAft>
                          <a:spcPts val="0"/>
                        </a:spcAft>
                      </a:pPr>
                      <a:r>
                        <a:rPr lang="es-EC" sz="1800" dirty="0">
                          <a:effectLst/>
                        </a:rPr>
                        <a:t>Piso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800" dirty="0">
                          <a:effectLst/>
                        </a:rPr>
                        <a:t>Techo (T/m)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81794">
                <a:tc>
                  <a:txBody>
                    <a:bodyPr/>
                    <a:lstStyle/>
                    <a:p>
                      <a:pPr algn="ctr">
                        <a:lnSpc>
                          <a:spcPct val="107000"/>
                        </a:lnSpc>
                        <a:spcAft>
                          <a:spcPts val="0"/>
                        </a:spcAft>
                      </a:pPr>
                      <a:r>
                        <a:rPr lang="es-EC" sz="1800">
                          <a:effectLst/>
                        </a:rPr>
                        <a:t>Cubierta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800" dirty="0">
                          <a:effectLst/>
                        </a:rPr>
                        <a:t>0,14</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pic>
        <p:nvPicPr>
          <p:cNvPr id="9" name="Imagen 8"/>
          <p:cNvPicPr/>
          <p:nvPr/>
        </p:nvPicPr>
        <p:blipFill rotWithShape="1">
          <a:blip r:embed="rId4"/>
          <a:srcRect l="27572" t="24871" r="4898" b="6840"/>
          <a:stretch/>
        </p:blipFill>
        <p:spPr bwMode="auto">
          <a:xfrm>
            <a:off x="3212464" y="3629658"/>
            <a:ext cx="5461635" cy="26441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2321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407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La carga viva, también llamada sobrecargas de uso, que se utilizara en el cálculo depende de la ocupación a la que está destinada la edificación y están conformadas por los pesos de personas, muebles, equipos y accesorios móviles o temporales, mercadería en transición, y </a:t>
            </a:r>
            <a:r>
              <a:rPr lang="es-EC" dirty="0" smtClean="0">
                <a:solidFill>
                  <a:schemeClr val="tx1"/>
                </a:solidFill>
                <a:latin typeface="Times New Roman" panose="02020603050405020304" pitchFamily="18" charset="0"/>
                <a:cs typeface="Times New Roman" panose="02020603050405020304" pitchFamily="18" charset="0"/>
              </a:rPr>
              <a:t>otras.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CARGAS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53366" t="35377" r="3520" b="44315"/>
          <a:stretch/>
        </p:blipFill>
        <p:spPr bwMode="auto">
          <a:xfrm>
            <a:off x="359727" y="2994342"/>
            <a:ext cx="5901373" cy="1768158"/>
          </a:xfrm>
          <a:prstGeom prst="rect">
            <a:avLst/>
          </a:prstGeom>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3629530474"/>
              </p:ext>
            </p:extLst>
          </p:nvPr>
        </p:nvGraphicFramePr>
        <p:xfrm>
          <a:off x="7333615" y="3113614"/>
          <a:ext cx="3063218" cy="1483785"/>
        </p:xfrm>
        <a:graphic>
          <a:graphicData uri="http://schemas.openxmlformats.org/drawingml/2006/table">
            <a:tbl>
              <a:tblPr firstRow="1" firstCol="1" bandRow="1">
                <a:tableStyleId>{5C22544A-7EE6-4342-B048-85BDC9FD1C3A}</a:tableStyleId>
              </a:tblPr>
              <a:tblGrid>
                <a:gridCol w="1532061"/>
                <a:gridCol w="1531157"/>
              </a:tblGrid>
              <a:tr h="296757">
                <a:tc>
                  <a:txBody>
                    <a:bodyPr/>
                    <a:lstStyle/>
                    <a:p>
                      <a:pPr algn="ctr">
                        <a:lnSpc>
                          <a:spcPct val="107000"/>
                        </a:lnSpc>
                        <a:spcAft>
                          <a:spcPts val="0"/>
                        </a:spcAft>
                      </a:pPr>
                      <a:r>
                        <a:rPr lang="es-EC" sz="1600" dirty="0">
                          <a:effectLst/>
                        </a:rPr>
                        <a:t>Piso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CV (Kg/m2)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6757">
                <a:tc>
                  <a:txBody>
                    <a:bodyPr/>
                    <a:lstStyle/>
                    <a:p>
                      <a:pPr algn="ctr">
                        <a:lnSpc>
                          <a:spcPct val="107000"/>
                        </a:lnSpc>
                        <a:spcAft>
                          <a:spcPts val="0"/>
                        </a:spcAft>
                      </a:pPr>
                      <a:r>
                        <a:rPr lang="es-EC" sz="1600" dirty="0">
                          <a:effectLst/>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200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6757">
                <a:tc>
                  <a:txBody>
                    <a:bodyPr/>
                    <a:lstStyle/>
                    <a:p>
                      <a:pPr algn="ct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200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6757">
                <a:tc>
                  <a:txBody>
                    <a:bodyPr/>
                    <a:lstStyle/>
                    <a:p>
                      <a:pPr algn="ctr">
                        <a:lnSpc>
                          <a:spcPct val="107000"/>
                        </a:lnSpc>
                        <a:spcAft>
                          <a:spcPts val="0"/>
                        </a:spcAft>
                      </a:pPr>
                      <a:r>
                        <a:rPr lang="es-EC" sz="16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100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6757">
                <a:tc>
                  <a:txBody>
                    <a:bodyPr/>
                    <a:lstStyle/>
                    <a:p>
                      <a:pPr algn="ctr">
                        <a:lnSpc>
                          <a:spcPct val="107000"/>
                        </a:lnSpc>
                        <a:spcAft>
                          <a:spcPts val="0"/>
                        </a:spcAft>
                      </a:pPr>
                      <a:r>
                        <a:rPr lang="es-EC" sz="1600">
                          <a:effectLst/>
                        </a:rPr>
                        <a:t>Cubierta Piso 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100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1659385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153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CARGAS LATERALES </a:t>
            </a:r>
          </a:p>
          <a:p>
            <a:pPr algn="just"/>
            <a:r>
              <a:rPr lang="es-EC" dirty="0">
                <a:solidFill>
                  <a:schemeClr val="tx1"/>
                </a:solidFill>
                <a:latin typeface="Times New Roman" panose="02020603050405020304" pitchFamily="18" charset="0"/>
                <a:cs typeface="Times New Roman" panose="02020603050405020304" pitchFamily="18" charset="0"/>
              </a:rPr>
              <a:t>Las cargas laterales se enfocan en dos situaciones de la estructura, en un análisis de fuerzas estático y un análisis de </a:t>
            </a:r>
            <a:r>
              <a:rPr lang="es-EC" dirty="0" smtClean="0">
                <a:solidFill>
                  <a:schemeClr val="tx1"/>
                </a:solidFill>
                <a:latin typeface="Times New Roman" panose="02020603050405020304" pitchFamily="18" charset="0"/>
                <a:cs typeface="Times New Roman" panose="02020603050405020304" pitchFamily="18" charset="0"/>
              </a:rPr>
              <a:t>fuerzas </a:t>
            </a:r>
            <a:r>
              <a:rPr lang="es-EC" dirty="0">
                <a:solidFill>
                  <a:schemeClr val="tx1"/>
                </a:solidFill>
                <a:latin typeface="Times New Roman" panose="02020603050405020304" pitchFamily="18" charset="0"/>
                <a:cs typeface="Times New Roman" panose="02020603050405020304" pitchFamily="18" charset="0"/>
              </a:rPr>
              <a:t>dinámico. </a:t>
            </a:r>
            <a:endParaRPr lang="es-EC" dirty="0" smtClean="0">
              <a:solidFill>
                <a:schemeClr val="tx1"/>
              </a:solidFill>
              <a:latin typeface="Times New Roman" panose="02020603050405020304" pitchFamily="18" charset="0"/>
              <a:cs typeface="Times New Roman" panose="02020603050405020304" pitchFamily="18" charset="0"/>
            </a:endParaRPr>
          </a:p>
          <a:p>
            <a:pPr algn="just"/>
            <a:r>
              <a:rPr lang="es-EC" dirty="0">
                <a:solidFill>
                  <a:schemeClr val="tx1"/>
                </a:solidFill>
                <a:latin typeface="Times New Roman" panose="02020603050405020304" pitchFamily="18" charset="0"/>
                <a:cs typeface="Times New Roman" panose="02020603050405020304" pitchFamily="18" charset="0"/>
              </a:rPr>
              <a:t>Previo al análisis de estas fuerzas se analiza los distintos factores necesarios para el cálculo</a:t>
            </a: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CARGAS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8" name="Imagen 7"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2830829" y="3642995"/>
            <a:ext cx="6591300" cy="2618105"/>
          </a:xfrm>
          <a:prstGeom prst="rect">
            <a:avLst/>
          </a:prstGeom>
          <a:noFill/>
          <a:ln>
            <a:noFill/>
          </a:ln>
        </p:spPr>
      </p:pic>
    </p:spTree>
    <p:extLst>
      <p:ext uri="{BB962C8B-B14F-4D97-AF65-F5344CB8AC3E}">
        <p14:creationId xmlns:p14="http://schemas.microsoft.com/office/powerpoint/2010/main" val="24998860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579347408"/>
              </p:ext>
            </p:extLst>
          </p:nvPr>
        </p:nvGraphicFramePr>
        <p:xfrm>
          <a:off x="2031999" y="101440"/>
          <a:ext cx="8242300" cy="6946454"/>
        </p:xfrm>
        <a:graphic>
          <a:graphicData uri="http://schemas.openxmlformats.org/drawingml/2006/table">
            <a:tbl>
              <a:tblPr firstRow="1" firstCol="1" bandRow="1">
                <a:tableStyleId>{5C22544A-7EE6-4342-B048-85BDC9FD1C3A}</a:tableStyleId>
              </a:tblPr>
              <a:tblGrid>
                <a:gridCol w="3744606"/>
                <a:gridCol w="207725"/>
                <a:gridCol w="1537030"/>
                <a:gridCol w="1029767"/>
                <a:gridCol w="1723172"/>
              </a:tblGrid>
              <a:tr h="240149">
                <a:tc gridSpan="5">
                  <a:txBody>
                    <a:bodyPr/>
                    <a:lstStyle/>
                    <a:p>
                      <a:pPr algn="ctr">
                        <a:lnSpc>
                          <a:spcPct val="107000"/>
                        </a:lnSpc>
                        <a:spcAft>
                          <a:spcPts val="0"/>
                        </a:spcAft>
                      </a:pPr>
                      <a:r>
                        <a:rPr lang="es-EC" sz="1600" dirty="0">
                          <a:effectLst/>
                        </a:rPr>
                        <a:t>ESPECTRO ELÁSTICO DE DISEÑO EN ACELERACIONES (NEC)</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0149">
                <a:tc gridSpan="2">
                  <a:txBody>
                    <a:bodyPr/>
                    <a:lstStyle/>
                    <a:p>
                      <a:pPr algn="ctr">
                        <a:lnSpc>
                          <a:spcPct val="107000"/>
                        </a:lnSpc>
                        <a:spcAft>
                          <a:spcPts val="0"/>
                        </a:spcAft>
                      </a:pPr>
                      <a:r>
                        <a:rPr lang="es-EC" sz="1600" dirty="0">
                          <a:effectLst/>
                        </a:rPr>
                        <a:t>Parámetro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dirty="0">
                          <a:effectLst/>
                        </a:rPr>
                        <a:t>Variable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a:effectLst/>
                        </a:rPr>
                        <a:t>Valor</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a:effectLst/>
                        </a:rPr>
                        <a:t>Unidades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r>
              <a:tr h="240149">
                <a:tc gridSpan="2">
                  <a:txBody>
                    <a:bodyPr/>
                    <a:lstStyle/>
                    <a:p>
                      <a:pPr>
                        <a:lnSpc>
                          <a:spcPct val="107000"/>
                        </a:lnSpc>
                        <a:spcAft>
                          <a:spcPts val="0"/>
                        </a:spcAft>
                      </a:pPr>
                      <a:r>
                        <a:rPr lang="es-EC" sz="1600" dirty="0">
                          <a:effectLst/>
                        </a:rPr>
                        <a:t>Factor de importancia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dirty="0">
                          <a:effectLst/>
                        </a:rPr>
                        <a:t>I</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Factor de reducción de respuesta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dirty="0">
                          <a:effectLst/>
                        </a:rPr>
                        <a:t>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a:effectLst/>
                        </a:rPr>
                        <a:t>3,00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Zonificación Sísmica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nSpc>
                          <a:spcPct val="107000"/>
                        </a:lnSpc>
                        <a:spcAft>
                          <a:spcPts val="0"/>
                        </a:spcAft>
                      </a:pPr>
                      <a:r>
                        <a:rPr lang="es-EC"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a:effectLst/>
                        </a:rPr>
                        <a:t>V</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nSpc>
                          <a:spcPct val="107000"/>
                        </a:lnSpc>
                        <a:spcAft>
                          <a:spcPts val="0"/>
                        </a:spcAft>
                      </a:pPr>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r>
              <a:tr h="240149">
                <a:tc>
                  <a:txBody>
                    <a:bodyPr/>
                    <a:lstStyle/>
                    <a:p>
                      <a:pPr>
                        <a:lnSpc>
                          <a:spcPct val="107000"/>
                        </a:lnSpc>
                        <a:spcAft>
                          <a:spcPts val="0"/>
                        </a:spcAft>
                      </a:pPr>
                      <a:r>
                        <a:rPr lang="es-EC" sz="1600">
                          <a:effectLst/>
                        </a:rPr>
                        <a:t>Región del Ecuador</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nSpc>
                          <a:spcPct val="107000"/>
                        </a:lnSpc>
                        <a:spcAft>
                          <a:spcPts val="0"/>
                        </a:spcAft>
                      </a:pPr>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gridSpan="3">
                  <a:txBody>
                    <a:bodyPr/>
                    <a:lstStyle/>
                    <a:p>
                      <a:pPr algn="ctr">
                        <a:lnSpc>
                          <a:spcPct val="107000"/>
                        </a:lnSpc>
                        <a:spcAft>
                          <a:spcPts val="0"/>
                        </a:spcAft>
                      </a:pPr>
                      <a:r>
                        <a:rPr lang="es-EC" sz="1600" dirty="0">
                          <a:effectLst/>
                        </a:rPr>
                        <a:t>SIERRA Y ESMERALDAS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hMerge="1">
                  <a:txBody>
                    <a:bodyPr/>
                    <a:lstStyle/>
                    <a:p>
                      <a:endParaRPr lang="es-EC"/>
                    </a:p>
                  </a:txBody>
                  <a:tcPr/>
                </a:tc>
              </a:tr>
              <a:tr h="366773">
                <a:tc gridSpan="2">
                  <a:txBody>
                    <a:bodyPr/>
                    <a:lstStyle/>
                    <a:p>
                      <a:pPr>
                        <a:lnSpc>
                          <a:spcPct val="107000"/>
                        </a:lnSpc>
                        <a:spcAft>
                          <a:spcPts val="0"/>
                        </a:spcAft>
                      </a:pPr>
                      <a:r>
                        <a:rPr lang="es-EC" sz="1600">
                          <a:effectLst/>
                        </a:rPr>
                        <a:t>Factor de aceleración de la zona sísmica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a:effectLst/>
                        </a:rPr>
                        <a:t>0,40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Relación de amplificación espectral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a:effectLst/>
                        </a:rPr>
                        <a:t>2,48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Coeficiente Ct</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Ct</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dirty="0">
                          <a:effectLst/>
                        </a:rPr>
                        <a:t>0,055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Altura total del elemento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hn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dirty="0">
                          <a:effectLst/>
                        </a:rPr>
                        <a:t>9,32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dirty="0">
                          <a:effectLst/>
                        </a:rPr>
                        <a:t>Coeficiente para Calculo de Periodo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α</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dirty="0">
                          <a:effectLst/>
                        </a:rPr>
                        <a:t>0,75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Tipo de Suelo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a:effectLst/>
                        </a:rPr>
                        <a:t>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factor de sitio Fa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Fa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a:effectLst/>
                        </a:rPr>
                        <a:t>1,20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factor de sitio Fd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Fd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1,19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err="1">
                          <a:effectLst/>
                        </a:rPr>
                        <a:t>s.u</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366773">
                <a:tc gridSpan="2">
                  <a:txBody>
                    <a:bodyPr/>
                    <a:lstStyle/>
                    <a:p>
                      <a:pPr>
                        <a:lnSpc>
                          <a:spcPct val="107000"/>
                        </a:lnSpc>
                        <a:spcAft>
                          <a:spcPts val="0"/>
                        </a:spcAft>
                      </a:pPr>
                      <a:r>
                        <a:rPr lang="es-EC" sz="1600">
                          <a:effectLst/>
                        </a:rPr>
                        <a:t>factor de comportam. Inelástico suelo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Fs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1,28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err="1">
                          <a:effectLst/>
                        </a:rPr>
                        <a:t>s.u</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366773">
                <a:tc gridSpan="2">
                  <a:txBody>
                    <a:bodyPr/>
                    <a:lstStyle/>
                    <a:p>
                      <a:pPr>
                        <a:lnSpc>
                          <a:spcPct val="107000"/>
                        </a:lnSpc>
                        <a:spcAft>
                          <a:spcPts val="0"/>
                        </a:spcAft>
                      </a:pPr>
                      <a:r>
                        <a:rPr lang="es-EC" sz="1600">
                          <a:effectLst/>
                        </a:rPr>
                        <a:t>Factor asociado al periodo de retorno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r</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err="1">
                          <a:effectLst/>
                        </a:rPr>
                        <a:t>s.u</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Factor de irregularidad en planta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Øp</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0,90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err="1">
                          <a:effectLst/>
                        </a:rPr>
                        <a:t>s.u</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Factor de irregularidad en elevación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Øe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0,90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s.u</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Aceleracion de la gravedad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g</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9,80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a:effectLst/>
                        </a:rPr>
                        <a:t>m/s</a:t>
                      </a:r>
                      <a:r>
                        <a:rPr lang="es-EC" sz="1600" baseline="30000" dirty="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366773">
                <a:tc gridSpan="2">
                  <a:txBody>
                    <a:bodyPr/>
                    <a:lstStyle/>
                    <a:p>
                      <a:pPr>
                        <a:lnSpc>
                          <a:spcPct val="107000"/>
                        </a:lnSpc>
                        <a:spcAft>
                          <a:spcPts val="0"/>
                        </a:spcAft>
                      </a:pPr>
                      <a:r>
                        <a:rPr lang="es-EC" sz="1600">
                          <a:effectLst/>
                        </a:rPr>
                        <a:t>Período Vibración (Teórico) Metodo 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a:txBody>
                    <a:bodyPr/>
                    <a:lstStyle/>
                    <a:p>
                      <a:pPr algn="ctr">
                        <a:lnSpc>
                          <a:spcPct val="107000"/>
                        </a:lnSpc>
                        <a:spcAft>
                          <a:spcPts val="0"/>
                        </a:spcAft>
                      </a:pPr>
                      <a:r>
                        <a:rPr lang="es-EC" sz="1600">
                          <a:effectLst/>
                        </a:rPr>
                        <a:t>0,29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err="1">
                          <a:effectLst/>
                        </a:rPr>
                        <a:t>seg</a:t>
                      </a: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Periodo Límite en T=To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T</a:t>
                      </a:r>
                      <a:r>
                        <a:rPr lang="es-EC" sz="1600" baseline="-25000">
                          <a:effectLst/>
                        </a:rPr>
                        <a: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0,13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err="1">
                          <a:effectLst/>
                        </a:rPr>
                        <a:t>seg</a:t>
                      </a: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Periodo Límite en T=Tc</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T</a:t>
                      </a:r>
                      <a:r>
                        <a:rPr lang="es-EC" sz="1600" baseline="-25000">
                          <a:effectLst/>
                        </a:rPr>
                        <a:t>C</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0,70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err="1">
                          <a:effectLst/>
                        </a:rPr>
                        <a:t>seg</a:t>
                      </a: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Periodo Límite en T=T</a:t>
                      </a:r>
                      <a:r>
                        <a:rPr lang="es-EC" sz="1400" baseline="-25000">
                          <a:effectLst/>
                        </a:rPr>
                        <a:t>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T</a:t>
                      </a:r>
                      <a:r>
                        <a:rPr lang="es-EC" sz="1600" baseline="-25000">
                          <a:effectLst/>
                        </a:rPr>
                        <a:t>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2,86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err="1">
                          <a:effectLst/>
                        </a:rPr>
                        <a:t>seg</a:t>
                      </a: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Aceleración en T=0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Sa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0,48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a:effectLst/>
                        </a:rPr>
                        <a:t>g</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r h="240149">
                <a:tc gridSpan="2">
                  <a:txBody>
                    <a:bodyPr/>
                    <a:lstStyle/>
                    <a:p>
                      <a:pPr>
                        <a:lnSpc>
                          <a:spcPct val="107000"/>
                        </a:lnSpc>
                        <a:spcAft>
                          <a:spcPts val="0"/>
                        </a:spcAft>
                      </a:pPr>
                      <a:r>
                        <a:rPr lang="es-EC" sz="1600">
                          <a:effectLst/>
                        </a:rPr>
                        <a:t>Aceleración en T=To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b"/>
                </a:tc>
                <a:tc hMerge="1">
                  <a:txBody>
                    <a:bodyPr/>
                    <a:lstStyle/>
                    <a:p>
                      <a:endParaRPr lang="es-EC"/>
                    </a:p>
                  </a:txBody>
                  <a:tcPr/>
                </a:tc>
                <a:tc>
                  <a:txBody>
                    <a:bodyPr/>
                    <a:lstStyle/>
                    <a:p>
                      <a:pPr algn="ctr">
                        <a:lnSpc>
                          <a:spcPct val="107000"/>
                        </a:lnSpc>
                        <a:spcAft>
                          <a:spcPts val="0"/>
                        </a:spcAft>
                      </a:pPr>
                      <a:r>
                        <a:rPr lang="es-EC" sz="1600">
                          <a:effectLst/>
                        </a:rPr>
                        <a:t>Sa</a:t>
                      </a:r>
                      <a:r>
                        <a:rPr lang="es-EC" sz="1600" baseline="-25000">
                          <a:effectLst/>
                        </a:rPr>
                        <a: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a:effectLst/>
                        </a:rPr>
                        <a:t>1,19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c>
                  <a:txBody>
                    <a:bodyPr/>
                    <a:lstStyle/>
                    <a:p>
                      <a:pPr algn="ctr">
                        <a:lnSpc>
                          <a:spcPct val="107000"/>
                        </a:lnSpc>
                        <a:spcAft>
                          <a:spcPts val="0"/>
                        </a:spcAft>
                      </a:pPr>
                      <a:r>
                        <a:rPr lang="es-EC" sz="1600" dirty="0">
                          <a:effectLst/>
                        </a:rPr>
                        <a:t>g</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80" marR="34980" marT="0" marB="0" anchor="ctr"/>
                </a:tc>
              </a:tr>
            </a:tbl>
          </a:graphicData>
        </a:graphic>
      </p:graphicFrame>
    </p:spTree>
    <p:extLst>
      <p:ext uri="{BB962C8B-B14F-4D97-AF65-F5344CB8AC3E}">
        <p14:creationId xmlns:p14="http://schemas.microsoft.com/office/powerpoint/2010/main" val="305033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7" cy="44407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El centro histórico de Quito presenta </a:t>
            </a:r>
            <a:r>
              <a:rPr lang="es-EC" dirty="0" smtClean="0">
                <a:solidFill>
                  <a:schemeClr val="tx1"/>
                </a:solidFill>
                <a:latin typeface="Times New Roman" panose="02020603050405020304" pitchFamily="18" charset="0"/>
                <a:cs typeface="Times New Roman" panose="02020603050405020304" pitchFamily="18" charset="0"/>
              </a:rPr>
              <a:t>un gran numero de </a:t>
            </a:r>
            <a:r>
              <a:rPr lang="es-EC" dirty="0">
                <a:solidFill>
                  <a:schemeClr val="tx1"/>
                </a:solidFill>
                <a:latin typeface="Times New Roman" panose="02020603050405020304" pitchFamily="18" charset="0"/>
                <a:cs typeface="Times New Roman" panose="02020603050405020304" pitchFamily="18" charset="0"/>
              </a:rPr>
              <a:t>edificaciones monumentales e</a:t>
            </a:r>
            <a:r>
              <a:rPr lang="es-EC" dirty="0" smtClean="0">
                <a:solidFill>
                  <a:schemeClr val="tx1"/>
                </a:solidFill>
                <a:latin typeface="Times New Roman" panose="02020603050405020304" pitchFamily="18" charset="0"/>
                <a:cs typeface="Times New Roman" panose="02020603050405020304" pitchFamily="18" charset="0"/>
              </a:rPr>
              <a:t> </a:t>
            </a:r>
            <a:r>
              <a:rPr lang="es-EC" dirty="0">
                <a:solidFill>
                  <a:schemeClr val="tx1"/>
                </a:solidFill>
                <a:latin typeface="Times New Roman" panose="02020603050405020304" pitchFamily="18" charset="0"/>
                <a:cs typeface="Times New Roman" panose="02020603050405020304" pitchFamily="18" charset="0"/>
              </a:rPr>
              <a:t>inmuebles registrados en el catálogo municipal de bienes patrimoniales, un gran número de estas edificaciones fueron concebidas en un material peculiar de la época el </a:t>
            </a:r>
            <a:r>
              <a:rPr lang="es-EC" dirty="0" smtClean="0">
                <a:solidFill>
                  <a:schemeClr val="tx1"/>
                </a:solidFill>
                <a:latin typeface="Times New Roman" panose="02020603050405020304" pitchFamily="18" charset="0"/>
                <a:cs typeface="Times New Roman" panose="02020603050405020304" pitchFamily="18" charset="0"/>
              </a:rPr>
              <a:t>adobe.</a:t>
            </a:r>
          </a:p>
          <a:p>
            <a:pPr algn="just"/>
            <a:endParaRPr lang="es-EC" dirty="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algn="just"/>
            <a:endParaRPr lang="es-EC" dirty="0" smtClean="0">
              <a:solidFill>
                <a:schemeClr val="tx1"/>
              </a:solidFill>
              <a:latin typeface="Times New Roman" panose="02020603050405020304" pitchFamily="18" charset="0"/>
              <a:cs typeface="Times New Roman" panose="02020603050405020304" pitchFamily="18" charset="0"/>
            </a:endParaRPr>
          </a:p>
          <a:p>
            <a:pPr algn="just"/>
            <a:r>
              <a:rPr lang="es-EC" dirty="0" smtClean="0">
                <a:solidFill>
                  <a:schemeClr val="tx1"/>
                </a:solidFill>
                <a:latin typeface="Times New Roman" panose="02020603050405020304" pitchFamily="18" charset="0"/>
                <a:cs typeface="Times New Roman" panose="02020603050405020304" pitchFamily="18" charset="0"/>
              </a:rPr>
              <a:t>En </a:t>
            </a:r>
            <a:r>
              <a:rPr lang="es-EC" dirty="0">
                <a:solidFill>
                  <a:schemeClr val="tx1"/>
                </a:solidFill>
                <a:latin typeface="Times New Roman" panose="02020603050405020304" pitchFamily="18" charset="0"/>
                <a:cs typeface="Times New Roman" panose="02020603050405020304" pitchFamily="18" charset="0"/>
              </a:rPr>
              <a:t>la actualidad las </a:t>
            </a:r>
            <a:r>
              <a:rPr lang="es-EC" dirty="0" smtClean="0">
                <a:solidFill>
                  <a:schemeClr val="tx1"/>
                </a:solidFill>
                <a:latin typeface="Times New Roman" panose="02020603050405020304" pitchFamily="18" charset="0"/>
                <a:cs typeface="Times New Roman" panose="02020603050405020304" pitchFamily="18" charset="0"/>
              </a:rPr>
              <a:t>edificaciones patrimoniales </a:t>
            </a:r>
            <a:r>
              <a:rPr lang="es-EC" dirty="0">
                <a:solidFill>
                  <a:schemeClr val="tx1"/>
                </a:solidFill>
                <a:latin typeface="Times New Roman" panose="02020603050405020304" pitchFamily="18" charset="0"/>
                <a:cs typeface="Times New Roman" panose="02020603050405020304" pitchFamily="18" charset="0"/>
              </a:rPr>
              <a:t>son restauradas enfocándose en la ejecución de reparaciones de sus instalaciones, con el fin de prolongar su vida útil y sobre todo proponer una funcionalidad con un toque estético de la </a:t>
            </a:r>
            <a:r>
              <a:rPr lang="es-EC" dirty="0" smtClean="0">
                <a:solidFill>
                  <a:schemeClr val="tx1"/>
                </a:solidFill>
                <a:latin typeface="Times New Roman" panose="02020603050405020304" pitchFamily="18" charset="0"/>
                <a:cs typeface="Times New Roman" panose="02020603050405020304" pitchFamily="18" charset="0"/>
              </a:rPr>
              <a:t>época.</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381222"/>
            <a:ext cx="8364833" cy="907197"/>
          </a:xfrm>
        </p:spPr>
        <p:txBody>
          <a:bodyPr/>
          <a:lstStyle/>
          <a:p>
            <a:pPr algn="ctr"/>
            <a:r>
              <a:rPr lang="es-EC" dirty="0" smtClean="0">
                <a:solidFill>
                  <a:schemeClr val="tx1"/>
                </a:solidFill>
                <a:latin typeface="Times New Roman" panose="02020603050405020304" pitchFamily="18" charset="0"/>
                <a:cs typeface="Times New Roman" panose="02020603050405020304" pitchFamily="18" charset="0"/>
              </a:rPr>
              <a:t>INTRODUCCIÓN</a:t>
            </a:r>
            <a:endParaRPr lang="es-EC"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900" y="88900"/>
            <a:ext cx="1816100" cy="1549400"/>
          </a:xfrm>
          <a:prstGeom prst="rect">
            <a:avLst/>
          </a:prstGeom>
          <a:ln>
            <a:noFill/>
          </a:ln>
        </p:spPr>
      </p:pic>
      <p:pic>
        <p:nvPicPr>
          <p:cNvPr id="7" name="Imagen 6" descr="Imagen relacionad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7604" y="2756535"/>
            <a:ext cx="4857750" cy="2360930"/>
          </a:xfrm>
          <a:prstGeom prst="rect">
            <a:avLst/>
          </a:prstGeom>
          <a:noFill/>
          <a:ln>
            <a:noFill/>
          </a:ln>
        </p:spPr>
      </p:pic>
    </p:spTree>
    <p:extLst>
      <p:ext uri="{BB962C8B-B14F-4D97-AF65-F5344CB8AC3E}">
        <p14:creationId xmlns:p14="http://schemas.microsoft.com/office/powerpoint/2010/main" val="389469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534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ANÁLISIS DE FUERZAS DINÁMICAS</a:t>
            </a:r>
          </a:p>
          <a:p>
            <a:pPr algn="just"/>
            <a:r>
              <a:rPr lang="es-EC" dirty="0">
                <a:solidFill>
                  <a:schemeClr val="tx1"/>
                </a:solidFill>
                <a:latin typeface="Times New Roman" panose="02020603050405020304" pitchFamily="18" charset="0"/>
                <a:cs typeface="Times New Roman" panose="02020603050405020304" pitchFamily="18" charset="0"/>
              </a:rPr>
              <a:t>Para obtener las fuerzas dinámicas se debe presentar el espectro de respuesta, en el cual mide el comportamiento de una estructura ante la vibración del suelo, es decir la respuesta que muestra la estructura ante acciones que se generan </a:t>
            </a:r>
            <a:r>
              <a:rPr lang="es-EC" dirty="0" smtClean="0">
                <a:solidFill>
                  <a:schemeClr val="tx1"/>
                </a:solidFill>
                <a:latin typeface="Times New Roman" panose="02020603050405020304" pitchFamily="18" charset="0"/>
                <a:cs typeface="Times New Roman" panose="02020603050405020304" pitchFamily="18" charset="0"/>
              </a:rPr>
              <a:t>desde </a:t>
            </a:r>
            <a:r>
              <a:rPr lang="es-EC" dirty="0">
                <a:solidFill>
                  <a:schemeClr val="tx1"/>
                </a:solidFill>
                <a:latin typeface="Times New Roman" panose="02020603050405020304" pitchFamily="18" charset="0"/>
                <a:cs typeface="Times New Roman" panose="02020603050405020304" pitchFamily="18" charset="0"/>
              </a:rPr>
              <a:t>el </a:t>
            </a:r>
            <a:r>
              <a:rPr lang="es-EC" dirty="0" smtClean="0">
                <a:solidFill>
                  <a:schemeClr val="tx1"/>
                </a:solidFill>
                <a:latin typeface="Times New Roman" panose="02020603050405020304" pitchFamily="18" charset="0"/>
                <a:cs typeface="Times New Roman" panose="02020603050405020304" pitchFamily="18" charset="0"/>
              </a:rPr>
              <a:t>exterior.</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CARGAS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13391" t="18564" r="11396" b="13145"/>
          <a:stretch/>
        </p:blipFill>
        <p:spPr bwMode="auto">
          <a:xfrm>
            <a:off x="2374900" y="3340100"/>
            <a:ext cx="7239000" cy="2959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84941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CARGAS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2990276355"/>
              </p:ext>
            </p:extLst>
          </p:nvPr>
        </p:nvGraphicFramePr>
        <p:xfrm>
          <a:off x="640028" y="1808158"/>
          <a:ext cx="4478072" cy="4696968"/>
        </p:xfrm>
        <a:graphic>
          <a:graphicData uri="http://schemas.openxmlformats.org/drawingml/2006/table">
            <a:tbl>
              <a:tblPr firstRow="1" firstCol="1" bandRow="1">
                <a:tableStyleId>{5C22544A-7EE6-4342-B048-85BDC9FD1C3A}</a:tableStyleId>
              </a:tblPr>
              <a:tblGrid>
                <a:gridCol w="895614"/>
                <a:gridCol w="669471"/>
                <a:gridCol w="1121758"/>
                <a:gridCol w="669471"/>
                <a:gridCol w="1121758"/>
              </a:tblGrid>
              <a:tr h="182893">
                <a:tc>
                  <a:txBody>
                    <a:bodyPr/>
                    <a:lstStyle/>
                    <a:p>
                      <a:pPr>
                        <a:lnSpc>
                          <a:spcPct val="107000"/>
                        </a:lnSpc>
                      </a:pPr>
                      <a:endParaRPr lang="es-EC" sz="1200" dirty="0">
                        <a:effectLst/>
                        <a:latin typeface="Calibri" panose="020F0502020204030204" pitchFamily="34" charset="0"/>
                      </a:endParaRPr>
                    </a:p>
                  </a:txBody>
                  <a:tcPr marL="39110" marR="39110" marT="0" marB="0" anchor="b"/>
                </a:tc>
                <a:tc gridSpan="4">
                  <a:txBody>
                    <a:bodyPr/>
                    <a:lstStyle/>
                    <a:p>
                      <a:pPr algn="ctr">
                        <a:lnSpc>
                          <a:spcPct val="107000"/>
                        </a:lnSpc>
                        <a:spcAft>
                          <a:spcPts val="0"/>
                        </a:spcAft>
                      </a:pPr>
                      <a:r>
                        <a:rPr lang="es-EC" sz="1200" dirty="0">
                          <a:effectLst/>
                        </a:rPr>
                        <a:t>ESPECTRO DE DISEÑO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hMerge="1">
                  <a:txBody>
                    <a:bodyPr/>
                    <a:lstStyle/>
                    <a:p>
                      <a:endParaRPr lang="es-EC"/>
                    </a:p>
                  </a:txBody>
                  <a:tcPr/>
                </a:tc>
                <a:tc hMerge="1">
                  <a:txBody>
                    <a:bodyPr/>
                    <a:lstStyle/>
                    <a:p>
                      <a:endParaRPr lang="es-EC"/>
                    </a:p>
                  </a:txBody>
                  <a:tcPr/>
                </a:tc>
                <a:tc hMerge="1">
                  <a:txBody>
                    <a:bodyPr/>
                    <a:lstStyle/>
                    <a:p>
                      <a:endParaRPr lang="es-EC"/>
                    </a:p>
                  </a:txBody>
                  <a:tcPr/>
                </a:tc>
              </a:tr>
              <a:tr h="182893">
                <a:tc>
                  <a:txBody>
                    <a:bodyPr/>
                    <a:lstStyle/>
                    <a:p>
                      <a:pPr>
                        <a:lnSpc>
                          <a:spcPct val="107000"/>
                        </a:lnSpc>
                      </a:pPr>
                      <a:endParaRPr lang="es-EC" sz="1200">
                        <a:effectLst/>
                        <a:latin typeface="Calibri" panose="020F0502020204030204" pitchFamily="34" charset="0"/>
                      </a:endParaRPr>
                    </a:p>
                  </a:txBody>
                  <a:tcPr marL="39110" marR="39110" marT="0" marB="0" anchor="b"/>
                </a:tc>
                <a:tc gridSpan="2">
                  <a:txBody>
                    <a:bodyPr/>
                    <a:lstStyle/>
                    <a:p>
                      <a:pPr algn="ctr">
                        <a:lnSpc>
                          <a:spcPct val="107000"/>
                        </a:lnSpc>
                        <a:spcAft>
                          <a:spcPts val="0"/>
                        </a:spcAft>
                      </a:pPr>
                      <a:r>
                        <a:rPr lang="es-EC" sz="1200" dirty="0">
                          <a:effectLst/>
                        </a:rPr>
                        <a:t>ELASTICO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hMerge="1">
                  <a:txBody>
                    <a:bodyPr/>
                    <a:lstStyle/>
                    <a:p>
                      <a:endParaRPr lang="es-EC"/>
                    </a:p>
                  </a:txBody>
                  <a:tcPr/>
                </a:tc>
                <a:tc gridSpan="2">
                  <a:txBody>
                    <a:bodyPr/>
                    <a:lstStyle/>
                    <a:p>
                      <a:pPr algn="ctr">
                        <a:lnSpc>
                          <a:spcPct val="107000"/>
                        </a:lnSpc>
                        <a:spcAft>
                          <a:spcPts val="0"/>
                        </a:spcAft>
                      </a:pPr>
                      <a:r>
                        <a:rPr lang="es-EC" sz="1200" dirty="0">
                          <a:effectLst/>
                        </a:rPr>
                        <a:t>INELASTICO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hMerge="1">
                  <a:txBody>
                    <a:bodyPr/>
                    <a:lstStyle/>
                    <a:p>
                      <a:endParaRPr lang="es-EC"/>
                    </a:p>
                  </a:txBody>
                  <a:tcPr/>
                </a:tc>
              </a:tr>
              <a:tr h="182893">
                <a:tc>
                  <a:txBody>
                    <a:bodyPr/>
                    <a:lstStyle/>
                    <a:p>
                      <a:pPr algn="ctr">
                        <a:lnSpc>
                          <a:spcPct val="107000"/>
                        </a:lnSpc>
                        <a:spcAft>
                          <a:spcPts val="0"/>
                        </a:spcAft>
                      </a:pPr>
                      <a:r>
                        <a:rPr lang="es-EC" sz="1200">
                          <a:effectLst/>
                        </a:rPr>
                        <a:t>T (seg)</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Sa (g)</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err="1">
                          <a:effectLst/>
                        </a:rPr>
                        <a:t>Sa</a:t>
                      </a:r>
                      <a:r>
                        <a:rPr lang="es-EC" sz="1200" dirty="0">
                          <a:effectLst/>
                        </a:rPr>
                        <a:t> (m/s2)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err="1">
                          <a:effectLst/>
                        </a:rPr>
                        <a:t>Sa</a:t>
                      </a:r>
                      <a:r>
                        <a:rPr lang="es-EC" sz="1200" dirty="0">
                          <a:effectLst/>
                        </a:rPr>
                        <a:t> (g)</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Sa (m/s2)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0,48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4,70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0,20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1,94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0,13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0,49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4,80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0,49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4,80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0,49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4,80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0,49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4,80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0,49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4,80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0,49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4,80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0,49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4,80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10,18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0,43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4,19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0,90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0,92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9,05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0,38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3,72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1,00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0,83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8,14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0,34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3,35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1,14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0,73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7,14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2,94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1,40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0,59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5,82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0,24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2,39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1,60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0,52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5,09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0,21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2,09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1,80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0,46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4,52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1,86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2,00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0,42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4,07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0,17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1,68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2,20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0,38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3,70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0,16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1,52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2,40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0,35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3,39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1,40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2,60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0,32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3,13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0,13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1,29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2,80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2,91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0,12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1,20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r h="182893">
                <a:tc>
                  <a:txBody>
                    <a:bodyPr/>
                    <a:lstStyle/>
                    <a:p>
                      <a:pPr algn="ctr">
                        <a:lnSpc>
                          <a:spcPct val="107000"/>
                        </a:lnSpc>
                        <a:spcAft>
                          <a:spcPts val="0"/>
                        </a:spcAft>
                      </a:pPr>
                      <a:r>
                        <a:rPr lang="es-EC" sz="1200">
                          <a:effectLst/>
                        </a:rPr>
                        <a:t>3,00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0,28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2,71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a:effectLst/>
                        </a:rPr>
                        <a:t>0,11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c>
                  <a:txBody>
                    <a:bodyPr/>
                    <a:lstStyle/>
                    <a:p>
                      <a:pPr algn="ctr">
                        <a:lnSpc>
                          <a:spcPct val="107000"/>
                        </a:lnSpc>
                        <a:spcAft>
                          <a:spcPts val="0"/>
                        </a:spcAft>
                      </a:pPr>
                      <a:r>
                        <a:rPr lang="es-EC" sz="1200" dirty="0">
                          <a:effectLst/>
                        </a:rPr>
                        <a:t>1,12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b"/>
                </a:tc>
              </a:tr>
            </a:tbl>
          </a:graphicData>
        </a:graphic>
      </p:graphicFrame>
      <p:graphicFrame>
        <p:nvGraphicFramePr>
          <p:cNvPr id="8" name="Gráfico 7"/>
          <p:cNvGraphicFramePr/>
          <p:nvPr>
            <p:extLst>
              <p:ext uri="{D42A27DB-BD31-4B8C-83A1-F6EECF244321}">
                <p14:modId xmlns:p14="http://schemas.microsoft.com/office/powerpoint/2010/main" val="1035705708"/>
              </p:ext>
            </p:extLst>
          </p:nvPr>
        </p:nvGraphicFramePr>
        <p:xfrm>
          <a:off x="5656578" y="2095500"/>
          <a:ext cx="5900422" cy="3467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123260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026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FUERZAS ESTÁTICAS</a:t>
            </a:r>
          </a:p>
          <a:p>
            <a:pPr algn="just"/>
            <a:r>
              <a:rPr lang="es-EC" dirty="0">
                <a:solidFill>
                  <a:schemeClr val="tx1"/>
                </a:solidFill>
                <a:latin typeface="Times New Roman" panose="02020603050405020304" pitchFamily="18" charset="0"/>
                <a:cs typeface="Times New Roman" panose="02020603050405020304" pitchFamily="18" charset="0"/>
              </a:rPr>
              <a:t>Las fuerzas estáticas que intervienen en la estructura de análisis, se determinan mediante el cálculo del cortante basal de diseño, el cual corresponde a la suma de las fuerzas horizontales procedentes del sismo que actúan sobre la </a:t>
            </a:r>
            <a:r>
              <a:rPr lang="es-EC" dirty="0" smtClean="0">
                <a:solidFill>
                  <a:schemeClr val="tx1"/>
                </a:solidFill>
                <a:latin typeface="Times New Roman" panose="02020603050405020304" pitchFamily="18" charset="0"/>
                <a:cs typeface="Times New Roman" panose="02020603050405020304" pitchFamily="18" charset="0"/>
              </a:rPr>
              <a:t>estructura.</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CARGAS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4746710" y="3255834"/>
                <a:ext cx="2759538" cy="6765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𝐵𝐴𝑆𝐴𝐿</m:t>
                          </m:r>
                        </m:sub>
                      </m:sSub>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𝐼</m:t>
                              </m:r>
                              <m:r>
                                <a:rPr lang="es-EC" i="0">
                                  <a:latin typeface="Cambria Math" panose="02040503050406030204" pitchFamily="18" charset="0"/>
                                </a:rPr>
                                <m:t>∗</m:t>
                              </m:r>
                              <m:r>
                                <a:rPr lang="es-EC" i="1">
                                  <a:latin typeface="Cambria Math" panose="02040503050406030204" pitchFamily="18" charset="0"/>
                                </a:rPr>
                                <m:t>𝑆𝑎</m:t>
                              </m:r>
                              <m:r>
                                <a:rPr lang="es-EC" i="0">
                                  <a:latin typeface="Cambria Math" panose="02040503050406030204" pitchFamily="18" charset="0"/>
                                </a:rPr>
                                <m:t>(</m:t>
                              </m:r>
                              <m:r>
                                <a:rPr lang="es-EC" i="1">
                                  <a:latin typeface="Cambria Math" panose="02040503050406030204" pitchFamily="18" charset="0"/>
                                </a:rPr>
                                <m:t>𝑇𝑎</m:t>
                              </m:r>
                            </m:e>
                          </m:d>
                        </m:num>
                        <m:den>
                          <m:r>
                            <a:rPr lang="es-EC" i="1">
                              <a:latin typeface="Cambria Math" panose="02040503050406030204" pitchFamily="18" charset="0"/>
                            </a:rPr>
                            <m:t>𝑅</m:t>
                          </m:r>
                          <m:r>
                            <a:rPr lang="es-EC" i="0">
                              <a:latin typeface="Cambria Math" panose="02040503050406030204" pitchFamily="18" charset="0"/>
                            </a:rPr>
                            <m:t>∗∅</m:t>
                          </m:r>
                          <m:r>
                            <a:rPr lang="es-EC" i="1">
                              <a:latin typeface="Cambria Math" panose="02040503050406030204" pitchFamily="18" charset="0"/>
                            </a:rPr>
                            <m:t>𝑝</m:t>
                          </m:r>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𝐸</m:t>
                              </m:r>
                            </m:sub>
                          </m:sSub>
                        </m:den>
                      </m:f>
                      <m:r>
                        <a:rPr lang="es-EC" i="0">
                          <a:latin typeface="Cambria Math" panose="02040503050406030204" pitchFamily="18" charset="0"/>
                        </a:rPr>
                        <m:t>∗</m:t>
                      </m:r>
                      <m:r>
                        <a:rPr lang="es-EC" i="1">
                          <a:latin typeface="Cambria Math" panose="02040503050406030204" pitchFamily="18" charset="0"/>
                        </a:rPr>
                        <m:t>𝑊</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746710" y="3255834"/>
                <a:ext cx="2759538" cy="6765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352800" y="4139800"/>
                <a:ext cx="6096000" cy="1850507"/>
              </a:xfrm>
              <a:prstGeom prst="rect">
                <a:avLst/>
              </a:prstGeom>
            </p:spPr>
            <p:txBody>
              <a:bodyPr>
                <a:spAutoFit/>
              </a:bodyPr>
              <a:lstStyle/>
              <a:p>
                <a:pPr marL="45720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𝐵𝐴𝑆𝐴𝐿</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1∗1,19</m:t>
                          </m:r>
                        </m:num>
                        <m:den>
                          <m:r>
                            <a:rPr lang="es-EC" i="1">
                              <a:effectLst/>
                              <a:latin typeface="Cambria Math" panose="02040503050406030204" pitchFamily="18" charset="0"/>
                              <a:ea typeface="Calibri" panose="020F0502020204030204" pitchFamily="34" charset="0"/>
                              <a:cs typeface="Arial" panose="020B0604020202020204" pitchFamily="34" charset="0"/>
                            </a:rPr>
                            <m:t>3∗0,9∗0,9</m:t>
                          </m:r>
                        </m:den>
                      </m:f>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𝑊</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algn="just">
                  <a:lnSpc>
                    <a:spcPct val="150000"/>
                  </a:lnSpc>
                  <a:spcAft>
                    <a:spcPts val="0"/>
                  </a:spcAft>
                  <a:tabLst>
                    <a:tab pos="755015" algn="l"/>
                  </a:tabLst>
                </a:pPr>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𝐵𝐴𝑆𝐴𝐿</m:t>
                          </m:r>
                        </m:sub>
                      </m:sSub>
                      <m:r>
                        <a:rPr lang="es-EC" i="1">
                          <a:effectLst/>
                          <a:latin typeface="Cambria Math" panose="02040503050406030204" pitchFamily="18" charset="0"/>
                          <a:ea typeface="Calibri" panose="020F0502020204030204" pitchFamily="34" charset="0"/>
                          <a:cs typeface="Arial" panose="020B0604020202020204" pitchFamily="34" charset="0"/>
                        </a:rPr>
                        <m:t>=0,49</m:t>
                      </m:r>
                      <m:r>
                        <a:rPr lang="es-EC" i="1">
                          <a:effectLst/>
                          <a:latin typeface="Cambria Math" panose="02040503050406030204" pitchFamily="18" charset="0"/>
                          <a:ea typeface="Calibri" panose="020F0502020204030204" pitchFamily="34" charset="0"/>
                          <a:cs typeface="Arial" panose="020B0604020202020204" pitchFamily="34" charset="0"/>
                        </a:rPr>
                        <m:t>𝑊</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3352800" y="4139800"/>
                <a:ext cx="6096000" cy="1850507"/>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562001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280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En el análisis de estructuras conformadas por muros o paredes portantes, el sistema del piso tiene una importancia considerable debido a su influencia en la estructura al momento de un evento </a:t>
            </a:r>
            <a:r>
              <a:rPr lang="es-EC" dirty="0" smtClean="0">
                <a:solidFill>
                  <a:schemeClr val="tx1"/>
                </a:solidFill>
                <a:latin typeface="Times New Roman" panose="02020603050405020304" pitchFamily="18" charset="0"/>
                <a:cs typeface="Times New Roman" panose="02020603050405020304" pitchFamily="18" charset="0"/>
              </a:rPr>
              <a:t>sísmico.</a:t>
            </a:r>
          </a:p>
          <a:p>
            <a:pPr algn="just"/>
            <a:r>
              <a:rPr lang="es-EC" dirty="0">
                <a:solidFill>
                  <a:schemeClr val="tx1"/>
                </a:solidFill>
                <a:latin typeface="Times New Roman" panose="02020603050405020304" pitchFamily="18" charset="0"/>
                <a:cs typeface="Times New Roman" panose="02020603050405020304" pitchFamily="18" charset="0"/>
              </a:rPr>
              <a:t>La estructura Estupiñán Orejuela presenta un sistema de piso flexible, considerado mediante el análisis de varios aspectos estructurales como la liga que debe haber entre muros y pisos o techo, esto resulta de gran importancia al momento de transmitir las fuerzas y deformaciones a todos los elementos de la estructura. </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Autofit/>
          </a:bodyPr>
          <a:lstStyle/>
          <a:p>
            <a:pPr algn="ctr"/>
            <a:r>
              <a:rPr lang="es-EC" dirty="0">
                <a:latin typeface="Times New Roman" panose="02020603050405020304" pitchFamily="18" charset="0"/>
                <a:cs typeface="Times New Roman" panose="02020603050405020304" pitchFamily="18" charset="0"/>
              </a:rPr>
              <a:t>Distribución de fuerzas laterales en paneles de mampostería </a:t>
            </a: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65967" t="43432" r="15137" b="33108"/>
          <a:stretch/>
        </p:blipFill>
        <p:spPr bwMode="auto">
          <a:xfrm>
            <a:off x="4075112" y="3704907"/>
            <a:ext cx="4014788" cy="25688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082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026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Los pisos de la estructura se encuentran conformados por madera, los mismos que se componen de vigas principales, viguetas y tablones. Los distintos tipos de vigas se encuentran unidas mediante pernos que garantizan su unión y funcionamiento estructural.</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ENTREPISOS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C:\Users\LEO ESPINOZA\Documents\RESP LEO\Respaldo LEO\Documents\TESIS ESPINOZA LARREA\Fotos Iphone 5\IMG_069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282665" y="2866867"/>
            <a:ext cx="3342006" cy="3421063"/>
          </a:xfrm>
          <a:prstGeom prst="rect">
            <a:avLst/>
          </a:prstGeom>
          <a:noFill/>
          <a:ln>
            <a:noFill/>
          </a:ln>
        </p:spPr>
      </p:pic>
      <p:pic>
        <p:nvPicPr>
          <p:cNvPr id="8" name="Imagen 7" descr="C:\Users\LEO ESPINOZA\Documents\RESP LEO\Respaldo LEO\Documents\TESIS ESPINOZA LARREA\Fotos Iphone 5\IMG_069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149503" y="2911004"/>
            <a:ext cx="3342005" cy="3332787"/>
          </a:xfrm>
          <a:prstGeom prst="rect">
            <a:avLst/>
          </a:prstGeom>
          <a:noFill/>
          <a:ln>
            <a:noFill/>
          </a:ln>
        </p:spPr>
      </p:pic>
    </p:spTree>
    <p:extLst>
      <p:ext uri="{BB962C8B-B14F-4D97-AF65-F5344CB8AC3E}">
        <p14:creationId xmlns:p14="http://schemas.microsoft.com/office/powerpoint/2010/main" val="1913833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534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Al analizar el comportamiento que presentan los entrepisos en la estructura, se estableció un modelamiento cercano a la realidad en el programa computacional. Para exhibir dicho modelo, se identifica varios factores de su conformación del entrepiso como la geometría, materiales y secciones, determinando una estructura equivalente en altura tanto en inercia como en peso para introducir en el modelo</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ENTREPISOS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19988" t="27086" r="19243" b="40097"/>
          <a:stretch/>
        </p:blipFill>
        <p:spPr>
          <a:xfrm>
            <a:off x="391160" y="3455882"/>
            <a:ext cx="5996940" cy="2259118"/>
          </a:xfrm>
          <a:prstGeom prst="rect">
            <a:avLst/>
          </a:prstGeom>
        </p:spPr>
      </p:pic>
      <p:pic>
        <p:nvPicPr>
          <p:cNvPr id="8" name="Imagen 7"/>
          <p:cNvPicPr/>
          <p:nvPr/>
        </p:nvPicPr>
        <p:blipFill rotWithShape="1">
          <a:blip r:embed="rId5"/>
          <a:srcRect l="22404" t="65894" r="24368" b="12749"/>
          <a:stretch/>
        </p:blipFill>
        <p:spPr>
          <a:xfrm>
            <a:off x="6388099" y="3463502"/>
            <a:ext cx="5704227" cy="1692698"/>
          </a:xfrm>
          <a:prstGeom prst="rect">
            <a:avLst/>
          </a:prstGeom>
        </p:spPr>
      </p:pic>
    </p:spTree>
    <p:extLst>
      <p:ext uri="{BB962C8B-B14F-4D97-AF65-F5344CB8AC3E}">
        <p14:creationId xmlns:p14="http://schemas.microsoft.com/office/powerpoint/2010/main" val="2722517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ENTREPISOS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51209" t="31530" r="2073" b="43614"/>
          <a:stretch/>
        </p:blipFill>
        <p:spPr bwMode="auto">
          <a:xfrm>
            <a:off x="215899" y="1913572"/>
            <a:ext cx="6083301" cy="2239328"/>
          </a:xfrm>
          <a:prstGeom prst="rect">
            <a:avLst/>
          </a:prstGeom>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2612977356"/>
              </p:ext>
            </p:extLst>
          </p:nvPr>
        </p:nvGraphicFramePr>
        <p:xfrm>
          <a:off x="6716714" y="2035172"/>
          <a:ext cx="4992685" cy="3260727"/>
        </p:xfrm>
        <a:graphic>
          <a:graphicData uri="http://schemas.openxmlformats.org/drawingml/2006/table">
            <a:tbl>
              <a:tblPr firstRow="1" firstCol="1" bandRow="1">
                <a:tableStyleId>{5C22544A-7EE6-4342-B048-85BDC9FD1C3A}</a:tableStyleId>
              </a:tblPr>
              <a:tblGrid>
                <a:gridCol w="434147"/>
                <a:gridCol w="517636"/>
                <a:gridCol w="500938"/>
                <a:gridCol w="534334"/>
                <a:gridCol w="534334"/>
                <a:gridCol w="651220"/>
                <a:gridCol w="834897"/>
                <a:gridCol w="985179"/>
              </a:tblGrid>
              <a:tr h="362303">
                <a:tc>
                  <a:txBody>
                    <a:bodyPr/>
                    <a:lstStyle/>
                    <a:p>
                      <a:pPr>
                        <a:lnSpc>
                          <a:spcPct val="107000"/>
                        </a:lnSpc>
                        <a:spcAft>
                          <a:spcPts val="0"/>
                        </a:spcAft>
                      </a:pPr>
                      <a:r>
                        <a:rPr lang="es-EC" sz="1400" dirty="0">
                          <a:effectLst/>
                        </a:rPr>
                        <a:t>FIG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dirty="0">
                          <a:effectLst/>
                        </a:rPr>
                        <a:t>h</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dirty="0" err="1">
                          <a:effectLst/>
                        </a:rPr>
                        <a:t>Ai</a:t>
                      </a: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dirty="0" err="1">
                          <a:effectLst/>
                        </a:rPr>
                        <a:t>Yi</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A*Yi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Ixi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Ayi^2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2303">
                <a:tc>
                  <a:txBody>
                    <a:bodyPr/>
                    <a:lstStyle/>
                    <a:p>
                      <a:pPr algn="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300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24,5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7350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225,00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180075,00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2303">
                <a:tc>
                  <a:txBody>
                    <a:bodyPr/>
                    <a:lstStyle/>
                    <a:p>
                      <a:pPr algn="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400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13,0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5200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13333,33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67600,00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2303">
                <a:tc>
                  <a:txBody>
                    <a:bodyPr/>
                    <a:lstStyle/>
                    <a:p>
                      <a:pPr algn="r">
                        <a:lnSpc>
                          <a:spcPct val="107000"/>
                        </a:lnSpc>
                        <a:spcAft>
                          <a:spcPts val="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400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13,0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5200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13333,33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67600,00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2303">
                <a:tc>
                  <a:txBody>
                    <a:bodyPr/>
                    <a:lstStyle/>
                    <a:p>
                      <a:pPr algn="r">
                        <a:lnSpc>
                          <a:spcPct val="107000"/>
                        </a:lnSpc>
                        <a:spcAft>
                          <a:spcPts val="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13,0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1300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33,33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16900,00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2303">
                <a:tc>
                  <a:txBody>
                    <a:bodyPr/>
                    <a:lstStyle/>
                    <a:p>
                      <a:pPr algn="r">
                        <a:lnSpc>
                          <a:spcPct val="107000"/>
                        </a:lnSpc>
                        <a:spcAft>
                          <a:spcPts val="0"/>
                        </a:spcAft>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400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66,67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800,00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2303">
                <a:tc>
                  <a:txBody>
                    <a:bodyPr/>
                    <a:lstStyle/>
                    <a:p>
                      <a:pPr algn="r">
                        <a:lnSpc>
                          <a:spcPct val="107000"/>
                        </a:lnSpc>
                        <a:spcAft>
                          <a:spcPts val="0"/>
                        </a:spcAft>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8,33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25,00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2303">
                <a:tc>
                  <a:txBody>
                    <a:bodyPr/>
                    <a:lstStyle/>
                    <a:p>
                      <a:pPr algn="r">
                        <a:lnSpc>
                          <a:spcPct val="107000"/>
                        </a:lnSpc>
                        <a:spcAft>
                          <a:spcPts val="0"/>
                        </a:spcAft>
                      </a:pPr>
                      <a:r>
                        <a:rPr lang="es-EC" sz="1400">
                          <a:effectLst/>
                        </a:rPr>
                        <a:t>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2303">
                <a:tc>
                  <a:txBody>
                    <a:bodyPr/>
                    <a:lstStyle/>
                    <a:p>
                      <a:pPr algn="r">
                        <a:lnSpc>
                          <a:spcPct val="107000"/>
                        </a:lnSpc>
                        <a:spcAft>
                          <a:spcPts val="0"/>
                        </a:spcAft>
                      </a:pPr>
                      <a:r>
                        <a:rPr lang="es-EC" sz="1400">
                          <a:effectLst/>
                        </a:rPr>
                        <a: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1500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19500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27000,00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333000,00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mc:AlternateContent xmlns:mc="http://schemas.openxmlformats.org/markup-compatibility/2006" xmlns:a14="http://schemas.microsoft.com/office/drawing/2010/main">
        <mc:Choice Requires="a14">
          <p:sp>
            <p:nvSpPr>
              <p:cNvPr id="9" name="25 CuadroTexto"/>
              <p:cNvSpPr txBox="1"/>
              <p:nvPr/>
            </p:nvSpPr>
            <p:spPr>
              <a:xfrm>
                <a:off x="1677352" y="4756785"/>
                <a:ext cx="3427095" cy="26543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p>
                <a:pPr algn="ctr">
                  <a:spcAft>
                    <a:spcPts val="0"/>
                  </a:spcAft>
                </a:pPr>
                <a14:m>
                  <m:oMath xmlns:m="http://schemas.openxmlformats.org/officeDocument/2006/math">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𝐼𝑥</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𝐼𝑥𝑖</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𝐴𝑦</m:t>
                    </m:r>
                    <m:sSup>
                      <m:sSupPr>
                        <m:ctrlPr>
                          <a:rPr lang="es-EC"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𝑖</m:t>
                        </m:r>
                      </m:e>
                      <m:sup>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dirty="0">
                    <a:solidFill>
                      <a:srgbClr val="000000"/>
                    </a:solidFill>
                    <a:effectLst/>
                    <a:latin typeface="Times New Roman" panose="02020603050405020304" pitchFamily="18" charset="0"/>
                    <a:ea typeface="Times New Roman" panose="02020603050405020304" pitchFamily="18" charset="0"/>
                  </a:rPr>
                  <a:t> = 360000.00 cm4</a:t>
                </a:r>
                <a:endParaRPr lang="es-EC" dirty="0">
                  <a:effectLst/>
                  <a:latin typeface="Times New Roman" panose="02020603050405020304" pitchFamily="18" charset="0"/>
                  <a:ea typeface="Times New Roman" panose="02020603050405020304" pitchFamily="18" charset="0"/>
                </a:endParaRPr>
              </a:p>
            </p:txBody>
          </p:sp>
        </mc:Choice>
        <mc:Fallback xmlns="">
          <p:sp>
            <p:nvSpPr>
              <p:cNvPr id="9" name="25 CuadroTexto"/>
              <p:cNvSpPr txBox="1">
                <a:spLocks noRot="1" noChangeAspect="1" noMove="1" noResize="1" noEditPoints="1" noAdjustHandles="1" noChangeArrowheads="1" noChangeShapeType="1" noTextEdit="1"/>
              </p:cNvSpPr>
              <p:nvPr/>
            </p:nvSpPr>
            <p:spPr>
              <a:xfrm>
                <a:off x="1677352" y="4756785"/>
                <a:ext cx="3427095" cy="265430"/>
              </a:xfrm>
              <a:prstGeom prst="rect">
                <a:avLst/>
              </a:prstGeom>
              <a:blipFill rotWithShape="0">
                <a:blip r:embed="rId5"/>
                <a:stretch>
                  <a:fillRect t="-6818" b="-54545"/>
                </a:stretch>
              </a:blipFill>
            </p:spPr>
            <p:txBody>
              <a:bodyPr/>
              <a:lstStyle/>
              <a:p>
                <a:r>
                  <a:rPr lang="es-EC">
                    <a:noFill/>
                  </a:rPr>
                  <a:t> </a:t>
                </a:r>
              </a:p>
            </p:txBody>
          </p:sp>
        </mc:Fallback>
      </mc:AlternateContent>
    </p:spTree>
    <p:extLst>
      <p:ext uri="{BB962C8B-B14F-4D97-AF65-F5344CB8AC3E}">
        <p14:creationId xmlns:p14="http://schemas.microsoft.com/office/powerpoint/2010/main" val="1161154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ENTREPISOS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49040" t="32580" r="3587" b="49221"/>
          <a:stretch/>
        </p:blipFill>
        <p:spPr bwMode="auto">
          <a:xfrm>
            <a:off x="215898" y="1983104"/>
            <a:ext cx="5829301" cy="1547495"/>
          </a:xfrm>
          <a:prstGeom prst="rect">
            <a:avLst/>
          </a:prstGeom>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1836043562"/>
              </p:ext>
            </p:extLst>
          </p:nvPr>
        </p:nvGraphicFramePr>
        <p:xfrm>
          <a:off x="6500812" y="2111374"/>
          <a:ext cx="4954587" cy="1927225"/>
        </p:xfrm>
        <a:graphic>
          <a:graphicData uri="http://schemas.openxmlformats.org/drawingml/2006/table">
            <a:tbl>
              <a:tblPr firstRow="1" firstCol="1" bandRow="1">
                <a:tableStyleId>{5C22544A-7EE6-4342-B048-85BDC9FD1C3A}</a:tableStyleId>
              </a:tblPr>
              <a:tblGrid>
                <a:gridCol w="538920"/>
                <a:gridCol w="486766"/>
                <a:gridCol w="399844"/>
                <a:gridCol w="504151"/>
                <a:gridCol w="608458"/>
                <a:gridCol w="573689"/>
                <a:gridCol w="903995"/>
                <a:gridCol w="938764"/>
              </a:tblGrid>
              <a:tr h="385445">
                <a:tc>
                  <a:txBody>
                    <a:bodyPr/>
                    <a:lstStyle/>
                    <a:p>
                      <a:pPr>
                        <a:lnSpc>
                          <a:spcPct val="107000"/>
                        </a:lnSpc>
                        <a:spcAft>
                          <a:spcPts val="0"/>
                        </a:spcAft>
                      </a:pPr>
                      <a:r>
                        <a:rPr lang="es-EC" sz="1600" dirty="0">
                          <a:effectLst/>
                        </a:rPr>
                        <a:t>FIG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dirty="0">
                          <a:effectLst/>
                        </a:rPr>
                        <a:t>b</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dirty="0">
                          <a:effectLst/>
                        </a:rPr>
                        <a:t>h</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dirty="0" err="1">
                          <a:effectLst/>
                        </a:rPr>
                        <a:t>Ai</a:t>
                      </a:r>
                      <a:r>
                        <a:rPr lang="es-EC"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a:effectLst/>
                        </a:rPr>
                        <a:t>Yi</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a:effectLst/>
                        </a:rPr>
                        <a:t>A*Yi</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a:effectLst/>
                        </a:rPr>
                        <a:t>Ixi</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a:effectLst/>
                        </a:rPr>
                        <a:t>Ayi^2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85445">
                <a:tc>
                  <a:txBody>
                    <a:bodyPr/>
                    <a:lstStyle/>
                    <a:p>
                      <a:pPr algn="r">
                        <a:lnSpc>
                          <a:spcPct val="107000"/>
                        </a:lnSpc>
                        <a:spcAft>
                          <a:spcPts val="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300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15,5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4650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225,00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72075,00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85445">
                <a:tc>
                  <a:txBody>
                    <a:bodyPr/>
                    <a:lstStyle/>
                    <a:p>
                      <a:pPr algn="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98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7,0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686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1600,67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4802,00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85445">
                <a:tc>
                  <a:txBody>
                    <a:bodyPr/>
                    <a:lstStyle/>
                    <a:p>
                      <a:pPr algn="r">
                        <a:lnSpc>
                          <a:spcPct val="107000"/>
                        </a:lnSpc>
                        <a:spcAft>
                          <a:spcPts val="0"/>
                        </a:spcAft>
                      </a:pPr>
                      <a:r>
                        <a:rPr lang="es-EC" sz="16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98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7,0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686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1600,67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4802,00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85445">
                <a:tc>
                  <a:txBody>
                    <a:bodyPr/>
                    <a:lstStyle/>
                    <a:p>
                      <a:pPr algn="r">
                        <a:lnSpc>
                          <a:spcPct val="107000"/>
                        </a:lnSpc>
                        <a:spcAft>
                          <a:spcPts val="0"/>
                        </a:spcAft>
                      </a:pPr>
                      <a:r>
                        <a:rPr lang="es-EC" sz="1600">
                          <a:effectLst/>
                        </a:rPr>
                        <a:t>∑</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496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6022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3426,33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81679,00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mc:AlternateContent xmlns:mc="http://schemas.openxmlformats.org/markup-compatibility/2006" xmlns:a14="http://schemas.microsoft.com/office/drawing/2010/main">
        <mc:Choice Requires="a14">
          <p:sp>
            <p:nvSpPr>
              <p:cNvPr id="9" name="25 CuadroTexto"/>
              <p:cNvSpPr txBox="1"/>
              <p:nvPr/>
            </p:nvSpPr>
            <p:spPr>
              <a:xfrm>
                <a:off x="2342832" y="4477384"/>
                <a:ext cx="4157980" cy="3740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p>
                <a:pPr algn="ctr">
                  <a:spcAft>
                    <a:spcPts val="0"/>
                  </a:spcAft>
                </a:pPr>
                <a14:m>
                  <m:oMath xmlns:m="http://schemas.openxmlformats.org/officeDocument/2006/math">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𝐼𝑥</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𝐼𝑥𝑖</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𝐴𝑦</m:t>
                    </m:r>
                    <m:sSup>
                      <m:sSupPr>
                        <m:ctrlPr>
                          <a:rPr lang="es-EC"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𝑖</m:t>
                        </m:r>
                      </m:e>
                      <m:sup>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dirty="0">
                    <a:solidFill>
                      <a:srgbClr val="000000"/>
                    </a:solidFill>
                    <a:effectLst/>
                    <a:latin typeface="Times New Roman" panose="02020603050405020304" pitchFamily="18" charset="0"/>
                    <a:ea typeface="Times New Roman" panose="02020603050405020304" pitchFamily="18" charset="0"/>
                  </a:rPr>
                  <a:t> = 85105,33 cm4</a:t>
                </a:r>
                <a:endParaRPr lang="es-EC" dirty="0">
                  <a:effectLst/>
                  <a:latin typeface="Times New Roman" panose="02020603050405020304" pitchFamily="18" charset="0"/>
                  <a:ea typeface="Times New Roman" panose="02020603050405020304" pitchFamily="18" charset="0"/>
                </a:endParaRPr>
              </a:p>
            </p:txBody>
          </p:sp>
        </mc:Choice>
        <mc:Fallback xmlns="">
          <p:sp>
            <p:nvSpPr>
              <p:cNvPr id="9" name="25 CuadroTexto"/>
              <p:cNvSpPr txBox="1">
                <a:spLocks noRot="1" noChangeAspect="1" noMove="1" noResize="1" noEditPoints="1" noAdjustHandles="1" noChangeArrowheads="1" noChangeShapeType="1" noTextEdit="1"/>
              </p:cNvSpPr>
              <p:nvPr/>
            </p:nvSpPr>
            <p:spPr>
              <a:xfrm>
                <a:off x="2342832" y="4477384"/>
                <a:ext cx="4157980" cy="374015"/>
              </a:xfrm>
              <a:prstGeom prst="rect">
                <a:avLst/>
              </a:prstGeom>
              <a:blipFill rotWithShape="0">
                <a:blip r:embed="rId5"/>
                <a:stretch>
                  <a:fillRect t="-4839" b="-9677"/>
                </a:stretch>
              </a:blipFill>
            </p:spPr>
            <p:txBody>
              <a:bodyPr/>
              <a:lstStyle/>
              <a:p>
                <a:r>
                  <a:rPr lang="es-EC">
                    <a:noFill/>
                  </a:rPr>
                  <a:t> </a:t>
                </a:r>
              </a:p>
            </p:txBody>
          </p:sp>
        </mc:Fallback>
      </mc:AlternateContent>
    </p:spTree>
    <p:extLst>
      <p:ext uri="{BB962C8B-B14F-4D97-AF65-F5344CB8AC3E}">
        <p14:creationId xmlns:p14="http://schemas.microsoft.com/office/powerpoint/2010/main" val="6403171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288366"/>
          </a:xfrm>
        </p:spPr>
        <p:txBody>
          <a:bodyPr/>
          <a:lstStyle/>
          <a:p>
            <a:r>
              <a:rPr lang="es-EC" dirty="0">
                <a:solidFill>
                  <a:schemeClr val="tx1"/>
                </a:solidFill>
                <a:latin typeface="Times New Roman" panose="02020603050405020304" pitchFamily="18" charset="0"/>
                <a:cs typeface="Times New Roman" panose="02020603050405020304" pitchFamily="18" charset="0"/>
              </a:rPr>
              <a:t>Una vez determinadas las inercias de las secciones compuestas se calcula el primer parámetro que determina la equivalencia en altura de inercias el cual se determina mediante la siguiente expresión</a:t>
            </a:r>
            <a:r>
              <a:rPr lang="es-EC" dirty="0" smtClean="0">
                <a:solidFill>
                  <a:schemeClr val="tx1"/>
                </a:solidFill>
                <a:latin typeface="Times New Roman" panose="02020603050405020304" pitchFamily="18" charset="0"/>
                <a:cs typeface="Times New Roman" panose="02020603050405020304" pitchFamily="18" charset="0"/>
              </a:rPr>
              <a:t>:</a:t>
            </a:r>
          </a:p>
          <a:p>
            <a:endParaRPr lang="es-EC" dirty="0">
              <a:solidFill>
                <a:schemeClr val="tx1"/>
              </a:solidFill>
              <a:latin typeface="Times New Roman" panose="02020603050405020304" pitchFamily="18" charset="0"/>
              <a:cs typeface="Times New Roman" panose="02020603050405020304" pitchFamily="18" charset="0"/>
            </a:endParaRP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ENTREPISOS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5224469" y="2757751"/>
                <a:ext cx="1804019"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h𝑒𝑞</m:t>
                      </m:r>
                      <m:r>
                        <a:rPr lang="es-EC" i="0">
                          <a:latin typeface="Cambria Math" panose="02040503050406030204" pitchFamily="18" charset="0"/>
                        </a:rPr>
                        <m:t>=</m:t>
                      </m:r>
                      <m:rad>
                        <m:radPr>
                          <m:ctrlPr>
                            <a:rPr lang="es-EC" i="1">
                              <a:latin typeface="Cambria Math" panose="02040503050406030204" pitchFamily="18" charset="0"/>
                            </a:rPr>
                          </m:ctrlPr>
                        </m:radPr>
                        <m:deg>
                          <m:r>
                            <a:rPr lang="es-EC" i="0">
                              <a:latin typeface="Cambria Math" panose="02040503050406030204" pitchFamily="18" charset="0"/>
                            </a:rPr>
                            <m:t>3</m:t>
                          </m:r>
                        </m:deg>
                        <m:e>
                          <m:f>
                            <m:fPr>
                              <m:ctrlPr>
                                <a:rPr lang="es-EC" i="1">
                                  <a:latin typeface="Cambria Math" panose="02040503050406030204" pitchFamily="18" charset="0"/>
                                </a:rPr>
                              </m:ctrlPr>
                            </m:fPr>
                            <m:num>
                              <m:r>
                                <a:rPr lang="es-EC" i="0">
                                  <a:latin typeface="Cambria Math" panose="02040503050406030204" pitchFamily="18" charset="0"/>
                                </a:rPr>
                                <m:t>12∗</m:t>
                              </m:r>
                              <m:r>
                                <a:rPr lang="es-EC" i="1">
                                  <a:latin typeface="Cambria Math" panose="02040503050406030204" pitchFamily="18" charset="0"/>
                                </a:rPr>
                                <m:t>𝐼𝑥</m:t>
                              </m:r>
                            </m:num>
                            <m:den>
                              <m:r>
                                <a:rPr lang="es-EC" i="1">
                                  <a:latin typeface="Cambria Math" panose="02040503050406030204" pitchFamily="18" charset="0"/>
                                </a:rPr>
                                <m:t>𝑏</m:t>
                              </m:r>
                            </m:den>
                          </m:f>
                        </m:e>
                      </m:ra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224469" y="2757751"/>
                <a:ext cx="1804019" cy="910699"/>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530600" y="3617063"/>
                <a:ext cx="6096000" cy="2650084"/>
              </a:xfrm>
              <a:prstGeom prst="rect">
                <a:avLst/>
              </a:prstGeom>
            </p:spPr>
            <p:txBody>
              <a:bodyPr>
                <a:spAutoFit/>
              </a:bodyPr>
              <a:lstStyle/>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h𝑒𝑞</m:t>
                      </m:r>
                      <m:r>
                        <a:rPr lang="es-EC" i="1" smtClean="0">
                          <a:effectLst/>
                          <a:latin typeface="Cambria Math" panose="02040503050406030204" pitchFamily="18" charset="0"/>
                          <a:ea typeface="Calibri" panose="020F0502020204030204" pitchFamily="34" charset="0"/>
                          <a:cs typeface="Arial" panose="020B0604020202020204" pitchFamily="34" charset="0"/>
                        </a:rPr>
                        <m:t>=</m:t>
                      </m:r>
                      <m:rad>
                        <m:radPr>
                          <m:ctrlPr>
                            <a:rPr lang="es-EC" i="1">
                              <a:effectLst/>
                              <a:latin typeface="Cambria Math" panose="02040503050406030204" pitchFamily="18" charset="0"/>
                              <a:ea typeface="Calibri" panose="020F0502020204030204" pitchFamily="34" charset="0"/>
                              <a:cs typeface="Arial" panose="020B0604020202020204" pitchFamily="34" charset="0"/>
                            </a:rPr>
                          </m:ctrlPr>
                        </m:radPr>
                        <m:deg>
                          <m:r>
                            <a:rPr lang="es-EC" i="1">
                              <a:effectLst/>
                              <a:latin typeface="Cambria Math" panose="02040503050406030204" pitchFamily="18" charset="0"/>
                              <a:ea typeface="Calibri" panose="020F0502020204030204" pitchFamily="34" charset="0"/>
                              <a:cs typeface="Arial" panose="020B0604020202020204" pitchFamily="34" charset="0"/>
                            </a:rPr>
                            <m:t>3</m:t>
                          </m: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12∗360000</m:t>
                              </m:r>
                            </m:num>
                            <m:den>
                              <m:r>
                                <a:rPr lang="es-EC" i="1">
                                  <a:effectLst/>
                                  <a:latin typeface="Cambria Math" panose="02040503050406030204" pitchFamily="18" charset="0"/>
                                  <a:ea typeface="Calibri" panose="020F0502020204030204" pitchFamily="34" charset="0"/>
                                  <a:cs typeface="Arial" panose="020B0604020202020204" pitchFamily="34" charset="0"/>
                                </a:rPr>
                                <m:t>100</m:t>
                              </m:r>
                            </m:den>
                          </m:f>
                        </m:e>
                      </m:rad>
                      <m:r>
                        <a:rPr lang="es-EC" i="1">
                          <a:effectLst/>
                          <a:latin typeface="Cambria Math" panose="02040503050406030204" pitchFamily="18" charset="0"/>
                          <a:ea typeface="Times New Roman" panose="02020603050405020304" pitchFamily="18" charset="0"/>
                          <a:cs typeface="Arial" panose="020B0604020202020204" pitchFamily="34" charset="0"/>
                        </a:rPr>
                        <m:t>=35,09 </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h𝑒𝑞</m:t>
                      </m:r>
                      <m:r>
                        <a:rPr lang="es-EC" i="1">
                          <a:effectLst/>
                          <a:latin typeface="Cambria Math" panose="02040503050406030204" pitchFamily="18" charset="0"/>
                          <a:ea typeface="Calibri" panose="020F0502020204030204" pitchFamily="34" charset="0"/>
                          <a:cs typeface="Arial" panose="020B0604020202020204" pitchFamily="34" charset="0"/>
                        </a:rPr>
                        <m:t>=</m:t>
                      </m:r>
                      <m:rad>
                        <m:radPr>
                          <m:ctrlPr>
                            <a:rPr lang="es-EC" i="1">
                              <a:effectLst/>
                              <a:latin typeface="Cambria Math" panose="02040503050406030204" pitchFamily="18" charset="0"/>
                              <a:ea typeface="Calibri" panose="020F0502020204030204" pitchFamily="34" charset="0"/>
                              <a:cs typeface="Arial" panose="020B0604020202020204" pitchFamily="34" charset="0"/>
                            </a:rPr>
                          </m:ctrlPr>
                        </m:radPr>
                        <m:deg>
                          <m:r>
                            <a:rPr lang="es-EC" i="1">
                              <a:effectLst/>
                              <a:latin typeface="Cambria Math" panose="02040503050406030204" pitchFamily="18" charset="0"/>
                              <a:ea typeface="Calibri" panose="020F0502020204030204" pitchFamily="34" charset="0"/>
                              <a:cs typeface="Arial" panose="020B0604020202020204" pitchFamily="34" charset="0"/>
                            </a:rPr>
                            <m:t>3</m:t>
                          </m: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12∗85105,33</m:t>
                              </m:r>
                            </m:num>
                            <m:den>
                              <m:r>
                                <a:rPr lang="es-EC" i="1">
                                  <a:effectLst/>
                                  <a:latin typeface="Cambria Math" panose="02040503050406030204" pitchFamily="18" charset="0"/>
                                  <a:ea typeface="Calibri" panose="020F0502020204030204" pitchFamily="34" charset="0"/>
                                  <a:cs typeface="Arial" panose="020B0604020202020204" pitchFamily="34" charset="0"/>
                                </a:rPr>
                                <m:t>100</m:t>
                              </m:r>
                            </m:den>
                          </m:f>
                        </m:e>
                      </m:rad>
                      <m:r>
                        <a:rPr lang="es-EC" i="1">
                          <a:effectLst/>
                          <a:latin typeface="Cambria Math" panose="02040503050406030204" pitchFamily="18" charset="0"/>
                          <a:ea typeface="Times New Roman" panose="02020603050405020304" pitchFamily="18" charset="0"/>
                          <a:cs typeface="Arial" panose="020B0604020202020204" pitchFamily="34" charset="0"/>
                        </a:rPr>
                        <m:t>=21,69 </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3530600" y="3617063"/>
                <a:ext cx="6096000" cy="2650084"/>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4690002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407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Para determinar el segundo parámetro que es una altura equivalente en peso, se identifica los pesos de los materiales por los cuales se encuentran compuestos los entrepisos con sus respectivas volúmenes determinados en </a:t>
            </a:r>
            <a:r>
              <a:rPr lang="es-EC" dirty="0" smtClean="0">
                <a:solidFill>
                  <a:schemeClr val="tx1"/>
                </a:solidFill>
                <a:latin typeface="Times New Roman" panose="02020603050405020304" pitchFamily="18" charset="0"/>
                <a:cs typeface="Times New Roman" panose="02020603050405020304" pitchFamily="18" charset="0"/>
              </a:rPr>
              <a:t>1m².</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ENTREPISOS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2191175624"/>
              </p:ext>
            </p:extLst>
          </p:nvPr>
        </p:nvGraphicFramePr>
        <p:xfrm>
          <a:off x="715961" y="2947988"/>
          <a:ext cx="4783138" cy="2906713"/>
        </p:xfrm>
        <a:graphic>
          <a:graphicData uri="http://schemas.openxmlformats.org/drawingml/2006/table">
            <a:tbl>
              <a:tblPr firstRow="1" firstCol="1" bandRow="1">
                <a:tableStyleId>{5C22544A-7EE6-4342-B048-85BDC9FD1C3A}</a:tableStyleId>
              </a:tblPr>
              <a:tblGrid>
                <a:gridCol w="1509572"/>
                <a:gridCol w="949843"/>
                <a:gridCol w="1306034"/>
                <a:gridCol w="1017689"/>
              </a:tblGrid>
              <a:tr h="600353">
                <a:tc>
                  <a:txBody>
                    <a:bodyPr/>
                    <a:lstStyle/>
                    <a:p>
                      <a:pPr>
                        <a:lnSpc>
                          <a:spcPct val="107000"/>
                        </a:lnSpc>
                        <a:spcAft>
                          <a:spcPts val="0"/>
                        </a:spcAft>
                      </a:pPr>
                      <a:r>
                        <a:rPr lang="es-EC" sz="1400" dirty="0">
                          <a:effectLst/>
                        </a:rPr>
                        <a:t>MATERIAL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Volumen (m3)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Peso Específico (T/m3)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Peso por m2 (T/m2)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52826">
                <a:tc>
                  <a:txBody>
                    <a:bodyPr/>
                    <a:lstStyle/>
                    <a:p>
                      <a:pPr>
                        <a:lnSpc>
                          <a:spcPct val="107000"/>
                        </a:lnSpc>
                        <a:spcAft>
                          <a:spcPts val="0"/>
                        </a:spcAft>
                      </a:pPr>
                      <a:r>
                        <a:rPr lang="es-EC" sz="1400" dirty="0">
                          <a:effectLst/>
                        </a:rPr>
                        <a:t>Tablón de Madera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0,81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0,02430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0177">
                <a:tc>
                  <a:txBody>
                    <a:bodyPr/>
                    <a:lstStyle/>
                    <a:p>
                      <a:pPr>
                        <a:lnSpc>
                          <a:spcPct val="107000"/>
                        </a:lnSpc>
                        <a:spcAft>
                          <a:spcPts val="0"/>
                        </a:spcAft>
                      </a:pPr>
                      <a:r>
                        <a:rPr lang="es-EC" sz="1400">
                          <a:effectLst/>
                        </a:rPr>
                        <a:t>Vigas cargueras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0,81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0,06480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0177">
                <a:tc>
                  <a:txBody>
                    <a:bodyPr/>
                    <a:lstStyle/>
                    <a:p>
                      <a:pPr>
                        <a:lnSpc>
                          <a:spcPct val="107000"/>
                        </a:lnSpc>
                        <a:spcAft>
                          <a:spcPts val="0"/>
                        </a:spcAft>
                      </a:pPr>
                      <a:r>
                        <a:rPr lang="es-EC" sz="1400">
                          <a:effectLst/>
                        </a:rPr>
                        <a:t>Travesaño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0,81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0,00032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52826">
                <a:tc>
                  <a:txBody>
                    <a:bodyPr/>
                    <a:lstStyle/>
                    <a:p>
                      <a:pPr>
                        <a:lnSpc>
                          <a:spcPct val="107000"/>
                        </a:lnSpc>
                        <a:spcAft>
                          <a:spcPts val="0"/>
                        </a:spcAft>
                      </a:pPr>
                      <a:r>
                        <a:rPr lang="es-EC" sz="1400">
                          <a:effectLst/>
                        </a:rPr>
                        <a:t>Encañado (carrizo)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0,53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0,01060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0177">
                <a:tc>
                  <a:txBody>
                    <a:bodyPr/>
                    <a:lstStyle/>
                    <a:p>
                      <a:pPr>
                        <a:lnSpc>
                          <a:spcPct val="107000"/>
                        </a:lnSpc>
                        <a:spcAft>
                          <a:spcPts val="0"/>
                        </a:spcAft>
                      </a:pPr>
                      <a:r>
                        <a:rPr lang="es-EC" sz="1400">
                          <a:effectLst/>
                        </a:rPr>
                        <a:t>Yeso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1,25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0,01250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0177">
                <a:tc>
                  <a:txBody>
                    <a:bodyPr/>
                    <a:lstStyle/>
                    <a:p>
                      <a:pPr>
                        <a:lnSpc>
                          <a:spcPct val="107000"/>
                        </a:lnSpc>
                      </a:pPr>
                      <a:endParaRPr lang="es-EC" sz="1400">
                        <a:effectLst/>
                        <a:latin typeface="Calibri" panose="020F0502020204030204" pitchFamily="34" charset="0"/>
                      </a:endParaRPr>
                    </a:p>
                  </a:txBody>
                  <a:tcPr marL="44450" marR="44450" marT="0" marB="0" anchor="b"/>
                </a:tc>
                <a:tc>
                  <a:txBody>
                    <a:bodyPr/>
                    <a:lstStyle/>
                    <a:p>
                      <a:pPr>
                        <a:lnSpc>
                          <a:spcPct val="107000"/>
                        </a:lnSpc>
                      </a:pPr>
                      <a:endParaRPr lang="es-EC" sz="1400">
                        <a:effectLst/>
                        <a:latin typeface="Calibri" panose="020F0502020204030204" pitchFamily="34" charset="0"/>
                      </a:endParaRPr>
                    </a:p>
                  </a:txBody>
                  <a:tcPr marL="44450" marR="44450" marT="0" marB="0" anchor="b"/>
                </a:tc>
                <a:tc>
                  <a:txBody>
                    <a:bodyPr/>
                    <a:lstStyle/>
                    <a:p>
                      <a:pPr algn="r">
                        <a:lnSpc>
                          <a:spcPct val="107000"/>
                        </a:lnSpc>
                        <a:spcAft>
                          <a:spcPts val="0"/>
                        </a:spcAft>
                      </a:pPr>
                      <a:r>
                        <a:rPr lang="es-EC" sz="1400">
                          <a:effectLst/>
                        </a:rPr>
                        <a:t>0,801452991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0,11252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638758165"/>
              </p:ext>
            </p:extLst>
          </p:nvPr>
        </p:nvGraphicFramePr>
        <p:xfrm>
          <a:off x="5999160" y="2953278"/>
          <a:ext cx="5532439" cy="1910821"/>
        </p:xfrm>
        <a:graphic>
          <a:graphicData uri="http://schemas.openxmlformats.org/drawingml/2006/table">
            <a:tbl>
              <a:tblPr firstRow="1" firstCol="1" bandRow="1">
                <a:tableStyleId>{5C22544A-7EE6-4342-B048-85BDC9FD1C3A}</a:tableStyleId>
              </a:tblPr>
              <a:tblGrid>
                <a:gridCol w="1688850"/>
                <a:gridCol w="1164724"/>
                <a:gridCol w="1514141"/>
                <a:gridCol w="1164724"/>
              </a:tblGrid>
              <a:tr h="654204">
                <a:tc>
                  <a:txBody>
                    <a:bodyPr/>
                    <a:lstStyle/>
                    <a:p>
                      <a:pPr>
                        <a:lnSpc>
                          <a:spcPct val="107000"/>
                        </a:lnSpc>
                        <a:spcAft>
                          <a:spcPts val="0"/>
                        </a:spcAft>
                      </a:pPr>
                      <a:r>
                        <a:rPr lang="es-EC" sz="1400" dirty="0">
                          <a:effectLst/>
                        </a:rPr>
                        <a:t>MATERIAL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Volumen (m3)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Peso Específico (T/m3)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Peso por m2 (T/m2)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602413">
                <a:tc>
                  <a:txBody>
                    <a:bodyPr/>
                    <a:lstStyle/>
                    <a:p>
                      <a:pPr>
                        <a:lnSpc>
                          <a:spcPct val="107000"/>
                        </a:lnSpc>
                        <a:spcAft>
                          <a:spcPts val="0"/>
                        </a:spcAft>
                      </a:pPr>
                      <a:r>
                        <a:rPr lang="es-EC" sz="1400">
                          <a:effectLst/>
                        </a:rPr>
                        <a:t>Tablón de Madera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0,81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0,02430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7102">
                <a:tc>
                  <a:txBody>
                    <a:bodyPr/>
                    <a:lstStyle/>
                    <a:p>
                      <a:pPr>
                        <a:lnSpc>
                          <a:spcPct val="107000"/>
                        </a:lnSpc>
                        <a:spcAft>
                          <a:spcPts val="0"/>
                        </a:spcAft>
                      </a:pPr>
                      <a:r>
                        <a:rPr lang="es-EC" sz="1400">
                          <a:effectLst/>
                        </a:rPr>
                        <a:t>Vigas cargueras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0,81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0,06480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7102">
                <a:tc>
                  <a:txBody>
                    <a:bodyPr/>
                    <a:lstStyle/>
                    <a:p>
                      <a:pPr>
                        <a:lnSpc>
                          <a:spcPct val="107000"/>
                        </a:lnSpc>
                      </a:pPr>
                      <a:endParaRPr lang="es-EC" sz="1400">
                        <a:effectLst/>
                        <a:latin typeface="Calibri" panose="020F0502020204030204" pitchFamily="34" charset="0"/>
                      </a:endParaRPr>
                    </a:p>
                  </a:txBody>
                  <a:tcPr marL="44450" marR="44450" marT="0" marB="0" anchor="b"/>
                </a:tc>
                <a:tc>
                  <a:txBody>
                    <a:bodyPr/>
                    <a:lstStyle/>
                    <a:p>
                      <a:pPr>
                        <a:lnSpc>
                          <a:spcPct val="107000"/>
                        </a:lnSpc>
                      </a:pPr>
                      <a:endParaRPr lang="es-EC" sz="1400">
                        <a:effectLst/>
                        <a:latin typeface="Calibri" panose="020F0502020204030204" pitchFamily="34" charset="0"/>
                      </a:endParaRPr>
                    </a:p>
                  </a:txBody>
                  <a:tcPr marL="44450" marR="44450" marT="0" marB="0" anchor="b"/>
                </a:tc>
                <a:tc>
                  <a:txBody>
                    <a:bodyPr/>
                    <a:lstStyle/>
                    <a:p>
                      <a:pPr algn="r">
                        <a:lnSpc>
                          <a:spcPct val="107000"/>
                        </a:lnSpc>
                        <a:spcAft>
                          <a:spcPts val="0"/>
                        </a:spcAft>
                      </a:pPr>
                      <a:r>
                        <a:rPr lang="es-EC" sz="1400" dirty="0">
                          <a:effectLst/>
                        </a:rPr>
                        <a:t>0,81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0,08910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1786415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7" cy="4023360"/>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La conservación y restauración de las obras históricas es esencial para satisfacer la necesidad de los pueblos de mantener vivo su patrimonio cultural y la seguridad de quienes habitan en ellos. </a:t>
            </a:r>
            <a:endParaRPr lang="es-EC" dirty="0" smtClean="0">
              <a:solidFill>
                <a:schemeClr val="tx1"/>
              </a:solidFill>
              <a:latin typeface="Times New Roman" panose="02020603050405020304" pitchFamily="18" charset="0"/>
              <a:cs typeface="Times New Roman" panose="02020603050405020304" pitchFamily="18" charset="0"/>
            </a:endParaRPr>
          </a:p>
          <a:p>
            <a:pPr algn="just"/>
            <a:r>
              <a:rPr lang="es-EC" dirty="0" smtClean="0">
                <a:solidFill>
                  <a:schemeClr val="tx1"/>
                </a:solidFill>
                <a:latin typeface="Times New Roman" panose="02020603050405020304" pitchFamily="18" charset="0"/>
                <a:cs typeface="Times New Roman" panose="02020603050405020304" pitchFamily="18" charset="0"/>
              </a:rPr>
              <a:t>Por </a:t>
            </a:r>
            <a:r>
              <a:rPr lang="es-EC" dirty="0">
                <a:solidFill>
                  <a:schemeClr val="tx1"/>
                </a:solidFill>
                <a:latin typeface="Times New Roman" panose="02020603050405020304" pitchFamily="18" charset="0"/>
                <a:cs typeface="Times New Roman" panose="02020603050405020304" pitchFamily="18" charset="0"/>
              </a:rPr>
              <a:t>tal motivo es importante analizar este tipo de obras para tener conocimiento sobre su comportamiento y estabilidad del </a:t>
            </a:r>
            <a:r>
              <a:rPr lang="es-EC" dirty="0" smtClean="0">
                <a:solidFill>
                  <a:schemeClr val="tx1"/>
                </a:solidFill>
                <a:latin typeface="Times New Roman" panose="02020603050405020304" pitchFamily="18" charset="0"/>
                <a:cs typeface="Times New Roman" panose="02020603050405020304" pitchFamily="18" charset="0"/>
              </a:rPr>
              <a:t>mismo, para </a:t>
            </a:r>
            <a:r>
              <a:rPr lang="es-EC" dirty="0">
                <a:solidFill>
                  <a:schemeClr val="tx1"/>
                </a:solidFill>
                <a:latin typeface="Times New Roman" panose="02020603050405020304" pitchFamily="18" charset="0"/>
                <a:cs typeface="Times New Roman" panose="02020603050405020304" pitchFamily="18" charset="0"/>
              </a:rPr>
              <a:t>salvaguardar la integridad estructural de edificios de importancia histórica en nuestro país. </a:t>
            </a:r>
          </a:p>
          <a:p>
            <a:endParaRPr lang="es-EC" dirty="0"/>
          </a:p>
        </p:txBody>
      </p:sp>
      <p:sp>
        <p:nvSpPr>
          <p:cNvPr id="4" name="Título 6"/>
          <p:cNvSpPr>
            <a:spLocks noGrp="1"/>
          </p:cNvSpPr>
          <p:nvPr>
            <p:ph type="title"/>
          </p:nvPr>
        </p:nvSpPr>
        <p:spPr>
          <a:xfrm>
            <a:off x="1944063" y="381222"/>
            <a:ext cx="8364833" cy="907197"/>
          </a:xfrm>
        </p:spPr>
        <p:txBody>
          <a:bodyPr>
            <a:normAutofit fontScale="90000"/>
          </a:bodyPr>
          <a:lstStyle/>
          <a:p>
            <a:pPr algn="ctr"/>
            <a:r>
              <a:rPr lang="es-EC" dirty="0" smtClean="0">
                <a:latin typeface="Times New Roman" panose="02020603050405020304" pitchFamily="18" charset="0"/>
                <a:cs typeface="Times New Roman" panose="02020603050405020304" pitchFamily="18" charset="0"/>
              </a:rPr>
              <a:t>JUSTIFICACIÓN E IMPORTANCIA</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900" y="88900"/>
            <a:ext cx="1816100" cy="1549400"/>
          </a:xfrm>
          <a:prstGeom prst="rect">
            <a:avLst/>
          </a:prstGeom>
          <a:ln>
            <a:noFill/>
          </a:ln>
        </p:spPr>
      </p:pic>
      <p:pic>
        <p:nvPicPr>
          <p:cNvPr id="7" name="Imagen 6" descr="Resultado de imagen de restauración de obras patrimoniales quit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2074" y="3503084"/>
            <a:ext cx="4162425" cy="2796116"/>
          </a:xfrm>
          <a:prstGeom prst="rect">
            <a:avLst/>
          </a:prstGeom>
          <a:noFill/>
          <a:ln>
            <a:noFill/>
          </a:ln>
        </p:spPr>
      </p:pic>
      <p:pic>
        <p:nvPicPr>
          <p:cNvPr id="8" name="Imagen 7" descr="Resultado de imagen de centro historico quito"/>
          <p:cNvPicPr/>
          <p:nvPr/>
        </p:nvPicPr>
        <p:blipFill>
          <a:blip r:embed="rId5">
            <a:extLst>
              <a:ext uri="{28A0092B-C50C-407E-A947-70E740481C1C}">
                <a14:useLocalDpi xmlns:a14="http://schemas.microsoft.com/office/drawing/2010/main" val="0"/>
              </a:ext>
            </a:extLst>
          </a:blip>
          <a:srcRect/>
          <a:stretch>
            <a:fillRect/>
          </a:stretch>
        </p:blipFill>
        <p:spPr bwMode="auto">
          <a:xfrm>
            <a:off x="6126479" y="3503084"/>
            <a:ext cx="4464050" cy="2796116"/>
          </a:xfrm>
          <a:prstGeom prst="rect">
            <a:avLst/>
          </a:prstGeom>
          <a:noFill/>
          <a:ln>
            <a:noFill/>
          </a:ln>
        </p:spPr>
      </p:pic>
    </p:spTree>
    <p:extLst>
      <p:ext uri="{BB962C8B-B14F-4D97-AF65-F5344CB8AC3E}">
        <p14:creationId xmlns:p14="http://schemas.microsoft.com/office/powerpoint/2010/main" val="1341492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280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Posterior al análisis de las secciones compuestas se calcula el parámetro que determina la equivalencia en altura de pesos, se determina mediante la siguiente expresión:</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ENTREPISOS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5394676" y="2767432"/>
                <a:ext cx="1463606" cy="688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h𝑒𝑞</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𝑊</m:t>
                          </m:r>
                        </m:num>
                        <m:den>
                          <m:sSub>
                            <m:sSubPr>
                              <m:ctrlPr>
                                <a:rPr lang="es-EC" i="1">
                                  <a:latin typeface="Cambria Math" panose="02040503050406030204" pitchFamily="18" charset="0"/>
                                </a:rPr>
                              </m:ctrlPr>
                            </m:sSubPr>
                            <m:e>
                              <m:r>
                                <a:rPr lang="es-EC" i="1">
                                  <a:latin typeface="Cambria Math" panose="02040503050406030204" pitchFamily="18" charset="0"/>
                                </a:rPr>
                                <m:t>𝛾</m:t>
                              </m:r>
                            </m:e>
                            <m:sub>
                              <m:r>
                                <a:rPr lang="es-EC" i="1">
                                  <a:latin typeface="Cambria Math" panose="02040503050406030204" pitchFamily="18" charset="0"/>
                                </a:rPr>
                                <m:t>𝑝𝑜𝑛𝑑</m:t>
                              </m:r>
                            </m:sub>
                          </m:sSub>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394676" y="2767432"/>
                <a:ext cx="1463606" cy="68813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403600" y="3823585"/>
                <a:ext cx="6096000" cy="1852430"/>
              </a:xfrm>
              <a:prstGeom prst="rect">
                <a:avLst/>
              </a:prstGeom>
            </p:spPr>
            <p:txBody>
              <a:bodyPr>
                <a:spAutoFit/>
              </a:bodyPr>
              <a:lstStyle/>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h𝑒𝑞</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𝑝𝑟𝑖𝑛𝑐𝑖𝑝𝑎𝑙</m:t>
                      </m:r>
                      <m:r>
                        <a:rPr lang="es-EC" i="1" smtClean="0">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0,1152</m:t>
                          </m:r>
                        </m:num>
                        <m:den>
                          <m:r>
                            <a:rPr lang="es-EC" i="1">
                              <a:effectLst/>
                              <a:latin typeface="Cambria Math" panose="02040503050406030204" pitchFamily="18" charset="0"/>
                              <a:ea typeface="Calibri" panose="020F0502020204030204" pitchFamily="34" charset="0"/>
                              <a:cs typeface="Arial" panose="020B0604020202020204" pitchFamily="34" charset="0"/>
                            </a:rPr>
                            <m:t>0,80145</m:t>
                          </m:r>
                        </m:den>
                      </m:f>
                      <m:r>
                        <a:rPr lang="es-EC" i="1">
                          <a:effectLst/>
                          <a:latin typeface="Cambria Math" panose="02040503050406030204" pitchFamily="18" charset="0"/>
                          <a:ea typeface="Times New Roman" panose="02020603050405020304" pitchFamily="18" charset="0"/>
                          <a:cs typeface="Arial" panose="020B0604020202020204" pitchFamily="34" charset="0"/>
                        </a:rPr>
                        <m:t>=14,04 </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h𝑒𝑞</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𝑠𝑒𝑐𝑢𝑛𝑑𝑎𝑟𝑖𝑜</m:t>
                      </m:r>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0,08910</m:t>
                          </m:r>
                        </m:num>
                        <m:den>
                          <m:r>
                            <a:rPr lang="es-EC" i="1">
                              <a:effectLst/>
                              <a:latin typeface="Cambria Math" panose="02040503050406030204" pitchFamily="18" charset="0"/>
                              <a:ea typeface="Calibri" panose="020F0502020204030204" pitchFamily="34" charset="0"/>
                              <a:cs typeface="Arial" panose="020B0604020202020204" pitchFamily="34" charset="0"/>
                            </a:rPr>
                            <m:t>0,81</m:t>
                          </m:r>
                        </m:den>
                      </m:f>
                      <m:r>
                        <a:rPr lang="es-EC" i="1">
                          <a:effectLst/>
                          <a:latin typeface="Cambria Math" panose="02040503050406030204" pitchFamily="18" charset="0"/>
                          <a:ea typeface="Times New Roman" panose="02020603050405020304" pitchFamily="18" charset="0"/>
                          <a:cs typeface="Arial" panose="020B0604020202020204" pitchFamily="34" charset="0"/>
                        </a:rPr>
                        <m:t>=11 </m:t>
                      </m:r>
                      <m:r>
                        <a:rPr lang="es-EC" i="1">
                          <a:effectLst/>
                          <a:latin typeface="Cambria Math" panose="02040503050406030204" pitchFamily="18" charset="0"/>
                          <a:ea typeface="Times New Roman" panose="02020603050405020304" pitchFamily="18" charset="0"/>
                          <a:cs typeface="Arial" panose="020B0604020202020204" pitchFamily="34" charset="0"/>
                        </a:rPr>
                        <m:t>𝑐𝑚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3403600" y="3823585"/>
                <a:ext cx="6096000" cy="1852430"/>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98168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026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Para identificar el comportamiento estructural del inmueble Estupiñán Orejuela, se estudia la estructura mediante elementos finitos. Los elementos finitos son una herramienta de cálculo muy potente que permite al ingeniero estructuralista resolver infinidad de problemas, el método consiste en subdividir el elemento en pequeñas partes interconectadas entre sí a través de los nudos de los elementos. Para determinar la adecuada división de la estructura en dichos elementos, se realiza un análisis aplicando la metodología de viga de gran peralte apoyándose con el método de trabajo virtual. </a:t>
            </a:r>
          </a:p>
          <a:p>
            <a:pPr algn="just"/>
            <a:r>
              <a:rPr lang="es-EC" dirty="0">
                <a:solidFill>
                  <a:schemeClr val="tx1"/>
                </a:solidFill>
                <a:latin typeface="Times New Roman" panose="02020603050405020304" pitchFamily="18" charset="0"/>
                <a:cs typeface="Times New Roman" panose="02020603050405020304" pitchFamily="18" charset="0"/>
              </a:rPr>
              <a:t>El trabajo virtual mediante el análisis de los momentos y cortantes de la viga, expresa el cálculo de la deformación y esfuerzo que tiene la sección en estudio.</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3033453" y="4857701"/>
                <a:ext cx="5871094" cy="6731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𝛿</m:t>
                      </m:r>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𝑚</m:t>
                              </m:r>
                            </m:num>
                            <m:den>
                              <m:r>
                                <a:rPr lang="es-EC" i="1">
                                  <a:latin typeface="Cambria Math" panose="02040503050406030204" pitchFamily="18" charset="0"/>
                                </a:rPr>
                                <m:t>𝐸𝐼</m:t>
                              </m:r>
                            </m:den>
                          </m:f>
                          <m:r>
                            <a:rPr lang="es-EC" i="1">
                              <a:latin typeface="Cambria Math" panose="02040503050406030204" pitchFamily="18" charset="0"/>
                            </a:rPr>
                            <m:t>𝑑𝑥</m:t>
                          </m:r>
                        </m:e>
                      </m:nary>
                      <m:r>
                        <a:rPr lang="es-EC" i="0">
                          <a:latin typeface="Cambria Math" panose="02040503050406030204" pitchFamily="18" charset="0"/>
                        </a:rPr>
                        <m:t>+</m:t>
                      </m:r>
                      <m:r>
                        <a:rPr lang="es-EC" i="1">
                          <a:latin typeface="Cambria Math" panose="02040503050406030204" pitchFamily="18" charset="0"/>
                        </a:rPr>
                        <m:t>𝑘</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𝑉</m:t>
                              </m:r>
                              <m:r>
                                <a:rPr lang="es-EC" i="0">
                                  <a:latin typeface="Cambria Math" panose="02040503050406030204" pitchFamily="18" charset="0"/>
                                </a:rPr>
                                <m:t>∗</m:t>
                              </m:r>
                              <m:r>
                                <a:rPr lang="es-EC" i="1">
                                  <a:latin typeface="Cambria Math" panose="02040503050406030204" pitchFamily="18" charset="0"/>
                                </a:rPr>
                                <m:t>𝑣</m:t>
                              </m:r>
                            </m:num>
                            <m:den>
                              <m:r>
                                <a:rPr lang="es-EC" i="1">
                                  <a:latin typeface="Cambria Math" panose="02040503050406030204" pitchFamily="18" charset="0"/>
                                </a:rPr>
                                <m:t>𝐺𝐴</m:t>
                              </m:r>
                            </m:den>
                          </m:f>
                          <m:r>
                            <a:rPr lang="es-EC" i="1">
                              <a:latin typeface="Cambria Math" panose="02040503050406030204" pitchFamily="18" charset="0"/>
                            </a:rPr>
                            <m:t>𝑑𝑥</m:t>
                          </m:r>
                        </m:e>
                      </m:nary>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𝑛</m:t>
                              </m:r>
                            </m:num>
                            <m:den>
                              <m:r>
                                <a:rPr lang="es-EC" i="1">
                                  <a:latin typeface="Cambria Math" panose="02040503050406030204" pitchFamily="18" charset="0"/>
                                </a:rPr>
                                <m:t>𝐸𝐴</m:t>
                              </m:r>
                            </m:den>
                          </m:f>
                          <m:r>
                            <a:rPr lang="es-EC" i="1">
                              <a:latin typeface="Cambria Math" panose="02040503050406030204" pitchFamily="18" charset="0"/>
                            </a:rPr>
                            <m:t>𝑑𝑥</m:t>
                          </m:r>
                        </m:e>
                      </m:nary>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𝑡</m:t>
                              </m:r>
                            </m:num>
                            <m:den>
                              <m:r>
                                <a:rPr lang="es-EC" i="1">
                                  <a:latin typeface="Cambria Math" panose="02040503050406030204" pitchFamily="18" charset="0"/>
                                </a:rPr>
                                <m:t>𝐺𝐼𝑜</m:t>
                              </m:r>
                            </m:den>
                          </m:f>
                          <m:r>
                            <a:rPr lang="es-EC" i="1">
                              <a:latin typeface="Cambria Math" panose="02040503050406030204" pitchFamily="18" charset="0"/>
                            </a:rPr>
                            <m:t>𝑑𝑥</m:t>
                          </m:r>
                        </m:e>
                      </m:nary>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3033453" y="4857701"/>
                <a:ext cx="5871094" cy="673198"/>
              </a:xfrm>
              <a:prstGeom prst="rect">
                <a:avLst/>
              </a:prstGeom>
              <a:blipFill rotWithShape="0">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522281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518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El elemento viga que se estudia no trabaja a efectos de torsión ni en fuerza axial debido a los apoyos asignados estático y </a:t>
            </a:r>
            <a:r>
              <a:rPr lang="es-EC" dirty="0" smtClean="0">
                <a:solidFill>
                  <a:schemeClr val="tx1"/>
                </a:solidFill>
                <a:latin typeface="Times New Roman" panose="02020603050405020304" pitchFamily="18" charset="0"/>
                <a:cs typeface="Times New Roman" panose="02020603050405020304" pitchFamily="18" charset="0"/>
              </a:rPr>
              <a:t>móvil.</a:t>
            </a:r>
          </a:p>
          <a:p>
            <a:pPr algn="just"/>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22448" t="80344" r="67468" b="8080"/>
          <a:stretch/>
        </p:blipFill>
        <p:spPr bwMode="auto">
          <a:xfrm>
            <a:off x="584898" y="3208278"/>
            <a:ext cx="4502150" cy="2844747"/>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Rectángulo 11"/>
              <p:cNvSpPr/>
              <p:nvPr/>
            </p:nvSpPr>
            <p:spPr>
              <a:xfrm>
                <a:off x="5682366" y="2794052"/>
                <a:ext cx="5871094" cy="6731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𝛿</m:t>
                      </m:r>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𝑚</m:t>
                              </m:r>
                            </m:num>
                            <m:den>
                              <m:r>
                                <a:rPr lang="es-EC" i="1">
                                  <a:latin typeface="Cambria Math" panose="02040503050406030204" pitchFamily="18" charset="0"/>
                                </a:rPr>
                                <m:t>𝐸𝐼</m:t>
                              </m:r>
                            </m:den>
                          </m:f>
                          <m:r>
                            <a:rPr lang="es-EC" i="1">
                              <a:latin typeface="Cambria Math" panose="02040503050406030204" pitchFamily="18" charset="0"/>
                            </a:rPr>
                            <m:t>𝑑𝑥</m:t>
                          </m:r>
                        </m:e>
                      </m:nary>
                      <m:r>
                        <a:rPr lang="es-EC" i="0">
                          <a:latin typeface="Cambria Math" panose="02040503050406030204" pitchFamily="18" charset="0"/>
                        </a:rPr>
                        <m:t>+</m:t>
                      </m:r>
                      <m:r>
                        <a:rPr lang="es-EC" i="1">
                          <a:latin typeface="Cambria Math" panose="02040503050406030204" pitchFamily="18" charset="0"/>
                        </a:rPr>
                        <m:t>𝑘</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𝑉</m:t>
                              </m:r>
                              <m:r>
                                <a:rPr lang="es-EC" i="0">
                                  <a:latin typeface="Cambria Math" panose="02040503050406030204" pitchFamily="18" charset="0"/>
                                </a:rPr>
                                <m:t>∗</m:t>
                              </m:r>
                              <m:r>
                                <a:rPr lang="es-EC" i="1">
                                  <a:latin typeface="Cambria Math" panose="02040503050406030204" pitchFamily="18" charset="0"/>
                                </a:rPr>
                                <m:t>𝑣</m:t>
                              </m:r>
                            </m:num>
                            <m:den>
                              <m:r>
                                <a:rPr lang="es-EC" i="1">
                                  <a:latin typeface="Cambria Math" panose="02040503050406030204" pitchFamily="18" charset="0"/>
                                </a:rPr>
                                <m:t>𝐺𝐴</m:t>
                              </m:r>
                            </m:den>
                          </m:f>
                          <m:r>
                            <a:rPr lang="es-EC" i="1">
                              <a:latin typeface="Cambria Math" panose="02040503050406030204" pitchFamily="18" charset="0"/>
                            </a:rPr>
                            <m:t>𝑑𝑥</m:t>
                          </m:r>
                        </m:e>
                      </m:nary>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𝑛</m:t>
                              </m:r>
                            </m:num>
                            <m:den>
                              <m:r>
                                <a:rPr lang="es-EC" i="1">
                                  <a:latin typeface="Cambria Math" panose="02040503050406030204" pitchFamily="18" charset="0"/>
                                </a:rPr>
                                <m:t>𝐸𝐴</m:t>
                              </m:r>
                            </m:den>
                          </m:f>
                          <m:r>
                            <a:rPr lang="es-EC" i="1">
                              <a:latin typeface="Cambria Math" panose="02040503050406030204" pitchFamily="18" charset="0"/>
                            </a:rPr>
                            <m:t>𝑑𝑥</m:t>
                          </m:r>
                        </m:e>
                      </m:nary>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𝑡</m:t>
                              </m:r>
                            </m:num>
                            <m:den>
                              <m:r>
                                <a:rPr lang="es-EC" i="1">
                                  <a:latin typeface="Cambria Math" panose="02040503050406030204" pitchFamily="18" charset="0"/>
                                </a:rPr>
                                <m:t>𝐺𝐼𝑜</m:t>
                              </m:r>
                            </m:den>
                          </m:f>
                          <m:r>
                            <a:rPr lang="es-EC" i="1">
                              <a:latin typeface="Cambria Math" panose="02040503050406030204" pitchFamily="18" charset="0"/>
                            </a:rPr>
                            <m:t>𝑑𝑥</m:t>
                          </m:r>
                        </m:e>
                      </m:nary>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5682366" y="2794052"/>
                <a:ext cx="5871094" cy="673198"/>
              </a:xfrm>
              <a:prstGeom prst="rect">
                <a:avLst/>
              </a:prstGeom>
              <a:blipFill rotWithShape="0">
                <a:blip r:embed="rId5"/>
                <a:stretch>
                  <a:fillRect/>
                </a:stretch>
              </a:blipFill>
            </p:spPr>
            <p:txBody>
              <a:bodyPr/>
              <a:lstStyle/>
              <a:p>
                <a:r>
                  <a:rPr lang="es-EC">
                    <a:noFill/>
                  </a:rPr>
                  <a:t> </a:t>
                </a:r>
              </a:p>
            </p:txBody>
          </p:sp>
        </mc:Fallback>
      </mc:AlternateContent>
      <p:cxnSp>
        <p:nvCxnSpPr>
          <p:cNvPr id="13" name="Conector recto 12"/>
          <p:cNvCxnSpPr/>
          <p:nvPr/>
        </p:nvCxnSpPr>
        <p:spPr>
          <a:xfrm flipV="1">
            <a:off x="9377045" y="2787165"/>
            <a:ext cx="372110" cy="680085"/>
          </a:xfrm>
          <a:prstGeom prst="line">
            <a:avLst/>
          </a:prstGeom>
        </p:spPr>
        <p:style>
          <a:lnRef idx="1">
            <a:schemeClr val="dk1"/>
          </a:lnRef>
          <a:fillRef idx="0">
            <a:schemeClr val="dk1"/>
          </a:fillRef>
          <a:effectRef idx="0">
            <a:schemeClr val="dk1"/>
          </a:effectRef>
          <a:fontRef idx="minor">
            <a:schemeClr val="tx1"/>
          </a:fontRef>
        </p:style>
      </p:cxnSp>
      <p:cxnSp>
        <p:nvCxnSpPr>
          <p:cNvPr id="14" name="Conector recto 13"/>
          <p:cNvCxnSpPr/>
          <p:nvPr/>
        </p:nvCxnSpPr>
        <p:spPr>
          <a:xfrm flipV="1">
            <a:off x="10734686" y="2737819"/>
            <a:ext cx="372110" cy="680085"/>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Rectángulo 14"/>
              <p:cNvSpPr/>
              <p:nvPr/>
            </p:nvSpPr>
            <p:spPr>
              <a:xfrm>
                <a:off x="7101526" y="3879826"/>
                <a:ext cx="3285900" cy="6731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𝛿</m:t>
                      </m:r>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𝑚</m:t>
                              </m:r>
                            </m:num>
                            <m:den>
                              <m:r>
                                <a:rPr lang="es-EC" i="1">
                                  <a:latin typeface="Cambria Math" panose="02040503050406030204" pitchFamily="18" charset="0"/>
                                </a:rPr>
                                <m:t>𝐸𝐼</m:t>
                              </m:r>
                            </m:den>
                          </m:f>
                          <m:r>
                            <a:rPr lang="es-EC" i="1">
                              <a:latin typeface="Cambria Math" panose="02040503050406030204" pitchFamily="18" charset="0"/>
                            </a:rPr>
                            <m:t>𝑑𝑥</m:t>
                          </m:r>
                        </m:e>
                      </m:nary>
                      <m:r>
                        <a:rPr lang="es-EC" i="0">
                          <a:latin typeface="Cambria Math" panose="02040503050406030204" pitchFamily="18" charset="0"/>
                        </a:rPr>
                        <m:t>+</m:t>
                      </m:r>
                      <m:r>
                        <a:rPr lang="es-EC" i="1">
                          <a:latin typeface="Cambria Math" panose="02040503050406030204" pitchFamily="18" charset="0"/>
                        </a:rPr>
                        <m:t>𝑘</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𝑉</m:t>
                              </m:r>
                              <m:r>
                                <a:rPr lang="es-EC" i="0">
                                  <a:latin typeface="Cambria Math" panose="02040503050406030204" pitchFamily="18" charset="0"/>
                                </a:rPr>
                                <m:t>∗</m:t>
                              </m:r>
                              <m:r>
                                <a:rPr lang="es-EC" i="1">
                                  <a:latin typeface="Cambria Math" panose="02040503050406030204" pitchFamily="18" charset="0"/>
                                </a:rPr>
                                <m:t>𝑣</m:t>
                              </m:r>
                            </m:num>
                            <m:den>
                              <m:r>
                                <a:rPr lang="es-EC" i="1">
                                  <a:latin typeface="Cambria Math" panose="02040503050406030204" pitchFamily="18" charset="0"/>
                                </a:rPr>
                                <m:t>𝐺𝐴</m:t>
                              </m:r>
                            </m:den>
                          </m:f>
                          <m:r>
                            <a:rPr lang="es-EC" i="1">
                              <a:latin typeface="Cambria Math" panose="02040503050406030204" pitchFamily="18" charset="0"/>
                            </a:rPr>
                            <m:t>𝑑𝑥</m:t>
                          </m:r>
                        </m:e>
                      </m:nary>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7101526" y="3879826"/>
                <a:ext cx="3285900" cy="673198"/>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970721" y="2705899"/>
                <a:ext cx="4071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𝑏</m:t>
                      </m:r>
                      <m:r>
                        <a:rPr lang="es-EC" i="0">
                          <a:latin typeface="Cambria Math" panose="02040503050406030204" pitchFamily="18" charset="0"/>
                        </a:rPr>
                        <m:t>=0,63 </m:t>
                      </m:r>
                      <m:r>
                        <a:rPr lang="es-EC" i="1">
                          <a:latin typeface="Cambria Math" panose="02040503050406030204" pitchFamily="18" charset="0"/>
                        </a:rPr>
                        <m:t>𝑚</m:t>
                      </m:r>
                      <m:r>
                        <a:rPr lang="es-EC" i="0">
                          <a:latin typeface="Cambria Math" panose="02040503050406030204" pitchFamily="18" charset="0"/>
                        </a:rPr>
                        <m:t>   </m:t>
                      </m:r>
                      <m:r>
                        <a:rPr lang="es-EC" i="1">
                          <a:latin typeface="Cambria Math" panose="02040503050406030204" pitchFamily="18" charset="0"/>
                        </a:rPr>
                        <m:t>h</m:t>
                      </m:r>
                      <m:r>
                        <a:rPr lang="es-EC" i="0">
                          <a:latin typeface="Cambria Math" panose="02040503050406030204" pitchFamily="18" charset="0"/>
                        </a:rPr>
                        <m:t>=3,75 </m:t>
                      </m:r>
                      <m:r>
                        <a:rPr lang="es-EC" i="1">
                          <a:latin typeface="Cambria Math" panose="02040503050406030204" pitchFamily="18" charset="0"/>
                        </a:rPr>
                        <m:t>𝑚</m:t>
                      </m:r>
                      <m:r>
                        <a:rPr lang="es-EC" i="0">
                          <a:latin typeface="Cambria Math" panose="02040503050406030204" pitchFamily="18" charset="0"/>
                        </a:rPr>
                        <m:t>   </m:t>
                      </m:r>
                      <m:r>
                        <a:rPr lang="es-EC" i="1">
                          <a:latin typeface="Cambria Math" panose="02040503050406030204" pitchFamily="18" charset="0"/>
                        </a:rPr>
                        <m:t>𝑦</m:t>
                      </m:r>
                      <m:r>
                        <a:rPr lang="es-EC" i="0">
                          <a:latin typeface="Cambria Math" panose="02040503050406030204" pitchFamily="18" charset="0"/>
                        </a:rPr>
                        <m:t> </m:t>
                      </m:r>
                      <m:r>
                        <a:rPr lang="es-EC" i="1">
                          <a:latin typeface="Cambria Math" panose="02040503050406030204" pitchFamily="18" charset="0"/>
                        </a:rPr>
                        <m:t>𝐿</m:t>
                      </m:r>
                      <m:r>
                        <a:rPr lang="es-EC" i="0">
                          <a:latin typeface="Cambria Math" panose="02040503050406030204" pitchFamily="18" charset="0"/>
                        </a:rPr>
                        <m:t>=6,00 </m:t>
                      </m:r>
                      <m:r>
                        <a:rPr lang="es-EC" i="1">
                          <a:latin typeface="Cambria Math" panose="02040503050406030204" pitchFamily="18" charset="0"/>
                        </a:rPr>
                        <m:t>𝑚</m:t>
                      </m:r>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970721" y="2705899"/>
                <a:ext cx="4071179" cy="369332"/>
              </a:xfrm>
              <a:prstGeom prst="rect">
                <a:avLst/>
              </a:prstGeom>
              <a:blipFill rotWithShape="0">
                <a:blip r:embed="rId7"/>
                <a:stretch>
                  <a:fillRect b="-6667"/>
                </a:stretch>
              </a:blipFill>
            </p:spPr>
            <p:txBody>
              <a:bodyPr/>
              <a:lstStyle/>
              <a:p>
                <a:r>
                  <a:rPr lang="es-EC">
                    <a:noFill/>
                  </a:rPr>
                  <a:t> </a:t>
                </a:r>
              </a:p>
            </p:txBody>
          </p:sp>
        </mc:Fallback>
      </mc:AlternateContent>
    </p:spTree>
    <p:extLst>
      <p:ext uri="{BB962C8B-B14F-4D97-AF65-F5344CB8AC3E}">
        <p14:creationId xmlns:p14="http://schemas.microsoft.com/office/powerpoint/2010/main" val="5990472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4122629" y="1845734"/>
                <a:ext cx="4007699" cy="1117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𝑘</m:t>
                      </m:r>
                      <m:r>
                        <a:rPr lang="es-EC" i="0">
                          <a:latin typeface="Cambria Math" panose="02040503050406030204" pitchFamily="18" charset="0"/>
                        </a:rPr>
                        <m:t>=</m:t>
                      </m:r>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0">
                                  <a:latin typeface="Cambria Math" panose="02040503050406030204" pitchFamily="18" charset="0"/>
                                </a:rPr>
                                <m:t>&amp;</m:t>
                              </m:r>
                              <m:r>
                                <a:rPr lang="es-EC" i="1">
                                  <a:latin typeface="Cambria Math" panose="02040503050406030204" pitchFamily="18" charset="0"/>
                                </a:rPr>
                                <m:t>𝑠𝑒𝑐𝑐𝑖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m:t>
                              </m:r>
                              <m:r>
                                <a:rPr lang="es-EC" i="1">
                                  <a:latin typeface="Cambria Math" panose="02040503050406030204" pitchFamily="18" charset="0"/>
                                </a:rPr>
                                <m:t>𝑟𝑒𝑐𝑡𝑎𝑛𝑔𝑢𝑙𝑎𝑟</m:t>
                              </m:r>
                              <m:r>
                                <a:rPr lang="es-EC" i="0">
                                  <a:latin typeface="Cambria Math" panose="02040503050406030204" pitchFamily="18" charset="0"/>
                                </a:rPr>
                                <m:t>=</m:t>
                              </m:r>
                              <m:f>
                                <m:fPr>
                                  <m:type m:val="lin"/>
                                  <m:ctrlPr>
                                    <a:rPr lang="es-EC" i="1">
                                      <a:latin typeface="Cambria Math" panose="02040503050406030204" pitchFamily="18" charset="0"/>
                                    </a:rPr>
                                  </m:ctrlPr>
                                </m:fPr>
                                <m:num>
                                  <m:r>
                                    <a:rPr lang="es-EC" i="0">
                                      <a:latin typeface="Cambria Math" panose="02040503050406030204" pitchFamily="18" charset="0"/>
                                    </a:rPr>
                                    <m:t>6</m:t>
                                  </m:r>
                                </m:num>
                                <m:den>
                                  <m:r>
                                    <a:rPr lang="es-EC" i="0">
                                      <a:latin typeface="Cambria Math" panose="02040503050406030204" pitchFamily="18" charset="0"/>
                                    </a:rPr>
                                    <m:t>5</m:t>
                                  </m:r>
                                </m:den>
                              </m:f>
                            </m:e>
                            <m:e>
                              <m:r>
                                <a:rPr lang="es-EC" i="0">
                                  <a:latin typeface="Cambria Math" panose="02040503050406030204" pitchFamily="18" charset="0"/>
                                </a:rPr>
                                <m:t>&amp;</m:t>
                              </m:r>
                              <m:r>
                                <a:rPr lang="es-EC" i="1">
                                  <a:latin typeface="Cambria Math" panose="02040503050406030204" pitchFamily="18" charset="0"/>
                                </a:rPr>
                                <m:t>𝑠𝑒𝑐𝑐𝑖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m:t>
                              </m:r>
                              <m:r>
                                <a:rPr lang="es-EC" i="1">
                                  <a:latin typeface="Cambria Math" panose="02040503050406030204" pitchFamily="18" charset="0"/>
                                </a:rPr>
                                <m:t>𝑐𝑖𝑟𝑐𝑢𝑙𝑎𝑟</m:t>
                              </m:r>
                              <m:r>
                                <a:rPr lang="es-EC" i="0">
                                  <a:latin typeface="Cambria Math" panose="02040503050406030204" pitchFamily="18" charset="0"/>
                                </a:rPr>
                                <m:t>=</m:t>
                              </m:r>
                              <m:f>
                                <m:fPr>
                                  <m:type m:val="lin"/>
                                  <m:ctrlPr>
                                    <a:rPr lang="es-EC" i="1">
                                      <a:latin typeface="Cambria Math" panose="02040503050406030204" pitchFamily="18" charset="0"/>
                                    </a:rPr>
                                  </m:ctrlPr>
                                </m:fPr>
                                <m:num>
                                  <m:r>
                                    <a:rPr lang="es-EC" i="0">
                                      <a:latin typeface="Cambria Math" panose="02040503050406030204" pitchFamily="18" charset="0"/>
                                    </a:rPr>
                                    <m:t>11</m:t>
                                  </m:r>
                                </m:num>
                                <m:den>
                                  <m:r>
                                    <a:rPr lang="es-EC" i="0">
                                      <a:latin typeface="Cambria Math" panose="02040503050406030204" pitchFamily="18" charset="0"/>
                                    </a:rPr>
                                    <m:t>9</m:t>
                                  </m:r>
                                </m:den>
                              </m:f>
                            </m:e>
                            <m:e>
                              <m:r>
                                <a:rPr lang="es-EC" i="0">
                                  <a:latin typeface="Cambria Math" panose="02040503050406030204" pitchFamily="18" charset="0"/>
                                </a:rPr>
                                <m:t>&amp;</m:t>
                              </m:r>
                              <m:r>
                                <a:rPr lang="es-EC" i="1">
                                  <a:latin typeface="Cambria Math" panose="02040503050406030204" pitchFamily="18" charset="0"/>
                                </a:rPr>
                                <m:t>𝑠𝑒𝑐𝑐𝑖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m:t>
                              </m:r>
                              <m:r>
                                <a:rPr lang="es-EC" i="1">
                                  <a:latin typeface="Cambria Math" panose="02040503050406030204" pitchFamily="18" charset="0"/>
                                </a:rPr>
                                <m:t>𝐼</m:t>
                              </m:r>
                              <m:r>
                                <a:rPr lang="es-EC" i="0">
                                  <a:latin typeface="Cambria Math" panose="02040503050406030204" pitchFamily="18" charset="0"/>
                                </a:rPr>
                                <m:t>=</m:t>
                              </m:r>
                              <m:r>
                                <a:rPr lang="es-EC" i="1">
                                  <a:latin typeface="Cambria Math" panose="02040503050406030204" pitchFamily="18" charset="0"/>
                                </a:rPr>
                                <m:t>𝐴𝑡𝑜𝑡𝑎</m:t>
                              </m:r>
                              <m:f>
                                <m:fPr>
                                  <m:type m:val="lin"/>
                                  <m:ctrlPr>
                                    <a:rPr lang="es-EC" i="1">
                                      <a:latin typeface="Cambria Math" panose="02040503050406030204" pitchFamily="18" charset="0"/>
                                    </a:rPr>
                                  </m:ctrlPr>
                                </m:fPr>
                                <m:num>
                                  <m:r>
                                    <a:rPr lang="es-EC" i="1">
                                      <a:latin typeface="Cambria Math" panose="02040503050406030204" pitchFamily="18" charset="0"/>
                                    </a:rPr>
                                    <m:t>𝑙</m:t>
                                  </m:r>
                                </m:num>
                                <m:den>
                                  <m:r>
                                    <a:rPr lang="es-EC" i="1">
                                      <a:latin typeface="Cambria Math" panose="02040503050406030204" pitchFamily="18" charset="0"/>
                                    </a:rPr>
                                    <m:t>𝐴</m:t>
                                  </m:r>
                                </m:den>
                              </m:f>
                              <m:r>
                                <a:rPr lang="es-EC" i="1">
                                  <a:latin typeface="Cambria Math" panose="02040503050406030204" pitchFamily="18" charset="0"/>
                                </a:rPr>
                                <m:t>𝑎𝑙𝑚𝑎</m:t>
                              </m:r>
                              <m:r>
                                <a:rPr lang="es-EC" i="0">
                                  <a:latin typeface="Cambria Math" panose="02040503050406030204" pitchFamily="18" charset="0"/>
                                </a:rPr>
                                <m:t>≈1</m:t>
                              </m:r>
                            </m:e>
                          </m:eqArr>
                        </m:e>
                      </m: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122629" y="1845734"/>
                <a:ext cx="4007699" cy="1117998"/>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15899" y="3359435"/>
                <a:ext cx="11876428" cy="2511906"/>
              </a:xfrm>
              <a:prstGeom prst="rect">
                <a:avLst/>
              </a:prstGeom>
            </p:spPr>
            <p:txBody>
              <a:bodyPr wrap="square">
                <a:spAutoFit/>
              </a:bodyPr>
              <a:lstStyle/>
              <a:p>
                <a:pPr indent="270510" algn="just">
                  <a:lnSpc>
                    <a:spcPct val="150000"/>
                  </a:lnSpc>
                  <a:spcAft>
                    <a:spcPts val="800"/>
                  </a:spcAft>
                </a:pPr>
                <a:r>
                  <a:rPr lang="es-EC" sz="2000" dirty="0">
                    <a:latin typeface="Times New Roman" panose="02020603050405020304" pitchFamily="18" charset="0"/>
                    <a:cs typeface="Times New Roman" panose="02020603050405020304" pitchFamily="18" charset="0"/>
                  </a:rPr>
                  <a:t>El módulo de corte y la inercia de la sección se encuentran expresadas en la siguiente formula: </a:t>
                </a:r>
              </a:p>
              <a:p>
                <a:pPr indent="270510" algn="just">
                  <a:lnSpc>
                    <a:spcPct val="150000"/>
                  </a:lnSpc>
                  <a:spcAft>
                    <a:spcPts val="800"/>
                  </a:spcAft>
                </a:pPr>
                <a14:m>
                  <m:oMathPara xmlns:m="http://schemas.openxmlformats.org/officeDocument/2006/math">
                    <m:oMathParaPr>
                      <m:jc m:val="left"/>
                    </m:oMathParaPr>
                    <m:oMath xmlns:m="http://schemas.openxmlformats.org/officeDocument/2006/math">
                      <m:r>
                        <a:rPr lang="es-EC" sz="1600" i="1">
                          <a:effectLst/>
                          <a:latin typeface="Cambria Math" panose="02040503050406030204" pitchFamily="18" charset="0"/>
                          <a:ea typeface="Calibri" panose="020F0502020204030204" pitchFamily="34" charset="0"/>
                          <a:cs typeface="Times New Roman" panose="02020603050405020304" pitchFamily="18" charset="0"/>
                        </a:rPr>
                        <m:t>𝐺</m:t>
                      </m:r>
                      <m:r>
                        <a:rPr lang="es-EC"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600" i="1">
                              <a:effectLst/>
                              <a:latin typeface="Cambria Math" panose="02040503050406030204" pitchFamily="18" charset="0"/>
                              <a:ea typeface="Calibri" panose="020F0502020204030204" pitchFamily="34" charset="0"/>
                              <a:cs typeface="Times New Roman" panose="02020603050405020304" pitchFamily="18" charset="0"/>
                            </a:rPr>
                            <m:t>𝐸</m:t>
                          </m:r>
                        </m:num>
                        <m:den>
                          <m:r>
                            <a:rPr lang="es-EC" sz="1600" i="1">
                              <a:effectLst/>
                              <a:latin typeface="Cambria Math" panose="02040503050406030204" pitchFamily="18" charset="0"/>
                              <a:ea typeface="Calibri" panose="020F0502020204030204" pitchFamily="34" charset="0"/>
                              <a:cs typeface="Times New Roman" panose="02020603050405020304" pitchFamily="18" charset="0"/>
                            </a:rPr>
                            <m:t>2(1+</m:t>
                          </m:r>
                          <m:r>
                            <a:rPr lang="es-EC" sz="1600" i="1">
                              <a:effectLst/>
                              <a:latin typeface="Cambria Math" panose="02040503050406030204" pitchFamily="18" charset="0"/>
                              <a:ea typeface="Calibri" panose="020F0502020204030204" pitchFamily="34" charset="0"/>
                              <a:cs typeface="Times New Roman" panose="02020603050405020304" pitchFamily="18" charset="0"/>
                            </a:rPr>
                            <m:t>𝜇</m:t>
                          </m:r>
                          <m:r>
                            <a:rPr lang="es-EC" sz="1600" i="1">
                              <a:effectLst/>
                              <a:latin typeface="Cambria Math" panose="02040503050406030204" pitchFamily="18" charset="0"/>
                              <a:ea typeface="Calibri" panose="020F0502020204030204" pitchFamily="34" charset="0"/>
                              <a:cs typeface="Times New Roman" panose="02020603050405020304" pitchFamily="18" charset="0"/>
                            </a:rPr>
                            <m:t>)</m:t>
                          </m:r>
                        </m:den>
                      </m:f>
                    </m:oMath>
                  </m:oMathPara>
                </a14:m>
                <a:endParaRPr lang="es-EC"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left"/>
                    </m:oMathParaPr>
                    <m:oMath xmlns:m="http://schemas.openxmlformats.org/officeDocument/2006/math">
                      <m:r>
                        <a:rPr lang="es-EC" sz="1600" i="1" smtClean="0">
                          <a:effectLst/>
                          <a:latin typeface="Cambria Math" panose="02040503050406030204" pitchFamily="18" charset="0"/>
                          <a:ea typeface="Calibri" panose="020F0502020204030204" pitchFamily="34" charset="0"/>
                          <a:cs typeface="Times New Roman" panose="02020603050405020304" pitchFamily="18" charset="0"/>
                        </a:rPr>
                        <m:t>𝐼</m:t>
                      </m:r>
                      <m:r>
                        <a:rPr lang="es-EC" sz="160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600" i="1">
                              <a:effectLst/>
                              <a:latin typeface="Cambria Math" panose="02040503050406030204" pitchFamily="18" charset="0"/>
                              <a:ea typeface="Calibri" panose="020F0502020204030204" pitchFamily="34" charset="0"/>
                              <a:cs typeface="Times New Roman" panose="02020603050405020304" pitchFamily="18" charset="0"/>
                            </a:rPr>
                            <m:t>𝑏</m:t>
                          </m:r>
                          <m:r>
                            <a:rPr lang="es-EC"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600" i="1">
                                  <a:effectLst/>
                                  <a:latin typeface="Cambria Math" panose="02040503050406030204" pitchFamily="18" charset="0"/>
                                  <a:ea typeface="Calibri" panose="020F0502020204030204" pitchFamily="34" charset="0"/>
                                  <a:cs typeface="Times New Roman" panose="02020603050405020304" pitchFamily="18" charset="0"/>
                                </a:rPr>
                                <m:t>h</m:t>
                              </m:r>
                            </m:e>
                            <m:sup>
                              <m:r>
                                <a:rPr lang="es-EC" sz="1600"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sz="1600" i="1">
                              <a:effectLst/>
                              <a:latin typeface="Cambria Math" panose="02040503050406030204" pitchFamily="18" charset="0"/>
                              <a:ea typeface="Calibri" panose="020F0502020204030204" pitchFamily="34" charset="0"/>
                              <a:cs typeface="Times New Roman" panose="02020603050405020304" pitchFamily="18" charset="0"/>
                            </a:rPr>
                            <m:t>12</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215899" y="3359435"/>
                <a:ext cx="11876428" cy="2511906"/>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2339616" y="4118977"/>
                <a:ext cx="4794967" cy="667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𝐺</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num>
                        <m:den>
                          <m:d>
                            <m:dPr>
                              <m:begChr m:val=""/>
                              <m:ctrlPr>
                                <a:rPr lang="es-EC" i="1">
                                  <a:latin typeface="Cambria Math" panose="02040503050406030204" pitchFamily="18" charset="0"/>
                                </a:rPr>
                              </m:ctrlPr>
                            </m:dPr>
                            <m:e>
                              <m:r>
                                <a:rPr lang="es-EC" i="0">
                                  <a:latin typeface="Cambria Math" panose="02040503050406030204" pitchFamily="18" charset="0"/>
                                </a:rPr>
                                <m:t>2(1+</m:t>
                              </m:r>
                              <m:r>
                                <a:rPr lang="es-EC" i="1">
                                  <a:latin typeface="Cambria Math" panose="02040503050406030204" pitchFamily="18" charset="0"/>
                                </a:rPr>
                                <m:t>𝜇</m:t>
                              </m:r>
                            </m:e>
                          </m:d>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13835,9</m:t>
                          </m:r>
                        </m:num>
                        <m:den>
                          <m:d>
                            <m:dPr>
                              <m:begChr m:val=""/>
                              <m:ctrlPr>
                                <a:rPr lang="es-EC" i="1">
                                  <a:latin typeface="Cambria Math" panose="02040503050406030204" pitchFamily="18" charset="0"/>
                                </a:rPr>
                              </m:ctrlPr>
                            </m:dPr>
                            <m:e>
                              <m:r>
                                <a:rPr lang="es-EC" i="0">
                                  <a:latin typeface="Cambria Math" panose="02040503050406030204" pitchFamily="18" charset="0"/>
                                </a:rPr>
                                <m:t>2(1+0,25</m:t>
                              </m:r>
                            </m:e>
                          </m:d>
                        </m:den>
                      </m:f>
                      <m:r>
                        <a:rPr lang="es-EC" i="0">
                          <a:latin typeface="Cambria Math" panose="02040503050406030204" pitchFamily="18" charset="0"/>
                        </a:rPr>
                        <m:t>=5534,36 </m:t>
                      </m:r>
                      <m:f>
                        <m:fPr>
                          <m:type m:val="lin"/>
                          <m:ctrlPr>
                            <a:rPr lang="es-EC" i="1">
                              <a:latin typeface="Cambria Math" panose="02040503050406030204" pitchFamily="18" charset="0"/>
                            </a:rPr>
                          </m:ctrlPr>
                        </m:fPr>
                        <m:num>
                          <m:r>
                            <a:rPr lang="es-EC" i="1">
                              <a:latin typeface="Cambria Math" panose="02040503050406030204" pitchFamily="18" charset="0"/>
                            </a:rPr>
                            <m:t>𝑇</m:t>
                          </m:r>
                        </m:num>
                        <m:den>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2339616" y="4118977"/>
                <a:ext cx="4794967" cy="667490"/>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2339616" y="5182170"/>
                <a:ext cx="392697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𝐼</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𝑏</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num>
                        <m:den>
                          <m:r>
                            <a:rPr lang="es-EC" i="0">
                              <a:latin typeface="Cambria Math" panose="02040503050406030204" pitchFamily="18" charset="0"/>
                            </a:rPr>
                            <m:t>12</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0,63∗</m:t>
                          </m:r>
                          <m:sSup>
                            <m:sSupPr>
                              <m:ctrlPr>
                                <a:rPr lang="es-EC" i="1">
                                  <a:latin typeface="Cambria Math" panose="02040503050406030204" pitchFamily="18" charset="0"/>
                                </a:rPr>
                              </m:ctrlPr>
                            </m:sSupPr>
                            <m:e>
                              <m:r>
                                <a:rPr lang="es-EC" i="0">
                                  <a:latin typeface="Cambria Math" panose="02040503050406030204" pitchFamily="18" charset="0"/>
                                </a:rPr>
                                <m:t>3,75</m:t>
                              </m:r>
                            </m:e>
                            <m:sup>
                              <m:r>
                                <a:rPr lang="es-EC" i="0">
                                  <a:latin typeface="Cambria Math" panose="02040503050406030204" pitchFamily="18" charset="0"/>
                                </a:rPr>
                                <m:t>3</m:t>
                              </m:r>
                            </m:sup>
                          </m:sSup>
                        </m:num>
                        <m:den>
                          <m:r>
                            <a:rPr lang="es-EC" i="0">
                              <a:latin typeface="Cambria Math" panose="02040503050406030204" pitchFamily="18" charset="0"/>
                            </a:rPr>
                            <m:t>12</m:t>
                          </m:r>
                        </m:den>
                      </m:f>
                      <m:r>
                        <a:rPr lang="es-EC" i="0">
                          <a:latin typeface="Cambria Math" panose="02040503050406030204" pitchFamily="18" charset="0"/>
                        </a:rPr>
                        <m:t>=2,768 </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4</m:t>
                          </m:r>
                        </m:sup>
                      </m:sSup>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2339616" y="5182170"/>
                <a:ext cx="3926972" cy="646331"/>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7765070" y="4786467"/>
                <a:ext cx="29864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𝐴</m:t>
                      </m:r>
                      <m:r>
                        <a:rPr lang="es-EC" i="0">
                          <a:latin typeface="Cambria Math" panose="02040503050406030204" pitchFamily="18" charset="0"/>
                        </a:rPr>
                        <m:t>=0,63∗3,75=2,362 </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7765070" y="4786467"/>
                <a:ext cx="2986459" cy="369332"/>
              </a:xfrm>
              <a:prstGeom prst="rect">
                <a:avLst/>
              </a:prstGeom>
              <a:blipFill rotWithShape="0">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793288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533400" y="1712687"/>
                <a:ext cx="7137400" cy="4658070"/>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𝛿</m:t>
                      </m:r>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𝑀</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𝐸𝐼</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𝑑𝑥</m:t>
                          </m:r>
                        </m:e>
                      </m:nary>
                      <m:r>
                        <a:rPr lang="es-EC" sz="1400" i="1">
                          <a:effectLst/>
                          <a:latin typeface="Cambria Math" panose="02040503050406030204" pitchFamily="18" charset="0"/>
                          <a:ea typeface="Calibri" panose="020F0502020204030204" pitchFamily="34" charset="0"/>
                          <a:cs typeface="Times New Roman" panose="02020603050405020304" pitchFamily="18" charset="0"/>
                        </a:rPr>
                        <m:t>+</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𝑘</m:t>
                      </m:r>
                      <m:nary>
                        <m:naryPr>
                          <m:limLoc m:val="undOvr"/>
                          <m:subHide m:val="on"/>
                          <m:supHide m:val="on"/>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𝑉</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𝑣</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𝐺𝐴</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𝑑𝑥</m:t>
                          </m:r>
                        </m:e>
                      </m:nary>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𝛿</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𝐸𝐼</m:t>
                          </m:r>
                        </m:den>
                      </m:f>
                      <m:nary>
                        <m:naryPr>
                          <m:limLoc m:val="undOvr"/>
                          <m:subHide m:val="on"/>
                          <m:supHide m:val="on"/>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es-EC" sz="1400" i="1">
                              <a:effectLst/>
                              <a:latin typeface="Cambria Math" panose="02040503050406030204" pitchFamily="18" charset="0"/>
                              <a:ea typeface="Calibri" panose="020F0502020204030204" pitchFamily="34" charset="0"/>
                              <a:cs typeface="Times New Roman" panose="02020603050405020304" pitchFamily="18" charset="0"/>
                            </a:rPr>
                            <m:t>𝑀</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𝑚</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𝑑𝑥</m:t>
                          </m:r>
                        </m:e>
                      </m:nary>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𝑘</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𝐺𝐴</m:t>
                          </m:r>
                        </m:den>
                      </m:f>
                      <m:nary>
                        <m:naryPr>
                          <m:limLoc m:val="undOvr"/>
                          <m:subHide m:val="on"/>
                          <m:supHide m:val="on"/>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es-EC" sz="1400" i="1">
                              <a:effectLst/>
                              <a:latin typeface="Cambria Math" panose="02040503050406030204" pitchFamily="18" charset="0"/>
                              <a:ea typeface="Calibri" panose="020F0502020204030204" pitchFamily="34" charset="0"/>
                              <a:cs typeface="Times New Roman" panose="02020603050405020304" pitchFamily="18" charset="0"/>
                            </a:rPr>
                            <m:t>𝑉</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𝑣</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𝑑𝑥</m:t>
                          </m:r>
                        </m:e>
                      </m:nary>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𝛿</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𝐸𝐼</m:t>
                          </m:r>
                        </m:den>
                      </m:f>
                      <m:nary>
                        <m:naryPr>
                          <m:limLoc m:val="undOvr"/>
                          <m:subHide m:val="on"/>
                          <m:supHide m:val="on"/>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es-EC" sz="1400" i="1">
                              <a:effectLst/>
                              <a:latin typeface="Cambria Math" panose="02040503050406030204" pitchFamily="18" charset="0"/>
                              <a:ea typeface="Calibri" panose="020F0502020204030204" pitchFamily="34" charset="0"/>
                              <a:cs typeface="Times New Roman" panose="02020603050405020304" pitchFamily="18" charset="0"/>
                            </a:rPr>
                            <m:t>𝑀</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𝑚</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𝑑𝑥</m:t>
                          </m:r>
                        </m:e>
                      </m:nary>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𝑘</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𝐺𝐴</m:t>
                          </m:r>
                        </m:den>
                      </m:f>
                      <m:nary>
                        <m:naryPr>
                          <m:limLoc m:val="undOvr"/>
                          <m:subHide m:val="on"/>
                          <m:supHide m:val="on"/>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es-EC" sz="1400" i="1">
                              <a:effectLst/>
                              <a:latin typeface="Cambria Math" panose="02040503050406030204" pitchFamily="18" charset="0"/>
                              <a:ea typeface="Calibri" panose="020F0502020204030204" pitchFamily="34" charset="0"/>
                              <a:cs typeface="Times New Roman" panose="02020603050405020304" pitchFamily="18" charset="0"/>
                            </a:rPr>
                            <m:t>𝑉</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𝑣</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𝑑𝑥</m:t>
                          </m:r>
                        </m:e>
                      </m:nary>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𝛿</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𝐸𝐼</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𝐿</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𝑃𝐿</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4</m:t>
                              </m:r>
                            </m:den>
                          </m:f>
                        </m:e>
                      </m:d>
                      <m:r>
                        <a:rPr lang="es-EC" sz="14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3</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𝐿</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den>
                          </m:f>
                        </m:e>
                      </m:d>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𝑘</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𝐺𝐴</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𝐿</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𝑃</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den>
                          </m:f>
                        </m:e>
                      </m:d>
                      <m:r>
                        <a:rPr lang="es-EC" sz="14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den>
                          </m:f>
                        </m:e>
                      </m:d>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𝛿</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𝑃𝐿</m:t>
                              </m:r>
                            </m:e>
                            <m:sup>
                              <m:r>
                                <a:rPr lang="es-EC" sz="1400"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48</m:t>
                          </m:r>
                          <m:r>
                            <a:rPr lang="es-EC" sz="1400" i="1">
                              <a:effectLst/>
                              <a:latin typeface="Cambria Math" panose="02040503050406030204" pitchFamily="18" charset="0"/>
                              <a:ea typeface="Calibri" panose="020F0502020204030204" pitchFamily="34" charset="0"/>
                              <a:cs typeface="Times New Roman" panose="02020603050405020304" pitchFamily="18" charset="0"/>
                            </a:rPr>
                            <m:t>𝐸𝐼</m:t>
                          </m:r>
                        </m:den>
                      </m:f>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𝑘𝑃𝐿</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4</m:t>
                          </m:r>
                          <m:r>
                            <a:rPr lang="es-EC" sz="1400" i="1">
                              <a:effectLst/>
                              <a:latin typeface="Cambria Math" panose="02040503050406030204" pitchFamily="18" charset="0"/>
                              <a:ea typeface="Calibri" panose="020F0502020204030204" pitchFamily="34" charset="0"/>
                              <a:cs typeface="Times New Roman" panose="02020603050405020304" pitchFamily="18" charset="0"/>
                            </a:rPr>
                            <m:t>𝐺𝐴</m:t>
                          </m:r>
                        </m:den>
                      </m:f>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533400" y="1712687"/>
                <a:ext cx="7137400" cy="4658070"/>
              </a:xfrm>
              <a:prstGeom prst="rect">
                <a:avLst/>
              </a:prstGeom>
              <a:blipFill rotWithShape="0">
                <a:blip r:embed="rId4"/>
                <a:stretch>
                  <a:fillRect/>
                </a:stretch>
              </a:blipFill>
            </p:spPr>
            <p:txBody>
              <a:bodyPr/>
              <a:lstStyle/>
              <a:p>
                <a:r>
                  <a:rPr lang="es-EC">
                    <a:noFill/>
                  </a:rPr>
                  <a:t> </a:t>
                </a:r>
              </a:p>
            </p:txBody>
          </p:sp>
        </mc:Fallback>
      </mc:AlternateContent>
      <p:pic>
        <p:nvPicPr>
          <p:cNvPr id="8" name="Imagen 7"/>
          <p:cNvPicPr/>
          <p:nvPr/>
        </p:nvPicPr>
        <p:blipFill rotWithShape="1">
          <a:blip r:embed="rId5"/>
          <a:srcRect l="14078" t="34039" r="25890" b="21377"/>
          <a:stretch/>
        </p:blipFill>
        <p:spPr bwMode="auto">
          <a:xfrm>
            <a:off x="5344473" y="2591435"/>
            <a:ext cx="6504628" cy="2996566"/>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6604000" y="2184910"/>
            <a:ext cx="836511"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REAL</a:t>
            </a:r>
            <a:r>
              <a:rPr lang="es-EC" dirty="0" smtClean="0">
                <a:solidFill>
                  <a:schemeClr val="tx1"/>
                </a:solidFill>
                <a:latin typeface="Times New Roman" panose="02020603050405020304" pitchFamily="18" charset="0"/>
                <a:cs typeface="Times New Roman" panose="02020603050405020304" pitchFamily="18" charset="0"/>
              </a:rPr>
              <a:t> </a:t>
            </a:r>
            <a:endParaRPr lang="es-EC" dirty="0"/>
          </a:p>
        </p:txBody>
      </p:sp>
      <p:sp>
        <p:nvSpPr>
          <p:cNvPr id="10" name="Rectángulo 9"/>
          <p:cNvSpPr/>
          <p:nvPr/>
        </p:nvSpPr>
        <p:spPr>
          <a:xfrm>
            <a:off x="9877874" y="2260713"/>
            <a:ext cx="1217000"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FICTICIO</a:t>
            </a:r>
            <a:r>
              <a:rPr lang="es-EC" dirty="0" smtClean="0">
                <a:solidFill>
                  <a:schemeClr val="tx1"/>
                </a:solidFill>
                <a:latin typeface="Times New Roman" panose="02020603050405020304" pitchFamily="18" charset="0"/>
                <a:cs typeface="Times New Roman" panose="02020603050405020304" pitchFamily="18" charset="0"/>
              </a:rPr>
              <a:t> </a:t>
            </a:r>
            <a:endParaRPr lang="es-EC" dirty="0"/>
          </a:p>
        </p:txBody>
      </p:sp>
    </p:spTree>
    <p:extLst>
      <p:ext uri="{BB962C8B-B14F-4D97-AF65-F5344CB8AC3E}">
        <p14:creationId xmlns:p14="http://schemas.microsoft.com/office/powerpoint/2010/main" val="19038815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89966"/>
          </a:xfrm>
        </p:spPr>
        <p:txBody>
          <a:bodyPr/>
          <a:lstStyle/>
          <a:p>
            <a:endParaRPr lang="es-EC" dirty="0" smtClean="0"/>
          </a:p>
          <a:p>
            <a:endParaRPr lang="es-EC" dirty="0"/>
          </a:p>
          <a:p>
            <a:endParaRPr lang="es-EC" dirty="0" smtClean="0"/>
          </a:p>
          <a:p>
            <a:pPr algn="just"/>
            <a:r>
              <a:rPr lang="es-EC" dirty="0">
                <a:solidFill>
                  <a:schemeClr val="tx1"/>
                </a:solidFill>
                <a:latin typeface="Times New Roman" panose="02020603050405020304" pitchFamily="18" charset="0"/>
                <a:cs typeface="Times New Roman" panose="02020603050405020304" pitchFamily="18" charset="0"/>
              </a:rPr>
              <a:t>Para determinar el esfuerzo que se encuentra actuando en la viga, se calcula el modulo seccional (S), el mismo que viene dada por la siguiente expresión: </a:t>
            </a:r>
          </a:p>
          <a:p>
            <a:pPr algn="just"/>
            <a:endParaRPr lang="es-EC" dirty="0">
              <a:solidFill>
                <a:schemeClr val="tx1"/>
              </a:solidFill>
              <a:latin typeface="Times New Roman" panose="02020603050405020304" pitchFamily="18" charset="0"/>
              <a:cs typeface="Times New Roman" panose="02020603050405020304" pitchFamily="18" charset="0"/>
            </a:endParaRPr>
          </a:p>
          <a:p>
            <a:pPr algn="just"/>
            <a:endParaRPr lang="es-EC" dirty="0">
              <a:solidFill>
                <a:schemeClr val="tx1"/>
              </a:solidFill>
              <a:latin typeface="Times New Roman" panose="02020603050405020304" pitchFamily="18" charset="0"/>
              <a:cs typeface="Times New Roman" panose="02020603050405020304" pitchFamily="18" charset="0"/>
            </a:endParaRPr>
          </a:p>
          <a:p>
            <a:pPr algn="just"/>
            <a:r>
              <a:rPr lang="es-EC" dirty="0">
                <a:solidFill>
                  <a:schemeClr val="tx1"/>
                </a:solidFill>
                <a:latin typeface="Times New Roman" panose="02020603050405020304" pitchFamily="18" charset="0"/>
                <a:cs typeface="Times New Roman" panose="02020603050405020304" pitchFamily="18" charset="0"/>
              </a:rPr>
              <a:t>Generando como resultado el esfuerzo de la viga, como se muestra a continuación. </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1944062" y="1920121"/>
                <a:ext cx="8965237" cy="8249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𝛿</m:t>
                      </m:r>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0">
                                  <a:latin typeface="Cambria Math" panose="02040503050406030204" pitchFamily="18" charset="0"/>
                                </a:rPr>
                                <m:t>10∗6</m:t>
                              </m:r>
                            </m:e>
                            <m:sup>
                              <m:r>
                                <a:rPr lang="es-EC" i="0">
                                  <a:latin typeface="Cambria Math" panose="02040503050406030204" pitchFamily="18" charset="0"/>
                                </a:rPr>
                                <m:t>3</m:t>
                              </m:r>
                            </m:sup>
                          </m:sSup>
                        </m:num>
                        <m:den>
                          <m:r>
                            <a:rPr lang="es-EC" i="0">
                              <a:latin typeface="Cambria Math" panose="02040503050406030204" pitchFamily="18" charset="0"/>
                            </a:rPr>
                            <m:t>48∗13835,9∗2,768</m:t>
                          </m:r>
                        </m:den>
                      </m:f>
                      <m:r>
                        <a:rPr lang="es-EC" i="0">
                          <a:latin typeface="Cambria Math" panose="02040503050406030204" pitchFamily="18" charset="0"/>
                        </a:rPr>
                        <m:t>+</m:t>
                      </m:r>
                      <m:f>
                        <m:fPr>
                          <m:ctrlPr>
                            <a:rPr lang="es-EC" i="1">
                              <a:latin typeface="Cambria Math" panose="02040503050406030204" pitchFamily="18" charset="0"/>
                            </a:rPr>
                          </m:ctrlPr>
                        </m:fPr>
                        <m:num>
                          <m:f>
                            <m:fPr>
                              <m:ctrlPr>
                                <a:rPr lang="es-EC" i="1">
                                  <a:latin typeface="Cambria Math" panose="02040503050406030204" pitchFamily="18" charset="0"/>
                                </a:rPr>
                              </m:ctrlPr>
                            </m:fPr>
                            <m:num>
                              <m:r>
                                <a:rPr lang="es-EC" i="0">
                                  <a:latin typeface="Cambria Math" panose="02040503050406030204" pitchFamily="18" charset="0"/>
                                </a:rPr>
                                <m:t>6</m:t>
                              </m:r>
                            </m:num>
                            <m:den>
                              <m:r>
                                <a:rPr lang="es-EC" i="0">
                                  <a:latin typeface="Cambria Math" panose="02040503050406030204" pitchFamily="18" charset="0"/>
                                </a:rPr>
                                <m:t>5</m:t>
                              </m:r>
                            </m:den>
                          </m:f>
                          <m:r>
                            <a:rPr lang="es-EC" i="0">
                              <a:latin typeface="Cambria Math" panose="02040503050406030204" pitchFamily="18" charset="0"/>
                            </a:rPr>
                            <m:t>∗10∗6</m:t>
                          </m:r>
                        </m:num>
                        <m:den>
                          <m:r>
                            <a:rPr lang="es-EC" i="0">
                              <a:latin typeface="Cambria Math" panose="02040503050406030204" pitchFamily="18" charset="0"/>
                            </a:rPr>
                            <m:t>4∗5534,36∗2,362</m:t>
                          </m:r>
                        </m:den>
                      </m:f>
                      <m:r>
                        <a:rPr lang="es-EC" i="0">
                          <a:latin typeface="Cambria Math" panose="02040503050406030204" pitchFamily="18" charset="0"/>
                        </a:rPr>
                        <m:t>=0,00255145 </m:t>
                      </m:r>
                      <m:r>
                        <a:rPr lang="es-EC" i="1">
                          <a:latin typeface="Cambria Math" panose="02040503050406030204" pitchFamily="18" charset="0"/>
                        </a:rPr>
                        <m:t>𝑚</m:t>
                      </m:r>
                      <m:r>
                        <a:rPr lang="es-EC" i="0">
                          <a:latin typeface="Cambria Math" panose="02040503050406030204" pitchFamily="18" charset="0"/>
                        </a:rPr>
                        <m:t>=2,5514 </m:t>
                      </m:r>
                      <m:r>
                        <a:rPr lang="es-EC" i="1">
                          <a:latin typeface="Cambria Math" panose="02040503050406030204" pitchFamily="18" charset="0"/>
                        </a:rPr>
                        <m:t>𝑚𝑚</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1944062" y="1920121"/>
                <a:ext cx="8965237" cy="824969"/>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024035" y="4040717"/>
                <a:ext cx="1034899"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𝑆</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𝑏</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num>
                        <m:den>
                          <m:r>
                            <a:rPr lang="es-EC" i="0">
                              <a:latin typeface="Cambria Math" panose="02040503050406030204" pitchFamily="18" charset="0"/>
                            </a:rPr>
                            <m:t>6</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3024035" y="4040717"/>
                <a:ext cx="1034899" cy="648126"/>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867070" y="4040717"/>
                <a:ext cx="3055260"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𝑆</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0,63∗</m:t>
                          </m:r>
                          <m:sSup>
                            <m:sSupPr>
                              <m:ctrlPr>
                                <a:rPr lang="es-EC" i="1">
                                  <a:latin typeface="Cambria Math" panose="02040503050406030204" pitchFamily="18" charset="0"/>
                                </a:rPr>
                              </m:ctrlPr>
                            </m:sSupPr>
                            <m:e>
                              <m:r>
                                <a:rPr lang="es-EC" i="0">
                                  <a:latin typeface="Cambria Math" panose="02040503050406030204" pitchFamily="18" charset="0"/>
                                </a:rPr>
                                <m:t>3,75</m:t>
                              </m:r>
                            </m:e>
                            <m:sup>
                              <m:r>
                                <a:rPr lang="es-EC" i="0">
                                  <a:latin typeface="Cambria Math" panose="02040503050406030204" pitchFamily="18" charset="0"/>
                                </a:rPr>
                                <m:t>2</m:t>
                              </m:r>
                            </m:sup>
                          </m:sSup>
                        </m:num>
                        <m:den>
                          <m:r>
                            <a:rPr lang="es-EC" i="0">
                              <a:latin typeface="Cambria Math" panose="02040503050406030204" pitchFamily="18" charset="0"/>
                            </a:rPr>
                            <m:t>6</m:t>
                          </m:r>
                        </m:den>
                      </m:f>
                      <m:r>
                        <a:rPr lang="es-EC" i="0">
                          <a:latin typeface="Cambria Math" panose="02040503050406030204" pitchFamily="18" charset="0"/>
                        </a:rPr>
                        <m:t>=1,476 </m:t>
                      </m:r>
                      <m:r>
                        <a:rPr lang="es-EC" i="1">
                          <a:latin typeface="Cambria Math" panose="02040503050406030204" pitchFamily="18" charset="0"/>
                        </a:rPr>
                        <m:t>𝑚</m:t>
                      </m:r>
                      <m:r>
                        <a:rPr lang="es-EC" i="0">
                          <a:latin typeface="Cambria Math" panose="02040503050406030204" pitchFamily="18" charset="0"/>
                        </a:rPr>
                        <m:t>³</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6867070" y="4040717"/>
                <a:ext cx="3055260" cy="648126"/>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100466" y="5373534"/>
                <a:ext cx="88203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m:t>
                          </m:r>
                        </m:num>
                        <m:den>
                          <m:r>
                            <a:rPr lang="es-EC" i="1">
                              <a:latin typeface="Cambria Math" panose="02040503050406030204" pitchFamily="18" charset="0"/>
                            </a:rPr>
                            <m:t>𝑆</m:t>
                          </m:r>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3100466" y="5373534"/>
                <a:ext cx="882036" cy="610936"/>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683430" y="5336857"/>
                <a:ext cx="3422540"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𝜎</m:t>
                      </m:r>
                      <m:r>
                        <a:rPr lang="es-EC" i="0">
                          <a:latin typeface="Cambria Math" panose="02040503050406030204" pitchFamily="18" charset="0"/>
                        </a:rPr>
                        <m:t>=</m:t>
                      </m:r>
                      <m:f>
                        <m:fPr>
                          <m:type m:val="lin"/>
                          <m:ctrlPr>
                            <a:rPr lang="es-EC" i="1">
                              <a:latin typeface="Cambria Math" panose="02040503050406030204" pitchFamily="18" charset="0"/>
                            </a:rPr>
                          </m:ctrlPr>
                        </m:fPr>
                        <m:num>
                          <m:f>
                            <m:fPr>
                              <m:ctrlPr>
                                <a:rPr lang="es-EC" i="1">
                                  <a:latin typeface="Cambria Math" panose="02040503050406030204" pitchFamily="18" charset="0"/>
                                </a:rPr>
                              </m:ctrlPr>
                            </m:fPr>
                            <m:num>
                              <m:r>
                                <a:rPr lang="es-EC" i="0">
                                  <a:latin typeface="Cambria Math" panose="02040503050406030204" pitchFamily="18" charset="0"/>
                                </a:rPr>
                                <m:t>15</m:t>
                              </m:r>
                            </m:num>
                            <m:den>
                              <m:r>
                                <a:rPr lang="es-EC" i="0">
                                  <a:latin typeface="Cambria Math" panose="02040503050406030204" pitchFamily="18" charset="0"/>
                                </a:rPr>
                                <m:t>1,476</m:t>
                              </m:r>
                            </m:den>
                          </m:f>
                        </m:num>
                        <m:den>
                          <m:r>
                            <a:rPr lang="es-EC" i="0">
                              <a:latin typeface="Cambria Math" panose="02040503050406030204" pitchFamily="18" charset="0"/>
                            </a:rPr>
                            <m:t>10</m:t>
                          </m:r>
                        </m:den>
                      </m:f>
                      <m:r>
                        <a:rPr lang="es-EC" i="0">
                          <a:latin typeface="Cambria Math" panose="02040503050406030204" pitchFamily="18" charset="0"/>
                        </a:rPr>
                        <m:t>=1,016 </m:t>
                      </m:r>
                      <m:r>
                        <a:rPr lang="es-EC" i="1">
                          <a:latin typeface="Cambria Math" panose="02040503050406030204" pitchFamily="18" charset="0"/>
                        </a:rPr>
                        <m:t>𝑘</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𝑐</m:t>
                          </m:r>
                        </m:den>
                      </m:f>
                      <m:r>
                        <a:rPr lang="es-EC" i="1">
                          <a:latin typeface="Cambria Math" panose="02040503050406030204" pitchFamily="18" charset="0"/>
                        </a:rPr>
                        <m:t>𝑚</m:t>
                      </m:r>
                      <m:r>
                        <a:rPr lang="es-EC" i="0">
                          <a:latin typeface="Cambria Math" panose="02040503050406030204" pitchFamily="18" charset="0"/>
                        </a:rPr>
                        <m:t>²</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6683430" y="5336857"/>
                <a:ext cx="3422540" cy="647613"/>
              </a:xfrm>
              <a:prstGeom prst="rect">
                <a:avLst/>
              </a:prstGeom>
              <a:blipFill rotWithShape="0">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9589338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7417" t="26271" r="33055" b="12094"/>
          <a:stretch/>
        </p:blipFill>
        <p:spPr bwMode="auto">
          <a:xfrm>
            <a:off x="5962332" y="1820334"/>
            <a:ext cx="5353368" cy="4415366"/>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9454" t="37132" r="53729" b="16297"/>
          <a:stretch/>
        </p:blipFill>
        <p:spPr bwMode="auto">
          <a:xfrm>
            <a:off x="421957" y="2280503"/>
            <a:ext cx="5267643" cy="33963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81934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20481" t="30475" r="66527" b="14196"/>
          <a:stretch/>
        </p:blipFill>
        <p:spPr bwMode="auto">
          <a:xfrm>
            <a:off x="457199" y="1946592"/>
            <a:ext cx="1574800" cy="4200208"/>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21857" t="32923" r="65543" b="12794"/>
          <a:stretch/>
        </p:blipFill>
        <p:spPr bwMode="auto">
          <a:xfrm>
            <a:off x="2031999" y="1946592"/>
            <a:ext cx="1422401" cy="4200208"/>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6"/>
          <a:srcRect l="21859" t="32225" r="65543" b="13145"/>
          <a:stretch/>
        </p:blipFill>
        <p:spPr bwMode="auto">
          <a:xfrm>
            <a:off x="3454400" y="1946592"/>
            <a:ext cx="1435100" cy="4200208"/>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7"/>
          <a:srcRect l="21859" t="32925" r="65543" b="13145"/>
          <a:stretch/>
        </p:blipFill>
        <p:spPr bwMode="auto">
          <a:xfrm>
            <a:off x="4867909" y="1946592"/>
            <a:ext cx="1570992" cy="4200208"/>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8"/>
          <a:srcRect l="36235" t="29773" r="54123" b="15247"/>
          <a:stretch/>
        </p:blipFill>
        <p:spPr bwMode="auto">
          <a:xfrm>
            <a:off x="6438900" y="1946592"/>
            <a:ext cx="1413509" cy="4200208"/>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9"/>
          <a:srcRect l="21661" t="31875" r="68693" b="12793"/>
          <a:stretch/>
        </p:blipFill>
        <p:spPr bwMode="auto">
          <a:xfrm>
            <a:off x="7852409" y="1946592"/>
            <a:ext cx="1367791" cy="4200208"/>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10"/>
          <a:srcRect l="22059" t="31881" r="68299" b="12793"/>
          <a:stretch/>
        </p:blipFill>
        <p:spPr bwMode="auto">
          <a:xfrm>
            <a:off x="9220200" y="1946592"/>
            <a:ext cx="1413508" cy="4200208"/>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11"/>
          <a:srcRect l="36828" t="29425" r="49594" b="14895"/>
          <a:stretch/>
        </p:blipFill>
        <p:spPr bwMode="auto">
          <a:xfrm>
            <a:off x="10633708" y="1946592"/>
            <a:ext cx="1458619" cy="42002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00033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153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Se determina los errores en porcentaje de esfuerzos y deformaciones con respecto al valor real calculado mediante la metodología de viga de gran peralte. Los errores se establecieron mediante las siguientes expresiones:</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1944063" y="2890957"/>
                <a:ext cx="3082126" cy="618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𝐸𝑟𝑟𝑜𝑟</m:t>
                      </m:r>
                      <m:r>
                        <a:rPr lang="es-EC" i="0">
                          <a:latin typeface="Cambria Math" panose="02040503050406030204" pitchFamily="18" charset="0"/>
                        </a:rPr>
                        <m:t> </m:t>
                      </m:r>
                      <m:r>
                        <a:rPr lang="es-EC" i="1">
                          <a:latin typeface="Cambria Math" panose="02040503050406030204" pitchFamily="18" charset="0"/>
                        </a:rPr>
                        <m:t>𝛿</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𝛿</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𝑚𝑒𝑑𝑖𝑑𝑜</m:t>
                              </m:r>
                            </m:sub>
                          </m:sSub>
                        </m:num>
                        <m:den>
                          <m:r>
                            <a:rPr lang="es-EC" i="1">
                              <a:latin typeface="Cambria Math" panose="02040503050406030204" pitchFamily="18" charset="0"/>
                            </a:rPr>
                            <m:t>𝛿</m:t>
                          </m:r>
                        </m:den>
                      </m:f>
                      <m:r>
                        <a:rPr lang="es-EC" i="0">
                          <a:latin typeface="Cambria Math" panose="02040503050406030204" pitchFamily="18" charset="0"/>
                        </a:rPr>
                        <m:t>∗100</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1944063" y="2890957"/>
                <a:ext cx="3082126" cy="61888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009282" y="2890957"/>
                <a:ext cx="3099951" cy="5648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𝐸𝑟𝑟𝑜𝑟</m:t>
                      </m:r>
                      <m:r>
                        <a:rPr lang="es-EC" i="0">
                          <a:latin typeface="Cambria Math" panose="02040503050406030204" pitchFamily="18" charset="0"/>
                        </a:rPr>
                        <m:t> </m:t>
                      </m:r>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𝜎</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𝑚𝑒𝑑𝑖𝑑𝑜</m:t>
                              </m:r>
                            </m:sub>
                          </m:sSub>
                        </m:num>
                        <m:den>
                          <m:r>
                            <a:rPr lang="es-EC" i="1">
                              <a:latin typeface="Cambria Math" panose="02040503050406030204" pitchFamily="18" charset="0"/>
                            </a:rPr>
                            <m:t>𝜎</m:t>
                          </m:r>
                        </m:den>
                      </m:f>
                      <m:r>
                        <a:rPr lang="es-EC" i="0">
                          <a:latin typeface="Cambria Math" panose="02040503050406030204" pitchFamily="18" charset="0"/>
                        </a:rPr>
                        <m:t>∗100</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009282" y="2890957"/>
                <a:ext cx="3099951" cy="564835"/>
              </a:xfrm>
              <a:prstGeom prst="rect">
                <a:avLst/>
              </a:prstGeom>
              <a:blipFill rotWithShape="0">
                <a:blip r:embed="rId5"/>
                <a:stretch>
                  <a:fillRect/>
                </a:stretch>
              </a:blipFill>
            </p:spPr>
            <p:txBody>
              <a:bodyPr/>
              <a:lstStyle/>
              <a:p>
                <a:r>
                  <a:rPr lang="es-EC">
                    <a:noFill/>
                  </a:rPr>
                  <a:t> </a:t>
                </a:r>
              </a:p>
            </p:txBody>
          </p:sp>
        </mc:Fallback>
      </mc:AlternateContent>
      <p:graphicFrame>
        <p:nvGraphicFramePr>
          <p:cNvPr id="10" name="Tabla 9"/>
          <p:cNvGraphicFramePr>
            <a:graphicFrameLocks noGrp="1"/>
          </p:cNvGraphicFramePr>
          <p:nvPr>
            <p:extLst>
              <p:ext uri="{D42A27DB-BD31-4B8C-83A1-F6EECF244321}">
                <p14:modId xmlns:p14="http://schemas.microsoft.com/office/powerpoint/2010/main" val="3679824325"/>
              </p:ext>
            </p:extLst>
          </p:nvPr>
        </p:nvGraphicFramePr>
        <p:xfrm>
          <a:off x="215898" y="3823229"/>
          <a:ext cx="5676901" cy="2234670"/>
        </p:xfrm>
        <a:graphic>
          <a:graphicData uri="http://schemas.openxmlformats.org/drawingml/2006/table">
            <a:tbl>
              <a:tblPr firstRow="1" firstCol="1" bandRow="1">
                <a:tableStyleId>{5C22544A-7EE6-4342-B048-85BDC9FD1C3A}</a:tableStyleId>
              </a:tblPr>
              <a:tblGrid>
                <a:gridCol w="774702"/>
                <a:gridCol w="245900"/>
                <a:gridCol w="310891"/>
                <a:gridCol w="1112456"/>
                <a:gridCol w="779583"/>
                <a:gridCol w="778797"/>
                <a:gridCol w="894989"/>
                <a:gridCol w="779583"/>
              </a:tblGrid>
              <a:tr h="535643">
                <a:tc>
                  <a:txBody>
                    <a:bodyPr/>
                    <a:lstStyle/>
                    <a:p>
                      <a:pPr algn="ctr">
                        <a:lnSpc>
                          <a:spcPct val="107000"/>
                        </a:lnSpc>
                        <a:spcAft>
                          <a:spcPts val="0"/>
                        </a:spcAft>
                      </a:pPr>
                      <a:r>
                        <a:rPr lang="es-EC" sz="1400" dirty="0">
                          <a:effectLst/>
                        </a:rPr>
                        <a:t>Partición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X</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Y</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err="1">
                          <a:effectLst/>
                        </a:rPr>
                        <a:t>Elem</a:t>
                      </a:r>
                      <a:r>
                        <a:rPr lang="es-EC" sz="1400" dirty="0">
                          <a:effectLst/>
                        </a:rPr>
                        <a:t>. Finitos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δ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Error % δ</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σ (kg/cm2)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Error % σ</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846">
                <a:tc>
                  <a:txBody>
                    <a:bodyPr/>
                    <a:lstStyle/>
                    <a:p>
                      <a:pPr algn="ct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2,649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3,8234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0,5195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48,862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846">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4,971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94,8305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0,9703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4,486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846">
                <a:tc>
                  <a:txBody>
                    <a:bodyPr/>
                    <a:lstStyle/>
                    <a:p>
                      <a:pPr algn="ctr">
                        <a:lnSpc>
                          <a:spcPct val="107000"/>
                        </a:lnSpc>
                        <a:spcAft>
                          <a:spcPts val="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5,743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125,0878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1,0431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2,680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846">
                <a:tc>
                  <a:txBody>
                    <a:bodyPr/>
                    <a:lstStyle/>
                    <a:p>
                      <a:pPr algn="ctr">
                        <a:lnSpc>
                          <a:spcPct val="107000"/>
                        </a:lnSpc>
                        <a:spcAft>
                          <a:spcPts val="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6,6395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160,2247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1,1181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10,063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35643">
                <a:tc>
                  <a:txBody>
                    <a:bodyPr/>
                    <a:lstStyle/>
                    <a:p>
                      <a:pPr algn="ctr">
                        <a:lnSpc>
                          <a:spcPct val="107000"/>
                        </a:lnSpc>
                        <a:spcAft>
                          <a:spcPts val="0"/>
                        </a:spcAft>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7,9175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210,3139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1,1988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18,007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1715396984"/>
              </p:ext>
            </p:extLst>
          </p:nvPr>
        </p:nvGraphicFramePr>
        <p:xfrm>
          <a:off x="6126477" y="3823229"/>
          <a:ext cx="5760722" cy="2234670"/>
        </p:xfrm>
        <a:graphic>
          <a:graphicData uri="http://schemas.openxmlformats.org/drawingml/2006/table">
            <a:tbl>
              <a:tblPr firstRow="1" firstCol="1" bandRow="1">
                <a:tableStyleId>{5C22544A-7EE6-4342-B048-85BDC9FD1C3A}</a:tableStyleId>
              </a:tblPr>
              <a:tblGrid>
                <a:gridCol w="807723"/>
                <a:gridCol w="227949"/>
                <a:gridCol w="315481"/>
                <a:gridCol w="1128881"/>
                <a:gridCol w="791094"/>
                <a:gridCol w="790296"/>
                <a:gridCol w="908204"/>
                <a:gridCol w="791094"/>
              </a:tblGrid>
              <a:tr h="535643">
                <a:tc>
                  <a:txBody>
                    <a:bodyPr/>
                    <a:lstStyle/>
                    <a:p>
                      <a:pPr algn="ctr">
                        <a:lnSpc>
                          <a:spcPct val="107000"/>
                        </a:lnSpc>
                        <a:spcAft>
                          <a:spcPts val="0"/>
                        </a:spcAft>
                      </a:pPr>
                      <a:r>
                        <a:rPr lang="es-EC" sz="1400" dirty="0">
                          <a:effectLst/>
                        </a:rPr>
                        <a:t>Partición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X</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Y</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err="1">
                          <a:effectLst/>
                        </a:rPr>
                        <a:t>Elem</a:t>
                      </a:r>
                      <a:r>
                        <a:rPr lang="es-EC" sz="1400" dirty="0">
                          <a:effectLst/>
                        </a:rPr>
                        <a:t>. Finitos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δ (mm)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Error % δ</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σ (kg/cm2)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Error % σ</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846">
                <a:tc>
                  <a:txBody>
                    <a:bodyPr/>
                    <a:lstStyle/>
                    <a:p>
                      <a:pPr algn="ct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3,2219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26,2773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0,6259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38,388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846">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4,1344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62,0413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0,8279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18,504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846">
                <a:tc>
                  <a:txBody>
                    <a:bodyPr/>
                    <a:lstStyle/>
                    <a:p>
                      <a:pPr algn="ctr">
                        <a:lnSpc>
                          <a:spcPct val="107000"/>
                        </a:lnSpc>
                        <a:spcAft>
                          <a:spcPts val="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4,9126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92,5416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1,0729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5,614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846">
                <a:tc>
                  <a:txBody>
                    <a:bodyPr/>
                    <a:lstStyle/>
                    <a:p>
                      <a:pPr algn="ctr">
                        <a:lnSpc>
                          <a:spcPct val="107000"/>
                        </a:lnSpc>
                        <a:spcAft>
                          <a:spcPts val="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5,31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108,1171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1,1645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14,630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35643">
                <a:tc>
                  <a:txBody>
                    <a:bodyPr/>
                    <a:lstStyle/>
                    <a:p>
                      <a:pPr algn="ctr">
                        <a:lnSpc>
                          <a:spcPct val="107000"/>
                        </a:lnSpc>
                        <a:spcAft>
                          <a:spcPts val="0"/>
                        </a:spcAft>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5,6365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120,9137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1,2303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21,108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20127602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Gráfico 6"/>
          <p:cNvGraphicFramePr/>
          <p:nvPr>
            <p:extLst>
              <p:ext uri="{D42A27DB-BD31-4B8C-83A1-F6EECF244321}">
                <p14:modId xmlns:p14="http://schemas.microsoft.com/office/powerpoint/2010/main" val="2020388280"/>
              </p:ext>
            </p:extLst>
          </p:nvPr>
        </p:nvGraphicFramePr>
        <p:xfrm>
          <a:off x="215899" y="2206116"/>
          <a:ext cx="5689601" cy="35604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p:cNvGraphicFramePr/>
          <p:nvPr>
            <p:extLst>
              <p:ext uri="{D42A27DB-BD31-4B8C-83A1-F6EECF244321}">
                <p14:modId xmlns:p14="http://schemas.microsoft.com/office/powerpoint/2010/main" val="3640943072"/>
              </p:ext>
            </p:extLst>
          </p:nvPr>
        </p:nvGraphicFramePr>
        <p:xfrm>
          <a:off x="5905500" y="2280502"/>
          <a:ext cx="5626100" cy="348605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77274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7" cy="4466166"/>
          </a:xfrm>
        </p:spPr>
        <p:txBody>
          <a:bodyPr>
            <a:normAutofit fontScale="92500" lnSpcReduction="20000"/>
          </a:bodyPr>
          <a:lstStyle/>
          <a:p>
            <a:pPr algn="just"/>
            <a:r>
              <a:rPr lang="es-EC" sz="2400" dirty="0">
                <a:solidFill>
                  <a:schemeClr val="tx1"/>
                </a:solidFill>
                <a:latin typeface="Times New Roman" panose="02020603050405020304" pitchFamily="18" charset="0"/>
                <a:cs typeface="Times New Roman" panose="02020603050405020304" pitchFamily="18" charset="0"/>
              </a:rPr>
              <a:t>GENERAL</a:t>
            </a:r>
          </a:p>
          <a:p>
            <a:pPr algn="just">
              <a:lnSpc>
                <a:spcPct val="120000"/>
              </a:lnSpc>
            </a:pPr>
            <a:r>
              <a:rPr lang="es-EC" sz="2200" dirty="0">
                <a:solidFill>
                  <a:schemeClr val="tx1"/>
                </a:solidFill>
                <a:latin typeface="Times New Roman" panose="02020603050405020304" pitchFamily="18" charset="0"/>
                <a:cs typeface="Times New Roman" panose="02020603050405020304" pitchFamily="18" charset="0"/>
              </a:rPr>
              <a:t>Determinar el comportamiento y estabilidad de la estructura patrimonial Estupiñán Orejuela luego de su rehabilitación, afín a la tipología constructiva y coherente a las normas existentes a nivel local y regional</a:t>
            </a:r>
            <a:r>
              <a:rPr lang="es-EC" sz="2200" dirty="0" smtClean="0">
                <a:solidFill>
                  <a:schemeClr val="tx1"/>
                </a:solidFill>
                <a:latin typeface="Times New Roman" panose="02020603050405020304" pitchFamily="18" charset="0"/>
                <a:cs typeface="Times New Roman" panose="02020603050405020304" pitchFamily="18" charset="0"/>
              </a:rPr>
              <a:t>.</a:t>
            </a:r>
          </a:p>
          <a:p>
            <a:pPr algn="just"/>
            <a:r>
              <a:rPr lang="es-EC" sz="2400" dirty="0" smtClean="0">
                <a:solidFill>
                  <a:schemeClr val="tx1"/>
                </a:solidFill>
                <a:latin typeface="Times New Roman" panose="02020603050405020304" pitchFamily="18" charset="0"/>
                <a:cs typeface="Times New Roman" panose="02020603050405020304" pitchFamily="18" charset="0"/>
              </a:rPr>
              <a:t>ESPECÍFICOS</a:t>
            </a:r>
          </a:p>
          <a:p>
            <a:pPr>
              <a:buFont typeface="Arial" panose="020B0604020202020204" pitchFamily="34" charset="0"/>
              <a:buChar char="•"/>
            </a:pPr>
            <a:r>
              <a:rPr lang="es-EC" sz="2200" dirty="0" smtClean="0">
                <a:solidFill>
                  <a:schemeClr val="tx1"/>
                </a:solidFill>
                <a:latin typeface="Times New Roman" panose="02020603050405020304" pitchFamily="18" charset="0"/>
                <a:cs typeface="Times New Roman" panose="02020603050405020304" pitchFamily="18" charset="0"/>
              </a:rPr>
              <a:t> Analizar </a:t>
            </a:r>
            <a:r>
              <a:rPr lang="es-EC" sz="2200" dirty="0">
                <a:solidFill>
                  <a:schemeClr val="tx1"/>
                </a:solidFill>
                <a:latin typeface="Times New Roman" panose="02020603050405020304" pitchFamily="18" charset="0"/>
                <a:cs typeface="Times New Roman" panose="02020603050405020304" pitchFamily="18" charset="0"/>
              </a:rPr>
              <a:t>los planos arquitectónicos y estructurales del inmueble Estupiñán Orejuela</a:t>
            </a:r>
          </a:p>
          <a:p>
            <a:pPr>
              <a:buFont typeface="Arial" panose="020B0604020202020204" pitchFamily="34" charset="0"/>
              <a:buChar char="•"/>
            </a:pPr>
            <a:r>
              <a:rPr lang="es-EC" sz="2200" dirty="0" smtClean="0">
                <a:solidFill>
                  <a:schemeClr val="tx1"/>
                </a:solidFill>
                <a:latin typeface="Times New Roman" panose="02020603050405020304" pitchFamily="18" charset="0"/>
                <a:cs typeface="Times New Roman" panose="02020603050405020304" pitchFamily="18" charset="0"/>
              </a:rPr>
              <a:t> Caracterizar </a:t>
            </a:r>
            <a:r>
              <a:rPr lang="es-EC" sz="2200" dirty="0">
                <a:solidFill>
                  <a:schemeClr val="tx1"/>
                </a:solidFill>
                <a:latin typeface="Times New Roman" panose="02020603050405020304" pitchFamily="18" charset="0"/>
                <a:cs typeface="Times New Roman" panose="02020603050405020304" pitchFamily="18" charset="0"/>
              </a:rPr>
              <a:t>los materiales de la estructura Estupiñán Orejuela  </a:t>
            </a:r>
          </a:p>
          <a:p>
            <a:pPr lvl="0">
              <a:buFont typeface="Arial" panose="020B0604020202020204" pitchFamily="34" charset="0"/>
              <a:buChar char="•"/>
            </a:pPr>
            <a:r>
              <a:rPr lang="es-EC" sz="2200" dirty="0" smtClean="0">
                <a:solidFill>
                  <a:schemeClr val="tx1"/>
                </a:solidFill>
                <a:latin typeface="Times New Roman" panose="02020603050405020304" pitchFamily="18" charset="0"/>
                <a:cs typeface="Times New Roman" panose="02020603050405020304" pitchFamily="18" charset="0"/>
              </a:rPr>
              <a:t> Efectuar </a:t>
            </a:r>
            <a:r>
              <a:rPr lang="es-EC" sz="2200" dirty="0">
                <a:solidFill>
                  <a:schemeClr val="tx1"/>
                </a:solidFill>
                <a:latin typeface="Times New Roman" panose="02020603050405020304" pitchFamily="18" charset="0"/>
                <a:cs typeface="Times New Roman" panose="02020603050405020304" pitchFamily="18" charset="0"/>
              </a:rPr>
              <a:t>un estudio de suelos de la estructura Estupiñán Orejuela  </a:t>
            </a:r>
          </a:p>
          <a:p>
            <a:pPr lvl="0">
              <a:buFont typeface="Arial" panose="020B0604020202020204" pitchFamily="34" charset="0"/>
              <a:buChar char="•"/>
            </a:pPr>
            <a:r>
              <a:rPr lang="es-EC" sz="2200" dirty="0" smtClean="0">
                <a:solidFill>
                  <a:schemeClr val="tx1"/>
                </a:solidFill>
                <a:latin typeface="Times New Roman" panose="02020603050405020304" pitchFamily="18" charset="0"/>
                <a:cs typeface="Times New Roman" panose="02020603050405020304" pitchFamily="18" charset="0"/>
              </a:rPr>
              <a:t> Realizar </a:t>
            </a:r>
            <a:r>
              <a:rPr lang="es-EC" sz="2200" dirty="0">
                <a:solidFill>
                  <a:schemeClr val="tx1"/>
                </a:solidFill>
                <a:latin typeface="Times New Roman" panose="02020603050405020304" pitchFamily="18" charset="0"/>
                <a:cs typeface="Times New Roman" panose="02020603050405020304" pitchFamily="18" charset="0"/>
              </a:rPr>
              <a:t>un modelamiento inicial del inmueble a través de un software de análisis estructural.</a:t>
            </a:r>
          </a:p>
          <a:p>
            <a:pPr lvl="0">
              <a:buFont typeface="Arial" panose="020B0604020202020204" pitchFamily="34" charset="0"/>
              <a:buChar char="•"/>
            </a:pPr>
            <a:r>
              <a:rPr lang="es-EC" sz="2200" dirty="0" smtClean="0">
                <a:solidFill>
                  <a:schemeClr val="tx1"/>
                </a:solidFill>
                <a:latin typeface="Times New Roman" panose="02020603050405020304" pitchFamily="18" charset="0"/>
                <a:cs typeface="Times New Roman" panose="02020603050405020304" pitchFamily="18" charset="0"/>
              </a:rPr>
              <a:t> Calcular </a:t>
            </a:r>
            <a:r>
              <a:rPr lang="es-EC" sz="2200" dirty="0">
                <a:solidFill>
                  <a:schemeClr val="tx1"/>
                </a:solidFill>
                <a:latin typeface="Times New Roman" panose="02020603050405020304" pitchFamily="18" charset="0"/>
                <a:cs typeface="Times New Roman" panose="02020603050405020304" pitchFamily="18" charset="0"/>
              </a:rPr>
              <a:t>el índice de vulnerabilidad de la estructura Estupiñán Orejuela  </a:t>
            </a:r>
          </a:p>
          <a:p>
            <a:pPr lvl="0">
              <a:buFont typeface="Arial" panose="020B0604020202020204" pitchFamily="34" charset="0"/>
              <a:buChar char="•"/>
            </a:pPr>
            <a:r>
              <a:rPr lang="es-EC" sz="2200" dirty="0" smtClean="0">
                <a:solidFill>
                  <a:schemeClr val="tx1"/>
                </a:solidFill>
                <a:latin typeface="Times New Roman" panose="02020603050405020304" pitchFamily="18" charset="0"/>
                <a:cs typeface="Times New Roman" panose="02020603050405020304" pitchFamily="18" charset="0"/>
              </a:rPr>
              <a:t> Efectuar </a:t>
            </a:r>
            <a:r>
              <a:rPr lang="es-EC" sz="2200" dirty="0">
                <a:solidFill>
                  <a:schemeClr val="tx1"/>
                </a:solidFill>
                <a:latin typeface="Times New Roman" panose="02020603050405020304" pitchFamily="18" charset="0"/>
                <a:cs typeface="Times New Roman" panose="02020603050405020304" pitchFamily="18" charset="0"/>
              </a:rPr>
              <a:t>un análisis estático de la estructura Estupiñán Orejuela  </a:t>
            </a:r>
          </a:p>
          <a:p>
            <a:pPr lvl="0">
              <a:buFont typeface="Arial" panose="020B0604020202020204" pitchFamily="34" charset="0"/>
              <a:buChar char="•"/>
            </a:pPr>
            <a:r>
              <a:rPr lang="es-EC" sz="2200" dirty="0" smtClean="0">
                <a:solidFill>
                  <a:schemeClr val="tx1"/>
                </a:solidFill>
                <a:latin typeface="Times New Roman" panose="02020603050405020304" pitchFamily="18" charset="0"/>
                <a:cs typeface="Times New Roman" panose="02020603050405020304" pitchFamily="18" charset="0"/>
              </a:rPr>
              <a:t> Realizar </a:t>
            </a:r>
            <a:r>
              <a:rPr lang="es-EC" sz="2200" dirty="0">
                <a:solidFill>
                  <a:schemeClr val="tx1"/>
                </a:solidFill>
                <a:latin typeface="Times New Roman" panose="02020603050405020304" pitchFamily="18" charset="0"/>
                <a:cs typeface="Times New Roman" panose="02020603050405020304" pitchFamily="18" charset="0"/>
              </a:rPr>
              <a:t>un análisis modal espectral de la estructura Estupiñán Orejuela </a:t>
            </a:r>
            <a:r>
              <a:rPr lang="es-EC" dirty="0"/>
              <a:t> </a:t>
            </a:r>
          </a:p>
          <a:p>
            <a:pPr algn="just"/>
            <a:endParaRPr lang="es-EC" dirty="0">
              <a:solidFill>
                <a:schemeClr val="tx1"/>
              </a:solidFill>
              <a:latin typeface="Times New Roman" panose="02020603050405020304" pitchFamily="18" charset="0"/>
              <a:cs typeface="Times New Roman" panose="02020603050405020304" pitchFamily="18" charset="0"/>
            </a:endParaRPr>
          </a:p>
          <a:p>
            <a:endParaRPr lang="es-EC" dirty="0"/>
          </a:p>
        </p:txBody>
      </p:sp>
      <p:sp>
        <p:nvSpPr>
          <p:cNvPr id="4" name="Título 6"/>
          <p:cNvSpPr>
            <a:spLocks noGrp="1"/>
          </p:cNvSpPr>
          <p:nvPr>
            <p:ph type="title"/>
          </p:nvPr>
        </p:nvSpPr>
        <p:spPr>
          <a:xfrm>
            <a:off x="1944063" y="381222"/>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OBJETIVOS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900" y="88900"/>
            <a:ext cx="1816100" cy="1549400"/>
          </a:xfrm>
          <a:prstGeom prst="rect">
            <a:avLst/>
          </a:prstGeom>
          <a:ln>
            <a:noFill/>
          </a:ln>
        </p:spPr>
      </p:pic>
    </p:spTree>
    <p:extLst>
      <p:ext uri="{BB962C8B-B14F-4D97-AF65-F5344CB8AC3E}">
        <p14:creationId xmlns:p14="http://schemas.microsoft.com/office/powerpoint/2010/main" val="2235970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264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Las dos relaciones que se observan a/L y a/b, se convierten en los límites en los que se puede manejar la </a:t>
            </a:r>
            <a:r>
              <a:rPr lang="es-EC" dirty="0" err="1">
                <a:solidFill>
                  <a:schemeClr val="tx1"/>
                </a:solidFill>
                <a:latin typeface="Times New Roman" panose="02020603050405020304" pitchFamily="18" charset="0"/>
                <a:cs typeface="Times New Roman" panose="02020603050405020304" pitchFamily="18" charset="0"/>
              </a:rPr>
              <a:t>discretización</a:t>
            </a:r>
            <a:r>
              <a:rPr lang="es-EC" dirty="0">
                <a:solidFill>
                  <a:schemeClr val="tx1"/>
                </a:solidFill>
                <a:latin typeface="Times New Roman" panose="02020603050405020304" pitchFamily="18" charset="0"/>
                <a:cs typeface="Times New Roman" panose="02020603050405020304" pitchFamily="18" charset="0"/>
              </a:rPr>
              <a:t>. </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5169550" y="2541103"/>
                <a:ext cx="1598899" cy="658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𝐿</m:t>
                          </m:r>
                        </m:num>
                        <m:den>
                          <m:r>
                            <a:rPr lang="es-EC" i="1">
                              <a:latin typeface="Cambria Math" panose="02040503050406030204" pitchFamily="18" charset="0"/>
                            </a:rPr>
                            <m:t>𝑥</m:t>
                          </m:r>
                        </m:den>
                      </m:f>
                      <m:r>
                        <a:rPr lang="es-EC" i="0">
                          <a:latin typeface="Cambria Math" panose="02040503050406030204" pitchFamily="18" charset="0"/>
                        </a:rPr>
                        <m:t> ;</m:t>
                      </m:r>
                      <m:r>
                        <a:rPr lang="es-EC" i="1">
                          <a:latin typeface="Cambria Math" panose="02040503050406030204" pitchFamily="18" charset="0"/>
                        </a:rPr>
                        <m:t>𝑏</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𝐻</m:t>
                          </m:r>
                        </m:num>
                        <m:den>
                          <m:r>
                            <a:rPr lang="es-EC" i="1">
                              <a:latin typeface="Cambria Math" panose="02040503050406030204" pitchFamily="18" charset="0"/>
                            </a:rPr>
                            <m:t>𝑦</m:t>
                          </m:r>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169550" y="2541103"/>
                <a:ext cx="1598899" cy="658194"/>
              </a:xfrm>
              <a:prstGeom prst="rect">
                <a:avLst/>
              </a:prstGeom>
              <a:blipFill rotWithShape="0">
                <a:blip r:embed="rId4"/>
                <a:stretch>
                  <a:fillRect/>
                </a:stretch>
              </a:blipFill>
            </p:spPr>
            <p:txBody>
              <a:bodyPr/>
              <a:lstStyle/>
              <a:p>
                <a:r>
                  <a:rPr lang="es-EC">
                    <a:noFill/>
                  </a:rPr>
                  <a:t> </a:t>
                </a:r>
              </a:p>
            </p:txBody>
          </p:sp>
        </mc:Fallback>
      </mc:AlternateContent>
      <p:graphicFrame>
        <p:nvGraphicFramePr>
          <p:cNvPr id="8" name="Tabla 7"/>
          <p:cNvGraphicFramePr>
            <a:graphicFrameLocks noGrp="1"/>
          </p:cNvGraphicFramePr>
          <p:nvPr>
            <p:extLst>
              <p:ext uri="{D42A27DB-BD31-4B8C-83A1-F6EECF244321}">
                <p14:modId xmlns:p14="http://schemas.microsoft.com/office/powerpoint/2010/main" val="3619121479"/>
              </p:ext>
            </p:extLst>
          </p:nvPr>
        </p:nvGraphicFramePr>
        <p:xfrm>
          <a:off x="342266" y="3894666"/>
          <a:ext cx="5893435" cy="1929888"/>
        </p:xfrm>
        <a:graphic>
          <a:graphicData uri="http://schemas.openxmlformats.org/drawingml/2006/table">
            <a:tbl>
              <a:tblPr firstRow="1" firstCol="1" bandRow="1">
                <a:tableStyleId>{5C22544A-7EE6-4342-B048-85BDC9FD1C3A}</a:tableStyleId>
              </a:tblPr>
              <a:tblGrid>
                <a:gridCol w="889634"/>
                <a:gridCol w="457200"/>
                <a:gridCol w="477273"/>
                <a:gridCol w="1014826"/>
                <a:gridCol w="816444"/>
                <a:gridCol w="816444"/>
                <a:gridCol w="711165"/>
                <a:gridCol w="710449"/>
              </a:tblGrid>
              <a:tr h="281609">
                <a:tc>
                  <a:txBody>
                    <a:bodyPr/>
                    <a:lstStyle/>
                    <a:p>
                      <a:pPr algn="ctr">
                        <a:lnSpc>
                          <a:spcPct val="107000"/>
                        </a:lnSpc>
                        <a:spcAft>
                          <a:spcPts val="0"/>
                        </a:spcAft>
                      </a:pPr>
                      <a:r>
                        <a:rPr lang="es-EC" sz="1600" dirty="0">
                          <a:effectLst/>
                        </a:rPr>
                        <a:t>Partición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X</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Y</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err="1">
                          <a:effectLst/>
                        </a:rPr>
                        <a:t>Elem</a:t>
                      </a:r>
                      <a:r>
                        <a:rPr lang="es-EC" sz="1600" dirty="0">
                          <a:effectLst/>
                        </a:rPr>
                        <a:t>. Finitos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a (cm)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b (cm)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a/b</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81609">
                <a:tc>
                  <a:txBody>
                    <a:bodyPr/>
                    <a:lstStyle/>
                    <a:p>
                      <a:pPr algn="ctr">
                        <a:lnSpc>
                          <a:spcPct val="107000"/>
                        </a:lnSpc>
                        <a:spcAft>
                          <a:spcPts val="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300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375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solidFill>
                            <a:srgbClr val="FF0000"/>
                          </a:solidFill>
                          <a:effectLst/>
                        </a:rPr>
                        <a:t>0,50</a:t>
                      </a:r>
                      <a:endParaRPr lang="es-EC"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solidFill>
                            <a:srgbClr val="FF0000"/>
                          </a:solidFill>
                          <a:effectLst/>
                        </a:rPr>
                        <a:t>0,80</a:t>
                      </a:r>
                      <a:endParaRPr lang="es-EC"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81609">
                <a:tc>
                  <a:txBody>
                    <a:bodyPr/>
                    <a:lstStyle/>
                    <a:p>
                      <a:pPr algn="ct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150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375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solidFill>
                            <a:srgbClr val="FF0000"/>
                          </a:solidFill>
                          <a:effectLst/>
                        </a:rPr>
                        <a:t>0,25</a:t>
                      </a:r>
                      <a:endParaRPr lang="es-EC"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solidFill>
                            <a:srgbClr val="FF0000"/>
                          </a:solidFill>
                          <a:effectLst/>
                        </a:rPr>
                        <a:t>0,40</a:t>
                      </a:r>
                      <a:endParaRPr lang="es-EC"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81609">
                <a:tc>
                  <a:txBody>
                    <a:bodyPr/>
                    <a:lstStyle/>
                    <a:p>
                      <a:pPr algn="ctr">
                        <a:lnSpc>
                          <a:spcPct val="107000"/>
                        </a:lnSpc>
                        <a:spcAft>
                          <a:spcPts val="0"/>
                        </a:spcAft>
                      </a:pPr>
                      <a:r>
                        <a:rPr lang="es-EC" sz="16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375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0,17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0,27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81609">
                <a:tc>
                  <a:txBody>
                    <a:bodyPr/>
                    <a:lstStyle/>
                    <a:p>
                      <a:pPr algn="ctr">
                        <a:lnSpc>
                          <a:spcPct val="107000"/>
                        </a:lnSpc>
                        <a:spcAft>
                          <a:spcPts val="0"/>
                        </a:spcAft>
                      </a:pPr>
                      <a:r>
                        <a:rPr lang="es-EC" sz="16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375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0,13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0,20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81609">
                <a:tc>
                  <a:txBody>
                    <a:bodyPr/>
                    <a:lstStyle/>
                    <a:p>
                      <a:pPr algn="ctr">
                        <a:lnSpc>
                          <a:spcPct val="107000"/>
                        </a:lnSpc>
                        <a:spcAft>
                          <a:spcPts val="0"/>
                        </a:spcAft>
                      </a:pPr>
                      <a:r>
                        <a:rPr lang="es-EC" sz="16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60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375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0,10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dirty="0">
                          <a:effectLst/>
                        </a:rPr>
                        <a:t>0,16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818118075"/>
              </p:ext>
            </p:extLst>
          </p:nvPr>
        </p:nvGraphicFramePr>
        <p:xfrm>
          <a:off x="6361417" y="3874705"/>
          <a:ext cx="5730909" cy="2137033"/>
        </p:xfrm>
        <a:graphic>
          <a:graphicData uri="http://schemas.openxmlformats.org/drawingml/2006/table">
            <a:tbl>
              <a:tblPr firstRow="1" firstCol="1" bandRow="1">
                <a:tableStyleId>{5C22544A-7EE6-4342-B048-85BDC9FD1C3A}</a:tableStyleId>
              </a:tblPr>
              <a:tblGrid>
                <a:gridCol w="890283"/>
                <a:gridCol w="419100"/>
                <a:gridCol w="464420"/>
                <a:gridCol w="986840"/>
                <a:gridCol w="793928"/>
                <a:gridCol w="793928"/>
                <a:gridCol w="691553"/>
                <a:gridCol w="690857"/>
              </a:tblGrid>
              <a:tr h="323038">
                <a:tc>
                  <a:txBody>
                    <a:bodyPr/>
                    <a:lstStyle/>
                    <a:p>
                      <a:pPr>
                        <a:lnSpc>
                          <a:spcPct val="107000"/>
                        </a:lnSpc>
                        <a:spcAft>
                          <a:spcPts val="0"/>
                        </a:spcAft>
                      </a:pPr>
                      <a:r>
                        <a:rPr lang="es-EC" sz="1600" dirty="0">
                          <a:effectLst/>
                        </a:rPr>
                        <a:t>Partición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X</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Y</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Elem. Finitos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a (cm)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b (cm)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600">
                          <a:effectLst/>
                        </a:rPr>
                        <a:t>a/b</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038">
                <a:tc>
                  <a:txBody>
                    <a:bodyPr/>
                    <a:lstStyle/>
                    <a:p>
                      <a:pPr algn="ctr">
                        <a:lnSpc>
                          <a:spcPct val="107000"/>
                        </a:lnSpc>
                        <a:spcAft>
                          <a:spcPts val="0"/>
                        </a:spcAft>
                      </a:pPr>
                      <a:r>
                        <a:rPr lang="es-EC" sz="1600" dirty="0">
                          <a:effectLst/>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300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187,5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solidFill>
                            <a:srgbClr val="FF0000"/>
                          </a:solidFill>
                          <a:effectLst/>
                        </a:rPr>
                        <a:t>0,50</a:t>
                      </a:r>
                      <a:endParaRPr lang="es-EC"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solidFill>
                            <a:srgbClr val="FF0000"/>
                          </a:solidFill>
                          <a:effectLst/>
                        </a:rPr>
                        <a:t>1,60</a:t>
                      </a:r>
                      <a:endParaRPr lang="es-EC"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038">
                <a:tc>
                  <a:txBody>
                    <a:bodyPr/>
                    <a:lstStyle/>
                    <a:p>
                      <a:pPr algn="ct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187,5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solidFill>
                            <a:srgbClr val="FF0000"/>
                          </a:solidFill>
                          <a:effectLst/>
                        </a:rPr>
                        <a:t>0,25</a:t>
                      </a:r>
                      <a:endParaRPr lang="es-EC"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solidFill>
                            <a:srgbClr val="FF0000"/>
                          </a:solidFill>
                          <a:effectLst/>
                        </a:rPr>
                        <a:t>0,80</a:t>
                      </a:r>
                      <a:endParaRPr lang="es-EC"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038">
                <a:tc>
                  <a:txBody>
                    <a:bodyPr/>
                    <a:lstStyle/>
                    <a:p>
                      <a:pPr algn="ctr">
                        <a:lnSpc>
                          <a:spcPct val="107000"/>
                        </a:lnSpc>
                        <a:spcAft>
                          <a:spcPts val="0"/>
                        </a:spcAft>
                      </a:pPr>
                      <a:r>
                        <a:rPr lang="es-EC" sz="16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187,5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0,53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038">
                <a:tc>
                  <a:txBody>
                    <a:bodyPr/>
                    <a:lstStyle/>
                    <a:p>
                      <a:pPr algn="ctr">
                        <a:lnSpc>
                          <a:spcPct val="107000"/>
                        </a:lnSpc>
                        <a:spcAft>
                          <a:spcPts val="0"/>
                        </a:spcAft>
                      </a:pPr>
                      <a:r>
                        <a:rPr lang="es-EC" sz="16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187,5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0,13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0,40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038">
                <a:tc>
                  <a:txBody>
                    <a:bodyPr/>
                    <a:lstStyle/>
                    <a:p>
                      <a:pPr algn="ctr">
                        <a:lnSpc>
                          <a:spcPct val="107000"/>
                        </a:lnSpc>
                        <a:spcAft>
                          <a:spcPts val="0"/>
                        </a:spcAft>
                      </a:pPr>
                      <a:r>
                        <a:rPr lang="es-EC" sz="16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20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60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187,5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a:effectLst/>
                        </a:rPr>
                        <a:t>0,10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600" dirty="0">
                          <a:effectLst/>
                        </a:rPr>
                        <a:t>0,32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757318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4915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La </a:t>
            </a:r>
            <a:r>
              <a:rPr lang="es-EC" dirty="0" err="1">
                <a:solidFill>
                  <a:schemeClr val="tx1"/>
                </a:solidFill>
                <a:latin typeface="Times New Roman" panose="02020603050405020304" pitchFamily="18" charset="0"/>
                <a:cs typeface="Times New Roman" panose="02020603050405020304" pitchFamily="18" charset="0"/>
              </a:rPr>
              <a:t>discretización</a:t>
            </a:r>
            <a:r>
              <a:rPr lang="es-EC" dirty="0">
                <a:solidFill>
                  <a:schemeClr val="tx1"/>
                </a:solidFill>
                <a:latin typeface="Times New Roman" panose="02020603050405020304" pitchFamily="18" charset="0"/>
                <a:cs typeface="Times New Roman" panose="02020603050405020304" pitchFamily="18" charset="0"/>
              </a:rPr>
              <a:t> o elementos finitos se analiza en cada muro que conforma la estructura, por ende se identifica ciertos parámetros de cada muro necesarios para dividir en elementos finitos como son su altura y longitud. </a:t>
            </a:r>
            <a:endParaRPr lang="es-EC" dirty="0" smtClean="0">
              <a:solidFill>
                <a:schemeClr val="tx1"/>
              </a:solidFill>
              <a:latin typeface="Times New Roman" panose="02020603050405020304" pitchFamily="18" charset="0"/>
              <a:cs typeface="Times New Roman" panose="02020603050405020304" pitchFamily="18" charset="0"/>
            </a:endParaRPr>
          </a:p>
          <a:p>
            <a:pPr algn="just"/>
            <a:r>
              <a:rPr lang="es-EC" dirty="0">
                <a:solidFill>
                  <a:schemeClr val="tx1"/>
                </a:solidFill>
                <a:latin typeface="Times New Roman" panose="02020603050405020304" pitchFamily="18" charset="0"/>
                <a:cs typeface="Times New Roman" panose="02020603050405020304" pitchFamily="18" charset="0"/>
              </a:rPr>
              <a:t>Las relaciones que implican en el cálculo de la </a:t>
            </a:r>
            <a:r>
              <a:rPr lang="es-EC" dirty="0" err="1">
                <a:solidFill>
                  <a:schemeClr val="tx1"/>
                </a:solidFill>
                <a:latin typeface="Times New Roman" panose="02020603050405020304" pitchFamily="18" charset="0"/>
                <a:cs typeface="Times New Roman" panose="02020603050405020304" pitchFamily="18" charset="0"/>
              </a:rPr>
              <a:t>discretización</a:t>
            </a:r>
            <a:r>
              <a:rPr lang="es-EC" dirty="0">
                <a:solidFill>
                  <a:schemeClr val="tx1"/>
                </a:solidFill>
                <a:latin typeface="Times New Roman" panose="02020603050405020304" pitchFamily="18" charset="0"/>
                <a:cs typeface="Times New Roman" panose="02020603050405020304" pitchFamily="18" charset="0"/>
              </a:rPr>
              <a:t> se muestran a continuación: </a:t>
            </a:r>
          </a:p>
          <a:p>
            <a:pPr algn="just"/>
            <a:endParaRPr lang="es-EC" dirty="0">
              <a:solidFill>
                <a:schemeClr val="tx1"/>
              </a:solidFill>
              <a:latin typeface="Times New Roman" panose="02020603050405020304" pitchFamily="18" charset="0"/>
              <a:cs typeface="Times New Roman" panose="02020603050405020304" pitchFamily="18" charset="0"/>
            </a:endParaRP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2031999" y="3251397"/>
                <a:ext cx="2050626" cy="609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𝑒𝑓</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 </m:t>
                          </m:r>
                          <m:r>
                            <a:rPr lang="es-EC" i="1">
                              <a:latin typeface="Cambria Math" panose="02040503050406030204" pitchFamily="18" charset="0"/>
                            </a:rPr>
                            <m:t>𝑝𝑎𝑟𝑡𝑒𝑠</m:t>
                          </m:r>
                          <m:r>
                            <a:rPr lang="es-EC" i="0">
                              <a:latin typeface="Cambria Math" panose="02040503050406030204" pitchFamily="18" charset="0"/>
                            </a:rPr>
                            <m:t> </m:t>
                          </m:r>
                          <m:r>
                            <a:rPr lang="es-EC" i="1">
                              <a:latin typeface="Cambria Math" panose="02040503050406030204" pitchFamily="18" charset="0"/>
                            </a:rPr>
                            <m:t>𝑋</m:t>
                          </m:r>
                        </m:num>
                        <m:den>
                          <m:r>
                            <a:rPr lang="es-EC" i="1">
                              <a:latin typeface="Cambria Math" panose="02040503050406030204" pitchFamily="18" charset="0"/>
                            </a:rPr>
                            <m:t>𝐿</m:t>
                          </m:r>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2031999" y="3251397"/>
                <a:ext cx="2050626" cy="609206"/>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065273" y="3251397"/>
                <a:ext cx="2044406" cy="609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𝑒𝑓</m:t>
                      </m:r>
                      <m:r>
                        <a:rPr lang="es-EC" i="0">
                          <a:latin typeface="Cambria Math" panose="02040503050406030204" pitchFamily="18" charset="0"/>
                        </a:rPr>
                        <m:t> </m:t>
                      </m:r>
                      <m:r>
                        <a:rPr lang="es-EC" i="1">
                          <a:latin typeface="Cambria Math" panose="02040503050406030204" pitchFamily="18" charset="0"/>
                        </a:rPr>
                        <m:t>𝑦</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 </m:t>
                          </m:r>
                          <m:r>
                            <a:rPr lang="es-EC" i="1">
                              <a:latin typeface="Cambria Math" panose="02040503050406030204" pitchFamily="18" charset="0"/>
                            </a:rPr>
                            <m:t>𝑝𝑎𝑟𝑡𝑒𝑠</m:t>
                          </m:r>
                          <m:r>
                            <a:rPr lang="es-EC" i="0">
                              <a:latin typeface="Cambria Math" panose="02040503050406030204" pitchFamily="18" charset="0"/>
                            </a:rPr>
                            <m:t> </m:t>
                          </m:r>
                          <m:r>
                            <a:rPr lang="es-EC" i="1">
                              <a:latin typeface="Cambria Math" panose="02040503050406030204" pitchFamily="18" charset="0"/>
                            </a:rPr>
                            <m:t>𝑌</m:t>
                          </m:r>
                        </m:num>
                        <m:den>
                          <m:r>
                            <a:rPr lang="es-EC" i="1">
                              <a:latin typeface="Cambria Math" panose="02040503050406030204" pitchFamily="18" charset="0"/>
                            </a:rPr>
                            <m:t>𝐻</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065273" y="3251397"/>
                <a:ext cx="2044406" cy="609206"/>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610826" y="4431461"/>
                <a:ext cx="2892971" cy="667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i="1">
                              <a:latin typeface="Cambria Math" panose="02040503050406030204" pitchFamily="18" charset="0"/>
                            </a:rPr>
                            <m:t>𝑦</m:t>
                          </m:r>
                        </m:num>
                        <m:den>
                          <m:r>
                            <a:rPr lang="es-EC" i="1">
                              <a:latin typeface="Cambria Math" panose="02040503050406030204" pitchFamily="18" charset="0"/>
                            </a:rPr>
                            <m:t>𝑥</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𝑒𝑓</m:t>
                          </m:r>
                          <m:r>
                            <a:rPr lang="es-EC" i="0">
                              <a:latin typeface="Cambria Math" panose="02040503050406030204" pitchFamily="18" charset="0"/>
                            </a:rPr>
                            <m:t> </m:t>
                          </m:r>
                          <m:r>
                            <a:rPr lang="es-EC" i="1">
                              <a:latin typeface="Cambria Math" panose="02040503050406030204" pitchFamily="18" charset="0"/>
                            </a:rPr>
                            <m:t>𝑦</m:t>
                          </m:r>
                        </m:num>
                        <m:den>
                          <m:r>
                            <a:rPr lang="es-EC" i="1">
                              <a:latin typeface="Cambria Math" panose="02040503050406030204" pitchFamily="18" charset="0"/>
                            </a:rPr>
                            <m:t>𝑒𝑓</m:t>
                          </m:r>
                          <m:r>
                            <a:rPr lang="es-EC" i="0">
                              <a:latin typeface="Cambria Math" panose="02040503050406030204" pitchFamily="18" charset="0"/>
                            </a:rPr>
                            <m:t> </m:t>
                          </m:r>
                          <m:r>
                            <a:rPr lang="es-EC" i="1">
                              <a:latin typeface="Cambria Math" panose="02040503050406030204" pitchFamily="18" charset="0"/>
                            </a:rPr>
                            <m:t>𝑥</m:t>
                          </m:r>
                        </m:den>
                      </m:f>
                      <m:r>
                        <a:rPr lang="es-EC" i="0">
                          <a:latin typeface="Cambria Math" panose="02040503050406030204" pitchFamily="18" charset="0"/>
                        </a:rPr>
                        <m:t> ;0,40&lt;</m:t>
                      </m:r>
                      <m:r>
                        <a:rPr lang="es-EC" i="1">
                          <a:latin typeface="Cambria Math" panose="02040503050406030204" pitchFamily="18" charset="0"/>
                        </a:rPr>
                        <m:t>𝑥</m:t>
                      </m:r>
                      <m:r>
                        <a:rPr lang="es-EC" i="0">
                          <a:latin typeface="Cambria Math" panose="02040503050406030204" pitchFamily="18" charset="0"/>
                        </a:rPr>
                        <m:t>&lt;1,60</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610826" y="4431461"/>
                <a:ext cx="2892971" cy="667490"/>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065273" y="4456660"/>
                <a:ext cx="2934201" cy="6170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i="1">
                              <a:latin typeface="Cambria Math" panose="02040503050406030204" pitchFamily="18" charset="0"/>
                            </a:rPr>
                            <m:t>𝑦</m:t>
                          </m:r>
                        </m:num>
                        <m:den>
                          <m:r>
                            <a:rPr lang="es-EC" i="1">
                              <a:latin typeface="Cambria Math" panose="02040503050406030204" pitchFamily="18" charset="0"/>
                            </a:rPr>
                            <m:t>𝐻</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𝑒𝑓</m:t>
                          </m:r>
                          <m:r>
                            <a:rPr lang="es-EC" i="0">
                              <a:latin typeface="Cambria Math" panose="02040503050406030204" pitchFamily="18" charset="0"/>
                            </a:rPr>
                            <m:t> </m:t>
                          </m:r>
                          <m:r>
                            <a:rPr lang="es-EC" i="1">
                              <a:latin typeface="Cambria Math" panose="02040503050406030204" pitchFamily="18" charset="0"/>
                            </a:rPr>
                            <m:t>𝑦</m:t>
                          </m:r>
                        </m:num>
                        <m:den>
                          <m:r>
                            <a:rPr lang="es-EC" i="1">
                              <a:latin typeface="Cambria Math" panose="02040503050406030204" pitchFamily="18" charset="0"/>
                            </a:rPr>
                            <m:t>𝐻</m:t>
                          </m:r>
                        </m:den>
                      </m:f>
                      <m:r>
                        <a:rPr lang="es-EC" i="0">
                          <a:latin typeface="Cambria Math" panose="02040503050406030204" pitchFamily="18" charset="0"/>
                        </a:rPr>
                        <m:t> ;0,25&lt;</m:t>
                      </m:r>
                      <m:r>
                        <a:rPr lang="es-EC" i="1">
                          <a:latin typeface="Cambria Math" panose="02040503050406030204" pitchFamily="18" charset="0"/>
                        </a:rPr>
                        <m:t>𝑥</m:t>
                      </m:r>
                      <m:r>
                        <a:rPr lang="es-EC" i="0">
                          <a:latin typeface="Cambria Math" panose="02040503050406030204" pitchFamily="18" charset="0"/>
                        </a:rPr>
                        <m:t>&lt;0,50</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7065273" y="4456660"/>
                <a:ext cx="2934201" cy="617092"/>
              </a:xfrm>
              <a:prstGeom prst="rect">
                <a:avLst/>
              </a:prstGeom>
              <a:blipFill rotWithShape="0">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5383368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VIGA DE GRAN PERALTE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636978704"/>
              </p:ext>
            </p:extLst>
          </p:nvPr>
        </p:nvGraphicFramePr>
        <p:xfrm>
          <a:off x="563563" y="2280499"/>
          <a:ext cx="4021136" cy="2431200"/>
        </p:xfrm>
        <a:graphic>
          <a:graphicData uri="http://schemas.openxmlformats.org/drawingml/2006/table">
            <a:tbl>
              <a:tblPr firstRow="1" firstCol="1" bandRow="1">
                <a:tableStyleId>{5C22544A-7EE6-4342-B048-85BDC9FD1C3A}</a:tableStyleId>
              </a:tblPr>
              <a:tblGrid>
                <a:gridCol w="1230960"/>
                <a:gridCol w="1518184"/>
                <a:gridCol w="1271992"/>
              </a:tblGrid>
              <a:tr h="303900">
                <a:tc>
                  <a:txBody>
                    <a:bodyPr/>
                    <a:lstStyle/>
                    <a:p>
                      <a:pPr>
                        <a:lnSpc>
                          <a:spcPct val="107000"/>
                        </a:lnSpc>
                        <a:spcAft>
                          <a:spcPts val="0"/>
                        </a:spcAft>
                      </a:pPr>
                      <a:r>
                        <a:rPr lang="es-EC" sz="1800" dirty="0">
                          <a:effectLst/>
                        </a:rPr>
                        <a:t>H (y) 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dirty="0">
                          <a:effectLst/>
                        </a:rPr>
                        <a:t>3,42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800">
                        <a:effectLst/>
                        <a:latin typeface="Calibri" panose="020F0502020204030204" pitchFamily="34" charset="0"/>
                      </a:endParaRPr>
                    </a:p>
                  </a:txBody>
                  <a:tcPr marL="44450" marR="44450" marT="0" marB="0" anchor="b"/>
                </a:tc>
              </a:tr>
              <a:tr h="303900">
                <a:tc>
                  <a:txBody>
                    <a:bodyPr/>
                    <a:lstStyle/>
                    <a:p>
                      <a:pPr>
                        <a:lnSpc>
                          <a:spcPct val="107000"/>
                        </a:lnSpc>
                        <a:spcAft>
                          <a:spcPts val="0"/>
                        </a:spcAft>
                      </a:pPr>
                      <a:r>
                        <a:rPr lang="es-EC" sz="1800">
                          <a:effectLst/>
                        </a:rPr>
                        <a:t>L (x) m</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dirty="0">
                          <a:effectLst/>
                        </a:rPr>
                        <a:t>4,16</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800" dirty="0">
                        <a:effectLst/>
                        <a:latin typeface="Calibri" panose="020F0502020204030204" pitchFamily="34" charset="0"/>
                      </a:endParaRPr>
                    </a:p>
                  </a:txBody>
                  <a:tcPr marL="44450" marR="44450" marT="0" marB="0" anchor="b"/>
                </a:tc>
              </a:tr>
              <a:tr h="303900">
                <a:tc>
                  <a:txBody>
                    <a:bodyPr/>
                    <a:lstStyle/>
                    <a:p>
                      <a:pPr>
                        <a:lnSpc>
                          <a:spcPct val="107000"/>
                        </a:lnSpc>
                        <a:spcAft>
                          <a:spcPts val="0"/>
                        </a:spcAft>
                      </a:pPr>
                      <a:r>
                        <a:rPr lang="es-EC" sz="1800">
                          <a:effectLst/>
                        </a:rPr>
                        <a:t># Partes X</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a:effectLst/>
                        </a:rPr>
                        <a:t>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800" dirty="0">
                        <a:effectLst/>
                        <a:latin typeface="Calibri" panose="020F0502020204030204" pitchFamily="34" charset="0"/>
                      </a:endParaRPr>
                    </a:p>
                  </a:txBody>
                  <a:tcPr marL="44450" marR="44450" marT="0" marB="0" anchor="b"/>
                </a:tc>
              </a:tr>
              <a:tr h="303900">
                <a:tc>
                  <a:txBody>
                    <a:bodyPr/>
                    <a:lstStyle/>
                    <a:p>
                      <a:pPr>
                        <a:lnSpc>
                          <a:spcPct val="107000"/>
                        </a:lnSpc>
                        <a:spcAft>
                          <a:spcPts val="0"/>
                        </a:spcAft>
                      </a:pPr>
                      <a:r>
                        <a:rPr lang="es-EC" sz="1800">
                          <a:effectLst/>
                        </a:rPr>
                        <a:t># Partes Y</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a:effectLst/>
                        </a:rPr>
                        <a:t>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800" dirty="0">
                        <a:effectLst/>
                        <a:latin typeface="Calibri" panose="020F0502020204030204" pitchFamily="34" charset="0"/>
                      </a:endParaRPr>
                    </a:p>
                  </a:txBody>
                  <a:tcPr marL="44450" marR="44450" marT="0" marB="0" anchor="b"/>
                </a:tc>
              </a:tr>
              <a:tr h="303900">
                <a:tc>
                  <a:txBody>
                    <a:bodyPr/>
                    <a:lstStyle/>
                    <a:p>
                      <a:pPr>
                        <a:lnSpc>
                          <a:spcPct val="107000"/>
                        </a:lnSpc>
                        <a:spcAft>
                          <a:spcPts val="0"/>
                        </a:spcAft>
                      </a:pPr>
                      <a:r>
                        <a:rPr lang="es-EC" sz="1800">
                          <a:effectLst/>
                        </a:rPr>
                        <a:t>ef x    m</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a:effectLst/>
                        </a:rPr>
                        <a:t>1,683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800" dirty="0">
                        <a:effectLst/>
                        <a:latin typeface="Calibri" panose="020F0502020204030204" pitchFamily="34" charset="0"/>
                      </a:endParaRPr>
                    </a:p>
                  </a:txBody>
                  <a:tcPr marL="44450" marR="44450" marT="0" marB="0" anchor="b"/>
                </a:tc>
              </a:tr>
              <a:tr h="303900">
                <a:tc>
                  <a:txBody>
                    <a:bodyPr/>
                    <a:lstStyle/>
                    <a:p>
                      <a:pPr>
                        <a:lnSpc>
                          <a:spcPct val="107000"/>
                        </a:lnSpc>
                        <a:spcAft>
                          <a:spcPts val="0"/>
                        </a:spcAft>
                      </a:pPr>
                      <a:r>
                        <a:rPr lang="es-EC" sz="1800">
                          <a:effectLst/>
                        </a:rPr>
                        <a:t>ef y    m</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a:effectLst/>
                        </a:rPr>
                        <a:t>1,170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800" dirty="0">
                        <a:effectLst/>
                        <a:latin typeface="Calibri" panose="020F0502020204030204" pitchFamily="34" charset="0"/>
                      </a:endParaRPr>
                    </a:p>
                  </a:txBody>
                  <a:tcPr marL="44450" marR="44450" marT="0" marB="0" anchor="b"/>
                </a:tc>
              </a:tr>
              <a:tr h="303900">
                <a:tc>
                  <a:txBody>
                    <a:bodyPr/>
                    <a:lstStyle/>
                    <a:p>
                      <a:pPr>
                        <a:lnSpc>
                          <a:spcPct val="107000"/>
                        </a:lnSpc>
                        <a:spcAft>
                          <a:spcPts val="0"/>
                        </a:spcAft>
                      </a:pPr>
                      <a:r>
                        <a:rPr lang="es-EC" sz="1800">
                          <a:effectLst/>
                        </a:rPr>
                        <a:t>y/x</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a:effectLst/>
                        </a:rPr>
                        <a:t>0,695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800" dirty="0">
                          <a:solidFill>
                            <a:srgbClr val="FF0000"/>
                          </a:solidFill>
                          <a:effectLst/>
                        </a:rPr>
                        <a:t>0,40&lt;x&lt;1,60</a:t>
                      </a:r>
                      <a:endParaRPr lang="es-EC"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3900">
                <a:tc>
                  <a:txBody>
                    <a:bodyPr/>
                    <a:lstStyle/>
                    <a:p>
                      <a:pPr>
                        <a:lnSpc>
                          <a:spcPct val="107000"/>
                        </a:lnSpc>
                        <a:spcAft>
                          <a:spcPts val="0"/>
                        </a:spcAft>
                      </a:pPr>
                      <a:r>
                        <a:rPr lang="es-EC" sz="1800">
                          <a:effectLst/>
                        </a:rPr>
                        <a:t>y/H</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800">
                          <a:effectLst/>
                        </a:rPr>
                        <a:t>0,342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800" dirty="0">
                          <a:solidFill>
                            <a:srgbClr val="FF0000"/>
                          </a:solidFill>
                          <a:effectLst/>
                        </a:rPr>
                        <a:t>0,25&lt;x&lt;0,50</a:t>
                      </a:r>
                      <a:endParaRPr lang="es-EC"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pic>
        <p:nvPicPr>
          <p:cNvPr id="8" name="Imagen 7"/>
          <p:cNvPicPr/>
          <p:nvPr/>
        </p:nvPicPr>
        <p:blipFill rotWithShape="1">
          <a:blip r:embed="rId4"/>
          <a:srcRect l="34459" t="25217" r="20256" b="7191"/>
          <a:stretch/>
        </p:blipFill>
        <p:spPr bwMode="auto">
          <a:xfrm>
            <a:off x="5307964" y="2042901"/>
            <a:ext cx="6287135" cy="39641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4701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264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Las técnicas de reforzamiento en estructuras de adobe son diversas y tienen poco sustento experimental y técnico, debido a que se conforman por diversos materiales tanto naturales como artificiales. </a:t>
            </a:r>
            <a:endParaRPr lang="es-EC" dirty="0" smtClean="0">
              <a:solidFill>
                <a:schemeClr val="tx1"/>
              </a:solidFill>
              <a:latin typeface="Times New Roman" panose="02020603050405020304" pitchFamily="18" charset="0"/>
              <a:cs typeface="Times New Roman" panose="02020603050405020304" pitchFamily="18" charset="0"/>
            </a:endParaRPr>
          </a:p>
          <a:p>
            <a:pPr algn="just"/>
            <a:r>
              <a:rPr lang="es-EC" dirty="0" smtClean="0">
                <a:solidFill>
                  <a:schemeClr val="tx1"/>
                </a:solidFill>
                <a:latin typeface="Times New Roman" panose="02020603050405020304" pitchFamily="18" charset="0"/>
                <a:cs typeface="Times New Roman" panose="02020603050405020304" pitchFamily="18" charset="0"/>
              </a:rPr>
              <a:t>La </a:t>
            </a:r>
            <a:r>
              <a:rPr lang="es-EC" dirty="0">
                <a:solidFill>
                  <a:schemeClr val="tx1"/>
                </a:solidFill>
                <a:latin typeface="Times New Roman" panose="02020603050405020304" pitchFamily="18" charset="0"/>
                <a:cs typeface="Times New Roman" panose="02020603050405020304" pitchFamily="18" charset="0"/>
              </a:rPr>
              <a:t>estructura Estupiñán Orejuela presenta un reforzamiento en ciertas esquinas donde se unen los muros, esto se emplea para mejorar el desenvolvimiento estructural y fortalecer la adherencia entre muros.</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REFORZAMIENTO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C:\Users\LEO ESPINOZA\Documents\RESP LEO\Respaldo LEO\Documents\TESIS ESPINOZA LARREA\Fotos Iphone 5\IMG_068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899" y="3391627"/>
            <a:ext cx="3973196" cy="2988007"/>
          </a:xfrm>
          <a:prstGeom prst="rect">
            <a:avLst/>
          </a:prstGeom>
          <a:noFill/>
          <a:ln>
            <a:noFill/>
          </a:ln>
        </p:spPr>
      </p:pic>
      <p:pic>
        <p:nvPicPr>
          <p:cNvPr id="8" name="Imagen 7" descr="C:\Users\LEO ESPINOZA\Documents\RESP LEO\Respaldo LEO\Documents\TESIS ESPINOZA LARREA\Fotos Iphone 5\IMG_051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619018" y="2869294"/>
            <a:ext cx="2988008" cy="3944621"/>
          </a:xfrm>
          <a:prstGeom prst="rect">
            <a:avLst/>
          </a:prstGeom>
          <a:noFill/>
          <a:ln>
            <a:noFill/>
          </a:ln>
        </p:spPr>
      </p:pic>
      <p:pic>
        <p:nvPicPr>
          <p:cNvPr id="9" name="Imagen 8" descr="C:\Users\ULTRA15\Desktop\llaves.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9095" y="3366285"/>
            <a:ext cx="3951617" cy="3013349"/>
          </a:xfrm>
          <a:prstGeom prst="rect">
            <a:avLst/>
          </a:prstGeom>
          <a:noFill/>
          <a:ln>
            <a:noFill/>
          </a:ln>
        </p:spPr>
      </p:pic>
    </p:spTree>
    <p:extLst>
      <p:ext uri="{BB962C8B-B14F-4D97-AF65-F5344CB8AC3E}">
        <p14:creationId xmlns:p14="http://schemas.microsoft.com/office/powerpoint/2010/main" val="8229950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26780" t="23818" r="25770" b="7191"/>
          <a:stretch/>
        </p:blipFill>
        <p:spPr bwMode="auto">
          <a:xfrm>
            <a:off x="499745" y="1857057"/>
            <a:ext cx="5672456" cy="4378643"/>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1" y="1857057"/>
            <a:ext cx="5638799" cy="4378643"/>
          </a:xfrm>
          <a:prstGeom prst="rect">
            <a:avLst/>
          </a:prstGeom>
        </p:spPr>
      </p:pic>
    </p:spTree>
    <p:extLst>
      <p:ext uri="{BB962C8B-B14F-4D97-AF65-F5344CB8AC3E}">
        <p14:creationId xmlns:p14="http://schemas.microsoft.com/office/powerpoint/2010/main" val="21415140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5054" t="24169" r="22619" b="6490"/>
          <a:stretch/>
        </p:blipFill>
        <p:spPr bwMode="auto">
          <a:xfrm>
            <a:off x="406399" y="1881187"/>
            <a:ext cx="5588001" cy="4443413"/>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36430" t="29772" r="23603" b="16997"/>
          <a:stretch/>
        </p:blipFill>
        <p:spPr bwMode="auto">
          <a:xfrm>
            <a:off x="5994400" y="1881187"/>
            <a:ext cx="5778500" cy="44434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4418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39166"/>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En primero lugar se modela la estructura sin ningún refuerzo estructural, para lograr determinar resultados comparativos con el modelamiento del predio que presenta refuerzo estructural por medio del cocido de llaves de madera. </a:t>
            </a:r>
          </a:p>
          <a:p>
            <a:pPr algn="just"/>
            <a:r>
              <a:rPr lang="es-EC" dirty="0">
                <a:solidFill>
                  <a:schemeClr val="tx1"/>
                </a:solidFill>
                <a:latin typeface="Times New Roman" panose="02020603050405020304" pitchFamily="18" charset="0"/>
                <a:cs typeface="Times New Roman" panose="02020603050405020304" pitchFamily="18" charset="0"/>
              </a:rPr>
              <a:t>Los modelos se conforman desde el análisis de sus materiales que lo componen, la geometría de elementos, las respectivas cargas estáticas y dinámicas, su conformación por elementos finitos hasta la lectura de resultados en ambos modelos en los dos casos de estudio, estático y dinámico.</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5828" t="14697" r="35241" b="38822"/>
          <a:stretch/>
        </p:blipFill>
        <p:spPr bwMode="auto">
          <a:xfrm>
            <a:off x="646430" y="3744277"/>
            <a:ext cx="3649980" cy="2573670"/>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34463" t="15412" r="34782" b="43456"/>
          <a:stretch/>
        </p:blipFill>
        <p:spPr bwMode="auto">
          <a:xfrm>
            <a:off x="4296410" y="3744277"/>
            <a:ext cx="3488690" cy="257367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6"/>
          <a:srcRect l="34462" t="14711" r="35453" b="37281"/>
          <a:stretch/>
        </p:blipFill>
        <p:spPr bwMode="auto">
          <a:xfrm>
            <a:off x="7785100" y="3721524"/>
            <a:ext cx="3649980" cy="25964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66579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5059" t="14714" r="35417" b="43614"/>
          <a:stretch/>
        </p:blipFill>
        <p:spPr bwMode="auto">
          <a:xfrm>
            <a:off x="1196340" y="2206116"/>
            <a:ext cx="4658360" cy="3483484"/>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34852" t="16111" r="35417" b="43964"/>
          <a:stretch/>
        </p:blipFill>
        <p:spPr bwMode="auto">
          <a:xfrm>
            <a:off x="5854700" y="2206116"/>
            <a:ext cx="5050133" cy="34834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82862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899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En el modelamiento de la estructura la característica principal para presentar un correcto análisis, es realizar una correcta definición de las secciones de los elementos estructurales del inmueble. Los muros y entrepisos de la estructura se modelan mediante elementos de tipo “Shell” y las columnas, vigas, viguetas, celosías y demás componentes estructurales mediante elementos de tipo “</a:t>
            </a:r>
            <a:r>
              <a:rPr lang="es-EC" dirty="0" err="1">
                <a:solidFill>
                  <a:schemeClr val="tx1"/>
                </a:solidFill>
                <a:latin typeface="Times New Roman" panose="02020603050405020304" pitchFamily="18" charset="0"/>
                <a:cs typeface="Times New Roman" panose="02020603050405020304" pitchFamily="18" charset="0"/>
              </a:rPr>
              <a:t>Frame</a:t>
            </a:r>
            <a:r>
              <a:rPr lang="es-EC" dirty="0">
                <a:solidFill>
                  <a:schemeClr val="tx1"/>
                </a:solidFill>
                <a:latin typeface="Times New Roman" panose="02020603050405020304" pitchFamily="18" charset="0"/>
                <a:cs typeface="Times New Roman" panose="02020603050405020304" pitchFamily="18" charset="0"/>
              </a:rPr>
              <a:t>”.</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16" name="Imagen 15"/>
          <p:cNvPicPr>
            <a:picLocks noChangeAspect="1"/>
          </p:cNvPicPr>
          <p:nvPr/>
        </p:nvPicPr>
        <p:blipFill rotWithShape="1">
          <a:blip r:embed="rId4"/>
          <a:srcRect l="45153" t="36439" r="36160" b="37153"/>
          <a:stretch/>
        </p:blipFill>
        <p:spPr>
          <a:xfrm>
            <a:off x="4521199" y="3240616"/>
            <a:ext cx="3529907" cy="2804584"/>
          </a:xfrm>
          <a:prstGeom prst="rect">
            <a:avLst/>
          </a:prstGeom>
        </p:spPr>
      </p:pic>
    </p:spTree>
    <p:extLst>
      <p:ext uri="{BB962C8B-B14F-4D97-AF65-F5344CB8AC3E}">
        <p14:creationId xmlns:p14="http://schemas.microsoft.com/office/powerpoint/2010/main" val="41975508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5905501" cy="43899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El programa estructural basado en elementos finitos presenta tres tipos de elementos “Shell”:  </a:t>
            </a:r>
          </a:p>
          <a:p>
            <a:pPr lvl="0" algn="just"/>
            <a:endParaRPr lang="es-EC" dirty="0" smtClean="0">
              <a:solidFill>
                <a:schemeClr val="tx1"/>
              </a:solidFill>
              <a:latin typeface="Times New Roman" panose="02020603050405020304" pitchFamily="18" charset="0"/>
              <a:cs typeface="Times New Roman" panose="02020603050405020304" pitchFamily="18" charset="0"/>
            </a:endParaRPr>
          </a:p>
          <a:p>
            <a:pPr lvl="0" algn="just"/>
            <a:r>
              <a:rPr lang="es-EC" dirty="0" smtClean="0">
                <a:solidFill>
                  <a:schemeClr val="tx1"/>
                </a:solidFill>
                <a:latin typeface="Times New Roman" panose="02020603050405020304" pitchFamily="18" charset="0"/>
                <a:cs typeface="Times New Roman" panose="02020603050405020304" pitchFamily="18" charset="0"/>
              </a:rPr>
              <a:t>Los </a:t>
            </a:r>
            <a:r>
              <a:rPr lang="es-EC" dirty="0">
                <a:solidFill>
                  <a:schemeClr val="tx1"/>
                </a:solidFill>
                <a:latin typeface="Times New Roman" panose="02020603050405020304" pitchFamily="18" charset="0"/>
                <a:cs typeface="Times New Roman" panose="02020603050405020304" pitchFamily="18" charset="0"/>
              </a:rPr>
              <a:t>elementos </a:t>
            </a:r>
            <a:r>
              <a:rPr lang="es-EC" dirty="0" err="1">
                <a:solidFill>
                  <a:schemeClr val="tx1"/>
                </a:solidFill>
                <a:latin typeface="Times New Roman" panose="02020603050405020304" pitchFamily="18" charset="0"/>
                <a:cs typeface="Times New Roman" panose="02020603050405020304" pitchFamily="18" charset="0"/>
              </a:rPr>
              <a:t>Plate</a:t>
            </a:r>
            <a:r>
              <a:rPr lang="es-EC" dirty="0">
                <a:solidFill>
                  <a:schemeClr val="tx1"/>
                </a:solidFill>
                <a:latin typeface="Times New Roman" panose="02020603050405020304" pitchFamily="18" charset="0"/>
                <a:cs typeface="Times New Roman" panose="02020603050405020304" pitchFamily="18" charset="0"/>
              </a:rPr>
              <a:t>: reaccionan fuera del plano que los contiene (flexión y cortes de losa).  </a:t>
            </a:r>
          </a:p>
          <a:p>
            <a:pPr lvl="0" algn="just"/>
            <a:r>
              <a:rPr lang="es-EC" dirty="0">
                <a:solidFill>
                  <a:schemeClr val="tx1"/>
                </a:solidFill>
                <a:latin typeface="Times New Roman" panose="02020603050405020304" pitchFamily="18" charset="0"/>
                <a:cs typeface="Times New Roman" panose="02020603050405020304" pitchFamily="18" charset="0"/>
              </a:rPr>
              <a:t>Los elementos </a:t>
            </a:r>
            <a:r>
              <a:rPr lang="es-EC" dirty="0" err="1">
                <a:solidFill>
                  <a:schemeClr val="tx1"/>
                </a:solidFill>
                <a:latin typeface="Times New Roman" panose="02020603050405020304" pitchFamily="18" charset="0"/>
                <a:cs typeface="Times New Roman" panose="02020603050405020304" pitchFamily="18" charset="0"/>
              </a:rPr>
              <a:t>Membrane</a:t>
            </a:r>
            <a:r>
              <a:rPr lang="es-EC" dirty="0">
                <a:solidFill>
                  <a:schemeClr val="tx1"/>
                </a:solidFill>
                <a:latin typeface="Times New Roman" panose="02020603050405020304" pitchFamily="18" charset="0"/>
                <a:cs typeface="Times New Roman" panose="02020603050405020304" pitchFamily="18" charset="0"/>
              </a:rPr>
              <a:t>: reaccionan dentro del plano que los contiene (tracciones, compresiones, cortes dentro del plano).  </a:t>
            </a:r>
          </a:p>
          <a:p>
            <a:pPr lvl="0" algn="just"/>
            <a:r>
              <a:rPr lang="es-EC" dirty="0">
                <a:solidFill>
                  <a:schemeClr val="tx1"/>
                </a:solidFill>
                <a:latin typeface="Times New Roman" panose="02020603050405020304" pitchFamily="18" charset="0"/>
                <a:cs typeface="Times New Roman" panose="02020603050405020304" pitchFamily="18" charset="0"/>
              </a:rPr>
              <a:t>Los elementos Shell: simplemente incorpora los efectos anteriores y reacciona dentro y fuera del plano. </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8601" t="16114" r="39233" b="30590"/>
          <a:stretch/>
        </p:blipFill>
        <p:spPr bwMode="auto">
          <a:xfrm>
            <a:off x="7079614" y="1845734"/>
            <a:ext cx="4185285" cy="4097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24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7" cy="4023360"/>
          </a:xfrm>
        </p:spPr>
        <p:txBody>
          <a:bodyPr/>
          <a:lstStyle/>
          <a:p>
            <a:r>
              <a:rPr lang="es-EC" dirty="0">
                <a:solidFill>
                  <a:schemeClr val="tx1"/>
                </a:solidFill>
                <a:latin typeface="Times New Roman" panose="02020603050405020304" pitchFamily="18" charset="0"/>
                <a:cs typeface="Times New Roman" panose="02020603050405020304" pitchFamily="18" charset="0"/>
              </a:rPr>
              <a:t>La edificación </a:t>
            </a:r>
            <a:r>
              <a:rPr lang="es-EC" dirty="0" smtClean="0">
                <a:solidFill>
                  <a:schemeClr val="tx1"/>
                </a:solidFill>
                <a:latin typeface="Times New Roman" panose="02020603050405020304" pitchFamily="18" charset="0"/>
                <a:cs typeface="Times New Roman" panose="02020603050405020304" pitchFamily="18" charset="0"/>
              </a:rPr>
              <a:t>Estupiñán Orejuela </a:t>
            </a:r>
            <a:r>
              <a:rPr lang="es-EC" dirty="0">
                <a:solidFill>
                  <a:schemeClr val="tx1"/>
                </a:solidFill>
                <a:latin typeface="Times New Roman" panose="02020603050405020304" pitchFamily="18" charset="0"/>
                <a:cs typeface="Times New Roman" panose="02020603050405020304" pitchFamily="18" charset="0"/>
              </a:rPr>
              <a:t>se encuentra localizada en la ciudad de Quito, en las calles Oriente y Guayaquil en la Parroquia Centro Histórico de dicha ciudad. </a:t>
            </a:r>
          </a:p>
          <a:p>
            <a:endParaRPr lang="es-EC" dirty="0"/>
          </a:p>
        </p:txBody>
      </p:sp>
      <p:sp>
        <p:nvSpPr>
          <p:cNvPr id="4" name="Título 6"/>
          <p:cNvSpPr>
            <a:spLocks noGrp="1"/>
          </p:cNvSpPr>
          <p:nvPr>
            <p:ph type="title"/>
          </p:nvPr>
        </p:nvSpPr>
        <p:spPr>
          <a:xfrm>
            <a:off x="1944063" y="381222"/>
            <a:ext cx="8364833" cy="907197"/>
          </a:xfrm>
        </p:spPr>
        <p:txBody>
          <a:bodyPr>
            <a:normAutofit/>
          </a:bodyPr>
          <a:lstStyle/>
          <a:p>
            <a:pPr algn="ctr"/>
            <a:r>
              <a:rPr lang="es-EC" dirty="0" smtClean="0">
                <a:latin typeface="Times New Roman" panose="02020603050405020304" pitchFamily="18" charset="0"/>
                <a:cs typeface="Times New Roman" panose="02020603050405020304" pitchFamily="18" charset="0"/>
              </a:rPr>
              <a:t>LOCALIZACIÓN</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900" y="88900"/>
            <a:ext cx="1816100" cy="1549400"/>
          </a:xfrm>
          <a:prstGeom prst="rect">
            <a:avLst/>
          </a:prstGeom>
          <a:ln>
            <a:noFill/>
          </a:ln>
        </p:spPr>
      </p:pic>
      <p:pic>
        <p:nvPicPr>
          <p:cNvPr id="7" name="Imagen 6"/>
          <p:cNvPicPr/>
          <p:nvPr/>
        </p:nvPicPr>
        <p:blipFill>
          <a:blip r:embed="rId4">
            <a:extLst>
              <a:ext uri="{28A0092B-C50C-407E-A947-70E740481C1C}">
                <a14:useLocalDpi xmlns:a14="http://schemas.microsoft.com/office/drawing/2010/main" val="0"/>
              </a:ext>
            </a:extLst>
          </a:blip>
          <a:srcRect l="31953" t="9422" r="22849" b="26089"/>
          <a:stretch>
            <a:fillRect/>
          </a:stretch>
        </p:blipFill>
        <p:spPr bwMode="auto">
          <a:xfrm>
            <a:off x="1456372" y="2729232"/>
            <a:ext cx="4436428" cy="3272909"/>
          </a:xfrm>
          <a:prstGeom prst="rect">
            <a:avLst/>
          </a:prstGeom>
          <a:noFill/>
          <a:ln>
            <a:noFill/>
          </a:ln>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5754" y="2729232"/>
            <a:ext cx="4376243" cy="3268675"/>
          </a:xfrm>
          <a:prstGeom prst="rect">
            <a:avLst/>
          </a:prstGeom>
        </p:spPr>
      </p:pic>
    </p:spTree>
    <p:extLst>
      <p:ext uri="{BB962C8B-B14F-4D97-AF65-F5344CB8AC3E}">
        <p14:creationId xmlns:p14="http://schemas.microsoft.com/office/powerpoint/2010/main" val="35680889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6273801" cy="4313766"/>
          </a:xfrm>
        </p:spPr>
        <p:txBody>
          <a:bodyPr/>
          <a:lstStyle/>
          <a:p>
            <a:pPr lvl="0" algn="just"/>
            <a:r>
              <a:rPr lang="es-EC" dirty="0" err="1">
                <a:solidFill>
                  <a:schemeClr val="tx1"/>
                </a:solidFill>
                <a:latin typeface="Times New Roman" panose="02020603050405020304" pitchFamily="18" charset="0"/>
                <a:cs typeface="Times New Roman" panose="02020603050405020304" pitchFamily="18" charset="0"/>
              </a:rPr>
              <a:t>Plate</a:t>
            </a:r>
            <a:r>
              <a:rPr lang="es-EC" dirty="0">
                <a:solidFill>
                  <a:schemeClr val="tx1"/>
                </a:solidFill>
                <a:latin typeface="Times New Roman" panose="02020603050405020304" pitchFamily="18" charset="0"/>
                <a:cs typeface="Times New Roman" panose="02020603050405020304" pitchFamily="18" charset="0"/>
              </a:rPr>
              <a:t> → 2 giros, 1 desplazamiento (fuera del plano) en cada nodo. </a:t>
            </a:r>
          </a:p>
          <a:p>
            <a:pPr algn="just"/>
            <a:r>
              <a:rPr lang="es-EC" dirty="0" err="1">
                <a:solidFill>
                  <a:schemeClr val="tx1"/>
                </a:solidFill>
                <a:latin typeface="Times New Roman" panose="02020603050405020304" pitchFamily="18" charset="0"/>
                <a:cs typeface="Times New Roman" panose="02020603050405020304" pitchFamily="18" charset="0"/>
              </a:rPr>
              <a:t>Membrane</a:t>
            </a:r>
            <a:r>
              <a:rPr lang="es-EC" dirty="0">
                <a:solidFill>
                  <a:schemeClr val="tx1"/>
                </a:solidFill>
                <a:latin typeface="Times New Roman" panose="02020603050405020304" pitchFamily="18" charset="0"/>
                <a:cs typeface="Times New Roman" panose="02020603050405020304" pitchFamily="18" charset="0"/>
              </a:rPr>
              <a:t> → 1 giro, 2 desplazamientos (dentro del plano) en cada nodo. </a:t>
            </a:r>
          </a:p>
          <a:p>
            <a:pPr algn="just"/>
            <a:r>
              <a:rPr lang="es-EC" dirty="0">
                <a:solidFill>
                  <a:schemeClr val="tx1"/>
                </a:solidFill>
                <a:latin typeface="Times New Roman" panose="02020603050405020304" pitchFamily="18" charset="0"/>
                <a:cs typeface="Times New Roman" panose="02020603050405020304" pitchFamily="18" charset="0"/>
              </a:rPr>
              <a:t>Shell → 3 giros, 3 desplazamientos en cada nodo. </a:t>
            </a:r>
          </a:p>
          <a:p>
            <a:pPr algn="just"/>
            <a:endParaRPr lang="es-EC" dirty="0">
              <a:solidFill>
                <a:schemeClr val="tx1"/>
              </a:solidFill>
              <a:latin typeface="Times New Roman" panose="02020603050405020304" pitchFamily="18" charset="0"/>
              <a:cs typeface="Times New Roman" panose="02020603050405020304" pitchFamily="18" charset="0"/>
            </a:endParaRPr>
          </a:p>
          <a:p>
            <a:pPr algn="just"/>
            <a:r>
              <a:rPr lang="es-EC" dirty="0">
                <a:solidFill>
                  <a:schemeClr val="tx1"/>
                </a:solidFill>
                <a:latin typeface="Times New Roman" panose="02020603050405020304" pitchFamily="18" charset="0"/>
                <a:cs typeface="Times New Roman" panose="02020603050405020304" pitchFamily="18" charset="0"/>
              </a:rPr>
              <a:t>Los elementos finitos tipo Shell entregan “mejores” resultados al considerar las deformaciones y tensiones de </a:t>
            </a:r>
            <a:r>
              <a:rPr lang="es-EC" dirty="0" smtClean="0">
                <a:solidFill>
                  <a:schemeClr val="tx1"/>
                </a:solidFill>
                <a:latin typeface="Times New Roman" panose="02020603050405020304" pitchFamily="18" charset="0"/>
                <a:cs typeface="Times New Roman" panose="02020603050405020304" pitchFamily="18" charset="0"/>
              </a:rPr>
              <a:t>corte. </a:t>
            </a:r>
            <a:r>
              <a:rPr lang="es-EC" dirty="0">
                <a:solidFill>
                  <a:schemeClr val="tx1"/>
                </a:solidFill>
                <a:latin typeface="Times New Roman" panose="02020603050405020304" pitchFamily="18" charset="0"/>
                <a:cs typeface="Times New Roman" panose="02020603050405020304" pitchFamily="18" charset="0"/>
              </a:rPr>
              <a:t>Esto se consigue definiendo el elemento como “Shell-</a:t>
            </a:r>
            <a:r>
              <a:rPr lang="es-EC" dirty="0" err="1">
                <a:solidFill>
                  <a:schemeClr val="tx1"/>
                </a:solidFill>
                <a:latin typeface="Times New Roman" panose="02020603050405020304" pitchFamily="18" charset="0"/>
                <a:cs typeface="Times New Roman" panose="02020603050405020304" pitchFamily="18" charset="0"/>
              </a:rPr>
              <a:t>Thin</a:t>
            </a:r>
            <a:r>
              <a:rPr lang="es-EC" dirty="0">
                <a:solidFill>
                  <a:schemeClr val="tx1"/>
                </a:solidFill>
                <a:latin typeface="Times New Roman" panose="02020603050405020304" pitchFamily="18" charset="0"/>
                <a:cs typeface="Times New Roman" panose="02020603050405020304" pitchFamily="18" charset="0"/>
              </a:rPr>
              <a:t>”. </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8601" t="16465" r="38382" b="31093"/>
          <a:stretch/>
        </p:blipFill>
        <p:spPr bwMode="auto">
          <a:xfrm>
            <a:off x="7187882" y="1845734"/>
            <a:ext cx="4305618" cy="41359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45462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023360"/>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Como se observa en la figura en la pestaña “</a:t>
            </a:r>
            <a:r>
              <a:rPr lang="es-EC" dirty="0" err="1">
                <a:solidFill>
                  <a:schemeClr val="tx1"/>
                </a:solidFill>
                <a:latin typeface="Times New Roman" panose="02020603050405020304" pitchFamily="18" charset="0"/>
                <a:cs typeface="Times New Roman" panose="02020603050405020304" pitchFamily="18" charset="0"/>
              </a:rPr>
              <a:t>Membrane</a:t>
            </a:r>
            <a:r>
              <a:rPr lang="es-EC" dirty="0">
                <a:solidFill>
                  <a:schemeClr val="tx1"/>
                </a:solidFill>
                <a:latin typeface="Times New Roman" panose="02020603050405020304" pitchFamily="18" charset="0"/>
                <a:cs typeface="Times New Roman" panose="02020603050405020304" pitchFamily="18" charset="0"/>
              </a:rPr>
              <a:t>” se ubica el valor generado por peso de las secciones compuestas las mismas que se asignan automáticamente al cálculo del peso de la estructura, mientras que en la pestaña “</a:t>
            </a:r>
            <a:r>
              <a:rPr lang="es-EC" dirty="0" err="1">
                <a:solidFill>
                  <a:schemeClr val="tx1"/>
                </a:solidFill>
                <a:latin typeface="Times New Roman" panose="02020603050405020304" pitchFamily="18" charset="0"/>
                <a:cs typeface="Times New Roman" panose="02020603050405020304" pitchFamily="18" charset="0"/>
              </a:rPr>
              <a:t>Bending</a:t>
            </a:r>
            <a:r>
              <a:rPr lang="es-EC" dirty="0">
                <a:solidFill>
                  <a:schemeClr val="tx1"/>
                </a:solidFill>
                <a:latin typeface="Times New Roman" panose="02020603050405020304" pitchFamily="18" charset="0"/>
                <a:cs typeface="Times New Roman" panose="02020603050405020304" pitchFamily="18" charset="0"/>
              </a:rPr>
              <a:t>” se introduce el valor calculado por inercia para considerar las propiedades que presenta para el estudio de rigideces del elemento. </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8601" t="15764" r="38174" b="29955"/>
          <a:stretch/>
        </p:blipFill>
        <p:spPr bwMode="auto">
          <a:xfrm>
            <a:off x="2513330" y="3094476"/>
            <a:ext cx="3227070" cy="3242824"/>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38795" t="16463" r="38371" b="30306"/>
          <a:stretch/>
        </p:blipFill>
        <p:spPr bwMode="auto">
          <a:xfrm>
            <a:off x="6046152" y="3094476"/>
            <a:ext cx="3275648" cy="32428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70590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518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Las columnas, vigas, viguetas, celosías y demás componentes estructurales que conforman el resto de la estructura se modelan mediante elementos de tipo </a:t>
            </a:r>
            <a:r>
              <a:rPr lang="es-EC" dirty="0" err="1">
                <a:solidFill>
                  <a:schemeClr val="tx1"/>
                </a:solidFill>
                <a:latin typeface="Times New Roman" panose="02020603050405020304" pitchFamily="18" charset="0"/>
                <a:cs typeface="Times New Roman" panose="02020603050405020304" pitchFamily="18" charset="0"/>
              </a:rPr>
              <a:t>Frame</a:t>
            </a:r>
            <a:r>
              <a:rPr lang="es-EC" dirty="0">
                <a:solidFill>
                  <a:schemeClr val="tx1"/>
                </a:solidFill>
                <a:latin typeface="Times New Roman" panose="02020603050405020304" pitchFamily="18" charset="0"/>
                <a:cs typeface="Times New Roman" panose="02020603050405020304" pitchFamily="18" charset="0"/>
              </a:rPr>
              <a:t>, los mismos que se configuran analizando su material y dimensiones</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2687" t="22065" r="32267" b="22250"/>
          <a:stretch/>
        </p:blipFill>
        <p:spPr bwMode="auto">
          <a:xfrm>
            <a:off x="1231898" y="2778019"/>
            <a:ext cx="4597402" cy="3419581"/>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32688" t="22067" r="32465" b="22601"/>
          <a:stretch/>
        </p:blipFill>
        <p:spPr bwMode="auto">
          <a:xfrm>
            <a:off x="6350001" y="2778019"/>
            <a:ext cx="4432300" cy="34195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97551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C:\Users\LEO ESPINOZA\AppData\Local\Microsoft\Windows\INetCache\Content.Word\IMG_003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737" y="1798095"/>
            <a:ext cx="4411663" cy="2292985"/>
          </a:xfrm>
          <a:prstGeom prst="rect">
            <a:avLst/>
          </a:prstGeom>
          <a:noFill/>
          <a:ln>
            <a:noFill/>
          </a:ln>
        </p:spPr>
      </p:pic>
      <p:pic>
        <p:nvPicPr>
          <p:cNvPr id="8" name="Imagen 7" descr="C:\Users\LEO ESPINOZA\AppData\Local\Microsoft\Windows\INetCache\Content.Word\IMG_003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736" y="4102101"/>
            <a:ext cx="4411664" cy="2184400"/>
          </a:xfrm>
          <a:prstGeom prst="rect">
            <a:avLst/>
          </a:prstGeom>
          <a:noFill/>
          <a:ln>
            <a:noFill/>
          </a:ln>
        </p:spPr>
      </p:pic>
      <p:sp>
        <p:nvSpPr>
          <p:cNvPr id="9" name="Elipse 8"/>
          <p:cNvSpPr/>
          <p:nvPr/>
        </p:nvSpPr>
        <p:spPr>
          <a:xfrm>
            <a:off x="1790701" y="2775994"/>
            <a:ext cx="855038" cy="41456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Elipse 9"/>
          <p:cNvSpPr/>
          <p:nvPr/>
        </p:nvSpPr>
        <p:spPr>
          <a:xfrm>
            <a:off x="2645738" y="5013643"/>
            <a:ext cx="701675" cy="36131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1" name="Imagen 10"/>
          <p:cNvPicPr/>
          <p:nvPr/>
        </p:nvPicPr>
        <p:blipFill rotWithShape="1">
          <a:blip r:embed="rId6"/>
          <a:srcRect l="39185" t="27669" r="764" b="8592"/>
          <a:stretch/>
        </p:blipFill>
        <p:spPr bwMode="auto">
          <a:xfrm>
            <a:off x="5660368" y="2491356"/>
            <a:ext cx="5604532" cy="3199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30248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899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Las estructuras patrimoniales al ser constituidas mediante muros su cimentación no se comporta como 100% empotrada. Debido a este análisis o comportamiento de la cimentación, en los apoyos de los muros se colocaron resortes logrando simular una cimentación elástica, por lo tanto en los modelos se colocaron los </a:t>
            </a:r>
            <a:r>
              <a:rPr lang="es-EC" dirty="0" err="1">
                <a:solidFill>
                  <a:schemeClr val="tx1"/>
                </a:solidFill>
                <a:latin typeface="Times New Roman" panose="02020603050405020304" pitchFamily="18" charset="0"/>
                <a:cs typeface="Times New Roman" panose="02020603050405020304" pitchFamily="18" charset="0"/>
              </a:rPr>
              <a:t>springs</a:t>
            </a:r>
            <a:r>
              <a:rPr lang="es-EC" dirty="0">
                <a:solidFill>
                  <a:schemeClr val="tx1"/>
                </a:solidFill>
                <a:latin typeface="Times New Roman" panose="02020603050405020304" pitchFamily="18" charset="0"/>
                <a:cs typeface="Times New Roman" panose="02020603050405020304" pitchFamily="18" charset="0"/>
              </a:rPr>
              <a:t> (resortes) en la dirección Z y se restringió los desplazamientos en X e Y, como la rotación alrededor de Z</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40570" t="36431" r="39946" b="33807"/>
          <a:stretch/>
        </p:blipFill>
        <p:spPr bwMode="auto">
          <a:xfrm>
            <a:off x="4329587" y="3139652"/>
            <a:ext cx="3593783" cy="2981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01717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645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Al modelar los </a:t>
            </a:r>
            <a:r>
              <a:rPr lang="es-EC" dirty="0" err="1">
                <a:solidFill>
                  <a:schemeClr val="tx1"/>
                </a:solidFill>
                <a:latin typeface="Times New Roman" panose="02020603050405020304" pitchFamily="18" charset="0"/>
                <a:cs typeface="Times New Roman" panose="02020603050405020304" pitchFamily="18" charset="0"/>
              </a:rPr>
              <a:t>springs</a:t>
            </a:r>
            <a:r>
              <a:rPr lang="es-EC" dirty="0">
                <a:solidFill>
                  <a:schemeClr val="tx1"/>
                </a:solidFill>
                <a:latin typeface="Times New Roman" panose="02020603050405020304" pitchFamily="18" charset="0"/>
                <a:cs typeface="Times New Roman" panose="02020603050405020304" pitchFamily="18" charset="0"/>
              </a:rPr>
              <a:t> de la estructura es necesario determinar la capacidad portante del suelo en que se encuentra cimentado el inmueble. Por tal razón se debe realizar un ensayo SPT</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2875" t="9809" r="12507" b="20941"/>
          <a:stretch/>
        </p:blipFill>
        <p:spPr bwMode="auto">
          <a:xfrm rot="16200000">
            <a:off x="517526" y="2384423"/>
            <a:ext cx="3657601" cy="3994153"/>
          </a:xfrm>
          <a:prstGeom prst="rect">
            <a:avLst/>
          </a:prstGeom>
          <a:ln>
            <a:noFill/>
          </a:ln>
          <a:extLst>
            <a:ext uri="{53640926-AAD7-44D8-BBD7-CCE9431645EC}">
              <a14:shadowObscured xmlns:a14="http://schemas.microsoft.com/office/drawing/2010/main"/>
            </a:ext>
          </a:extLst>
        </p:spPr>
      </p:pic>
      <p:sp>
        <p:nvSpPr>
          <p:cNvPr id="8" name="Rectángulo 7"/>
          <p:cNvSpPr/>
          <p:nvPr/>
        </p:nvSpPr>
        <p:spPr>
          <a:xfrm>
            <a:off x="5359400" y="4871472"/>
            <a:ext cx="6096000" cy="1421992"/>
          </a:xfrm>
          <a:prstGeom prst="rect">
            <a:avLst/>
          </a:prstGeom>
        </p:spPr>
        <p:txBody>
          <a:bodyPr>
            <a:spAutoFit/>
          </a:bodyPr>
          <a:lstStyle/>
          <a:p>
            <a:pPr indent="270510" algn="just">
              <a:lnSpc>
                <a:spcPct val="150000"/>
              </a:lnSpc>
              <a:spcAft>
                <a:spcPts val="800"/>
              </a:spcAft>
            </a:pPr>
            <a:r>
              <a:rPr lang="es-EC" sz="2000" dirty="0">
                <a:latin typeface="Times New Roman" panose="02020603050405020304" pitchFamily="18" charset="0"/>
                <a:cs typeface="Times New Roman" panose="02020603050405020304" pitchFamily="18" charset="0"/>
              </a:rPr>
              <a:t>Al considerar este parámetro fundamental se decide colocar al modelo una capacidad portante del suelo de 20 T/m2.</a:t>
            </a:r>
          </a:p>
        </p:txBody>
      </p:sp>
      <p:pic>
        <p:nvPicPr>
          <p:cNvPr id="9" name="Imagen 8" descr="C:\Users\LEO ESPINOZA\Pictures\Tesis SPT001_001.png"/>
          <p:cNvPicPr/>
          <p:nvPr/>
        </p:nvPicPr>
        <p:blipFill rotWithShape="1">
          <a:blip r:embed="rId5">
            <a:extLst>
              <a:ext uri="{28A0092B-C50C-407E-A947-70E740481C1C}">
                <a14:useLocalDpi xmlns:a14="http://schemas.microsoft.com/office/drawing/2010/main" val="0"/>
              </a:ext>
            </a:extLst>
          </a:blip>
          <a:srcRect l="27372" t="72808" r="20056" b="14532"/>
          <a:stretch/>
        </p:blipFill>
        <p:spPr bwMode="auto">
          <a:xfrm>
            <a:off x="5810567" y="2789961"/>
            <a:ext cx="5365433" cy="17820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42696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4705570" y="1836784"/>
                <a:ext cx="30602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𝑏</m:t>
                          </m:r>
                        </m:sub>
                      </m:sSub>
                      <m:r>
                        <a:rPr lang="es-EC" i="0">
                          <a:latin typeface="Cambria Math" panose="02040503050406030204" pitchFamily="18" charset="0"/>
                        </a:rPr>
                        <m:t>=120∗</m:t>
                      </m:r>
                      <m:r>
                        <a:rPr lang="es-EC" i="1">
                          <a:latin typeface="Cambria Math" panose="02040503050406030204" pitchFamily="18" charset="0"/>
                        </a:rPr>
                        <m:t>𝐸𝑚</m:t>
                      </m:r>
                      <m:r>
                        <a:rPr lang="es-EC" i="0">
                          <a:latin typeface="Cambria Math" panose="02040503050406030204" pitchFamily="18" charset="0"/>
                        </a:rPr>
                        <m:t>∗</m:t>
                      </m:r>
                      <m:r>
                        <a:rPr lang="es-EC" i="1">
                          <a:latin typeface="Cambria Math" panose="02040503050406030204" pitchFamily="18" charset="0"/>
                        </a:rPr>
                        <m:t>𝑆𝑒</m:t>
                      </m:r>
                      <m:r>
                        <a:rPr lang="es-EC" i="0">
                          <a:latin typeface="Cambria Math" panose="02040503050406030204" pitchFamily="18" charset="0"/>
                        </a:rPr>
                        <m:t>∗</m:t>
                      </m:r>
                      <m:r>
                        <a:rPr lang="es-EC" i="1">
                          <a:latin typeface="Cambria Math" panose="02040503050406030204" pitchFamily="18" charset="0"/>
                        </a:rPr>
                        <m:t>𝜎</m:t>
                      </m:r>
                      <m:r>
                        <a:rPr lang="es-EC" i="0">
                          <a:latin typeface="Cambria Math" panose="02040503050406030204" pitchFamily="18" charset="0"/>
                        </a:rPr>
                        <m:t> </m:t>
                      </m:r>
                      <m:r>
                        <a:rPr lang="es-EC" i="1">
                          <a:latin typeface="Cambria Math" panose="02040503050406030204" pitchFamily="18" charset="0"/>
                        </a:rPr>
                        <m:t>𝑎𝑑𝑚</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705570" y="1836784"/>
                <a:ext cx="3060260"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99643" y="2476585"/>
                <a:ext cx="3488840" cy="507831"/>
              </a:xfrm>
              <a:prstGeom prst="rect">
                <a:avLst/>
              </a:prstGeom>
            </p:spPr>
            <p:txBody>
              <a:bodyPr wrap="none">
                <a:spAutoFit/>
              </a:bodyPr>
              <a:lstStyle/>
              <a:p>
                <a:pPr marL="457200" algn="just">
                  <a:lnSpc>
                    <a:spcPct val="150000"/>
                  </a:lnSpc>
                  <a:spcAft>
                    <a:spcPts val="800"/>
                  </a:spcAft>
                </a:pPr>
                <a14:m>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𝐾</m:t>
                        </m:r>
                      </m:e>
                      <m:sub>
                        <m:r>
                          <a:rPr lang="es-EC" i="1">
                            <a:effectLst/>
                            <a:latin typeface="Cambria Math" panose="02040503050406030204" pitchFamily="18" charset="0"/>
                            <a:ea typeface="Calibri" panose="020F0502020204030204" pitchFamily="34" charset="0"/>
                            <a:cs typeface="Arial" panose="020B0604020202020204" pitchFamily="34" charset="0"/>
                          </a:rPr>
                          <m:t>𝑏</m:t>
                        </m:r>
                      </m:sub>
                    </m:sSub>
                    <m:r>
                      <a:rPr lang="es-EC" i="1">
                        <a:effectLst/>
                        <a:latin typeface="Cambria Math" panose="02040503050406030204" pitchFamily="18" charset="0"/>
                        <a:ea typeface="Calibri" panose="020F0502020204030204" pitchFamily="34" charset="0"/>
                        <a:cs typeface="Arial" panose="020B0604020202020204" pitchFamily="34" charset="0"/>
                      </a:rPr>
                      <m:t>=</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Coeficiente de balasto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199643" y="2476585"/>
                <a:ext cx="3488840" cy="507831"/>
              </a:xfrm>
              <a:prstGeom prst="rect">
                <a:avLst/>
              </a:prstGeom>
              <a:blipFill rotWithShape="0">
                <a:blip r:embed="rId5"/>
                <a:stretch>
                  <a:fillRect r="-874" b="-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99643" y="2984416"/>
                <a:ext cx="3098092" cy="507831"/>
              </a:xfrm>
              <a:prstGeom prst="rect">
                <a:avLst/>
              </a:prstGeom>
            </p:spPr>
            <p:txBody>
              <a:bodyPr wrap="none">
                <a:spAutoFit/>
              </a:bodyPr>
              <a:lstStyle/>
              <a:p>
                <a:pPr marL="457200" algn="just">
                  <a:lnSpc>
                    <a:spcPct val="150000"/>
                  </a:lnSpc>
                  <a:spcAft>
                    <a:spcPts val="800"/>
                  </a:spcAft>
                </a:pPr>
                <a14:m>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𝐸𝑚</m:t>
                    </m:r>
                    <m:r>
                      <a:rPr lang="es-EC" i="1" smtClean="0">
                        <a:effectLst/>
                        <a:latin typeface="Cambria Math" panose="02040503050406030204" pitchFamily="18" charset="0"/>
                        <a:ea typeface="Calibri" panose="020F0502020204030204" pitchFamily="34" charset="0"/>
                        <a:cs typeface="Arial" panose="020B0604020202020204" pitchFamily="34" charset="0"/>
                      </a:rPr>
                      <m:t>=</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Espesor del muro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199643" y="2984416"/>
                <a:ext cx="3098092" cy="507831"/>
              </a:xfrm>
              <a:prstGeom prst="rect">
                <a:avLst/>
              </a:prstGeom>
              <a:blipFill rotWithShape="0">
                <a:blip r:embed="rId6"/>
                <a:stretch>
                  <a:fillRect r="-1181" b="-9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99643" y="3492247"/>
                <a:ext cx="4830425" cy="507831"/>
              </a:xfrm>
              <a:prstGeom prst="rect">
                <a:avLst/>
              </a:prstGeom>
            </p:spPr>
            <p:txBody>
              <a:bodyPr wrap="none">
                <a:spAutoFit/>
              </a:bodyPr>
              <a:lstStyle/>
              <a:p>
                <a:pPr marL="457200" algn="just">
                  <a:lnSpc>
                    <a:spcPct val="150000"/>
                  </a:lnSpc>
                  <a:spcAft>
                    <a:spcPts val="800"/>
                  </a:spcAft>
                </a:pPr>
                <a14:m>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𝑆𝑒</m:t>
                    </m:r>
                    <m:r>
                      <a:rPr lang="es-EC" i="1" smtClean="0">
                        <a:effectLst/>
                        <a:latin typeface="Cambria Math" panose="02040503050406030204" pitchFamily="18" charset="0"/>
                        <a:ea typeface="Calibri" panose="020F0502020204030204" pitchFamily="34" charset="0"/>
                        <a:cs typeface="Arial" panose="020B0604020202020204" pitchFamily="34" charset="0"/>
                      </a:rPr>
                      <m:t>=</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Separación de los elementos finitos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199643" y="3492247"/>
                <a:ext cx="4830425" cy="507831"/>
              </a:xfrm>
              <a:prstGeom prst="rect">
                <a:avLst/>
              </a:prstGeom>
              <a:blipFill rotWithShape="0">
                <a:blip r:embed="rId7"/>
                <a:stretch>
                  <a:fillRect r="-505" b="-9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84844" y="4085881"/>
                <a:ext cx="4265911" cy="369332"/>
              </a:xfrm>
              <a:prstGeom prst="rect">
                <a:avLst/>
              </a:prstGeom>
            </p:spPr>
            <p:txBody>
              <a:bodyPr wrap="none">
                <a:spAutoFit/>
              </a:bodyPr>
              <a:lstStyle/>
              <a:p>
                <a14:m>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𝜎</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𝑎𝑑𝑚</m:t>
                    </m:r>
                    <m:r>
                      <a:rPr lang="es-EC" i="1" smtClean="0">
                        <a:effectLst/>
                        <a:latin typeface="Cambria Math" panose="02040503050406030204" pitchFamily="18" charset="0"/>
                        <a:ea typeface="Calibri" panose="020F0502020204030204" pitchFamily="34" charset="0"/>
                        <a:cs typeface="Arial" panose="020B0604020202020204" pitchFamily="34" charset="0"/>
                      </a:rPr>
                      <m:t>=</m:t>
                    </m:r>
                  </m:oMath>
                </a14:m>
                <a:r>
                  <a:rPr lang="es-EC" dirty="0">
                    <a:effectLst/>
                    <a:latin typeface="Arial" panose="020B0604020202020204" pitchFamily="34" charset="0"/>
                    <a:ea typeface="Times New Roman" panose="02020603050405020304" pitchFamily="18" charset="0"/>
                  </a:rPr>
                  <a:t> Capacidad admisible del suelo</a:t>
                </a:r>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584844" y="4085881"/>
                <a:ext cx="4265911" cy="369332"/>
              </a:xfrm>
              <a:prstGeom prst="rect">
                <a:avLst/>
              </a:prstGeom>
              <a:blipFill rotWithShape="0">
                <a:blip r:embed="rId8"/>
                <a:stretch>
                  <a:fillRect t="-9836" r="-143" b="-22951"/>
                </a:stretch>
              </a:blipFill>
            </p:spPr>
            <p:txBody>
              <a:bodyPr/>
              <a:lstStyle/>
              <a:p>
                <a:r>
                  <a:rPr lang="es-EC">
                    <a:noFill/>
                  </a:rPr>
                  <a:t> </a:t>
                </a:r>
              </a:p>
            </p:txBody>
          </p:sp>
        </mc:Fallback>
      </mc:AlternateContent>
      <p:pic>
        <p:nvPicPr>
          <p:cNvPr id="12" name="Imagen 11"/>
          <p:cNvPicPr/>
          <p:nvPr/>
        </p:nvPicPr>
        <p:blipFill rotWithShape="1">
          <a:blip r:embed="rId9"/>
          <a:srcRect l="54157" t="64460" r="5265" b="20149"/>
          <a:stretch/>
        </p:blipFill>
        <p:spPr bwMode="auto">
          <a:xfrm>
            <a:off x="2362199" y="4778378"/>
            <a:ext cx="6083301" cy="1515428"/>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10"/>
          <a:srcRect l="41359" t="19005" r="41061" b="20816"/>
          <a:stretch/>
        </p:blipFill>
        <p:spPr bwMode="auto">
          <a:xfrm>
            <a:off x="8769645" y="2016509"/>
            <a:ext cx="3078502" cy="41387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31005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023360"/>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La participación de masa que tendrá la estructura se especifica desde las cargas, este parámetro estructural no toma en cuenta el peso propio ni las masas manuales asignadas. La NEC-SE-DS 2015 establece que el porcentaje de masa para realizar un análisis sísmico radica en el 100% para carga muerta y 25% para carga viva. </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5841" t="20667" r="36008" b="22250"/>
          <a:stretch/>
        </p:blipFill>
        <p:spPr bwMode="auto">
          <a:xfrm>
            <a:off x="4216717" y="2849669"/>
            <a:ext cx="3517583" cy="33987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76287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32886" t="22768" r="32661" b="24002"/>
          <a:stretch/>
        </p:blipFill>
        <p:spPr bwMode="auto">
          <a:xfrm>
            <a:off x="470852" y="2060574"/>
            <a:ext cx="3910648" cy="3794125"/>
          </a:xfrm>
          <a:prstGeom prst="rect">
            <a:avLst/>
          </a:prstGeom>
          <a:ln>
            <a:noFill/>
          </a:ln>
          <a:extLst>
            <a:ext uri="{53640926-AAD7-44D8-BBD7-CCE9431645EC}">
              <a14:shadowObscured xmlns:a14="http://schemas.microsoft.com/office/drawing/2010/main"/>
            </a:ext>
          </a:extLst>
        </p:spPr>
      </p:pic>
      <p:sp>
        <p:nvSpPr>
          <p:cNvPr id="5"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6" name="Picture 14" descr="http://www.espe.edu.ec/portal/images/section/lc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8" name="Imagen 7"/>
          <p:cNvPicPr>
            <a:picLocks noChangeAspect="1"/>
          </p:cNvPicPr>
          <p:nvPr/>
        </p:nvPicPr>
        <p:blipFill rotWithShape="1">
          <a:blip r:embed="rId5"/>
          <a:srcRect l="35789" t="25286" r="26931" b="7084"/>
          <a:stretch/>
        </p:blipFill>
        <p:spPr>
          <a:xfrm>
            <a:off x="5880100" y="1854200"/>
            <a:ext cx="5274648" cy="4483100"/>
          </a:xfrm>
          <a:prstGeom prst="rect">
            <a:avLst/>
          </a:prstGeom>
        </p:spPr>
      </p:pic>
    </p:spTree>
    <p:extLst>
      <p:ext uri="{BB962C8B-B14F-4D97-AF65-F5344CB8AC3E}">
        <p14:creationId xmlns:p14="http://schemas.microsoft.com/office/powerpoint/2010/main" val="28580781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372" t="43998" r="29813" b="13300"/>
          <a:stretch/>
        </p:blipFill>
        <p:spPr>
          <a:xfrm>
            <a:off x="2908300" y="1790699"/>
            <a:ext cx="6731000" cy="4511989"/>
          </a:xfrm>
          <a:prstGeom prst="rect">
            <a:avLst/>
          </a:prstGeom>
        </p:spPr>
      </p:pic>
      <p:sp>
        <p:nvSpPr>
          <p:cNvPr id="5"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6" name="Picture 14" descr="http://www.espe.edu.ec/portal/images/section/lc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spTree>
    <p:extLst>
      <p:ext uri="{BB962C8B-B14F-4D97-AF65-F5344CB8AC3E}">
        <p14:creationId xmlns:p14="http://schemas.microsoft.com/office/powerpoint/2010/main" val="1999335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7" cy="44534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Las edificaciones patrimoniales en su mayoría se encuentran constituidas de adobe, las cuales por su antigüedad han sido construidas prácticamente sin criterios de diseño sismo resistente, que tome en consideración condiciones climatológicas y movimientos sísmicos, razón por la cual presentan poca rigidez lateral, ductilidad limitada y poca resistencia. </a:t>
            </a:r>
          </a:p>
          <a:p>
            <a:endParaRPr lang="es-EC" dirty="0" smtClean="0"/>
          </a:p>
          <a:p>
            <a:endParaRPr lang="es-EC" dirty="0"/>
          </a:p>
          <a:p>
            <a:endParaRPr lang="es-EC" dirty="0" smtClean="0"/>
          </a:p>
          <a:p>
            <a:endParaRPr lang="es-EC" dirty="0"/>
          </a:p>
          <a:p>
            <a:pPr marL="0" indent="0">
              <a:buNone/>
            </a:pPr>
            <a:endParaRPr lang="es-EC"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C" dirty="0" smtClean="0">
                <a:solidFill>
                  <a:schemeClr val="tx1"/>
                </a:solidFill>
                <a:latin typeface="Times New Roman" panose="02020603050405020304" pitchFamily="18" charset="0"/>
                <a:cs typeface="Times New Roman" panose="02020603050405020304" pitchFamily="18" charset="0"/>
              </a:rPr>
              <a:t>La </a:t>
            </a:r>
            <a:r>
              <a:rPr lang="es-EC" dirty="0">
                <a:solidFill>
                  <a:schemeClr val="tx1"/>
                </a:solidFill>
                <a:latin typeface="Times New Roman" panose="02020603050405020304" pitchFamily="18" charset="0"/>
                <a:cs typeface="Times New Roman" panose="02020603050405020304" pitchFamily="18" charset="0"/>
              </a:rPr>
              <a:t>técnica empleada en la época ha permitido que la estructura presente una distribución de áreas en forma de C, el inmueble además exhibe en su interior un patio de dimensiones considerables. La construcción como tal presenta planta baja, dos pisos superiores y un sistema de </a:t>
            </a:r>
            <a:r>
              <a:rPr lang="es-EC" dirty="0" smtClean="0">
                <a:solidFill>
                  <a:schemeClr val="tx1"/>
                </a:solidFill>
                <a:latin typeface="Times New Roman" panose="02020603050405020304" pitchFamily="18" charset="0"/>
                <a:cs typeface="Times New Roman" panose="02020603050405020304" pitchFamily="18" charset="0"/>
              </a:rPr>
              <a:t>cubiertas.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4" name="Título 6"/>
          <p:cNvSpPr>
            <a:spLocks noGrp="1"/>
          </p:cNvSpPr>
          <p:nvPr>
            <p:ph type="title"/>
          </p:nvPr>
        </p:nvSpPr>
        <p:spPr>
          <a:xfrm>
            <a:off x="1944063" y="731103"/>
            <a:ext cx="8364833" cy="907197"/>
          </a:xfrm>
        </p:spPr>
        <p:txBody>
          <a:bodyPr>
            <a:normAutofit fontScale="90000"/>
          </a:bodyPr>
          <a:lstStyle/>
          <a:p>
            <a:pPr algn="ctr"/>
            <a:r>
              <a:rPr lang="es-EC" dirty="0" smtClean="0">
                <a:latin typeface="Times New Roman" panose="02020603050405020304" pitchFamily="18" charset="0"/>
                <a:cs typeface="Times New Roman" panose="02020603050405020304" pitchFamily="18" charset="0"/>
              </a:rPr>
              <a:t>CARACTERÍSTICAS DEL INMUEBLE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900" y="88900"/>
            <a:ext cx="1816100" cy="1549400"/>
          </a:xfrm>
          <a:prstGeom prst="rect">
            <a:avLst/>
          </a:prstGeom>
          <a:ln>
            <a:noFill/>
          </a:ln>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95518" y="2308980"/>
            <a:ext cx="2350397" cy="3852044"/>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6739" y="3059803"/>
            <a:ext cx="3721947" cy="2353112"/>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8686" y="3059803"/>
            <a:ext cx="3146814" cy="2350398"/>
          </a:xfrm>
          <a:prstGeom prst="rect">
            <a:avLst/>
          </a:prstGeom>
        </p:spPr>
      </p:pic>
    </p:spTree>
    <p:extLst>
      <p:ext uri="{BB962C8B-B14F-4D97-AF65-F5344CB8AC3E}">
        <p14:creationId xmlns:p14="http://schemas.microsoft.com/office/powerpoint/2010/main" val="22373044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30921" t="34330" r="31283" b="29955"/>
          <a:stretch/>
        </p:blipFill>
        <p:spPr bwMode="auto">
          <a:xfrm>
            <a:off x="819150" y="2280503"/>
            <a:ext cx="4946650" cy="3826384"/>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34857" t="16464" r="35024" b="13495"/>
          <a:stretch/>
        </p:blipFill>
        <p:spPr bwMode="auto">
          <a:xfrm>
            <a:off x="6570978" y="2280503"/>
            <a:ext cx="4414521" cy="3826384"/>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2642297" y="1836784"/>
            <a:ext cx="130035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ESTÁTICO</a:t>
            </a:r>
            <a:endParaRPr lang="es-EC" dirty="0"/>
          </a:p>
        </p:txBody>
      </p:sp>
      <p:sp>
        <p:nvSpPr>
          <p:cNvPr id="10" name="Rectángulo 9"/>
          <p:cNvSpPr/>
          <p:nvPr/>
        </p:nvSpPr>
        <p:spPr>
          <a:xfrm>
            <a:off x="8230297" y="1852179"/>
            <a:ext cx="136447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DINÁMICO</a:t>
            </a:r>
            <a:endParaRPr lang="es-EC" dirty="0"/>
          </a:p>
        </p:txBody>
      </p:sp>
    </p:spTree>
    <p:extLst>
      <p:ext uri="{BB962C8B-B14F-4D97-AF65-F5344CB8AC3E}">
        <p14:creationId xmlns:p14="http://schemas.microsoft.com/office/powerpoint/2010/main" val="38461548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734801" cy="4023360"/>
          </a:xfrm>
        </p:spPr>
        <p:txBody>
          <a:bodyPr>
            <a:normAutofit/>
          </a:bodyPr>
          <a:lstStyle/>
          <a:p>
            <a:r>
              <a:rPr lang="es-EC" dirty="0">
                <a:solidFill>
                  <a:schemeClr val="tx1"/>
                </a:solidFill>
                <a:latin typeface="Times New Roman" panose="02020603050405020304" pitchFamily="18" charset="0"/>
                <a:cs typeface="Times New Roman" panose="02020603050405020304" pitchFamily="18" charset="0"/>
              </a:rPr>
              <a:t>Las combinaciones de carga se encuentran formados por dos o más casos de carga multiplicados por factores de escala, los cuales pueden tener un signo positivo o negativo</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mc:AlternateContent xmlns:mc="http://schemas.openxmlformats.org/markup-compatibility/2006" xmlns:a14="http://schemas.microsoft.com/office/drawing/2010/main">
        <mc:Choice Requires="a14">
          <p:sp>
            <p:nvSpPr>
              <p:cNvPr id="7" name="Rectángulo 6"/>
              <p:cNvSpPr/>
              <p:nvPr/>
            </p:nvSpPr>
            <p:spPr>
              <a:xfrm>
                <a:off x="30479" y="2765680"/>
                <a:ext cx="6096000" cy="3103414"/>
              </a:xfrm>
              <a:prstGeom prst="rect">
                <a:avLst/>
              </a:prstGeom>
            </p:spPr>
            <p:txBody>
              <a:bodyPr>
                <a:spAutoFit/>
              </a:bodyPr>
              <a:lstStyle/>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𝑐𝑜𝑚𝑏𝑜</m:t>
                      </m:r>
                      <m:r>
                        <a:rPr lang="es-EC" i="1" smtClean="0">
                          <a:effectLst/>
                          <a:latin typeface="Cambria Math" panose="02040503050406030204" pitchFamily="18" charset="0"/>
                          <a:ea typeface="Calibri" panose="020F0502020204030204" pitchFamily="34" charset="0"/>
                          <a:cs typeface="Arial" panose="020B0604020202020204" pitchFamily="34" charset="0"/>
                        </a:rPr>
                        <m:t> 1:1.4</m:t>
                      </m:r>
                      <m:r>
                        <a:rPr lang="es-EC" i="1" smtClean="0">
                          <a:effectLst/>
                          <a:latin typeface="Cambria Math" panose="02040503050406030204" pitchFamily="18" charset="0"/>
                          <a:ea typeface="Calibri" panose="020F0502020204030204" pitchFamily="34" charset="0"/>
                          <a:cs typeface="Arial" panose="020B0604020202020204" pitchFamily="34" charset="0"/>
                        </a:rPr>
                        <m:t>𝐷</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𝑐𝑜𝑚𝑏𝑜</m:t>
                      </m:r>
                      <m:r>
                        <a:rPr lang="es-EC" i="1">
                          <a:effectLst/>
                          <a:latin typeface="Cambria Math" panose="02040503050406030204" pitchFamily="18" charset="0"/>
                          <a:ea typeface="Calibri" panose="020F0502020204030204" pitchFamily="34" charset="0"/>
                          <a:cs typeface="Arial" panose="020B0604020202020204" pitchFamily="34" charset="0"/>
                        </a:rPr>
                        <m:t> 2:1.2</m:t>
                      </m:r>
                      <m:r>
                        <a:rPr lang="es-EC" i="1">
                          <a:effectLst/>
                          <a:latin typeface="Cambria Math" panose="02040503050406030204" pitchFamily="18" charset="0"/>
                          <a:ea typeface="Calibri" panose="020F0502020204030204" pitchFamily="34" charset="0"/>
                          <a:cs typeface="Arial" panose="020B0604020202020204" pitchFamily="34" charset="0"/>
                        </a:rPr>
                        <m:t>𝐷</m:t>
                      </m:r>
                      <m:r>
                        <a:rPr lang="es-EC" i="1">
                          <a:effectLst/>
                          <a:latin typeface="Cambria Math" panose="02040503050406030204" pitchFamily="18" charset="0"/>
                          <a:ea typeface="Calibri" panose="020F0502020204030204" pitchFamily="34" charset="0"/>
                          <a:cs typeface="Arial" panose="020B0604020202020204" pitchFamily="34" charset="0"/>
                        </a:rPr>
                        <m:t>+1.6</m:t>
                      </m:r>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+0,5</m:t>
                      </m:r>
                      <m:func>
                        <m:funcPr>
                          <m:ctrlPr>
                            <a:rPr lang="es-EC"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max</m:t>
                          </m:r>
                        </m:fName>
                        <m:e>
                          <m:d>
                            <m:dPr>
                              <m:begChr m:val="["/>
                              <m:endChr m:val="]"/>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𝐿𝑟</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𝑆</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𝑅</m:t>
                              </m:r>
                            </m:e>
                          </m:d>
                        </m:e>
                      </m:func>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𝑐𝑜𝑚𝑏𝑜</m:t>
                      </m:r>
                      <m:r>
                        <a:rPr lang="es-EC" i="1">
                          <a:effectLst/>
                          <a:latin typeface="Cambria Math" panose="02040503050406030204" pitchFamily="18" charset="0"/>
                          <a:ea typeface="Calibri" panose="020F0502020204030204" pitchFamily="34" charset="0"/>
                          <a:cs typeface="Arial" panose="020B0604020202020204" pitchFamily="34" charset="0"/>
                        </a:rPr>
                        <m:t> 3:1.2</m:t>
                      </m:r>
                      <m:r>
                        <a:rPr lang="es-EC" i="1">
                          <a:effectLst/>
                          <a:latin typeface="Cambria Math" panose="02040503050406030204" pitchFamily="18" charset="0"/>
                          <a:ea typeface="Calibri" panose="020F0502020204030204" pitchFamily="34" charset="0"/>
                          <a:cs typeface="Arial" panose="020B0604020202020204" pitchFamily="34" charset="0"/>
                        </a:rPr>
                        <m:t>𝐷</m:t>
                      </m:r>
                      <m:r>
                        <a:rPr lang="es-EC" i="1">
                          <a:effectLst/>
                          <a:latin typeface="Cambria Math" panose="02040503050406030204" pitchFamily="18" charset="0"/>
                          <a:ea typeface="Calibri" panose="020F0502020204030204" pitchFamily="34" charset="0"/>
                          <a:cs typeface="Arial" panose="020B0604020202020204" pitchFamily="34" charset="0"/>
                        </a:rPr>
                        <m:t>+1.6</m:t>
                      </m:r>
                      <m:func>
                        <m:funcPr>
                          <m:ctrlPr>
                            <a:rPr lang="es-EC"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max</m:t>
                          </m:r>
                        </m:fName>
                        <m:e>
                          <m:d>
                            <m:dPr>
                              <m:begChr m:val="["/>
                              <m:endChr m:val="]"/>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𝐿𝑟</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𝑆</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𝑅</m:t>
                              </m:r>
                            </m:e>
                          </m:d>
                        </m:e>
                      </m:func>
                      <m:r>
                        <a:rPr lang="es-EC" i="1">
                          <a:effectLst/>
                          <a:latin typeface="Cambria Math" panose="02040503050406030204" pitchFamily="18" charset="0"/>
                          <a:ea typeface="Calibri" panose="020F0502020204030204" pitchFamily="34" charset="0"/>
                          <a:cs typeface="Arial" panose="020B0604020202020204" pitchFamily="34" charset="0"/>
                        </a:rPr>
                        <m:t>+</m:t>
                      </m:r>
                      <m:func>
                        <m:funcPr>
                          <m:ctrlPr>
                            <a:rPr lang="es-EC"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max</m:t>
                          </m:r>
                        </m:fName>
                        <m:e>
                          <m:d>
                            <m:dPr>
                              <m:begChr m:val="["/>
                              <m:endChr m:val="]"/>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;0,5</m:t>
                              </m:r>
                              <m:r>
                                <a:rPr lang="es-EC" i="1">
                                  <a:effectLst/>
                                  <a:latin typeface="Cambria Math" panose="02040503050406030204" pitchFamily="18" charset="0"/>
                                  <a:ea typeface="Calibri" panose="020F0502020204030204" pitchFamily="34" charset="0"/>
                                  <a:cs typeface="Arial" panose="020B0604020202020204" pitchFamily="34" charset="0"/>
                                </a:rPr>
                                <m:t>𝑊</m:t>
                              </m:r>
                            </m:e>
                          </m:d>
                        </m:e>
                      </m:func>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𝑐𝑜𝑚𝑏𝑜</m:t>
                      </m:r>
                      <m:r>
                        <a:rPr lang="es-EC" i="1">
                          <a:effectLst/>
                          <a:latin typeface="Cambria Math" panose="02040503050406030204" pitchFamily="18" charset="0"/>
                          <a:ea typeface="Calibri" panose="020F0502020204030204" pitchFamily="34" charset="0"/>
                          <a:cs typeface="Arial" panose="020B0604020202020204" pitchFamily="34" charset="0"/>
                        </a:rPr>
                        <m:t> 4:1.2</m:t>
                      </m:r>
                      <m:r>
                        <a:rPr lang="es-EC" i="1">
                          <a:effectLst/>
                          <a:latin typeface="Cambria Math" panose="02040503050406030204" pitchFamily="18" charset="0"/>
                          <a:ea typeface="Calibri" panose="020F0502020204030204" pitchFamily="34" charset="0"/>
                          <a:cs typeface="Arial" panose="020B0604020202020204" pitchFamily="34" charset="0"/>
                        </a:rPr>
                        <m:t>𝐷</m:t>
                      </m:r>
                      <m:r>
                        <a:rPr lang="es-EC" i="1">
                          <a:effectLst/>
                          <a:latin typeface="Cambria Math" panose="02040503050406030204" pitchFamily="18" charset="0"/>
                          <a:ea typeface="Calibri" panose="020F0502020204030204" pitchFamily="34" charset="0"/>
                          <a:cs typeface="Arial" panose="020B0604020202020204" pitchFamily="34" charset="0"/>
                        </a:rPr>
                        <m:t>+1.0</m:t>
                      </m:r>
                      <m:r>
                        <a:rPr lang="es-EC" i="1">
                          <a:effectLst/>
                          <a:latin typeface="Cambria Math" panose="02040503050406030204" pitchFamily="18" charset="0"/>
                          <a:ea typeface="Calibri" panose="020F0502020204030204" pitchFamily="34" charset="0"/>
                          <a:cs typeface="Arial" panose="020B0604020202020204" pitchFamily="34" charset="0"/>
                        </a:rPr>
                        <m:t>𝑊</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+0,5</m:t>
                      </m:r>
                      <m:func>
                        <m:funcPr>
                          <m:ctrlPr>
                            <a:rPr lang="es-EC" i="1">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s-EC">
                              <a:effectLst/>
                              <a:latin typeface="Cambria Math" panose="02040503050406030204" pitchFamily="18" charset="0"/>
                              <a:ea typeface="Calibri" panose="020F0502020204030204" pitchFamily="34" charset="0"/>
                              <a:cs typeface="Arial" panose="020B0604020202020204" pitchFamily="34" charset="0"/>
                            </a:rPr>
                            <m:t>max</m:t>
                          </m:r>
                        </m:fName>
                        <m:e>
                          <m:d>
                            <m:dPr>
                              <m:begChr m:val="["/>
                              <m:endChr m:val="]"/>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𝐿𝑟</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𝑆</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𝑅</m:t>
                              </m:r>
                            </m:e>
                          </m:d>
                        </m:e>
                      </m:func>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𝑐𝑜𝑚𝑏𝑜</m:t>
                      </m:r>
                      <m:r>
                        <a:rPr lang="es-EC" i="1">
                          <a:effectLst/>
                          <a:latin typeface="Cambria Math" panose="02040503050406030204" pitchFamily="18" charset="0"/>
                          <a:ea typeface="Calibri" panose="020F0502020204030204" pitchFamily="34" charset="0"/>
                          <a:cs typeface="Arial" panose="020B0604020202020204" pitchFamily="34" charset="0"/>
                        </a:rPr>
                        <m:t> 5:1.2</m:t>
                      </m:r>
                      <m:r>
                        <a:rPr lang="es-EC" i="1">
                          <a:effectLst/>
                          <a:latin typeface="Cambria Math" panose="02040503050406030204" pitchFamily="18" charset="0"/>
                          <a:ea typeface="Calibri" panose="020F0502020204030204" pitchFamily="34" charset="0"/>
                          <a:cs typeface="Arial" panose="020B0604020202020204" pitchFamily="34" charset="0"/>
                        </a:rPr>
                        <m:t>𝐷</m:t>
                      </m:r>
                      <m:r>
                        <a:rPr lang="es-EC" i="1">
                          <a:effectLst/>
                          <a:latin typeface="Cambria Math" panose="02040503050406030204" pitchFamily="18" charset="0"/>
                          <a:ea typeface="Calibri" panose="020F0502020204030204" pitchFamily="34" charset="0"/>
                          <a:cs typeface="Arial" panose="020B0604020202020204" pitchFamily="34" charset="0"/>
                        </a:rPr>
                        <m:t>+1.0</m:t>
                      </m:r>
                      <m:r>
                        <a:rPr lang="es-EC" i="1">
                          <a:effectLst/>
                          <a:latin typeface="Cambria Math" panose="02040503050406030204" pitchFamily="18" charset="0"/>
                          <a:ea typeface="Calibri" panose="020F0502020204030204" pitchFamily="34" charset="0"/>
                          <a:cs typeface="Arial" panose="020B0604020202020204" pitchFamily="34" charset="0"/>
                        </a:rPr>
                        <m:t>𝐸</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+0,2</m:t>
                      </m:r>
                      <m:r>
                        <m:rPr>
                          <m:sty m:val="p"/>
                        </m:rPr>
                        <a:rPr lang="es-EC">
                          <a:effectLst/>
                          <a:latin typeface="Cambria Math" panose="02040503050406030204" pitchFamily="18" charset="0"/>
                          <a:ea typeface="Calibri" panose="020F0502020204030204" pitchFamily="34" charset="0"/>
                          <a:cs typeface="Arial" panose="020B0604020202020204" pitchFamily="34" charset="0"/>
                        </a:rPr>
                        <m:t>S</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𝑐𝑜𝑚𝑏𝑜</m:t>
                      </m:r>
                      <m:r>
                        <a:rPr lang="es-EC" i="1">
                          <a:effectLst/>
                          <a:latin typeface="Cambria Math" panose="02040503050406030204" pitchFamily="18" charset="0"/>
                          <a:ea typeface="Calibri" panose="020F0502020204030204" pitchFamily="34" charset="0"/>
                          <a:cs typeface="Arial" panose="020B0604020202020204" pitchFamily="34" charset="0"/>
                        </a:rPr>
                        <m:t> 6:0,9</m:t>
                      </m:r>
                      <m:r>
                        <a:rPr lang="es-EC" i="1">
                          <a:effectLst/>
                          <a:latin typeface="Cambria Math" panose="02040503050406030204" pitchFamily="18" charset="0"/>
                          <a:ea typeface="Calibri" panose="020F0502020204030204" pitchFamily="34" charset="0"/>
                          <a:cs typeface="Arial" panose="020B0604020202020204" pitchFamily="34" charset="0"/>
                        </a:rPr>
                        <m:t>𝐷</m:t>
                      </m:r>
                      <m:r>
                        <a:rPr lang="es-EC" i="1">
                          <a:effectLst/>
                          <a:latin typeface="Cambria Math" panose="02040503050406030204" pitchFamily="18" charset="0"/>
                          <a:ea typeface="Calibri" panose="020F0502020204030204" pitchFamily="34" charset="0"/>
                          <a:cs typeface="Arial" panose="020B0604020202020204" pitchFamily="34" charset="0"/>
                        </a:rPr>
                        <m:t>+1 </m:t>
                      </m:r>
                      <m:r>
                        <a:rPr lang="es-EC" i="1">
                          <a:effectLst/>
                          <a:latin typeface="Cambria Math" panose="02040503050406030204" pitchFamily="18" charset="0"/>
                          <a:ea typeface="Calibri" panose="020F0502020204030204" pitchFamily="34" charset="0"/>
                          <a:cs typeface="Arial" panose="020B0604020202020204" pitchFamily="34" charset="0"/>
                        </a:rPr>
                        <m:t>𝑊</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𝑐𝑜𝑚𝑏𝑜</m:t>
                      </m:r>
                      <m:r>
                        <a:rPr lang="es-EC" i="1">
                          <a:effectLst/>
                          <a:latin typeface="Cambria Math" panose="02040503050406030204" pitchFamily="18" charset="0"/>
                          <a:ea typeface="Calibri" panose="020F0502020204030204" pitchFamily="34" charset="0"/>
                          <a:cs typeface="Arial" panose="020B0604020202020204" pitchFamily="34" charset="0"/>
                        </a:rPr>
                        <m:t> 7:0,9</m:t>
                      </m:r>
                      <m:r>
                        <a:rPr lang="es-EC" i="1">
                          <a:effectLst/>
                          <a:latin typeface="Cambria Math" panose="02040503050406030204" pitchFamily="18" charset="0"/>
                          <a:ea typeface="Calibri" panose="020F0502020204030204" pitchFamily="34" charset="0"/>
                          <a:cs typeface="Arial" panose="020B0604020202020204" pitchFamily="34" charset="0"/>
                        </a:rPr>
                        <m:t>𝐷</m:t>
                      </m:r>
                      <m:r>
                        <a:rPr lang="es-EC" i="1">
                          <a:effectLst/>
                          <a:latin typeface="Cambria Math" panose="02040503050406030204" pitchFamily="18" charset="0"/>
                          <a:ea typeface="Calibri" panose="020F0502020204030204" pitchFamily="34" charset="0"/>
                          <a:cs typeface="Arial" panose="020B0604020202020204" pitchFamily="34" charset="0"/>
                        </a:rPr>
                        <m:t>+1 </m:t>
                      </m:r>
                      <m:r>
                        <a:rPr lang="es-EC" i="1">
                          <a:effectLst/>
                          <a:latin typeface="Cambria Math" panose="02040503050406030204" pitchFamily="18" charset="0"/>
                          <a:ea typeface="Calibri" panose="020F0502020204030204" pitchFamily="34" charset="0"/>
                          <a:cs typeface="Arial" panose="020B0604020202020204" pitchFamily="34" charset="0"/>
                        </a:rPr>
                        <m:t>𝐸</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30479" y="2765680"/>
                <a:ext cx="6096000" cy="3103414"/>
              </a:xfrm>
              <a:prstGeom prst="rect">
                <a:avLst/>
              </a:prstGeom>
              <a:blipFill rotWithShape="0">
                <a:blip r:embed="rId4"/>
                <a:stretch>
                  <a:fillRect/>
                </a:stretch>
              </a:blipFill>
            </p:spPr>
            <p:txBody>
              <a:bodyPr/>
              <a:lstStyle/>
              <a:p>
                <a:r>
                  <a:rPr lang="es-EC">
                    <a:noFill/>
                  </a:rPr>
                  <a:t> </a:t>
                </a:r>
              </a:p>
            </p:txBody>
          </p:sp>
        </mc:Fallback>
      </mc:AlternateContent>
      <p:pic>
        <p:nvPicPr>
          <p:cNvPr id="8" name="Imagen 7"/>
          <p:cNvPicPr/>
          <p:nvPr/>
        </p:nvPicPr>
        <p:blipFill rotWithShape="1">
          <a:blip r:embed="rId5"/>
          <a:srcRect l="34655" t="32572" r="32267" b="30306"/>
          <a:stretch/>
        </p:blipFill>
        <p:spPr bwMode="auto">
          <a:xfrm>
            <a:off x="6329361" y="2765680"/>
            <a:ext cx="4668839" cy="31034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8189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MODELAMIENTO</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a:picLocks noChangeAspect="1"/>
          </p:cNvPicPr>
          <p:nvPr/>
        </p:nvPicPr>
        <p:blipFill rotWithShape="1">
          <a:blip r:embed="rId4"/>
          <a:srcRect l="32258" t="43555" r="30253" b="8063"/>
          <a:stretch/>
        </p:blipFill>
        <p:spPr>
          <a:xfrm>
            <a:off x="215899" y="1930399"/>
            <a:ext cx="5916082" cy="4292601"/>
          </a:xfrm>
          <a:prstGeom prst="rect">
            <a:avLst/>
          </a:prstGeom>
        </p:spPr>
      </p:pic>
      <p:pic>
        <p:nvPicPr>
          <p:cNvPr id="8" name="Imagen 7"/>
          <p:cNvPicPr>
            <a:picLocks noChangeAspect="1"/>
          </p:cNvPicPr>
          <p:nvPr/>
        </p:nvPicPr>
        <p:blipFill rotWithShape="1">
          <a:blip r:embed="rId5"/>
          <a:srcRect l="33212" t="21910" r="27420" b="20747"/>
          <a:stretch/>
        </p:blipFill>
        <p:spPr>
          <a:xfrm>
            <a:off x="6126478" y="1930399"/>
            <a:ext cx="5354321" cy="4384814"/>
          </a:xfrm>
          <a:prstGeom prst="rect">
            <a:avLst/>
          </a:prstGeom>
        </p:spPr>
      </p:pic>
    </p:spTree>
    <p:extLst>
      <p:ext uri="{BB962C8B-B14F-4D97-AF65-F5344CB8AC3E}">
        <p14:creationId xmlns:p14="http://schemas.microsoft.com/office/powerpoint/2010/main" val="12891634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023360"/>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Al tener todos los parámetros estructurales definidos en los modelos el programa estructural se encarga de realizar el análisis completo, obteniendo los valores reales de las solicitaciones en derivas y esfuerzos para determinar el comportamiento del inmueble tanto en el modelo reforzado como en el modelo que no presenta refuerzos. </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52974" t="36080" r="11396" b="18748"/>
          <a:stretch/>
        </p:blipFill>
        <p:spPr bwMode="auto">
          <a:xfrm>
            <a:off x="771524" y="2948213"/>
            <a:ext cx="3940175" cy="305392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 name="Rectángulo 7"/>
              <p:cNvSpPr/>
              <p:nvPr/>
            </p:nvSpPr>
            <p:spPr>
              <a:xfrm>
                <a:off x="7108319" y="3117436"/>
                <a:ext cx="1785361" cy="597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m:t>
                      </m:r>
                      <m:r>
                        <a:rPr lang="es-EC" i="1">
                          <a:latin typeface="Cambria Math" panose="02040503050406030204" pitchFamily="18" charset="0"/>
                        </a:rPr>
                        <m:t>𝑖</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𝑠𝑢𝑝</m:t>
                              </m:r>
                              <m:r>
                                <a:rPr lang="es-EC" i="0">
                                  <a:latin typeface="Cambria Math" panose="02040503050406030204" pitchFamily="18" charset="0"/>
                                </a:rPr>
                                <m:t>−</m:t>
                              </m:r>
                            </m:sub>
                          </m:sSub>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𝑖𝑛𝑓</m:t>
                              </m:r>
                            </m:sub>
                          </m:sSub>
                        </m:num>
                        <m:den>
                          <m:r>
                            <a:rPr lang="es-EC" i="1">
                              <a:latin typeface="Cambria Math" panose="02040503050406030204" pitchFamily="18" charset="0"/>
                            </a:rPr>
                            <m:t>h𝑖</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108319" y="3117436"/>
                <a:ext cx="1785361" cy="597728"/>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108319" y="4105845"/>
                <a:ext cx="20517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𝑀</m:t>
                          </m:r>
                        </m:sub>
                      </m:sSub>
                      <m:r>
                        <a:rPr lang="es-EC" i="0">
                          <a:latin typeface="Cambria Math" panose="02040503050406030204" pitchFamily="18" charset="0"/>
                        </a:rPr>
                        <m:t>=0,75∗</m:t>
                      </m:r>
                      <m:r>
                        <a:rPr lang="es-EC" i="1">
                          <a:latin typeface="Cambria Math" panose="02040503050406030204" pitchFamily="18" charset="0"/>
                        </a:rPr>
                        <m:t>𝑅</m:t>
                      </m:r>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𝐸</m:t>
                          </m:r>
                        </m:sub>
                      </m:sSub>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108319" y="4105845"/>
                <a:ext cx="2051779" cy="36933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extLst>
                  <p:ext uri="{D42A27DB-BD31-4B8C-83A1-F6EECF244321}">
                    <p14:modId xmlns:p14="http://schemas.microsoft.com/office/powerpoint/2010/main" val="1516467761"/>
                  </p:ext>
                </p:extLst>
              </p:nvPr>
            </p:nvGraphicFramePr>
            <p:xfrm>
              <a:off x="5267324" y="4682611"/>
              <a:ext cx="5781676" cy="1319530"/>
            </p:xfrm>
            <a:graphic>
              <a:graphicData uri="http://schemas.openxmlformats.org/drawingml/2006/table">
                <a:tbl>
                  <a:tblPr firstRow="1" firstCol="1" bandRow="1">
                    <a:tableStyleId>{5C22544A-7EE6-4342-B048-85BDC9FD1C3A}</a:tableStyleId>
                  </a:tblPr>
                  <a:tblGrid>
                    <a:gridCol w="4612539"/>
                    <a:gridCol w="1169137"/>
                  </a:tblGrid>
                  <a:tr h="472354">
                    <a:tc>
                      <a:txBody>
                        <a:bodyPr/>
                        <a:lstStyle/>
                        <a:p>
                          <a:pPr algn="ctr">
                            <a:lnSpc>
                              <a:spcPct val="150000"/>
                            </a:lnSpc>
                            <a:spcAft>
                              <a:spcPts val="0"/>
                            </a:spcAft>
                          </a:pPr>
                          <a:r>
                            <a:rPr lang="es-EC" sz="1400" dirty="0">
                              <a:effectLst/>
                            </a:rPr>
                            <a:t>Estructuras de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panose="02040503050406030204" pitchFamily="18" charset="0"/>
                                      </a:rPr>
                                      <m:t>∆</m:t>
                                    </m:r>
                                  </m:e>
                                  <m:sub>
                                    <m:r>
                                      <a:rPr lang="es-EC" sz="1400">
                                        <a:effectLst/>
                                        <a:latin typeface="Cambria Math" panose="02040503050406030204" pitchFamily="18" charset="0"/>
                                      </a:rPr>
                                      <m:t>𝑴</m:t>
                                    </m:r>
                                  </m:sub>
                                </m:sSub>
                                <m:r>
                                  <a:rPr lang="es-EC" sz="1400">
                                    <a:effectLst/>
                                    <a:latin typeface="Cambria Math" panose="02040503050406030204" pitchFamily="18" charset="0"/>
                                  </a:rPr>
                                  <m:t> </m:t>
                                </m:r>
                                <m:r>
                                  <a:rPr lang="es-EC" sz="1400">
                                    <a:effectLst/>
                                    <a:latin typeface="Cambria Math" panose="02040503050406030204" pitchFamily="18" charset="0"/>
                                  </a:rPr>
                                  <m:t>𝒎</m:t>
                                </m:r>
                                <m:r>
                                  <a:rPr lang="es-EC" sz="1400">
                                    <a:effectLst/>
                                    <a:latin typeface="Cambria Math" panose="02040503050406030204" pitchFamily="18" charset="0"/>
                                  </a:rPr>
                                  <m:t>á</m:t>
                                </m:r>
                                <m:r>
                                  <a:rPr lang="es-EC" sz="1400">
                                    <a:effectLst/>
                                    <a:latin typeface="Cambria Math" panose="02040503050406030204" pitchFamily="18" charset="0"/>
                                  </a:rPr>
                                  <m:t>𝒙𝒊𝒎𝒂</m:t>
                                </m:r>
                              </m:oMath>
                            </m:oMathPara>
                          </a14:m>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588">
                    <a:tc>
                      <a:txBody>
                        <a:bodyPr/>
                        <a:lstStyle/>
                        <a:p>
                          <a:pPr algn="ctr">
                            <a:lnSpc>
                              <a:spcPct val="150000"/>
                            </a:lnSpc>
                            <a:spcAft>
                              <a:spcPts val="0"/>
                            </a:spcAft>
                          </a:pPr>
                          <a:r>
                            <a:rPr lang="es-EC" sz="1400" dirty="0">
                              <a:effectLst/>
                            </a:rPr>
                            <a:t>Hormigón armado, estructuras metálicas y de madera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0,02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588">
                    <a:tc>
                      <a:txBody>
                        <a:bodyPr/>
                        <a:lstStyle/>
                        <a:p>
                          <a:pPr algn="ctr">
                            <a:lnSpc>
                              <a:spcPct val="150000"/>
                            </a:lnSpc>
                            <a:spcAft>
                              <a:spcPts val="0"/>
                            </a:spcAft>
                          </a:pPr>
                          <a:r>
                            <a:rPr lang="es-EC" sz="1400">
                              <a:effectLst/>
                            </a:rPr>
                            <a:t>De mampostería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0,01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xmlns="">
          <p:graphicFrame>
            <p:nvGraphicFramePr>
              <p:cNvPr id="10" name="Tabla 9"/>
              <p:cNvGraphicFramePr>
                <a:graphicFrameLocks noGrp="1"/>
              </p:cNvGraphicFramePr>
              <p:nvPr>
                <p:extLst>
                  <p:ext uri="{D42A27DB-BD31-4B8C-83A1-F6EECF244321}">
                    <p14:modId xmlns:p14="http://schemas.microsoft.com/office/powerpoint/2010/main" val="1516467761"/>
                  </p:ext>
                </p:extLst>
              </p:nvPr>
            </p:nvGraphicFramePr>
            <p:xfrm>
              <a:off x="5267324" y="4682611"/>
              <a:ext cx="5781676" cy="1319530"/>
            </p:xfrm>
            <a:graphic>
              <a:graphicData uri="http://schemas.openxmlformats.org/drawingml/2006/table">
                <a:tbl>
                  <a:tblPr firstRow="1" firstCol="1" bandRow="1">
                    <a:tableStyleId>{5C22544A-7EE6-4342-B048-85BDC9FD1C3A}</a:tableStyleId>
                  </a:tblPr>
                  <a:tblGrid>
                    <a:gridCol w="4612539"/>
                    <a:gridCol w="1169137"/>
                  </a:tblGrid>
                  <a:tr h="472354">
                    <a:tc>
                      <a:txBody>
                        <a:bodyPr/>
                        <a:lstStyle/>
                        <a:p>
                          <a:pPr algn="ctr">
                            <a:lnSpc>
                              <a:spcPct val="150000"/>
                            </a:lnSpc>
                            <a:spcAft>
                              <a:spcPts val="0"/>
                            </a:spcAft>
                          </a:pPr>
                          <a:r>
                            <a:rPr lang="es-EC" sz="1400" dirty="0">
                              <a:effectLst/>
                            </a:rPr>
                            <a:t>Estructuras de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7"/>
                          <a:stretch>
                            <a:fillRect l="-394792" t="-1282" r="-2083" b="-180769"/>
                          </a:stretch>
                        </a:blipFill>
                      </a:tcPr>
                    </a:tc>
                  </a:tr>
                  <a:tr h="423588">
                    <a:tc>
                      <a:txBody>
                        <a:bodyPr/>
                        <a:lstStyle/>
                        <a:p>
                          <a:pPr algn="ctr">
                            <a:lnSpc>
                              <a:spcPct val="150000"/>
                            </a:lnSpc>
                            <a:spcAft>
                              <a:spcPts val="0"/>
                            </a:spcAft>
                          </a:pPr>
                          <a:r>
                            <a:rPr lang="es-EC" sz="1400" dirty="0">
                              <a:effectLst/>
                            </a:rPr>
                            <a:t>Hormigón armado, estructuras metálicas y de madera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0,02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588">
                    <a:tc>
                      <a:txBody>
                        <a:bodyPr/>
                        <a:lstStyle/>
                        <a:p>
                          <a:pPr algn="ctr">
                            <a:lnSpc>
                              <a:spcPct val="150000"/>
                            </a:lnSpc>
                            <a:spcAft>
                              <a:spcPts val="0"/>
                            </a:spcAft>
                          </a:pPr>
                          <a:r>
                            <a:rPr lang="es-EC" sz="1400">
                              <a:effectLst/>
                            </a:rPr>
                            <a:t>De mampostería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0,01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Fallback>
      </mc:AlternateContent>
    </p:spTree>
    <p:extLst>
      <p:ext uri="{BB962C8B-B14F-4D97-AF65-F5344CB8AC3E}">
        <p14:creationId xmlns:p14="http://schemas.microsoft.com/office/powerpoint/2010/main" val="13326932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8" name="Imagen 7"/>
          <p:cNvPicPr/>
          <p:nvPr/>
        </p:nvPicPr>
        <p:blipFill rotWithShape="1">
          <a:blip r:embed="rId4"/>
          <a:srcRect l="6498" t="42031" r="50972" b="18398"/>
          <a:stretch/>
        </p:blipFill>
        <p:spPr bwMode="auto">
          <a:xfrm>
            <a:off x="215899" y="2018340"/>
            <a:ext cx="3594101" cy="200756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l="7482" t="35025" r="50185" b="25052"/>
          <a:stretch/>
        </p:blipFill>
        <p:spPr bwMode="auto">
          <a:xfrm>
            <a:off x="3796029" y="2018340"/>
            <a:ext cx="3289300" cy="2007560"/>
          </a:xfrm>
          <a:prstGeom prst="rect">
            <a:avLst/>
          </a:prstGeom>
          <a:ln>
            <a:noFill/>
          </a:ln>
          <a:extLst>
            <a:ext uri="{53640926-AAD7-44D8-BBD7-CCE9431645EC}">
              <a14:shadowObscured xmlns:a14="http://schemas.microsoft.com/office/drawing/2010/main"/>
            </a:ext>
          </a:extLst>
        </p:spPr>
      </p:pic>
      <p:graphicFrame>
        <p:nvGraphicFramePr>
          <p:cNvPr id="10" name="Tabla 9"/>
          <p:cNvGraphicFramePr>
            <a:graphicFrameLocks noGrp="1"/>
          </p:cNvGraphicFramePr>
          <p:nvPr>
            <p:extLst>
              <p:ext uri="{D42A27DB-BD31-4B8C-83A1-F6EECF244321}">
                <p14:modId xmlns:p14="http://schemas.microsoft.com/office/powerpoint/2010/main" val="2231704210"/>
              </p:ext>
            </p:extLst>
          </p:nvPr>
        </p:nvGraphicFramePr>
        <p:xfrm>
          <a:off x="7160894" y="1814229"/>
          <a:ext cx="4947920" cy="952500"/>
        </p:xfrm>
        <a:graphic>
          <a:graphicData uri="http://schemas.openxmlformats.org/drawingml/2006/table">
            <a:tbl>
              <a:tblPr firstRow="1" firstCol="1" bandRow="1">
                <a:tableStyleId>{5C22544A-7EE6-4342-B048-85BDC9FD1C3A}</a:tableStyleId>
              </a:tblPr>
              <a:tblGrid>
                <a:gridCol w="447040"/>
                <a:gridCol w="900430"/>
                <a:gridCol w="1076325"/>
                <a:gridCol w="1169670"/>
                <a:gridCol w="630555"/>
                <a:gridCol w="723900"/>
              </a:tblGrid>
              <a:tr h="190500">
                <a:tc>
                  <a:txBody>
                    <a:bodyPr/>
                    <a:lstStyle/>
                    <a:p>
                      <a:pPr algn="ctr">
                        <a:lnSpc>
                          <a:spcPct val="107000"/>
                        </a:lnSpc>
                        <a:spcAft>
                          <a:spcPts val="0"/>
                        </a:spcAft>
                      </a:pPr>
                      <a:r>
                        <a:rPr lang="es-EC" sz="1100" dirty="0">
                          <a:effectLst/>
                        </a:rPr>
                        <a:t>Piso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Δ 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Deformación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Deriva 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10,66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0,0511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0,0379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396239924"/>
              </p:ext>
            </p:extLst>
          </p:nvPr>
        </p:nvGraphicFramePr>
        <p:xfrm>
          <a:off x="7116126" y="2842987"/>
          <a:ext cx="5037455" cy="952500"/>
        </p:xfrm>
        <a:graphic>
          <a:graphicData uri="http://schemas.openxmlformats.org/drawingml/2006/table">
            <a:tbl>
              <a:tblPr firstRow="1" firstCol="1" bandRow="1">
                <a:tableStyleId>{5C22544A-7EE6-4342-B048-85BDC9FD1C3A}</a:tableStyleId>
              </a:tblPr>
              <a:tblGrid>
                <a:gridCol w="446702"/>
                <a:gridCol w="899749"/>
                <a:gridCol w="989217"/>
                <a:gridCol w="1169421"/>
                <a:gridCol w="723353"/>
                <a:gridCol w="809013"/>
              </a:tblGrid>
              <a:tr h="190500">
                <a:tc>
                  <a:txBody>
                    <a:bodyPr/>
                    <a:lstStyle/>
                    <a:p>
                      <a:pPr algn="ctr">
                        <a:lnSpc>
                          <a:spcPct val="107000"/>
                        </a:lnSpc>
                        <a:spcAft>
                          <a:spcPts val="0"/>
                        </a:spcAft>
                      </a:pPr>
                      <a:r>
                        <a:rPr lang="es-EC" sz="1100">
                          <a:effectLst/>
                        </a:rPr>
                        <a:t>Piso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Δ 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Deformación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10,66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0,0509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0,0378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pic>
        <p:nvPicPr>
          <p:cNvPr id="12" name="Imagen 11"/>
          <p:cNvPicPr/>
          <p:nvPr/>
        </p:nvPicPr>
        <p:blipFill rotWithShape="1">
          <a:blip r:embed="rId6"/>
          <a:srcRect l="6105" t="36078" r="51169" b="23651"/>
          <a:stretch/>
        </p:blipFill>
        <p:spPr bwMode="auto">
          <a:xfrm>
            <a:off x="215899" y="4385979"/>
            <a:ext cx="3508375" cy="1859280"/>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7"/>
          <a:srcRect l="7484" t="35029" r="49791" b="25402"/>
          <a:stretch/>
        </p:blipFill>
        <p:spPr bwMode="auto">
          <a:xfrm>
            <a:off x="3724274" y="4385979"/>
            <a:ext cx="3512185" cy="1828800"/>
          </a:xfrm>
          <a:prstGeom prst="rect">
            <a:avLst/>
          </a:prstGeom>
          <a:ln>
            <a:noFill/>
          </a:ln>
          <a:extLst>
            <a:ext uri="{53640926-AAD7-44D8-BBD7-CCE9431645EC}">
              <a14:shadowObscured xmlns:a14="http://schemas.microsoft.com/office/drawing/2010/main"/>
            </a:ext>
          </a:extLst>
        </p:spPr>
      </p:pic>
      <p:sp>
        <p:nvSpPr>
          <p:cNvPr id="14" name="Rectángulo 13"/>
          <p:cNvSpPr/>
          <p:nvPr/>
        </p:nvSpPr>
        <p:spPr>
          <a:xfrm>
            <a:off x="1897249" y="1708061"/>
            <a:ext cx="130035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ESTÁTICO</a:t>
            </a:r>
            <a:endParaRPr lang="es-EC" dirty="0"/>
          </a:p>
        </p:txBody>
      </p:sp>
      <p:sp>
        <p:nvSpPr>
          <p:cNvPr id="15" name="Rectángulo 14"/>
          <p:cNvSpPr/>
          <p:nvPr/>
        </p:nvSpPr>
        <p:spPr>
          <a:xfrm>
            <a:off x="1811523" y="4016647"/>
            <a:ext cx="136447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DINÁMICO</a:t>
            </a:r>
            <a:endParaRPr lang="es-EC" dirty="0"/>
          </a:p>
        </p:txBody>
      </p:sp>
      <p:graphicFrame>
        <p:nvGraphicFramePr>
          <p:cNvPr id="16" name="Tabla 15"/>
          <p:cNvGraphicFramePr>
            <a:graphicFrameLocks noGrp="1"/>
          </p:cNvGraphicFramePr>
          <p:nvPr>
            <p:extLst>
              <p:ext uri="{D42A27DB-BD31-4B8C-83A1-F6EECF244321}">
                <p14:modId xmlns:p14="http://schemas.microsoft.com/office/powerpoint/2010/main" val="3930214850"/>
              </p:ext>
            </p:extLst>
          </p:nvPr>
        </p:nvGraphicFramePr>
        <p:xfrm>
          <a:off x="7324747" y="4339600"/>
          <a:ext cx="4767580" cy="952500"/>
        </p:xfrm>
        <a:graphic>
          <a:graphicData uri="http://schemas.openxmlformats.org/drawingml/2006/table">
            <a:tbl>
              <a:tblPr firstRow="1" firstCol="1" bandRow="1">
                <a:tableStyleId>{5C22544A-7EE6-4342-B048-85BDC9FD1C3A}</a:tableStyleId>
              </a:tblPr>
              <a:tblGrid>
                <a:gridCol w="447040"/>
                <a:gridCol w="900430"/>
                <a:gridCol w="989965"/>
                <a:gridCol w="1170305"/>
                <a:gridCol w="629920"/>
                <a:gridCol w="629920"/>
              </a:tblGrid>
              <a:tr h="190500">
                <a:tc>
                  <a:txBody>
                    <a:bodyPr/>
                    <a:lstStyle/>
                    <a:p>
                      <a:pPr algn="ctr">
                        <a:lnSpc>
                          <a:spcPct val="107000"/>
                        </a:lnSpc>
                        <a:spcAft>
                          <a:spcPts val="0"/>
                        </a:spcAft>
                      </a:pPr>
                      <a:r>
                        <a:rPr lang="es-EC" sz="1100">
                          <a:effectLst/>
                        </a:rPr>
                        <a:t>Piso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Δ 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Deformación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10,66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0,0378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0,0283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2110958703"/>
              </p:ext>
            </p:extLst>
          </p:nvPr>
        </p:nvGraphicFramePr>
        <p:xfrm>
          <a:off x="7244080" y="5359963"/>
          <a:ext cx="4947920" cy="952500"/>
        </p:xfrm>
        <a:graphic>
          <a:graphicData uri="http://schemas.openxmlformats.org/drawingml/2006/table">
            <a:tbl>
              <a:tblPr firstRow="1" firstCol="1" bandRow="1">
                <a:tableStyleId>{5C22544A-7EE6-4342-B048-85BDC9FD1C3A}</a:tableStyleId>
              </a:tblPr>
              <a:tblGrid>
                <a:gridCol w="446353"/>
                <a:gridCol w="899045"/>
                <a:gridCol w="988443"/>
                <a:gridCol w="1168505"/>
                <a:gridCol w="722787"/>
                <a:gridCol w="722787"/>
              </a:tblGrid>
              <a:tr h="190500">
                <a:tc>
                  <a:txBody>
                    <a:bodyPr/>
                    <a:lstStyle/>
                    <a:p>
                      <a:pPr algn="ctr">
                        <a:lnSpc>
                          <a:spcPct val="107000"/>
                        </a:lnSpc>
                        <a:spcAft>
                          <a:spcPts val="0"/>
                        </a:spcAft>
                      </a:pPr>
                      <a:r>
                        <a:rPr lang="es-EC" sz="1100">
                          <a:effectLst/>
                        </a:rPr>
                        <a:t>Piso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Δ 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Deformación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10,66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0,0377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0,0282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24904741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p:nvPr/>
        </p:nvPicPr>
        <p:blipFill rotWithShape="1">
          <a:blip r:embed="rId4"/>
          <a:srcRect l="7090" t="35728" r="48216" b="26453"/>
          <a:stretch/>
        </p:blipFill>
        <p:spPr bwMode="auto">
          <a:xfrm>
            <a:off x="215899" y="2120899"/>
            <a:ext cx="3505201" cy="191325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6499" t="38529" r="43096" b="19799"/>
          <a:stretch/>
        </p:blipFill>
        <p:spPr bwMode="auto">
          <a:xfrm>
            <a:off x="3721100" y="2129151"/>
            <a:ext cx="3522980" cy="1913255"/>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2031999" y="1769320"/>
            <a:ext cx="130035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ESTÁTICO</a:t>
            </a:r>
            <a:endParaRPr lang="es-EC" dirty="0"/>
          </a:p>
        </p:txBody>
      </p:sp>
      <p:pic>
        <p:nvPicPr>
          <p:cNvPr id="10" name="Imagen 9"/>
          <p:cNvPicPr/>
          <p:nvPr/>
        </p:nvPicPr>
        <p:blipFill rotWithShape="1">
          <a:blip r:embed="rId6"/>
          <a:srcRect l="5514" t="39235" r="50382" b="23301"/>
          <a:stretch/>
        </p:blipFill>
        <p:spPr bwMode="auto">
          <a:xfrm>
            <a:off x="215899" y="4385733"/>
            <a:ext cx="3505201" cy="1938868"/>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7"/>
          <a:srcRect l="5317" t="37128" r="45656" b="21200"/>
          <a:stretch/>
        </p:blipFill>
        <p:spPr bwMode="auto">
          <a:xfrm>
            <a:off x="3721100" y="4377480"/>
            <a:ext cx="3522980" cy="1938869"/>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2031999" y="4042406"/>
            <a:ext cx="136447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DINÁMICO</a:t>
            </a:r>
            <a:endParaRPr lang="es-EC" dirty="0"/>
          </a:p>
        </p:txBody>
      </p:sp>
      <p:graphicFrame>
        <p:nvGraphicFramePr>
          <p:cNvPr id="13" name="Tabla 12"/>
          <p:cNvGraphicFramePr>
            <a:graphicFrameLocks noGrp="1"/>
          </p:cNvGraphicFramePr>
          <p:nvPr>
            <p:extLst>
              <p:ext uri="{D42A27DB-BD31-4B8C-83A1-F6EECF244321}">
                <p14:modId xmlns:p14="http://schemas.microsoft.com/office/powerpoint/2010/main" val="224883715"/>
              </p:ext>
            </p:extLst>
          </p:nvPr>
        </p:nvGraphicFramePr>
        <p:xfrm>
          <a:off x="7244080" y="4377479"/>
          <a:ext cx="4947920" cy="952500"/>
        </p:xfrm>
        <a:graphic>
          <a:graphicData uri="http://schemas.openxmlformats.org/drawingml/2006/table">
            <a:tbl>
              <a:tblPr firstRow="1" firstCol="1" bandRow="1">
                <a:tableStyleId>{5C22544A-7EE6-4342-B048-85BDC9FD1C3A}</a:tableStyleId>
              </a:tblPr>
              <a:tblGrid>
                <a:gridCol w="446353"/>
                <a:gridCol w="899045"/>
                <a:gridCol w="988443"/>
                <a:gridCol w="1168505"/>
                <a:gridCol w="722787"/>
                <a:gridCol w="722787"/>
              </a:tblGrid>
              <a:tr h="190500">
                <a:tc>
                  <a:txBody>
                    <a:bodyPr/>
                    <a:lstStyle/>
                    <a:p>
                      <a:pPr algn="ctr">
                        <a:lnSpc>
                          <a:spcPct val="107000"/>
                        </a:lnSpc>
                        <a:spcAft>
                          <a:spcPts val="0"/>
                        </a:spcAft>
                      </a:pPr>
                      <a:r>
                        <a:rPr lang="es-EC" sz="1100" dirty="0">
                          <a:effectLst/>
                        </a:rPr>
                        <a:t>Piso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Δ Elevación (m)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Deformación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9,86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2,69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0,0262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0,0216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66978105"/>
              </p:ext>
            </p:extLst>
          </p:nvPr>
        </p:nvGraphicFramePr>
        <p:xfrm>
          <a:off x="7244080" y="5363849"/>
          <a:ext cx="4947920" cy="952500"/>
        </p:xfrm>
        <a:graphic>
          <a:graphicData uri="http://schemas.openxmlformats.org/drawingml/2006/table">
            <a:tbl>
              <a:tblPr firstRow="1" firstCol="1" bandRow="1">
                <a:tableStyleId>{5C22544A-7EE6-4342-B048-85BDC9FD1C3A}</a:tableStyleId>
              </a:tblPr>
              <a:tblGrid>
                <a:gridCol w="446696"/>
                <a:gridCol w="989203"/>
                <a:gridCol w="989838"/>
                <a:gridCol w="1075497"/>
                <a:gridCol w="723343"/>
                <a:gridCol w="723343"/>
              </a:tblGrid>
              <a:tr h="190500">
                <a:tc>
                  <a:txBody>
                    <a:bodyPr/>
                    <a:lstStyle/>
                    <a:p>
                      <a:pPr algn="ctr">
                        <a:lnSpc>
                          <a:spcPct val="107000"/>
                        </a:lnSpc>
                        <a:spcAft>
                          <a:spcPts val="0"/>
                        </a:spcAft>
                      </a:pPr>
                      <a:r>
                        <a:rPr lang="es-EC" sz="1100">
                          <a:effectLst/>
                        </a:rPr>
                        <a:t>Piso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Δ 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Deformación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9,86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2,69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0,0228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2343996018"/>
              </p:ext>
            </p:extLst>
          </p:nvPr>
        </p:nvGraphicFramePr>
        <p:xfrm>
          <a:off x="7244080" y="2125026"/>
          <a:ext cx="4857750" cy="952500"/>
        </p:xfrm>
        <a:graphic>
          <a:graphicData uri="http://schemas.openxmlformats.org/drawingml/2006/table">
            <a:tbl>
              <a:tblPr firstRow="1" firstCol="1" bandRow="1">
                <a:tableStyleId>{5C22544A-7EE6-4342-B048-85BDC9FD1C3A}</a:tableStyleId>
              </a:tblPr>
              <a:tblGrid>
                <a:gridCol w="446690"/>
                <a:gridCol w="899724"/>
                <a:gridCol w="989189"/>
                <a:gridCol w="1169388"/>
                <a:gridCol w="629426"/>
                <a:gridCol w="723333"/>
              </a:tblGrid>
              <a:tr h="190500">
                <a:tc>
                  <a:txBody>
                    <a:bodyPr/>
                    <a:lstStyle/>
                    <a:p>
                      <a:pPr algn="ctr">
                        <a:lnSpc>
                          <a:spcPct val="107000"/>
                        </a:lnSpc>
                        <a:spcAft>
                          <a:spcPts val="0"/>
                        </a:spcAft>
                      </a:pPr>
                      <a:r>
                        <a:rPr lang="es-EC" sz="1100">
                          <a:effectLst/>
                        </a:rPr>
                        <a:t>Piso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Δ 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Deformación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9,86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2,69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0,0405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0,0327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3213718524"/>
              </p:ext>
            </p:extLst>
          </p:nvPr>
        </p:nvGraphicFramePr>
        <p:xfrm>
          <a:off x="7244080" y="3098158"/>
          <a:ext cx="4857750" cy="952500"/>
        </p:xfrm>
        <a:graphic>
          <a:graphicData uri="http://schemas.openxmlformats.org/drawingml/2006/table">
            <a:tbl>
              <a:tblPr firstRow="1" firstCol="1" bandRow="1">
                <a:tableStyleId>{5C22544A-7EE6-4342-B048-85BDC9FD1C3A}</a:tableStyleId>
              </a:tblPr>
              <a:tblGrid>
                <a:gridCol w="446690"/>
                <a:gridCol w="899724"/>
                <a:gridCol w="989189"/>
                <a:gridCol w="1169388"/>
                <a:gridCol w="723333"/>
                <a:gridCol w="629426"/>
              </a:tblGrid>
              <a:tr h="190500">
                <a:tc>
                  <a:txBody>
                    <a:bodyPr/>
                    <a:lstStyle/>
                    <a:p>
                      <a:pPr algn="ctr">
                        <a:lnSpc>
                          <a:spcPct val="107000"/>
                        </a:lnSpc>
                        <a:spcAft>
                          <a:spcPts val="0"/>
                        </a:spcAft>
                      </a:pPr>
                      <a:r>
                        <a:rPr lang="es-EC" sz="1100">
                          <a:effectLst/>
                        </a:rPr>
                        <a:t>Piso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Δ Elevación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Deformación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Deriva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9,86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2,69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0,0357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0,0293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36631994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2550923982"/>
              </p:ext>
            </p:extLst>
          </p:nvPr>
        </p:nvGraphicFramePr>
        <p:xfrm>
          <a:off x="1249680" y="2781300"/>
          <a:ext cx="9994900" cy="2070099"/>
        </p:xfrm>
        <a:graphic>
          <a:graphicData uri="http://schemas.openxmlformats.org/drawingml/2006/table">
            <a:tbl>
              <a:tblPr firstRow="1" firstCol="1" bandRow="1">
                <a:tableStyleId>{5C22544A-7EE6-4342-B048-85BDC9FD1C3A}</a:tableStyleId>
              </a:tblPr>
              <a:tblGrid>
                <a:gridCol w="5036870"/>
                <a:gridCol w="4958030"/>
              </a:tblGrid>
              <a:tr h="678643">
                <a:tc>
                  <a:txBody>
                    <a:bodyPr/>
                    <a:lstStyle/>
                    <a:p>
                      <a:pPr algn="just">
                        <a:lnSpc>
                          <a:spcPct val="150000"/>
                        </a:lnSpc>
                        <a:spcAft>
                          <a:spcPts val="0"/>
                        </a:spcAft>
                      </a:pPr>
                      <a:r>
                        <a:rPr lang="es-EC" sz="2400" dirty="0">
                          <a:effectLst/>
                        </a:rPr>
                        <a:t>Esfuerzo admisible a compresión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2400" dirty="0">
                          <a:effectLst/>
                        </a:rPr>
                        <a:t>20 T/m2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95728">
                <a:tc>
                  <a:txBody>
                    <a:bodyPr/>
                    <a:lstStyle/>
                    <a:p>
                      <a:pPr algn="just">
                        <a:lnSpc>
                          <a:spcPct val="150000"/>
                        </a:lnSpc>
                        <a:spcAft>
                          <a:spcPts val="0"/>
                        </a:spcAft>
                      </a:pPr>
                      <a:r>
                        <a:rPr lang="es-EC" sz="2400">
                          <a:effectLst/>
                        </a:rPr>
                        <a:t>Esfuerzo admisible a tracción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2400" dirty="0">
                          <a:effectLst/>
                        </a:rPr>
                        <a:t>15 T/m2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95728">
                <a:tc>
                  <a:txBody>
                    <a:bodyPr/>
                    <a:lstStyle/>
                    <a:p>
                      <a:pPr algn="just">
                        <a:lnSpc>
                          <a:spcPct val="150000"/>
                        </a:lnSpc>
                        <a:spcAft>
                          <a:spcPts val="0"/>
                        </a:spcAft>
                      </a:pPr>
                      <a:r>
                        <a:rPr lang="es-EC" sz="2400">
                          <a:effectLst/>
                        </a:rPr>
                        <a:t>Esfuerzo de corte permisible</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2400" dirty="0">
                          <a:effectLst/>
                        </a:rPr>
                        <a:t>(2,5 – 6) T/m2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809109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9" name="Imagen 8"/>
          <p:cNvPicPr>
            <a:picLocks noChangeAspect="1"/>
          </p:cNvPicPr>
          <p:nvPr/>
        </p:nvPicPr>
        <p:blipFill rotWithShape="1">
          <a:blip r:embed="rId4"/>
          <a:srcRect l="37602" t="23886" r="33087" b="14237"/>
          <a:stretch/>
        </p:blipFill>
        <p:spPr>
          <a:xfrm>
            <a:off x="88899" y="1816100"/>
            <a:ext cx="3798651" cy="4508500"/>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1505974193"/>
              </p:ext>
            </p:extLst>
          </p:nvPr>
        </p:nvGraphicFramePr>
        <p:xfrm>
          <a:off x="3887550" y="2588538"/>
          <a:ext cx="4381242" cy="1446213"/>
        </p:xfrm>
        <a:graphic>
          <a:graphicData uri="http://schemas.openxmlformats.org/drawingml/2006/table">
            <a:tbl>
              <a:tblPr firstRow="1" firstCol="1" bandRow="1">
                <a:tableStyleId>{5C22544A-7EE6-4342-B048-85BDC9FD1C3A}</a:tableStyleId>
              </a:tblPr>
              <a:tblGrid>
                <a:gridCol w="393659"/>
                <a:gridCol w="582892"/>
                <a:gridCol w="509688"/>
                <a:gridCol w="627792"/>
                <a:gridCol w="546841"/>
                <a:gridCol w="627792"/>
                <a:gridCol w="546289"/>
                <a:gridCol w="546289"/>
              </a:tblGrid>
              <a:tr h="190500">
                <a:tc>
                  <a:txBody>
                    <a:bodyPr/>
                    <a:lstStyle/>
                    <a:p>
                      <a:pPr>
                        <a:lnSpc>
                          <a:spcPct val="107000"/>
                        </a:lnSpc>
                      </a:pPr>
                      <a:endParaRPr lang="es-EC" sz="1100">
                        <a:effectLst/>
                        <a:latin typeface="Calibri" panose="020F0502020204030204" pitchFamily="34" charset="0"/>
                      </a:endParaRPr>
                    </a:p>
                  </a:txBody>
                  <a:tcPr marL="44450" marR="44450" marT="0" marB="0" anchor="b"/>
                </a:tc>
                <a:tc>
                  <a:txBody>
                    <a:bodyPr/>
                    <a:lstStyle/>
                    <a:p>
                      <a:endParaRPr lang="es-EC"/>
                    </a:p>
                  </a:txBody>
                  <a:tcPr marL="44450" marR="44450" marT="0" marB="0" anchor="b"/>
                </a:tc>
                <a:tc gridSpan="2">
                  <a:txBody>
                    <a:bodyPr/>
                    <a:lstStyle/>
                    <a:p>
                      <a:pPr algn="ctr">
                        <a:lnSpc>
                          <a:spcPct val="107000"/>
                        </a:lnSpc>
                        <a:spcAft>
                          <a:spcPts val="0"/>
                        </a:spcAft>
                      </a:pPr>
                      <a:r>
                        <a:rPr lang="es-EC" sz="1100">
                          <a:effectLst/>
                        </a:rPr>
                        <a:t>ESFUERZO A COMPRESIÓN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TRACCIÓN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CORTE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r>
              <a:tr h="190500">
                <a:tc>
                  <a:txBody>
                    <a:bodyPr/>
                    <a:lstStyle/>
                    <a:p>
                      <a:pPr algn="ctr">
                        <a:lnSpc>
                          <a:spcPct val="107000"/>
                        </a:lnSpc>
                        <a:spcAft>
                          <a:spcPts val="0"/>
                        </a:spcAft>
                      </a:pPr>
                      <a:r>
                        <a:rPr lang="es-EC" sz="1100">
                          <a:effectLst/>
                        </a:rPr>
                        <a:t>MURO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Sentido Análisis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38,63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16,95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9,09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100">
                          <a:effectLst/>
                        </a:rPr>
                        <a:t>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25,41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25,54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8,67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2" name="Rectángulo 11"/>
          <p:cNvSpPr/>
          <p:nvPr/>
        </p:nvSpPr>
        <p:spPr>
          <a:xfrm>
            <a:off x="5476301" y="1816100"/>
            <a:ext cx="130035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ESTÁTICO</a:t>
            </a:r>
            <a:endParaRPr lang="es-EC" dirty="0"/>
          </a:p>
        </p:txBody>
      </p:sp>
      <p:pic>
        <p:nvPicPr>
          <p:cNvPr id="13" name="Imagen 12"/>
          <p:cNvPicPr>
            <a:picLocks noChangeAspect="1"/>
          </p:cNvPicPr>
          <p:nvPr/>
        </p:nvPicPr>
        <p:blipFill rotWithShape="1">
          <a:blip r:embed="rId5"/>
          <a:srcRect l="37655" t="25390" r="33006" b="12043"/>
          <a:stretch/>
        </p:blipFill>
        <p:spPr>
          <a:xfrm>
            <a:off x="8278835" y="1784201"/>
            <a:ext cx="3813492" cy="4572297"/>
          </a:xfrm>
          <a:prstGeom prst="rect">
            <a:avLst/>
          </a:prstGeom>
        </p:spPr>
      </p:pic>
      <p:graphicFrame>
        <p:nvGraphicFramePr>
          <p:cNvPr id="14" name="Tabla 13"/>
          <p:cNvGraphicFramePr>
            <a:graphicFrameLocks noGrp="1"/>
          </p:cNvGraphicFramePr>
          <p:nvPr>
            <p:extLst>
              <p:ext uri="{D42A27DB-BD31-4B8C-83A1-F6EECF244321}">
                <p14:modId xmlns:p14="http://schemas.microsoft.com/office/powerpoint/2010/main" val="2044581880"/>
              </p:ext>
            </p:extLst>
          </p:nvPr>
        </p:nvGraphicFramePr>
        <p:xfrm>
          <a:off x="3887550" y="4184439"/>
          <a:ext cx="4381243" cy="1457326"/>
        </p:xfrm>
        <a:graphic>
          <a:graphicData uri="http://schemas.openxmlformats.org/drawingml/2006/table">
            <a:tbl>
              <a:tblPr firstRow="1" firstCol="1" bandRow="1">
                <a:tableStyleId>{5C22544A-7EE6-4342-B048-85BDC9FD1C3A}</a:tableStyleId>
              </a:tblPr>
              <a:tblGrid>
                <a:gridCol w="463678"/>
                <a:gridCol w="509447"/>
                <a:gridCol w="544318"/>
                <a:gridCol w="621144"/>
                <a:gridCol w="540504"/>
                <a:gridCol w="621144"/>
                <a:gridCol w="540504"/>
                <a:gridCol w="540504"/>
              </a:tblGrid>
              <a:tr h="190500">
                <a:tc>
                  <a:txBody>
                    <a:bodyPr/>
                    <a:lstStyle/>
                    <a:p>
                      <a:pPr>
                        <a:lnSpc>
                          <a:spcPct val="107000"/>
                        </a:lnSpc>
                      </a:pPr>
                      <a:endParaRPr lang="es-EC" sz="1100">
                        <a:effectLst/>
                        <a:latin typeface="Calibri" panose="020F0502020204030204" pitchFamily="34" charset="0"/>
                      </a:endParaRPr>
                    </a:p>
                  </a:txBody>
                  <a:tcPr marL="44450" marR="44450" marT="0" marB="0" anchor="b"/>
                </a:tc>
                <a:tc>
                  <a:txBody>
                    <a:bodyPr/>
                    <a:lstStyle/>
                    <a:p>
                      <a:pPr>
                        <a:lnSpc>
                          <a:spcPct val="107000"/>
                        </a:lnSpc>
                      </a:pPr>
                      <a:endParaRPr lang="es-EC" sz="1100">
                        <a:effectLst/>
                        <a:latin typeface="Calibri" panose="020F0502020204030204" pitchFamily="34" charset="0"/>
                      </a:endParaRPr>
                    </a:p>
                  </a:txBody>
                  <a:tcPr marL="44450" marR="44450" marT="0" marB="0" anchor="b"/>
                </a:tc>
                <a:tc gridSpan="2">
                  <a:txBody>
                    <a:bodyPr/>
                    <a:lstStyle/>
                    <a:p>
                      <a:pPr algn="ctr">
                        <a:lnSpc>
                          <a:spcPct val="107000"/>
                        </a:lnSpc>
                        <a:spcAft>
                          <a:spcPts val="0"/>
                        </a:spcAft>
                      </a:pPr>
                      <a:r>
                        <a:rPr lang="es-EC" sz="1100">
                          <a:effectLst/>
                        </a:rPr>
                        <a:t>ESFUERZO A COMPRESIÓN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TRACCIÓN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CORTE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r>
              <a:tr h="190500">
                <a:tc>
                  <a:txBody>
                    <a:bodyPr/>
                    <a:lstStyle/>
                    <a:p>
                      <a:pPr algn="ctr">
                        <a:lnSpc>
                          <a:spcPct val="107000"/>
                        </a:lnSpc>
                        <a:spcAft>
                          <a:spcPts val="0"/>
                        </a:spcAft>
                      </a:pPr>
                      <a:r>
                        <a:rPr lang="es-EC" sz="1100">
                          <a:effectLst/>
                        </a:rPr>
                        <a:t>MURO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Sentido análisis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30,84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21,35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100">
                          <a:effectLst/>
                        </a:rPr>
                        <a:t>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19,74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22,17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6,82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5" name="Rectángulo 14"/>
          <p:cNvSpPr/>
          <p:nvPr/>
        </p:nvSpPr>
        <p:spPr>
          <a:xfrm>
            <a:off x="5158906" y="2140142"/>
            <a:ext cx="1935145"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MUROS UNIDOS</a:t>
            </a:r>
            <a:endParaRPr lang="es-EC" dirty="0"/>
          </a:p>
        </p:txBody>
      </p:sp>
    </p:spTree>
    <p:extLst>
      <p:ext uri="{BB962C8B-B14F-4D97-AF65-F5344CB8AC3E}">
        <p14:creationId xmlns:p14="http://schemas.microsoft.com/office/powerpoint/2010/main" val="35800472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a:picLocks noChangeAspect="1"/>
          </p:cNvPicPr>
          <p:nvPr/>
        </p:nvPicPr>
        <p:blipFill rotWithShape="1">
          <a:blip r:embed="rId4"/>
          <a:srcRect l="37637" t="26602" r="33333" b="14225"/>
          <a:stretch/>
        </p:blipFill>
        <p:spPr>
          <a:xfrm>
            <a:off x="98215" y="1803400"/>
            <a:ext cx="3867567" cy="4432300"/>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833918340"/>
              </p:ext>
            </p:extLst>
          </p:nvPr>
        </p:nvGraphicFramePr>
        <p:xfrm>
          <a:off x="3965783" y="2936874"/>
          <a:ext cx="4238419" cy="1277938"/>
        </p:xfrm>
        <a:graphic>
          <a:graphicData uri="http://schemas.openxmlformats.org/drawingml/2006/table">
            <a:tbl>
              <a:tblPr firstRow="1" firstCol="1" bandRow="1">
                <a:tableStyleId>{5C22544A-7EE6-4342-B048-85BDC9FD1C3A}</a:tableStyleId>
              </a:tblPr>
              <a:tblGrid>
                <a:gridCol w="455014"/>
                <a:gridCol w="583003"/>
                <a:gridCol w="468715"/>
                <a:gridCol w="609537"/>
                <a:gridCol w="530404"/>
                <a:gridCol w="530404"/>
                <a:gridCol w="530404"/>
                <a:gridCol w="530938"/>
              </a:tblGrid>
              <a:tr h="190500">
                <a:tc>
                  <a:txBody>
                    <a:bodyPr/>
                    <a:lstStyle/>
                    <a:p>
                      <a:pPr>
                        <a:lnSpc>
                          <a:spcPct val="107000"/>
                        </a:lnSpc>
                      </a:pPr>
                      <a:endParaRPr lang="es-EC" sz="1100">
                        <a:effectLst/>
                        <a:latin typeface="Calibri" panose="020F0502020204030204" pitchFamily="34" charset="0"/>
                      </a:endParaRPr>
                    </a:p>
                  </a:txBody>
                  <a:tcPr marL="44450" marR="44450" marT="0" marB="0" anchor="b"/>
                </a:tc>
                <a:tc>
                  <a:txBody>
                    <a:bodyPr/>
                    <a:lstStyle/>
                    <a:p>
                      <a:pPr>
                        <a:lnSpc>
                          <a:spcPct val="107000"/>
                        </a:lnSpc>
                      </a:pPr>
                      <a:endParaRPr lang="es-EC" sz="1100">
                        <a:effectLst/>
                        <a:latin typeface="Calibri" panose="020F0502020204030204" pitchFamily="34" charset="0"/>
                      </a:endParaRPr>
                    </a:p>
                  </a:txBody>
                  <a:tcPr marL="44450" marR="44450" marT="0" marB="0" anchor="b"/>
                </a:tc>
                <a:tc gridSpan="2">
                  <a:txBody>
                    <a:bodyPr/>
                    <a:lstStyle/>
                    <a:p>
                      <a:pPr algn="ctr">
                        <a:lnSpc>
                          <a:spcPct val="107000"/>
                        </a:lnSpc>
                        <a:spcAft>
                          <a:spcPts val="0"/>
                        </a:spcAft>
                      </a:pPr>
                      <a:r>
                        <a:rPr lang="es-EC" sz="1100">
                          <a:effectLst/>
                        </a:rPr>
                        <a:t>ESFUERZO A COMPRESIÓN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TRACCIÓN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CORTE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r>
              <a:tr h="190500">
                <a:tc>
                  <a:txBody>
                    <a:bodyPr/>
                    <a:lstStyle/>
                    <a:p>
                      <a:pPr algn="ctr">
                        <a:lnSpc>
                          <a:spcPct val="107000"/>
                        </a:lnSpc>
                        <a:spcAft>
                          <a:spcPts val="0"/>
                        </a:spcAft>
                      </a:pPr>
                      <a:r>
                        <a:rPr lang="es-EC" sz="1100">
                          <a:effectLst/>
                        </a:rPr>
                        <a:t>MURO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Sentido análisis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27,91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14,09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19,06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100">
                          <a:effectLst/>
                        </a:rPr>
                        <a:t>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20,39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4,34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9" name="Rectángulo 8"/>
          <p:cNvSpPr/>
          <p:nvPr/>
        </p:nvSpPr>
        <p:spPr>
          <a:xfrm>
            <a:off x="5444241" y="2021450"/>
            <a:ext cx="136447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DINÁMICO</a:t>
            </a:r>
            <a:endParaRPr lang="es-EC" dirty="0"/>
          </a:p>
        </p:txBody>
      </p:sp>
      <p:pic>
        <p:nvPicPr>
          <p:cNvPr id="10" name="Imagen 9"/>
          <p:cNvPicPr>
            <a:picLocks noChangeAspect="1"/>
          </p:cNvPicPr>
          <p:nvPr/>
        </p:nvPicPr>
        <p:blipFill rotWithShape="1">
          <a:blip r:embed="rId5"/>
          <a:srcRect l="37630" t="26050" r="33260" b="14597"/>
          <a:stretch/>
        </p:blipFill>
        <p:spPr>
          <a:xfrm>
            <a:off x="8204202" y="1803400"/>
            <a:ext cx="3987798" cy="4571378"/>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3062671513"/>
              </p:ext>
            </p:extLst>
          </p:nvPr>
        </p:nvGraphicFramePr>
        <p:xfrm>
          <a:off x="3989776" y="4465398"/>
          <a:ext cx="4214425" cy="1277938"/>
        </p:xfrm>
        <a:graphic>
          <a:graphicData uri="http://schemas.openxmlformats.org/drawingml/2006/table">
            <a:tbl>
              <a:tblPr firstRow="1" firstCol="1" bandRow="1">
                <a:tableStyleId>{5C22544A-7EE6-4342-B048-85BDC9FD1C3A}</a:tableStyleId>
              </a:tblPr>
              <a:tblGrid>
                <a:gridCol w="452724"/>
                <a:gridCol w="523200"/>
                <a:gridCol w="448214"/>
                <a:gridCol w="678819"/>
                <a:gridCol w="527734"/>
                <a:gridCol w="527734"/>
                <a:gridCol w="527734"/>
                <a:gridCol w="528266"/>
              </a:tblGrid>
              <a:tr h="190500">
                <a:tc>
                  <a:txBody>
                    <a:bodyPr/>
                    <a:lstStyle/>
                    <a:p>
                      <a:pPr>
                        <a:lnSpc>
                          <a:spcPct val="107000"/>
                        </a:lnSpc>
                      </a:pPr>
                      <a:endParaRPr lang="es-EC" sz="1100">
                        <a:effectLst/>
                        <a:latin typeface="Calibri" panose="020F0502020204030204" pitchFamily="34" charset="0"/>
                      </a:endParaRPr>
                    </a:p>
                  </a:txBody>
                  <a:tcPr marL="44450" marR="44450" marT="0" marB="0" anchor="b"/>
                </a:tc>
                <a:tc>
                  <a:txBody>
                    <a:bodyPr/>
                    <a:lstStyle/>
                    <a:p>
                      <a:pPr>
                        <a:lnSpc>
                          <a:spcPct val="107000"/>
                        </a:lnSpc>
                      </a:pPr>
                      <a:endParaRPr lang="es-EC" sz="1100">
                        <a:effectLst/>
                        <a:latin typeface="Calibri" panose="020F0502020204030204" pitchFamily="34" charset="0"/>
                      </a:endParaRPr>
                    </a:p>
                  </a:txBody>
                  <a:tcPr marL="44450" marR="44450" marT="0" marB="0" anchor="b"/>
                </a:tc>
                <a:tc gridSpan="2">
                  <a:txBody>
                    <a:bodyPr/>
                    <a:lstStyle/>
                    <a:p>
                      <a:pPr algn="ctr">
                        <a:lnSpc>
                          <a:spcPct val="107000"/>
                        </a:lnSpc>
                        <a:spcAft>
                          <a:spcPts val="0"/>
                        </a:spcAft>
                      </a:pPr>
                      <a:r>
                        <a:rPr lang="es-EC" sz="1100">
                          <a:effectLst/>
                        </a:rPr>
                        <a:t>ESFUERZO A COMPRESIÓN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TRACCIÓN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CORTE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r>
              <a:tr h="190500">
                <a:tc>
                  <a:txBody>
                    <a:bodyPr/>
                    <a:lstStyle/>
                    <a:p>
                      <a:pPr algn="ctr">
                        <a:lnSpc>
                          <a:spcPct val="107000"/>
                        </a:lnSpc>
                        <a:spcAft>
                          <a:spcPts val="0"/>
                        </a:spcAft>
                      </a:pPr>
                      <a:r>
                        <a:rPr lang="es-EC" sz="1100">
                          <a:effectLst/>
                        </a:rPr>
                        <a:t>MURO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Sentido análisis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20,63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13,42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18,93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100">
                          <a:effectLst/>
                        </a:rPr>
                        <a:t>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9,65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19,36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4,21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2" name="Rectángulo 11"/>
          <p:cNvSpPr/>
          <p:nvPr/>
        </p:nvSpPr>
        <p:spPr>
          <a:xfrm>
            <a:off x="5158906" y="2402442"/>
            <a:ext cx="1935145"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MUROS UNIDOS</a:t>
            </a:r>
            <a:endParaRPr lang="es-EC" dirty="0"/>
          </a:p>
        </p:txBody>
      </p:sp>
    </p:spTree>
    <p:extLst>
      <p:ext uri="{BB962C8B-B14F-4D97-AF65-F5344CB8AC3E}">
        <p14:creationId xmlns:p14="http://schemas.microsoft.com/office/powerpoint/2010/main" val="22185986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a:picLocks noChangeAspect="1"/>
          </p:cNvPicPr>
          <p:nvPr/>
        </p:nvPicPr>
        <p:blipFill rotWithShape="1">
          <a:blip r:embed="rId4"/>
          <a:srcRect l="35830" t="25521" r="32217" b="11795"/>
          <a:stretch/>
        </p:blipFill>
        <p:spPr>
          <a:xfrm>
            <a:off x="101599" y="1828800"/>
            <a:ext cx="4099221" cy="4521200"/>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4153255352"/>
              </p:ext>
            </p:extLst>
          </p:nvPr>
        </p:nvGraphicFramePr>
        <p:xfrm>
          <a:off x="4200821" y="3130550"/>
          <a:ext cx="3990678" cy="1277938"/>
        </p:xfrm>
        <a:graphic>
          <a:graphicData uri="http://schemas.openxmlformats.org/drawingml/2006/table">
            <a:tbl>
              <a:tblPr firstRow="1" firstCol="1" bandRow="1">
                <a:tableStyleId>{5C22544A-7EE6-4342-B048-85BDC9FD1C3A}</a:tableStyleId>
              </a:tblPr>
              <a:tblGrid>
                <a:gridCol w="427501"/>
                <a:gridCol w="527878"/>
                <a:gridCol w="468787"/>
                <a:gridCol w="572681"/>
                <a:gridCol w="498835"/>
                <a:gridCol w="498332"/>
                <a:gridCol w="498332"/>
                <a:gridCol w="498332"/>
              </a:tblGrid>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nSpc>
                          <a:spcPct val="107000"/>
                        </a:lnSpc>
                      </a:pPr>
                      <a:endParaRPr lang="es-EC" sz="1100">
                        <a:effectLst/>
                        <a:latin typeface="Calibri" panose="020F0502020204030204" pitchFamily="34" charset="0"/>
                      </a:endParaRPr>
                    </a:p>
                  </a:txBody>
                  <a:tcPr marL="44450" marR="44450" marT="0" marB="0" anchor="ctr"/>
                </a:tc>
                <a:tc gridSpan="2">
                  <a:txBody>
                    <a:bodyPr/>
                    <a:lstStyle/>
                    <a:p>
                      <a:pPr algn="ctr">
                        <a:lnSpc>
                          <a:spcPct val="107000"/>
                        </a:lnSpc>
                        <a:spcAft>
                          <a:spcPts val="0"/>
                        </a:spcAft>
                      </a:pPr>
                      <a:r>
                        <a:rPr lang="es-EC" sz="1100">
                          <a:effectLst/>
                        </a:rPr>
                        <a:t>ESFUERZO A COMPRESIÓN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100">
                          <a:effectLst/>
                        </a:rPr>
                        <a:t>ESFUERZO A TRACCIÓN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100">
                          <a:effectLst/>
                        </a:rPr>
                        <a:t>ESFUERZO A CORTE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190500">
                <a:tc>
                  <a:txBody>
                    <a:bodyPr/>
                    <a:lstStyle/>
                    <a:p>
                      <a:pPr algn="ctr">
                        <a:lnSpc>
                          <a:spcPct val="107000"/>
                        </a:lnSpc>
                        <a:spcAft>
                          <a:spcPts val="0"/>
                        </a:spcAft>
                      </a:pPr>
                      <a:r>
                        <a:rPr lang="es-EC" sz="1100">
                          <a:effectLst/>
                        </a:rPr>
                        <a:t>MURO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Sentido Análisis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29,22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21,85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100">
                          <a:effectLst/>
                        </a:rPr>
                        <a:t>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18,57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8,33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10,62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9" name="Imagen 8"/>
          <p:cNvPicPr>
            <a:picLocks noChangeAspect="1"/>
          </p:cNvPicPr>
          <p:nvPr/>
        </p:nvPicPr>
        <p:blipFill rotWithShape="1">
          <a:blip r:embed="rId5"/>
          <a:srcRect l="36563" t="27448" r="31174" b="9127"/>
          <a:stretch/>
        </p:blipFill>
        <p:spPr>
          <a:xfrm>
            <a:off x="8191498" y="1828800"/>
            <a:ext cx="3987195" cy="4521200"/>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2812947954"/>
              </p:ext>
            </p:extLst>
          </p:nvPr>
        </p:nvGraphicFramePr>
        <p:xfrm>
          <a:off x="4200820" y="4598988"/>
          <a:ext cx="3990676" cy="1277938"/>
        </p:xfrm>
        <a:graphic>
          <a:graphicData uri="http://schemas.openxmlformats.org/drawingml/2006/table">
            <a:tbl>
              <a:tblPr firstRow="1" firstCol="1" bandRow="1">
                <a:tableStyleId>{5C22544A-7EE6-4342-B048-85BDC9FD1C3A}</a:tableStyleId>
              </a:tblPr>
              <a:tblGrid>
                <a:gridCol w="419682"/>
                <a:gridCol w="522998"/>
                <a:gridCol w="455437"/>
                <a:gridCol w="562206"/>
                <a:gridCol w="489711"/>
                <a:gridCol w="489218"/>
                <a:gridCol w="489218"/>
                <a:gridCol w="562206"/>
              </a:tblGrid>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nSpc>
                          <a:spcPct val="107000"/>
                        </a:lnSpc>
                      </a:pPr>
                      <a:endParaRPr lang="es-EC" sz="1100">
                        <a:effectLst/>
                        <a:latin typeface="Calibri" panose="020F0502020204030204" pitchFamily="34" charset="0"/>
                      </a:endParaRPr>
                    </a:p>
                  </a:txBody>
                  <a:tcPr marL="44450" marR="44450" marT="0" marB="0" anchor="ctr"/>
                </a:tc>
                <a:tc gridSpan="2">
                  <a:txBody>
                    <a:bodyPr/>
                    <a:lstStyle/>
                    <a:p>
                      <a:pPr algn="ctr">
                        <a:lnSpc>
                          <a:spcPct val="107000"/>
                        </a:lnSpc>
                        <a:spcAft>
                          <a:spcPts val="0"/>
                        </a:spcAft>
                      </a:pPr>
                      <a:r>
                        <a:rPr lang="es-EC" sz="1100">
                          <a:effectLst/>
                        </a:rPr>
                        <a:t>ESFUERZO A COMPRESIÓN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100">
                          <a:effectLst/>
                        </a:rPr>
                        <a:t>ESFUERZO A TRACCIÓN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100">
                          <a:effectLst/>
                        </a:rPr>
                        <a:t>ESFUERZO A CORTE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190500">
                <a:tc>
                  <a:txBody>
                    <a:bodyPr/>
                    <a:lstStyle/>
                    <a:p>
                      <a:pPr algn="ctr">
                        <a:lnSpc>
                          <a:spcPct val="107000"/>
                        </a:lnSpc>
                        <a:spcAft>
                          <a:spcPts val="0"/>
                        </a:spcAft>
                      </a:pPr>
                      <a:r>
                        <a:rPr lang="es-EC" sz="1100">
                          <a:effectLst/>
                        </a:rPr>
                        <a:t>MURO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Sentido Análisis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26,066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20,38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100">
                          <a:effectLst/>
                        </a:rPr>
                        <a:t>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18,42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10,24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1" name="Rectángulo 10"/>
          <p:cNvSpPr/>
          <p:nvPr/>
        </p:nvSpPr>
        <p:spPr>
          <a:xfrm>
            <a:off x="5545980" y="2078583"/>
            <a:ext cx="130035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ESTÁTICO</a:t>
            </a:r>
            <a:endParaRPr lang="es-EC" dirty="0"/>
          </a:p>
        </p:txBody>
      </p:sp>
      <p:sp>
        <p:nvSpPr>
          <p:cNvPr id="12" name="Rectángulo 11"/>
          <p:cNvSpPr/>
          <p:nvPr/>
        </p:nvSpPr>
        <p:spPr>
          <a:xfrm>
            <a:off x="5001921" y="2481302"/>
            <a:ext cx="2388474"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MUROS SEPARADOS</a:t>
            </a:r>
            <a:endParaRPr lang="es-EC" dirty="0"/>
          </a:p>
        </p:txBody>
      </p:sp>
    </p:spTree>
    <p:extLst>
      <p:ext uri="{BB962C8B-B14F-4D97-AF65-F5344CB8AC3E}">
        <p14:creationId xmlns:p14="http://schemas.microsoft.com/office/powerpoint/2010/main" val="111330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7" cy="4023360"/>
          </a:xfrm>
        </p:spPr>
        <p:txBody>
          <a:bodyPr/>
          <a:lstStyle/>
          <a:p>
            <a:pPr marL="0" indent="0" algn="just">
              <a:buNone/>
            </a:pPr>
            <a:r>
              <a:rPr lang="es-EC" dirty="0">
                <a:solidFill>
                  <a:schemeClr val="tx1"/>
                </a:solidFill>
                <a:latin typeface="Times New Roman" panose="02020603050405020304" pitchFamily="18" charset="0"/>
                <a:cs typeface="Times New Roman" panose="02020603050405020304" pitchFamily="18" charset="0"/>
              </a:rPr>
              <a:t>En la planta baja y pisos superiores se realizaron ciertas adecuaciones y reforzamientos para rehabilitar la estructura, cuyas características son las siguientes:</a:t>
            </a:r>
          </a:p>
          <a:p>
            <a:pPr marL="0" lvl="0" indent="0" algn="just">
              <a:buNone/>
            </a:pPr>
            <a:r>
              <a:rPr lang="es-EC" dirty="0">
                <a:solidFill>
                  <a:schemeClr val="tx1"/>
                </a:solidFill>
                <a:latin typeface="Times New Roman" panose="02020603050405020304" pitchFamily="18" charset="0"/>
                <a:cs typeface="Times New Roman" panose="02020603050405020304" pitchFamily="18" charset="0"/>
              </a:rPr>
              <a:t>Columnas de </a:t>
            </a:r>
            <a:r>
              <a:rPr lang="es-EC" dirty="0" smtClean="0">
                <a:solidFill>
                  <a:schemeClr val="tx1"/>
                </a:solidFill>
                <a:latin typeface="Times New Roman" panose="02020603050405020304" pitchFamily="18" charset="0"/>
                <a:cs typeface="Times New Roman" panose="02020603050405020304" pitchFamily="18" charset="0"/>
              </a:rPr>
              <a:t>madera, vigas </a:t>
            </a:r>
            <a:r>
              <a:rPr lang="es-EC" dirty="0">
                <a:solidFill>
                  <a:schemeClr val="tx1"/>
                </a:solidFill>
                <a:latin typeface="Times New Roman" panose="02020603050405020304" pitchFamily="18" charset="0"/>
                <a:cs typeface="Times New Roman" panose="02020603050405020304" pitchFamily="18" charset="0"/>
              </a:rPr>
              <a:t>de </a:t>
            </a:r>
            <a:r>
              <a:rPr lang="es-EC" dirty="0" smtClean="0">
                <a:solidFill>
                  <a:schemeClr val="tx1"/>
                </a:solidFill>
                <a:latin typeface="Times New Roman" panose="02020603050405020304" pitchFamily="18" charset="0"/>
                <a:cs typeface="Times New Roman" panose="02020603050405020304" pitchFamily="18" charset="0"/>
              </a:rPr>
              <a:t>madera, viguetas </a:t>
            </a:r>
            <a:r>
              <a:rPr lang="es-EC" dirty="0">
                <a:solidFill>
                  <a:schemeClr val="tx1"/>
                </a:solidFill>
                <a:latin typeface="Times New Roman" panose="02020603050405020304" pitchFamily="18" charset="0"/>
                <a:cs typeface="Times New Roman" panose="02020603050405020304" pitchFamily="18" charset="0"/>
              </a:rPr>
              <a:t>de </a:t>
            </a:r>
            <a:r>
              <a:rPr lang="es-EC" dirty="0" smtClean="0">
                <a:solidFill>
                  <a:schemeClr val="tx1"/>
                </a:solidFill>
                <a:latin typeface="Times New Roman" panose="02020603050405020304" pitchFamily="18" charset="0"/>
                <a:cs typeface="Times New Roman" panose="02020603050405020304" pitchFamily="18" charset="0"/>
              </a:rPr>
              <a:t>madera y reforzamientos </a:t>
            </a:r>
            <a:r>
              <a:rPr lang="es-EC" dirty="0">
                <a:solidFill>
                  <a:schemeClr val="tx1"/>
                </a:solidFill>
                <a:latin typeface="Times New Roman" panose="02020603050405020304" pitchFamily="18" charset="0"/>
                <a:cs typeface="Times New Roman" panose="02020603050405020304" pitchFamily="18" charset="0"/>
              </a:rPr>
              <a:t>por medio de llaves entre muros portantes y paredes.</a:t>
            </a:r>
          </a:p>
          <a:p>
            <a:endParaRPr lang="es-EC" dirty="0"/>
          </a:p>
        </p:txBody>
      </p:sp>
      <p:sp>
        <p:nvSpPr>
          <p:cNvPr id="4" name="Título 6"/>
          <p:cNvSpPr>
            <a:spLocks noGrp="1"/>
          </p:cNvSpPr>
          <p:nvPr>
            <p:ph type="title"/>
          </p:nvPr>
        </p:nvSpPr>
        <p:spPr>
          <a:xfrm>
            <a:off x="1944063" y="731103"/>
            <a:ext cx="8364833" cy="907197"/>
          </a:xfrm>
        </p:spPr>
        <p:txBody>
          <a:bodyPr>
            <a:normAutofit fontScale="90000"/>
          </a:bodyPr>
          <a:lstStyle/>
          <a:p>
            <a:pPr algn="ctr"/>
            <a:r>
              <a:rPr lang="es-EC" dirty="0" smtClean="0">
                <a:latin typeface="Times New Roman" panose="02020603050405020304" pitchFamily="18" charset="0"/>
                <a:cs typeface="Times New Roman" panose="02020603050405020304" pitchFamily="18" charset="0"/>
              </a:rPr>
              <a:t>CARACTERÍSTICAS DEL INMUEBLE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IMG_0513"/>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477928" y="3307239"/>
            <a:ext cx="3161665" cy="2834322"/>
          </a:xfrm>
          <a:prstGeom prst="rect">
            <a:avLst/>
          </a:prstGeom>
          <a:noFill/>
          <a:ln>
            <a:noFill/>
          </a:ln>
        </p:spPr>
      </p:pic>
      <p:pic>
        <p:nvPicPr>
          <p:cNvPr id="8" name="Imagen 7" descr="IMG_0683"/>
          <p:cNvPicPr/>
          <p:nvPr/>
        </p:nvPicPr>
        <p:blipFill>
          <a:blip r:embed="rId5">
            <a:extLst>
              <a:ext uri="{28A0092B-C50C-407E-A947-70E740481C1C}">
                <a14:useLocalDpi xmlns:a14="http://schemas.microsoft.com/office/drawing/2010/main" val="0"/>
              </a:ext>
            </a:extLst>
          </a:blip>
          <a:srcRect/>
          <a:stretch>
            <a:fillRect/>
          </a:stretch>
        </p:blipFill>
        <p:spPr bwMode="auto">
          <a:xfrm>
            <a:off x="6289040" y="3143567"/>
            <a:ext cx="2880360" cy="3161666"/>
          </a:xfrm>
          <a:prstGeom prst="rect">
            <a:avLst/>
          </a:prstGeom>
          <a:noFill/>
        </p:spPr>
      </p:pic>
    </p:spTree>
    <p:extLst>
      <p:ext uri="{BB962C8B-B14F-4D97-AF65-F5344CB8AC3E}">
        <p14:creationId xmlns:p14="http://schemas.microsoft.com/office/powerpoint/2010/main" val="16498779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p:cNvPicPr>
            <a:picLocks noChangeAspect="1"/>
          </p:cNvPicPr>
          <p:nvPr/>
        </p:nvPicPr>
        <p:blipFill rotWithShape="1">
          <a:blip r:embed="rId4"/>
          <a:srcRect l="35697" t="26630" r="32390" b="15241"/>
          <a:stretch/>
        </p:blipFill>
        <p:spPr>
          <a:xfrm>
            <a:off x="114299" y="1854200"/>
            <a:ext cx="4117191" cy="4483100"/>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1165823350"/>
              </p:ext>
            </p:extLst>
          </p:nvPr>
        </p:nvGraphicFramePr>
        <p:xfrm>
          <a:off x="4231490" y="3333750"/>
          <a:ext cx="3960013" cy="1277938"/>
        </p:xfrm>
        <a:graphic>
          <a:graphicData uri="http://schemas.openxmlformats.org/drawingml/2006/table">
            <a:tbl>
              <a:tblPr firstRow="1" firstCol="1" bandRow="1">
                <a:tableStyleId>{5C22544A-7EE6-4342-B048-85BDC9FD1C3A}</a:tableStyleId>
              </a:tblPr>
              <a:tblGrid>
                <a:gridCol w="424216"/>
                <a:gridCol w="563994"/>
                <a:gridCol w="425012"/>
                <a:gridCol w="495002"/>
                <a:gridCol w="568280"/>
                <a:gridCol w="494503"/>
                <a:gridCol w="494503"/>
                <a:gridCol w="494503"/>
              </a:tblGrid>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nSpc>
                          <a:spcPct val="107000"/>
                        </a:lnSpc>
                      </a:pPr>
                      <a:endParaRPr lang="es-EC" sz="1100">
                        <a:effectLst/>
                        <a:latin typeface="Calibri" panose="020F0502020204030204" pitchFamily="34" charset="0"/>
                      </a:endParaRPr>
                    </a:p>
                  </a:txBody>
                  <a:tcPr marL="44450" marR="44450" marT="0" marB="0" anchor="ctr"/>
                </a:tc>
                <a:tc gridSpan="2">
                  <a:txBody>
                    <a:bodyPr/>
                    <a:lstStyle/>
                    <a:p>
                      <a:pPr algn="ctr">
                        <a:lnSpc>
                          <a:spcPct val="107000"/>
                        </a:lnSpc>
                        <a:spcAft>
                          <a:spcPts val="0"/>
                        </a:spcAft>
                      </a:pPr>
                      <a:r>
                        <a:rPr lang="es-EC" sz="1100">
                          <a:effectLst/>
                        </a:rPr>
                        <a:t>ESFUERZO A COMPRESIÓN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100">
                          <a:effectLst/>
                        </a:rPr>
                        <a:t>ESFUERZO A TRACCIÓN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100">
                          <a:effectLst/>
                        </a:rPr>
                        <a:t>ESFUERZO A CORTE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190500">
                <a:tc>
                  <a:txBody>
                    <a:bodyPr/>
                    <a:lstStyle/>
                    <a:p>
                      <a:pPr algn="ctr">
                        <a:lnSpc>
                          <a:spcPct val="107000"/>
                        </a:lnSpc>
                        <a:spcAft>
                          <a:spcPts val="0"/>
                        </a:spcAft>
                      </a:pPr>
                      <a:r>
                        <a:rPr lang="es-EC" sz="1100">
                          <a:effectLst/>
                        </a:rPr>
                        <a:t>MURO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Sentido Análisis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20,71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20,87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100">
                          <a:effectLst/>
                        </a:rPr>
                        <a:t>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8,37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31,77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17,73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7,84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9" name="Imagen 8"/>
          <p:cNvPicPr>
            <a:picLocks noChangeAspect="1"/>
          </p:cNvPicPr>
          <p:nvPr/>
        </p:nvPicPr>
        <p:blipFill rotWithShape="1">
          <a:blip r:embed="rId5"/>
          <a:srcRect l="35652" t="26389" r="32138" b="8854"/>
          <a:stretch/>
        </p:blipFill>
        <p:spPr>
          <a:xfrm>
            <a:off x="8191504" y="1765075"/>
            <a:ext cx="3921538" cy="4572225"/>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3871767206"/>
              </p:ext>
            </p:extLst>
          </p:nvPr>
        </p:nvGraphicFramePr>
        <p:xfrm>
          <a:off x="4231490" y="4738463"/>
          <a:ext cx="3960013" cy="1277938"/>
        </p:xfrm>
        <a:graphic>
          <a:graphicData uri="http://schemas.openxmlformats.org/drawingml/2006/table">
            <a:tbl>
              <a:tblPr firstRow="1" firstCol="1" bandRow="1">
                <a:tableStyleId>{5C22544A-7EE6-4342-B048-85BDC9FD1C3A}</a:tableStyleId>
              </a:tblPr>
              <a:tblGrid>
                <a:gridCol w="424216"/>
                <a:gridCol w="538594"/>
                <a:gridCol w="450412"/>
                <a:gridCol w="495002"/>
                <a:gridCol w="568280"/>
                <a:gridCol w="494503"/>
                <a:gridCol w="494503"/>
                <a:gridCol w="494503"/>
              </a:tblGrid>
              <a:tr h="190500">
                <a:tc>
                  <a:txBody>
                    <a:bodyPr/>
                    <a:lstStyle/>
                    <a:p>
                      <a:pPr>
                        <a:lnSpc>
                          <a:spcPct val="107000"/>
                        </a:lnSpc>
                      </a:pPr>
                      <a:endParaRPr lang="es-EC" sz="1100">
                        <a:effectLst/>
                        <a:latin typeface="Calibri" panose="020F0502020204030204" pitchFamily="34" charset="0"/>
                      </a:endParaRPr>
                    </a:p>
                  </a:txBody>
                  <a:tcPr marL="44450" marR="44450" marT="0" marB="0" anchor="b"/>
                </a:tc>
                <a:tc>
                  <a:txBody>
                    <a:bodyPr/>
                    <a:lstStyle/>
                    <a:p>
                      <a:pPr>
                        <a:lnSpc>
                          <a:spcPct val="107000"/>
                        </a:lnSpc>
                      </a:pPr>
                      <a:endParaRPr lang="es-EC" sz="1100">
                        <a:effectLst/>
                        <a:latin typeface="Calibri" panose="020F0502020204030204" pitchFamily="34" charset="0"/>
                      </a:endParaRPr>
                    </a:p>
                  </a:txBody>
                  <a:tcPr marL="44450" marR="44450" marT="0" marB="0" anchor="b"/>
                </a:tc>
                <a:tc gridSpan="2">
                  <a:txBody>
                    <a:bodyPr/>
                    <a:lstStyle/>
                    <a:p>
                      <a:pPr algn="ctr">
                        <a:lnSpc>
                          <a:spcPct val="107000"/>
                        </a:lnSpc>
                        <a:spcAft>
                          <a:spcPts val="0"/>
                        </a:spcAft>
                      </a:pPr>
                      <a:r>
                        <a:rPr lang="es-EC" sz="1100">
                          <a:effectLst/>
                        </a:rPr>
                        <a:t>ESFUERZO A COMPRESIÓN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TRACCIÓN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2">
                  <a:txBody>
                    <a:bodyPr/>
                    <a:lstStyle/>
                    <a:p>
                      <a:pPr algn="ctr">
                        <a:lnSpc>
                          <a:spcPct val="107000"/>
                        </a:lnSpc>
                        <a:spcAft>
                          <a:spcPts val="0"/>
                        </a:spcAft>
                      </a:pPr>
                      <a:r>
                        <a:rPr lang="es-EC" sz="1100">
                          <a:effectLst/>
                        </a:rPr>
                        <a:t>ESFUERZO A CORTE (T/m2)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r>
              <a:tr h="190500">
                <a:tc>
                  <a:txBody>
                    <a:bodyPr/>
                    <a:lstStyle/>
                    <a:p>
                      <a:pPr algn="ctr">
                        <a:lnSpc>
                          <a:spcPct val="107000"/>
                        </a:lnSpc>
                        <a:spcAft>
                          <a:spcPts val="0"/>
                        </a:spcAft>
                      </a:pPr>
                      <a:r>
                        <a:rPr lang="es-EC" sz="1100">
                          <a:effectLst/>
                        </a:rPr>
                        <a:t>MURO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Sentido Análisis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S23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15,39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19,75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pPr>
                      <a:endParaRPr lang="es-EC" sz="110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100">
                          <a:effectLst/>
                        </a:rPr>
                        <a:t>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12,54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17,65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7,64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1" name="Rectángulo 10"/>
          <p:cNvSpPr/>
          <p:nvPr/>
        </p:nvSpPr>
        <p:spPr>
          <a:xfrm>
            <a:off x="5545980" y="2078583"/>
            <a:ext cx="1364476"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DINÁMICO</a:t>
            </a:r>
            <a:endParaRPr lang="es-EC" dirty="0"/>
          </a:p>
        </p:txBody>
      </p:sp>
      <p:sp>
        <p:nvSpPr>
          <p:cNvPr id="12" name="Rectángulo 11"/>
          <p:cNvSpPr/>
          <p:nvPr/>
        </p:nvSpPr>
        <p:spPr>
          <a:xfrm>
            <a:off x="5001921" y="2481302"/>
            <a:ext cx="2388474"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MUROS SEPARADOS</a:t>
            </a:r>
            <a:endParaRPr lang="es-EC" dirty="0"/>
          </a:p>
        </p:txBody>
      </p:sp>
    </p:spTree>
    <p:extLst>
      <p:ext uri="{BB962C8B-B14F-4D97-AF65-F5344CB8AC3E}">
        <p14:creationId xmlns:p14="http://schemas.microsoft.com/office/powerpoint/2010/main" val="28441827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89966"/>
          </a:xfrm>
        </p:spPr>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Los modos de vibración de la estructura dependen de la distribución de masas que se asigna a los modelos y las rigideces de los mismos, estos parámetros representan una disposición particular de movimiento en los modelos.</a:t>
            </a:r>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graphicFrame>
        <p:nvGraphicFramePr>
          <p:cNvPr id="7" name="Tabla 6"/>
          <p:cNvGraphicFramePr>
            <a:graphicFrameLocks noGrp="1"/>
          </p:cNvGraphicFramePr>
          <p:nvPr>
            <p:extLst>
              <p:ext uri="{D42A27DB-BD31-4B8C-83A1-F6EECF244321}">
                <p14:modId xmlns:p14="http://schemas.microsoft.com/office/powerpoint/2010/main" val="1703508750"/>
              </p:ext>
            </p:extLst>
          </p:nvPr>
        </p:nvGraphicFramePr>
        <p:xfrm>
          <a:off x="2679869" y="2835277"/>
          <a:ext cx="6948488" cy="3197227"/>
        </p:xfrm>
        <a:graphic>
          <a:graphicData uri="http://schemas.openxmlformats.org/drawingml/2006/table">
            <a:tbl>
              <a:tblPr firstRow="1" firstCol="1" bandRow="1">
                <a:tableStyleId>{5C22544A-7EE6-4342-B048-85BDC9FD1C3A}</a:tableStyleId>
              </a:tblPr>
              <a:tblGrid>
                <a:gridCol w="835476"/>
                <a:gridCol w="718780"/>
                <a:gridCol w="838859"/>
                <a:gridCol w="839704"/>
                <a:gridCol w="598701"/>
                <a:gridCol w="599546"/>
                <a:gridCol w="838859"/>
                <a:gridCol w="839704"/>
                <a:gridCol w="838859"/>
              </a:tblGrid>
              <a:tr h="290657">
                <a:tc>
                  <a:txBody>
                    <a:bodyPr/>
                    <a:lstStyle/>
                    <a:p>
                      <a:pPr algn="ctr">
                        <a:lnSpc>
                          <a:spcPct val="107000"/>
                        </a:lnSpc>
                        <a:spcAft>
                          <a:spcPts val="0"/>
                        </a:spcAft>
                      </a:pPr>
                      <a:r>
                        <a:rPr lang="es-EC" sz="1400" dirty="0">
                          <a:effectLst/>
                        </a:rPr>
                        <a:t>Modal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Period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UX</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UY</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ctr">
                        <a:lnSpc>
                          <a:spcPct val="107000"/>
                        </a:lnSpc>
                        <a:spcAft>
                          <a:spcPts val="0"/>
                        </a:spcAft>
                      </a:pPr>
                      <a:r>
                        <a:rPr lang="es-EC" sz="1400">
                          <a:effectLst/>
                        </a:rPr>
                        <a:t>% MASA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ctr">
                        <a:lnSpc>
                          <a:spcPct val="107000"/>
                        </a:lnSpc>
                        <a:spcAft>
                          <a:spcPts val="0"/>
                        </a:spcAft>
                      </a:pPr>
                      <a:r>
                        <a:rPr lang="es-EC" sz="1400" dirty="0" err="1">
                          <a:effectLst/>
                        </a:rPr>
                        <a:t>SumUX</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SumUY</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RZ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gn="ctr">
                        <a:lnSpc>
                          <a:spcPct val="107000"/>
                        </a:lnSpc>
                        <a:spcAft>
                          <a:spcPts val="0"/>
                        </a:spcAft>
                      </a:pPr>
                      <a:r>
                        <a:rPr lang="es-EC" sz="1400" dirty="0">
                          <a:effectLst/>
                        </a:rPr>
                        <a:t>Text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err="1">
                          <a:effectLst/>
                        </a:rPr>
                        <a:t>Sec</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err="1">
                          <a:effectLst/>
                        </a:rPr>
                        <a:t>Unitless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err="1">
                          <a:effectLst/>
                        </a:rPr>
                        <a:t>Unitless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X</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Y</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err="1">
                          <a:effectLst/>
                        </a:rPr>
                        <a:t>Unitless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Unitless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Unitless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nSpc>
                          <a:spcPct val="107000"/>
                        </a:lnSpc>
                        <a:spcAft>
                          <a:spcPts val="0"/>
                        </a:spcAft>
                      </a:pPr>
                      <a:r>
                        <a:rPr lang="es-EC" sz="1400">
                          <a:effectLst/>
                        </a:rPr>
                        <a:t>MODAL1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0,4528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0,659758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0,02073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97,68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FF00"/>
                    </a:solidFill>
                  </a:tcPr>
                </a:tc>
                <a:tc>
                  <a:txBody>
                    <a:bodyPr/>
                    <a:lstStyle/>
                    <a:p>
                      <a:pPr algn="r">
                        <a:lnSpc>
                          <a:spcPct val="107000"/>
                        </a:lnSpc>
                        <a:spcAft>
                          <a:spcPts val="0"/>
                        </a:spcAft>
                      </a:pPr>
                      <a:r>
                        <a:rPr lang="es-EC" sz="1400">
                          <a:effectLst/>
                        </a:rPr>
                        <a:t>6,89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0,65975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0,02073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0,01116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nSpc>
                          <a:spcPct val="107000"/>
                        </a:lnSpc>
                        <a:spcAft>
                          <a:spcPts val="0"/>
                        </a:spcAft>
                      </a:pPr>
                      <a:r>
                        <a:rPr lang="es-EC" sz="1400">
                          <a:effectLst/>
                        </a:rPr>
                        <a:t>MODAL2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0,3738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0,015378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0,279273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2,27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92,88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FF00"/>
                    </a:solidFill>
                  </a:tcPr>
                </a:tc>
                <a:tc>
                  <a:txBody>
                    <a:bodyPr/>
                    <a:lstStyle/>
                    <a:p>
                      <a:pPr algn="r">
                        <a:lnSpc>
                          <a:spcPct val="107000"/>
                        </a:lnSpc>
                        <a:spcAft>
                          <a:spcPts val="0"/>
                        </a:spcAft>
                      </a:pPr>
                      <a:r>
                        <a:rPr lang="es-EC" sz="1400">
                          <a:effectLst/>
                        </a:rPr>
                        <a:t>0,67513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0,30000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highlight>
                            <a:srgbClr val="FF0000"/>
                          </a:highlight>
                        </a:rPr>
                        <a:t>0,45099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r>
              <a:tr h="290657">
                <a:tc>
                  <a:txBody>
                    <a:bodyPr/>
                    <a:lstStyle/>
                    <a:p>
                      <a:pPr>
                        <a:lnSpc>
                          <a:spcPct val="107000"/>
                        </a:lnSpc>
                        <a:spcAft>
                          <a:spcPts val="0"/>
                        </a:spcAft>
                      </a:pPr>
                      <a:r>
                        <a:rPr lang="es-EC" sz="1400">
                          <a:effectLst/>
                        </a:rPr>
                        <a:t>MODAL3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0,3292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0,000242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0,000664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0,035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0,67537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0,30066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0,00114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nSpc>
                          <a:spcPct val="107000"/>
                        </a:lnSpc>
                        <a:spcAft>
                          <a:spcPts val="0"/>
                        </a:spcAft>
                      </a:pPr>
                      <a:r>
                        <a:rPr lang="es-EC" sz="1400">
                          <a:effectLst/>
                        </a:rPr>
                        <a:t>MODAL4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0,2822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0,011625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0,212467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0,68700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0,51313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0,16732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nSpc>
                          <a:spcPct val="107000"/>
                        </a:lnSpc>
                        <a:spcAft>
                          <a:spcPts val="0"/>
                        </a:spcAft>
                      </a:pPr>
                      <a:r>
                        <a:rPr lang="es-EC" sz="1400">
                          <a:effectLst/>
                        </a:rPr>
                        <a:t>MODAL5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0,2778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0,001338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0,025989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0,68834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0,53912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0,01698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nSpc>
                          <a:spcPct val="107000"/>
                        </a:lnSpc>
                        <a:spcAft>
                          <a:spcPts val="0"/>
                        </a:spcAft>
                      </a:pPr>
                      <a:r>
                        <a:rPr lang="es-EC" sz="1400">
                          <a:effectLst/>
                        </a:rPr>
                        <a:t>MODAL6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0,2635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6,469E-6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0,000723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0,68834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0,53984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0,00073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nSpc>
                          <a:spcPct val="107000"/>
                        </a:lnSpc>
                        <a:spcAft>
                          <a:spcPts val="0"/>
                        </a:spcAft>
                      </a:pPr>
                      <a:r>
                        <a:rPr lang="es-EC" sz="1400">
                          <a:effectLst/>
                        </a:rPr>
                        <a:t>MODAL7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0,2140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0,000376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0,68837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0,54022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0,00017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nSpc>
                          <a:spcPct val="107000"/>
                        </a:lnSpc>
                        <a:spcAft>
                          <a:spcPts val="0"/>
                        </a:spcAft>
                      </a:pPr>
                      <a:r>
                        <a:rPr lang="es-EC" sz="1400">
                          <a:effectLst/>
                        </a:rPr>
                        <a:t>MODAL8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0,2111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0,001165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0,007787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0,68954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0,54800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0,03251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0657">
                <a:tc>
                  <a:txBody>
                    <a:bodyPr/>
                    <a:lstStyle/>
                    <a:p>
                      <a:pPr>
                        <a:lnSpc>
                          <a:spcPct val="107000"/>
                        </a:lnSpc>
                        <a:spcAft>
                          <a:spcPts val="0"/>
                        </a:spcAft>
                      </a:pPr>
                      <a:r>
                        <a:rPr lang="es-EC" sz="1400">
                          <a:effectLst/>
                        </a:rPr>
                        <a:t>MODAL9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0,2075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0,000116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0,000031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0,68965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rPr>
                        <a:t>0,54803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dirty="0">
                          <a:effectLst/>
                        </a:rPr>
                        <a:t>0,00126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744628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89966"/>
          </a:xfrm>
        </p:spPr>
        <p:txBody>
          <a:bodyPr>
            <a:normAutofit lnSpcReduction="10000"/>
          </a:bodyPr>
          <a:lstStyle/>
          <a:p>
            <a:pPr lvl="0" algn="just"/>
            <a:r>
              <a:rPr lang="es-EC" sz="2200" dirty="0" smtClean="0">
                <a:solidFill>
                  <a:schemeClr val="tx1"/>
                </a:solidFill>
                <a:latin typeface="Times New Roman" panose="02020603050405020304" pitchFamily="18" charset="0"/>
                <a:cs typeface="Times New Roman" panose="02020603050405020304" pitchFamily="18" charset="0"/>
              </a:rPr>
              <a:t>El </a:t>
            </a:r>
            <a:r>
              <a:rPr lang="es-EC" sz="2200" dirty="0">
                <a:solidFill>
                  <a:schemeClr val="tx1"/>
                </a:solidFill>
                <a:latin typeface="Times New Roman" panose="02020603050405020304" pitchFamily="18" charset="0"/>
                <a:cs typeface="Times New Roman" panose="02020603050405020304" pitchFamily="18" charset="0"/>
              </a:rPr>
              <a:t>cocido con llaves de madera de la estructura con muros unidos empleado en la estructura Estupiñán Orejuela aporta en la ligadura entre muros y en los esfuerzos donde se presentan el reforzamiento, no es así en el caso de las deformaciones en donde las llaves de madera no aportan estructuralmente para disminuir derivas. Sin embargo el comportamiento en conjunto de todos los elementos estructurales que conforman el inmueble patrimonial es aceptable, se encuentra dentro de los parámetros de diseño, teniendo en consideración que la estructura ante fuerzas sísmicas va presentar fallas estructurales pero no el colapso total de la misma.</a:t>
            </a:r>
          </a:p>
          <a:p>
            <a:pPr algn="just"/>
            <a:r>
              <a:rPr lang="es-EC" sz="2200" dirty="0">
                <a:solidFill>
                  <a:schemeClr val="tx1"/>
                </a:solidFill>
                <a:latin typeface="Times New Roman" panose="02020603050405020304" pitchFamily="18" charset="0"/>
                <a:cs typeface="Times New Roman" panose="02020603050405020304" pitchFamily="18" charset="0"/>
              </a:rPr>
              <a:t> </a:t>
            </a:r>
          </a:p>
          <a:p>
            <a:pPr lvl="0" algn="just"/>
            <a:r>
              <a:rPr lang="es-EC" sz="2200" dirty="0">
                <a:solidFill>
                  <a:schemeClr val="tx1"/>
                </a:solidFill>
                <a:latin typeface="Times New Roman" panose="02020603050405020304" pitchFamily="18" charset="0"/>
                <a:cs typeface="Times New Roman" panose="02020603050405020304" pitchFamily="18" charset="0"/>
              </a:rPr>
              <a:t>Al presentar un modelo con los parámetros estructurales críticos, como es el caso de presentar una estructura con muros separados el cocido con llaves de madera aporta mínimamente en las derivas, en el caso de la ligadura entre muros y los esfuerzos que se presentan el refuerzo contribuye significativamente, sin embargo en estas condiciones el comportamiento de la estructura presentara grandes daños en las uniones entre muros y otros elementos estructurales ante fuerzas sísmicas ocasionando el colapso eminente de la estructura. </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CONCLUSIONES Y RECOMENDACIONES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spTree>
    <p:extLst>
      <p:ext uri="{BB962C8B-B14F-4D97-AF65-F5344CB8AC3E}">
        <p14:creationId xmlns:p14="http://schemas.microsoft.com/office/powerpoint/2010/main" val="26962089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389966"/>
          </a:xfrm>
        </p:spPr>
        <p:txBody>
          <a:bodyPr>
            <a:normAutofit/>
          </a:bodyPr>
          <a:lstStyle/>
          <a:p>
            <a:pPr lvl="0" algn="just"/>
            <a:r>
              <a:rPr lang="es-EC" dirty="0">
                <a:solidFill>
                  <a:schemeClr val="tx1"/>
                </a:solidFill>
                <a:latin typeface="Times New Roman" panose="02020603050405020304" pitchFamily="18" charset="0"/>
                <a:cs typeface="Times New Roman" panose="02020603050405020304" pitchFamily="18" charset="0"/>
              </a:rPr>
              <a:t>La estructura Estupiñán Orejuela al ser un inmueble patrimonial se recomienda que los análisis estructurales de reforzamiento se los realice por ingenieros civiles para obtener un estudio muy profundo de su comportamiento y un control de parámetros que garantice la estabilidad de la estructura. </a:t>
            </a:r>
          </a:p>
          <a:p>
            <a:pPr algn="just"/>
            <a:r>
              <a:rPr lang="es-EC" dirty="0">
                <a:solidFill>
                  <a:schemeClr val="tx1"/>
                </a:solidFill>
                <a:latin typeface="Times New Roman" panose="02020603050405020304" pitchFamily="18" charset="0"/>
                <a:cs typeface="Times New Roman" panose="02020603050405020304" pitchFamily="18" charset="0"/>
              </a:rPr>
              <a:t> </a:t>
            </a:r>
          </a:p>
          <a:p>
            <a:pPr lvl="0" algn="just"/>
            <a:r>
              <a:rPr lang="es-EC" dirty="0">
                <a:solidFill>
                  <a:schemeClr val="tx1"/>
                </a:solidFill>
                <a:latin typeface="Times New Roman" panose="02020603050405020304" pitchFamily="18" charset="0"/>
                <a:cs typeface="Times New Roman" panose="02020603050405020304" pitchFamily="18" charset="0"/>
              </a:rPr>
              <a:t>En el caso de la reconstrucción o rehabilitación de estructuras patrimoniales de igual forma que en el diseño del mismo, se debe controlar que las especificaciones generadas y expuestas en los estudios y planos se los realice a cabalidad, y no se tenga reforzamientos o rehabilitaciones empíricos basados en experiencia de profesionales. </a:t>
            </a:r>
          </a:p>
          <a:p>
            <a:endParaRPr lang="es-EC" dirty="0"/>
          </a:p>
        </p:txBody>
      </p:sp>
      <p:sp>
        <p:nvSpPr>
          <p:cNvPr id="4" name="Título 6"/>
          <p:cNvSpPr>
            <a:spLocks noGrp="1"/>
          </p:cNvSpPr>
          <p:nvPr>
            <p:ph type="title"/>
          </p:nvPr>
        </p:nvSpPr>
        <p:spPr>
          <a:xfrm>
            <a:off x="1944063" y="7311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CONCLUSIONES Y RECOMENDACIONES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spTree>
    <p:extLst>
      <p:ext uri="{BB962C8B-B14F-4D97-AF65-F5344CB8AC3E}">
        <p14:creationId xmlns:p14="http://schemas.microsoft.com/office/powerpoint/2010/main" val="23986947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2210722" y="527903"/>
            <a:ext cx="8364833" cy="907197"/>
          </a:xfrm>
        </p:spPr>
        <p:txBody>
          <a:bodyPr>
            <a:noAutofit/>
          </a:bodyPr>
          <a:lstStyle/>
          <a:p>
            <a:pPr algn="ctr"/>
            <a:r>
              <a:rPr lang="es-EC" dirty="0" smtClean="0">
                <a:latin typeface="Times New Roman" panose="02020603050405020304" pitchFamily="18" charset="0"/>
                <a:cs typeface="Times New Roman" panose="02020603050405020304" pitchFamily="18" charset="0"/>
              </a:rPr>
              <a:t>GRACIAS</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8780" y="2734747"/>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066" y="339634"/>
            <a:ext cx="4590090" cy="6015554"/>
          </a:xfrm>
          <a:prstGeom prst="rect">
            <a:avLst/>
          </a:prstGeom>
        </p:spPr>
      </p:pic>
      <p:pic>
        <p:nvPicPr>
          <p:cNvPr id="6" name="Imagen 5"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003339" y="2796594"/>
            <a:ext cx="1816100" cy="1549400"/>
          </a:xfrm>
          <a:prstGeom prst="rect">
            <a:avLst/>
          </a:prstGeom>
          <a:ln>
            <a:noFill/>
          </a:ln>
        </p:spPr>
      </p:pic>
    </p:spTree>
    <p:extLst>
      <p:ext uri="{BB962C8B-B14F-4D97-AF65-F5344CB8AC3E}">
        <p14:creationId xmlns:p14="http://schemas.microsoft.com/office/powerpoint/2010/main" val="233009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899" y="1845734"/>
            <a:ext cx="11876428" cy="4023360"/>
          </a:xfrm>
        </p:spPr>
        <p:txBody>
          <a:bodyPr/>
          <a:lstStyle/>
          <a:p>
            <a:pPr algn="just"/>
            <a:r>
              <a:rPr lang="es-EC" dirty="0">
                <a:solidFill>
                  <a:schemeClr val="tx1"/>
                </a:solidFill>
                <a:latin typeface="Times New Roman" panose="02020603050405020304" pitchFamily="18" charset="0"/>
                <a:cs typeface="Times New Roman" panose="02020603050405020304" pitchFamily="18" charset="0"/>
              </a:rPr>
              <a:t>La circulación vertical es por medio de escaleras de madera y de forma horizontal se desarrolla en galerías que rodean el patio.</a:t>
            </a:r>
          </a:p>
          <a:p>
            <a:pPr algn="just"/>
            <a:r>
              <a:rPr lang="es-EC" dirty="0">
                <a:solidFill>
                  <a:schemeClr val="tx1"/>
                </a:solidFill>
                <a:latin typeface="Times New Roman" panose="02020603050405020304" pitchFamily="18" charset="0"/>
                <a:cs typeface="Times New Roman" panose="02020603050405020304" pitchFamily="18" charset="0"/>
              </a:rPr>
              <a:t>Los muros en la edificación presentan varias funciones entre ellas se especifican por ser muros de carga, los cuales se caracterizan por soportar cargas verticales y generar una configuración tipo cajón, la cual conforma un conjunto de paredes conectadas entre sí en forma perpendicular, creando conjuntos cerrados rectangulares.</a:t>
            </a:r>
          </a:p>
        </p:txBody>
      </p:sp>
      <p:sp>
        <p:nvSpPr>
          <p:cNvPr id="4" name="Título 6"/>
          <p:cNvSpPr>
            <a:spLocks noGrp="1"/>
          </p:cNvSpPr>
          <p:nvPr>
            <p:ph type="title"/>
          </p:nvPr>
        </p:nvSpPr>
        <p:spPr>
          <a:xfrm>
            <a:off x="1944063" y="731103"/>
            <a:ext cx="8364833" cy="907197"/>
          </a:xfrm>
        </p:spPr>
        <p:txBody>
          <a:bodyPr>
            <a:normAutofit fontScale="90000"/>
          </a:bodyPr>
          <a:lstStyle/>
          <a:p>
            <a:pPr algn="ctr"/>
            <a:r>
              <a:rPr lang="es-EC" dirty="0" smtClean="0">
                <a:latin typeface="Times New Roman" panose="02020603050405020304" pitchFamily="18" charset="0"/>
                <a:cs typeface="Times New Roman" panose="02020603050405020304" pitchFamily="18" charset="0"/>
              </a:rPr>
              <a:t>CARACTERÍSTICAS DEL INMUEBLE</a:t>
            </a:r>
            <a:endParaRPr lang="es-EC"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6833" y="101440"/>
            <a:ext cx="1695494" cy="16112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15899" y="163287"/>
            <a:ext cx="1816100" cy="1549400"/>
          </a:xfrm>
          <a:prstGeom prst="rect">
            <a:avLst/>
          </a:prstGeom>
          <a:ln>
            <a:noFill/>
          </a:ln>
        </p:spPr>
      </p:pic>
      <p:pic>
        <p:nvPicPr>
          <p:cNvPr id="7" name="Imagen 6" descr="IMG_0692"/>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39841" y="2649144"/>
            <a:ext cx="2844798" cy="4506120"/>
          </a:xfrm>
          <a:prstGeom prst="rect">
            <a:avLst/>
          </a:prstGeom>
          <a:noFill/>
          <a:ln>
            <a:noFill/>
          </a:ln>
        </p:spPr>
      </p:pic>
    </p:spTree>
    <p:extLst>
      <p:ext uri="{BB962C8B-B14F-4D97-AF65-F5344CB8AC3E}">
        <p14:creationId xmlns:p14="http://schemas.microsoft.com/office/powerpoint/2010/main" val="660167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9725</TotalTime>
  <Words>5536</Words>
  <Application>Microsoft Office PowerPoint</Application>
  <PresentationFormat>Panorámica</PresentationFormat>
  <Paragraphs>1644</Paragraphs>
  <Slides>84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84</vt:i4>
      </vt:variant>
    </vt:vector>
  </HeadingPairs>
  <TitlesOfParts>
    <vt:vector size="90" baseType="lpstr">
      <vt:lpstr>Arial</vt:lpstr>
      <vt:lpstr>Calibri</vt:lpstr>
      <vt:lpstr>Calibri Light</vt:lpstr>
      <vt:lpstr>Cambria Math</vt:lpstr>
      <vt:lpstr>Times New Roman</vt:lpstr>
      <vt:lpstr>Retrospección</vt:lpstr>
      <vt:lpstr>Presentación de PowerPoint</vt:lpstr>
      <vt:lpstr>CONTENIDO</vt:lpstr>
      <vt:lpstr>INTRODUCCIÓN</vt:lpstr>
      <vt:lpstr>JUSTIFICACIÓN E IMPORTANCIA</vt:lpstr>
      <vt:lpstr>OBJETIVOS</vt:lpstr>
      <vt:lpstr>LOCALIZACIÓN</vt:lpstr>
      <vt:lpstr>CARACTERÍSTICAS DEL INMUEBLE</vt:lpstr>
      <vt:lpstr>CARACTERÍSTICAS DEL INMUEBLE</vt:lpstr>
      <vt:lpstr>CARACTERÍSTICAS DEL INMUEBLE</vt:lpstr>
      <vt:lpstr>MATERIALES</vt:lpstr>
      <vt:lpstr>MATERIALES</vt:lpstr>
      <vt:lpstr>MATERIALES</vt:lpstr>
      <vt:lpstr>VULNERABILIDAD SÍSMICA</vt:lpstr>
      <vt:lpstr>VULNERABILIDAD SÍSMICA</vt:lpstr>
      <vt:lpstr>VULNERABILIDAD SÍSMICA</vt:lpstr>
      <vt:lpstr>VULNERABILIDAD SÍSMICA</vt:lpstr>
      <vt:lpstr>ESTUDIO DE SUELOS</vt:lpstr>
      <vt:lpstr>ESTUDIO DE SUELOS</vt:lpstr>
      <vt:lpstr>ESTUDIO DE SUELOS</vt:lpstr>
      <vt:lpstr>ESTUDIO DE SUELOS</vt:lpstr>
      <vt:lpstr>ESTUDIO DE SUELOS</vt:lpstr>
      <vt:lpstr>DISTRIBUCIÓN DE MUROS</vt:lpstr>
      <vt:lpstr>DISTRIBUCIÓN DE MUROS</vt:lpstr>
      <vt:lpstr>CONTINUIDAD EN ELEVACIÓN Y PLANTA</vt:lpstr>
      <vt:lpstr>CARGAS</vt:lpstr>
      <vt:lpstr>CARGAS</vt:lpstr>
      <vt:lpstr>CARGAS</vt:lpstr>
      <vt:lpstr>CARGAS</vt:lpstr>
      <vt:lpstr>Presentación de PowerPoint</vt:lpstr>
      <vt:lpstr>CARGAS</vt:lpstr>
      <vt:lpstr>CARGAS</vt:lpstr>
      <vt:lpstr>CARGAS</vt:lpstr>
      <vt:lpstr>Distribución de fuerzas laterales en paneles de mampostería </vt:lpstr>
      <vt:lpstr>ENTREPISOS</vt:lpstr>
      <vt:lpstr>ENTREPISOS</vt:lpstr>
      <vt:lpstr>ENTREPISOS</vt:lpstr>
      <vt:lpstr>ENTREPISOS</vt:lpstr>
      <vt:lpstr>ENTREPISOS</vt:lpstr>
      <vt:lpstr>ENTREPISOS</vt:lpstr>
      <vt:lpstr>ENTREPISOS</vt:lpstr>
      <vt:lpstr>VIGA DE GRAN PERALTE</vt:lpstr>
      <vt:lpstr>VIGA DE GRAN PERALTE</vt:lpstr>
      <vt:lpstr>VIGA DE GRAN PERALTE</vt:lpstr>
      <vt:lpstr>VIGA DE GRAN PERALTE</vt:lpstr>
      <vt:lpstr>VIGA DE GRAN PERALTE</vt:lpstr>
      <vt:lpstr>VIGA DE GRAN PERALTE</vt:lpstr>
      <vt:lpstr>VIGA DE GRAN PERALTE</vt:lpstr>
      <vt:lpstr>VIGA DE GRAN PERALTE</vt:lpstr>
      <vt:lpstr>VIGA DE GRAN PERALTE</vt:lpstr>
      <vt:lpstr>VIGA DE GRAN PERALTE</vt:lpstr>
      <vt:lpstr>VIGA DE GRAN PERALTE</vt:lpstr>
      <vt:lpstr>VIGA DE GRAN PERALTE</vt:lpstr>
      <vt:lpstr>REFORZAMIENTO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RESULTADOS</vt:lpstr>
      <vt:lpstr>RESULTADOS</vt:lpstr>
      <vt:lpstr>RESULTADOS</vt:lpstr>
      <vt:lpstr>RESULTADOS</vt:lpstr>
      <vt:lpstr>RESULTADOS</vt:lpstr>
      <vt:lpstr>RESULTADOS</vt:lpstr>
      <vt:lpstr>RESULTADOS</vt:lpstr>
      <vt:lpstr>RESULTADOS</vt:lpstr>
      <vt:lpstr>RESULTADOS</vt:lpstr>
      <vt:lpstr>CONCLUSIONES Y RECOMENDACIONES</vt:lpstr>
      <vt:lpstr>CONCLUSIONES Y RECOMENDACIONES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LEO ESPINOZA</dc:creator>
  <cp:lastModifiedBy>LEO ESPINOZA</cp:lastModifiedBy>
  <cp:revision>88</cp:revision>
  <dcterms:created xsi:type="dcterms:W3CDTF">2017-08-03T20:09:28Z</dcterms:created>
  <dcterms:modified xsi:type="dcterms:W3CDTF">2017-08-15T16:14:43Z</dcterms:modified>
</cp:coreProperties>
</file>