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711" r:id="rId1"/>
  </p:sldMasterIdLst>
  <p:notesMasterIdLst>
    <p:notesMasterId r:id="rId69"/>
  </p:notesMasterIdLst>
  <p:sldIdLst>
    <p:sldId id="259" r:id="rId2"/>
    <p:sldId id="267" r:id="rId3"/>
    <p:sldId id="266" r:id="rId4"/>
    <p:sldId id="269" r:id="rId5"/>
    <p:sldId id="268" r:id="rId6"/>
    <p:sldId id="270" r:id="rId7"/>
    <p:sldId id="271" r:id="rId8"/>
    <p:sldId id="272" r:id="rId9"/>
    <p:sldId id="273" r:id="rId10"/>
    <p:sldId id="274" r:id="rId11"/>
    <p:sldId id="331" r:id="rId12"/>
    <p:sldId id="275" r:id="rId13"/>
    <p:sldId id="277" r:id="rId14"/>
    <p:sldId id="276" r:id="rId15"/>
    <p:sldId id="278" r:id="rId16"/>
    <p:sldId id="302" r:id="rId17"/>
    <p:sldId id="303" r:id="rId18"/>
    <p:sldId id="304" r:id="rId19"/>
    <p:sldId id="305" r:id="rId20"/>
    <p:sldId id="306" r:id="rId21"/>
    <p:sldId id="307" r:id="rId22"/>
    <p:sldId id="308" r:id="rId23"/>
    <p:sldId id="310" r:id="rId24"/>
    <p:sldId id="309" r:id="rId25"/>
    <p:sldId id="311" r:id="rId26"/>
    <p:sldId id="312" r:id="rId27"/>
    <p:sldId id="313" r:id="rId28"/>
    <p:sldId id="314" r:id="rId29"/>
    <p:sldId id="315" r:id="rId30"/>
    <p:sldId id="316" r:id="rId31"/>
    <p:sldId id="279" r:id="rId32"/>
    <p:sldId id="280" r:id="rId33"/>
    <p:sldId id="281" r:id="rId34"/>
    <p:sldId id="282" r:id="rId35"/>
    <p:sldId id="283" r:id="rId36"/>
    <p:sldId id="284" r:id="rId37"/>
    <p:sldId id="285" r:id="rId38"/>
    <p:sldId id="286" r:id="rId39"/>
    <p:sldId id="287"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288" r:id="rId55"/>
    <p:sldId id="294" r:id="rId56"/>
    <p:sldId id="295" r:id="rId57"/>
    <p:sldId id="296" r:id="rId58"/>
    <p:sldId id="297" r:id="rId59"/>
    <p:sldId id="298" r:id="rId60"/>
    <p:sldId id="299" r:id="rId61"/>
    <p:sldId id="300" r:id="rId62"/>
    <p:sldId id="301" r:id="rId63"/>
    <p:sldId id="289" r:id="rId64"/>
    <p:sldId id="290" r:id="rId65"/>
    <p:sldId id="291" r:id="rId66"/>
    <p:sldId id="292" r:id="rId67"/>
    <p:sldId id="29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3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56DDD-3EA8-43E9-919C-ECFC58E5C483}" type="datetimeFigureOut">
              <a:rPr lang="en-US" smtClean="0"/>
              <a:t>8/8/2017</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500D-0C68-4838-9F85-5346DDAEFDB8}" type="slidenum">
              <a:rPr lang="en-US" smtClean="0"/>
              <a:t>‹Nº›</a:t>
            </a:fld>
            <a:endParaRPr lang="en-US"/>
          </a:p>
        </p:txBody>
      </p:sp>
    </p:spTree>
    <p:extLst>
      <p:ext uri="{BB962C8B-B14F-4D97-AF65-F5344CB8AC3E}">
        <p14:creationId xmlns:p14="http://schemas.microsoft.com/office/powerpoint/2010/main" val="110671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6FB4D02-F235-456E-AC39-4E136857B4B1}" type="slidenum">
              <a:rPr lang="es-EC" smtClean="0">
                <a:solidFill>
                  <a:prstClr val="black"/>
                </a:solidFill>
              </a:rPr>
              <a:pPr/>
              <a:t>1</a:t>
            </a:fld>
            <a:endParaRPr lang="es-EC">
              <a:solidFill>
                <a:prstClr val="black"/>
              </a:solidFill>
            </a:endParaRPr>
          </a:p>
        </p:txBody>
      </p:sp>
    </p:spTree>
    <p:extLst>
      <p:ext uri="{BB962C8B-B14F-4D97-AF65-F5344CB8AC3E}">
        <p14:creationId xmlns:p14="http://schemas.microsoft.com/office/powerpoint/2010/main" val="132217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7B922C60-9336-4529-8BE8-43BC9350F7D8}"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32023E1-06A4-4BA8-A368-2CA002C7C426}" type="slidenum">
              <a:rPr lang="en-US" smtClean="0"/>
              <a:pPr>
                <a:defRPr/>
              </a:pPr>
              <a:t>‹Nº›</a:t>
            </a:fld>
            <a:endParaRPr lang="en-US"/>
          </a:p>
        </p:txBody>
      </p:sp>
    </p:spTree>
    <p:extLst>
      <p:ext uri="{BB962C8B-B14F-4D97-AF65-F5344CB8AC3E}">
        <p14:creationId xmlns:p14="http://schemas.microsoft.com/office/powerpoint/2010/main" val="110127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white">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Tree>
    <p:extLst>
      <p:ext uri="{BB962C8B-B14F-4D97-AF65-F5344CB8AC3E}">
        <p14:creationId xmlns:p14="http://schemas.microsoft.com/office/powerpoint/2010/main" val="2467670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a:solidFill>
                <a:prstClr val="white">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55165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white">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Tree>
    <p:extLst>
      <p:ext uri="{BB962C8B-B14F-4D97-AF65-F5344CB8AC3E}">
        <p14:creationId xmlns:p14="http://schemas.microsoft.com/office/powerpoint/2010/main" val="1019764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white">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75069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a:solidFill>
                <a:prstClr val="white">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Tree>
    <p:extLst>
      <p:ext uri="{BB962C8B-B14F-4D97-AF65-F5344CB8AC3E}">
        <p14:creationId xmlns:p14="http://schemas.microsoft.com/office/powerpoint/2010/main" val="24409493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0547B48-5171-4F3F-B2E9-80B5116C3026}"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BB6CE4D-8447-4579-88BB-D8CE246134F0}" type="slidenum">
              <a:rPr lang="en-US" smtClean="0"/>
              <a:pPr>
                <a:defRPr/>
              </a:pPr>
              <a:t>‹Nº›</a:t>
            </a:fld>
            <a:endParaRPr lang="en-US"/>
          </a:p>
        </p:txBody>
      </p:sp>
    </p:spTree>
    <p:extLst>
      <p:ext uri="{BB962C8B-B14F-4D97-AF65-F5344CB8AC3E}">
        <p14:creationId xmlns:p14="http://schemas.microsoft.com/office/powerpoint/2010/main" val="32606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8590C49-6E40-49BF-8B5D-99442B7B88F7}"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3E28B0E-4266-4276-8288-7DDDB7E48998}" type="slidenum">
              <a:rPr lang="en-US" smtClean="0"/>
              <a:pPr>
                <a:defRPr/>
              </a:pPr>
              <a:t>‹Nº›</a:t>
            </a:fld>
            <a:endParaRPr lang="en-US"/>
          </a:p>
        </p:txBody>
      </p:sp>
    </p:spTree>
    <p:extLst>
      <p:ext uri="{BB962C8B-B14F-4D97-AF65-F5344CB8AC3E}">
        <p14:creationId xmlns:p14="http://schemas.microsoft.com/office/powerpoint/2010/main" val="327735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12F07730-D0FE-4E43-954F-DCB1EED22E29}"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EE18B83-57A5-4A87-A31F-FD24ED8848B7}" type="slidenum">
              <a:rPr lang="en-US" smtClean="0"/>
              <a:pPr>
                <a:defRPr/>
              </a:pPr>
              <a:t>‹Nº›</a:t>
            </a:fld>
            <a:endParaRPr lang="en-US"/>
          </a:p>
        </p:txBody>
      </p:sp>
    </p:spTree>
    <p:extLst>
      <p:ext uri="{BB962C8B-B14F-4D97-AF65-F5344CB8AC3E}">
        <p14:creationId xmlns:p14="http://schemas.microsoft.com/office/powerpoint/2010/main" val="26126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a:defRPr/>
            </a:pPr>
            <a:fld id="{1AE54871-6765-4CBF-848A-42EE3BAF027E}"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E12122E-958C-4B5C-BC94-D644FCC0AB53}" type="slidenum">
              <a:rPr lang="en-US" smtClean="0"/>
              <a:pPr>
                <a:defRPr/>
              </a:pPr>
              <a:t>‹Nº›</a:t>
            </a:fld>
            <a:endParaRPr lang="en-US"/>
          </a:p>
        </p:txBody>
      </p:sp>
    </p:spTree>
    <p:extLst>
      <p:ext uri="{BB962C8B-B14F-4D97-AF65-F5344CB8AC3E}">
        <p14:creationId xmlns:p14="http://schemas.microsoft.com/office/powerpoint/2010/main" val="37629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9EE9EAC-CFC0-4DEC-8DDF-4A35CC464431}"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15509768-D0AD-4470-A63E-5A9DABECCB03}" type="slidenum">
              <a:rPr lang="en-US" smtClean="0"/>
              <a:pPr>
                <a:defRPr/>
              </a:pPr>
              <a:t>‹Nº›</a:t>
            </a:fld>
            <a:endParaRPr lang="en-US"/>
          </a:p>
        </p:txBody>
      </p:sp>
    </p:spTree>
    <p:extLst>
      <p:ext uri="{BB962C8B-B14F-4D97-AF65-F5344CB8AC3E}">
        <p14:creationId xmlns:p14="http://schemas.microsoft.com/office/powerpoint/2010/main" val="275937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14BA793A-9DDA-401A-A5C9-1D2F0E46F5AE}"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7224C35F-6397-4C9F-91FB-F09EE7E1BAAE}" type="slidenum">
              <a:rPr lang="en-US" smtClean="0"/>
              <a:pPr>
                <a:defRPr/>
              </a:pPr>
              <a:t>‹Nº›</a:t>
            </a:fld>
            <a:endParaRPr lang="en-US"/>
          </a:p>
        </p:txBody>
      </p:sp>
    </p:spTree>
    <p:extLst>
      <p:ext uri="{BB962C8B-B14F-4D97-AF65-F5344CB8AC3E}">
        <p14:creationId xmlns:p14="http://schemas.microsoft.com/office/powerpoint/2010/main" val="199625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1771A232-A1EF-42A2-8A56-875ABE7045C3}"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43322FE9-D01B-42E2-A8D6-A54BA2753379}" type="slidenum">
              <a:rPr lang="en-US" smtClean="0"/>
              <a:pPr>
                <a:defRPr/>
              </a:pPr>
              <a:t>‹Nº›</a:t>
            </a:fld>
            <a:endParaRPr lang="en-US"/>
          </a:p>
        </p:txBody>
      </p:sp>
    </p:spTree>
    <p:extLst>
      <p:ext uri="{BB962C8B-B14F-4D97-AF65-F5344CB8AC3E}">
        <p14:creationId xmlns:p14="http://schemas.microsoft.com/office/powerpoint/2010/main" val="264013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FE6BAB1-BD2D-4431-81D5-D2FB6DFCBFF2}"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E1703FD-2F49-423F-B363-94D9A794E5EF}" type="slidenum">
              <a:rPr lang="en-US" smtClean="0"/>
              <a:pPr>
                <a:defRPr/>
              </a:pPr>
              <a:t>‹Nº›</a:t>
            </a:fld>
            <a:endParaRPr lang="en-US"/>
          </a:p>
        </p:txBody>
      </p:sp>
    </p:spTree>
    <p:extLst>
      <p:ext uri="{BB962C8B-B14F-4D97-AF65-F5344CB8AC3E}">
        <p14:creationId xmlns:p14="http://schemas.microsoft.com/office/powerpoint/2010/main" val="16441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88EEBE13-E444-4D72-924D-96B784B8D355}"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51BFED1D-E37B-442D-B363-F241D669A588}" type="slidenum">
              <a:rPr lang="en-US" smtClean="0"/>
              <a:pPr>
                <a:defRPr/>
              </a:pPr>
              <a:t>‹Nº›</a:t>
            </a:fld>
            <a:endParaRPr lang="en-US"/>
          </a:p>
        </p:txBody>
      </p:sp>
    </p:spTree>
    <p:extLst>
      <p:ext uri="{BB962C8B-B14F-4D97-AF65-F5344CB8AC3E}">
        <p14:creationId xmlns:p14="http://schemas.microsoft.com/office/powerpoint/2010/main" val="8668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6788B636-B756-4DD3-B979-8DDC0749BF48}" type="datetimeFigureOut">
              <a:rPr lang="en-US" smtClean="0">
                <a:solidFill>
                  <a:prstClr val="white">
                    <a:tint val="75000"/>
                  </a:prstClr>
                </a:solidFill>
              </a:rPr>
              <a:pPr>
                <a:defRPr/>
              </a:pPr>
              <a:t>8/8/2017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A271477-C23B-48B2-9C11-C9B205C87C45}" type="slidenum">
              <a:rPr lang="en-US" smtClean="0"/>
              <a:pPr>
                <a:defRPr/>
              </a:pPr>
              <a:t>‹Nº›</a:t>
            </a:fld>
            <a:endParaRPr lang="en-US"/>
          </a:p>
        </p:txBody>
      </p:sp>
    </p:spTree>
    <p:extLst>
      <p:ext uri="{BB962C8B-B14F-4D97-AF65-F5344CB8AC3E}">
        <p14:creationId xmlns:p14="http://schemas.microsoft.com/office/powerpoint/2010/main" val="413449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defRPr/>
            </a:pPr>
            <a:fld id="{7ECF8B49-A478-4B85-A2EE-78D598412457}" type="datetimeFigureOut">
              <a:rPr lang="en-US" smtClean="0">
                <a:solidFill>
                  <a:prstClr val="white">
                    <a:tint val="75000"/>
                  </a:prstClr>
                </a:solidFill>
              </a:rPr>
              <a:pPr defTabSz="457200">
                <a:defRPr/>
              </a:pPr>
              <a:t>8/8/2017</a:t>
            </a:fld>
            <a:endParaRPr lang="en-US" dirty="0">
              <a:solidFill>
                <a:prstClr val="white">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fontAlgn="base">
              <a:spcBef>
                <a:spcPct val="0"/>
              </a:spcBef>
              <a:spcAft>
                <a:spcPct val="0"/>
              </a:spcAft>
              <a:defRPr/>
            </a:pPr>
            <a:fld id="{45E8C201-DE74-4159-85C1-C3BBAAAE70B4}" type="slidenum">
              <a:rPr lang="en-US" smtClean="0"/>
              <a:pPr defTabSz="457200" fontAlgn="base">
                <a:spcBef>
                  <a:spcPct val="0"/>
                </a:spcBef>
                <a:spcAft>
                  <a:spcPct val="0"/>
                </a:spcAft>
                <a:defRPr/>
              </a:pPr>
              <a:t>‹Nº›</a:t>
            </a:fld>
            <a:endParaRPr lang="en-US"/>
          </a:p>
        </p:txBody>
      </p:sp>
    </p:spTree>
    <p:extLst>
      <p:ext uri="{BB962C8B-B14F-4D97-AF65-F5344CB8AC3E}">
        <p14:creationId xmlns:p14="http://schemas.microsoft.com/office/powerpoint/2010/main" val="310128095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9.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ctrTitle"/>
          </p:nvPr>
        </p:nvSpPr>
        <p:spPr>
          <a:xfrm>
            <a:off x="796190" y="2740236"/>
            <a:ext cx="6757988" cy="1463675"/>
          </a:xfrm>
        </p:spPr>
        <p:txBody>
          <a:bodyPr anchor="ctr">
            <a:normAutofit fontScale="90000"/>
          </a:bodyPr>
          <a:lstStyle/>
          <a:p>
            <a:pPr algn="ctr"/>
            <a:r>
              <a:rPr lang="es-EC" sz="2400" b="1" dirty="0"/>
              <a:t>DISEÑO DE LAS CELDAS EN </a:t>
            </a:r>
            <a:r>
              <a:rPr lang="es-EC" sz="2400" b="1" dirty="0" smtClean="0"/>
              <a:t>HORMIGÓN </a:t>
            </a:r>
            <a:r>
              <a:rPr lang="es-EC" sz="2400" b="1" dirty="0"/>
              <a:t>ARMADO DE LAS PRESAS DE LOS </a:t>
            </a:r>
            <a:r>
              <a:rPr lang="es-EC" sz="2400" b="1" dirty="0" smtClean="0"/>
              <a:t>RÍOS </a:t>
            </a:r>
            <a:r>
              <a:rPr lang="es-EC" sz="2400" b="1" dirty="0"/>
              <a:t>EL SALTO Y PITA PARA LA RETENCIÓN DE LODOS DEL VOLCÁN COTOPAXI</a:t>
            </a:r>
            <a:endParaRPr lang="en-US" sz="2400" dirty="0"/>
          </a:p>
        </p:txBody>
      </p:sp>
      <p:sp>
        <p:nvSpPr>
          <p:cNvPr id="19460" name="CuadroTexto 3"/>
          <p:cNvSpPr txBox="1">
            <a:spLocks noChangeArrowheads="1"/>
          </p:cNvSpPr>
          <p:nvPr/>
        </p:nvSpPr>
        <p:spPr bwMode="auto">
          <a:xfrm>
            <a:off x="1348920" y="4357171"/>
            <a:ext cx="7292160" cy="2308324"/>
          </a:xfrm>
          <a:prstGeom prst="rect">
            <a:avLst/>
          </a:prstGeom>
          <a:noFill/>
          <a:ln>
            <a:noFill/>
          </a:ln>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EC" b="1" dirty="0"/>
              <a:t>AUTORES: </a:t>
            </a:r>
            <a:endParaRPr lang="es-EC" b="1" dirty="0" smtClean="0"/>
          </a:p>
          <a:p>
            <a:pPr>
              <a:buFont typeface="Arial" panose="020B0604020202020204" pitchFamily="34" charset="0"/>
              <a:buChar char="•"/>
            </a:pPr>
            <a:r>
              <a:rPr lang="es-EC" b="1" dirty="0" smtClean="0"/>
              <a:t>ALBA </a:t>
            </a:r>
            <a:r>
              <a:rPr lang="es-EC" b="1" dirty="0"/>
              <a:t>LUCIA PALACIOS POMBOSA</a:t>
            </a:r>
            <a:endParaRPr lang="en-US" dirty="0"/>
          </a:p>
          <a:p>
            <a:pPr>
              <a:buFont typeface="Arial" panose="020B0604020202020204" pitchFamily="34" charset="0"/>
              <a:buChar char="•"/>
            </a:pPr>
            <a:r>
              <a:rPr lang="es-EC" b="1" dirty="0" smtClean="0"/>
              <a:t>JORGE </a:t>
            </a:r>
            <a:r>
              <a:rPr lang="es-EC" b="1" dirty="0"/>
              <a:t>RAUL MOGOLLON CHAVEZ</a:t>
            </a:r>
            <a:endParaRPr lang="en-US" dirty="0"/>
          </a:p>
          <a:p>
            <a:r>
              <a:rPr lang="es-EC" b="1" dirty="0"/>
              <a:t> </a:t>
            </a:r>
            <a:endParaRPr lang="en-US" dirty="0"/>
          </a:p>
          <a:p>
            <a:r>
              <a:rPr lang="es-EC" b="1" dirty="0" smtClean="0"/>
              <a:t>DIRECTOR</a:t>
            </a:r>
            <a:r>
              <a:rPr lang="es-EC" b="1" dirty="0"/>
              <a:t>: ING. ESTUARDO </a:t>
            </a:r>
            <a:r>
              <a:rPr lang="es-EC" b="1" dirty="0" smtClean="0"/>
              <a:t>PEÑAHERRERA</a:t>
            </a:r>
          </a:p>
          <a:p>
            <a:pPr marL="0" indent="0" defTabSz="457200" fontAlgn="base">
              <a:spcBef>
                <a:spcPct val="0"/>
              </a:spcBef>
              <a:spcAft>
                <a:spcPct val="0"/>
              </a:spcAft>
              <a:defRPr/>
            </a:pPr>
            <a:r>
              <a:rPr lang="es-EC" dirty="0" smtClean="0">
                <a:solidFill>
                  <a:prstClr val="white"/>
                </a:solidFill>
              </a:rPr>
              <a:t>    </a:t>
            </a:r>
            <a:r>
              <a:rPr lang="es-EC" dirty="0" smtClean="0"/>
              <a:t>Departamento de Ciencias de la Tierra y la Construcción</a:t>
            </a:r>
          </a:p>
          <a:p>
            <a:pPr defTabSz="457200" fontAlgn="base">
              <a:spcBef>
                <a:spcPct val="0"/>
              </a:spcBef>
              <a:spcAft>
                <a:spcPct val="0"/>
              </a:spcAft>
              <a:buFont typeface="Arial" panose="020B0604020202020204" pitchFamily="34" charset="0"/>
              <a:buChar char="•"/>
              <a:defRPr/>
            </a:pPr>
            <a:endParaRPr lang="es-EC" dirty="0" smtClean="0"/>
          </a:p>
          <a:p>
            <a:pPr marL="0" indent="0" algn="r" defTabSz="457200" fontAlgn="base">
              <a:spcBef>
                <a:spcPct val="0"/>
              </a:spcBef>
              <a:spcAft>
                <a:spcPct val="0"/>
              </a:spcAft>
              <a:defRPr/>
            </a:pPr>
            <a:r>
              <a:rPr lang="es-EC" dirty="0" smtClean="0"/>
              <a:t>09  de Agosto de 2017</a:t>
            </a:r>
          </a:p>
        </p:txBody>
      </p:sp>
      <p:pic>
        <p:nvPicPr>
          <p:cNvPr id="4" name="Imagen 3"/>
          <p:cNvPicPr/>
          <p:nvPr/>
        </p:nvPicPr>
        <p:blipFill>
          <a:blip r:embed="rId3" cstate="print">
            <a:clrChange>
              <a:clrFrom>
                <a:srgbClr val="FFFFFF"/>
              </a:clrFrom>
              <a:clrTo>
                <a:srgbClr val="FFFFFF">
                  <a:alpha val="0"/>
                </a:srgbClr>
              </a:clrTo>
            </a:clrChange>
          </a:blip>
          <a:stretch>
            <a:fillRect/>
          </a:stretch>
        </p:blipFill>
        <p:spPr>
          <a:xfrm>
            <a:off x="2084428" y="524117"/>
            <a:ext cx="5096659" cy="1349668"/>
          </a:xfrm>
          <a:prstGeom prst="rect">
            <a:avLst/>
          </a:prstGeom>
        </p:spPr>
      </p:pic>
      <p:sp>
        <p:nvSpPr>
          <p:cNvPr id="2" name="Rectángulo 1"/>
          <p:cNvSpPr/>
          <p:nvPr/>
        </p:nvSpPr>
        <p:spPr>
          <a:xfrm>
            <a:off x="112143" y="2777706"/>
            <a:ext cx="8126083" cy="1388736"/>
          </a:xfrm>
          <a:prstGeom prst="rect">
            <a:avLst/>
          </a:prstGeom>
          <a:noFill/>
          <a:ln w="3810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704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clrChange>
              <a:clrFrom>
                <a:srgbClr val="FFFFFF"/>
              </a:clrFrom>
              <a:clrTo>
                <a:srgbClr val="FFFFFF">
                  <a:alpha val="0"/>
                </a:srgbClr>
              </a:clrTo>
            </a:clrChange>
          </a:blip>
          <a:srcRect t="7672"/>
          <a:stretch/>
        </p:blipFill>
        <p:spPr>
          <a:xfrm>
            <a:off x="1668702" y="1724297"/>
            <a:ext cx="6122356" cy="4600744"/>
          </a:xfrm>
          <a:prstGeom prst="rect">
            <a:avLst/>
          </a:prstGeom>
        </p:spPr>
      </p:pic>
      <p:sp>
        <p:nvSpPr>
          <p:cNvPr id="3" name="CuadroTexto 2"/>
          <p:cNvSpPr txBox="1"/>
          <p:nvPr/>
        </p:nvSpPr>
        <p:spPr>
          <a:xfrm>
            <a:off x="1881051" y="583474"/>
            <a:ext cx="6644640" cy="1354217"/>
          </a:xfrm>
          <a:prstGeom prst="rect">
            <a:avLst/>
          </a:prstGeom>
          <a:noFill/>
        </p:spPr>
        <p:txBody>
          <a:bodyPr wrap="square" rtlCol="0">
            <a:spAutoFit/>
          </a:bodyPr>
          <a:lstStyle/>
          <a:p>
            <a:pPr algn="just"/>
            <a:r>
              <a:rPr lang="es-EC" sz="1600" dirty="0"/>
              <a:t>El factor de seguridad FS para rocas se toma el valor de 5, al considerar que (</a:t>
            </a:r>
            <a:r>
              <a:rPr lang="es-EC" sz="1600" dirty="0" err="1"/>
              <a:t>Meyerhof</a:t>
            </a:r>
            <a:r>
              <a:rPr lang="es-EC" sz="1600" dirty="0"/>
              <a:t>, 1963) propone que no sea menor que 3 y al ser una estructura de gran índice de importancia se ocupa tal valor.</a:t>
            </a:r>
          </a:p>
          <a:p>
            <a:endParaRPr lang="es-EC" dirty="0"/>
          </a:p>
        </p:txBody>
      </p:sp>
    </p:spTree>
    <p:extLst>
      <p:ext uri="{BB962C8B-B14F-4D97-AF65-F5344CB8AC3E}">
        <p14:creationId xmlns:p14="http://schemas.microsoft.com/office/powerpoint/2010/main" val="275823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06105" y="237827"/>
            <a:ext cx="6690167" cy="369332"/>
          </a:xfrm>
          <a:prstGeom prst="rect">
            <a:avLst/>
          </a:prstGeom>
          <a:noFill/>
        </p:spPr>
        <p:txBody>
          <a:bodyPr wrap="square" rtlCol="0">
            <a:spAutoFit/>
          </a:bodyPr>
          <a:lstStyle/>
          <a:p>
            <a:r>
              <a:rPr lang="es-EC" dirty="0" smtClean="0"/>
              <a:t>Geometría de las presas </a:t>
            </a:r>
            <a:r>
              <a:rPr lang="es-EC" dirty="0" smtClean="0"/>
              <a:t>mixtas ríos El Salto y Pita </a:t>
            </a:r>
            <a:endParaRPr lang="en-US" dirty="0"/>
          </a:p>
        </p:txBody>
      </p:sp>
      <p:pic>
        <p:nvPicPr>
          <p:cNvPr id="3" name="Imagen 2"/>
          <p:cNvPicPr/>
          <p:nvPr/>
        </p:nvPicPr>
        <p:blipFill>
          <a:blip r:embed="rId2" cstate="print">
            <a:clrChange>
              <a:clrFrom>
                <a:srgbClr val="FFFFFF"/>
              </a:clrFrom>
              <a:clrTo>
                <a:srgbClr val="FFFFFF">
                  <a:alpha val="0"/>
                </a:srgbClr>
              </a:clrTo>
            </a:clrChange>
          </a:blip>
          <a:stretch>
            <a:fillRect/>
          </a:stretch>
        </p:blipFill>
        <p:spPr>
          <a:xfrm>
            <a:off x="2036925" y="1221347"/>
            <a:ext cx="5428528" cy="4592856"/>
          </a:xfrm>
          <a:prstGeom prst="rect">
            <a:avLst/>
          </a:prstGeom>
        </p:spPr>
      </p:pic>
    </p:spTree>
    <p:extLst>
      <p:ext uri="{BB962C8B-B14F-4D97-AF65-F5344CB8AC3E}">
        <p14:creationId xmlns:p14="http://schemas.microsoft.com/office/powerpoint/2010/main" val="60834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8734" y="324091"/>
            <a:ext cx="6690167" cy="369332"/>
          </a:xfrm>
          <a:prstGeom prst="rect">
            <a:avLst/>
          </a:prstGeom>
          <a:noFill/>
        </p:spPr>
        <p:txBody>
          <a:bodyPr wrap="square" rtlCol="0">
            <a:spAutoFit/>
          </a:bodyPr>
          <a:lstStyle/>
          <a:p>
            <a:r>
              <a:rPr lang="es-EC" dirty="0" smtClean="0"/>
              <a:t>Geometría de las presas (Bonito &amp; Naranjo,2016) </a:t>
            </a:r>
            <a:endParaRPr lang="en-US" dirty="0"/>
          </a:p>
        </p:txBody>
      </p:sp>
      <p:sp>
        <p:nvSpPr>
          <p:cNvPr id="3" name="CuadroTexto 2"/>
          <p:cNvSpPr txBox="1"/>
          <p:nvPr/>
        </p:nvSpPr>
        <p:spPr>
          <a:xfrm>
            <a:off x="578734" y="777433"/>
            <a:ext cx="6690167" cy="369332"/>
          </a:xfrm>
          <a:prstGeom prst="rect">
            <a:avLst/>
          </a:prstGeom>
          <a:noFill/>
        </p:spPr>
        <p:txBody>
          <a:bodyPr wrap="square" rtlCol="0">
            <a:spAutoFit/>
          </a:bodyPr>
          <a:lstStyle/>
          <a:p>
            <a:r>
              <a:rPr lang="es-EC" dirty="0" smtClean="0"/>
              <a:t>	RIO EL SALTO  </a:t>
            </a:r>
            <a:endParaRPr lang="en-US" dirty="0"/>
          </a:p>
        </p:txBody>
      </p:sp>
      <p:pic>
        <p:nvPicPr>
          <p:cNvPr id="4" name="Imagen 3"/>
          <p:cNvPicPr/>
          <p:nvPr/>
        </p:nvPicPr>
        <p:blipFill>
          <a:blip r:embed="rId2" cstate="print">
            <a:clrChange>
              <a:clrFrom>
                <a:srgbClr val="FFFFFF"/>
              </a:clrFrom>
              <a:clrTo>
                <a:srgbClr val="FFFFFF">
                  <a:alpha val="0"/>
                </a:srgbClr>
              </a:clrTo>
            </a:clrChange>
          </a:blip>
          <a:stretch>
            <a:fillRect/>
          </a:stretch>
        </p:blipFill>
        <p:spPr>
          <a:xfrm>
            <a:off x="806494" y="1347024"/>
            <a:ext cx="3846530" cy="2461048"/>
          </a:xfrm>
          <a:prstGeom prst="rect">
            <a:avLst/>
          </a:prstGeom>
        </p:spPr>
      </p:pic>
      <p:pic>
        <p:nvPicPr>
          <p:cNvPr id="5" name="Imagen 4"/>
          <p:cNvPicPr/>
          <p:nvPr/>
        </p:nvPicPr>
        <p:blipFill rotWithShape="1">
          <a:blip r:embed="rId3" cstate="print">
            <a:clrChange>
              <a:clrFrom>
                <a:srgbClr val="FFFFFF"/>
              </a:clrFrom>
              <a:clrTo>
                <a:srgbClr val="FFFFFF">
                  <a:alpha val="0"/>
                </a:srgbClr>
              </a:clrTo>
            </a:clrChange>
          </a:blip>
          <a:srcRect l="1" r="1165"/>
          <a:stretch/>
        </p:blipFill>
        <p:spPr bwMode="auto">
          <a:xfrm>
            <a:off x="1557035" y="4473138"/>
            <a:ext cx="5219700" cy="984250"/>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cstate="print">
            <a:clrChange>
              <a:clrFrom>
                <a:srgbClr val="FFFFFF"/>
              </a:clrFrom>
              <a:clrTo>
                <a:srgbClr val="FFFFFF">
                  <a:alpha val="0"/>
                </a:srgbClr>
              </a:clrTo>
            </a:clrChange>
          </a:blip>
          <a:srcRect l="21291" t="1893" r="27530" b="2621"/>
          <a:stretch/>
        </p:blipFill>
        <p:spPr bwMode="auto">
          <a:xfrm>
            <a:off x="4520288" y="1230775"/>
            <a:ext cx="3693522" cy="2531391"/>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806494" y="3823530"/>
            <a:ext cx="4572000" cy="261610"/>
          </a:xfrm>
          <a:prstGeom prst="rect">
            <a:avLst/>
          </a:prstGeom>
        </p:spPr>
        <p:txBody>
          <a:bodyPr>
            <a:spAutoFit/>
          </a:bodyPr>
          <a:lstStyle/>
          <a:p>
            <a:r>
              <a:rPr lang="es-EC" sz="1100" dirty="0">
                <a:latin typeface="Calibri" panose="020F0502020204030204" pitchFamily="34" charset="0"/>
                <a:ea typeface="Calibri" panose="020F0502020204030204" pitchFamily="34" charset="0"/>
                <a:cs typeface="Times New Roman" panose="02020603050405020304" pitchFamily="18" charset="0"/>
              </a:rPr>
              <a:t>Geometría del contrafuerte de la presa del río El Salto</a:t>
            </a:r>
            <a:endParaRPr lang="en-US" sz="1100" dirty="0"/>
          </a:p>
        </p:txBody>
      </p:sp>
      <p:sp>
        <p:nvSpPr>
          <p:cNvPr id="8" name="Rectángulo 7"/>
          <p:cNvSpPr/>
          <p:nvPr/>
        </p:nvSpPr>
        <p:spPr>
          <a:xfrm>
            <a:off x="4392593" y="3744927"/>
            <a:ext cx="4572000" cy="346249"/>
          </a:xfrm>
          <a:prstGeom prst="rect">
            <a:avLst/>
          </a:prstGeom>
        </p:spPr>
        <p:txBody>
          <a:bodyPr>
            <a:spAutoFit/>
          </a:bodyPr>
          <a:lstStyle/>
          <a:p>
            <a:pPr algn="ctr">
              <a:lnSpc>
                <a:spcPct val="150000"/>
              </a:lnSpc>
              <a:spcAft>
                <a:spcPts val="1000"/>
              </a:spcAft>
            </a:pPr>
            <a:r>
              <a:rPr lang="es-EC" sz="1100" dirty="0"/>
              <a:t>Pantalla y paredes de </a:t>
            </a:r>
            <a:r>
              <a:rPr lang="es-EC" sz="1100" dirty="0" err="1"/>
              <a:t>arriostramiento</a:t>
            </a:r>
            <a:r>
              <a:rPr lang="es-EC" sz="1100" dirty="0"/>
              <a:t> de la presa del río El Salto</a:t>
            </a:r>
            <a:endParaRPr lang="en-US" sz="1100" dirty="0"/>
          </a:p>
        </p:txBody>
      </p:sp>
      <p:sp>
        <p:nvSpPr>
          <p:cNvPr id="9" name="Rectángulo 8"/>
          <p:cNvSpPr/>
          <p:nvPr/>
        </p:nvSpPr>
        <p:spPr>
          <a:xfrm>
            <a:off x="2667115" y="5504131"/>
            <a:ext cx="2999539" cy="346249"/>
          </a:xfrm>
          <a:prstGeom prst="rect">
            <a:avLst/>
          </a:prstGeom>
        </p:spPr>
        <p:txBody>
          <a:bodyPr wrap="none">
            <a:spAutoFit/>
          </a:bodyPr>
          <a:lstStyle/>
          <a:p>
            <a:pPr algn="ctr">
              <a:lnSpc>
                <a:spcPct val="150000"/>
              </a:lnSpc>
              <a:spcAft>
                <a:spcPts val="1000"/>
              </a:spcAft>
            </a:pPr>
            <a:r>
              <a:rPr lang="es-EC"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Franja de diseño de la presa mixta del Río </a:t>
            </a:r>
            <a:r>
              <a:rPr lang="es-EC" sz="11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El Salto</a:t>
            </a:r>
            <a:endParaRPr lang="en-US"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985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8734" y="324091"/>
            <a:ext cx="6690167" cy="369332"/>
          </a:xfrm>
          <a:prstGeom prst="rect">
            <a:avLst/>
          </a:prstGeom>
          <a:noFill/>
        </p:spPr>
        <p:txBody>
          <a:bodyPr wrap="square" rtlCol="0">
            <a:spAutoFit/>
          </a:bodyPr>
          <a:lstStyle/>
          <a:p>
            <a:r>
              <a:rPr lang="es-EC" dirty="0" smtClean="0"/>
              <a:t>Geometría de las presas (Bonito &amp; Naranjo,2016) </a:t>
            </a:r>
            <a:endParaRPr lang="en-US" dirty="0"/>
          </a:p>
        </p:txBody>
      </p:sp>
      <p:sp>
        <p:nvSpPr>
          <p:cNvPr id="3" name="CuadroTexto 2"/>
          <p:cNvSpPr txBox="1"/>
          <p:nvPr/>
        </p:nvSpPr>
        <p:spPr>
          <a:xfrm>
            <a:off x="578734" y="777433"/>
            <a:ext cx="6690167" cy="369332"/>
          </a:xfrm>
          <a:prstGeom prst="rect">
            <a:avLst/>
          </a:prstGeom>
          <a:noFill/>
        </p:spPr>
        <p:txBody>
          <a:bodyPr wrap="square" rtlCol="0">
            <a:spAutoFit/>
          </a:bodyPr>
          <a:lstStyle/>
          <a:p>
            <a:r>
              <a:rPr lang="es-EC" dirty="0" smtClean="0"/>
              <a:t>	RIO PITA</a:t>
            </a:r>
            <a:endParaRPr lang="en-US" dirty="0"/>
          </a:p>
        </p:txBody>
      </p:sp>
      <p:pic>
        <p:nvPicPr>
          <p:cNvPr id="5" name="Imagen 4"/>
          <p:cNvPicPr/>
          <p:nvPr/>
        </p:nvPicPr>
        <p:blipFill rotWithShape="1">
          <a:blip r:embed="rId2" cstate="print">
            <a:clrChange>
              <a:clrFrom>
                <a:srgbClr val="FFFFFF"/>
              </a:clrFrom>
              <a:clrTo>
                <a:srgbClr val="FFFFFF">
                  <a:alpha val="0"/>
                </a:srgbClr>
              </a:clrTo>
            </a:clrChange>
          </a:blip>
          <a:srcRect l="1" t="14748" r="1165"/>
          <a:stretch/>
        </p:blipFill>
        <p:spPr bwMode="auto">
          <a:xfrm>
            <a:off x="1557035" y="4618298"/>
            <a:ext cx="5219700" cy="839089"/>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806494" y="3823530"/>
            <a:ext cx="4572000" cy="261610"/>
          </a:xfrm>
          <a:prstGeom prst="rect">
            <a:avLst/>
          </a:prstGeom>
        </p:spPr>
        <p:txBody>
          <a:bodyPr>
            <a:spAutoFit/>
          </a:bodyPr>
          <a:lstStyle/>
          <a:p>
            <a:r>
              <a:rPr lang="es-EC" sz="1100" dirty="0">
                <a:latin typeface="Calibri" panose="020F0502020204030204" pitchFamily="34" charset="0"/>
                <a:ea typeface="Calibri" panose="020F0502020204030204" pitchFamily="34" charset="0"/>
                <a:cs typeface="Times New Roman" panose="02020603050405020304" pitchFamily="18" charset="0"/>
              </a:rPr>
              <a:t>Geometría del contrafuerte de la presa del río </a:t>
            </a:r>
            <a:r>
              <a:rPr lang="es-EC" sz="1100" dirty="0" smtClean="0">
                <a:latin typeface="Calibri" panose="020F0502020204030204" pitchFamily="34" charset="0"/>
                <a:ea typeface="Calibri" panose="020F0502020204030204" pitchFamily="34" charset="0"/>
                <a:cs typeface="Times New Roman" panose="02020603050405020304" pitchFamily="18" charset="0"/>
              </a:rPr>
              <a:t>Pita</a:t>
            </a:r>
            <a:endParaRPr lang="en-US" sz="1100" dirty="0"/>
          </a:p>
        </p:txBody>
      </p:sp>
      <p:sp>
        <p:nvSpPr>
          <p:cNvPr id="8" name="Rectángulo 7"/>
          <p:cNvSpPr/>
          <p:nvPr/>
        </p:nvSpPr>
        <p:spPr>
          <a:xfrm>
            <a:off x="4392593" y="3744927"/>
            <a:ext cx="4572000" cy="346249"/>
          </a:xfrm>
          <a:prstGeom prst="rect">
            <a:avLst/>
          </a:prstGeom>
        </p:spPr>
        <p:txBody>
          <a:bodyPr>
            <a:spAutoFit/>
          </a:bodyPr>
          <a:lstStyle/>
          <a:p>
            <a:pPr algn="ctr">
              <a:lnSpc>
                <a:spcPct val="150000"/>
              </a:lnSpc>
              <a:spcAft>
                <a:spcPts val="1000"/>
              </a:spcAft>
            </a:pPr>
            <a:r>
              <a:rPr lang="es-EC" sz="1100" dirty="0"/>
              <a:t>Pantalla y paredes de </a:t>
            </a:r>
            <a:r>
              <a:rPr lang="es-EC" sz="1100" dirty="0" err="1"/>
              <a:t>arriostramiento</a:t>
            </a:r>
            <a:r>
              <a:rPr lang="es-EC" sz="1100" dirty="0"/>
              <a:t> de la presa del río </a:t>
            </a:r>
            <a:r>
              <a:rPr lang="es-EC" sz="1100" dirty="0" smtClean="0"/>
              <a:t>Pita</a:t>
            </a:r>
            <a:endParaRPr lang="en-US" sz="1100" dirty="0"/>
          </a:p>
        </p:txBody>
      </p:sp>
      <p:sp>
        <p:nvSpPr>
          <p:cNvPr id="9" name="Rectángulo 8"/>
          <p:cNvSpPr/>
          <p:nvPr/>
        </p:nvSpPr>
        <p:spPr>
          <a:xfrm>
            <a:off x="2765700" y="5504131"/>
            <a:ext cx="2802369" cy="346249"/>
          </a:xfrm>
          <a:prstGeom prst="rect">
            <a:avLst/>
          </a:prstGeom>
        </p:spPr>
        <p:txBody>
          <a:bodyPr wrap="none">
            <a:spAutoFit/>
          </a:bodyPr>
          <a:lstStyle/>
          <a:p>
            <a:pPr algn="ctr">
              <a:lnSpc>
                <a:spcPct val="150000"/>
              </a:lnSpc>
              <a:spcAft>
                <a:spcPts val="1000"/>
              </a:spcAft>
            </a:pPr>
            <a:r>
              <a:rPr lang="es-EC"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Franja de diseño de la presa mixta del Río Pita</a:t>
            </a:r>
            <a:endParaRPr lang="en-US"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p:nvPr/>
        </p:nvPicPr>
        <p:blipFill>
          <a:blip r:embed="rId3" cstate="print">
            <a:clrChange>
              <a:clrFrom>
                <a:srgbClr val="FFFFFF"/>
              </a:clrFrom>
              <a:clrTo>
                <a:srgbClr val="FFFFFF">
                  <a:alpha val="0"/>
                </a:srgbClr>
              </a:clrTo>
            </a:clrChange>
          </a:blip>
          <a:stretch>
            <a:fillRect/>
          </a:stretch>
        </p:blipFill>
        <p:spPr>
          <a:xfrm>
            <a:off x="439046" y="1424494"/>
            <a:ext cx="3953548" cy="2399036"/>
          </a:xfrm>
          <a:prstGeom prst="rect">
            <a:avLst/>
          </a:prstGeom>
        </p:spPr>
      </p:pic>
      <p:pic>
        <p:nvPicPr>
          <p:cNvPr id="11" name="Imagen 10"/>
          <p:cNvPicPr/>
          <p:nvPr/>
        </p:nvPicPr>
        <p:blipFill>
          <a:blip r:embed="rId4">
            <a:clrChange>
              <a:clrFrom>
                <a:srgbClr val="FFFFFF"/>
              </a:clrFrom>
              <a:clrTo>
                <a:srgbClr val="FFFFFF">
                  <a:alpha val="0"/>
                </a:srgbClr>
              </a:clrTo>
            </a:clrChange>
          </a:blip>
          <a:stretch>
            <a:fillRect/>
          </a:stretch>
        </p:blipFill>
        <p:spPr>
          <a:xfrm>
            <a:off x="4392592" y="1226060"/>
            <a:ext cx="3675975" cy="2652145"/>
          </a:xfrm>
          <a:prstGeom prst="rect">
            <a:avLst/>
          </a:prstGeom>
        </p:spPr>
      </p:pic>
    </p:spTree>
    <p:extLst>
      <p:ext uri="{BB962C8B-B14F-4D97-AF65-F5344CB8AC3E}">
        <p14:creationId xmlns:p14="http://schemas.microsoft.com/office/powerpoint/2010/main" val="2850882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01842" y="785646"/>
            <a:ext cx="6690167" cy="369332"/>
          </a:xfrm>
          <a:prstGeom prst="rect">
            <a:avLst/>
          </a:prstGeom>
          <a:noFill/>
        </p:spPr>
        <p:txBody>
          <a:bodyPr wrap="square" rtlCol="0">
            <a:spAutoFit/>
          </a:bodyPr>
          <a:lstStyle/>
          <a:p>
            <a:r>
              <a:rPr lang="es-EC" dirty="0" smtClean="0"/>
              <a:t>Propiedades mecánicas de los materiales</a:t>
            </a: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731467052"/>
              </p:ext>
            </p:extLst>
          </p:nvPr>
        </p:nvGraphicFramePr>
        <p:xfrm>
          <a:off x="2047302" y="2043262"/>
          <a:ext cx="5903087" cy="2926080"/>
        </p:xfrm>
        <a:graphic>
          <a:graphicData uri="http://schemas.openxmlformats.org/drawingml/2006/table">
            <a:tbl>
              <a:tblPr firstCol="1" bandRow="1">
                <a:tableStyleId>{5C22544A-7EE6-4342-B048-85BDC9FD1C3A}</a:tableStyleId>
              </a:tblPr>
              <a:tblGrid>
                <a:gridCol w="1322475">
                  <a:extLst>
                    <a:ext uri="{9D8B030D-6E8A-4147-A177-3AD203B41FA5}">
                      <a16:colId xmlns:a16="http://schemas.microsoft.com/office/drawing/2014/main" xmlns="" val="20000"/>
                    </a:ext>
                  </a:extLst>
                </a:gridCol>
                <a:gridCol w="2290306">
                  <a:extLst>
                    <a:ext uri="{9D8B030D-6E8A-4147-A177-3AD203B41FA5}">
                      <a16:colId xmlns:a16="http://schemas.microsoft.com/office/drawing/2014/main" xmlns="" val="20001"/>
                    </a:ext>
                  </a:extLst>
                </a:gridCol>
                <a:gridCol w="2290306">
                  <a:extLst>
                    <a:ext uri="{9D8B030D-6E8A-4147-A177-3AD203B41FA5}">
                      <a16:colId xmlns:a16="http://schemas.microsoft.com/office/drawing/2014/main" xmlns="" val="20002"/>
                    </a:ext>
                  </a:extLst>
                </a:gridCol>
              </a:tblGrid>
              <a:tr h="349814">
                <a:tc>
                  <a:txBody>
                    <a:bodyPr/>
                    <a:lstStyle/>
                    <a:p>
                      <a:pPr marL="0" marR="0" algn="ctr">
                        <a:lnSpc>
                          <a:spcPct val="150000"/>
                        </a:lnSpc>
                        <a:spcBef>
                          <a:spcPts val="0"/>
                        </a:spcBef>
                        <a:spcAft>
                          <a:spcPts val="0"/>
                        </a:spcAft>
                      </a:pPr>
                      <a:r>
                        <a:rPr lang="es-EC" sz="1600" dirty="0">
                          <a:effectLst/>
                        </a:rPr>
                        <a:t>Material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600">
                          <a:effectLst/>
                        </a:rPr>
                        <a:t>Peso específico (T/m</a:t>
                      </a:r>
                      <a:r>
                        <a:rPr lang="es-EC" sz="1600" baseline="30000">
                          <a:effectLst/>
                        </a:rPr>
                        <a:t>3</a:t>
                      </a:r>
                      <a:r>
                        <a:rPr lang="es-EC"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600">
                          <a:effectLst/>
                        </a:rPr>
                        <a:t>Elementos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399255">
                <a:tc>
                  <a:txBody>
                    <a:bodyPr/>
                    <a:lstStyle/>
                    <a:p>
                      <a:pPr marL="0" marR="0" algn="ctr">
                        <a:lnSpc>
                          <a:spcPct val="150000"/>
                        </a:lnSpc>
                        <a:spcBef>
                          <a:spcPts val="0"/>
                        </a:spcBef>
                        <a:spcAft>
                          <a:spcPts val="0"/>
                        </a:spcAft>
                      </a:pPr>
                      <a:r>
                        <a:rPr lang="es-EC" sz="1600">
                          <a:effectLst/>
                        </a:rPr>
                        <a:t> </a:t>
                      </a:r>
                      <a:endParaRPr lang="en-US" sz="1600">
                        <a:effectLst/>
                      </a:endParaRPr>
                    </a:p>
                    <a:p>
                      <a:pPr marL="0" marR="0" algn="ctr">
                        <a:lnSpc>
                          <a:spcPct val="150000"/>
                        </a:lnSpc>
                        <a:spcBef>
                          <a:spcPts val="0"/>
                        </a:spcBef>
                        <a:spcAft>
                          <a:spcPts val="0"/>
                        </a:spcAft>
                      </a:pPr>
                      <a:r>
                        <a:rPr lang="es-EC" sz="1600">
                          <a:effectLst/>
                        </a:rPr>
                        <a:t>Hormigón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600">
                          <a:effectLst/>
                        </a:rPr>
                        <a:t> </a:t>
                      </a:r>
                      <a:endParaRPr lang="en-US" sz="1600">
                        <a:effectLst/>
                      </a:endParaRPr>
                    </a:p>
                    <a:p>
                      <a:pPr marL="0" marR="0" algn="ctr">
                        <a:lnSpc>
                          <a:spcPct val="150000"/>
                        </a:lnSpc>
                        <a:spcBef>
                          <a:spcPts val="0"/>
                        </a:spcBef>
                        <a:spcAft>
                          <a:spcPts val="0"/>
                        </a:spcAft>
                      </a:pPr>
                      <a:r>
                        <a:rPr lang="es-EC" sz="1600">
                          <a:effectLst/>
                        </a:rPr>
                        <a:t>2,40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600" dirty="0">
                          <a:effectLst/>
                        </a:rPr>
                        <a:t>Pantalla</a:t>
                      </a:r>
                      <a:endParaRPr lang="en-US" sz="1600" dirty="0">
                        <a:effectLst/>
                      </a:endParaRPr>
                    </a:p>
                    <a:p>
                      <a:pPr marL="0" marR="0" algn="l">
                        <a:lnSpc>
                          <a:spcPct val="150000"/>
                        </a:lnSpc>
                        <a:spcBef>
                          <a:spcPts val="0"/>
                        </a:spcBef>
                        <a:spcAft>
                          <a:spcPts val="0"/>
                        </a:spcAft>
                      </a:pPr>
                      <a:r>
                        <a:rPr lang="es-EC" sz="1600" dirty="0">
                          <a:effectLst/>
                        </a:rPr>
                        <a:t>Paredes de </a:t>
                      </a:r>
                      <a:r>
                        <a:rPr lang="es-EC" sz="1600" dirty="0" err="1">
                          <a:effectLst/>
                        </a:rPr>
                        <a:t>arriostramiento</a:t>
                      </a:r>
                      <a:endParaRPr lang="en-US" sz="1600" dirty="0">
                        <a:effectLst/>
                      </a:endParaRPr>
                    </a:p>
                    <a:p>
                      <a:pPr marL="0" marR="0" algn="just">
                        <a:lnSpc>
                          <a:spcPct val="150000"/>
                        </a:lnSpc>
                        <a:spcBef>
                          <a:spcPts val="0"/>
                        </a:spcBef>
                        <a:spcAft>
                          <a:spcPts val="0"/>
                        </a:spcAft>
                      </a:pPr>
                      <a:r>
                        <a:rPr lang="es-EC" sz="1600" dirty="0">
                          <a:effectLst/>
                        </a:rPr>
                        <a:t>Contrafuerte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99628">
                <a:tc>
                  <a:txBody>
                    <a:bodyPr/>
                    <a:lstStyle/>
                    <a:p>
                      <a:pPr marL="0" marR="0" algn="ctr">
                        <a:lnSpc>
                          <a:spcPct val="150000"/>
                        </a:lnSpc>
                        <a:spcBef>
                          <a:spcPts val="0"/>
                        </a:spcBef>
                        <a:spcAft>
                          <a:spcPts val="0"/>
                        </a:spcAft>
                      </a:pPr>
                      <a:r>
                        <a:rPr lang="es-EC" sz="1600">
                          <a:effectLst/>
                        </a:rPr>
                        <a:t>Materiales sueltos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600">
                          <a:effectLst/>
                        </a:rPr>
                        <a:t> </a:t>
                      </a:r>
                      <a:endParaRPr lang="en-US" sz="1600">
                        <a:effectLst/>
                      </a:endParaRPr>
                    </a:p>
                    <a:p>
                      <a:pPr marL="0" marR="0" algn="ctr">
                        <a:lnSpc>
                          <a:spcPct val="150000"/>
                        </a:lnSpc>
                        <a:spcBef>
                          <a:spcPts val="0"/>
                        </a:spcBef>
                        <a:spcAft>
                          <a:spcPts val="0"/>
                        </a:spcAft>
                      </a:pPr>
                      <a:r>
                        <a:rPr lang="es-EC" sz="1600">
                          <a:effectLst/>
                        </a:rPr>
                        <a:t>1,60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600" dirty="0">
                          <a:effectLst/>
                        </a:rPr>
                        <a:t>Relleno de material suelto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69862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971" y="697457"/>
            <a:ext cx="7877029" cy="584775"/>
          </a:xfrm>
          <a:prstGeom prst="rect">
            <a:avLst/>
          </a:prstGeom>
          <a:noFill/>
        </p:spPr>
        <p:txBody>
          <a:bodyPr wrap="square" rtlCol="0">
            <a:spAutoFit/>
          </a:bodyPr>
          <a:lstStyle/>
          <a:p>
            <a:pPr algn="ctr"/>
            <a:r>
              <a:rPr lang="es-EC" sz="3200" b="1" dirty="0" smtClean="0"/>
              <a:t>CARGAS ACTUANTES EN LAS PRESAS </a:t>
            </a:r>
            <a:endParaRPr lang="en-US" sz="3200" b="1" dirty="0"/>
          </a:p>
        </p:txBody>
      </p:sp>
      <p:sp>
        <p:nvSpPr>
          <p:cNvPr id="3" name="CuadroTexto 2"/>
          <p:cNvSpPr txBox="1"/>
          <p:nvPr/>
        </p:nvSpPr>
        <p:spPr>
          <a:xfrm>
            <a:off x="938462" y="1371600"/>
            <a:ext cx="7760369" cy="4247317"/>
          </a:xfrm>
          <a:prstGeom prst="rect">
            <a:avLst/>
          </a:prstGeom>
          <a:noFill/>
        </p:spPr>
        <p:txBody>
          <a:bodyPr wrap="square" rtlCol="0">
            <a:spAutoFit/>
          </a:bodyPr>
          <a:lstStyle/>
          <a:p>
            <a:endParaRPr lang="es-EC" dirty="0" smtClean="0"/>
          </a:p>
          <a:p>
            <a:endParaRPr lang="es-EC" dirty="0" smtClean="0"/>
          </a:p>
          <a:p>
            <a:r>
              <a:rPr lang="es-EC" sz="2400" dirty="0" smtClean="0"/>
              <a:t>Los estados de carga que se analizarán son:</a:t>
            </a:r>
          </a:p>
          <a:p>
            <a:endParaRPr lang="es-EC" sz="2400" dirty="0"/>
          </a:p>
          <a:p>
            <a:pPr marL="285750" lvl="0" indent="-285750">
              <a:buFont typeface="Arial" panose="020B0604020202020204" pitchFamily="34" charset="0"/>
              <a:buChar char="•"/>
            </a:pPr>
            <a:r>
              <a:rPr lang="es-EC" sz="2400" dirty="0"/>
              <a:t>Cargas permanentes:</a:t>
            </a:r>
          </a:p>
          <a:p>
            <a:pPr marL="742950" lvl="1" indent="-285750">
              <a:buFont typeface="Arial" panose="020B0604020202020204" pitchFamily="34" charset="0"/>
              <a:buChar char="•"/>
            </a:pPr>
            <a:r>
              <a:rPr lang="es-EC" sz="2400" dirty="0" smtClean="0"/>
              <a:t>Peso </a:t>
            </a:r>
            <a:r>
              <a:rPr lang="es-EC" sz="2400" dirty="0"/>
              <a:t>propio</a:t>
            </a:r>
          </a:p>
          <a:p>
            <a:pPr marL="742950" lvl="1" indent="-285750">
              <a:buFont typeface="Arial" panose="020B0604020202020204" pitchFamily="34" charset="0"/>
              <a:buChar char="•"/>
            </a:pPr>
            <a:r>
              <a:rPr lang="es-EC" sz="2400" dirty="0" smtClean="0"/>
              <a:t>Empuje </a:t>
            </a:r>
            <a:r>
              <a:rPr lang="es-EC" sz="2400" dirty="0"/>
              <a:t>producido por la presa de tierra</a:t>
            </a:r>
          </a:p>
          <a:p>
            <a:pPr marL="285750" lvl="0" indent="-285750">
              <a:buFont typeface="Arial" panose="020B0604020202020204" pitchFamily="34" charset="0"/>
              <a:buChar char="•"/>
            </a:pPr>
            <a:r>
              <a:rPr lang="es-EC" sz="2400" dirty="0"/>
              <a:t>Cargas dinámicas:</a:t>
            </a:r>
          </a:p>
          <a:p>
            <a:pPr marL="742950" lvl="1" indent="-285750">
              <a:buFont typeface="Arial" panose="020B0604020202020204" pitchFamily="34" charset="0"/>
              <a:buChar char="•"/>
            </a:pPr>
            <a:r>
              <a:rPr lang="es-EC" sz="2400" dirty="0" smtClean="0"/>
              <a:t>Empuje </a:t>
            </a:r>
            <a:r>
              <a:rPr lang="es-EC" sz="2400" dirty="0"/>
              <a:t>producido por </a:t>
            </a:r>
            <a:r>
              <a:rPr lang="es-EC" sz="2400" dirty="0" err="1"/>
              <a:t>lahares</a:t>
            </a:r>
            <a:endParaRPr lang="es-EC" sz="2400" dirty="0"/>
          </a:p>
          <a:p>
            <a:pPr marL="742950" lvl="1" indent="-285750">
              <a:buFont typeface="Arial" panose="020B0604020202020204" pitchFamily="34" charset="0"/>
              <a:buChar char="•"/>
            </a:pPr>
            <a:r>
              <a:rPr lang="es-EC" sz="2400" dirty="0" smtClean="0"/>
              <a:t>Fuerzas </a:t>
            </a:r>
            <a:r>
              <a:rPr lang="es-EC" sz="2400" dirty="0"/>
              <a:t>Sísmicas</a:t>
            </a:r>
          </a:p>
          <a:p>
            <a:pPr marL="742950" lvl="1" indent="-285750">
              <a:buFont typeface="Arial" panose="020B0604020202020204" pitchFamily="34" charset="0"/>
              <a:buChar char="•"/>
            </a:pPr>
            <a:r>
              <a:rPr lang="es-EC" sz="2400" dirty="0" smtClean="0"/>
              <a:t>Viento</a:t>
            </a:r>
            <a:endParaRPr lang="es-EC" sz="2400" dirty="0"/>
          </a:p>
          <a:p>
            <a:endParaRPr lang="es-EC" dirty="0"/>
          </a:p>
        </p:txBody>
      </p:sp>
    </p:spTree>
    <p:extLst>
      <p:ext uri="{BB962C8B-B14F-4D97-AF65-F5344CB8AC3E}">
        <p14:creationId xmlns:p14="http://schemas.microsoft.com/office/powerpoint/2010/main" val="2242480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10252937"/>
              </p:ext>
            </p:extLst>
          </p:nvPr>
        </p:nvGraphicFramePr>
        <p:xfrm>
          <a:off x="822914" y="1249295"/>
          <a:ext cx="5011265" cy="2026472"/>
        </p:xfrm>
        <a:graphic>
          <a:graphicData uri="http://schemas.openxmlformats.org/drawingml/2006/table">
            <a:tbl>
              <a:tblPr>
                <a:tableStyleId>{46F890A9-2807-4EBB-B81D-B2AA78EC7F39}</a:tableStyleId>
              </a:tblPr>
              <a:tblGrid>
                <a:gridCol w="1384005">
                  <a:extLst>
                    <a:ext uri="{9D8B030D-6E8A-4147-A177-3AD203B41FA5}">
                      <a16:colId xmlns:a16="http://schemas.microsoft.com/office/drawing/2014/main" xmlns="" val="2322952078"/>
                    </a:ext>
                  </a:extLst>
                </a:gridCol>
                <a:gridCol w="634894">
                  <a:extLst>
                    <a:ext uri="{9D8B030D-6E8A-4147-A177-3AD203B41FA5}">
                      <a16:colId xmlns:a16="http://schemas.microsoft.com/office/drawing/2014/main" xmlns="" val="1949880903"/>
                    </a:ext>
                  </a:extLst>
                </a:gridCol>
                <a:gridCol w="468687">
                  <a:extLst>
                    <a:ext uri="{9D8B030D-6E8A-4147-A177-3AD203B41FA5}">
                      <a16:colId xmlns:a16="http://schemas.microsoft.com/office/drawing/2014/main" xmlns="" val="4163364418"/>
                    </a:ext>
                  </a:extLst>
                </a:gridCol>
                <a:gridCol w="330838">
                  <a:extLst>
                    <a:ext uri="{9D8B030D-6E8A-4147-A177-3AD203B41FA5}">
                      <a16:colId xmlns:a16="http://schemas.microsoft.com/office/drawing/2014/main" xmlns="" val="3645163862"/>
                    </a:ext>
                  </a:extLst>
                </a:gridCol>
                <a:gridCol w="933385">
                  <a:extLst>
                    <a:ext uri="{9D8B030D-6E8A-4147-A177-3AD203B41FA5}">
                      <a16:colId xmlns:a16="http://schemas.microsoft.com/office/drawing/2014/main" xmlns="" val="2841423124"/>
                    </a:ext>
                  </a:extLst>
                </a:gridCol>
                <a:gridCol w="1259456">
                  <a:extLst>
                    <a:ext uri="{9D8B030D-6E8A-4147-A177-3AD203B41FA5}">
                      <a16:colId xmlns:a16="http://schemas.microsoft.com/office/drawing/2014/main" xmlns="" val="601115045"/>
                    </a:ext>
                  </a:extLst>
                </a:gridCol>
              </a:tblGrid>
              <a:tr h="516652">
                <a:tc>
                  <a:txBody>
                    <a:bodyPr/>
                    <a:lstStyle/>
                    <a:p>
                      <a:pPr algn="ctr">
                        <a:lnSpc>
                          <a:spcPct val="107000"/>
                        </a:lnSpc>
                        <a:spcAft>
                          <a:spcPts val="0"/>
                        </a:spcAft>
                      </a:pPr>
                      <a:r>
                        <a:rPr lang="es-EC" sz="1400" dirty="0">
                          <a:effectLst/>
                        </a:rPr>
                        <a:t>Elemento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Carga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Momento (T.m)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4096944177"/>
                  </a:ext>
                </a:extLst>
              </a:tr>
              <a:tr h="298345">
                <a:tc>
                  <a:txBody>
                    <a:bodyPr/>
                    <a:lstStyle/>
                    <a:p>
                      <a:pPr>
                        <a:lnSpc>
                          <a:spcPct val="107000"/>
                        </a:lnSpc>
                        <a:spcAft>
                          <a:spcPts val="0"/>
                        </a:spcAft>
                      </a:pPr>
                      <a:r>
                        <a:rPr lang="es-EC" sz="1400" dirty="0">
                          <a:effectLst/>
                        </a:rPr>
                        <a:t>Contrafuerte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7809,77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412125,23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291203836"/>
                  </a:ext>
                </a:extLst>
              </a:tr>
              <a:tr h="298345">
                <a:tc gridSpan="4">
                  <a:txBody>
                    <a:bodyPr/>
                    <a:lstStyle/>
                    <a:p>
                      <a:pPr>
                        <a:lnSpc>
                          <a:spcPct val="107000"/>
                        </a:lnSpc>
                        <a:spcAft>
                          <a:spcPts val="0"/>
                        </a:spcAft>
                      </a:pPr>
                      <a:r>
                        <a:rPr lang="es-EC" sz="1400" dirty="0">
                          <a:effectLst/>
                        </a:rPr>
                        <a:t>Pantalla y paredes de </a:t>
                      </a:r>
                      <a:r>
                        <a:rPr lang="es-EC" sz="1400" dirty="0" err="1">
                          <a:effectLst/>
                        </a:rPr>
                        <a:t>arriostramiento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400">
                          <a:effectLst/>
                        </a:rPr>
                        <a:t>7288,96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451976,94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632158332"/>
                  </a:ext>
                </a:extLst>
              </a:tr>
              <a:tr h="298345">
                <a:tc gridSpan="2">
                  <a:txBody>
                    <a:bodyPr/>
                    <a:lstStyle/>
                    <a:p>
                      <a:pPr>
                        <a:lnSpc>
                          <a:spcPct val="107000"/>
                        </a:lnSpc>
                        <a:spcAft>
                          <a:spcPts val="0"/>
                        </a:spcAft>
                      </a:pPr>
                      <a:r>
                        <a:rPr lang="es-EC" sz="1400" dirty="0">
                          <a:effectLst/>
                        </a:rPr>
                        <a:t>Relleno de material suelto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a:txBody>
                    <a:bodyPr/>
                    <a:lstStyle/>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31883,06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1715335,26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752100699"/>
                  </a:ext>
                </a:extLst>
              </a:tr>
              <a:tr h="298345">
                <a:tc>
                  <a:txBody>
                    <a:bodyPr/>
                    <a:lstStyle/>
                    <a:p>
                      <a:pPr algn="l">
                        <a:lnSpc>
                          <a:spcPct val="107000"/>
                        </a:lnSpc>
                        <a:spcAft>
                          <a:spcPts val="0"/>
                        </a:spcAft>
                      </a:pPr>
                      <a:r>
                        <a:rPr lang="es-EC" sz="1400" dirty="0">
                          <a:effectLst/>
                        </a:rPr>
                        <a:t> </a:t>
                      </a:r>
                      <a:r>
                        <a:rPr lang="es-EC" sz="1400" dirty="0" smtClean="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46981,80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2579437,43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3929595110"/>
                  </a:ext>
                </a:extLst>
              </a:tr>
            </a:tbl>
          </a:graphicData>
        </a:graphic>
      </p:graphicFrame>
      <p:sp>
        <p:nvSpPr>
          <p:cNvPr id="3" name="CuadroTexto 2"/>
          <p:cNvSpPr txBox="1"/>
          <p:nvPr/>
        </p:nvSpPr>
        <p:spPr>
          <a:xfrm>
            <a:off x="1561699" y="527935"/>
            <a:ext cx="6376737" cy="923330"/>
          </a:xfrm>
          <a:prstGeom prst="rect">
            <a:avLst/>
          </a:prstGeom>
          <a:noFill/>
        </p:spPr>
        <p:txBody>
          <a:bodyPr wrap="square" rtlCol="0">
            <a:spAutoFit/>
          </a:bodyPr>
          <a:lstStyle/>
          <a:p>
            <a:r>
              <a:rPr lang="es-EC" b="1" dirty="0"/>
              <a:t>Cargas </a:t>
            </a:r>
            <a:r>
              <a:rPr lang="es-EC" b="1" dirty="0" smtClean="0"/>
              <a:t>por peso propio y </a:t>
            </a:r>
            <a:r>
              <a:rPr lang="es-EC" b="1" dirty="0"/>
              <a:t>momentos para la presa del río El Salto</a:t>
            </a:r>
            <a:endParaRPr lang="es-EC" dirty="0"/>
          </a:p>
          <a:p>
            <a:endParaRPr lang="es-EC" dirty="0"/>
          </a:p>
        </p:txBody>
      </p:sp>
      <p:sp>
        <p:nvSpPr>
          <p:cNvPr id="4" name="CuadroTexto 3"/>
          <p:cNvSpPr txBox="1"/>
          <p:nvPr/>
        </p:nvSpPr>
        <p:spPr>
          <a:xfrm>
            <a:off x="2095533" y="3293091"/>
            <a:ext cx="3981885" cy="430887"/>
          </a:xfrm>
          <a:prstGeom prst="rect">
            <a:avLst/>
          </a:prstGeom>
          <a:noFill/>
        </p:spPr>
        <p:txBody>
          <a:bodyPr wrap="square" rtlCol="0">
            <a:spAutoFit/>
          </a:bodyPr>
          <a:lstStyle/>
          <a:p>
            <a:r>
              <a:rPr lang="es-EC" sz="1100" b="1" i="1" dirty="0"/>
              <a:t>Fuente:</a:t>
            </a:r>
            <a:r>
              <a:rPr lang="es-EC" sz="1100" dirty="0"/>
              <a:t> (Bonito &amp; Naranjo, 2016)</a:t>
            </a:r>
          </a:p>
          <a:p>
            <a:endParaRPr lang="es-EC" sz="1100" dirty="0"/>
          </a:p>
        </p:txBody>
      </p:sp>
      <p:sp>
        <p:nvSpPr>
          <p:cNvPr id="6" name="CuadroTexto 5"/>
          <p:cNvSpPr txBox="1"/>
          <p:nvPr/>
        </p:nvSpPr>
        <p:spPr>
          <a:xfrm>
            <a:off x="933695" y="3658243"/>
            <a:ext cx="6376737" cy="923330"/>
          </a:xfrm>
          <a:prstGeom prst="rect">
            <a:avLst/>
          </a:prstGeom>
          <a:noFill/>
        </p:spPr>
        <p:txBody>
          <a:bodyPr wrap="square" rtlCol="0">
            <a:spAutoFit/>
          </a:bodyPr>
          <a:lstStyle/>
          <a:p>
            <a:r>
              <a:rPr lang="es-EC" b="1" dirty="0" smtClean="0"/>
              <a:t>Cargas por peso propio </a:t>
            </a:r>
            <a:r>
              <a:rPr lang="es-EC" b="1" dirty="0"/>
              <a:t>y momentos para la presa del río </a:t>
            </a:r>
            <a:r>
              <a:rPr lang="es-EC" b="1" dirty="0" smtClean="0"/>
              <a:t>Pita</a:t>
            </a:r>
            <a:endParaRPr lang="es-EC" dirty="0"/>
          </a:p>
          <a:p>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1152024929"/>
              </p:ext>
            </p:extLst>
          </p:nvPr>
        </p:nvGraphicFramePr>
        <p:xfrm>
          <a:off x="933695" y="4364979"/>
          <a:ext cx="5158822" cy="1823408"/>
        </p:xfrm>
        <a:graphic>
          <a:graphicData uri="http://schemas.openxmlformats.org/drawingml/2006/table">
            <a:tbl>
              <a:tblPr>
                <a:tableStyleId>{46F890A9-2807-4EBB-B81D-B2AA78EC7F39}</a:tableStyleId>
              </a:tblPr>
              <a:tblGrid>
                <a:gridCol w="671321">
                  <a:extLst>
                    <a:ext uri="{9D8B030D-6E8A-4147-A177-3AD203B41FA5}">
                      <a16:colId xmlns:a16="http://schemas.microsoft.com/office/drawing/2014/main" xmlns="" val="1450620199"/>
                    </a:ext>
                  </a:extLst>
                </a:gridCol>
                <a:gridCol w="607233">
                  <a:extLst>
                    <a:ext uri="{9D8B030D-6E8A-4147-A177-3AD203B41FA5}">
                      <a16:colId xmlns:a16="http://schemas.microsoft.com/office/drawing/2014/main" xmlns="" val="3333625288"/>
                    </a:ext>
                  </a:extLst>
                </a:gridCol>
                <a:gridCol w="517510">
                  <a:extLst>
                    <a:ext uri="{9D8B030D-6E8A-4147-A177-3AD203B41FA5}">
                      <a16:colId xmlns:a16="http://schemas.microsoft.com/office/drawing/2014/main" xmlns="" val="766374427"/>
                    </a:ext>
                  </a:extLst>
                </a:gridCol>
                <a:gridCol w="1149576">
                  <a:extLst>
                    <a:ext uri="{9D8B030D-6E8A-4147-A177-3AD203B41FA5}">
                      <a16:colId xmlns:a16="http://schemas.microsoft.com/office/drawing/2014/main" xmlns="" val="3781608164"/>
                    </a:ext>
                  </a:extLst>
                </a:gridCol>
                <a:gridCol w="1005484">
                  <a:extLst>
                    <a:ext uri="{9D8B030D-6E8A-4147-A177-3AD203B41FA5}">
                      <a16:colId xmlns:a16="http://schemas.microsoft.com/office/drawing/2014/main" xmlns="" val="2817139223"/>
                    </a:ext>
                  </a:extLst>
                </a:gridCol>
                <a:gridCol w="1207698">
                  <a:extLst>
                    <a:ext uri="{9D8B030D-6E8A-4147-A177-3AD203B41FA5}">
                      <a16:colId xmlns:a16="http://schemas.microsoft.com/office/drawing/2014/main" xmlns="" val="1758133266"/>
                    </a:ext>
                  </a:extLst>
                </a:gridCol>
              </a:tblGrid>
              <a:tr h="500239">
                <a:tc gridSpan="2">
                  <a:txBody>
                    <a:bodyPr/>
                    <a:lstStyle/>
                    <a:p>
                      <a:pPr algn="ctr">
                        <a:lnSpc>
                          <a:spcPct val="107000"/>
                        </a:lnSpc>
                        <a:spcAft>
                          <a:spcPts val="0"/>
                        </a:spcAft>
                      </a:pPr>
                      <a:r>
                        <a:rPr lang="es-EC" sz="1400" dirty="0">
                          <a:effectLst/>
                        </a:rPr>
                        <a:t>Elemento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Carga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Momento (T.m)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919567207"/>
                  </a:ext>
                </a:extLst>
              </a:tr>
              <a:tr h="288868">
                <a:tc gridSpan="2">
                  <a:txBody>
                    <a:bodyPr/>
                    <a:lstStyle/>
                    <a:p>
                      <a:pPr>
                        <a:lnSpc>
                          <a:spcPct val="107000"/>
                        </a:lnSpc>
                        <a:spcAft>
                          <a:spcPts val="0"/>
                        </a:spcAft>
                      </a:pPr>
                      <a:r>
                        <a:rPr lang="es-EC" sz="1400" dirty="0">
                          <a:effectLst/>
                        </a:rPr>
                        <a:t>Contrafuerte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a:txBody>
                    <a:bodyPr/>
                    <a:lstStyle/>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6531,87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308451,80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1093626373"/>
                  </a:ext>
                </a:extLst>
              </a:tr>
              <a:tr h="288868">
                <a:tc gridSpan="4">
                  <a:txBody>
                    <a:bodyPr/>
                    <a:lstStyle/>
                    <a:p>
                      <a:pPr>
                        <a:lnSpc>
                          <a:spcPct val="107000"/>
                        </a:lnSpc>
                        <a:spcAft>
                          <a:spcPts val="0"/>
                        </a:spcAft>
                      </a:pPr>
                      <a:r>
                        <a:rPr lang="es-EC" sz="1400" dirty="0">
                          <a:effectLst/>
                        </a:rPr>
                        <a:t>Pantalla y paredes de </a:t>
                      </a:r>
                      <a:r>
                        <a:rPr lang="es-EC" sz="1400" dirty="0" err="1" smtClean="0">
                          <a:effectLst/>
                        </a:rPr>
                        <a:t>arriostramiento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400">
                          <a:effectLst/>
                        </a:rPr>
                        <a:t>6198,36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a:effectLst/>
                        </a:rPr>
                        <a:t>341987,80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2607100996"/>
                  </a:ext>
                </a:extLst>
              </a:tr>
              <a:tr h="288868">
                <a:tc gridSpan="4">
                  <a:txBody>
                    <a:bodyPr/>
                    <a:lstStyle/>
                    <a:p>
                      <a:pPr>
                        <a:lnSpc>
                          <a:spcPct val="107000"/>
                        </a:lnSpc>
                        <a:spcAft>
                          <a:spcPts val="0"/>
                        </a:spcAft>
                      </a:pPr>
                      <a:r>
                        <a:rPr lang="es-EC" sz="1400" dirty="0">
                          <a:effectLst/>
                        </a:rPr>
                        <a:t>Relleno de material suelto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400" dirty="0">
                          <a:effectLst/>
                        </a:rPr>
                        <a:t>26647,39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1254273,51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3383272144"/>
                  </a:ext>
                </a:extLst>
              </a:tr>
              <a:tr h="288868">
                <a:tc>
                  <a:txBody>
                    <a:bodyPr/>
                    <a:lstStyle/>
                    <a:p>
                      <a:pPr>
                        <a:lnSpc>
                          <a:spcPct val="107000"/>
                        </a:lnSpc>
                        <a:spcAft>
                          <a:spcPts val="0"/>
                        </a:spcAft>
                      </a:pPr>
                      <a:r>
                        <a:rPr lang="es-EC" sz="1400" dirty="0">
                          <a:effectLst/>
                        </a:rPr>
                        <a:t> </a:t>
                      </a:r>
                      <a:r>
                        <a:rPr lang="es-EC" sz="1400" dirty="0" smtClean="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39377,618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1904713,11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2185987203"/>
                  </a:ext>
                </a:extLst>
              </a:tr>
            </a:tbl>
          </a:graphicData>
        </a:graphic>
      </p:graphicFrame>
      <p:sp>
        <p:nvSpPr>
          <p:cNvPr id="9" name="CuadroTexto 8"/>
          <p:cNvSpPr txBox="1"/>
          <p:nvPr/>
        </p:nvSpPr>
        <p:spPr>
          <a:xfrm>
            <a:off x="2095534" y="6200261"/>
            <a:ext cx="3981885" cy="430887"/>
          </a:xfrm>
          <a:prstGeom prst="rect">
            <a:avLst/>
          </a:prstGeom>
          <a:noFill/>
        </p:spPr>
        <p:txBody>
          <a:bodyPr wrap="square" rtlCol="0">
            <a:spAutoFit/>
          </a:bodyPr>
          <a:lstStyle/>
          <a:p>
            <a:r>
              <a:rPr lang="es-EC" sz="1100" b="1" i="1" dirty="0"/>
              <a:t>Fuente:</a:t>
            </a:r>
            <a:r>
              <a:rPr lang="es-EC" sz="1100" dirty="0"/>
              <a:t> (Bonito &amp; Naranjo, 2016)</a:t>
            </a:r>
          </a:p>
          <a:p>
            <a:endParaRPr lang="es-EC" sz="1100" dirty="0"/>
          </a:p>
        </p:txBody>
      </p:sp>
      <p:pic>
        <p:nvPicPr>
          <p:cNvPr id="10" name="Imagen 9"/>
          <p:cNvPicPr>
            <a:picLocks noChangeAspect="1"/>
          </p:cNvPicPr>
          <p:nvPr/>
        </p:nvPicPr>
        <p:blipFill>
          <a:blip r:embed="rId2"/>
          <a:stretch>
            <a:fillRect/>
          </a:stretch>
        </p:blipFill>
        <p:spPr>
          <a:xfrm>
            <a:off x="6000083" y="1375011"/>
            <a:ext cx="2831439" cy="2121650"/>
          </a:xfrm>
          <a:prstGeom prst="rect">
            <a:avLst/>
          </a:prstGeom>
        </p:spPr>
      </p:pic>
    </p:spTree>
    <p:extLst>
      <p:ext uri="{BB962C8B-B14F-4D97-AF65-F5344CB8AC3E}">
        <p14:creationId xmlns:p14="http://schemas.microsoft.com/office/powerpoint/2010/main" val="238655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7200" y="649705"/>
            <a:ext cx="7952874" cy="830997"/>
          </a:xfrm>
          <a:prstGeom prst="rect">
            <a:avLst/>
          </a:prstGeom>
          <a:noFill/>
        </p:spPr>
        <p:txBody>
          <a:bodyPr wrap="square" rtlCol="0">
            <a:spAutoFit/>
          </a:bodyPr>
          <a:lstStyle/>
          <a:p>
            <a:pPr marL="0" lvl="3"/>
            <a:r>
              <a:rPr lang="es-EC" sz="2400" b="1" i="1" dirty="0" smtClean="0"/>
              <a:t>	Cargas </a:t>
            </a:r>
            <a:r>
              <a:rPr lang="es-EC" sz="2400" b="1" i="1" dirty="0"/>
              <a:t>dinámicas </a:t>
            </a:r>
          </a:p>
          <a:p>
            <a:endParaRPr lang="es-EC" sz="2400" dirty="0"/>
          </a:p>
        </p:txBody>
      </p:sp>
      <p:sp>
        <p:nvSpPr>
          <p:cNvPr id="4" name="CuadroTexto 3"/>
          <p:cNvSpPr txBox="1"/>
          <p:nvPr/>
        </p:nvSpPr>
        <p:spPr>
          <a:xfrm>
            <a:off x="1347538" y="1251284"/>
            <a:ext cx="4896852" cy="738664"/>
          </a:xfrm>
          <a:prstGeom prst="rect">
            <a:avLst/>
          </a:prstGeom>
          <a:noFill/>
        </p:spPr>
        <p:txBody>
          <a:bodyPr wrap="square" rtlCol="0">
            <a:spAutoFit/>
          </a:bodyPr>
          <a:lstStyle/>
          <a:p>
            <a:pPr marL="0" lvl="4"/>
            <a:r>
              <a:rPr lang="es-EC" sz="2400" b="1" i="1" dirty="0"/>
              <a:t>Fuerza de impacto </a:t>
            </a:r>
          </a:p>
          <a:p>
            <a:endParaRPr lang="es-EC" dirty="0"/>
          </a:p>
        </p:txBody>
      </p:sp>
      <p:sp>
        <p:nvSpPr>
          <p:cNvPr id="5" name="Rectangle 2"/>
          <p:cNvSpPr>
            <a:spLocks noChangeArrowheads="1"/>
          </p:cNvSpPr>
          <p:nvPr/>
        </p:nvSpPr>
        <p:spPr bwMode="auto">
          <a:xfrm>
            <a:off x="3068053" y="2273967"/>
            <a:ext cx="146926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1423549461"/>
              </p:ext>
            </p:extLst>
          </p:nvPr>
        </p:nvGraphicFramePr>
        <p:xfrm>
          <a:off x="3068053" y="1989948"/>
          <a:ext cx="2329114" cy="822040"/>
        </p:xfrm>
        <a:graphic>
          <a:graphicData uri="http://schemas.openxmlformats.org/presentationml/2006/ole">
            <mc:AlternateContent xmlns:mc="http://schemas.openxmlformats.org/markup-compatibility/2006">
              <mc:Choice xmlns:v="urn:schemas-microsoft-com:vml" Requires="v">
                <p:oleObj spid="_x0000_s2077" name="Ecuación" r:id="rId3" imgW="1270000" imgH="457200" progId="Equation.3">
                  <p:embed/>
                </p:oleObj>
              </mc:Choice>
              <mc:Fallback>
                <p:oleObj name="Ecuación" r:id="rId3" imgW="12700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053" y="1989948"/>
                        <a:ext cx="2329114" cy="822040"/>
                      </a:xfrm>
                      <a:prstGeom prst="rect">
                        <a:avLst/>
                      </a:prstGeom>
                      <a:noFill/>
                    </p:spPr>
                  </p:pic>
                </p:oleObj>
              </mc:Fallback>
            </mc:AlternateContent>
          </a:graphicData>
        </a:graphic>
      </p:graphicFrame>
      <p:sp>
        <p:nvSpPr>
          <p:cNvPr id="7" name="CuadroTexto 6"/>
          <p:cNvSpPr txBox="1"/>
          <p:nvPr/>
        </p:nvSpPr>
        <p:spPr>
          <a:xfrm>
            <a:off x="2834735" y="3321234"/>
            <a:ext cx="6112042" cy="2031325"/>
          </a:xfrm>
          <a:prstGeom prst="rect">
            <a:avLst/>
          </a:prstGeom>
          <a:noFill/>
        </p:spPr>
        <p:txBody>
          <a:bodyPr wrap="square" rtlCol="0">
            <a:spAutoFit/>
          </a:bodyPr>
          <a:lstStyle/>
          <a:p>
            <a:r>
              <a:rPr lang="es-EC" dirty="0"/>
              <a:t>Donde:</a:t>
            </a:r>
          </a:p>
          <a:p>
            <a:pPr marL="285750" lvl="0" indent="-285750">
              <a:buFont typeface="Arial" panose="020B0604020202020204" pitchFamily="34" charset="0"/>
              <a:buChar char="•"/>
            </a:pPr>
            <a:r>
              <a:rPr lang="es-EC" dirty="0" err="1"/>
              <a:t>Cp</a:t>
            </a:r>
            <a:r>
              <a:rPr lang="es-EC" dirty="0"/>
              <a:t>: 4.5</a:t>
            </a:r>
          </a:p>
          <a:p>
            <a:pPr marL="285750" lvl="0" indent="-285750">
              <a:buFont typeface="Arial" panose="020B0604020202020204" pitchFamily="34" charset="0"/>
              <a:buChar char="•"/>
            </a:pPr>
            <a:r>
              <a:rPr lang="es-EC" dirty="0"/>
              <a:t>A: Área de impacto (m</a:t>
            </a:r>
            <a:r>
              <a:rPr lang="es-EC" baseline="30000" dirty="0"/>
              <a:t>2</a:t>
            </a:r>
            <a:r>
              <a:rPr lang="es-EC" dirty="0"/>
              <a:t>).</a:t>
            </a:r>
          </a:p>
          <a:p>
            <a:pPr marL="285750" lvl="0" indent="-285750">
              <a:buFont typeface="Arial" panose="020B0604020202020204" pitchFamily="34" charset="0"/>
              <a:buChar char="•"/>
            </a:pPr>
            <a:r>
              <a:rPr lang="es-EC" dirty="0"/>
              <a:t>V: Velocidad del flujo (m/s).</a:t>
            </a:r>
          </a:p>
          <a:p>
            <a:pPr marL="285750" lvl="0" indent="-285750">
              <a:buFont typeface="Arial" panose="020B0604020202020204" pitchFamily="34" charset="0"/>
              <a:buChar char="•"/>
            </a:pPr>
            <a:r>
              <a:rPr lang="es-EC" dirty="0"/>
              <a:t>g: </a:t>
            </a:r>
            <a:r>
              <a:rPr lang="es-EC" dirty="0" smtClean="0"/>
              <a:t>gravedad, 9,8 </a:t>
            </a:r>
            <a:r>
              <a:rPr lang="es-EC" dirty="0"/>
              <a:t>(m/s</a:t>
            </a:r>
            <a:r>
              <a:rPr lang="es-EC" baseline="30000" dirty="0"/>
              <a:t>2</a:t>
            </a:r>
            <a:r>
              <a:rPr lang="es-EC" dirty="0"/>
              <a:t>).</a:t>
            </a:r>
          </a:p>
          <a:p>
            <a:pPr marL="285750" lvl="0" indent="-285750">
              <a:buFont typeface="Arial" panose="020B0604020202020204" pitchFamily="34" charset="0"/>
              <a:buChar char="•"/>
            </a:pPr>
            <a:r>
              <a:rPr lang="es-EC" dirty="0"/>
              <a:t>ɣ: Peso específico del </a:t>
            </a:r>
            <a:r>
              <a:rPr lang="es-EC" dirty="0" err="1"/>
              <a:t>lahar</a:t>
            </a:r>
            <a:r>
              <a:rPr lang="es-EC" dirty="0"/>
              <a:t> (2.2 T/m</a:t>
            </a:r>
            <a:r>
              <a:rPr lang="es-EC" baseline="30000" dirty="0"/>
              <a:t>3</a:t>
            </a:r>
            <a:r>
              <a:rPr lang="es-EC" dirty="0"/>
              <a:t>).</a:t>
            </a:r>
          </a:p>
          <a:p>
            <a:endParaRPr lang="es-EC" dirty="0"/>
          </a:p>
        </p:txBody>
      </p:sp>
    </p:spTree>
    <p:extLst>
      <p:ext uri="{BB962C8B-B14F-4D97-AF65-F5344CB8AC3E}">
        <p14:creationId xmlns:p14="http://schemas.microsoft.com/office/powerpoint/2010/main" val="1360068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68620309"/>
              </p:ext>
            </p:extLst>
          </p:nvPr>
        </p:nvGraphicFramePr>
        <p:xfrm>
          <a:off x="2117559" y="1925052"/>
          <a:ext cx="4932947" cy="2730532"/>
        </p:xfrm>
        <a:graphic>
          <a:graphicData uri="http://schemas.openxmlformats.org/drawingml/2006/table">
            <a:tbl>
              <a:tblPr firstRow="1" firstCol="1" bandRow="1">
                <a:tableStyleId>{5C22544A-7EE6-4342-B048-85BDC9FD1C3A}</a:tableStyleId>
              </a:tblPr>
              <a:tblGrid>
                <a:gridCol w="2583925">
                  <a:extLst>
                    <a:ext uri="{9D8B030D-6E8A-4147-A177-3AD203B41FA5}">
                      <a16:colId xmlns:a16="http://schemas.microsoft.com/office/drawing/2014/main" xmlns="" val="2851361513"/>
                    </a:ext>
                  </a:extLst>
                </a:gridCol>
                <a:gridCol w="1308741">
                  <a:extLst>
                    <a:ext uri="{9D8B030D-6E8A-4147-A177-3AD203B41FA5}">
                      <a16:colId xmlns:a16="http://schemas.microsoft.com/office/drawing/2014/main" xmlns="" val="1793078739"/>
                    </a:ext>
                  </a:extLst>
                </a:gridCol>
                <a:gridCol w="1040281">
                  <a:extLst>
                    <a:ext uri="{9D8B030D-6E8A-4147-A177-3AD203B41FA5}">
                      <a16:colId xmlns:a16="http://schemas.microsoft.com/office/drawing/2014/main" xmlns="" val="4180718524"/>
                    </a:ext>
                  </a:extLst>
                </a:gridCol>
              </a:tblGrid>
              <a:tr h="252663">
                <a:tc>
                  <a:txBody>
                    <a:bodyPr/>
                    <a:lstStyle/>
                    <a:p>
                      <a:pPr>
                        <a:lnSpc>
                          <a:spcPct val="107000"/>
                        </a:lnSpc>
                        <a:spcAft>
                          <a:spcPts val="0"/>
                        </a:spcAft>
                      </a:pPr>
                      <a:r>
                        <a:rPr lang="es-EC" sz="10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400" dirty="0">
                          <a:effectLst/>
                        </a:rPr>
                        <a:t>RÍO EL SALTO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400">
                          <a:effectLst/>
                        </a:rPr>
                        <a:t>RÍO PITA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1973326"/>
                  </a:ext>
                </a:extLst>
              </a:tr>
              <a:tr h="252663">
                <a:tc>
                  <a:txBody>
                    <a:bodyPr/>
                    <a:lstStyle/>
                    <a:p>
                      <a:pPr>
                        <a:lnSpc>
                          <a:spcPct val="107000"/>
                        </a:lnSpc>
                        <a:spcAft>
                          <a:spcPts val="0"/>
                        </a:spcAft>
                      </a:pPr>
                      <a:r>
                        <a:rPr lang="es-EC" sz="1400" dirty="0" err="1">
                          <a:effectLst/>
                        </a:rPr>
                        <a:t>Cp</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4.50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4.50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21021975"/>
                  </a:ext>
                </a:extLst>
              </a:tr>
              <a:tr h="252663">
                <a:tc>
                  <a:txBody>
                    <a:bodyPr/>
                    <a:lstStyle/>
                    <a:p>
                      <a:pPr>
                        <a:lnSpc>
                          <a:spcPct val="107000"/>
                        </a:lnSpc>
                        <a:spcAft>
                          <a:spcPts val="0"/>
                        </a:spcAft>
                      </a:pPr>
                      <a:r>
                        <a:rPr lang="es-EC" sz="1400" dirty="0">
                          <a:effectLst/>
                        </a:rPr>
                        <a:t>A: Área de impacto (m2)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181.91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1889.20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7347418"/>
                  </a:ext>
                </a:extLst>
              </a:tr>
              <a:tr h="252663">
                <a:tc>
                  <a:txBody>
                    <a:bodyPr/>
                    <a:lstStyle/>
                    <a:p>
                      <a:pPr>
                        <a:lnSpc>
                          <a:spcPct val="107000"/>
                        </a:lnSpc>
                        <a:spcAft>
                          <a:spcPts val="0"/>
                        </a:spcAft>
                      </a:pPr>
                      <a:r>
                        <a:rPr lang="es-EC" sz="1400" dirty="0">
                          <a:effectLst/>
                        </a:rPr>
                        <a:t>V: Velocidad de flujo (m/s)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8.12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6.96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86336000"/>
                  </a:ext>
                </a:extLst>
              </a:tr>
              <a:tr h="252663">
                <a:tc>
                  <a:txBody>
                    <a:bodyPr/>
                    <a:lstStyle/>
                    <a:p>
                      <a:pPr>
                        <a:lnSpc>
                          <a:spcPct val="107000"/>
                        </a:lnSpc>
                        <a:spcAft>
                          <a:spcPts val="0"/>
                        </a:spcAft>
                      </a:pPr>
                      <a:r>
                        <a:rPr lang="es-EC" sz="1400" dirty="0">
                          <a:effectLst/>
                        </a:rPr>
                        <a:t>g: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9.80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9.80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66236522"/>
                  </a:ext>
                </a:extLst>
              </a:tr>
              <a:tr h="252663">
                <a:tc>
                  <a:txBody>
                    <a:bodyPr/>
                    <a:lstStyle/>
                    <a:p>
                      <a:pPr>
                        <a:lnSpc>
                          <a:spcPct val="107000"/>
                        </a:lnSpc>
                        <a:spcAft>
                          <a:spcPts val="0"/>
                        </a:spcAft>
                      </a:pPr>
                      <a:r>
                        <a:rPr lang="es-ES" sz="1400" dirty="0">
                          <a:effectLst/>
                        </a:rPr>
                        <a:t>ɣ: Peso específico del </a:t>
                      </a:r>
                      <a:r>
                        <a:rPr lang="es-ES" sz="1400" dirty="0" err="1">
                          <a:effectLst/>
                        </a:rPr>
                        <a:t>lahar</a:t>
                      </a:r>
                      <a:r>
                        <a:rPr lang="es-ES" sz="1400" dirty="0">
                          <a:effectLst/>
                        </a:rPr>
                        <a:t> (T/m3)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2.20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2.20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21188319"/>
                  </a:ext>
                </a:extLst>
              </a:tr>
              <a:tr h="252663">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58751878"/>
                  </a:ext>
                </a:extLst>
              </a:tr>
              <a:tr h="252663">
                <a:tc>
                  <a:txBody>
                    <a:bodyPr/>
                    <a:lstStyle/>
                    <a:p>
                      <a:pPr>
                        <a:lnSpc>
                          <a:spcPct val="107000"/>
                        </a:lnSpc>
                        <a:spcAft>
                          <a:spcPts val="0"/>
                        </a:spcAft>
                      </a:pPr>
                      <a:r>
                        <a:rPr lang="es-EC" sz="1400" dirty="0">
                          <a:effectLst/>
                        </a:rPr>
                        <a:t>FUERZA DE IMPACTO  (T)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6058.26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46224.85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88098081"/>
                  </a:ext>
                </a:extLst>
              </a:tr>
              <a:tr h="252663">
                <a:tc>
                  <a:txBody>
                    <a:bodyPr/>
                    <a:lstStyle/>
                    <a:p>
                      <a:pPr>
                        <a:lnSpc>
                          <a:spcPct val="107000"/>
                        </a:lnSpc>
                        <a:spcAft>
                          <a:spcPts val="0"/>
                        </a:spcAft>
                      </a:pPr>
                      <a:r>
                        <a:rPr lang="es-EC" sz="1400" dirty="0">
                          <a:effectLst/>
                        </a:rPr>
                        <a:t>Altura de la ola (m)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7.26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19003041"/>
                  </a:ext>
                </a:extLst>
              </a:tr>
              <a:tr h="252663">
                <a:tc>
                  <a:txBody>
                    <a:bodyPr/>
                    <a:lstStyle/>
                    <a:p>
                      <a:pPr>
                        <a:lnSpc>
                          <a:spcPct val="107000"/>
                        </a:lnSpc>
                        <a:spcAft>
                          <a:spcPts val="0"/>
                        </a:spcAft>
                      </a:pPr>
                      <a:r>
                        <a:rPr lang="es-EC" sz="1400" dirty="0">
                          <a:effectLst/>
                        </a:rPr>
                        <a:t>MOMENTO   (</a:t>
                      </a:r>
                      <a:r>
                        <a:rPr lang="es-EC" sz="1400" dirty="0" err="1">
                          <a:effectLst/>
                        </a:rPr>
                        <a:t>T.m</a:t>
                      </a:r>
                      <a:r>
                        <a:rPr lang="es-EC" sz="14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18174.77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167796.22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95849547"/>
                  </a:ext>
                </a:extLst>
              </a:tr>
            </a:tbl>
          </a:graphicData>
        </a:graphic>
      </p:graphicFrame>
      <p:sp>
        <p:nvSpPr>
          <p:cNvPr id="3" name="CuadroTexto 2"/>
          <p:cNvSpPr txBox="1"/>
          <p:nvPr/>
        </p:nvSpPr>
        <p:spPr>
          <a:xfrm>
            <a:off x="1102551" y="1278721"/>
            <a:ext cx="7628021" cy="646331"/>
          </a:xfrm>
          <a:prstGeom prst="rect">
            <a:avLst/>
          </a:prstGeom>
          <a:noFill/>
        </p:spPr>
        <p:txBody>
          <a:bodyPr wrap="square" rtlCol="0">
            <a:spAutoFit/>
          </a:bodyPr>
          <a:lstStyle/>
          <a:p>
            <a:r>
              <a:rPr lang="es-EC" b="1" dirty="0"/>
              <a:t>Cálculo de la fuerza de impacto para las presas de El Salto y Pita</a:t>
            </a:r>
            <a:endParaRPr lang="es-EC" dirty="0"/>
          </a:p>
          <a:p>
            <a:endParaRPr lang="es-EC" dirty="0"/>
          </a:p>
        </p:txBody>
      </p:sp>
      <p:sp>
        <p:nvSpPr>
          <p:cNvPr id="4" name="CuadroTexto 3"/>
          <p:cNvSpPr txBox="1"/>
          <p:nvPr/>
        </p:nvSpPr>
        <p:spPr>
          <a:xfrm>
            <a:off x="2899611" y="4655584"/>
            <a:ext cx="3729789" cy="261610"/>
          </a:xfrm>
          <a:prstGeom prst="rect">
            <a:avLst/>
          </a:prstGeom>
          <a:noFill/>
        </p:spPr>
        <p:txBody>
          <a:bodyPr wrap="square" rtlCol="0">
            <a:spAutoFit/>
          </a:bodyPr>
          <a:lstStyle/>
          <a:p>
            <a:r>
              <a:rPr lang="es-EC" sz="1100" b="1" i="1" dirty="0"/>
              <a:t>Fuente: </a:t>
            </a:r>
            <a:r>
              <a:rPr lang="es-EC" sz="1100" i="1" dirty="0"/>
              <a:t>(Bonito &amp; Naranjo, 2016)</a:t>
            </a:r>
            <a:endParaRPr lang="es-EC" sz="1100" dirty="0"/>
          </a:p>
        </p:txBody>
      </p:sp>
    </p:spTree>
    <p:extLst>
      <p:ext uri="{BB962C8B-B14F-4D97-AF65-F5344CB8AC3E}">
        <p14:creationId xmlns:p14="http://schemas.microsoft.com/office/powerpoint/2010/main" val="170448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3475" y="577515"/>
            <a:ext cx="4896852" cy="461665"/>
          </a:xfrm>
          <a:prstGeom prst="rect">
            <a:avLst/>
          </a:prstGeom>
          <a:noFill/>
        </p:spPr>
        <p:txBody>
          <a:bodyPr wrap="square" rtlCol="0">
            <a:spAutoFit/>
          </a:bodyPr>
          <a:lstStyle/>
          <a:p>
            <a:pPr marL="0" lvl="4"/>
            <a:r>
              <a:rPr lang="es-EC" sz="2400" b="1" i="1" dirty="0" smtClean="0"/>
              <a:t>Empuje del </a:t>
            </a:r>
            <a:r>
              <a:rPr lang="es-EC" sz="2400" b="1" i="1" dirty="0" err="1" smtClean="0"/>
              <a:t>lahar</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886387759"/>
              </p:ext>
            </p:extLst>
          </p:nvPr>
        </p:nvGraphicFramePr>
        <p:xfrm>
          <a:off x="2169027" y="1748982"/>
          <a:ext cx="4051300" cy="960120"/>
        </p:xfrm>
        <a:graphic>
          <a:graphicData uri="http://schemas.openxmlformats.org/drawingml/2006/table">
            <a:tbl>
              <a:tblPr firstRow="1" firstCol="1" bandRow="1">
                <a:tableStyleId>{5FD0F851-EC5A-4D38-B0AD-8093EC10F338}</a:tableStyleId>
              </a:tblPr>
              <a:tblGrid>
                <a:gridCol w="2099945">
                  <a:extLst>
                    <a:ext uri="{9D8B030D-6E8A-4147-A177-3AD203B41FA5}">
                      <a16:colId xmlns:a16="http://schemas.microsoft.com/office/drawing/2014/main" xmlns="" val="980997748"/>
                    </a:ext>
                  </a:extLst>
                </a:gridCol>
                <a:gridCol w="1951355">
                  <a:extLst>
                    <a:ext uri="{9D8B030D-6E8A-4147-A177-3AD203B41FA5}">
                      <a16:colId xmlns:a16="http://schemas.microsoft.com/office/drawing/2014/main" xmlns="" val="2682233721"/>
                    </a:ext>
                  </a:extLst>
                </a:gridCol>
              </a:tblGrid>
              <a:tr h="0">
                <a:tc>
                  <a:txBody>
                    <a:bodyPr/>
                    <a:lstStyle/>
                    <a:p>
                      <a:pPr marL="457200">
                        <a:lnSpc>
                          <a:spcPct val="150000"/>
                        </a:lnSpc>
                        <a:spcAft>
                          <a:spcPts val="0"/>
                        </a:spcAft>
                      </a:pPr>
                      <a:r>
                        <a:rPr lang="es-EC" sz="1400" dirty="0">
                          <a:effectLst/>
                        </a:rPr>
                        <a:t>Angulo de fricción interna Ø</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C" sz="1400">
                          <a:effectLst/>
                        </a:rPr>
                        <a:t>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8709261"/>
                  </a:ext>
                </a:extLst>
              </a:tr>
              <a:tr h="0">
                <a:tc>
                  <a:txBody>
                    <a:bodyPr/>
                    <a:lstStyle/>
                    <a:p>
                      <a:pPr marL="457200">
                        <a:lnSpc>
                          <a:spcPct val="150000"/>
                        </a:lnSpc>
                        <a:spcAft>
                          <a:spcPts val="0"/>
                        </a:spcAft>
                      </a:pPr>
                      <a:r>
                        <a:rPr lang="es-EC" sz="1400" dirty="0">
                          <a:effectLst/>
                        </a:rPr>
                        <a:t>Peso específico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C" sz="1400" dirty="0">
                          <a:effectLst/>
                        </a:rPr>
                        <a:t>2.2 T/m</a:t>
                      </a:r>
                      <a:r>
                        <a:rPr lang="es-EC" sz="1400" baseline="30000" dirty="0">
                          <a:effectLst/>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5006956"/>
                  </a:ext>
                </a:extLst>
              </a:tr>
            </a:tbl>
          </a:graphicData>
        </a:graphic>
      </p:graphicFrame>
      <p:sp>
        <p:nvSpPr>
          <p:cNvPr id="4" name="CuadroTexto 3"/>
          <p:cNvSpPr txBox="1"/>
          <p:nvPr/>
        </p:nvSpPr>
        <p:spPr>
          <a:xfrm>
            <a:off x="1768642" y="1299410"/>
            <a:ext cx="4620127" cy="584775"/>
          </a:xfrm>
          <a:prstGeom prst="rect">
            <a:avLst/>
          </a:prstGeom>
          <a:noFill/>
        </p:spPr>
        <p:txBody>
          <a:bodyPr wrap="square" rtlCol="0">
            <a:spAutoFit/>
          </a:bodyPr>
          <a:lstStyle/>
          <a:p>
            <a:r>
              <a:rPr lang="es-EC" sz="1600" b="1" dirty="0"/>
              <a:t>Parámetros para el cálculo del Empuje de </a:t>
            </a:r>
            <a:r>
              <a:rPr lang="es-EC" sz="1600" b="1" dirty="0" err="1"/>
              <a:t>lahar</a:t>
            </a:r>
            <a:endParaRPr lang="es-EC" sz="1600" dirty="0"/>
          </a:p>
          <a:p>
            <a:endParaRPr lang="es-EC" sz="1600" dirty="0"/>
          </a:p>
        </p:txBody>
      </p:sp>
      <p:sp>
        <p:nvSpPr>
          <p:cNvPr id="5" name="CuadroTexto 4"/>
          <p:cNvSpPr txBox="1"/>
          <p:nvPr/>
        </p:nvSpPr>
        <p:spPr>
          <a:xfrm>
            <a:off x="2574759" y="2769342"/>
            <a:ext cx="3645568" cy="538609"/>
          </a:xfrm>
          <a:prstGeom prst="rect">
            <a:avLst/>
          </a:prstGeom>
          <a:noFill/>
        </p:spPr>
        <p:txBody>
          <a:bodyPr wrap="square" rtlCol="0">
            <a:spAutoFit/>
          </a:bodyPr>
          <a:lstStyle/>
          <a:p>
            <a:r>
              <a:rPr lang="es-EC" sz="1100" b="1" i="1" dirty="0"/>
              <a:t>Fuente: </a:t>
            </a:r>
            <a:r>
              <a:rPr lang="es-EC" sz="1100" i="1" dirty="0"/>
              <a:t>(Bonito &amp; Naranjo, 2016)</a:t>
            </a:r>
            <a:endParaRPr lang="es-EC" sz="1100" dirty="0"/>
          </a:p>
          <a:p>
            <a:endParaRPr lang="es-EC" dirty="0"/>
          </a:p>
        </p:txBody>
      </p:sp>
      <p:sp>
        <p:nvSpPr>
          <p:cNvPr id="6" name="CuadroTexto 5"/>
          <p:cNvSpPr txBox="1"/>
          <p:nvPr/>
        </p:nvSpPr>
        <p:spPr>
          <a:xfrm>
            <a:off x="980574" y="3323374"/>
            <a:ext cx="6833937" cy="1323439"/>
          </a:xfrm>
          <a:prstGeom prst="rect">
            <a:avLst/>
          </a:prstGeom>
          <a:noFill/>
        </p:spPr>
        <p:txBody>
          <a:bodyPr wrap="square" rtlCol="0">
            <a:spAutoFit/>
          </a:bodyPr>
          <a:lstStyle/>
          <a:p>
            <a:pPr algn="just"/>
            <a:r>
              <a:rPr lang="es-EC" sz="2000" dirty="0"/>
              <a:t>A partir de estos datos se calcula el empuje en base a la ecuación de presión activa de tierra de </a:t>
            </a:r>
            <a:r>
              <a:rPr lang="es-EC" sz="2000" dirty="0" err="1"/>
              <a:t>Rankine</a:t>
            </a:r>
            <a:r>
              <a:rPr lang="es-EC" sz="2000" dirty="0"/>
              <a:t> por su comportamiento como empuje de sedimentos.</a:t>
            </a:r>
          </a:p>
        </p:txBody>
      </p:sp>
      <mc:AlternateContent xmlns:mc="http://schemas.openxmlformats.org/markup-compatibility/2006" xmlns:a14="http://schemas.microsoft.com/office/drawing/2010/main">
        <mc:Choice Requires="a14">
          <p:sp>
            <p:nvSpPr>
              <p:cNvPr id="7" name="Rectángulo 6"/>
              <p:cNvSpPr/>
              <p:nvPr/>
            </p:nvSpPr>
            <p:spPr>
              <a:xfrm>
                <a:off x="3644458" y="6005806"/>
                <a:ext cx="2166299"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𝐸</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2</m:t>
                          </m:r>
                        </m:den>
                      </m:f>
                      <m:r>
                        <a:rPr lang="es-EC" i="1">
                          <a:latin typeface="Cambria Math" panose="02040503050406030204" pitchFamily="18" charset="0"/>
                        </a:rPr>
                        <m:t>∗</m:t>
                      </m:r>
                      <m:r>
                        <a:rPr lang="es-EC" i="1">
                          <a:latin typeface="Cambria Math" panose="02040503050406030204" pitchFamily="18" charset="0"/>
                        </a:rPr>
                        <m:t>𝐾𝑎</m:t>
                      </m:r>
                      <m:r>
                        <a:rPr lang="es-EC" i="1">
                          <a:latin typeface="Cambria Math" panose="02040503050406030204" pitchFamily="18" charset="0"/>
                        </a:rPr>
                        <m:t>∗</m:t>
                      </m:r>
                      <m:r>
                        <a:rPr lang="es-EC" i="1">
                          <a:latin typeface="Cambria Math" panose="02040503050406030204" pitchFamily="18" charset="0"/>
                        </a:rPr>
                        <m:t>𝛾</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𝐻</m:t>
                          </m:r>
                        </m:e>
                        <m:sup>
                          <m:r>
                            <a:rPr lang="es-EC" i="1">
                              <a:latin typeface="Cambria Math" panose="02040503050406030204" pitchFamily="18" charset="0"/>
                            </a:rPr>
                            <m:t>2</m:t>
                          </m:r>
                        </m:sup>
                      </m:sSup>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644458" y="6005806"/>
                <a:ext cx="2166299" cy="610936"/>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022467" y="5077735"/>
                <a:ext cx="358489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𝐾𝑎</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r>
                            <a:rPr lang="es-EC" i="1">
                              <a:latin typeface="Cambria Math" panose="02040503050406030204" pitchFamily="18" charset="0"/>
                            </a:rPr>
                            <m:t>𝑠𝑒𝑛</m:t>
                          </m:r>
                          <m:r>
                            <a:rPr lang="es-EC" i="0">
                              <a:latin typeface="Cambria Math" panose="02040503050406030204" pitchFamily="18" charset="0"/>
                            </a:rPr>
                            <m:t>∅</m:t>
                          </m:r>
                        </m:num>
                        <m:den>
                          <m:r>
                            <a:rPr lang="es-EC" i="0">
                              <a:latin typeface="Cambria Math" panose="02040503050406030204" pitchFamily="18" charset="0"/>
                            </a:rPr>
                            <m:t>1+</m:t>
                          </m:r>
                          <m:r>
                            <a:rPr lang="es-EC" i="1">
                              <a:latin typeface="Cambria Math" panose="02040503050406030204" pitchFamily="18" charset="0"/>
                            </a:rPr>
                            <m:t>𝑠𝑒𝑛</m:t>
                          </m:r>
                          <m:r>
                            <a:rPr lang="es-EC" i="0">
                              <a:latin typeface="Cambria Math" panose="02040503050406030204" pitchFamily="18" charset="0"/>
                            </a:rPr>
                            <m:t>∅</m:t>
                          </m:r>
                        </m:den>
                      </m:f>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𝑡𝑎𝑛</m:t>
                          </m:r>
                        </m:e>
                        <m:sup>
                          <m:r>
                            <a:rPr lang="es-EC" i="0">
                              <a:latin typeface="Cambria Math" panose="02040503050406030204" pitchFamily="18" charset="0"/>
                            </a:rPr>
                            <m:t>2</m:t>
                          </m:r>
                        </m:sup>
                      </m:sSup>
                      <m:r>
                        <a:rPr lang="es-EC" i="0">
                          <a:latin typeface="Cambria Math" panose="02040503050406030204" pitchFamily="18" charset="0"/>
                        </a:rPr>
                        <m:t> </m:t>
                      </m:r>
                      <m:d>
                        <m:dPr>
                          <m:ctrlPr>
                            <a:rPr lang="es-EC" i="1">
                              <a:latin typeface="Cambria Math" panose="02040503050406030204" pitchFamily="18" charset="0"/>
                            </a:rPr>
                          </m:ctrlPr>
                        </m:dPr>
                        <m:e>
                          <m:r>
                            <a:rPr lang="es-EC" i="0">
                              <a:latin typeface="Cambria Math" panose="02040503050406030204" pitchFamily="18" charset="0"/>
                            </a:rPr>
                            <m:t>45−</m:t>
                          </m:r>
                          <m:f>
                            <m:fPr>
                              <m:ctrlPr>
                                <a:rPr lang="es-EC" i="1">
                                  <a:latin typeface="Cambria Math" panose="02040503050406030204" pitchFamily="18" charset="0"/>
                                </a:rPr>
                              </m:ctrlPr>
                            </m:fPr>
                            <m:num>
                              <m:r>
                                <a:rPr lang="es-EC" i="0">
                                  <a:latin typeface="Cambria Math" panose="02040503050406030204" pitchFamily="18" charset="0"/>
                                </a:rPr>
                                <m:t>∅</m:t>
                              </m:r>
                            </m:num>
                            <m:den>
                              <m:r>
                                <a:rPr lang="es-EC" i="0">
                                  <a:latin typeface="Cambria Math" panose="02040503050406030204" pitchFamily="18" charset="0"/>
                                </a:rPr>
                                <m:t>2</m:t>
                              </m:r>
                            </m:den>
                          </m:f>
                          <m:r>
                            <a:rPr lang="es-EC" i="0">
                              <a:latin typeface="Cambria Math" panose="02040503050406030204" pitchFamily="18" charset="0"/>
                            </a:rPr>
                            <m:t> </m:t>
                          </m:r>
                        </m:e>
                      </m:d>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022467" y="5077735"/>
                <a:ext cx="3584892" cy="714683"/>
              </a:xfrm>
              <a:prstGeom prst="rect">
                <a:avLst/>
              </a:prstGeom>
              <a:blipFill>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3395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1637006" y="683500"/>
            <a:ext cx="7142672" cy="369332"/>
          </a:xfrm>
          <a:prstGeom prst="rect">
            <a:avLst/>
          </a:prstGeom>
          <a:noFill/>
        </p:spPr>
        <p:txBody>
          <a:bodyPr wrap="square" rtlCol="0">
            <a:spAutoFit/>
          </a:bodyPr>
          <a:lstStyle/>
          <a:p>
            <a:r>
              <a:rPr lang="es-EC" dirty="0" smtClean="0"/>
              <a:t>INTRODUCCIÓN:</a:t>
            </a:r>
            <a:endParaRPr lang="en-US" dirty="0"/>
          </a:p>
        </p:txBody>
      </p:sp>
      <p:sp>
        <p:nvSpPr>
          <p:cNvPr id="4" name="CuadroTexto 3"/>
          <p:cNvSpPr txBox="1"/>
          <p:nvPr/>
        </p:nvSpPr>
        <p:spPr>
          <a:xfrm>
            <a:off x="1104914" y="1195822"/>
            <a:ext cx="7142672" cy="5909310"/>
          </a:xfrm>
          <a:prstGeom prst="rect">
            <a:avLst/>
          </a:prstGeom>
          <a:noFill/>
        </p:spPr>
        <p:txBody>
          <a:bodyPr wrap="square" rtlCol="0">
            <a:spAutoFit/>
          </a:bodyPr>
          <a:lstStyle/>
          <a:p>
            <a:pPr algn="just"/>
            <a:r>
              <a:rPr lang="es-EC" dirty="0"/>
              <a:t>Ante una eventual erupción del Volcán Cotopaxi, se verían afectadas un promedio de 300.000 personas que habitan en la zona calificada como de alto riesgo, ya que sus drenajes tales como ríos y quebradas forman parte de la red hidrográfica del Volcán Cotopaxi; </a:t>
            </a:r>
            <a:r>
              <a:rPr lang="es-EC" dirty="0" smtClean="0"/>
              <a:t>geográficamente </a:t>
            </a:r>
            <a:r>
              <a:rPr lang="es-EC" dirty="0"/>
              <a:t>por el norte se inicia con los Ríos Pita y El Salto que drenan la parte nororiental y norte del cono</a:t>
            </a:r>
            <a:r>
              <a:rPr lang="es-EC" dirty="0" smtClean="0"/>
              <a:t>.</a:t>
            </a:r>
          </a:p>
          <a:p>
            <a:pPr algn="just"/>
            <a:endParaRPr lang="es-EC" dirty="0"/>
          </a:p>
          <a:p>
            <a:pPr algn="just"/>
            <a:endParaRPr lang="es-EC" dirty="0" smtClean="0"/>
          </a:p>
          <a:p>
            <a:pPr algn="just"/>
            <a:endParaRPr lang="es-EC" dirty="0"/>
          </a:p>
          <a:p>
            <a:pPr algn="just"/>
            <a:endParaRPr lang="es-EC" dirty="0" smtClean="0"/>
          </a:p>
          <a:p>
            <a:pPr algn="just"/>
            <a:endParaRPr lang="es-EC" dirty="0"/>
          </a:p>
          <a:p>
            <a:pPr algn="just"/>
            <a:endParaRPr lang="es-EC" dirty="0" smtClean="0"/>
          </a:p>
          <a:p>
            <a:pPr algn="just"/>
            <a:endParaRPr lang="es-EC" dirty="0" smtClean="0"/>
          </a:p>
          <a:p>
            <a:pPr algn="just"/>
            <a:r>
              <a:rPr lang="es-EC" dirty="0"/>
              <a:t>Un sistema de Obras de Protección compuestas por presas mixtas y obras de desagüe propuesto que permitirían retener la mayor cantidad de sólidos del flujo de lodo (Bonito &amp; Naranjo, 2016) ha sido desarrollada, presentando un cuestionamiento acerca del diseño estructural de las celdas de hormigón que forman parte de la presa mixta.</a:t>
            </a:r>
            <a:endParaRPr lang="en-US" dirty="0"/>
          </a:p>
          <a:p>
            <a:endParaRPr lang="en-US" dirty="0"/>
          </a:p>
        </p:txBody>
      </p:sp>
      <p:pic>
        <p:nvPicPr>
          <p:cNvPr id="5" name="Imagen 4"/>
          <p:cNvPicPr/>
          <p:nvPr/>
        </p:nvPicPr>
        <p:blipFill>
          <a:blip r:embed="rId2" cstate="print"/>
          <a:stretch>
            <a:fillRect/>
          </a:stretch>
        </p:blipFill>
        <p:spPr>
          <a:xfrm>
            <a:off x="4684876" y="3063656"/>
            <a:ext cx="3608126" cy="1843930"/>
          </a:xfrm>
          <a:prstGeom prst="rect">
            <a:avLst/>
          </a:prstGeom>
        </p:spPr>
      </p:pic>
    </p:spTree>
    <p:extLst>
      <p:ext uri="{BB962C8B-B14F-4D97-AF65-F5344CB8AC3E}">
        <p14:creationId xmlns:p14="http://schemas.microsoft.com/office/powerpoint/2010/main" val="165900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92077" y="926432"/>
            <a:ext cx="7543800" cy="1600438"/>
          </a:xfrm>
          <a:prstGeom prst="rect">
            <a:avLst/>
          </a:prstGeom>
          <a:noFill/>
        </p:spPr>
        <p:txBody>
          <a:bodyPr wrap="square" rtlCol="0">
            <a:spAutoFit/>
          </a:bodyPr>
          <a:lstStyle/>
          <a:p>
            <a:pPr algn="just"/>
            <a:r>
              <a:rPr lang="es-EC" sz="2000" dirty="0"/>
              <a:t>Se obtiene el momento de volcamiento realizando sumatoria de momentos en el punto más bajo siendo el brazo de palanca </a:t>
            </a:r>
            <a:r>
              <a:rPr lang="es-EC" sz="2000" dirty="0" smtClean="0"/>
              <a:t>la distancia de la base de la presa hasta el centro geométrico de la carga que produce el empuje.</a:t>
            </a:r>
            <a:endParaRPr lang="es-EC" sz="2000" dirty="0"/>
          </a:p>
          <a:p>
            <a:endParaRPr lang="es-EC" dirty="0"/>
          </a:p>
        </p:txBody>
      </p:sp>
      <mc:AlternateContent xmlns:mc="http://schemas.openxmlformats.org/markup-compatibility/2006" xmlns:a14="http://schemas.microsoft.com/office/drawing/2010/main">
        <mc:Choice Requires="a14">
          <p:sp>
            <p:nvSpPr>
              <p:cNvPr id="6" name="Rectángulo 5"/>
              <p:cNvSpPr/>
              <p:nvPr/>
            </p:nvSpPr>
            <p:spPr>
              <a:xfrm>
                <a:off x="3267301" y="2526870"/>
                <a:ext cx="2356734"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𝑌</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65.00</m:t>
                          </m:r>
                        </m:num>
                        <m:den>
                          <m:r>
                            <a:rPr lang="es-EC" i="0">
                              <a:latin typeface="Cambria Math" panose="02040503050406030204" pitchFamily="18" charset="0"/>
                            </a:rPr>
                            <m:t>3.00</m:t>
                          </m:r>
                        </m:den>
                      </m:f>
                      <m:r>
                        <a:rPr lang="es-EC" i="0">
                          <a:latin typeface="Cambria Math" panose="02040503050406030204" pitchFamily="18" charset="0"/>
                        </a:rPr>
                        <m:t>=21.66 </m:t>
                      </m:r>
                      <m:r>
                        <a:rPr lang="es-EC" i="1">
                          <a:latin typeface="Cambria Math" panose="02040503050406030204" pitchFamily="18" charset="0"/>
                        </a:rPr>
                        <m:t>𝑚</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3267301" y="2526870"/>
                <a:ext cx="2356734" cy="618311"/>
              </a:xfrm>
              <a:prstGeom prst="rect">
                <a:avLst/>
              </a:prstGeom>
              <a:blipFill>
                <a:blip r:embed="rId2"/>
                <a:stretch>
                  <a:fillRect/>
                </a:stretch>
              </a:blipFill>
            </p:spPr>
            <p:txBody>
              <a:bodyPr/>
              <a:lstStyle/>
              <a:p>
                <a:r>
                  <a:rPr lang="es-EC">
                    <a:noFill/>
                  </a:rPr>
                  <a:t> </a:t>
                </a:r>
              </a:p>
            </p:txBody>
          </p:sp>
        </mc:Fallback>
      </mc:AlternateContent>
      <p:pic>
        <p:nvPicPr>
          <p:cNvPr id="7" name="Imagen 6"/>
          <p:cNvPicPr/>
          <p:nvPr/>
        </p:nvPicPr>
        <p:blipFill>
          <a:blip r:embed="rId3" cstate="print">
            <a:clrChange>
              <a:clrFrom>
                <a:srgbClr val="FFFFFF"/>
              </a:clrFrom>
              <a:clrTo>
                <a:srgbClr val="FFFFFF">
                  <a:alpha val="0"/>
                </a:srgbClr>
              </a:clrTo>
            </a:clrChange>
          </a:blip>
          <a:stretch>
            <a:fillRect/>
          </a:stretch>
        </p:blipFill>
        <p:spPr>
          <a:xfrm>
            <a:off x="2117558" y="3244980"/>
            <a:ext cx="4397825" cy="2320557"/>
          </a:xfrm>
          <a:prstGeom prst="rect">
            <a:avLst/>
          </a:prstGeom>
        </p:spPr>
      </p:pic>
      <p:sp>
        <p:nvSpPr>
          <p:cNvPr id="8" name="CuadroTexto 7"/>
          <p:cNvSpPr txBox="1"/>
          <p:nvPr/>
        </p:nvSpPr>
        <p:spPr>
          <a:xfrm>
            <a:off x="2538662" y="5665336"/>
            <a:ext cx="3814011" cy="430887"/>
          </a:xfrm>
          <a:prstGeom prst="rect">
            <a:avLst/>
          </a:prstGeom>
          <a:noFill/>
        </p:spPr>
        <p:txBody>
          <a:bodyPr wrap="square" rtlCol="0">
            <a:spAutoFit/>
          </a:bodyPr>
          <a:lstStyle/>
          <a:p>
            <a:pPr algn="ctr"/>
            <a:r>
              <a:rPr lang="es-EC" sz="1100" i="1" dirty="0"/>
              <a:t>Empuje del </a:t>
            </a:r>
            <a:r>
              <a:rPr lang="es-EC" sz="1100" i="1" dirty="0" err="1"/>
              <a:t>lahar</a:t>
            </a:r>
            <a:r>
              <a:rPr lang="es-EC" sz="1100" i="1" dirty="0"/>
              <a:t> Presa Rio El Salto</a:t>
            </a:r>
          </a:p>
          <a:p>
            <a:endParaRPr lang="es-EC" sz="1100" dirty="0"/>
          </a:p>
        </p:txBody>
      </p:sp>
      <p:sp>
        <p:nvSpPr>
          <p:cNvPr id="9" name="CuadroTexto 8"/>
          <p:cNvSpPr txBox="1"/>
          <p:nvPr/>
        </p:nvSpPr>
        <p:spPr>
          <a:xfrm>
            <a:off x="2728017" y="5957723"/>
            <a:ext cx="3435299" cy="477054"/>
          </a:xfrm>
          <a:prstGeom prst="rect">
            <a:avLst/>
          </a:prstGeom>
          <a:noFill/>
        </p:spPr>
        <p:txBody>
          <a:bodyPr wrap="square" rtlCol="0">
            <a:spAutoFit/>
          </a:bodyPr>
          <a:lstStyle/>
          <a:p>
            <a:pPr algn="ctr"/>
            <a:r>
              <a:rPr lang="es-EC" sz="1100" b="1" i="1" dirty="0"/>
              <a:t>Fuente: </a:t>
            </a:r>
            <a:r>
              <a:rPr lang="es-EC" sz="1100" i="1" dirty="0"/>
              <a:t>(Bonito &amp; Naranjo, 2016)</a:t>
            </a:r>
          </a:p>
          <a:p>
            <a:pPr algn="ctr"/>
            <a:endParaRPr lang="es-EC" sz="1400" dirty="0"/>
          </a:p>
        </p:txBody>
      </p:sp>
    </p:spTree>
    <p:extLst>
      <p:ext uri="{BB962C8B-B14F-4D97-AF65-F5344CB8AC3E}">
        <p14:creationId xmlns:p14="http://schemas.microsoft.com/office/powerpoint/2010/main" val="2042557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261285" y="1835255"/>
                <a:ext cx="2356734"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𝑌</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60.00</m:t>
                          </m:r>
                        </m:num>
                        <m:den>
                          <m:r>
                            <a:rPr lang="es-EC" i="0">
                              <a:latin typeface="Cambria Math" panose="02040503050406030204" pitchFamily="18" charset="0"/>
                            </a:rPr>
                            <m:t>3.00</m:t>
                          </m:r>
                        </m:den>
                      </m:f>
                      <m:r>
                        <a:rPr lang="es-EC" i="0">
                          <a:latin typeface="Cambria Math" panose="02040503050406030204" pitchFamily="18" charset="0"/>
                        </a:rPr>
                        <m:t>=20.00 </m:t>
                      </m:r>
                      <m:r>
                        <a:rPr lang="es-EC" i="1">
                          <a:latin typeface="Cambria Math" panose="02040503050406030204" pitchFamily="18" charset="0"/>
                        </a:rPr>
                        <m:t>𝑚</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261285" y="1835255"/>
                <a:ext cx="2356734" cy="612732"/>
              </a:xfrm>
              <a:prstGeom prst="rect">
                <a:avLst/>
              </a:prstGeom>
              <a:blipFill>
                <a:blip r:embed="rId2"/>
                <a:stretch>
                  <a:fillRect/>
                </a:stretch>
              </a:blipFill>
            </p:spPr>
            <p:txBody>
              <a:bodyPr/>
              <a:lstStyle/>
              <a:p>
                <a:r>
                  <a:rPr lang="es-EC">
                    <a:noFill/>
                  </a:rPr>
                  <a:t> </a:t>
                </a:r>
              </a:p>
            </p:txBody>
          </p:sp>
        </mc:Fallback>
      </mc:AlternateContent>
      <p:pic>
        <p:nvPicPr>
          <p:cNvPr id="3" name="Imagen 2"/>
          <p:cNvPicPr/>
          <p:nvPr/>
        </p:nvPicPr>
        <p:blipFill>
          <a:blip r:embed="rId3" cstate="print">
            <a:clrChange>
              <a:clrFrom>
                <a:srgbClr val="FFFFFF"/>
              </a:clrFrom>
              <a:clrTo>
                <a:srgbClr val="FFFFFF">
                  <a:alpha val="0"/>
                </a:srgbClr>
              </a:clrTo>
            </a:clrChange>
          </a:blip>
          <a:stretch>
            <a:fillRect/>
          </a:stretch>
        </p:blipFill>
        <p:spPr>
          <a:xfrm>
            <a:off x="2225843" y="2694455"/>
            <a:ext cx="4824662" cy="2647566"/>
          </a:xfrm>
          <a:prstGeom prst="rect">
            <a:avLst/>
          </a:prstGeom>
        </p:spPr>
      </p:pic>
      <p:sp>
        <p:nvSpPr>
          <p:cNvPr id="4" name="CuadroTexto 3"/>
          <p:cNvSpPr txBox="1"/>
          <p:nvPr/>
        </p:nvSpPr>
        <p:spPr>
          <a:xfrm>
            <a:off x="3071928" y="5496894"/>
            <a:ext cx="3814011" cy="430887"/>
          </a:xfrm>
          <a:prstGeom prst="rect">
            <a:avLst/>
          </a:prstGeom>
          <a:noFill/>
        </p:spPr>
        <p:txBody>
          <a:bodyPr wrap="square" rtlCol="0">
            <a:spAutoFit/>
          </a:bodyPr>
          <a:lstStyle/>
          <a:p>
            <a:pPr algn="ctr"/>
            <a:r>
              <a:rPr lang="es-EC" sz="1100" i="1" dirty="0"/>
              <a:t>Empuje del </a:t>
            </a:r>
            <a:r>
              <a:rPr lang="es-EC" sz="1100" i="1" dirty="0" err="1"/>
              <a:t>lahar</a:t>
            </a:r>
            <a:r>
              <a:rPr lang="es-EC" sz="1100" i="1" dirty="0"/>
              <a:t> Presa Rio </a:t>
            </a:r>
            <a:r>
              <a:rPr lang="es-EC" sz="1100" i="1" dirty="0" smtClean="0"/>
              <a:t>Pita</a:t>
            </a:r>
            <a:endParaRPr lang="es-EC" sz="1100" i="1" dirty="0"/>
          </a:p>
          <a:p>
            <a:endParaRPr lang="es-EC" sz="1100" dirty="0"/>
          </a:p>
        </p:txBody>
      </p:sp>
      <p:sp>
        <p:nvSpPr>
          <p:cNvPr id="5" name="CuadroTexto 4"/>
          <p:cNvSpPr txBox="1"/>
          <p:nvPr/>
        </p:nvSpPr>
        <p:spPr>
          <a:xfrm>
            <a:off x="3261285" y="5820059"/>
            <a:ext cx="3435299" cy="477054"/>
          </a:xfrm>
          <a:prstGeom prst="rect">
            <a:avLst/>
          </a:prstGeom>
          <a:noFill/>
        </p:spPr>
        <p:txBody>
          <a:bodyPr wrap="square" rtlCol="0">
            <a:spAutoFit/>
          </a:bodyPr>
          <a:lstStyle/>
          <a:p>
            <a:pPr algn="ctr"/>
            <a:r>
              <a:rPr lang="es-EC" sz="1100" b="1" i="1" dirty="0"/>
              <a:t>Fuente: </a:t>
            </a:r>
            <a:r>
              <a:rPr lang="es-EC" sz="1100" i="1" dirty="0"/>
              <a:t>(Bonito &amp; Naranjo, 2016)</a:t>
            </a:r>
          </a:p>
          <a:p>
            <a:pPr algn="ctr"/>
            <a:endParaRPr lang="es-EC" sz="1400" dirty="0"/>
          </a:p>
        </p:txBody>
      </p:sp>
      <p:sp>
        <p:nvSpPr>
          <p:cNvPr id="6" name="Rectángulo 5"/>
          <p:cNvSpPr/>
          <p:nvPr/>
        </p:nvSpPr>
        <p:spPr>
          <a:xfrm>
            <a:off x="1611503" y="559790"/>
            <a:ext cx="8013032" cy="677108"/>
          </a:xfrm>
          <a:prstGeom prst="rect">
            <a:avLst/>
          </a:prstGeom>
        </p:spPr>
        <p:txBody>
          <a:bodyPr wrap="square">
            <a:spAutoFit/>
          </a:bodyPr>
          <a:lstStyle/>
          <a:p>
            <a:pPr algn="just"/>
            <a:endParaRPr lang="es-EC" dirty="0" smtClean="0"/>
          </a:p>
          <a:p>
            <a:pPr algn="just"/>
            <a:r>
              <a:rPr lang="es-EC" sz="2000" dirty="0" smtClean="0"/>
              <a:t>Para la presa del río Pita:</a:t>
            </a:r>
            <a:endParaRPr lang="es-EC" sz="2000" dirty="0"/>
          </a:p>
        </p:txBody>
      </p:sp>
    </p:spTree>
    <p:extLst>
      <p:ext uri="{BB962C8B-B14F-4D97-AF65-F5344CB8AC3E}">
        <p14:creationId xmlns:p14="http://schemas.microsoft.com/office/powerpoint/2010/main" val="304484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92959010"/>
              </p:ext>
            </p:extLst>
          </p:nvPr>
        </p:nvGraphicFramePr>
        <p:xfrm>
          <a:off x="2610850" y="1384368"/>
          <a:ext cx="3224466" cy="1251211"/>
        </p:xfrm>
        <a:graphic>
          <a:graphicData uri="http://schemas.openxmlformats.org/drawingml/2006/table">
            <a:tbl>
              <a:tblPr firstRow="1" firstCol="1" bandRow="1">
                <a:tableStyleId>{5C22544A-7EE6-4342-B048-85BDC9FD1C3A}</a:tableStyleId>
              </a:tblPr>
              <a:tblGrid>
                <a:gridCol w="572875">
                  <a:extLst>
                    <a:ext uri="{9D8B030D-6E8A-4147-A177-3AD203B41FA5}">
                      <a16:colId xmlns:a16="http://schemas.microsoft.com/office/drawing/2014/main" xmlns="" val="2866362858"/>
                    </a:ext>
                  </a:extLst>
                </a:gridCol>
                <a:gridCol w="572875">
                  <a:extLst>
                    <a:ext uri="{9D8B030D-6E8A-4147-A177-3AD203B41FA5}">
                      <a16:colId xmlns:a16="http://schemas.microsoft.com/office/drawing/2014/main" xmlns="" val="254159897"/>
                    </a:ext>
                  </a:extLst>
                </a:gridCol>
                <a:gridCol w="927543">
                  <a:extLst>
                    <a:ext uri="{9D8B030D-6E8A-4147-A177-3AD203B41FA5}">
                      <a16:colId xmlns:a16="http://schemas.microsoft.com/office/drawing/2014/main" xmlns="" val="1476325067"/>
                    </a:ext>
                  </a:extLst>
                </a:gridCol>
                <a:gridCol w="1151173">
                  <a:extLst>
                    <a:ext uri="{9D8B030D-6E8A-4147-A177-3AD203B41FA5}">
                      <a16:colId xmlns:a16="http://schemas.microsoft.com/office/drawing/2014/main" xmlns="" val="3683563941"/>
                    </a:ext>
                  </a:extLst>
                </a:gridCol>
              </a:tblGrid>
              <a:tr h="338081">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H(m)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E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Mv (T.m)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917995645"/>
                  </a:ext>
                </a:extLst>
              </a:tr>
              <a:tr h="377298">
                <a:tc>
                  <a:txBody>
                    <a:bodyPr/>
                    <a:lstStyle/>
                    <a:p>
                      <a:pPr algn="ctr">
                        <a:lnSpc>
                          <a:spcPct val="107000"/>
                        </a:lnSpc>
                        <a:spcAft>
                          <a:spcPts val="0"/>
                        </a:spcAft>
                      </a:pPr>
                      <a:r>
                        <a:rPr lang="es-EC" sz="1400" dirty="0">
                          <a:effectLst/>
                        </a:rPr>
                        <a:t>Río El Salto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65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7370,14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159686,34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373869959"/>
                  </a:ext>
                </a:extLst>
              </a:tr>
              <a:tr h="377298">
                <a:tc>
                  <a:txBody>
                    <a:bodyPr/>
                    <a:lstStyle/>
                    <a:p>
                      <a:pPr algn="ctr">
                        <a:lnSpc>
                          <a:spcPct val="107000"/>
                        </a:lnSpc>
                        <a:spcAft>
                          <a:spcPts val="0"/>
                        </a:spcAft>
                      </a:pPr>
                      <a:r>
                        <a:rPr lang="es-EC" sz="1400" dirty="0">
                          <a:effectLst/>
                        </a:rPr>
                        <a:t>Río Pita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400" dirty="0">
                          <a:effectLst/>
                        </a:rPr>
                        <a:t>60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6279,88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125597,63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548219581"/>
                  </a:ext>
                </a:extLst>
              </a:tr>
            </a:tbl>
          </a:graphicData>
        </a:graphic>
      </p:graphicFrame>
      <p:sp>
        <p:nvSpPr>
          <p:cNvPr id="3" name="CuadroTexto 2"/>
          <p:cNvSpPr txBox="1"/>
          <p:nvPr/>
        </p:nvSpPr>
        <p:spPr>
          <a:xfrm>
            <a:off x="1438288" y="566261"/>
            <a:ext cx="7158790" cy="646331"/>
          </a:xfrm>
          <a:prstGeom prst="rect">
            <a:avLst/>
          </a:prstGeom>
          <a:noFill/>
        </p:spPr>
        <p:txBody>
          <a:bodyPr wrap="square" rtlCol="0">
            <a:spAutoFit/>
          </a:bodyPr>
          <a:lstStyle/>
          <a:p>
            <a:r>
              <a:rPr lang="es-EC" b="1" dirty="0"/>
              <a:t>Resumen de momentos de volcamiento para las presas El Salto y Pita</a:t>
            </a:r>
            <a:endParaRPr lang="es-EC" dirty="0"/>
          </a:p>
          <a:p>
            <a:endParaRPr lang="es-EC" dirty="0"/>
          </a:p>
        </p:txBody>
      </p:sp>
      <p:sp>
        <p:nvSpPr>
          <p:cNvPr id="4" name="Rectangle 2"/>
          <p:cNvSpPr>
            <a:spLocks noChangeArrowheads="1"/>
          </p:cNvSpPr>
          <p:nvPr/>
        </p:nvSpPr>
        <p:spPr bwMode="auto">
          <a:xfrm>
            <a:off x="324849" y="2840459"/>
            <a:ext cx="3489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FACTOR DE SEGURIDAD </a:t>
            </a:r>
            <a:endParaRPr kumimoji="0" lang="es-EC" altLang="es-EC" b="0" i="0" u="none" strike="noStrike" cap="none" normalizeH="0" baseline="0" dirty="0" smtClean="0">
              <a:ln>
                <a:noFill/>
              </a:ln>
              <a:solidFill>
                <a:schemeClr val="tx1"/>
              </a:solidFill>
              <a:effectLst/>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altLang="es-EC" b="0" i="0" u="none" strike="noStrike" cap="none" normalizeH="0" baseline="0" dirty="0" smtClean="0">
              <a:ln>
                <a:noFill/>
              </a:ln>
              <a:solidFill>
                <a:schemeClr val="tx1"/>
              </a:solidFill>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100937915"/>
              </p:ext>
            </p:extLst>
          </p:nvPr>
        </p:nvGraphicFramePr>
        <p:xfrm>
          <a:off x="3544035" y="3252477"/>
          <a:ext cx="1073339" cy="946852"/>
        </p:xfrm>
        <a:graphic>
          <a:graphicData uri="http://schemas.openxmlformats.org/presentationml/2006/ole">
            <mc:AlternateContent xmlns:mc="http://schemas.openxmlformats.org/markup-compatibility/2006">
              <mc:Choice xmlns:v="urn:schemas-microsoft-com:vml" Requires="v">
                <p:oleObj spid="_x0000_s5151" name="Ecuación" r:id="rId3" imgW="647640" imgH="609480" progId="Equation.3">
                  <p:embed/>
                </p:oleObj>
              </mc:Choice>
              <mc:Fallback>
                <p:oleObj name="Ecuación" r:id="rId3" imgW="647640" imgH="609480" progId="Equation.3">
                  <p:embed/>
                  <p:pic>
                    <p:nvPicPr>
                      <p:cNvPr id="0" name="Object 1"/>
                      <p:cNvPicPr>
                        <a:picLocks noChangeAspect="1" noChangeArrowheads="1"/>
                      </p:cNvPicPr>
                      <p:nvPr/>
                    </p:nvPicPr>
                    <p:blipFill>
                      <a:blip r:embed="rId4"/>
                      <a:srcRect/>
                      <a:stretch>
                        <a:fillRect/>
                      </a:stretch>
                    </p:blipFill>
                    <p:spPr bwMode="auto">
                      <a:xfrm>
                        <a:off x="3544035" y="3252477"/>
                        <a:ext cx="1073339" cy="946852"/>
                      </a:xfrm>
                      <a:prstGeom prst="rect">
                        <a:avLst/>
                      </a:prstGeom>
                      <a:noFill/>
                    </p:spPr>
                  </p:pic>
                </p:oleObj>
              </mc:Fallback>
            </mc:AlternateContent>
          </a:graphicData>
        </a:graphic>
      </p:graphicFrame>
      <p:sp>
        <p:nvSpPr>
          <p:cNvPr id="6" name="Rectangle 3"/>
          <p:cNvSpPr>
            <a:spLocks noChangeArrowheads="1"/>
          </p:cNvSpPr>
          <p:nvPr/>
        </p:nvSpPr>
        <p:spPr bwMode="auto">
          <a:xfrm>
            <a:off x="782053" y="4103688"/>
            <a:ext cx="7815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Donde Me es el momento estabilizador, y </a:t>
            </a:r>
            <a:r>
              <a:rPr kumimoji="0" lang="es-EC" altLang="es-EC"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Mv</a:t>
            </a:r>
            <a:r>
              <a:rPr kumimoji="0" lang="es-EC" altLang="es-EC"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el momento por volcamiento.</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6866665"/>
              </p:ext>
            </p:extLst>
          </p:nvPr>
        </p:nvGraphicFramePr>
        <p:xfrm>
          <a:off x="1617695" y="4954899"/>
          <a:ext cx="6143739" cy="960120"/>
        </p:xfrm>
        <a:graphic>
          <a:graphicData uri="http://schemas.openxmlformats.org/drawingml/2006/table">
            <a:tbl>
              <a:tblPr firstRow="1" firstCol="1" bandRow="1">
                <a:tableStyleId>{5C22544A-7EE6-4342-B048-85BDC9FD1C3A}</a:tableStyleId>
              </a:tblPr>
              <a:tblGrid>
                <a:gridCol w="1681978">
                  <a:extLst>
                    <a:ext uri="{9D8B030D-6E8A-4147-A177-3AD203B41FA5}">
                      <a16:colId xmlns:a16="http://schemas.microsoft.com/office/drawing/2014/main" xmlns="" val="1084853699"/>
                    </a:ext>
                  </a:extLst>
                </a:gridCol>
                <a:gridCol w="1522157">
                  <a:extLst>
                    <a:ext uri="{9D8B030D-6E8A-4147-A177-3AD203B41FA5}">
                      <a16:colId xmlns:a16="http://schemas.microsoft.com/office/drawing/2014/main" xmlns="" val="3533534717"/>
                    </a:ext>
                  </a:extLst>
                </a:gridCol>
                <a:gridCol w="1532077">
                  <a:extLst>
                    <a:ext uri="{9D8B030D-6E8A-4147-A177-3AD203B41FA5}">
                      <a16:colId xmlns:a16="http://schemas.microsoft.com/office/drawing/2014/main" xmlns="" val="2997514070"/>
                    </a:ext>
                  </a:extLst>
                </a:gridCol>
                <a:gridCol w="1407527">
                  <a:extLst>
                    <a:ext uri="{9D8B030D-6E8A-4147-A177-3AD203B41FA5}">
                      <a16:colId xmlns:a16="http://schemas.microsoft.com/office/drawing/2014/main" xmlns="" val="797411821"/>
                    </a:ext>
                  </a:extLst>
                </a:gridCol>
              </a:tblGrid>
              <a:tr h="0">
                <a:tc>
                  <a:txBody>
                    <a:bodyPr/>
                    <a:lstStyle/>
                    <a:p>
                      <a:pPr marL="457200">
                        <a:lnSpc>
                          <a:spcPct val="150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C" sz="1400">
                          <a:effectLst/>
                        </a:rPr>
                        <a:t>Mv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C" sz="1400">
                          <a:effectLst/>
                        </a:rPr>
                        <a:t>Me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C" sz="1400">
                          <a:effectLst/>
                        </a:rPr>
                        <a:t>Fsv &gt;1.5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4065777"/>
                  </a:ext>
                </a:extLst>
              </a:tr>
              <a:tr h="0">
                <a:tc>
                  <a:txBody>
                    <a:bodyPr/>
                    <a:lstStyle/>
                    <a:p>
                      <a:pPr marL="457200">
                        <a:lnSpc>
                          <a:spcPct val="150000"/>
                        </a:lnSpc>
                        <a:spcAft>
                          <a:spcPts val="0"/>
                        </a:spcAft>
                      </a:pPr>
                      <a:r>
                        <a:rPr lang="es-EC" sz="1400">
                          <a:effectLst/>
                        </a:rPr>
                        <a:t>Río El Salto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159686,34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50000"/>
                        </a:lnSpc>
                        <a:spcAft>
                          <a:spcPts val="0"/>
                        </a:spcAft>
                      </a:pPr>
                      <a:r>
                        <a:rPr lang="es-EC" sz="1400">
                          <a:effectLst/>
                        </a:rPr>
                        <a:t>2579437,43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a:effectLst/>
                        </a:rPr>
                        <a:t>16.15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09920277"/>
                  </a:ext>
                </a:extLst>
              </a:tr>
              <a:tr h="0">
                <a:tc>
                  <a:txBody>
                    <a:bodyPr/>
                    <a:lstStyle/>
                    <a:p>
                      <a:pPr marL="457200">
                        <a:lnSpc>
                          <a:spcPct val="150000"/>
                        </a:lnSpc>
                        <a:spcAft>
                          <a:spcPts val="0"/>
                        </a:spcAft>
                      </a:pPr>
                      <a:r>
                        <a:rPr lang="es-EC" sz="1400">
                          <a:effectLst/>
                        </a:rPr>
                        <a:t>Río Pita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125597,63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a:effectLst/>
                        </a:rPr>
                        <a:t>1904713,11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C" sz="1400" dirty="0">
                          <a:effectLst/>
                        </a:rPr>
                        <a:t>15.17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1378636"/>
                  </a:ext>
                </a:extLst>
              </a:tr>
            </a:tbl>
          </a:graphicData>
        </a:graphic>
      </p:graphicFrame>
      <p:sp>
        <p:nvSpPr>
          <p:cNvPr id="8" name="CuadroTexto 7"/>
          <p:cNvSpPr txBox="1"/>
          <p:nvPr/>
        </p:nvSpPr>
        <p:spPr>
          <a:xfrm>
            <a:off x="1130968" y="4611347"/>
            <a:ext cx="6689558" cy="646331"/>
          </a:xfrm>
          <a:prstGeom prst="rect">
            <a:avLst/>
          </a:prstGeom>
          <a:noFill/>
        </p:spPr>
        <p:txBody>
          <a:bodyPr wrap="square" rtlCol="0">
            <a:spAutoFit/>
          </a:bodyPr>
          <a:lstStyle/>
          <a:p>
            <a:r>
              <a:rPr lang="es-EC" b="1" dirty="0"/>
              <a:t>Factores de seguridad de las presas del río El Salto y Pita</a:t>
            </a:r>
            <a:endParaRPr lang="es-EC" dirty="0"/>
          </a:p>
          <a:p>
            <a:endParaRPr lang="es-EC" dirty="0"/>
          </a:p>
        </p:txBody>
      </p:sp>
    </p:spTree>
    <p:extLst>
      <p:ext uri="{BB962C8B-B14F-4D97-AF65-F5344CB8AC3E}">
        <p14:creationId xmlns:p14="http://schemas.microsoft.com/office/powerpoint/2010/main" val="858279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64987" y="833609"/>
            <a:ext cx="54430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Factor Z seg</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la zona s</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smica del Ecuador</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7169" name="Imagen 119"/>
          <p:cNvPicPr>
            <a:picLocks noChangeAspect="1" noChangeArrowheads="1"/>
          </p:cNvPicPr>
          <p:nvPr/>
        </p:nvPicPr>
        <p:blipFill>
          <a:blip r:embed="rId3">
            <a:extLst>
              <a:ext uri="{28A0092B-C50C-407E-A947-70E740481C1C}">
                <a14:useLocalDpi xmlns:a14="http://schemas.microsoft.com/office/drawing/2010/main" val="0"/>
              </a:ext>
            </a:extLst>
          </a:blip>
          <a:srcRect l="24199" t="56421" r="27226" b="26434"/>
          <a:stretch>
            <a:fillRect/>
          </a:stretch>
        </p:blipFill>
        <p:spPr bwMode="auto">
          <a:xfrm>
            <a:off x="1008062" y="1366324"/>
            <a:ext cx="6483451" cy="1286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40980" y="2713339"/>
            <a:ext cx="25931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es-EC" altLang="es-EC" sz="11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Fuente: </a:t>
            </a:r>
            <a:r>
              <a:rPr kumimoji="0" lang="es-EC" altLang="es-EC"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(MIDUVI, CAMICON, 2015)</a:t>
            </a:r>
            <a:endParaRPr kumimoji="0" lang="es-EC" altLang="es-EC" sz="600" b="0" i="0" u="none" strike="noStrike" cap="none" normalizeH="0" baseline="0" dirty="0" smtClean="0">
              <a:ln>
                <a:noFill/>
              </a:ln>
              <a:solidFill>
                <a:schemeClr val="tx1"/>
              </a:solidFill>
              <a:effectLst/>
            </a:endParaRPr>
          </a:p>
        </p:txBody>
      </p:sp>
      <p:sp>
        <p:nvSpPr>
          <p:cNvPr id="4" name="CuadroTexto 3"/>
          <p:cNvSpPr txBox="1"/>
          <p:nvPr/>
        </p:nvSpPr>
        <p:spPr>
          <a:xfrm>
            <a:off x="637673" y="3253106"/>
            <a:ext cx="7859210" cy="923330"/>
          </a:xfrm>
          <a:prstGeom prst="rect">
            <a:avLst/>
          </a:prstGeom>
          <a:noFill/>
        </p:spPr>
        <p:txBody>
          <a:bodyPr wrap="square" rtlCol="0">
            <a:spAutoFit/>
          </a:bodyPr>
          <a:lstStyle/>
          <a:p>
            <a:pPr lvl="0"/>
            <a:r>
              <a:rPr lang="es-EC" altLang="es-EC" dirty="0">
                <a:latin typeface="Arial" panose="020B0604020202020204" pitchFamily="34" charset="0"/>
                <a:ea typeface="Times New Roman" panose="02020603050405020304" pitchFamily="18" charset="0"/>
                <a:cs typeface="Arial" panose="020B0604020202020204" pitchFamily="34" charset="0"/>
              </a:rPr>
              <a:t>Por lo tanto, se toma un valor de 0.4 al estudiar una zona s</a:t>
            </a:r>
            <a:r>
              <a:rPr lang="es-EC" altLang="es-EC" dirty="0">
                <a:latin typeface="Calibri" panose="020F0502020204030204" pitchFamily="34" charset="0"/>
                <a:ea typeface="Times New Roman" panose="02020603050405020304" pitchFamily="18" charset="0"/>
                <a:cs typeface="Arial" panose="020B0604020202020204" pitchFamily="34" charset="0"/>
              </a:rPr>
              <a:t>í</a:t>
            </a:r>
            <a:r>
              <a:rPr lang="es-EC" altLang="es-EC" dirty="0">
                <a:latin typeface="Arial" panose="020B0604020202020204" pitchFamily="34" charset="0"/>
                <a:ea typeface="Times New Roman" panose="02020603050405020304" pitchFamily="18" charset="0"/>
                <a:cs typeface="Arial" panose="020B0604020202020204" pitchFamily="34" charset="0"/>
              </a:rPr>
              <a:t>smica con una peligrosidad s</a:t>
            </a:r>
            <a:r>
              <a:rPr lang="es-EC" altLang="es-EC" dirty="0">
                <a:latin typeface="Calibri" panose="020F0502020204030204" pitchFamily="34" charset="0"/>
                <a:ea typeface="Times New Roman" panose="02020603050405020304" pitchFamily="18" charset="0"/>
                <a:cs typeface="Arial" panose="020B0604020202020204" pitchFamily="34" charset="0"/>
              </a:rPr>
              <a:t>í</a:t>
            </a:r>
            <a:r>
              <a:rPr lang="es-EC" altLang="es-EC" dirty="0">
                <a:latin typeface="Arial" panose="020B0604020202020204" pitchFamily="34" charset="0"/>
                <a:ea typeface="Times New Roman" panose="02020603050405020304" pitchFamily="18" charset="0"/>
                <a:cs typeface="Arial" panose="020B0604020202020204" pitchFamily="34" charset="0"/>
              </a:rPr>
              <a:t>smica alta.</a:t>
            </a:r>
            <a:endParaRPr lang="es-EC" altLang="es-EC" sz="2800" dirty="0">
              <a:latin typeface="Arial" panose="020B0604020202020204" pitchFamily="34" charset="0"/>
            </a:endParaRPr>
          </a:p>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1105425802"/>
              </p:ext>
            </p:extLst>
          </p:nvPr>
        </p:nvGraphicFramePr>
        <p:xfrm>
          <a:off x="3497288" y="4361098"/>
          <a:ext cx="2479388" cy="688719"/>
        </p:xfrm>
        <a:graphic>
          <a:graphicData uri="http://schemas.openxmlformats.org/presentationml/2006/ole">
            <mc:AlternateContent xmlns:mc="http://schemas.openxmlformats.org/markup-compatibility/2006">
              <mc:Choice xmlns:v="urn:schemas-microsoft-com:vml" Requires="v">
                <p:oleObj spid="_x0000_s7228" name="Ecuación" r:id="rId4" imgW="1384300" imgH="393700" progId="Equation.3">
                  <p:embed/>
                </p:oleObj>
              </mc:Choice>
              <mc:Fallback>
                <p:oleObj name="Ecuación" r:id="rId4" imgW="13843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88" y="4361098"/>
                        <a:ext cx="2479388" cy="688719"/>
                      </a:xfrm>
                      <a:prstGeom prst="rect">
                        <a:avLst/>
                      </a:prstGeom>
                      <a:noFill/>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504508381"/>
              </p:ext>
            </p:extLst>
          </p:nvPr>
        </p:nvGraphicFramePr>
        <p:xfrm>
          <a:off x="3566160" y="5392717"/>
          <a:ext cx="2341645" cy="688719"/>
        </p:xfrm>
        <a:graphic>
          <a:graphicData uri="http://schemas.openxmlformats.org/presentationml/2006/ole">
            <mc:AlternateContent xmlns:mc="http://schemas.openxmlformats.org/markup-compatibility/2006">
              <mc:Choice xmlns:v="urn:schemas-microsoft-com:vml" Requires="v">
                <p:oleObj spid="_x0000_s7229" name="Ecuación" r:id="rId6" imgW="1269449" imgH="393529" progId="Equation.3">
                  <p:embed/>
                </p:oleObj>
              </mc:Choice>
              <mc:Fallback>
                <p:oleObj name="Ecuación" r:id="rId6" imgW="1269449" imgH="393529"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6160" y="5392717"/>
                        <a:ext cx="2341645" cy="688719"/>
                      </a:xfrm>
                      <a:prstGeom prst="rect">
                        <a:avLst/>
                      </a:prstGeom>
                      <a:noFill/>
                    </p:spPr>
                  </p:pic>
                </p:oleObj>
              </mc:Fallback>
            </mc:AlternateContent>
          </a:graphicData>
        </a:graphic>
      </p:graphicFrame>
      <p:sp>
        <p:nvSpPr>
          <p:cNvPr id="8" name="Rectangle 7"/>
          <p:cNvSpPr>
            <a:spLocks noChangeArrowheads="1"/>
          </p:cNvSpPr>
          <p:nvPr/>
        </p:nvSpPr>
        <p:spPr bwMode="auto">
          <a:xfrm>
            <a:off x="3566160" y="54689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87081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3475" y="577515"/>
            <a:ext cx="4896852" cy="461665"/>
          </a:xfrm>
          <a:prstGeom prst="rect">
            <a:avLst/>
          </a:prstGeom>
          <a:noFill/>
        </p:spPr>
        <p:txBody>
          <a:bodyPr wrap="square" rtlCol="0">
            <a:spAutoFit/>
          </a:bodyPr>
          <a:lstStyle/>
          <a:p>
            <a:pPr marL="0" lvl="4"/>
            <a:r>
              <a:rPr lang="es-EC" sz="2400" b="1" i="1" dirty="0" smtClean="0"/>
              <a:t>Cargas por Sismo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2059303432"/>
              </p:ext>
            </p:extLst>
          </p:nvPr>
        </p:nvGraphicFramePr>
        <p:xfrm>
          <a:off x="3771901" y="1420180"/>
          <a:ext cx="1886443" cy="328409"/>
        </p:xfrm>
        <a:graphic>
          <a:graphicData uri="http://schemas.openxmlformats.org/presentationml/2006/ole">
            <mc:AlternateContent xmlns:mc="http://schemas.openxmlformats.org/markup-compatibility/2006">
              <mc:Choice xmlns:v="urn:schemas-microsoft-com:vml" Requires="v">
                <p:oleObj spid="_x0000_s6258" name="Ecuación" r:id="rId3" imgW="761669" imgH="177723" progId="Equation.3">
                  <p:embed/>
                </p:oleObj>
              </mc:Choice>
              <mc:Fallback>
                <p:oleObj name="Ecuación" r:id="rId3" imgW="761669" imgH="17772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1" y="1420180"/>
                        <a:ext cx="1886443" cy="328409"/>
                      </a:xfrm>
                      <a:prstGeom prst="rect">
                        <a:avLst/>
                      </a:prstGeom>
                      <a:noFill/>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643777223"/>
              </p:ext>
            </p:extLst>
          </p:nvPr>
        </p:nvGraphicFramePr>
        <p:xfrm>
          <a:off x="3974430" y="1804736"/>
          <a:ext cx="1299412" cy="649706"/>
        </p:xfrm>
        <a:graphic>
          <a:graphicData uri="http://schemas.openxmlformats.org/presentationml/2006/ole">
            <mc:AlternateContent xmlns:mc="http://schemas.openxmlformats.org/markup-compatibility/2006">
              <mc:Choice xmlns:v="urn:schemas-microsoft-com:vml" Requires="v">
                <p:oleObj spid="_x0000_s6259" name="Ecuación" r:id="rId5" imgW="736280" imgH="393529" progId="Equation.3">
                  <p:embed/>
                </p:oleObj>
              </mc:Choice>
              <mc:Fallback>
                <p:oleObj name="Ecuación" r:id="rId5" imgW="736280"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430" y="1804736"/>
                        <a:ext cx="1299412" cy="649706"/>
                      </a:xfrm>
                      <a:prstGeom prst="rect">
                        <a:avLst/>
                      </a:prstGeom>
                      <a:noFill/>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187186929"/>
              </p:ext>
            </p:extLst>
          </p:nvPr>
        </p:nvGraphicFramePr>
        <p:xfrm>
          <a:off x="3771902" y="2610310"/>
          <a:ext cx="1979194" cy="347369"/>
        </p:xfrm>
        <a:graphic>
          <a:graphicData uri="http://schemas.openxmlformats.org/presentationml/2006/ole">
            <mc:AlternateContent xmlns:mc="http://schemas.openxmlformats.org/markup-compatibility/2006">
              <mc:Choice xmlns:v="urn:schemas-microsoft-com:vml" Requires="v">
                <p:oleObj spid="_x0000_s6260" name="Ecuación" r:id="rId7" imgW="748975" imgH="177723" progId="Equation.3">
                  <p:embed/>
                </p:oleObj>
              </mc:Choice>
              <mc:Fallback>
                <p:oleObj name="Ecuación" r:id="rId7" imgW="748975" imgH="177723"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2" y="2610310"/>
                        <a:ext cx="1979194" cy="347369"/>
                      </a:xfrm>
                      <a:prstGeom prst="rect">
                        <a:avLst/>
                      </a:prstGeom>
                      <a:noFill/>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737794476"/>
              </p:ext>
            </p:extLst>
          </p:nvPr>
        </p:nvGraphicFramePr>
        <p:xfrm>
          <a:off x="4014534" y="3031396"/>
          <a:ext cx="1182336" cy="758718"/>
        </p:xfrm>
        <a:graphic>
          <a:graphicData uri="http://schemas.openxmlformats.org/presentationml/2006/ole">
            <mc:AlternateContent xmlns:mc="http://schemas.openxmlformats.org/markup-compatibility/2006">
              <mc:Choice xmlns:v="urn:schemas-microsoft-com:vml" Requires="v">
                <p:oleObj spid="_x0000_s6261" name="Ecuación" r:id="rId9" imgW="647419" imgH="393529" progId="Equation.3">
                  <p:embed/>
                </p:oleObj>
              </mc:Choice>
              <mc:Fallback>
                <p:oleObj name="Ecuación" r:id="rId9" imgW="647419" imgH="393529"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4534" y="3031396"/>
                        <a:ext cx="1182336" cy="758718"/>
                      </a:xfrm>
                      <a:prstGeom prst="rect">
                        <a:avLst/>
                      </a:prstGeom>
                      <a:noFill/>
                    </p:spPr>
                  </p:pic>
                </p:oleObj>
              </mc:Fallback>
            </mc:AlternateContent>
          </a:graphicData>
        </a:graphic>
      </p:graphicFrame>
      <p:sp>
        <p:nvSpPr>
          <p:cNvPr id="7" name="Rectangle 5"/>
          <p:cNvSpPr>
            <a:spLocks noChangeArrowheads="1"/>
          </p:cNvSpPr>
          <p:nvPr/>
        </p:nvSpPr>
        <p:spPr bwMode="auto">
          <a:xfrm>
            <a:off x="854242" y="21295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6"/>
          <p:cNvSpPr>
            <a:spLocks noChangeArrowheads="1"/>
          </p:cNvSpPr>
          <p:nvPr/>
        </p:nvSpPr>
        <p:spPr bwMode="auto">
          <a:xfrm>
            <a:off x="854242" y="27233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7"/>
          <p:cNvSpPr>
            <a:spLocks noChangeArrowheads="1"/>
          </p:cNvSpPr>
          <p:nvPr/>
        </p:nvSpPr>
        <p:spPr bwMode="auto">
          <a:xfrm>
            <a:off x="854242" y="35615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9"/>
          <p:cNvSpPr>
            <a:spLocks noChangeArrowheads="1"/>
          </p:cNvSpPr>
          <p:nvPr/>
        </p:nvSpPr>
        <p:spPr bwMode="auto">
          <a:xfrm>
            <a:off x="745958" y="4171114"/>
            <a:ext cx="774833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Donde:</a:t>
            </a:r>
            <a:endParaRPr kumimoji="0" lang="es-EC" altLang="es-EC"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Arial" panose="020B0604020202020204" pitchFamily="34" charset="0"/>
              <a:buChar char="•"/>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 Peso total de la presa.</a:t>
            </a:r>
            <a:endParaRPr kumimoji="0" lang="es-EC" altLang="es-EC"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Arial" panose="020B0604020202020204" pitchFamily="34" charset="0"/>
              <a:buChar char="•"/>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αh: Coeficiente sísmico horizontal.</a:t>
            </a:r>
            <a:endParaRPr kumimoji="0" lang="es-EC" altLang="es-EC"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Arial" panose="020B0604020202020204" pitchFamily="34" charset="0"/>
              <a:buChar char="•"/>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αv: Coeficiente sísmico vertical.</a:t>
            </a:r>
            <a:endParaRPr kumimoji="0" lang="es-EC" altLang="es-EC"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Arial" panose="020B0604020202020204" pitchFamily="34" charset="0"/>
              <a:buChar char="•"/>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 : Aceleración máxima en roca esperada para el sismo de diseño, expresada como fracción de la aceleración de la gravedad g.</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72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47244161"/>
              </p:ext>
            </p:extLst>
          </p:nvPr>
        </p:nvGraphicFramePr>
        <p:xfrm>
          <a:off x="1600200" y="1584959"/>
          <a:ext cx="5882639" cy="1280160"/>
        </p:xfrm>
        <a:graphic>
          <a:graphicData uri="http://schemas.openxmlformats.org/drawingml/2006/table">
            <a:tbl>
              <a:tblPr firstRow="1" firstCol="1" bandRow="1">
                <a:tableStyleId>{5C22544A-7EE6-4342-B048-85BDC9FD1C3A}</a:tableStyleId>
              </a:tblPr>
              <a:tblGrid>
                <a:gridCol w="1542954">
                  <a:extLst>
                    <a:ext uri="{9D8B030D-6E8A-4147-A177-3AD203B41FA5}">
                      <a16:colId xmlns:a16="http://schemas.microsoft.com/office/drawing/2014/main" xmlns="" val="1509509132"/>
                    </a:ext>
                  </a:extLst>
                </a:gridCol>
                <a:gridCol w="1405251">
                  <a:extLst>
                    <a:ext uri="{9D8B030D-6E8A-4147-A177-3AD203B41FA5}">
                      <a16:colId xmlns:a16="http://schemas.microsoft.com/office/drawing/2014/main" xmlns="" val="3777581279"/>
                    </a:ext>
                  </a:extLst>
                </a:gridCol>
                <a:gridCol w="1468594">
                  <a:extLst>
                    <a:ext uri="{9D8B030D-6E8A-4147-A177-3AD203B41FA5}">
                      <a16:colId xmlns:a16="http://schemas.microsoft.com/office/drawing/2014/main" xmlns="" val="1901259223"/>
                    </a:ext>
                  </a:extLst>
                </a:gridCol>
                <a:gridCol w="1465840">
                  <a:extLst>
                    <a:ext uri="{9D8B030D-6E8A-4147-A177-3AD203B41FA5}">
                      <a16:colId xmlns:a16="http://schemas.microsoft.com/office/drawing/2014/main" xmlns="" val="4151198940"/>
                    </a:ext>
                  </a:extLst>
                </a:gridCol>
              </a:tblGrid>
              <a:tr h="319924">
                <a:tc>
                  <a:txBody>
                    <a:bodyPr/>
                    <a:lstStyle/>
                    <a:p>
                      <a:pPr algn="just">
                        <a:lnSpc>
                          <a:spcPct val="150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dirty="0">
                          <a:effectLst/>
                        </a:rPr>
                        <a:t>G (T)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Sh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Sv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5534774"/>
                  </a:ext>
                </a:extLst>
              </a:tr>
              <a:tr h="319924">
                <a:tc>
                  <a:txBody>
                    <a:bodyPr/>
                    <a:lstStyle/>
                    <a:p>
                      <a:pPr algn="just">
                        <a:lnSpc>
                          <a:spcPct val="150000"/>
                        </a:lnSpc>
                        <a:spcAft>
                          <a:spcPts val="0"/>
                        </a:spcAft>
                      </a:pPr>
                      <a:r>
                        <a:rPr lang="es-EC" sz="1400" dirty="0">
                          <a:effectLst/>
                        </a:rPr>
                        <a:t>Presa Río El Salto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77767.33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8456.72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5637.82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9490070"/>
                  </a:ext>
                </a:extLst>
              </a:tr>
              <a:tr h="319924">
                <a:tc>
                  <a:txBody>
                    <a:bodyPr/>
                    <a:lstStyle/>
                    <a:p>
                      <a:pPr algn="just">
                        <a:lnSpc>
                          <a:spcPct val="150000"/>
                        </a:lnSpc>
                        <a:spcAft>
                          <a:spcPts val="0"/>
                        </a:spcAft>
                      </a:pPr>
                      <a:r>
                        <a:rPr lang="es-EC" sz="1400">
                          <a:effectLst/>
                        </a:rPr>
                        <a:t>Presa Río Pita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39377,618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7087.97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4725.31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4781687"/>
                  </a:ext>
                </a:extLst>
              </a:tr>
            </a:tbl>
          </a:graphicData>
        </a:graphic>
      </p:graphicFrame>
      <p:sp>
        <p:nvSpPr>
          <p:cNvPr id="3" name="Rectangle 1"/>
          <p:cNvSpPr>
            <a:spLocks noChangeArrowheads="1"/>
          </p:cNvSpPr>
          <p:nvPr/>
        </p:nvSpPr>
        <p:spPr bwMode="auto">
          <a:xfrm>
            <a:off x="1600200" y="781850"/>
            <a:ext cx="21130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Fuerzas S</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smicas</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p:nvPr/>
        </p:nvPicPr>
        <p:blipFill>
          <a:blip r:embed="rId2" cstate="print">
            <a:clrChange>
              <a:clrFrom>
                <a:srgbClr val="FFFFFF"/>
              </a:clrFrom>
              <a:clrTo>
                <a:srgbClr val="FFFFFF">
                  <a:alpha val="0"/>
                </a:srgbClr>
              </a:clrTo>
            </a:clrChange>
          </a:blip>
          <a:stretch>
            <a:fillRect/>
          </a:stretch>
        </p:blipFill>
        <p:spPr>
          <a:xfrm>
            <a:off x="2656740" y="2930525"/>
            <a:ext cx="4165600" cy="2673350"/>
          </a:xfrm>
          <a:prstGeom prst="rect">
            <a:avLst/>
          </a:prstGeom>
        </p:spPr>
      </p:pic>
      <p:sp>
        <p:nvSpPr>
          <p:cNvPr id="5" name="Rectángulo 4"/>
          <p:cNvSpPr/>
          <p:nvPr/>
        </p:nvSpPr>
        <p:spPr>
          <a:xfrm>
            <a:off x="2453540" y="5603875"/>
            <a:ext cx="4572000" cy="617541"/>
          </a:xfrm>
          <a:prstGeom prst="rect">
            <a:avLst/>
          </a:prstGeom>
        </p:spPr>
        <p:txBody>
          <a:bodyPr>
            <a:spAutoFit/>
          </a:bodyPr>
          <a:lstStyle/>
          <a:p>
            <a:pPr algn="ctr">
              <a:spcAft>
                <a:spcPts val="1000"/>
              </a:spcAft>
            </a:pPr>
            <a:r>
              <a:rPr lang="es-EC"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Fuerzas Sísmicas</a:t>
            </a:r>
            <a:r>
              <a:rPr lang="es-EC" sz="11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es-EC"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Fuente: (Bonito &amp; Naranjo, 2016)</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5747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6029" y="826279"/>
            <a:ext cx="2465931" cy="461665"/>
          </a:xfrm>
          <a:prstGeom prst="rect">
            <a:avLst/>
          </a:prstGeom>
        </p:spPr>
        <p:txBody>
          <a:bodyPr wrap="none">
            <a:spAutoFit/>
          </a:bodyPr>
          <a:lstStyle/>
          <a:p>
            <a:pPr marL="0" lvl="4"/>
            <a:r>
              <a:rPr lang="es-EC" sz="2400" b="1" i="1" dirty="0"/>
              <a:t>Cargas por </a:t>
            </a:r>
            <a:r>
              <a:rPr lang="es-EC" sz="2400" b="1" i="1" dirty="0" smtClean="0"/>
              <a:t>Viento</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3546301" y="1569720"/>
                <a:ext cx="206201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𝑉𝑏</m:t>
                      </m:r>
                      <m:r>
                        <a:rPr lang="es-EC" sz="2400" i="0">
                          <a:latin typeface="Cambria Math" panose="02040503050406030204" pitchFamily="18" charset="0"/>
                        </a:rPr>
                        <m:t>= </m:t>
                      </m:r>
                      <m:r>
                        <a:rPr lang="es-EC" sz="2400" i="1">
                          <a:latin typeface="Cambria Math" panose="02040503050406030204" pitchFamily="18" charset="0"/>
                        </a:rPr>
                        <m:t>𝜎</m:t>
                      </m:r>
                      <m:r>
                        <a:rPr lang="es-EC" sz="2400" i="0">
                          <a:latin typeface="Cambria Math" panose="02040503050406030204" pitchFamily="18" charset="0"/>
                        </a:rPr>
                        <m:t> </m:t>
                      </m:r>
                      <m:r>
                        <a:rPr lang="es-EC" sz="2400" i="1">
                          <a:latin typeface="Cambria Math" panose="02040503050406030204" pitchFamily="18" charset="0"/>
                        </a:rPr>
                        <m:t>𝑉</m:t>
                      </m:r>
                    </m:oMath>
                  </m:oMathPara>
                </a14:m>
                <a:endParaRPr lang="es-EC" sz="2400" dirty="0"/>
              </a:p>
            </p:txBody>
          </p:sp>
        </mc:Choice>
        <mc:Fallback xmlns="">
          <p:sp>
            <p:nvSpPr>
              <p:cNvPr id="4" name="Rectángulo 3"/>
              <p:cNvSpPr>
                <a:spLocks noRot="1" noChangeAspect="1" noMove="1" noResize="1" noEditPoints="1" noAdjustHandles="1" noChangeArrowheads="1" noChangeShapeType="1" noTextEdit="1"/>
              </p:cNvSpPr>
              <p:nvPr/>
            </p:nvSpPr>
            <p:spPr>
              <a:xfrm>
                <a:off x="3546301" y="1569720"/>
                <a:ext cx="2062019" cy="461665"/>
              </a:xfrm>
              <a:prstGeom prst="rect">
                <a:avLst/>
              </a:prstGeom>
              <a:blipFill>
                <a:blip r:embed="rId2"/>
                <a:stretch>
                  <a:fillRect/>
                </a:stretch>
              </a:blipFill>
            </p:spPr>
            <p:txBody>
              <a:bodyPr/>
              <a:lstStyle/>
              <a:p>
                <a:r>
                  <a:rPr lang="es-EC">
                    <a:noFill/>
                  </a:rPr>
                  <a:t> </a:t>
                </a:r>
              </a:p>
            </p:txBody>
          </p:sp>
        </mc:Fallback>
      </mc:AlternateContent>
      <p:sp>
        <p:nvSpPr>
          <p:cNvPr id="5" name="Rectángulo 4"/>
          <p:cNvSpPr/>
          <p:nvPr/>
        </p:nvSpPr>
        <p:spPr>
          <a:xfrm>
            <a:off x="462510" y="2470026"/>
            <a:ext cx="8229600" cy="923330"/>
          </a:xfrm>
          <a:prstGeom prst="rect">
            <a:avLst/>
          </a:prstGeom>
        </p:spPr>
        <p:txBody>
          <a:bodyPr wrap="square">
            <a:spAutoFit/>
          </a:bodyPr>
          <a:lstStyle/>
          <a:p>
            <a:pPr indent="270510"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V</a:t>
            </a:r>
            <a:r>
              <a:rPr lang="es-EC" dirty="0">
                <a:latin typeface="Arial" panose="020B0604020202020204" pitchFamily="34" charset="0"/>
                <a:ea typeface="Calibri" panose="020F0502020204030204" pitchFamily="34" charset="0"/>
                <a:cs typeface="Times New Roman" panose="02020603050405020304" pitchFamily="18" charset="0"/>
              </a:rPr>
              <a:t>:  21 (m/s) 75(km/h) Velocidad instantánea máxima del viento registrada a 10 m de altura sobre el terreno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62510" y="3675132"/>
            <a:ext cx="3423690" cy="1754326"/>
          </a:xfrm>
          <a:prstGeom prst="rect">
            <a:avLst/>
          </a:prstGeom>
        </p:spPr>
        <p:txBody>
          <a:bodyPr wrap="square">
            <a:spAutoFit/>
          </a:bodyPr>
          <a:lstStyle/>
          <a:p>
            <a:pPr indent="270510"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σ:</a:t>
            </a:r>
            <a:r>
              <a:rPr lang="es-EC" dirty="0">
                <a:latin typeface="Arial" panose="020B0604020202020204" pitchFamily="34" charset="0"/>
                <a:ea typeface="Calibri" panose="020F0502020204030204" pitchFamily="34" charset="0"/>
                <a:cs typeface="Times New Roman" panose="02020603050405020304" pitchFamily="18" charset="0"/>
              </a:rPr>
              <a:t> 1.21 Coeficiente de corrección dentro de la categoría A sin obstrucción ubicado en espacios abiertos.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3"/>
          <a:srcRect l="35071" t="33167" r="36170" b="26310"/>
          <a:stretch/>
        </p:blipFill>
        <p:spPr bwMode="auto">
          <a:xfrm>
            <a:off x="4251960" y="3234258"/>
            <a:ext cx="4221480" cy="3318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3648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054782" y="685800"/>
                <a:ext cx="349841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𝑉𝑏</m:t>
                      </m:r>
                      <m:r>
                        <a:rPr lang="es-EC" i="0">
                          <a:latin typeface="Cambria Math" panose="02040503050406030204" pitchFamily="18" charset="0"/>
                        </a:rPr>
                        <m:t>= 1.21 </m:t>
                      </m:r>
                      <m:d>
                        <m:dPr>
                          <m:ctrlPr>
                            <a:rPr lang="es-EC" i="1">
                              <a:latin typeface="Cambria Math" panose="02040503050406030204" pitchFamily="18" charset="0"/>
                            </a:rPr>
                          </m:ctrlPr>
                        </m:dPr>
                        <m:e>
                          <m:r>
                            <a:rPr lang="es-EC" i="0">
                              <a:latin typeface="Cambria Math" panose="02040503050406030204" pitchFamily="18" charset="0"/>
                            </a:rPr>
                            <m:t>21</m:t>
                          </m:r>
                        </m:e>
                      </m:d>
                      <m:r>
                        <a:rPr lang="es-EC" i="0">
                          <a:latin typeface="Cambria Math" panose="02040503050406030204" pitchFamily="18" charset="0"/>
                        </a:rPr>
                        <m:t>=25.41 </m:t>
                      </m:r>
                      <m:f>
                        <m:fPr>
                          <m:type m:val="lin"/>
                          <m:ctrlPr>
                            <a:rPr lang="es-EC" i="1">
                              <a:latin typeface="Cambria Math" panose="02040503050406030204" pitchFamily="18" charset="0"/>
                            </a:rPr>
                          </m:ctrlPr>
                        </m:fPr>
                        <m:num>
                          <m:r>
                            <a:rPr lang="es-EC" i="1">
                              <a:latin typeface="Cambria Math" panose="02040503050406030204" pitchFamily="18" charset="0"/>
                            </a:rPr>
                            <m:t>𝑚</m:t>
                          </m:r>
                        </m:num>
                        <m:den>
                          <m:r>
                            <a:rPr lang="es-EC" i="1">
                              <a:latin typeface="Cambria Math" panose="02040503050406030204" pitchFamily="18" charset="0"/>
                            </a:rPr>
                            <m:t>𝑠</m:t>
                          </m:r>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054782" y="685800"/>
                <a:ext cx="3498417" cy="369332"/>
              </a:xfrm>
              <a:prstGeom prst="rect">
                <a:avLst/>
              </a:prstGeom>
              <a:blipFill>
                <a:blip r:embed="rId2"/>
                <a:stretch>
                  <a:fillRect t="-115000" r="-9408" b="-181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234440" y="1088894"/>
                <a:ext cx="7909560" cy="1962845"/>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Presión del Viento: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𝑃</m:t>
                      </m:r>
                      <m:r>
                        <a:rPr lang="es-EC" i="1">
                          <a:latin typeface="Cambria Math" panose="02040503050406030204" pitchFamily="18" charset="0"/>
                          <a:ea typeface="Calibri" panose="020F0502020204030204" pitchFamily="34" charset="0"/>
                          <a:cs typeface="Arial" panose="020B0604020202020204" pitchFamily="34" charset="0"/>
                        </a:rPr>
                        <m:t>= </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1</m:t>
                          </m:r>
                        </m:num>
                        <m:den>
                          <m:r>
                            <a:rPr lang="es-EC" i="1">
                              <a:latin typeface="Cambria Math" panose="02040503050406030204" pitchFamily="18" charset="0"/>
                              <a:ea typeface="Calibri" panose="020F0502020204030204" pitchFamily="34" charset="0"/>
                              <a:cs typeface="Arial" panose="020B0604020202020204" pitchFamily="34" charset="0"/>
                            </a:rPr>
                            <m:t>2</m:t>
                          </m:r>
                        </m:den>
                      </m:f>
                      <m:r>
                        <a:rPr lang="es-EC" i="1">
                          <a:latin typeface="Cambria Math" panose="02040503050406030204" pitchFamily="18" charset="0"/>
                          <a:ea typeface="Calibri" panose="020F0502020204030204" pitchFamily="34" charset="0"/>
                          <a:cs typeface="Arial" panose="020B0604020202020204" pitchFamily="34" charset="0"/>
                        </a:rPr>
                        <m:t> . </m:t>
                      </m:r>
                      <m:r>
                        <a:rPr lang="es-EC" i="1">
                          <a:latin typeface="Cambria Math" panose="02040503050406030204" pitchFamily="18" charset="0"/>
                          <a:ea typeface="Calibri" panose="020F0502020204030204" pitchFamily="34" charset="0"/>
                          <a:cs typeface="Arial" panose="020B0604020202020204" pitchFamily="34" charset="0"/>
                        </a:rPr>
                        <m:t>𝜌</m:t>
                      </m:r>
                      <m:r>
                        <a:rPr lang="es-EC" i="1">
                          <a:latin typeface="Cambria Math" panose="02040503050406030204" pitchFamily="18" charset="0"/>
                          <a:ea typeface="Calibri" panose="020F0502020204030204" pitchFamily="34" charset="0"/>
                          <a:cs typeface="Arial" panose="020B0604020202020204" pitchFamily="34" charset="0"/>
                        </a:rPr>
                        <m:t> .</m:t>
                      </m:r>
                      <m:sSup>
                        <m:sSupPr>
                          <m:ctrlPr>
                            <a:rPr lang="es-EC" i="1">
                              <a:latin typeface="Cambria Math" panose="02040503050406030204" pitchFamily="18" charset="0"/>
                              <a:ea typeface="Times New Roman" panose="02020603050405020304" pitchFamily="18" charset="0"/>
                              <a:cs typeface="Arial" panose="020B0604020202020204" pitchFamily="34" charset="0"/>
                            </a:rPr>
                          </m:ctrlPr>
                        </m:sSupPr>
                        <m:e>
                          <m:r>
                            <a:rPr lang="es-EC" i="1">
                              <a:latin typeface="Cambria Math" panose="02040503050406030204" pitchFamily="18" charset="0"/>
                              <a:ea typeface="Times New Roman" panose="02020603050405020304" pitchFamily="18" charset="0"/>
                              <a:cs typeface="Arial" panose="020B0604020202020204" pitchFamily="34" charset="0"/>
                            </a:rPr>
                            <m:t> </m:t>
                          </m:r>
                          <m:r>
                            <a:rPr lang="es-EC" i="1">
                              <a:latin typeface="Cambria Math" panose="02040503050406030204" pitchFamily="18" charset="0"/>
                              <a:ea typeface="Times New Roman" panose="02020603050405020304" pitchFamily="18" charset="0"/>
                              <a:cs typeface="Arial" panose="020B0604020202020204" pitchFamily="34" charset="0"/>
                            </a:rPr>
                            <m:t>𝑉𝑏</m:t>
                          </m:r>
                        </m:e>
                        <m:sup>
                          <m:r>
                            <a:rPr lang="es-EC" i="1">
                              <a:latin typeface="Cambria Math" panose="02040503050406030204" pitchFamily="18" charset="0"/>
                              <a:ea typeface="Times New Roman" panose="02020603050405020304" pitchFamily="18" charset="0"/>
                              <a:cs typeface="Arial" panose="020B0604020202020204" pitchFamily="34" charset="0"/>
                            </a:rPr>
                            <m:t>2</m:t>
                          </m:r>
                        </m:sup>
                      </m:sSup>
                      <m:r>
                        <a:rPr lang="es-EC" i="1">
                          <a:latin typeface="Cambria Math" panose="02040503050406030204" pitchFamily="18" charset="0"/>
                          <a:ea typeface="Times New Roman" panose="02020603050405020304" pitchFamily="18" charset="0"/>
                          <a:cs typeface="Arial" panose="020B0604020202020204" pitchFamily="34" charset="0"/>
                        </a:rPr>
                        <m:t> .</m:t>
                      </m:r>
                      <m:r>
                        <a:rPr lang="es-EC" i="1">
                          <a:latin typeface="Cambria Math" panose="02040503050406030204" pitchFamily="18" charset="0"/>
                          <a:ea typeface="Times New Roman" panose="02020603050405020304" pitchFamily="18" charset="0"/>
                          <a:cs typeface="Arial" panose="020B0604020202020204" pitchFamily="34" charset="0"/>
                        </a:rPr>
                        <m:t>𝐶𝑒</m:t>
                      </m:r>
                      <m:r>
                        <a:rPr lang="es-EC" i="1">
                          <a:latin typeface="Cambria Math" panose="02040503050406030204" pitchFamily="18" charset="0"/>
                          <a:ea typeface="Times New Roman" panose="02020603050405020304" pitchFamily="18" charset="0"/>
                          <a:cs typeface="Arial" panose="020B0604020202020204" pitchFamily="34" charset="0"/>
                        </a:rPr>
                        <m:t> .</m:t>
                      </m:r>
                      <m:r>
                        <a:rPr lang="es-EC" i="1">
                          <a:latin typeface="Cambria Math" panose="02040503050406030204" pitchFamily="18" charset="0"/>
                          <a:ea typeface="Times New Roman" panose="02020603050405020304" pitchFamily="18" charset="0"/>
                          <a:cs typeface="Arial" panose="020B0604020202020204" pitchFamily="34" charset="0"/>
                        </a:rPr>
                        <m:t>𝐶𝑓</m:t>
                      </m:r>
                    </m:oMath>
                  </m:oMathPara>
                </a14:m>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234440" y="1088894"/>
                <a:ext cx="7909560" cy="1962845"/>
              </a:xfrm>
              <a:prstGeom prst="rect">
                <a:avLst/>
              </a:prstGeom>
              <a:blipFill>
                <a:blip r:embed="rId3"/>
                <a:stretch>
                  <a:fillRect l="-694"/>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2945166510"/>
              </p:ext>
            </p:extLst>
          </p:nvPr>
        </p:nvGraphicFramePr>
        <p:xfrm>
          <a:off x="1704336" y="3261360"/>
          <a:ext cx="5610863" cy="1908212"/>
        </p:xfrm>
        <a:graphic>
          <a:graphicData uri="http://schemas.openxmlformats.org/drawingml/2006/table">
            <a:tbl>
              <a:tblPr firstRow="1" firstCol="1" bandRow="1">
                <a:tableStyleId>{5C22544A-7EE6-4342-B048-85BDC9FD1C3A}</a:tableStyleId>
              </a:tblPr>
              <a:tblGrid>
                <a:gridCol w="1382148">
                  <a:extLst>
                    <a:ext uri="{9D8B030D-6E8A-4147-A177-3AD203B41FA5}">
                      <a16:colId xmlns:a16="http://schemas.microsoft.com/office/drawing/2014/main" xmlns="" val="2222929775"/>
                    </a:ext>
                  </a:extLst>
                </a:gridCol>
                <a:gridCol w="1020157">
                  <a:extLst>
                    <a:ext uri="{9D8B030D-6E8A-4147-A177-3AD203B41FA5}">
                      <a16:colId xmlns:a16="http://schemas.microsoft.com/office/drawing/2014/main" xmlns="" val="10540108"/>
                    </a:ext>
                  </a:extLst>
                </a:gridCol>
                <a:gridCol w="1168244">
                  <a:extLst>
                    <a:ext uri="{9D8B030D-6E8A-4147-A177-3AD203B41FA5}">
                      <a16:colId xmlns:a16="http://schemas.microsoft.com/office/drawing/2014/main" xmlns="" val="2030363371"/>
                    </a:ext>
                  </a:extLst>
                </a:gridCol>
                <a:gridCol w="1020157">
                  <a:extLst>
                    <a:ext uri="{9D8B030D-6E8A-4147-A177-3AD203B41FA5}">
                      <a16:colId xmlns:a16="http://schemas.microsoft.com/office/drawing/2014/main" xmlns="" val="362927642"/>
                    </a:ext>
                  </a:extLst>
                </a:gridCol>
                <a:gridCol w="1020157">
                  <a:extLst>
                    <a:ext uri="{9D8B030D-6E8A-4147-A177-3AD203B41FA5}">
                      <a16:colId xmlns:a16="http://schemas.microsoft.com/office/drawing/2014/main" xmlns="" val="1693325629"/>
                    </a:ext>
                  </a:extLst>
                </a:gridCol>
              </a:tblGrid>
              <a:tr h="309367">
                <a:tc>
                  <a:txBody>
                    <a:bodyPr/>
                    <a:lstStyle/>
                    <a:p>
                      <a:pPr algn="l">
                        <a:lnSpc>
                          <a:spcPct val="107000"/>
                        </a:lnSpc>
                        <a:spcAft>
                          <a:spcPts val="0"/>
                        </a:spcAft>
                      </a:pPr>
                      <a:r>
                        <a:rPr lang="es-EC" sz="1400" dirty="0">
                          <a:effectLst/>
                        </a:rPr>
                        <a:t>Velocidad (m/s)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Altura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Coeficiente σ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Vb (m/s)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P (Kg/m2)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22693112"/>
                  </a:ext>
                </a:extLst>
              </a:tr>
              <a:tr h="309367">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19.11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27.39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92056698"/>
                  </a:ext>
                </a:extLst>
              </a:tr>
              <a:tr h="285570">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33.08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94587298"/>
                  </a:ext>
                </a:extLst>
              </a:tr>
              <a:tr h="285570">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1.06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22.26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37.16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82239010"/>
                  </a:ext>
                </a:extLst>
              </a:tr>
              <a:tr h="285570">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23.94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42.98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95518210"/>
                  </a:ext>
                </a:extLst>
              </a:tr>
              <a:tr h="285570">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25.41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48.43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40531588"/>
                  </a:ext>
                </a:extLst>
              </a:tr>
            </a:tbl>
          </a:graphicData>
        </a:graphic>
      </p:graphicFrame>
      <p:sp>
        <p:nvSpPr>
          <p:cNvPr id="5" name="Rectangle 1"/>
          <p:cNvSpPr>
            <a:spLocks noChangeArrowheads="1"/>
          </p:cNvSpPr>
          <p:nvPr/>
        </p:nvSpPr>
        <p:spPr bwMode="auto">
          <a:xfrm>
            <a:off x="716279" y="2645261"/>
            <a:ext cx="4303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de c</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lculo de presi</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del viento</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6" name="Rectángulo 5"/>
              <p:cNvSpPr/>
              <p:nvPr/>
            </p:nvSpPr>
            <p:spPr>
              <a:xfrm>
                <a:off x="1066800" y="5245482"/>
                <a:ext cx="6888480"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0">
                          <a:latin typeface="Cambria Math" panose="02040503050406030204" pitchFamily="18" charset="0"/>
                        </a:rPr>
                        <m:t> . 1.25 .</m:t>
                      </m:r>
                      <m:sSup>
                        <m:sSupPr>
                          <m:ctrlPr>
                            <a:rPr lang="es-EC" i="1">
                              <a:latin typeface="Cambria Math" panose="02040503050406030204" pitchFamily="18" charset="0"/>
                            </a:rPr>
                          </m:ctrlPr>
                        </m:sSupPr>
                        <m:e>
                          <m:r>
                            <a:rPr lang="es-EC" i="0">
                              <a:latin typeface="Cambria Math" panose="02040503050406030204" pitchFamily="18" charset="0"/>
                            </a:rPr>
                            <m:t> 25.41</m:t>
                          </m:r>
                        </m:e>
                        <m:sup>
                          <m:r>
                            <a:rPr lang="es-EC" i="0">
                              <a:latin typeface="Cambria Math" panose="02040503050406030204" pitchFamily="18" charset="0"/>
                            </a:rPr>
                            <m:t>2</m:t>
                          </m:r>
                        </m:sup>
                      </m:sSup>
                      <m:r>
                        <a:rPr lang="es-EC" i="0">
                          <a:latin typeface="Cambria Math" panose="02040503050406030204" pitchFamily="18" charset="0"/>
                        </a:rPr>
                        <m:t> .1.50 .0.80=484.25</m:t>
                      </m:r>
                      <m:f>
                        <m:fPr>
                          <m:ctrlPr>
                            <a:rPr lang="es-EC" i="1">
                              <a:latin typeface="Cambria Math" panose="02040503050406030204" pitchFamily="18" charset="0"/>
                            </a:rPr>
                          </m:ctrlPr>
                        </m:fPr>
                        <m:num>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den>
                      </m:f>
                      <m:r>
                        <a:rPr lang="es-EC" i="0">
                          <a:latin typeface="Cambria Math" panose="02040503050406030204" pitchFamily="18" charset="0"/>
                        </a:rPr>
                        <m:t>=48.42 </m:t>
                      </m:r>
                      <m:f>
                        <m:fPr>
                          <m:ctrlPr>
                            <a:rPr lang="es-EC" i="1">
                              <a:latin typeface="Cambria Math" panose="02040503050406030204" pitchFamily="18" charset="0"/>
                            </a:rPr>
                          </m:ctrlPr>
                        </m:fPr>
                        <m:num>
                          <m:r>
                            <a:rPr lang="es-EC" i="1">
                              <a:latin typeface="Cambria Math" panose="02040503050406030204" pitchFamily="18" charset="0"/>
                            </a:rPr>
                            <m:t>𝐾𝑔</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066800" y="5245482"/>
                <a:ext cx="6888480" cy="612732"/>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904228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1802" y="671331"/>
            <a:ext cx="7877029" cy="1077218"/>
          </a:xfrm>
          <a:prstGeom prst="rect">
            <a:avLst/>
          </a:prstGeom>
          <a:noFill/>
        </p:spPr>
        <p:txBody>
          <a:bodyPr wrap="square" rtlCol="0">
            <a:spAutoFit/>
          </a:bodyPr>
          <a:lstStyle/>
          <a:p>
            <a:pPr algn="ctr"/>
            <a:r>
              <a:rPr lang="es-EC" sz="3200" b="1" dirty="0" smtClean="0"/>
              <a:t>CÁLCULO DE LA PRESION DE CONTACTO</a:t>
            </a:r>
            <a:endParaRPr lang="en-US" sz="3200" b="1" dirty="0"/>
          </a:p>
        </p:txBody>
      </p:sp>
      <mc:AlternateContent xmlns:mc="http://schemas.openxmlformats.org/markup-compatibility/2006" xmlns:a14="http://schemas.microsoft.com/office/drawing/2010/main">
        <mc:Choice Requires="a14">
          <p:sp>
            <p:nvSpPr>
              <p:cNvPr id="3" name="Rectángulo 2"/>
              <p:cNvSpPr/>
              <p:nvPr/>
            </p:nvSpPr>
            <p:spPr>
              <a:xfrm>
                <a:off x="1538063" y="2053209"/>
                <a:ext cx="1913857" cy="883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𝑃</m:t>
                          </m:r>
                        </m:num>
                        <m:den>
                          <m:d>
                            <m:dPr>
                              <m:begChr m:val=""/>
                              <m:ctrlPr>
                                <a:rPr lang="es-EC" i="1">
                                  <a:latin typeface="Cambria Math" panose="02040503050406030204" pitchFamily="18" charset="0"/>
                                </a:rPr>
                              </m:ctrlPr>
                            </m:dPr>
                            <m:e>
                              <m:r>
                                <a:rPr lang="es-EC" i="0">
                                  <a:latin typeface="Cambria Math" panose="02040503050406030204" pitchFamily="18" charset="0"/>
                                </a:rPr>
                                <m:t>3</m:t>
                              </m:r>
                              <m:r>
                                <a:rPr lang="es-EC" i="1">
                                  <a:latin typeface="Cambria Math" panose="02040503050406030204" pitchFamily="18" charset="0"/>
                                </a:rPr>
                                <m:t>𝐵</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0">
                                      <a:latin typeface="Cambria Math" panose="02040503050406030204" pitchFamily="18" charset="0"/>
                                    </a:rPr>
                                    <m:t>2</m:t>
                                  </m:r>
                                </m:den>
                              </m:f>
                              <m:r>
                                <a:rPr lang="es-EC" i="0">
                                  <a:latin typeface="Cambria Math" panose="02040503050406030204" pitchFamily="18" charset="0"/>
                                </a:rPr>
                                <m:t>−</m:t>
                              </m:r>
                              <m:r>
                                <a:rPr lang="es-EC" i="1">
                                  <a:latin typeface="Cambria Math" panose="02040503050406030204" pitchFamily="18" charset="0"/>
                                </a:rPr>
                                <m:t>𝑒</m:t>
                              </m:r>
                            </m:e>
                          </m:d>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1538063" y="2053209"/>
                <a:ext cx="1913857" cy="883447"/>
              </a:xfrm>
              <a:prstGeom prst="rect">
                <a:avLst/>
              </a:prstGeom>
              <a:blipFill>
                <a:blip r:embed="rId2"/>
                <a:stretch>
                  <a:fillRect/>
                </a:stretch>
              </a:blipFill>
            </p:spPr>
            <p:txBody>
              <a:bodyPr/>
              <a:lstStyle/>
              <a:p>
                <a:r>
                  <a:rPr lang="es-EC">
                    <a:noFill/>
                  </a:rPr>
                  <a:t> </a:t>
                </a:r>
              </a:p>
            </p:txBody>
          </p:sp>
        </mc:Fallback>
      </mc:AlternateContent>
      <p:sp>
        <p:nvSpPr>
          <p:cNvPr id="4" name="Rectángulo 3"/>
          <p:cNvSpPr/>
          <p:nvPr/>
        </p:nvSpPr>
        <p:spPr>
          <a:xfrm>
            <a:off x="1103812" y="3241316"/>
            <a:ext cx="7769190" cy="3098284"/>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Donde:</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σ= Presión de contacto en la cimentación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P= cargas actuantes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B= Base de la cimentación (1 metro)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L= Longitud de la cimentación en el sentido de los momentos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Arial" panose="020B0604020202020204" pitchFamily="34" charset="0"/>
                <a:ea typeface="Times New Roman" panose="02020603050405020304" pitchFamily="18" charset="0"/>
                <a:cs typeface="Times New Roman" panose="02020603050405020304" pitchFamily="18" charset="0"/>
              </a:rPr>
              <a:t>e= M/P, excentricidad de la estructura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3815436" y="2366365"/>
            <a:ext cx="944880" cy="400110"/>
          </a:xfrm>
          <a:prstGeom prst="rect">
            <a:avLst/>
          </a:prstGeom>
          <a:noFill/>
        </p:spPr>
        <p:txBody>
          <a:bodyPr wrap="square" rtlCol="0">
            <a:spAutoFit/>
          </a:bodyPr>
          <a:lstStyle/>
          <a:p>
            <a:r>
              <a:rPr lang="es-EC" sz="2000" dirty="0" smtClean="0"/>
              <a:t>Si, </a:t>
            </a:r>
            <a:endParaRPr lang="es-EC" sz="2000" dirty="0"/>
          </a:p>
        </p:txBody>
      </p:sp>
      <mc:AlternateContent xmlns:mc="http://schemas.openxmlformats.org/markup-compatibility/2006" xmlns:a14="http://schemas.microsoft.com/office/drawing/2010/main">
        <mc:Choice Requires="a14">
          <p:sp>
            <p:nvSpPr>
              <p:cNvPr id="6" name="Rectángulo 5"/>
              <p:cNvSpPr/>
              <p:nvPr/>
            </p:nvSpPr>
            <p:spPr>
              <a:xfrm>
                <a:off x="4629687" y="2190215"/>
                <a:ext cx="1320444" cy="6108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𝑒</m:t>
                      </m:r>
                      <m:r>
                        <a:rPr lang="es-EC" i="0">
                          <a:latin typeface="Cambria Math" panose="02040503050406030204" pitchFamily="18" charset="0"/>
                        </a:rPr>
                        <m:t>&gt;</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0">
                              <a:latin typeface="Cambria Math" panose="02040503050406030204" pitchFamily="18" charset="0"/>
                            </a:rPr>
                            <m:t>6</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4629687" y="2190215"/>
                <a:ext cx="1320444" cy="610873"/>
              </a:xfrm>
              <a:prstGeom prst="rect">
                <a:avLst/>
              </a:prstGeom>
              <a:blipFill>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9832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3475" y="577515"/>
            <a:ext cx="4896852" cy="461665"/>
          </a:xfrm>
          <a:prstGeom prst="rect">
            <a:avLst/>
          </a:prstGeom>
          <a:noFill/>
        </p:spPr>
        <p:txBody>
          <a:bodyPr wrap="square" rtlCol="0">
            <a:spAutoFit/>
          </a:bodyPr>
          <a:lstStyle/>
          <a:p>
            <a:pPr marL="0" lvl="4"/>
            <a:r>
              <a:rPr lang="es-EC" sz="2400" b="1" i="1" dirty="0" smtClean="0"/>
              <a:t>Calculo de la excentricidad</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432927168"/>
              </p:ext>
            </p:extLst>
          </p:nvPr>
        </p:nvGraphicFramePr>
        <p:xfrm>
          <a:off x="1676400" y="1906482"/>
          <a:ext cx="5547360" cy="2560324"/>
        </p:xfrm>
        <a:graphic>
          <a:graphicData uri="http://schemas.openxmlformats.org/drawingml/2006/table">
            <a:tbl>
              <a:tblPr firstRow="1" firstCol="1" bandRow="1">
                <a:tableStyleId>{5C22544A-7EE6-4342-B048-85BDC9FD1C3A}</a:tableStyleId>
              </a:tblPr>
              <a:tblGrid>
                <a:gridCol w="3097876">
                  <a:extLst>
                    <a:ext uri="{9D8B030D-6E8A-4147-A177-3AD203B41FA5}">
                      <a16:colId xmlns:a16="http://schemas.microsoft.com/office/drawing/2014/main" xmlns="" val="1661945078"/>
                    </a:ext>
                  </a:extLst>
                </a:gridCol>
                <a:gridCol w="1116677">
                  <a:extLst>
                    <a:ext uri="{9D8B030D-6E8A-4147-A177-3AD203B41FA5}">
                      <a16:colId xmlns:a16="http://schemas.microsoft.com/office/drawing/2014/main" xmlns="" val="2222241572"/>
                    </a:ext>
                  </a:extLst>
                </a:gridCol>
                <a:gridCol w="1332807">
                  <a:extLst>
                    <a:ext uri="{9D8B030D-6E8A-4147-A177-3AD203B41FA5}">
                      <a16:colId xmlns:a16="http://schemas.microsoft.com/office/drawing/2014/main" xmlns="" val="4100330754"/>
                    </a:ext>
                  </a:extLst>
                </a:gridCol>
              </a:tblGrid>
              <a:tr h="499322">
                <a:tc>
                  <a:txBody>
                    <a:bodyPr/>
                    <a:lstStyle/>
                    <a:p>
                      <a:pPr>
                        <a:lnSpc>
                          <a:spcPct val="107000"/>
                        </a:lnSpc>
                        <a:spcAft>
                          <a:spcPts val="0"/>
                        </a:spcAft>
                      </a:pPr>
                      <a:r>
                        <a:rPr lang="es-EC" sz="1400">
                          <a:effectLst/>
                        </a:rPr>
                        <a:t>Elemento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Carga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Momento (</a:t>
                      </a:r>
                      <a:r>
                        <a:rPr lang="es-EC" sz="1400" dirty="0" err="1">
                          <a:effectLst/>
                        </a:rPr>
                        <a:t>T.m</a:t>
                      </a:r>
                      <a:r>
                        <a:rPr lang="es-EC" sz="14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2174035"/>
                  </a:ext>
                </a:extLst>
              </a:tr>
              <a:tr h="260280">
                <a:tc>
                  <a:txBody>
                    <a:bodyPr/>
                    <a:lstStyle/>
                    <a:p>
                      <a:pPr>
                        <a:lnSpc>
                          <a:spcPct val="107000"/>
                        </a:lnSpc>
                        <a:spcAft>
                          <a:spcPts val="0"/>
                        </a:spcAft>
                      </a:pPr>
                      <a:r>
                        <a:rPr lang="es-EC" sz="1400">
                          <a:effectLst/>
                        </a:rPr>
                        <a:t>Contrafuerte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7809.77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412125.23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13734909"/>
                  </a:ext>
                </a:extLst>
              </a:tr>
              <a:tr h="499322">
                <a:tc>
                  <a:txBody>
                    <a:bodyPr/>
                    <a:lstStyle/>
                    <a:p>
                      <a:pPr>
                        <a:lnSpc>
                          <a:spcPct val="107000"/>
                        </a:lnSpc>
                        <a:spcAft>
                          <a:spcPts val="0"/>
                        </a:spcAft>
                      </a:pPr>
                      <a:r>
                        <a:rPr lang="es-EC" sz="1400">
                          <a:effectLst/>
                        </a:rPr>
                        <a:t>Pantalla y paredes de arriostramiento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7288.96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451976.94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9155889"/>
                  </a:ext>
                </a:extLst>
              </a:tr>
              <a:tr h="260280">
                <a:tc>
                  <a:txBody>
                    <a:bodyPr/>
                    <a:lstStyle/>
                    <a:p>
                      <a:pPr>
                        <a:lnSpc>
                          <a:spcPct val="107000"/>
                        </a:lnSpc>
                        <a:spcAft>
                          <a:spcPts val="0"/>
                        </a:spcAft>
                      </a:pPr>
                      <a:r>
                        <a:rPr lang="es-EC" sz="1400">
                          <a:effectLst/>
                        </a:rPr>
                        <a:t>Relleno de material suelto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31883.06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1715335.26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8368523"/>
                  </a:ext>
                </a:extLst>
              </a:tr>
              <a:tr h="260280">
                <a:tc>
                  <a:txBody>
                    <a:bodyPr/>
                    <a:lstStyle/>
                    <a:p>
                      <a:pPr>
                        <a:lnSpc>
                          <a:spcPct val="107000"/>
                        </a:lnSpc>
                        <a:spcAft>
                          <a:spcPts val="0"/>
                        </a:spcAft>
                      </a:pPr>
                      <a:r>
                        <a:rPr lang="es-EC" sz="1400">
                          <a:effectLst/>
                        </a:rPr>
                        <a:t>Empuje del lahar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7370.14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159686.34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2247197"/>
                  </a:ext>
                </a:extLst>
              </a:tr>
              <a:tr h="260280">
                <a:tc>
                  <a:txBody>
                    <a:bodyPr/>
                    <a:lstStyle/>
                    <a:p>
                      <a:pPr>
                        <a:lnSpc>
                          <a:spcPct val="107000"/>
                        </a:lnSpc>
                        <a:spcAft>
                          <a:spcPts val="0"/>
                        </a:spcAft>
                      </a:pPr>
                      <a:r>
                        <a:rPr lang="es-EC" sz="1400">
                          <a:effectLst/>
                        </a:rPr>
                        <a:t>Carga por Sismo (Sv)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5637.82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31230737"/>
                  </a:ext>
                </a:extLst>
              </a:tr>
              <a:tr h="260280">
                <a:tc>
                  <a:txBody>
                    <a:bodyPr/>
                    <a:lstStyle/>
                    <a:p>
                      <a:pPr>
                        <a:lnSpc>
                          <a:spcPct val="107000"/>
                        </a:lnSpc>
                        <a:spcAft>
                          <a:spcPts val="0"/>
                        </a:spcAft>
                      </a:pPr>
                      <a:r>
                        <a:rPr lang="es-EC" sz="1400">
                          <a:effectLst/>
                        </a:rPr>
                        <a:t>Fuerza de impacto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6058.26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18174.77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2690850"/>
                  </a:ext>
                </a:extLst>
              </a:tr>
              <a:tr h="260280">
                <a:tc>
                  <a:txBody>
                    <a:bodyPr/>
                    <a:lstStyle/>
                    <a:p>
                      <a:pPr algn="r">
                        <a:lnSpc>
                          <a:spcPct val="107000"/>
                        </a:lnSpc>
                        <a:spcAft>
                          <a:spcPts val="0"/>
                        </a:spcAft>
                      </a:pPr>
                      <a:r>
                        <a:rPr lang="es-EC" sz="1400">
                          <a:effectLst/>
                        </a:rPr>
                        <a:t>SUMATORIA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66048.01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2757298.54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6913911"/>
                  </a:ext>
                </a:extLst>
              </a:tr>
            </a:tbl>
          </a:graphicData>
        </a:graphic>
      </p:graphicFrame>
      <p:sp>
        <p:nvSpPr>
          <p:cNvPr id="4" name="Rectángulo 3"/>
          <p:cNvSpPr/>
          <p:nvPr/>
        </p:nvSpPr>
        <p:spPr>
          <a:xfrm>
            <a:off x="1143000" y="1260455"/>
            <a:ext cx="6263640" cy="507831"/>
          </a:xfrm>
          <a:prstGeom prst="rect">
            <a:avLst/>
          </a:prstGeom>
        </p:spPr>
        <p:txBody>
          <a:bodyPr wrap="square">
            <a:spAutoFit/>
          </a:bodyPr>
          <a:lstStyle/>
          <a:p>
            <a:pPr>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Resumen de cargas y momentos Río El Salto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1524000" y="4643843"/>
                <a:ext cx="6339840" cy="2316019"/>
              </a:xfrm>
              <a:prstGeom prst="rect">
                <a:avLst/>
              </a:prstGeom>
            </p:spPr>
            <p:txBody>
              <a:bodyPr wrap="square">
                <a:spAutoFit/>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𝑒</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nary>
                            <m:naryPr>
                              <m:chr m:val="∑"/>
                              <m:limLoc m:val="undOvr"/>
                              <m:subHide m:val="on"/>
                              <m:supHide m:val="on"/>
                              <m:ctrlPr>
                                <a:rPr lang="es-EC" i="1">
                                  <a:latin typeface="Cambria Math" panose="02040503050406030204" pitchFamily="18" charset="0"/>
                                  <a:ea typeface="Calibri" panose="020F0502020204030204" pitchFamily="34" charset="0"/>
                                  <a:cs typeface="Arial" panose="020B0604020202020204" pitchFamily="34" charset="0"/>
                                </a:rPr>
                              </m:ctrlPr>
                            </m:naryPr>
                            <m:sub/>
                            <m:sup/>
                            <m:e>
                              <m:r>
                                <a:rPr lang="es-EC" i="1">
                                  <a:latin typeface="Cambria Math" panose="02040503050406030204" pitchFamily="18" charset="0"/>
                                  <a:ea typeface="Calibri" panose="020F0502020204030204" pitchFamily="34" charset="0"/>
                                  <a:cs typeface="Arial" panose="020B0604020202020204" pitchFamily="34" charset="0"/>
                                </a:rPr>
                                <m:t>𝑀</m:t>
                              </m:r>
                            </m:e>
                          </m:nary>
                        </m:num>
                        <m:den>
                          <m:nary>
                            <m:naryPr>
                              <m:chr m:val="∑"/>
                              <m:limLoc m:val="undOvr"/>
                              <m:subHide m:val="on"/>
                              <m:supHide m:val="on"/>
                              <m:ctrlPr>
                                <a:rPr lang="es-EC" i="1">
                                  <a:latin typeface="Cambria Math" panose="02040503050406030204" pitchFamily="18" charset="0"/>
                                  <a:ea typeface="Calibri" panose="020F0502020204030204" pitchFamily="34" charset="0"/>
                                  <a:cs typeface="Arial" panose="020B0604020202020204" pitchFamily="34" charset="0"/>
                                </a:rPr>
                              </m:ctrlPr>
                            </m:naryPr>
                            <m:sub/>
                            <m:sup/>
                            <m:e>
                              <m:r>
                                <a:rPr lang="es-EC" i="1">
                                  <a:latin typeface="Cambria Math" panose="02040503050406030204" pitchFamily="18" charset="0"/>
                                  <a:ea typeface="Calibri" panose="020F0502020204030204" pitchFamily="34" charset="0"/>
                                  <a:cs typeface="Arial" panose="020B0604020202020204" pitchFamily="34" charset="0"/>
                                </a:rPr>
                                <m:t>𝑃</m:t>
                              </m:r>
                            </m:e>
                          </m:nary>
                        </m:den>
                      </m:f>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2757298.54 </m:t>
                          </m:r>
                          <m:r>
                            <a:rPr lang="es-EC" i="1">
                              <a:latin typeface="Cambria Math" panose="02040503050406030204" pitchFamily="18" charset="0"/>
                              <a:ea typeface="Calibri" panose="020F0502020204030204" pitchFamily="34" charset="0"/>
                              <a:cs typeface="Arial" panose="020B0604020202020204" pitchFamily="34" charset="0"/>
                            </a:rPr>
                            <m:t>𝑇</m:t>
                          </m:r>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𝑚</m:t>
                          </m:r>
                        </m:num>
                        <m:den>
                          <m:r>
                            <a:rPr lang="es-EC" i="1">
                              <a:latin typeface="Cambria Math" panose="02040503050406030204" pitchFamily="18" charset="0"/>
                              <a:ea typeface="Calibri" panose="020F0502020204030204" pitchFamily="34" charset="0"/>
                              <a:cs typeface="Arial" panose="020B0604020202020204" pitchFamily="34" charset="0"/>
                            </a:rPr>
                            <m:t>66048.01 </m:t>
                          </m:r>
                          <m:r>
                            <a:rPr lang="es-EC" i="1">
                              <a:latin typeface="Cambria Math" panose="02040503050406030204" pitchFamily="18" charset="0"/>
                              <a:ea typeface="Calibri" panose="020F0502020204030204" pitchFamily="34" charset="0"/>
                              <a:cs typeface="Arial" panose="020B0604020202020204" pitchFamily="34" charset="0"/>
                            </a:rPr>
                            <m:t>𝑇</m:t>
                          </m:r>
                        </m:den>
                      </m:f>
                      <m:r>
                        <a:rPr lang="es-EC" i="1">
                          <a:latin typeface="Cambria Math" panose="02040503050406030204" pitchFamily="18" charset="0"/>
                          <a:ea typeface="Calibri" panose="020F0502020204030204" pitchFamily="34" charset="0"/>
                          <a:cs typeface="Arial" panose="020B0604020202020204" pitchFamily="34" charset="0"/>
                        </a:rPr>
                        <m:t>=41.747 </m:t>
                      </m:r>
                      <m:r>
                        <a:rPr lang="es-EC" i="1">
                          <a:latin typeface="Cambria Math" panose="02040503050406030204" pitchFamily="18" charset="0"/>
                          <a:ea typeface="Calibri" panose="020F0502020204030204" pitchFamily="34" charset="0"/>
                          <a:cs typeface="Arial" panose="020B0604020202020204" pitchFamily="34" charset="0"/>
                        </a:rPr>
                        <m:t>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𝐿</m:t>
                          </m:r>
                        </m:num>
                        <m:den>
                          <m:r>
                            <a:rPr lang="es-EC" i="1">
                              <a:latin typeface="Cambria Math" panose="02040503050406030204" pitchFamily="18" charset="0"/>
                              <a:ea typeface="Calibri" panose="020F0502020204030204" pitchFamily="34" charset="0"/>
                              <a:cs typeface="Arial" panose="020B0604020202020204" pitchFamily="34" charset="0"/>
                            </a:rPr>
                            <m:t>6</m:t>
                          </m:r>
                        </m:den>
                      </m:f>
                      <m:r>
                        <a:rPr lang="es-EC" i="1">
                          <a:latin typeface="Cambria Math" panose="02040503050406030204" pitchFamily="18" charset="0"/>
                          <a:ea typeface="Calibri" panose="020F0502020204030204" pitchFamily="34" charset="0"/>
                          <a:cs typeface="Arial" panose="020B0604020202020204" pitchFamily="34" charset="0"/>
                        </a:rPr>
                        <m:t>=15.166 </m:t>
                      </m:r>
                      <m:r>
                        <a:rPr lang="es-EC" i="1">
                          <a:latin typeface="Cambria Math" panose="02040503050406030204" pitchFamily="18" charset="0"/>
                          <a:ea typeface="Calibri" panose="020F0502020204030204" pitchFamily="34" charset="0"/>
                          <a:cs typeface="Arial" panose="020B0604020202020204" pitchFamily="34" charset="0"/>
                        </a:rPr>
                        <m:t>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524000" y="4643843"/>
                <a:ext cx="6339840" cy="2316019"/>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1693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1653" y="785004"/>
            <a:ext cx="7116792" cy="584775"/>
          </a:xfrm>
          <a:prstGeom prst="rect">
            <a:avLst/>
          </a:prstGeom>
          <a:noFill/>
        </p:spPr>
        <p:txBody>
          <a:bodyPr wrap="square" rtlCol="0">
            <a:spAutoFit/>
          </a:bodyPr>
          <a:lstStyle/>
          <a:p>
            <a:pPr algn="ctr"/>
            <a:r>
              <a:rPr lang="es-EC" sz="3200" dirty="0" smtClean="0"/>
              <a:t>OBJETIVOS </a:t>
            </a:r>
            <a:endParaRPr lang="en-US" sz="3200" dirty="0"/>
          </a:p>
        </p:txBody>
      </p:sp>
      <p:sp>
        <p:nvSpPr>
          <p:cNvPr id="5" name="CuadroTexto 4"/>
          <p:cNvSpPr txBox="1"/>
          <p:nvPr/>
        </p:nvSpPr>
        <p:spPr>
          <a:xfrm>
            <a:off x="437322" y="1584968"/>
            <a:ext cx="8448261" cy="3785652"/>
          </a:xfrm>
          <a:prstGeom prst="rect">
            <a:avLst/>
          </a:prstGeom>
          <a:noFill/>
        </p:spPr>
        <p:txBody>
          <a:bodyPr wrap="square" rtlCol="0">
            <a:spAutoFit/>
          </a:bodyPr>
          <a:lstStyle/>
          <a:p>
            <a:r>
              <a:rPr lang="es-EC" sz="2400" dirty="0" smtClean="0"/>
              <a:t>GENERAL:</a:t>
            </a:r>
          </a:p>
          <a:p>
            <a:endParaRPr lang="es-EC" sz="2400" dirty="0" smtClean="0"/>
          </a:p>
          <a:p>
            <a:pPr marL="285750" indent="-285750" algn="just">
              <a:buFont typeface="Arial" panose="020B0604020202020204" pitchFamily="34" charset="0"/>
              <a:buChar char="•"/>
            </a:pPr>
            <a:r>
              <a:rPr lang="es-EC" sz="2400" dirty="0"/>
              <a:t>Realizar el diseño estructural de las celdas de hormigón de </a:t>
            </a:r>
            <a:r>
              <a:rPr lang="es-EC" sz="2400" dirty="0" smtClean="0"/>
              <a:t>las presas mixtas </a:t>
            </a:r>
            <a:r>
              <a:rPr lang="es-EC" sz="2400" dirty="0"/>
              <a:t>de los Ríos El Salto y Pita complementando el estudio de (Bonito &amp; Naranjo, 2016), a través de un modelamiento matemático con el fin de obtener las secciones de hormigón </a:t>
            </a:r>
            <a:r>
              <a:rPr lang="es-EC" sz="2400" dirty="0" smtClean="0"/>
              <a:t>definitivas </a:t>
            </a:r>
            <a:r>
              <a:rPr lang="es-EC" sz="2400" dirty="0"/>
              <a:t>con su respectivo armado  para su estabilidad y poder mitigar el riesgo de una eventual erupción del Volcán </a:t>
            </a:r>
            <a:r>
              <a:rPr lang="es-EC" sz="2400" dirty="0" smtClean="0"/>
              <a:t>Cotopaxi.</a:t>
            </a:r>
            <a:endParaRPr lang="en-US" sz="2400" dirty="0"/>
          </a:p>
        </p:txBody>
      </p:sp>
    </p:spTree>
    <p:extLst>
      <p:ext uri="{BB962C8B-B14F-4D97-AF65-F5344CB8AC3E}">
        <p14:creationId xmlns:p14="http://schemas.microsoft.com/office/powerpoint/2010/main" val="3024810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011680" y="873065"/>
                <a:ext cx="4572000" cy="1826206"/>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𝜎</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2∗66048.01 </m:t>
                          </m:r>
                          <m:r>
                            <a:rPr lang="es-EC" i="1">
                              <a:latin typeface="Cambria Math" panose="02040503050406030204" pitchFamily="18" charset="0"/>
                              <a:ea typeface="Calibri" panose="020F0502020204030204" pitchFamily="34" charset="0"/>
                              <a:cs typeface="Arial" panose="020B0604020202020204" pitchFamily="34" charset="0"/>
                            </a:rPr>
                            <m:t>𝑇</m:t>
                          </m:r>
                        </m:num>
                        <m:den>
                          <m:r>
                            <a:rPr lang="es-EC" i="1">
                              <a:latin typeface="Cambria Math" panose="02040503050406030204" pitchFamily="18" charset="0"/>
                              <a:ea typeface="Calibri" panose="020F0502020204030204" pitchFamily="34" charset="0"/>
                              <a:cs typeface="Arial" panose="020B0604020202020204" pitchFamily="34" charset="0"/>
                            </a:rPr>
                            <m:t>3∗1</m:t>
                          </m:r>
                          <m:r>
                            <a:rPr lang="es-EC" i="1">
                              <a:latin typeface="Cambria Math" panose="02040503050406030204" pitchFamily="18" charset="0"/>
                              <a:ea typeface="Calibri" panose="020F0502020204030204" pitchFamily="34" charset="0"/>
                              <a:cs typeface="Arial" panose="020B0604020202020204" pitchFamily="34" charset="0"/>
                            </a:rPr>
                            <m:t>𝑚</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91 </m:t>
                              </m:r>
                              <m:r>
                                <a:rPr lang="es-EC" i="1">
                                  <a:latin typeface="Cambria Math" panose="02040503050406030204" pitchFamily="18" charset="0"/>
                                  <a:ea typeface="Calibri" panose="020F0502020204030204" pitchFamily="34" charset="0"/>
                                  <a:cs typeface="Arial" panose="020B0604020202020204" pitchFamily="34" charset="0"/>
                                </a:rPr>
                                <m:t>𝑚</m:t>
                              </m:r>
                            </m:num>
                            <m:den>
                              <m:r>
                                <a:rPr lang="es-EC" i="1">
                                  <a:latin typeface="Cambria Math" panose="02040503050406030204" pitchFamily="18" charset="0"/>
                                  <a:ea typeface="Calibri" panose="020F0502020204030204" pitchFamily="34" charset="0"/>
                                  <a:cs typeface="Arial" panose="020B0604020202020204" pitchFamily="34" charset="0"/>
                                </a:rPr>
                                <m:t>2</m:t>
                              </m:r>
                            </m:den>
                          </m:f>
                          <m:r>
                            <a:rPr lang="es-EC" i="1">
                              <a:latin typeface="Cambria Math" panose="02040503050406030204" pitchFamily="18" charset="0"/>
                              <a:ea typeface="Calibri" panose="020F0502020204030204" pitchFamily="34" charset="0"/>
                              <a:cs typeface="Arial" panose="020B0604020202020204" pitchFamily="34" charset="0"/>
                            </a:rPr>
                            <m:t>−41.747 </m:t>
                          </m:r>
                          <m:r>
                            <a:rPr lang="es-EC" i="1">
                              <a:latin typeface="Cambria Math" panose="02040503050406030204" pitchFamily="18" charset="0"/>
                              <a:ea typeface="Calibri" panose="020F0502020204030204" pitchFamily="34" charset="0"/>
                              <a:cs typeface="Arial" panose="020B0604020202020204" pitchFamily="34" charset="0"/>
                            </a:rPr>
                            <m:t>𝑚</m:t>
                          </m:r>
                          <m:r>
                            <a:rPr lang="es-EC" i="1">
                              <a:latin typeface="Cambria Math" panose="02040503050406030204" pitchFamily="18" charset="0"/>
                              <a:ea typeface="Calibri" panose="020F0502020204030204" pitchFamily="34" charset="0"/>
                              <a:cs typeface="Arial" panose="020B0604020202020204" pitchFamily="34" charset="0"/>
                            </a:rPr>
                            <m:t>)</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𝜎</m:t>
                      </m:r>
                      <m:r>
                        <a:rPr lang="es-EC" i="1">
                          <a:latin typeface="Cambria Math" panose="02040503050406030204" pitchFamily="18" charset="0"/>
                          <a:ea typeface="Calibri" panose="020F0502020204030204" pitchFamily="34" charset="0"/>
                          <a:cs typeface="Arial" panose="020B0604020202020204" pitchFamily="34" charset="0"/>
                        </a:rPr>
                        <m:t>=11732.482 </m:t>
                      </m:r>
                      <m:r>
                        <a:rPr lang="es-EC" i="1">
                          <a:latin typeface="Cambria Math" panose="02040503050406030204" pitchFamily="18" charset="0"/>
                          <a:ea typeface="Calibri" panose="020F0502020204030204" pitchFamily="34" charset="0"/>
                          <a:cs typeface="Arial" panose="020B0604020202020204" pitchFamily="34" charset="0"/>
                        </a:rPr>
                        <m:t>𝑇</m:t>
                      </m:r>
                      <m:r>
                        <a:rPr lang="es-EC" i="1">
                          <a:latin typeface="Cambria Math" panose="02040503050406030204" pitchFamily="18" charset="0"/>
                          <a:ea typeface="Calibri" panose="020F0502020204030204" pitchFamily="34" charset="0"/>
                          <a:cs typeface="Arial" panose="020B0604020202020204" pitchFamily="34" charset="0"/>
                        </a:rPr>
                        <m:t>/</m:t>
                      </m:r>
                      <m:sSup>
                        <m:sSupPr>
                          <m:ctrlPr>
                            <a:rPr lang="es-EC" i="1">
                              <a:latin typeface="Cambria Math" panose="02040503050406030204" pitchFamily="18" charset="0"/>
                              <a:ea typeface="Calibri" panose="020F0502020204030204" pitchFamily="34" charset="0"/>
                              <a:cs typeface="Arial" panose="020B0604020202020204" pitchFamily="34" charset="0"/>
                            </a:rPr>
                          </m:ctrlPr>
                        </m:sSupPr>
                        <m:e>
                          <m:r>
                            <a:rPr lang="es-EC" i="1">
                              <a:latin typeface="Cambria Math" panose="02040503050406030204" pitchFamily="18" charset="0"/>
                              <a:ea typeface="Calibri" panose="020F0502020204030204" pitchFamily="34" charset="0"/>
                              <a:cs typeface="Arial" panose="020B0604020202020204" pitchFamily="34" charset="0"/>
                            </a:rPr>
                            <m:t>𝑚</m:t>
                          </m:r>
                        </m:e>
                        <m:sup>
                          <m:r>
                            <a:rPr lang="es-EC" i="1">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011680" y="873065"/>
                <a:ext cx="4572000" cy="1826206"/>
              </a:xfrm>
              <a:prstGeom prst="rect">
                <a:avLst/>
              </a:prstGeom>
              <a:blipFill>
                <a:blip r:embed="rId2"/>
                <a:stretch>
                  <a:fillRect/>
                </a:stretch>
              </a:blipFill>
            </p:spPr>
            <p:txBody>
              <a:bodyPr/>
              <a:lstStyle/>
              <a:p>
                <a:r>
                  <a:rPr lang="es-EC">
                    <a:noFill/>
                  </a:rPr>
                  <a:t> </a:t>
                </a:r>
              </a:p>
            </p:txBody>
          </p:sp>
        </mc:Fallback>
      </mc:AlternateContent>
      <p:sp>
        <p:nvSpPr>
          <p:cNvPr id="3" name="CuadroTexto 2"/>
          <p:cNvSpPr txBox="1"/>
          <p:nvPr/>
        </p:nvSpPr>
        <p:spPr>
          <a:xfrm>
            <a:off x="1295400" y="518160"/>
            <a:ext cx="3078480" cy="707886"/>
          </a:xfrm>
          <a:prstGeom prst="rect">
            <a:avLst/>
          </a:prstGeom>
          <a:noFill/>
        </p:spPr>
        <p:txBody>
          <a:bodyPr wrap="square" rtlCol="0">
            <a:spAutoFit/>
          </a:bodyPr>
          <a:lstStyle/>
          <a:p>
            <a:r>
              <a:rPr lang="es-EC" sz="2000" dirty="0" smtClean="0"/>
              <a:t>Por lo tanto, para el río El Salto</a:t>
            </a:r>
            <a:endParaRPr lang="es-EC" sz="2000" dirty="0"/>
          </a:p>
        </p:txBody>
      </p:sp>
      <p:sp>
        <p:nvSpPr>
          <p:cNvPr id="4" name="CuadroTexto 3"/>
          <p:cNvSpPr txBox="1"/>
          <p:nvPr/>
        </p:nvSpPr>
        <p:spPr>
          <a:xfrm>
            <a:off x="1173480" y="2873227"/>
            <a:ext cx="5181600" cy="400110"/>
          </a:xfrm>
          <a:prstGeom prst="rect">
            <a:avLst/>
          </a:prstGeom>
          <a:noFill/>
        </p:spPr>
        <p:txBody>
          <a:bodyPr wrap="square" rtlCol="0">
            <a:spAutoFit/>
          </a:bodyPr>
          <a:lstStyle/>
          <a:p>
            <a:r>
              <a:rPr lang="es-EC" sz="2000" dirty="0" smtClean="0"/>
              <a:t>Para el río Pita:</a:t>
            </a:r>
            <a:endParaRPr lang="es-EC" sz="2000" dirty="0"/>
          </a:p>
        </p:txBody>
      </p:sp>
      <mc:AlternateContent xmlns:mc="http://schemas.openxmlformats.org/markup-compatibility/2006" xmlns:a14="http://schemas.microsoft.com/office/drawing/2010/main">
        <mc:Choice Requires="a14">
          <p:sp>
            <p:nvSpPr>
              <p:cNvPr id="5" name="Rectángulo 4"/>
              <p:cNvSpPr/>
              <p:nvPr/>
            </p:nvSpPr>
            <p:spPr>
              <a:xfrm>
                <a:off x="3412950" y="3550915"/>
                <a:ext cx="16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𝑒</m:t>
                      </m:r>
                      <m:r>
                        <a:rPr lang="es-EC" i="0">
                          <a:latin typeface="Cambria Math" panose="02040503050406030204" pitchFamily="18" charset="0"/>
                        </a:rPr>
                        <m:t>=22.752 </m:t>
                      </m:r>
                      <m:r>
                        <a:rPr lang="es-EC" i="1">
                          <a:latin typeface="Cambria Math" panose="02040503050406030204" pitchFamily="18" charset="0"/>
                        </a:rPr>
                        <m:t>𝑚</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412950" y="3550915"/>
                <a:ext cx="160755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011680" y="3677709"/>
                <a:ext cx="4572000" cy="3039230"/>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𝜎</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2</m:t>
                          </m:r>
                          <m:r>
                            <a:rPr lang="es-EC" i="1">
                              <a:latin typeface="Cambria Math" panose="02040503050406030204" pitchFamily="18" charset="0"/>
                              <a:ea typeface="Calibri" panose="020F0502020204030204" pitchFamily="34" charset="0"/>
                              <a:cs typeface="Arial" panose="020B0604020202020204" pitchFamily="34" charset="0"/>
                            </a:rPr>
                            <m:t>𝑃</m:t>
                          </m:r>
                        </m:num>
                        <m:den>
                          <m:r>
                            <a:rPr lang="es-EC" i="1">
                              <a:latin typeface="Cambria Math" panose="02040503050406030204" pitchFamily="18" charset="0"/>
                              <a:ea typeface="Calibri" panose="020F0502020204030204" pitchFamily="34" charset="0"/>
                              <a:cs typeface="Arial" panose="020B0604020202020204" pitchFamily="34" charset="0"/>
                            </a:rPr>
                            <m:t>3</m:t>
                          </m:r>
                          <m:r>
                            <a:rPr lang="es-EC" i="1">
                              <a:latin typeface="Cambria Math" panose="02040503050406030204" pitchFamily="18" charset="0"/>
                              <a:ea typeface="Calibri" panose="020F0502020204030204" pitchFamily="34" charset="0"/>
                              <a:cs typeface="Arial" panose="020B0604020202020204" pitchFamily="34" charset="0"/>
                            </a:rPr>
                            <m:t>𝐵</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𝐿</m:t>
                              </m:r>
                            </m:num>
                            <m:den>
                              <m:r>
                                <a:rPr lang="es-EC" i="1">
                                  <a:latin typeface="Cambria Math" panose="02040503050406030204" pitchFamily="18" charset="0"/>
                                  <a:ea typeface="Calibri" panose="020F0502020204030204" pitchFamily="34" charset="0"/>
                                  <a:cs typeface="Arial" panose="020B0604020202020204" pitchFamily="34" charset="0"/>
                                </a:rPr>
                                <m:t>2</m:t>
                              </m:r>
                            </m:den>
                          </m:f>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𝑒</m:t>
                          </m:r>
                          <m:r>
                            <a:rPr lang="es-EC" i="1">
                              <a:latin typeface="Cambria Math" panose="02040503050406030204" pitchFamily="18" charset="0"/>
                              <a:ea typeface="Calibri" panose="020F0502020204030204" pitchFamily="34" charset="0"/>
                              <a:cs typeface="Arial" panose="020B0604020202020204" pitchFamily="34" charset="0"/>
                            </a:rPr>
                            <m:t>)</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𝜎</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2∗96607.66 </m:t>
                          </m:r>
                          <m:r>
                            <a:rPr lang="es-EC" i="1">
                              <a:latin typeface="Cambria Math" panose="02040503050406030204" pitchFamily="18" charset="0"/>
                              <a:ea typeface="Calibri" panose="020F0502020204030204" pitchFamily="34" charset="0"/>
                              <a:cs typeface="Arial" panose="020B0604020202020204" pitchFamily="34" charset="0"/>
                            </a:rPr>
                            <m:t>𝑇</m:t>
                          </m:r>
                        </m:num>
                        <m:den>
                          <m:r>
                            <a:rPr lang="es-EC" i="1">
                              <a:latin typeface="Cambria Math" panose="02040503050406030204" pitchFamily="18" charset="0"/>
                              <a:ea typeface="Calibri" panose="020F0502020204030204" pitchFamily="34" charset="0"/>
                              <a:cs typeface="Arial" panose="020B0604020202020204" pitchFamily="34" charset="0"/>
                            </a:rPr>
                            <m:t>3∗1</m:t>
                          </m:r>
                          <m:r>
                            <a:rPr lang="es-EC" i="1">
                              <a:latin typeface="Cambria Math" panose="02040503050406030204" pitchFamily="18" charset="0"/>
                              <a:ea typeface="Calibri" panose="020F0502020204030204" pitchFamily="34" charset="0"/>
                              <a:cs typeface="Arial" panose="020B0604020202020204" pitchFamily="34" charset="0"/>
                            </a:rPr>
                            <m:t>𝑚</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81 </m:t>
                              </m:r>
                              <m:r>
                                <a:rPr lang="es-EC" i="1">
                                  <a:latin typeface="Cambria Math" panose="02040503050406030204" pitchFamily="18" charset="0"/>
                                  <a:ea typeface="Calibri" panose="020F0502020204030204" pitchFamily="34" charset="0"/>
                                  <a:cs typeface="Arial" panose="020B0604020202020204" pitchFamily="34" charset="0"/>
                                </a:rPr>
                                <m:t>𝑚</m:t>
                              </m:r>
                            </m:num>
                            <m:den>
                              <m:r>
                                <a:rPr lang="es-EC" i="1">
                                  <a:latin typeface="Cambria Math" panose="02040503050406030204" pitchFamily="18" charset="0"/>
                                  <a:ea typeface="Calibri" panose="020F0502020204030204" pitchFamily="34" charset="0"/>
                                  <a:cs typeface="Arial" panose="020B0604020202020204" pitchFamily="34" charset="0"/>
                                </a:rPr>
                                <m:t>2</m:t>
                              </m:r>
                            </m:den>
                          </m:f>
                          <m:r>
                            <a:rPr lang="es-EC" i="1">
                              <a:latin typeface="Cambria Math" panose="02040503050406030204" pitchFamily="18" charset="0"/>
                              <a:ea typeface="Calibri" panose="020F0502020204030204" pitchFamily="34" charset="0"/>
                              <a:cs typeface="Arial" panose="020B0604020202020204" pitchFamily="34" charset="0"/>
                            </a:rPr>
                            <m:t>−22.752 </m:t>
                          </m:r>
                          <m:r>
                            <a:rPr lang="es-EC" i="1">
                              <a:latin typeface="Cambria Math" panose="02040503050406030204" pitchFamily="18" charset="0"/>
                              <a:ea typeface="Calibri" panose="020F0502020204030204" pitchFamily="34" charset="0"/>
                              <a:cs typeface="Arial" panose="020B0604020202020204" pitchFamily="34" charset="0"/>
                            </a:rPr>
                            <m:t>𝑚</m:t>
                          </m:r>
                          <m:r>
                            <a:rPr lang="es-EC" i="1">
                              <a:latin typeface="Cambria Math" panose="02040503050406030204" pitchFamily="18" charset="0"/>
                              <a:ea typeface="Calibri" panose="020F0502020204030204" pitchFamily="34" charset="0"/>
                              <a:cs typeface="Arial" panose="020B0604020202020204" pitchFamily="34" charset="0"/>
                            </a:rPr>
                            <m:t>)</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𝜎</m:t>
                      </m:r>
                      <m:r>
                        <a:rPr lang="es-EC" i="1">
                          <a:latin typeface="Cambria Math" panose="02040503050406030204" pitchFamily="18" charset="0"/>
                          <a:ea typeface="Calibri" panose="020F0502020204030204" pitchFamily="34" charset="0"/>
                          <a:cs typeface="Arial" panose="020B0604020202020204" pitchFamily="34" charset="0"/>
                        </a:rPr>
                        <m:t>=3628.865 </m:t>
                      </m:r>
                      <m:r>
                        <a:rPr lang="es-EC" i="1">
                          <a:latin typeface="Cambria Math" panose="02040503050406030204" pitchFamily="18" charset="0"/>
                          <a:ea typeface="Calibri" panose="020F0502020204030204" pitchFamily="34" charset="0"/>
                          <a:cs typeface="Arial" panose="020B0604020202020204" pitchFamily="34" charset="0"/>
                        </a:rPr>
                        <m:t>𝑇</m:t>
                      </m:r>
                      <m:r>
                        <a:rPr lang="es-EC" i="1">
                          <a:latin typeface="Cambria Math" panose="02040503050406030204" pitchFamily="18" charset="0"/>
                          <a:ea typeface="Calibri" panose="020F0502020204030204" pitchFamily="34" charset="0"/>
                          <a:cs typeface="Arial" panose="020B0604020202020204" pitchFamily="34" charset="0"/>
                        </a:rPr>
                        <m:t>/</m:t>
                      </m:r>
                      <m:sSup>
                        <m:sSupPr>
                          <m:ctrlPr>
                            <a:rPr lang="es-EC" i="1">
                              <a:latin typeface="Cambria Math" panose="02040503050406030204" pitchFamily="18" charset="0"/>
                              <a:ea typeface="Calibri" panose="020F0502020204030204" pitchFamily="34" charset="0"/>
                              <a:cs typeface="Arial" panose="020B0604020202020204" pitchFamily="34" charset="0"/>
                            </a:rPr>
                          </m:ctrlPr>
                        </m:sSupPr>
                        <m:e>
                          <m:r>
                            <a:rPr lang="es-EC" i="1">
                              <a:latin typeface="Cambria Math" panose="02040503050406030204" pitchFamily="18" charset="0"/>
                              <a:ea typeface="Calibri" panose="020F0502020204030204" pitchFamily="34" charset="0"/>
                              <a:cs typeface="Arial" panose="020B0604020202020204" pitchFamily="34" charset="0"/>
                            </a:rPr>
                            <m:t>𝑚</m:t>
                          </m:r>
                        </m:e>
                        <m:sup>
                          <m:r>
                            <a:rPr lang="es-EC" i="1">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011680" y="3677709"/>
                <a:ext cx="4572000" cy="303923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0443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99042" y="625611"/>
            <a:ext cx="1846852" cy="369332"/>
          </a:xfrm>
          <a:prstGeom prst="rect">
            <a:avLst/>
          </a:prstGeom>
          <a:noFill/>
        </p:spPr>
        <p:txBody>
          <a:bodyPr wrap="none" rtlCol="0">
            <a:spAutoFit/>
          </a:bodyPr>
          <a:lstStyle/>
          <a:p>
            <a:r>
              <a:rPr lang="es-EC" dirty="0" smtClean="0"/>
              <a:t>MODELAMIENTO </a:t>
            </a:r>
            <a:endParaRPr lang="en-US" dirty="0"/>
          </a:p>
        </p:txBody>
      </p:sp>
      <p:sp>
        <p:nvSpPr>
          <p:cNvPr id="3" name="Rectángulo 2"/>
          <p:cNvSpPr/>
          <p:nvPr/>
        </p:nvSpPr>
        <p:spPr>
          <a:xfrm>
            <a:off x="723417" y="1176236"/>
            <a:ext cx="5841285" cy="3785652"/>
          </a:xfrm>
          <a:prstGeom prst="rect">
            <a:avLst/>
          </a:prstGeom>
        </p:spPr>
        <p:txBody>
          <a:bodyPr wrap="square">
            <a:spAutoFit/>
          </a:bodyPr>
          <a:lstStyle/>
          <a:p>
            <a:r>
              <a:rPr lang="es-EC" sz="1600" dirty="0"/>
              <a:t>S</a:t>
            </a:r>
            <a:r>
              <a:rPr lang="es-EC" sz="1600" dirty="0" smtClean="0"/>
              <a:t>e </a:t>
            </a:r>
            <a:r>
              <a:rPr lang="es-EC" sz="1600" dirty="0"/>
              <a:t>utiliza el software SAP 2000 para lo cual es necesario definir los siguientes parámetros:</a:t>
            </a:r>
            <a:endParaRPr lang="en-US" sz="1600" dirty="0"/>
          </a:p>
          <a:p>
            <a:r>
              <a:rPr lang="es-EC" sz="1600" dirty="0"/>
              <a:t> </a:t>
            </a:r>
            <a:endParaRPr lang="en-US" sz="1600" dirty="0"/>
          </a:p>
          <a:p>
            <a:pPr marL="285750" lvl="0" indent="-285750">
              <a:buFont typeface="Arial" panose="020B0604020202020204" pitchFamily="34" charset="0"/>
              <a:buChar char="•"/>
            </a:pPr>
            <a:r>
              <a:rPr lang="es-EC" sz="1600" dirty="0"/>
              <a:t>Materiales </a:t>
            </a:r>
            <a:r>
              <a:rPr lang="es-EC" sz="1600" dirty="0" smtClean="0"/>
              <a:t>:</a:t>
            </a:r>
          </a:p>
          <a:p>
            <a:pPr lvl="1"/>
            <a:r>
              <a:rPr lang="es-EC" sz="1600" i="1" dirty="0" smtClean="0"/>
              <a:t>Hormigón armado: </a:t>
            </a:r>
            <a:r>
              <a:rPr lang="es-EC" sz="1600" dirty="0" err="1" smtClean="0"/>
              <a:t>f´c</a:t>
            </a:r>
            <a:r>
              <a:rPr lang="es-EC" sz="1600" dirty="0" smtClean="0"/>
              <a:t> 280Kg/cm2</a:t>
            </a:r>
          </a:p>
          <a:p>
            <a:pPr lvl="1"/>
            <a:r>
              <a:rPr lang="es-EC" sz="1600" i="1" dirty="0" smtClean="0"/>
              <a:t>Relleno:</a:t>
            </a:r>
            <a:r>
              <a:rPr lang="es-EC" sz="1600" dirty="0" smtClean="0"/>
              <a:t> material granular, peso específico 1.6 </a:t>
            </a:r>
            <a:r>
              <a:rPr lang="es-EC" sz="1600" dirty="0" smtClean="0"/>
              <a:t>T/m3</a:t>
            </a:r>
            <a:endParaRPr lang="en-US" sz="1600" dirty="0"/>
          </a:p>
          <a:p>
            <a:pPr marL="285750" lvl="0" indent="-285750">
              <a:buFont typeface="Arial" panose="020B0604020202020204" pitchFamily="34" charset="0"/>
              <a:buChar char="•"/>
            </a:pPr>
            <a:r>
              <a:rPr lang="es-EC" sz="1600" dirty="0" smtClean="0"/>
              <a:t>Elementos:</a:t>
            </a:r>
          </a:p>
          <a:p>
            <a:pPr lvl="0"/>
            <a:endParaRPr lang="es-EC" sz="1600" dirty="0"/>
          </a:p>
          <a:p>
            <a:pPr lvl="0"/>
            <a:endParaRPr lang="es-EC" sz="1600" dirty="0" smtClean="0"/>
          </a:p>
          <a:p>
            <a:pPr lvl="0"/>
            <a:endParaRPr lang="es-EC" sz="1600" dirty="0"/>
          </a:p>
          <a:p>
            <a:pPr lvl="0"/>
            <a:endParaRPr lang="es-EC" sz="1600" dirty="0" smtClean="0"/>
          </a:p>
          <a:p>
            <a:pPr lvl="0"/>
            <a:endParaRPr lang="es-EC" sz="1600" dirty="0"/>
          </a:p>
          <a:p>
            <a:pPr lvl="0"/>
            <a:endParaRPr lang="es-EC" sz="1600" dirty="0" smtClean="0"/>
          </a:p>
          <a:p>
            <a:pPr lvl="0"/>
            <a:endParaRPr lang="es-EC" sz="1600" dirty="0"/>
          </a:p>
          <a:p>
            <a:pPr lvl="0"/>
            <a:endParaRPr lang="en-US" sz="1600" dirty="0"/>
          </a:p>
        </p:txBody>
      </p:sp>
      <p:pic>
        <p:nvPicPr>
          <p:cNvPr id="4" name="Imagen 3"/>
          <p:cNvPicPr/>
          <p:nvPr/>
        </p:nvPicPr>
        <p:blipFill>
          <a:blip r:embed="rId2" cstate="print">
            <a:clrChange>
              <a:clrFrom>
                <a:srgbClr val="FFFFFF"/>
              </a:clrFrom>
              <a:clrTo>
                <a:srgbClr val="FFFFFF">
                  <a:alpha val="0"/>
                </a:srgbClr>
              </a:clrTo>
            </a:clrChange>
          </a:blip>
          <a:stretch>
            <a:fillRect/>
          </a:stretch>
        </p:blipFill>
        <p:spPr>
          <a:xfrm>
            <a:off x="2074066" y="2627453"/>
            <a:ext cx="5183261" cy="4074289"/>
          </a:xfrm>
          <a:prstGeom prst="rect">
            <a:avLst/>
          </a:prstGeom>
        </p:spPr>
      </p:pic>
    </p:spTree>
    <p:extLst>
      <p:ext uri="{BB962C8B-B14F-4D97-AF65-F5344CB8AC3E}">
        <p14:creationId xmlns:p14="http://schemas.microsoft.com/office/powerpoint/2010/main" val="1435774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027" y="629249"/>
            <a:ext cx="4572000" cy="369332"/>
          </a:xfrm>
          <a:prstGeom prst="rect">
            <a:avLst/>
          </a:prstGeom>
        </p:spPr>
        <p:txBody>
          <a:bodyPr>
            <a:spAutoFit/>
          </a:bodyPr>
          <a:lstStyle/>
          <a:p>
            <a:pPr marL="1200150" lvl="2" indent="-285750">
              <a:buFont typeface="Arial" panose="020B0604020202020204" pitchFamily="34" charset="0"/>
              <a:buChar char="•"/>
            </a:pPr>
            <a:r>
              <a:rPr lang="es-EC" dirty="0" smtClean="0"/>
              <a:t>Secciones</a:t>
            </a:r>
            <a:endParaRPr lang="en-US" dirty="0"/>
          </a:p>
        </p:txBody>
      </p:sp>
      <p:pic>
        <p:nvPicPr>
          <p:cNvPr id="9" name="Imagen 8"/>
          <p:cNvPicPr>
            <a:picLocks noChangeAspect="1"/>
          </p:cNvPicPr>
          <p:nvPr/>
        </p:nvPicPr>
        <p:blipFill>
          <a:blip r:embed="rId2">
            <a:clrChange>
              <a:clrFrom>
                <a:srgbClr val="FFFFFF"/>
              </a:clrFrom>
              <a:clrTo>
                <a:srgbClr val="FFFFFF">
                  <a:alpha val="0"/>
                </a:srgbClr>
              </a:clrTo>
            </a:clrChange>
          </a:blip>
          <a:stretch>
            <a:fillRect/>
          </a:stretch>
        </p:blipFill>
        <p:spPr>
          <a:xfrm>
            <a:off x="5253784" y="185269"/>
            <a:ext cx="3962400" cy="1333500"/>
          </a:xfrm>
          <a:prstGeom prst="rect">
            <a:avLst/>
          </a:prstGeom>
        </p:spPr>
      </p:pic>
      <p:sp>
        <p:nvSpPr>
          <p:cNvPr id="12" name="Rectángulo 11"/>
          <p:cNvSpPr/>
          <p:nvPr/>
        </p:nvSpPr>
        <p:spPr>
          <a:xfrm>
            <a:off x="2967784" y="629249"/>
            <a:ext cx="4572000" cy="369332"/>
          </a:xfrm>
          <a:prstGeom prst="rect">
            <a:avLst/>
          </a:prstGeom>
        </p:spPr>
        <p:txBody>
          <a:bodyPr>
            <a:spAutoFit/>
          </a:bodyPr>
          <a:lstStyle/>
          <a:p>
            <a:pPr lvl="0"/>
            <a:r>
              <a:rPr lang="es-EC" dirty="0" smtClean="0"/>
              <a:t>Río El Salto y Pita  </a:t>
            </a:r>
            <a:endParaRPr lang="en-US" dirty="0"/>
          </a:p>
        </p:txBody>
      </p:sp>
      <p:pic>
        <p:nvPicPr>
          <p:cNvPr id="13" name="Imagen 12"/>
          <p:cNvPicPr>
            <a:picLocks noChangeAspect="1"/>
          </p:cNvPicPr>
          <p:nvPr/>
        </p:nvPicPr>
        <p:blipFill>
          <a:blip r:embed="rId3">
            <a:clrChange>
              <a:clrFrom>
                <a:srgbClr val="FFFFFF"/>
              </a:clrFrom>
              <a:clrTo>
                <a:srgbClr val="FFFFFF">
                  <a:alpha val="0"/>
                </a:srgbClr>
              </a:clrTo>
            </a:clrChange>
          </a:blip>
          <a:stretch>
            <a:fillRect/>
          </a:stretch>
        </p:blipFill>
        <p:spPr>
          <a:xfrm>
            <a:off x="2028252" y="1518769"/>
            <a:ext cx="5793550" cy="5060189"/>
          </a:xfrm>
          <a:prstGeom prst="rect">
            <a:avLst/>
          </a:prstGeom>
        </p:spPr>
      </p:pic>
    </p:spTree>
    <p:extLst>
      <p:ext uri="{BB962C8B-B14F-4D97-AF65-F5344CB8AC3E}">
        <p14:creationId xmlns:p14="http://schemas.microsoft.com/office/powerpoint/2010/main" val="3581770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1890712" y="923925"/>
            <a:ext cx="5362575" cy="5010150"/>
          </a:xfrm>
          <a:prstGeom prst="rect">
            <a:avLst/>
          </a:prstGeom>
        </p:spPr>
      </p:pic>
    </p:spTree>
    <p:extLst>
      <p:ext uri="{BB962C8B-B14F-4D97-AF65-F5344CB8AC3E}">
        <p14:creationId xmlns:p14="http://schemas.microsoft.com/office/powerpoint/2010/main" val="2807457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1645" y="691296"/>
            <a:ext cx="5804794" cy="355803"/>
          </a:xfrm>
          <a:prstGeom prst="rect">
            <a:avLst/>
          </a:prstGeom>
        </p:spPr>
        <p:txBody>
          <a:bodyPr wrap="none">
            <a:spAutoFit/>
          </a:bodyPr>
          <a:lstStyle/>
          <a:p>
            <a:pPr marR="0" lvl="2">
              <a:lnSpc>
                <a:spcPct val="107000"/>
              </a:lnSpc>
              <a:spcBef>
                <a:spcPts val="200"/>
              </a:spcBef>
              <a:spcAft>
                <a:spcPts val="0"/>
              </a:spcAft>
            </a:pPr>
            <a:r>
              <a:rPr lang="es-EC" sz="1600" b="1" dirty="0" smtClean="0">
                <a:latin typeface="Arial" panose="020B0604020202020204" pitchFamily="34" charset="0"/>
                <a:ea typeface="Times New Roman" panose="02020603050405020304" pitchFamily="18" charset="0"/>
                <a:cs typeface="Times New Roman" panose="02020603050405020304" pitchFamily="18" charset="0"/>
              </a:rPr>
              <a:t>	Aplicación </a:t>
            </a:r>
            <a:r>
              <a:rPr lang="es-EC" sz="1600" b="1" dirty="0">
                <a:latin typeface="Arial" panose="020B0604020202020204" pitchFamily="34" charset="0"/>
                <a:ea typeface="Times New Roman" panose="02020603050405020304" pitchFamily="18" charset="0"/>
                <a:cs typeface="Times New Roman" panose="02020603050405020304" pitchFamily="18" charset="0"/>
              </a:rPr>
              <a:t>de cargas y combinaciones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630821" y="1362620"/>
            <a:ext cx="4867154" cy="2816156"/>
          </a:xfrm>
          <a:prstGeom prst="rect">
            <a:avLst/>
          </a:prstGeom>
        </p:spPr>
        <p:txBody>
          <a:bodyPr wrap="square">
            <a:spAutoFit/>
          </a:bodyPr>
          <a:lstStyle/>
          <a:p>
            <a:pPr marL="457200" marR="0" indent="457200" algn="r">
              <a:lnSpc>
                <a:spcPct val="150000"/>
              </a:lnSpc>
              <a:spcBef>
                <a:spcPts val="0"/>
              </a:spcBef>
              <a:spcAft>
                <a:spcPts val="0"/>
              </a:spcAft>
            </a:pPr>
            <a:r>
              <a:rPr lang="es-EC" sz="1600" b="1" dirty="0">
                <a:latin typeface="Arial" panose="020B0604020202020204" pitchFamily="34" charset="0"/>
                <a:ea typeface="Calibri" panose="020F0502020204030204" pitchFamily="34" charset="0"/>
                <a:cs typeface="Times New Roman" panose="02020603050405020304" pitchFamily="18" charset="0"/>
              </a:rPr>
              <a:t>Estados de Carga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Se definen los estados de carga, que para el caso de la estructura estos son: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Times New Roman" panose="02020603050405020304" pitchFamily="18" charset="0"/>
              </a:rPr>
              <a:t>Carga </a:t>
            </a:r>
            <a:r>
              <a:rPr lang="es-EC" sz="1600" b="1" dirty="0" smtClean="0">
                <a:latin typeface="Arial" panose="020B0604020202020204" pitchFamily="34" charset="0"/>
                <a:ea typeface="Calibri" panose="020F0502020204030204" pitchFamily="34" charset="0"/>
                <a:cs typeface="Times New Roman" panose="02020603050405020304" pitchFamily="18" charset="0"/>
              </a:rPr>
              <a:t>muerta</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Times New Roman" panose="02020603050405020304" pitchFamily="18" charset="0"/>
              </a:rPr>
              <a:t>Empuje lateral de tierra. </a:t>
            </a:r>
            <a:r>
              <a:rPr lang="es-EC" sz="1400" dirty="0">
                <a:latin typeface="Arial" panose="020B0604020202020204" pitchFamily="34" charset="0"/>
                <a:ea typeface="Calibri" panose="020F0502020204030204" pitchFamily="34" charset="0"/>
                <a:cs typeface="Times New Roman" panose="02020603050405020304" pitchFamily="18" charset="0"/>
              </a:rPr>
              <a:t>- los contrafuertes externos de la presa mixta de retención de lodos está rellena por material suelto por la pared exterior siguiendo el perfil de su estructura.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cstate="print">
            <a:clrChange>
              <a:clrFrom>
                <a:srgbClr val="FFFFFF"/>
              </a:clrFrom>
              <a:clrTo>
                <a:srgbClr val="FFFFFF">
                  <a:alpha val="0"/>
                </a:srgbClr>
              </a:clrTo>
            </a:clrChange>
          </a:blip>
          <a:stretch>
            <a:fillRect/>
          </a:stretch>
        </p:blipFill>
        <p:spPr>
          <a:xfrm>
            <a:off x="5672994" y="966949"/>
            <a:ext cx="2659380" cy="3114040"/>
          </a:xfrm>
          <a:prstGeom prst="rect">
            <a:avLst/>
          </a:prstGeom>
        </p:spPr>
      </p:pic>
      <p:sp>
        <p:nvSpPr>
          <p:cNvPr id="5" name="Rectángulo 4"/>
          <p:cNvSpPr/>
          <p:nvPr/>
        </p:nvSpPr>
        <p:spPr>
          <a:xfrm>
            <a:off x="630821" y="4275671"/>
            <a:ext cx="4572000" cy="1431161"/>
          </a:xfrm>
          <a:prstGeom prst="rect">
            <a:avLst/>
          </a:prstGeom>
        </p:spPr>
        <p:txBody>
          <a:bodyPr>
            <a:spAutoFit/>
          </a:bodyPr>
          <a:lstStyle/>
          <a:p>
            <a:pPr marL="285750" indent="-285750">
              <a:lnSpc>
                <a:spcPct val="150000"/>
              </a:lnSpc>
              <a:buFont typeface="Arial" panose="020B0604020202020204" pitchFamily="34" charset="0"/>
              <a:buChar char="•"/>
            </a:pPr>
            <a:r>
              <a:rPr lang="es-EC" sz="1600" b="1" dirty="0">
                <a:latin typeface="Arial" panose="020B0604020202020204" pitchFamily="34" charset="0"/>
                <a:ea typeface="Calibri" panose="020F0502020204030204" pitchFamily="34" charset="0"/>
                <a:cs typeface="Times New Roman" panose="02020603050405020304" pitchFamily="18" charset="0"/>
              </a:rPr>
              <a:t>Empuje de </a:t>
            </a:r>
            <a:r>
              <a:rPr lang="es-EC" sz="1600" b="1" dirty="0" err="1">
                <a:latin typeface="Arial" panose="020B0604020202020204" pitchFamily="34" charset="0"/>
                <a:ea typeface="Calibri" panose="020F0502020204030204" pitchFamily="34" charset="0"/>
                <a:cs typeface="Times New Roman" panose="02020603050405020304" pitchFamily="18" charset="0"/>
              </a:rPr>
              <a:t>lahar</a:t>
            </a:r>
            <a:r>
              <a:rPr lang="es-EC" sz="1600" b="1" dirty="0">
                <a:latin typeface="Arial" panose="020B0604020202020204" pitchFamily="34" charset="0"/>
                <a:ea typeface="Calibri" panose="020F0502020204030204" pitchFamily="34" charset="0"/>
                <a:cs typeface="Times New Roman" panose="02020603050405020304" pitchFamily="18" charset="0"/>
              </a:rPr>
              <a:t>. </a:t>
            </a:r>
            <a:r>
              <a:rPr lang="es-EC" sz="1400" dirty="0">
                <a:latin typeface="Arial" panose="020B0604020202020204" pitchFamily="34" charset="0"/>
                <a:ea typeface="Calibri" panose="020F0502020204030204" pitchFamily="34" charset="0"/>
                <a:cs typeface="Times New Roman" panose="02020603050405020304" pitchFamily="18" charset="0"/>
              </a:rPr>
              <a:t>- El empuje producido por el </a:t>
            </a:r>
            <a:r>
              <a:rPr lang="es-EC" sz="1400" dirty="0" err="1">
                <a:latin typeface="Arial" panose="020B0604020202020204" pitchFamily="34" charset="0"/>
                <a:ea typeface="Calibri" panose="020F0502020204030204" pitchFamily="34" charset="0"/>
                <a:cs typeface="Times New Roman" panose="02020603050405020304" pitchFamily="18" charset="0"/>
              </a:rPr>
              <a:t>Lahar</a:t>
            </a:r>
            <a:r>
              <a:rPr lang="es-EC" sz="1400" dirty="0">
                <a:latin typeface="Arial" panose="020B0604020202020204" pitchFamily="34" charset="0"/>
                <a:ea typeface="Calibri" panose="020F0502020204030204" pitchFamily="34" charset="0"/>
                <a:cs typeface="Times New Roman" panose="02020603050405020304" pitchFamily="18" charset="0"/>
              </a:rPr>
              <a:t> no llega directamente a la pantalla principal, el relleno frontal soporta esa carga y se transmite a la pantalla</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3" cstate="print">
            <a:clrChange>
              <a:clrFrom>
                <a:srgbClr val="FFFFFF"/>
              </a:clrFrom>
              <a:clrTo>
                <a:srgbClr val="FFFFFF">
                  <a:alpha val="0"/>
                </a:srgbClr>
              </a:clrTo>
            </a:clrChange>
          </a:blip>
          <a:stretch>
            <a:fillRect/>
          </a:stretch>
        </p:blipFill>
        <p:spPr>
          <a:xfrm>
            <a:off x="6004364" y="4359605"/>
            <a:ext cx="2328010" cy="1879150"/>
          </a:xfrm>
          <a:prstGeom prst="rect">
            <a:avLst/>
          </a:prstGeom>
        </p:spPr>
      </p:pic>
    </p:spTree>
    <p:extLst>
      <p:ext uri="{BB962C8B-B14F-4D97-AF65-F5344CB8AC3E}">
        <p14:creationId xmlns:p14="http://schemas.microsoft.com/office/powerpoint/2010/main" val="724798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2395" y="873508"/>
            <a:ext cx="4572000" cy="1431161"/>
          </a:xfrm>
          <a:prstGeom prst="rect">
            <a:avLst/>
          </a:prstGeom>
        </p:spPr>
        <p:txBody>
          <a:bodyPr>
            <a:spAutoFit/>
          </a:bodyPr>
          <a:lstStyle/>
          <a:p>
            <a:pPr marL="1257300" lvl="2" indent="-342900" algn="just">
              <a:lnSpc>
                <a:spcPct val="150000"/>
              </a:lnSpc>
              <a:spcAft>
                <a:spcPts val="80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Times New Roman" panose="02020603050405020304" pitchFamily="18" charset="0"/>
              </a:rPr>
              <a:t>Viento</a:t>
            </a:r>
            <a:r>
              <a:rPr lang="es-EC" sz="1400" dirty="0">
                <a:latin typeface="Arial" panose="020B0604020202020204" pitchFamily="34" charset="0"/>
                <a:ea typeface="Calibri" panose="020F0502020204030204" pitchFamily="34" charset="0"/>
                <a:cs typeface="Times New Roman" panose="02020603050405020304" pitchFamily="18" charset="0"/>
              </a:rPr>
              <a:t>. - Es importante en la parte superior de los contrafuertes externos ya que las paredes de arrostramiento no llegan a la misma altura.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p:nvPr/>
        </p:nvPicPr>
        <p:blipFill>
          <a:blip r:embed="rId2" cstate="print">
            <a:clrChange>
              <a:clrFrom>
                <a:srgbClr val="FFFFFF"/>
              </a:clrFrom>
              <a:clrTo>
                <a:srgbClr val="FFFFFF">
                  <a:alpha val="0"/>
                </a:srgbClr>
              </a:clrTo>
            </a:clrChange>
          </a:blip>
          <a:stretch>
            <a:fillRect/>
          </a:stretch>
        </p:blipFill>
        <p:spPr>
          <a:xfrm>
            <a:off x="5858092" y="520664"/>
            <a:ext cx="2371508" cy="3171659"/>
          </a:xfrm>
          <a:prstGeom prst="rect">
            <a:avLst/>
          </a:prstGeom>
        </p:spPr>
      </p:pic>
      <p:sp>
        <p:nvSpPr>
          <p:cNvPr id="4" name="Rectángulo 3"/>
          <p:cNvSpPr/>
          <p:nvPr/>
        </p:nvSpPr>
        <p:spPr>
          <a:xfrm>
            <a:off x="642395" y="2607410"/>
            <a:ext cx="4572000" cy="1431161"/>
          </a:xfrm>
          <a:prstGeom prst="rect">
            <a:avLst/>
          </a:prstGeom>
        </p:spPr>
        <p:txBody>
          <a:bodyPr>
            <a:spAutoFit/>
          </a:bodyPr>
          <a:lstStyle/>
          <a:p>
            <a:pPr marL="342900" marR="0" lvl="0" indent="-342900" algn="just">
              <a:lnSpc>
                <a:spcPct val="150000"/>
              </a:lnSpc>
              <a:spcBef>
                <a:spcPts val="0"/>
              </a:spcBef>
              <a:spcAft>
                <a:spcPts val="800"/>
              </a:spcAft>
              <a:buFont typeface="Symbol" panose="05050102010706020507" pitchFamily="18" charset="2"/>
              <a:buChar char=""/>
            </a:pPr>
            <a:r>
              <a:rPr lang="es-EC" sz="1600" b="1" dirty="0">
                <a:latin typeface="Arial" panose="020B0604020202020204" pitchFamily="34" charset="0"/>
                <a:ea typeface="Calibri" panose="020F0502020204030204" pitchFamily="34" charset="0"/>
                <a:cs typeface="Times New Roman" panose="02020603050405020304" pitchFamily="18" charset="0"/>
              </a:rPr>
              <a:t>Sismo. </a:t>
            </a:r>
            <a:r>
              <a:rPr lang="es-EC" sz="1400" dirty="0">
                <a:latin typeface="Arial" panose="020B0604020202020204" pitchFamily="34" charset="0"/>
                <a:ea typeface="Calibri" panose="020F0502020204030204" pitchFamily="34" charset="0"/>
                <a:cs typeface="Times New Roman" panose="02020603050405020304" pitchFamily="18" charset="0"/>
              </a:rPr>
              <a:t>- Se analiza dos tipos, el análisis modal espectral aplicando el espectro de la Norma Ecuatoriana de la Construcción 2015 y el análisis lineal estático.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88745" y="4098521"/>
            <a:ext cx="3573414" cy="336631"/>
          </a:xfrm>
          <a:prstGeom prst="rect">
            <a:avLst/>
          </a:prstGeom>
        </p:spPr>
        <p:txBody>
          <a:bodyPr wrap="none">
            <a:spAutoFit/>
          </a:bodyPr>
          <a:lstStyle/>
          <a:p>
            <a:pPr marR="0" lvl="2">
              <a:lnSpc>
                <a:spcPct val="107000"/>
              </a:lnSpc>
              <a:spcBef>
                <a:spcPts val="200"/>
              </a:spcBef>
              <a:spcAft>
                <a:spcPts val="0"/>
              </a:spcAft>
            </a:pPr>
            <a:r>
              <a:rPr lang="es-EC" sz="1600" b="1" dirty="0">
                <a:latin typeface="Arial" panose="020B0604020202020204" pitchFamily="34" charset="0"/>
                <a:ea typeface="Times New Roman" panose="02020603050405020304" pitchFamily="18" charset="0"/>
                <a:cs typeface="Times New Roman" panose="02020603050405020304" pitchFamily="18" charset="0"/>
              </a:rPr>
              <a:t>Análisis modal espectral </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394744" y="4511526"/>
            <a:ext cx="4203881" cy="1553608"/>
          </a:xfrm>
          <a:prstGeom prst="rect">
            <a:avLst/>
          </a:prstGeom>
        </p:spPr>
      </p:pic>
      <p:pic>
        <p:nvPicPr>
          <p:cNvPr id="7" name="Imagen 6"/>
          <p:cNvPicPr>
            <a:picLocks noChangeAspect="1"/>
          </p:cNvPicPr>
          <p:nvPr/>
        </p:nvPicPr>
        <p:blipFill>
          <a:blip r:embed="rId4">
            <a:clrChange>
              <a:clrFrom>
                <a:srgbClr val="FFFFFF"/>
              </a:clrFrom>
              <a:clrTo>
                <a:srgbClr val="FFFFFF">
                  <a:alpha val="0"/>
                </a:srgbClr>
              </a:clrTo>
            </a:clrChange>
          </a:blip>
          <a:stretch>
            <a:fillRect/>
          </a:stretch>
        </p:blipFill>
        <p:spPr>
          <a:xfrm>
            <a:off x="4757195" y="4399213"/>
            <a:ext cx="4216660" cy="1709457"/>
          </a:xfrm>
          <a:prstGeom prst="rect">
            <a:avLst/>
          </a:prstGeom>
        </p:spPr>
      </p:pic>
    </p:spTree>
    <p:extLst>
      <p:ext uri="{BB962C8B-B14F-4D97-AF65-F5344CB8AC3E}">
        <p14:creationId xmlns:p14="http://schemas.microsoft.com/office/powerpoint/2010/main" val="2909012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1833828" y="372306"/>
            <a:ext cx="4905375" cy="2009775"/>
          </a:xfrm>
          <a:prstGeom prst="rect">
            <a:avLst/>
          </a:prstGeom>
        </p:spPr>
      </p:pic>
      <p:pic>
        <p:nvPicPr>
          <p:cNvPr id="3" name="Imagen 2"/>
          <p:cNvPicPr/>
          <p:nvPr/>
        </p:nvPicPr>
        <p:blipFill rotWithShape="1">
          <a:blip r:embed="rId3" cstate="print">
            <a:clrChange>
              <a:clrFrom>
                <a:srgbClr val="FFFFFF"/>
              </a:clrFrom>
              <a:clrTo>
                <a:srgbClr val="FFFFFF">
                  <a:alpha val="0"/>
                </a:srgbClr>
              </a:clrTo>
            </a:clrChange>
          </a:blip>
          <a:srcRect b="20707"/>
          <a:stretch/>
        </p:blipFill>
        <p:spPr bwMode="auto">
          <a:xfrm>
            <a:off x="4797836" y="3352931"/>
            <a:ext cx="4161409" cy="1817756"/>
          </a:xfrm>
          <a:prstGeom prst="rect">
            <a:avLst/>
          </a:prstGeom>
          <a:ln>
            <a:noFill/>
          </a:ln>
          <a:extLst>
            <a:ext uri="{53640926-AAD7-44D8-BBD7-CCE9431645EC}">
              <a14:shadowObscured xmlns:a14="http://schemas.microsoft.com/office/drawing/2010/main"/>
            </a:ext>
          </a:extLst>
        </p:spPr>
      </p:pic>
      <p:pic>
        <p:nvPicPr>
          <p:cNvPr id="4" name="Imagen 3"/>
          <p:cNvPicPr/>
          <p:nvPr/>
        </p:nvPicPr>
        <p:blipFill>
          <a:blip r:embed="rId4" cstate="print">
            <a:clrChange>
              <a:clrFrom>
                <a:srgbClr val="FFFFFF"/>
              </a:clrFrom>
              <a:clrTo>
                <a:srgbClr val="FFFFFF">
                  <a:alpha val="0"/>
                </a:srgbClr>
              </a:clrTo>
            </a:clrChange>
          </a:blip>
          <a:stretch>
            <a:fillRect/>
          </a:stretch>
        </p:blipFill>
        <p:spPr>
          <a:xfrm>
            <a:off x="927782" y="2946974"/>
            <a:ext cx="3574769" cy="3349654"/>
          </a:xfrm>
          <a:prstGeom prst="rect">
            <a:avLst/>
          </a:prstGeom>
        </p:spPr>
      </p:pic>
    </p:spTree>
    <p:extLst>
      <p:ext uri="{BB962C8B-B14F-4D97-AF65-F5344CB8AC3E}">
        <p14:creationId xmlns:p14="http://schemas.microsoft.com/office/powerpoint/2010/main" val="4022984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371475" y="2319337"/>
            <a:ext cx="8401050" cy="2219325"/>
          </a:xfrm>
          <a:prstGeom prst="rect">
            <a:avLst/>
          </a:prstGeom>
        </p:spPr>
      </p:pic>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904875" y="1662112"/>
            <a:ext cx="3667125" cy="657225"/>
          </a:xfrm>
          <a:prstGeom prst="rect">
            <a:avLst/>
          </a:prstGeom>
        </p:spPr>
      </p:pic>
      <p:sp>
        <p:nvSpPr>
          <p:cNvPr id="4" name="Rectángulo 3"/>
          <p:cNvSpPr/>
          <p:nvPr/>
        </p:nvSpPr>
        <p:spPr>
          <a:xfrm>
            <a:off x="0" y="1372161"/>
            <a:ext cx="3498073" cy="355803"/>
          </a:xfrm>
          <a:prstGeom prst="rect">
            <a:avLst/>
          </a:prstGeom>
        </p:spPr>
        <p:txBody>
          <a:bodyPr wrap="none">
            <a:spAutoFit/>
          </a:bodyPr>
          <a:lstStyle/>
          <a:p>
            <a:pPr marR="0" lvl="2">
              <a:lnSpc>
                <a:spcPct val="107000"/>
              </a:lnSpc>
              <a:spcBef>
                <a:spcPts val="200"/>
              </a:spcBef>
              <a:spcAft>
                <a:spcPts val="0"/>
              </a:spcAft>
            </a:pPr>
            <a:r>
              <a:rPr lang="es-EC" sz="1200" b="1" dirty="0" smtClean="0">
                <a:latin typeface="Arial" panose="020B0604020202020204" pitchFamily="34" charset="0"/>
                <a:ea typeface="Times New Roman" panose="02020603050405020304" pitchFamily="18" charset="0"/>
                <a:cs typeface="Times New Roman" panose="02020603050405020304" pitchFamily="18" charset="0"/>
              </a:rPr>
              <a:t> </a:t>
            </a:r>
            <a:r>
              <a:rPr lang="es-EC" sz="1600" b="1" dirty="0" smtClean="0">
                <a:latin typeface="Arial" panose="020B0604020202020204" pitchFamily="34" charset="0"/>
                <a:ea typeface="Times New Roman" panose="02020603050405020304" pitchFamily="18" charset="0"/>
                <a:cs typeface="Times New Roman" panose="02020603050405020304" pitchFamily="18" charset="0"/>
              </a:rPr>
              <a:t>Análisis lineal estático </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p:nvPr/>
        </p:nvPicPr>
        <p:blipFill>
          <a:blip r:embed="rId4" cstate="print">
            <a:clrChange>
              <a:clrFrom>
                <a:srgbClr val="FFFFFF"/>
              </a:clrFrom>
              <a:clrTo>
                <a:srgbClr val="FFFFFF">
                  <a:alpha val="0"/>
                </a:srgbClr>
              </a:clrTo>
            </a:clrChange>
          </a:blip>
          <a:stretch>
            <a:fillRect/>
          </a:stretch>
        </p:blipFill>
        <p:spPr>
          <a:xfrm>
            <a:off x="1749036" y="4641913"/>
            <a:ext cx="5299946" cy="1712587"/>
          </a:xfrm>
          <a:prstGeom prst="rect">
            <a:avLst/>
          </a:prstGeom>
        </p:spPr>
      </p:pic>
    </p:spTree>
    <p:extLst>
      <p:ext uri="{BB962C8B-B14F-4D97-AF65-F5344CB8AC3E}">
        <p14:creationId xmlns:p14="http://schemas.microsoft.com/office/powerpoint/2010/main" val="2022539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04441" y="674953"/>
            <a:ext cx="3942106" cy="507831"/>
          </a:xfrm>
          <a:prstGeom prst="rect">
            <a:avLst/>
          </a:prstGeom>
        </p:spPr>
        <p:txBody>
          <a:bodyPr wrap="none">
            <a:spAutoFit/>
          </a:bodyPr>
          <a:lstStyle/>
          <a:p>
            <a:pPr marL="457200" marR="0" indent="457200" algn="r">
              <a:lnSpc>
                <a:spcPct val="150000"/>
              </a:lnSpc>
              <a:spcBef>
                <a:spcPts val="0"/>
              </a:spcBef>
              <a:spcAft>
                <a:spcPts val="0"/>
              </a:spcAft>
            </a:pPr>
            <a:r>
              <a:rPr lang="es-EC" b="1" dirty="0" smtClean="0">
                <a:latin typeface="Arial" panose="020B0604020202020204" pitchFamily="34" charset="0"/>
                <a:ea typeface="Calibri" panose="020F0502020204030204" pitchFamily="34" charset="0"/>
                <a:cs typeface="Times New Roman" panose="02020603050405020304" pitchFamily="18" charset="0"/>
              </a:rPr>
              <a:t>Combinaciones </a:t>
            </a:r>
            <a:r>
              <a:rPr lang="es-EC" b="1" dirty="0">
                <a:latin typeface="Arial" panose="020B0604020202020204" pitchFamily="34" charset="0"/>
                <a:ea typeface="Calibri" panose="020F0502020204030204" pitchFamily="34" charset="0"/>
                <a:cs typeface="Times New Roman" panose="02020603050405020304" pitchFamily="18" charset="0"/>
              </a:rPr>
              <a:t>de Carga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3266969" y="2230860"/>
            <a:ext cx="2066925" cy="1743075"/>
          </a:xfrm>
          <a:prstGeom prst="rect">
            <a:avLst/>
          </a:prstGeom>
        </p:spPr>
      </p:pic>
    </p:spTree>
    <p:extLst>
      <p:ext uri="{BB962C8B-B14F-4D97-AF65-F5344CB8AC3E}">
        <p14:creationId xmlns:p14="http://schemas.microsoft.com/office/powerpoint/2010/main" val="2806515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88046" y="519561"/>
            <a:ext cx="5366492" cy="461665"/>
          </a:xfrm>
          <a:prstGeom prst="rect">
            <a:avLst/>
          </a:prstGeom>
          <a:noFill/>
        </p:spPr>
        <p:txBody>
          <a:bodyPr wrap="square" rtlCol="0">
            <a:spAutoFit/>
          </a:bodyPr>
          <a:lstStyle/>
          <a:p>
            <a:pPr algn="ctr"/>
            <a:r>
              <a:rPr lang="es-EC" sz="2400" b="1" dirty="0" smtClean="0"/>
              <a:t>ANÁLISIS DE RESULTADOS</a:t>
            </a:r>
            <a:endParaRPr lang="en-US" sz="2400" b="1" dirty="0"/>
          </a:p>
        </p:txBody>
      </p:sp>
      <p:graphicFrame>
        <p:nvGraphicFramePr>
          <p:cNvPr id="3" name="Tabla 2"/>
          <p:cNvGraphicFramePr>
            <a:graphicFrameLocks noGrp="1"/>
          </p:cNvGraphicFramePr>
          <p:nvPr>
            <p:extLst>
              <p:ext uri="{D42A27DB-BD31-4B8C-83A1-F6EECF244321}">
                <p14:modId xmlns:p14="http://schemas.microsoft.com/office/powerpoint/2010/main" val="2138983369"/>
              </p:ext>
            </p:extLst>
          </p:nvPr>
        </p:nvGraphicFramePr>
        <p:xfrm>
          <a:off x="1385570" y="1936423"/>
          <a:ext cx="6697381" cy="4855507"/>
        </p:xfrm>
        <a:graphic>
          <a:graphicData uri="http://schemas.openxmlformats.org/drawingml/2006/table">
            <a:tbl>
              <a:tblPr firstRow="1" firstCol="1" bandRow="1">
                <a:tableStyleId>{5C22544A-7EE6-4342-B048-85BDC9FD1C3A}</a:tableStyleId>
              </a:tblPr>
              <a:tblGrid>
                <a:gridCol w="2356365">
                  <a:extLst>
                    <a:ext uri="{9D8B030D-6E8A-4147-A177-3AD203B41FA5}">
                      <a16:colId xmlns:a16="http://schemas.microsoft.com/office/drawing/2014/main" xmlns="" val="1426944294"/>
                    </a:ext>
                  </a:extLst>
                </a:gridCol>
                <a:gridCol w="1209627">
                  <a:extLst>
                    <a:ext uri="{9D8B030D-6E8A-4147-A177-3AD203B41FA5}">
                      <a16:colId xmlns:a16="http://schemas.microsoft.com/office/drawing/2014/main" xmlns="" val="3671193649"/>
                    </a:ext>
                  </a:extLst>
                </a:gridCol>
                <a:gridCol w="617757">
                  <a:extLst>
                    <a:ext uri="{9D8B030D-6E8A-4147-A177-3AD203B41FA5}">
                      <a16:colId xmlns:a16="http://schemas.microsoft.com/office/drawing/2014/main" xmlns="" val="587374673"/>
                    </a:ext>
                  </a:extLst>
                </a:gridCol>
                <a:gridCol w="913692">
                  <a:extLst>
                    <a:ext uri="{9D8B030D-6E8A-4147-A177-3AD203B41FA5}">
                      <a16:colId xmlns:a16="http://schemas.microsoft.com/office/drawing/2014/main" xmlns="" val="303760926"/>
                    </a:ext>
                  </a:extLst>
                </a:gridCol>
                <a:gridCol w="913692">
                  <a:extLst>
                    <a:ext uri="{9D8B030D-6E8A-4147-A177-3AD203B41FA5}">
                      <a16:colId xmlns:a16="http://schemas.microsoft.com/office/drawing/2014/main" xmlns="" val="1799060139"/>
                    </a:ext>
                  </a:extLst>
                </a:gridCol>
                <a:gridCol w="686248">
                  <a:extLst>
                    <a:ext uri="{9D8B030D-6E8A-4147-A177-3AD203B41FA5}">
                      <a16:colId xmlns:a16="http://schemas.microsoft.com/office/drawing/2014/main" xmlns="" val="3550273420"/>
                    </a:ext>
                  </a:extLst>
                </a:gridCol>
              </a:tblGrid>
              <a:tr h="276592">
                <a:tc>
                  <a:txBody>
                    <a:bodyPr/>
                    <a:lstStyle/>
                    <a:p>
                      <a:pPr>
                        <a:lnSpc>
                          <a:spcPct val="107000"/>
                        </a:lnSpc>
                        <a:spcAft>
                          <a:spcPts val="0"/>
                        </a:spcAft>
                      </a:pPr>
                      <a:r>
                        <a:rPr lang="es-EC" sz="1400" dirty="0">
                          <a:effectLst/>
                        </a:rPr>
                        <a:t>DEFLEXIONES MÁXIMAS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L (m) =5m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cm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cm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38473613"/>
                  </a:ext>
                </a:extLst>
              </a:tr>
              <a:tr h="276592">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09950"/>
                  </a:ext>
                </a:extLst>
              </a:tr>
              <a:tr h="276592">
                <a:tc>
                  <a:txBody>
                    <a:bodyPr/>
                    <a:lstStyle/>
                    <a:p>
                      <a:pPr>
                        <a:lnSpc>
                          <a:spcPct val="107000"/>
                        </a:lnSpc>
                        <a:spcAft>
                          <a:spcPts val="0"/>
                        </a:spcAft>
                      </a:pPr>
                      <a:r>
                        <a:rPr lang="es-EC" sz="1400">
                          <a:effectLst/>
                        </a:rPr>
                        <a:t>RIO EL SALTO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DEFLEXIONES (cm)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3357185"/>
                  </a:ext>
                </a:extLst>
              </a:tr>
              <a:tr h="276592">
                <a:tc>
                  <a:txBody>
                    <a:bodyPr/>
                    <a:lstStyle/>
                    <a:p>
                      <a:pPr>
                        <a:lnSpc>
                          <a:spcPct val="107000"/>
                        </a:lnSpc>
                        <a:spcAft>
                          <a:spcPts val="0"/>
                        </a:spcAft>
                      </a:pPr>
                      <a:r>
                        <a:rPr lang="es-EC" sz="1400">
                          <a:effectLst/>
                        </a:rPr>
                        <a:t>CONTRAFUERTES EXTERNOS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624160"/>
                  </a:ext>
                </a:extLst>
              </a:tr>
              <a:tr h="276592">
                <a:tc>
                  <a:txBody>
                    <a:bodyPr/>
                    <a:lstStyle/>
                    <a:p>
                      <a:pPr>
                        <a:lnSpc>
                          <a:spcPct val="107000"/>
                        </a:lnSpc>
                        <a:spcAft>
                          <a:spcPts val="0"/>
                        </a:spcAft>
                      </a:pPr>
                      <a:r>
                        <a:rPr lang="es-EC" sz="1400">
                          <a:effectLst/>
                        </a:rPr>
                        <a:t>PANTALLA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1221309"/>
                  </a:ext>
                </a:extLst>
              </a:tr>
              <a:tr h="276592">
                <a:tc>
                  <a:txBody>
                    <a:bodyPr/>
                    <a:lstStyle/>
                    <a:p>
                      <a:pPr>
                        <a:lnSpc>
                          <a:spcPct val="107000"/>
                        </a:lnSpc>
                        <a:spcAft>
                          <a:spcPts val="0"/>
                        </a:spcAft>
                      </a:pPr>
                      <a:r>
                        <a:rPr lang="es-EC" sz="1400">
                          <a:effectLst/>
                        </a:rPr>
                        <a:t>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6508618"/>
                  </a:ext>
                </a:extLst>
              </a:tr>
              <a:tr h="276592">
                <a:tc>
                  <a:txBody>
                    <a:bodyPr/>
                    <a:lstStyle/>
                    <a:p>
                      <a:pPr>
                        <a:lnSpc>
                          <a:spcPct val="107000"/>
                        </a:lnSpc>
                        <a:spcAft>
                          <a:spcPts val="0"/>
                        </a:spcAft>
                      </a:pPr>
                      <a:r>
                        <a:rPr lang="es-EC" sz="1400">
                          <a:effectLst/>
                        </a:rPr>
                        <a:t>CONTRAFUERTES INTERIORES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dirty="0">
                          <a:effectLst/>
                        </a:rPr>
                        <a:t>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3511728"/>
                  </a:ext>
                </a:extLst>
              </a:tr>
              <a:tr h="276592">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85671455"/>
                  </a:ext>
                </a:extLst>
              </a:tr>
              <a:tr h="276592">
                <a:tc>
                  <a:txBody>
                    <a:bodyPr/>
                    <a:lstStyle/>
                    <a:p>
                      <a:pPr>
                        <a:lnSpc>
                          <a:spcPct val="107000"/>
                        </a:lnSpc>
                        <a:spcAft>
                          <a:spcPts val="0"/>
                        </a:spcAft>
                      </a:pPr>
                      <a:r>
                        <a:rPr lang="es-EC" sz="1400">
                          <a:effectLst/>
                        </a:rPr>
                        <a:t>RÍO PITA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DEFLEXIONES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8395682"/>
                  </a:ext>
                </a:extLst>
              </a:tr>
              <a:tr h="276592">
                <a:tc>
                  <a:txBody>
                    <a:bodyPr/>
                    <a:lstStyle/>
                    <a:p>
                      <a:pPr>
                        <a:lnSpc>
                          <a:spcPct val="107000"/>
                        </a:lnSpc>
                        <a:spcAft>
                          <a:spcPts val="0"/>
                        </a:spcAft>
                      </a:pPr>
                      <a:r>
                        <a:rPr lang="es-EC" sz="1400">
                          <a:effectLst/>
                        </a:rPr>
                        <a:t>CONTRAFUERTES EXTERNOS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3.11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7938149"/>
                  </a:ext>
                </a:extLst>
              </a:tr>
              <a:tr h="276592">
                <a:tc>
                  <a:txBody>
                    <a:bodyPr/>
                    <a:lstStyle/>
                    <a:p>
                      <a:pPr>
                        <a:lnSpc>
                          <a:spcPct val="107000"/>
                        </a:lnSpc>
                        <a:spcAft>
                          <a:spcPts val="0"/>
                        </a:spcAft>
                      </a:pPr>
                      <a:r>
                        <a:rPr lang="es-EC" sz="1400">
                          <a:effectLst/>
                        </a:rPr>
                        <a:t>PANTALLA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4052888"/>
                  </a:ext>
                </a:extLst>
              </a:tr>
              <a:tr h="276592">
                <a:tc>
                  <a:txBody>
                    <a:bodyPr/>
                    <a:lstStyle/>
                    <a:p>
                      <a:pPr>
                        <a:lnSpc>
                          <a:spcPct val="107000"/>
                        </a:lnSpc>
                        <a:spcAft>
                          <a:spcPts val="0"/>
                        </a:spcAft>
                      </a:pPr>
                      <a:r>
                        <a:rPr lang="es-EC" sz="1400">
                          <a:effectLst/>
                        </a:rPr>
                        <a:t>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dirty="0">
                          <a:effectLst/>
                        </a:rPr>
                        <a:t>1.12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461051"/>
                  </a:ext>
                </a:extLst>
              </a:tr>
              <a:tr h="276592">
                <a:tc>
                  <a:txBody>
                    <a:bodyPr/>
                    <a:lstStyle/>
                    <a:p>
                      <a:pPr>
                        <a:lnSpc>
                          <a:spcPct val="107000"/>
                        </a:lnSpc>
                        <a:spcAft>
                          <a:spcPts val="0"/>
                        </a:spcAft>
                      </a:pPr>
                      <a:r>
                        <a:rPr lang="es-EC" sz="1400">
                          <a:effectLst/>
                        </a:rPr>
                        <a:t>CONTRAFUERTES INTERIORES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0.69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36016102"/>
                  </a:ext>
                </a:extLst>
              </a:tr>
            </a:tbl>
          </a:graphicData>
        </a:graphic>
      </p:graphicFrame>
      <p:sp>
        <p:nvSpPr>
          <p:cNvPr id="4" name="Rectangle 1"/>
          <p:cNvSpPr>
            <a:spLocks noChangeArrowheads="1"/>
          </p:cNvSpPr>
          <p:nvPr/>
        </p:nvSpPr>
        <p:spPr bwMode="auto">
          <a:xfrm>
            <a:off x="471170" y="1350921"/>
            <a:ext cx="48780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Deflexiones presa r</a:t>
            </a:r>
            <a:r>
              <a:rPr kumimoji="0" lang="es-EC" altLang="es-EC"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 y presa r</a:t>
            </a:r>
            <a:r>
              <a:rPr kumimoji="0" lang="es-EC" altLang="es-EC"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Pita</a:t>
            </a:r>
            <a:endParaRPr kumimoji="0" lang="es-EC" altLang="es-EC" sz="14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5" name="Rectángulo 4"/>
              <p:cNvSpPr/>
              <p:nvPr/>
            </p:nvSpPr>
            <p:spPr>
              <a:xfrm>
                <a:off x="6735810" y="1350921"/>
                <a:ext cx="917239" cy="48590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rPr>
                  <a:t> </a:t>
                </a:r>
                <a14:m>
                  <m:oMath xmlns:m="http://schemas.openxmlformats.org/officeDocument/2006/math">
                    <m:r>
                      <a:rPr lang="es-EC" i="1">
                        <a:effectLst/>
                        <a:latin typeface="Cambria Math" panose="02040503050406030204" pitchFamily="18" charset="0"/>
                        <a:ea typeface="Calibri" panose="020F0502020204030204" pitchFamily="34" charset="0"/>
                        <a:cs typeface="Arial" panose="020B0604020202020204" pitchFamily="34" charset="0"/>
                      </a:rPr>
                      <m:t>∆=</m:t>
                    </m:r>
                    <m:f>
                      <m:fPr>
                        <m:ctrlPr>
                          <a:rPr lang="en-US" i="1">
                            <a:effectLst/>
                            <a:latin typeface="Cambria Math" panose="02040503050406030204" pitchFamily="18"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𝐿</m:t>
                        </m:r>
                      </m:num>
                      <m:den>
                        <m:r>
                          <a:rPr lang="es-EC" i="1">
                            <a:effectLst/>
                            <a:latin typeface="Cambria Math" panose="02040503050406030204" pitchFamily="18" charset="0"/>
                            <a:ea typeface="Calibri" panose="020F0502020204030204" pitchFamily="34" charset="0"/>
                            <a:cs typeface="Arial" panose="020B0604020202020204" pitchFamily="34" charset="0"/>
                          </a:rPr>
                          <m:t>150</m:t>
                        </m:r>
                      </m:den>
                    </m:f>
                  </m:oMath>
                </a14:m>
                <a:endParaRPr lang="en-US" dirty="0"/>
              </a:p>
            </p:txBody>
          </p:sp>
        </mc:Choice>
        <mc:Fallback>
          <p:sp>
            <p:nvSpPr>
              <p:cNvPr id="5" name="Rectángulo 4"/>
              <p:cNvSpPr>
                <a:spLocks noRot="1" noChangeAspect="1" noMove="1" noResize="1" noEditPoints="1" noAdjustHandles="1" noChangeArrowheads="1" noChangeShapeType="1" noTextEdit="1"/>
              </p:cNvSpPr>
              <p:nvPr/>
            </p:nvSpPr>
            <p:spPr>
              <a:xfrm>
                <a:off x="6735810" y="1350921"/>
                <a:ext cx="917239" cy="485902"/>
              </a:xfrm>
              <a:prstGeom prst="rect">
                <a:avLst/>
              </a:prstGeom>
              <a:blipFill rotWithShape="0">
                <a:blip r:embed="rId2"/>
                <a:stretch>
                  <a:fillRect b="-2532"/>
                </a:stretch>
              </a:blipFill>
            </p:spPr>
            <p:txBody>
              <a:bodyPr/>
              <a:lstStyle/>
              <a:p>
                <a:r>
                  <a:rPr lang="en-US">
                    <a:noFill/>
                  </a:rPr>
                  <a:t> </a:t>
                </a:r>
              </a:p>
            </p:txBody>
          </p:sp>
        </mc:Fallback>
      </mc:AlternateContent>
    </p:spTree>
    <p:extLst>
      <p:ext uri="{BB962C8B-B14F-4D97-AF65-F5344CB8AC3E}">
        <p14:creationId xmlns:p14="http://schemas.microsoft.com/office/powerpoint/2010/main" val="361443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1653" y="228413"/>
            <a:ext cx="7116792" cy="584775"/>
          </a:xfrm>
          <a:prstGeom prst="rect">
            <a:avLst/>
          </a:prstGeom>
          <a:noFill/>
        </p:spPr>
        <p:txBody>
          <a:bodyPr wrap="square" rtlCol="0">
            <a:spAutoFit/>
          </a:bodyPr>
          <a:lstStyle/>
          <a:p>
            <a:pPr algn="ctr"/>
            <a:r>
              <a:rPr lang="es-EC" sz="3200" dirty="0" smtClean="0"/>
              <a:t>OBJETIVOS </a:t>
            </a:r>
            <a:endParaRPr lang="en-US" sz="3200" dirty="0"/>
          </a:p>
        </p:txBody>
      </p:sp>
      <p:sp>
        <p:nvSpPr>
          <p:cNvPr id="5" name="CuadroTexto 4"/>
          <p:cNvSpPr txBox="1"/>
          <p:nvPr/>
        </p:nvSpPr>
        <p:spPr>
          <a:xfrm>
            <a:off x="1439399" y="975360"/>
            <a:ext cx="7277882" cy="5324535"/>
          </a:xfrm>
          <a:prstGeom prst="rect">
            <a:avLst/>
          </a:prstGeom>
          <a:noFill/>
        </p:spPr>
        <p:txBody>
          <a:bodyPr wrap="square" rtlCol="0">
            <a:spAutoFit/>
          </a:bodyPr>
          <a:lstStyle/>
          <a:p>
            <a:r>
              <a:rPr lang="es-EC" sz="2000" dirty="0" smtClean="0"/>
              <a:t>ESPECIFICOS:</a:t>
            </a:r>
          </a:p>
          <a:p>
            <a:pPr marL="342900" lvl="0" indent="-342900" algn="just">
              <a:buFont typeface="Arial" panose="020B0604020202020204" pitchFamily="34" charset="0"/>
              <a:buChar char="•"/>
            </a:pPr>
            <a:r>
              <a:rPr lang="es-EC" sz="2000" dirty="0" smtClean="0"/>
              <a:t>Compilar </a:t>
            </a:r>
            <a:r>
              <a:rPr lang="es-EC" sz="2000" dirty="0"/>
              <a:t>información necesaria para el análisis de los </a:t>
            </a:r>
            <a:r>
              <a:rPr lang="es-EC" sz="2000" dirty="0" smtClean="0"/>
              <a:t>materiales.</a:t>
            </a:r>
          </a:p>
          <a:p>
            <a:pPr marL="342900" lvl="0" indent="-342900" algn="just">
              <a:buFont typeface="Arial" panose="020B0604020202020204" pitchFamily="34" charset="0"/>
              <a:buChar char="•"/>
            </a:pPr>
            <a:endParaRPr lang="es-EC" sz="2000" dirty="0"/>
          </a:p>
          <a:p>
            <a:pPr marL="342900" lvl="0" indent="-342900" algn="just">
              <a:buFont typeface="Arial" panose="020B0604020202020204" pitchFamily="34" charset="0"/>
              <a:buChar char="•"/>
            </a:pPr>
            <a:r>
              <a:rPr lang="es-EC" sz="2000" dirty="0" smtClean="0"/>
              <a:t>Analizar </a:t>
            </a:r>
            <a:r>
              <a:rPr lang="es-EC" sz="2000" dirty="0"/>
              <a:t>las cargas que afectan a la presa proveniente del flujo de lodo y escombros</a:t>
            </a:r>
            <a:r>
              <a:rPr lang="es-EC" sz="2000" dirty="0" smtClean="0"/>
              <a:t>.</a:t>
            </a:r>
          </a:p>
          <a:p>
            <a:pPr lvl="0" algn="just"/>
            <a:endParaRPr lang="en-US" sz="2000" dirty="0"/>
          </a:p>
          <a:p>
            <a:pPr marL="342900" indent="-342900" algn="just">
              <a:buFont typeface="Arial" panose="020B0604020202020204" pitchFamily="34" charset="0"/>
              <a:buChar char="•"/>
            </a:pPr>
            <a:r>
              <a:rPr lang="es-EC" sz="2000" dirty="0" smtClean="0"/>
              <a:t>Realizar </a:t>
            </a:r>
            <a:r>
              <a:rPr lang="es-EC" sz="2000" dirty="0"/>
              <a:t>un modelo matemático para el diseño estructural de las celdas de hormigón</a:t>
            </a:r>
            <a:r>
              <a:rPr lang="es-EC" sz="2000" dirty="0" smtClean="0"/>
              <a:t>.</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s-EC" sz="2000" dirty="0" smtClean="0"/>
              <a:t>Diseñar </a:t>
            </a:r>
            <a:r>
              <a:rPr lang="es-EC" sz="2000" dirty="0"/>
              <a:t>detalladamente cada uno de los elementos que componen las celdas de hormigón de la presa mixta.</a:t>
            </a:r>
            <a:endParaRPr lang="en-US" sz="2000" dirty="0"/>
          </a:p>
          <a:p>
            <a:pPr algn="just"/>
            <a:endParaRPr lang="en-US" sz="2000" dirty="0"/>
          </a:p>
          <a:p>
            <a:pPr marL="342900" lvl="0" indent="-342900" algn="just">
              <a:buFont typeface="Arial" panose="020B0604020202020204" pitchFamily="34" charset="0"/>
              <a:buChar char="•"/>
            </a:pPr>
            <a:r>
              <a:rPr lang="es-EC" sz="2000" dirty="0"/>
              <a:t>Establecer un presupuesto para las obras propuestas con el fin de tener una referencia en caso que se desee realizar el proyecto.</a:t>
            </a:r>
            <a:endParaRPr lang="en-US" sz="2000" dirty="0"/>
          </a:p>
        </p:txBody>
      </p:sp>
    </p:spTree>
    <p:extLst>
      <p:ext uri="{BB962C8B-B14F-4D97-AF65-F5344CB8AC3E}">
        <p14:creationId xmlns:p14="http://schemas.microsoft.com/office/powerpoint/2010/main" val="1416338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22119" y="525653"/>
            <a:ext cx="4173583" cy="461665"/>
          </a:xfrm>
          <a:prstGeom prst="rect">
            <a:avLst/>
          </a:prstGeom>
          <a:noFill/>
        </p:spPr>
        <p:txBody>
          <a:bodyPr wrap="square" rtlCol="0">
            <a:spAutoFit/>
          </a:bodyPr>
          <a:lstStyle/>
          <a:p>
            <a:r>
              <a:rPr lang="es-EC" sz="2400" b="1" dirty="0" smtClean="0"/>
              <a:t>Esfuerzos a compresión</a:t>
            </a:r>
            <a:endParaRPr lang="es-EC" sz="2400" b="1" dirty="0"/>
          </a:p>
        </p:txBody>
      </p:sp>
      <p:sp>
        <p:nvSpPr>
          <p:cNvPr id="3" name="Rectangle 2"/>
          <p:cNvSpPr>
            <a:spLocks noChangeArrowheads="1"/>
          </p:cNvSpPr>
          <p:nvPr/>
        </p:nvSpPr>
        <p:spPr bwMode="auto">
          <a:xfrm>
            <a:off x="1935480" y="1319316"/>
            <a:ext cx="5593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es-EC" altLang="es-EC"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σ=Fuerza empuje de </a:t>
            </a:r>
            <a:r>
              <a:rPr kumimoji="0" lang="es-EC" altLang="es-EC"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lahar</a:t>
            </a:r>
            <a:r>
              <a:rPr kumimoji="0" lang="es-EC" altLang="es-EC"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s-EC" altLang="es-EC"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s-EC" altLang="es-EC"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rea de contacto </a:t>
            </a:r>
            <a:endParaRPr kumimoji="0" lang="es-EC" altLang="es-EC" b="0" i="0" u="none" strike="noStrike" cap="none" normalizeH="0" baseline="0" dirty="0" smtClean="0">
              <a:ln>
                <a:noFill/>
              </a:ln>
              <a:solidFill>
                <a:schemeClr val="tx1"/>
              </a:solidFill>
              <a:effectLst/>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12289" name="Imagen 9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4240" y="2167978"/>
            <a:ext cx="2068808" cy="34755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167255" y="6058068"/>
            <a:ext cx="41694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smtClean="0" bmk="_Toc48679695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Esquema de empuje de los </a:t>
            </a:r>
            <a:r>
              <a:rPr kumimoji="0" lang="es-EC" altLang="es-EC" sz="1400" b="0" i="1" u="none" strike="noStrike" cap="none" normalizeH="0" baseline="0" dirty="0" err="1" smtClean="0" bmk="_Toc48679695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lahares</a:t>
            </a:r>
            <a:r>
              <a:rPr kumimoji="0" lang="es-EC" altLang="es-EC" sz="1400" b="0" i="1" u="none" strike="noStrike" cap="none" normalizeH="0" baseline="0" dirty="0" smtClean="0" bmk="_Toc48679695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los contrafuertes</a:t>
            </a:r>
            <a:endParaRPr kumimoji="0" lang="es-EC" altLang="es-EC"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113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4215445023"/>
                  </p:ext>
                </p:extLst>
              </p:nvPr>
            </p:nvGraphicFramePr>
            <p:xfrm>
              <a:off x="880709" y="485666"/>
              <a:ext cx="7368607" cy="2267907"/>
            </p:xfrm>
            <a:graphic>
              <a:graphicData uri="http://schemas.openxmlformats.org/drawingml/2006/table">
                <a:tbl>
                  <a:tblPr firstRow="1" firstCol="1" bandRow="1">
                    <a:tableStyleId>{5C22544A-7EE6-4342-B048-85BDC9FD1C3A}</a:tableStyleId>
                  </a:tblPr>
                  <a:tblGrid>
                    <a:gridCol w="1734045">
                      <a:extLst>
                        <a:ext uri="{9D8B030D-6E8A-4147-A177-3AD203B41FA5}">
                          <a16:colId xmlns:a16="http://schemas.microsoft.com/office/drawing/2014/main" xmlns="" val="3547665693"/>
                        </a:ext>
                      </a:extLst>
                    </a:gridCol>
                    <a:gridCol w="1455870">
                      <a:extLst>
                        <a:ext uri="{9D8B030D-6E8A-4147-A177-3AD203B41FA5}">
                          <a16:colId xmlns:a16="http://schemas.microsoft.com/office/drawing/2014/main" xmlns="" val="3327518597"/>
                        </a:ext>
                      </a:extLst>
                    </a:gridCol>
                    <a:gridCol w="1351013">
                      <a:extLst>
                        <a:ext uri="{9D8B030D-6E8A-4147-A177-3AD203B41FA5}">
                          <a16:colId xmlns:a16="http://schemas.microsoft.com/office/drawing/2014/main" xmlns="" val="2702026915"/>
                        </a:ext>
                      </a:extLst>
                    </a:gridCol>
                    <a:gridCol w="1476667">
                      <a:extLst>
                        <a:ext uri="{9D8B030D-6E8A-4147-A177-3AD203B41FA5}">
                          <a16:colId xmlns:a16="http://schemas.microsoft.com/office/drawing/2014/main" xmlns="" val="2360442969"/>
                        </a:ext>
                      </a:extLst>
                    </a:gridCol>
                    <a:gridCol w="614411">
                      <a:extLst>
                        <a:ext uri="{9D8B030D-6E8A-4147-A177-3AD203B41FA5}">
                          <a16:colId xmlns:a16="http://schemas.microsoft.com/office/drawing/2014/main" xmlns="" val="1046540030"/>
                        </a:ext>
                      </a:extLst>
                    </a:gridCol>
                    <a:gridCol w="736601">
                      <a:extLst>
                        <a:ext uri="{9D8B030D-6E8A-4147-A177-3AD203B41FA5}">
                          <a16:colId xmlns:a16="http://schemas.microsoft.com/office/drawing/2014/main" xmlns="" val="2600376902"/>
                        </a:ext>
                      </a:extLst>
                    </a:gridCol>
                  </a:tblGrid>
                  <a:tr h="182880">
                    <a:tc>
                      <a:txBody>
                        <a:bodyPr/>
                        <a:lstStyle/>
                        <a:p>
                          <a:pPr>
                            <a:lnSpc>
                              <a:spcPct val="107000"/>
                            </a:lnSpc>
                            <a:spcAft>
                              <a:spcPts val="0"/>
                            </a:spcAft>
                          </a:pPr>
                          <a:r>
                            <a:rPr lang="es-EC" sz="1400">
                              <a:effectLst/>
                            </a:rPr>
                            <a:t>f´c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2803412"/>
                      </a:ext>
                    </a:extLst>
                  </a:tr>
                  <a:tr h="190500">
                    <a:tc gridSpan="2">
                      <a:txBody>
                        <a:bodyPr/>
                        <a:lstStyle/>
                        <a:p>
                          <a:pPr>
                            <a:lnSpc>
                              <a:spcPct val="107000"/>
                            </a:lnSpc>
                            <a:spcAft>
                              <a:spcPts val="0"/>
                            </a:spcAft>
                          </a:pPr>
                          <a:r>
                            <a:rPr lang="es-EC" sz="1400">
                              <a:effectLst/>
                            </a:rPr>
                            <a:t>Empuje de lahar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07000"/>
                            </a:lnSpc>
                            <a:spcAft>
                              <a:spcPts val="0"/>
                            </a:spcAft>
                          </a:pPr>
                          <a:r>
                            <a:rPr lang="es-EC" sz="1400">
                              <a:effectLst/>
                            </a:rPr>
                            <a:t>7370.14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1563093"/>
                      </a:ext>
                    </a:extLst>
                  </a:tr>
                  <a:tr h="381000">
                    <a:tc>
                      <a:txBody>
                        <a:bodyPr/>
                        <a:lstStyle/>
                        <a:p>
                          <a:pPr algn="ctr">
                            <a:lnSpc>
                              <a:spcPct val="107000"/>
                            </a:lnSpc>
                            <a:spcAft>
                              <a:spcPts val="0"/>
                            </a:spcAft>
                          </a:pPr>
                          <a:r>
                            <a:rPr lang="es-EC" sz="1400" dirty="0">
                              <a:effectLst/>
                            </a:rPr>
                            <a:t>Contrafuertes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400">
                            <a:effectLst/>
                          </a:endParaRPr>
                        </a:p>
                        <a:p>
                          <a:pPr>
                            <a:spcAft>
                              <a:spcPts val="0"/>
                            </a:spcAft>
                          </a:pPr>
                          <a14:m>
                            <m:oMath xmlns:m="http://schemas.openxmlformats.org/officeDocument/2006/math">
                              <m:r>
                                <a:rPr lang="es-EC" sz="1400">
                                  <a:effectLst/>
                                  <a:latin typeface="Cambria Math" panose="02040503050406030204" pitchFamily="18" charset="0"/>
                                </a:rPr>
                                <m:t>𝜎</m:t>
                              </m:r>
                              <m:r>
                                <a:rPr lang="es-EC" sz="1400">
                                  <a:effectLst/>
                                  <a:latin typeface="Cambria Math" panose="02040503050406030204" pitchFamily="18" charset="0"/>
                                </a:rPr>
                                <m:t>𝑐</m:t>
                              </m:r>
                              <m:r>
                                <a:rPr lang="es-EC" sz="1400">
                                  <a:effectLst/>
                                  <a:latin typeface="Cambria Math" panose="02040503050406030204" pitchFamily="18" charset="0"/>
                                </a:rPr>
                                <m:t>=0.4</m:t>
                              </m:r>
                            </m:oMath>
                          </a14:m>
                          <a:r>
                            <a:rPr lang="es-EC" sz="1400">
                              <a:effectLst/>
                            </a:rPr>
                            <a:t>5 f´c</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Fuerza (Kg)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Area(cm2)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σ&lt;σc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63054926"/>
                      </a:ext>
                    </a:extLst>
                  </a:tr>
                  <a:tr h="182880">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74979620"/>
                      </a:ext>
                    </a:extLst>
                  </a:tr>
                  <a:tr h="182880">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126.00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45842990"/>
                      </a:ext>
                    </a:extLst>
                  </a:tr>
                  <a:tr h="182880">
                    <a:tc>
                      <a:txBody>
                        <a:bodyPr/>
                        <a:lstStyle/>
                        <a:p>
                          <a:pPr algn="ctr">
                            <a:lnSpc>
                              <a:spcPct val="107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1214565"/>
                      </a:ext>
                    </a:extLst>
                  </a:tr>
                  <a:tr h="182880">
                    <a:tc>
                      <a:txBody>
                        <a:bodyPr/>
                        <a:lstStyle/>
                        <a:p>
                          <a:pPr algn="ctr">
                            <a:lnSpc>
                              <a:spcPct val="107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39291958"/>
                      </a:ext>
                    </a:extLst>
                  </a:tr>
                  <a:tr h="182880">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96445571"/>
                      </a:ext>
                    </a:extLst>
                  </a:tr>
                  <a:tr h="190500">
                    <a:tc>
                      <a:txBody>
                        <a:bodyPr/>
                        <a:lstStyle/>
                        <a:p>
                          <a:pPr algn="ct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1228356.67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2895651"/>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4215445023"/>
                  </p:ext>
                </p:extLst>
              </p:nvPr>
            </p:nvGraphicFramePr>
            <p:xfrm>
              <a:off x="880709" y="485666"/>
              <a:ext cx="7368607" cy="2174308"/>
            </p:xfrm>
            <a:graphic>
              <a:graphicData uri="http://schemas.openxmlformats.org/drawingml/2006/table">
                <a:tbl>
                  <a:tblPr firstRow="1" firstCol="1" bandRow="1">
                    <a:tableStyleId>{5C22544A-7EE6-4342-B048-85BDC9FD1C3A}</a:tableStyleId>
                  </a:tblPr>
                  <a:tblGrid>
                    <a:gridCol w="1734045">
                      <a:extLst>
                        <a:ext uri="{9D8B030D-6E8A-4147-A177-3AD203B41FA5}">
                          <a16:colId xmlns:a16="http://schemas.microsoft.com/office/drawing/2014/main" val="3547665693"/>
                        </a:ext>
                      </a:extLst>
                    </a:gridCol>
                    <a:gridCol w="1455870">
                      <a:extLst>
                        <a:ext uri="{9D8B030D-6E8A-4147-A177-3AD203B41FA5}">
                          <a16:colId xmlns:a16="http://schemas.microsoft.com/office/drawing/2014/main" val="3327518597"/>
                        </a:ext>
                      </a:extLst>
                    </a:gridCol>
                    <a:gridCol w="1351013">
                      <a:extLst>
                        <a:ext uri="{9D8B030D-6E8A-4147-A177-3AD203B41FA5}">
                          <a16:colId xmlns:a16="http://schemas.microsoft.com/office/drawing/2014/main" val="2702026915"/>
                        </a:ext>
                      </a:extLst>
                    </a:gridCol>
                    <a:gridCol w="1476667">
                      <a:extLst>
                        <a:ext uri="{9D8B030D-6E8A-4147-A177-3AD203B41FA5}">
                          <a16:colId xmlns:a16="http://schemas.microsoft.com/office/drawing/2014/main" val="2360442969"/>
                        </a:ext>
                      </a:extLst>
                    </a:gridCol>
                    <a:gridCol w="614411">
                      <a:extLst>
                        <a:ext uri="{9D8B030D-6E8A-4147-A177-3AD203B41FA5}">
                          <a16:colId xmlns:a16="http://schemas.microsoft.com/office/drawing/2014/main" val="1046540030"/>
                        </a:ext>
                      </a:extLst>
                    </a:gridCol>
                    <a:gridCol w="736601">
                      <a:extLst>
                        <a:ext uri="{9D8B030D-6E8A-4147-A177-3AD203B41FA5}">
                          <a16:colId xmlns:a16="http://schemas.microsoft.com/office/drawing/2014/main" val="2600376902"/>
                        </a:ext>
                      </a:extLst>
                    </a:gridCol>
                  </a:tblGrid>
                  <a:tr h="216472">
                    <a:tc>
                      <a:txBody>
                        <a:bodyPr/>
                        <a:lstStyle/>
                        <a:p>
                          <a:pPr>
                            <a:lnSpc>
                              <a:spcPct val="107000"/>
                            </a:lnSpc>
                            <a:spcAft>
                              <a:spcPts val="0"/>
                            </a:spcAft>
                          </a:pPr>
                          <a:r>
                            <a:rPr lang="es-EC" sz="1400">
                              <a:effectLst/>
                            </a:rPr>
                            <a:t>f´c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803412"/>
                      </a:ext>
                    </a:extLst>
                  </a:tr>
                  <a:tr h="216599">
                    <a:tc gridSpan="2">
                      <a:txBody>
                        <a:bodyPr/>
                        <a:lstStyle/>
                        <a:p>
                          <a:pPr>
                            <a:lnSpc>
                              <a:spcPct val="107000"/>
                            </a:lnSpc>
                            <a:spcAft>
                              <a:spcPts val="0"/>
                            </a:spcAft>
                          </a:pPr>
                          <a:r>
                            <a:rPr lang="es-EC" sz="1400">
                              <a:effectLst/>
                            </a:rPr>
                            <a:t>Empuje de lahar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07000"/>
                            </a:lnSpc>
                            <a:spcAft>
                              <a:spcPts val="0"/>
                            </a:spcAft>
                          </a:pPr>
                          <a:r>
                            <a:rPr lang="es-EC" sz="1400">
                              <a:effectLst/>
                            </a:rPr>
                            <a:t>7370.14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563093"/>
                      </a:ext>
                    </a:extLst>
                  </a:tr>
                  <a:tr h="441643">
                    <a:tc>
                      <a:txBody>
                        <a:bodyPr/>
                        <a:lstStyle/>
                        <a:p>
                          <a:pPr algn="ctr">
                            <a:lnSpc>
                              <a:spcPct val="107000"/>
                            </a:lnSpc>
                            <a:spcAft>
                              <a:spcPts val="0"/>
                            </a:spcAft>
                          </a:pPr>
                          <a:r>
                            <a:rPr lang="es-EC" sz="1400" dirty="0">
                              <a:effectLst/>
                            </a:rPr>
                            <a:t>Contrafuertes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19665" t="-110959" r="-288703" b="-315068"/>
                          </a:stretch>
                        </a:blipFill>
                      </a:tcPr>
                    </a:tc>
                    <a:tc>
                      <a:txBody>
                        <a:bodyPr/>
                        <a:lstStyle/>
                        <a:p>
                          <a:pPr algn="ctr">
                            <a:lnSpc>
                              <a:spcPct val="107000"/>
                            </a:lnSpc>
                            <a:spcAft>
                              <a:spcPts val="0"/>
                            </a:spcAft>
                          </a:pPr>
                          <a:r>
                            <a:rPr lang="es-EC" sz="1400">
                              <a:effectLst/>
                            </a:rPr>
                            <a:t>Fuerza (Kg)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Area(cm2)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σ&lt;σc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054926"/>
                      </a:ext>
                    </a:extLst>
                  </a:tr>
                  <a:tr h="216599">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4979620"/>
                      </a:ext>
                    </a:extLst>
                  </a:tr>
                  <a:tr h="216599">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126.00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42990"/>
                      </a:ext>
                    </a:extLst>
                  </a:tr>
                  <a:tr h="216599">
                    <a:tc>
                      <a:txBody>
                        <a:bodyPr/>
                        <a:lstStyle/>
                        <a:p>
                          <a:pPr algn="ctr">
                            <a:lnSpc>
                              <a:spcPct val="107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1214565"/>
                      </a:ext>
                    </a:extLst>
                  </a:tr>
                  <a:tr h="216599">
                    <a:tc>
                      <a:txBody>
                        <a:bodyPr/>
                        <a:lstStyle/>
                        <a:p>
                          <a:pPr algn="ctr">
                            <a:lnSpc>
                              <a:spcPct val="107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291958"/>
                      </a:ext>
                    </a:extLst>
                  </a:tr>
                  <a:tr h="216599">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1228356.67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445571"/>
                      </a:ext>
                    </a:extLst>
                  </a:tr>
                  <a:tr h="216599">
                    <a:tc>
                      <a:txBody>
                        <a:bodyPr/>
                        <a:lstStyle/>
                        <a:p>
                          <a:pPr algn="ct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1228356.67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289565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2984950780"/>
                  </p:ext>
                </p:extLst>
              </p:nvPr>
            </p:nvGraphicFramePr>
            <p:xfrm>
              <a:off x="880709" y="3260350"/>
              <a:ext cx="7384984" cy="3424244"/>
            </p:xfrm>
            <a:graphic>
              <a:graphicData uri="http://schemas.openxmlformats.org/drawingml/2006/table">
                <a:tbl>
                  <a:tblPr firstRow="1" firstCol="1" bandRow="1">
                    <a:tableStyleId>{5C22544A-7EE6-4342-B048-85BDC9FD1C3A}</a:tableStyleId>
                  </a:tblPr>
                  <a:tblGrid>
                    <a:gridCol w="1359041">
                      <a:extLst>
                        <a:ext uri="{9D8B030D-6E8A-4147-A177-3AD203B41FA5}">
                          <a16:colId xmlns:a16="http://schemas.microsoft.com/office/drawing/2014/main" xmlns="" val="2706510067"/>
                        </a:ext>
                      </a:extLst>
                    </a:gridCol>
                    <a:gridCol w="1424979">
                      <a:extLst>
                        <a:ext uri="{9D8B030D-6E8A-4147-A177-3AD203B41FA5}">
                          <a16:colId xmlns:a16="http://schemas.microsoft.com/office/drawing/2014/main" xmlns="" val="2563228812"/>
                        </a:ext>
                      </a:extLst>
                    </a:gridCol>
                    <a:gridCol w="1150241">
                      <a:extLst>
                        <a:ext uri="{9D8B030D-6E8A-4147-A177-3AD203B41FA5}">
                          <a16:colId xmlns:a16="http://schemas.microsoft.com/office/drawing/2014/main" xmlns="" val="2963018837"/>
                        </a:ext>
                      </a:extLst>
                    </a:gridCol>
                    <a:gridCol w="1150241">
                      <a:extLst>
                        <a:ext uri="{9D8B030D-6E8A-4147-A177-3AD203B41FA5}">
                          <a16:colId xmlns:a16="http://schemas.microsoft.com/office/drawing/2014/main" xmlns="" val="548001690"/>
                        </a:ext>
                      </a:extLst>
                    </a:gridCol>
                    <a:gridCol w="1150241">
                      <a:extLst>
                        <a:ext uri="{9D8B030D-6E8A-4147-A177-3AD203B41FA5}">
                          <a16:colId xmlns:a16="http://schemas.microsoft.com/office/drawing/2014/main" xmlns="" val="3553241144"/>
                        </a:ext>
                      </a:extLst>
                    </a:gridCol>
                    <a:gridCol w="1150241">
                      <a:extLst>
                        <a:ext uri="{9D8B030D-6E8A-4147-A177-3AD203B41FA5}">
                          <a16:colId xmlns:a16="http://schemas.microsoft.com/office/drawing/2014/main" xmlns="" val="187680388"/>
                        </a:ext>
                      </a:extLst>
                    </a:gridCol>
                  </a:tblGrid>
                  <a:tr h="182880">
                    <a:tc>
                      <a:txBody>
                        <a:bodyPr/>
                        <a:lstStyle/>
                        <a:p>
                          <a:pPr>
                            <a:lnSpc>
                              <a:spcPct val="107000"/>
                            </a:lnSpc>
                            <a:spcAft>
                              <a:spcPts val="0"/>
                            </a:spcAft>
                          </a:pPr>
                          <a:r>
                            <a:rPr lang="es-EC" sz="1400">
                              <a:effectLst/>
                            </a:rPr>
                            <a:t>f´c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27582531"/>
                      </a:ext>
                    </a:extLst>
                  </a:tr>
                  <a:tr h="190500">
                    <a:tc gridSpan="2">
                      <a:txBody>
                        <a:bodyPr/>
                        <a:lstStyle/>
                        <a:p>
                          <a:pPr>
                            <a:lnSpc>
                              <a:spcPct val="107000"/>
                            </a:lnSpc>
                            <a:spcAft>
                              <a:spcPts val="0"/>
                            </a:spcAft>
                          </a:pPr>
                          <a:r>
                            <a:rPr lang="es-EC" sz="1400">
                              <a:effectLst/>
                            </a:rPr>
                            <a:t>Empuje de lahar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07000"/>
                            </a:lnSpc>
                            <a:spcAft>
                              <a:spcPts val="0"/>
                            </a:spcAft>
                          </a:pPr>
                          <a:r>
                            <a:rPr lang="es-EC" sz="1400">
                              <a:effectLst/>
                            </a:rPr>
                            <a:t>6279.88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9050204"/>
                      </a:ext>
                    </a:extLst>
                  </a:tr>
                  <a:tr h="381000">
                    <a:tc>
                      <a:txBody>
                        <a:bodyPr/>
                        <a:lstStyle/>
                        <a:p>
                          <a:pPr algn="ctr">
                            <a:lnSpc>
                              <a:spcPct val="107000"/>
                            </a:lnSpc>
                            <a:spcAft>
                              <a:spcPts val="0"/>
                            </a:spcAft>
                          </a:pPr>
                          <a:r>
                            <a:rPr lang="es-EC" sz="1400">
                              <a:effectLst/>
                            </a:rPr>
                            <a:t>Contrafuertes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400">
                            <a:effectLst/>
                          </a:endParaRPr>
                        </a:p>
                        <a:p>
                          <a:pPr>
                            <a:spcAft>
                              <a:spcPts val="0"/>
                            </a:spcAft>
                          </a:pPr>
                          <a14:m>
                            <m:oMath xmlns:m="http://schemas.openxmlformats.org/officeDocument/2006/math">
                              <m:r>
                                <a:rPr lang="es-EC" sz="1400">
                                  <a:effectLst/>
                                  <a:latin typeface="Cambria Math" panose="02040503050406030204" pitchFamily="18" charset="0"/>
                                </a:rPr>
                                <m:t>𝜎</m:t>
                              </m:r>
                              <m:r>
                                <a:rPr lang="es-EC" sz="1400">
                                  <a:effectLst/>
                                  <a:latin typeface="Cambria Math" panose="02040503050406030204" pitchFamily="18" charset="0"/>
                                </a:rPr>
                                <m:t>𝑐</m:t>
                              </m:r>
                              <m:r>
                                <a:rPr lang="es-EC" sz="1400">
                                  <a:effectLst/>
                                  <a:latin typeface="Cambria Math" panose="02040503050406030204" pitchFamily="18" charset="0"/>
                                </a:rPr>
                                <m:t>=0.4</m:t>
                              </m:r>
                            </m:oMath>
                          </a14:m>
                          <a:r>
                            <a:rPr lang="es-EC" sz="1400">
                              <a:effectLst/>
                            </a:rPr>
                            <a:t>5 f´c</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Fuerza (Kg)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Area(cm2)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  (kg/cm2)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σ&lt;σc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8008950"/>
                      </a:ext>
                    </a:extLst>
                  </a:tr>
                  <a:tr h="182880">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74904793"/>
                      </a:ext>
                    </a:extLst>
                  </a:tr>
                  <a:tr h="182880">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51309"/>
                      </a:ext>
                    </a:extLst>
                  </a:tr>
                  <a:tr h="182880">
                    <a:tc>
                      <a:txBody>
                        <a:bodyPr/>
                        <a:lstStyle/>
                        <a:p>
                          <a:pPr algn="ctr">
                            <a:lnSpc>
                              <a:spcPct val="107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32667269"/>
                      </a:ext>
                    </a:extLst>
                  </a:tr>
                  <a:tr h="182880">
                    <a:tc>
                      <a:txBody>
                        <a:bodyPr/>
                        <a:lstStyle/>
                        <a:p>
                          <a:pPr algn="ctr">
                            <a:lnSpc>
                              <a:spcPct val="107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7932475"/>
                      </a:ext>
                    </a:extLst>
                  </a:tr>
                  <a:tr h="182880">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4824259"/>
                      </a:ext>
                    </a:extLst>
                  </a:tr>
                  <a:tr h="190500">
                    <a:tc>
                      <a:txBody>
                        <a:bodyPr/>
                        <a:lstStyle/>
                        <a:p>
                          <a:pPr algn="ct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6606770"/>
                      </a:ext>
                    </a:extLst>
                  </a:tr>
                  <a:tr h="182880">
                    <a:tc>
                      <a:txBody>
                        <a:bodyPr/>
                        <a:lstStyle/>
                        <a:p>
                          <a:pPr algn="ctr">
                            <a:lnSpc>
                              <a:spcPct val="107000"/>
                            </a:lnSpc>
                            <a:spcAft>
                              <a:spcPts val="0"/>
                            </a:spcAft>
                          </a:pPr>
                          <a:r>
                            <a:rPr lang="es-EC" sz="14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5231752"/>
                      </a:ext>
                    </a:extLst>
                  </a:tr>
                  <a:tr h="182880">
                    <a:tc>
                      <a:txBody>
                        <a:bodyPr/>
                        <a:lstStyle/>
                        <a:p>
                          <a:pPr algn="ctr">
                            <a:lnSpc>
                              <a:spcPct val="107000"/>
                            </a:lnSpc>
                            <a:spcAft>
                              <a:spcPts val="0"/>
                            </a:spcAft>
                          </a:pPr>
                          <a:r>
                            <a:rPr lang="es-EC" sz="14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445747"/>
                      </a:ext>
                    </a:extLst>
                  </a:tr>
                  <a:tr h="182880">
                    <a:tc>
                      <a:txBody>
                        <a:bodyPr/>
                        <a:lstStyle/>
                        <a:p>
                          <a:pPr algn="ctr">
                            <a:lnSpc>
                              <a:spcPct val="107000"/>
                            </a:lnSpc>
                            <a:spcAft>
                              <a:spcPts val="0"/>
                            </a:spcAft>
                          </a:pPr>
                          <a:r>
                            <a:rPr lang="es-EC" sz="14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3288144"/>
                      </a:ext>
                    </a:extLst>
                  </a:tr>
                  <a:tr h="182880">
                    <a:tc>
                      <a:txBody>
                        <a:bodyPr/>
                        <a:lstStyle/>
                        <a:p>
                          <a:pPr algn="ctr">
                            <a:lnSpc>
                              <a:spcPct val="107000"/>
                            </a:lnSpc>
                            <a:spcAft>
                              <a:spcPts val="0"/>
                            </a:spcAft>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85388569"/>
                      </a:ext>
                    </a:extLst>
                  </a:tr>
                  <a:tr h="190500">
                    <a:tc>
                      <a:txBody>
                        <a:bodyPr/>
                        <a:lstStyle/>
                        <a:p>
                          <a:pPr algn="ctr">
                            <a:lnSpc>
                              <a:spcPct val="107000"/>
                            </a:lnSpc>
                            <a:spcAft>
                              <a:spcPts val="0"/>
                            </a:spcAft>
                          </a:pPr>
                          <a:r>
                            <a:rPr lang="es-EC" sz="1400">
                              <a:effectLst/>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126.00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1859241"/>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2984950780"/>
                  </p:ext>
                </p:extLst>
              </p:nvPr>
            </p:nvGraphicFramePr>
            <p:xfrm>
              <a:off x="880709" y="3260350"/>
              <a:ext cx="7384984" cy="3260541"/>
            </p:xfrm>
            <a:graphic>
              <a:graphicData uri="http://schemas.openxmlformats.org/drawingml/2006/table">
                <a:tbl>
                  <a:tblPr firstRow="1" firstCol="1" bandRow="1">
                    <a:tableStyleId>{5C22544A-7EE6-4342-B048-85BDC9FD1C3A}</a:tableStyleId>
                  </a:tblPr>
                  <a:tblGrid>
                    <a:gridCol w="1359041">
                      <a:extLst>
                        <a:ext uri="{9D8B030D-6E8A-4147-A177-3AD203B41FA5}">
                          <a16:colId xmlns:a16="http://schemas.microsoft.com/office/drawing/2014/main" val="2706510067"/>
                        </a:ext>
                      </a:extLst>
                    </a:gridCol>
                    <a:gridCol w="1424979">
                      <a:extLst>
                        <a:ext uri="{9D8B030D-6E8A-4147-A177-3AD203B41FA5}">
                          <a16:colId xmlns:a16="http://schemas.microsoft.com/office/drawing/2014/main" val="2563228812"/>
                        </a:ext>
                      </a:extLst>
                    </a:gridCol>
                    <a:gridCol w="1150241">
                      <a:extLst>
                        <a:ext uri="{9D8B030D-6E8A-4147-A177-3AD203B41FA5}">
                          <a16:colId xmlns:a16="http://schemas.microsoft.com/office/drawing/2014/main" val="2963018837"/>
                        </a:ext>
                      </a:extLst>
                    </a:gridCol>
                    <a:gridCol w="1150241">
                      <a:extLst>
                        <a:ext uri="{9D8B030D-6E8A-4147-A177-3AD203B41FA5}">
                          <a16:colId xmlns:a16="http://schemas.microsoft.com/office/drawing/2014/main" val="548001690"/>
                        </a:ext>
                      </a:extLst>
                    </a:gridCol>
                    <a:gridCol w="1150241">
                      <a:extLst>
                        <a:ext uri="{9D8B030D-6E8A-4147-A177-3AD203B41FA5}">
                          <a16:colId xmlns:a16="http://schemas.microsoft.com/office/drawing/2014/main" val="3553241144"/>
                        </a:ext>
                      </a:extLst>
                    </a:gridCol>
                    <a:gridCol w="1150241">
                      <a:extLst>
                        <a:ext uri="{9D8B030D-6E8A-4147-A177-3AD203B41FA5}">
                          <a16:colId xmlns:a16="http://schemas.microsoft.com/office/drawing/2014/main" val="187680388"/>
                        </a:ext>
                      </a:extLst>
                    </a:gridCol>
                  </a:tblGrid>
                  <a:tr h="216472">
                    <a:tc>
                      <a:txBody>
                        <a:bodyPr/>
                        <a:lstStyle/>
                        <a:p>
                          <a:pPr>
                            <a:lnSpc>
                              <a:spcPct val="107000"/>
                            </a:lnSpc>
                            <a:spcAft>
                              <a:spcPts val="0"/>
                            </a:spcAft>
                          </a:pPr>
                          <a:r>
                            <a:rPr lang="es-EC" sz="1400">
                              <a:effectLst/>
                            </a:rPr>
                            <a:t>f´c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582531"/>
                      </a:ext>
                    </a:extLst>
                  </a:tr>
                  <a:tr h="216599">
                    <a:tc gridSpan="2">
                      <a:txBody>
                        <a:bodyPr/>
                        <a:lstStyle/>
                        <a:p>
                          <a:pPr>
                            <a:lnSpc>
                              <a:spcPct val="107000"/>
                            </a:lnSpc>
                            <a:spcAft>
                              <a:spcPts val="0"/>
                            </a:spcAft>
                          </a:pPr>
                          <a:r>
                            <a:rPr lang="es-EC" sz="1400">
                              <a:effectLst/>
                            </a:rPr>
                            <a:t>Empuje de lahar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07000"/>
                            </a:lnSpc>
                            <a:spcAft>
                              <a:spcPts val="0"/>
                            </a:spcAft>
                          </a:pPr>
                          <a:r>
                            <a:rPr lang="es-EC" sz="1400">
                              <a:effectLst/>
                            </a:rPr>
                            <a:t>6279.88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050204"/>
                      </a:ext>
                    </a:extLst>
                  </a:tr>
                  <a:tr h="444881">
                    <a:tc>
                      <a:txBody>
                        <a:bodyPr/>
                        <a:lstStyle/>
                        <a:p>
                          <a:pPr algn="ctr">
                            <a:lnSpc>
                              <a:spcPct val="107000"/>
                            </a:lnSpc>
                            <a:spcAft>
                              <a:spcPts val="0"/>
                            </a:spcAft>
                          </a:pPr>
                          <a:r>
                            <a:rPr lang="es-EC" sz="1400">
                              <a:effectLst/>
                            </a:rPr>
                            <a:t>Contrafuertes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3"/>
                          <a:stretch>
                            <a:fillRect l="-95726" t="-109589" r="-324786" b="-558904"/>
                          </a:stretch>
                        </a:blipFill>
                      </a:tcPr>
                    </a:tc>
                    <a:tc>
                      <a:txBody>
                        <a:bodyPr/>
                        <a:lstStyle/>
                        <a:p>
                          <a:pPr algn="ctr">
                            <a:lnSpc>
                              <a:spcPct val="107000"/>
                            </a:lnSpc>
                            <a:spcAft>
                              <a:spcPts val="0"/>
                            </a:spcAft>
                          </a:pPr>
                          <a:r>
                            <a:rPr lang="es-EC" sz="1400">
                              <a:effectLst/>
                            </a:rPr>
                            <a:t>Fuerza (Kg)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Area(cm2)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  (kg/cm2)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σ&lt;σc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008950"/>
                      </a:ext>
                    </a:extLst>
                  </a:tr>
                  <a:tr h="216599">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4904793"/>
                      </a:ext>
                    </a:extLst>
                  </a:tr>
                  <a:tr h="216599">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1309"/>
                      </a:ext>
                    </a:extLst>
                  </a:tr>
                  <a:tr h="216599">
                    <a:tc>
                      <a:txBody>
                        <a:bodyPr/>
                        <a:lstStyle/>
                        <a:p>
                          <a:pPr algn="ctr">
                            <a:lnSpc>
                              <a:spcPct val="107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667269"/>
                      </a:ext>
                    </a:extLst>
                  </a:tr>
                  <a:tr h="216599">
                    <a:tc>
                      <a:txBody>
                        <a:bodyPr/>
                        <a:lstStyle/>
                        <a:p>
                          <a:pPr algn="ctr">
                            <a:lnSpc>
                              <a:spcPct val="107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932475"/>
                      </a:ext>
                    </a:extLst>
                  </a:tr>
                  <a:tr h="216599">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824259"/>
                      </a:ext>
                    </a:extLst>
                  </a:tr>
                  <a:tr h="216599">
                    <a:tc>
                      <a:txBody>
                        <a:bodyPr/>
                        <a:lstStyle/>
                        <a:p>
                          <a:pPr algn="ct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606770"/>
                      </a:ext>
                    </a:extLst>
                  </a:tr>
                  <a:tr h="216599">
                    <a:tc>
                      <a:txBody>
                        <a:bodyPr/>
                        <a:lstStyle/>
                        <a:p>
                          <a:pPr algn="ctr">
                            <a:lnSpc>
                              <a:spcPct val="107000"/>
                            </a:lnSpc>
                            <a:spcAft>
                              <a:spcPts val="0"/>
                            </a:spcAft>
                          </a:pPr>
                          <a:r>
                            <a:rPr lang="es-EC" sz="14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31752"/>
                      </a:ext>
                    </a:extLst>
                  </a:tr>
                  <a:tr h="216599">
                    <a:tc>
                      <a:txBody>
                        <a:bodyPr/>
                        <a:lstStyle/>
                        <a:p>
                          <a:pPr algn="ctr">
                            <a:lnSpc>
                              <a:spcPct val="107000"/>
                            </a:lnSpc>
                            <a:spcAft>
                              <a:spcPts val="0"/>
                            </a:spcAft>
                          </a:pPr>
                          <a:r>
                            <a:rPr lang="es-EC" sz="14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45747"/>
                      </a:ext>
                    </a:extLst>
                  </a:tr>
                  <a:tr h="216599">
                    <a:tc>
                      <a:txBody>
                        <a:bodyPr/>
                        <a:lstStyle/>
                        <a:p>
                          <a:pPr algn="ctr">
                            <a:lnSpc>
                              <a:spcPct val="107000"/>
                            </a:lnSpc>
                            <a:spcAft>
                              <a:spcPts val="0"/>
                            </a:spcAft>
                          </a:pPr>
                          <a:r>
                            <a:rPr lang="es-EC" sz="14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360000.00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288144"/>
                      </a:ext>
                    </a:extLst>
                  </a:tr>
                  <a:tr h="216599">
                    <a:tc>
                      <a:txBody>
                        <a:bodyPr/>
                        <a:lstStyle/>
                        <a:p>
                          <a:pPr algn="ctr">
                            <a:lnSpc>
                              <a:spcPct val="107000"/>
                            </a:lnSpc>
                            <a:spcAft>
                              <a:spcPts val="0"/>
                            </a:spcAft>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126.00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5388569"/>
                      </a:ext>
                    </a:extLst>
                  </a:tr>
                  <a:tr h="216599">
                    <a:tc>
                      <a:txBody>
                        <a:bodyPr/>
                        <a:lstStyle/>
                        <a:p>
                          <a:pPr algn="ctr">
                            <a:lnSpc>
                              <a:spcPct val="107000"/>
                            </a:lnSpc>
                            <a:spcAft>
                              <a:spcPts val="0"/>
                            </a:spcAft>
                          </a:pPr>
                          <a:r>
                            <a:rPr lang="es-EC" sz="1400">
                              <a:effectLst/>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126.00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570898.18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390000.00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ok</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859241"/>
                      </a:ext>
                    </a:extLst>
                  </a:tr>
                </a:tbl>
              </a:graphicData>
            </a:graphic>
          </p:graphicFrame>
        </mc:Fallback>
      </mc:AlternateContent>
      <mc:AlternateContent xmlns:mc="http://schemas.openxmlformats.org/markup-compatibility/2006" xmlns:a14="http://schemas.microsoft.com/office/drawing/2010/main">
        <mc:Choice Requires="a14">
          <p:sp>
            <p:nvSpPr>
              <p:cNvPr id="11" name="Cuadro de texto 98"/>
              <p:cNvSpPr txBox="1">
                <a:spLocks/>
              </p:cNvSpPr>
              <p:nvPr/>
            </p:nvSpPr>
            <p:spPr>
              <a:xfrm>
                <a:off x="3772401" y="9649327"/>
                <a:ext cx="1078800" cy="16986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 xmlns:m="http://schemas.openxmlformats.org/officeDocument/2006/math">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𝜎</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𝑐</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=0.4</m:t>
                    </m:r>
                  </m:oMath>
                </a14:m>
                <a:r>
                  <a:rPr lang="es-EC" sz="1100">
                    <a:solidFill>
                      <a:srgbClr val="000000"/>
                    </a:solidFill>
                    <a:effectLst/>
                    <a:ea typeface="Times New Roman" panose="02020603050405020304" pitchFamily="18" charset="0"/>
                    <a:cs typeface="Times New Roman" panose="02020603050405020304" pitchFamily="18" charset="0"/>
                  </a:rPr>
                  <a:t>5 f´c</a:t>
                </a:r>
                <a:endParaRPr lang="es-EC" sz="1200">
                  <a:effectLst/>
                  <a:latin typeface="Times New Roman" panose="02020603050405020304" pitchFamily="18" charset="0"/>
                  <a:ea typeface="Times New Roman" panose="02020603050405020304" pitchFamily="18" charset="0"/>
                </a:endParaRPr>
              </a:p>
            </p:txBody>
          </p:sp>
        </mc:Choice>
        <mc:Fallback xmlns="">
          <p:sp>
            <p:nvSpPr>
              <p:cNvPr id="11" name="Cuadro de texto 98"/>
              <p:cNvSpPr txBox="1">
                <a:spLocks noRot="1" noChangeAspect="1" noMove="1" noResize="1" noEditPoints="1" noAdjustHandles="1" noChangeArrowheads="1" noChangeShapeType="1" noTextEdit="1"/>
              </p:cNvSpPr>
              <p:nvPr/>
            </p:nvSpPr>
            <p:spPr>
              <a:xfrm>
                <a:off x="3772401" y="9649327"/>
                <a:ext cx="1078800" cy="169863"/>
              </a:xfrm>
              <a:prstGeom prst="rect">
                <a:avLst/>
              </a:prstGeom>
              <a:blipFill>
                <a:blip r:embed="rId4"/>
                <a:stretch>
                  <a:fillRect l="-3390" t="-32143" b="-50000"/>
                </a:stretch>
              </a:blipFill>
            </p:spPr>
            <p:txBody>
              <a:bodyPr/>
              <a:lstStyle/>
              <a:p>
                <a:r>
                  <a:rPr lang="es-EC">
                    <a:noFill/>
                  </a:rPr>
                  <a:t> </a:t>
                </a:r>
              </a:p>
            </p:txBody>
          </p:sp>
        </mc:Fallback>
      </mc:AlternateContent>
      <p:sp>
        <p:nvSpPr>
          <p:cNvPr id="12" name="Rectángulo 11"/>
          <p:cNvSpPr/>
          <p:nvPr/>
        </p:nvSpPr>
        <p:spPr>
          <a:xfrm>
            <a:off x="442612" y="0"/>
            <a:ext cx="3369833" cy="380682"/>
          </a:xfrm>
          <a:prstGeom prst="rect">
            <a:avLst/>
          </a:prstGeom>
        </p:spPr>
        <p:txBody>
          <a:bodyPr wrap="none">
            <a:spAutoFit/>
          </a:bodyPr>
          <a:lstStyle/>
          <a:p>
            <a:pPr>
              <a:lnSpc>
                <a:spcPct val="15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Esfuerzo a la Compresión río El Salto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442612" y="2853073"/>
            <a:ext cx="3041217" cy="307777"/>
          </a:xfrm>
          <a:prstGeom prst="rect">
            <a:avLst/>
          </a:prstGeom>
        </p:spPr>
        <p:txBody>
          <a:bodyPr wrap="none">
            <a:spAutoFit/>
          </a:bodyPr>
          <a:lstStyle/>
          <a:p>
            <a:r>
              <a:rPr lang="es-EC" sz="1400" b="1" dirty="0">
                <a:latin typeface="Arial" panose="020B0604020202020204" pitchFamily="34" charset="0"/>
                <a:ea typeface="Calibri" panose="020F0502020204030204" pitchFamily="34" charset="0"/>
              </a:rPr>
              <a:t>Esfuerzo a la Compresión río Pita</a:t>
            </a:r>
            <a:endParaRPr lang="es-EC" sz="1400" dirty="0"/>
          </a:p>
        </p:txBody>
      </p:sp>
      <mc:AlternateContent xmlns:mc="http://schemas.openxmlformats.org/markup-compatibility/2006">
        <mc:Choice xmlns:a14="http://schemas.microsoft.com/office/drawing/2010/main" Requires="a14">
          <p:sp>
            <p:nvSpPr>
              <p:cNvPr id="7" name="Rectángulo 6"/>
              <p:cNvSpPr/>
              <p:nvPr/>
            </p:nvSpPr>
            <p:spPr>
              <a:xfrm>
                <a:off x="3812445" y="2816716"/>
                <a:ext cx="5036956" cy="380489"/>
              </a:xfrm>
              <a:prstGeom prst="rect">
                <a:avLst/>
              </a:prstGeom>
            </p:spPr>
            <p:txBody>
              <a:bodyPr wrap="none">
                <a:spAutoFit/>
              </a:bodyPr>
              <a:lstStyle/>
              <a:p>
                <a:pPr>
                  <a:lnSpc>
                    <a:spcPct val="150000"/>
                  </a:lnSpc>
                  <a:spcAft>
                    <a:spcPts val="800"/>
                  </a:spcAft>
                </a:pPr>
                <a:r>
                  <a:rPr lang="es-EC" sz="1400" dirty="0"/>
                  <a:t>El esfuerzo máximo a compresión está dado por </a:t>
                </a:r>
                <a14:m>
                  <m:oMath xmlns:m="http://schemas.openxmlformats.org/officeDocument/2006/math">
                    <m:r>
                      <a:rPr lang="es-EC" sz="1400" i="1"/>
                      <m:t>0.45 </m:t>
                    </m:r>
                    <m:r>
                      <a:rPr lang="es-EC" sz="1400" i="1"/>
                      <m:t>𝑓</m:t>
                    </m:r>
                    <m:r>
                      <a:rPr lang="es-EC" sz="1400" i="1"/>
                      <m:t>´</m:t>
                    </m:r>
                    <m:r>
                      <a:rPr lang="es-EC" sz="1400" i="1"/>
                      <m:t>𝑐</m:t>
                    </m:r>
                  </m:oMath>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3812445" y="2816716"/>
                <a:ext cx="5036956" cy="380489"/>
              </a:xfrm>
              <a:prstGeom prst="rect">
                <a:avLst/>
              </a:prstGeom>
              <a:blipFill rotWithShape="0">
                <a:blip r:embed="rId5"/>
                <a:stretch>
                  <a:fillRect l="-363" b="-14516"/>
                </a:stretch>
              </a:blipFill>
            </p:spPr>
            <p:txBody>
              <a:bodyPr/>
              <a:lstStyle/>
              <a:p>
                <a:r>
                  <a:rPr lang="en-US">
                    <a:noFill/>
                  </a:rPr>
                  <a:t> </a:t>
                </a:r>
              </a:p>
            </p:txBody>
          </p:sp>
        </mc:Fallback>
      </mc:AlternateContent>
    </p:spTree>
    <p:extLst>
      <p:ext uri="{BB962C8B-B14F-4D97-AF65-F5344CB8AC3E}">
        <p14:creationId xmlns:p14="http://schemas.microsoft.com/office/powerpoint/2010/main" val="2873055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2451" y="671854"/>
            <a:ext cx="3261360" cy="461665"/>
          </a:xfrm>
          <a:prstGeom prst="rect">
            <a:avLst/>
          </a:prstGeom>
          <a:noFill/>
        </p:spPr>
        <p:txBody>
          <a:bodyPr wrap="square" rtlCol="0">
            <a:spAutoFit/>
          </a:bodyPr>
          <a:lstStyle/>
          <a:p>
            <a:r>
              <a:rPr lang="es-EC" sz="2400" b="1" dirty="0" smtClean="0"/>
              <a:t>Esfuerzos a tracción</a:t>
            </a:r>
            <a:endParaRPr lang="es-EC" sz="2400" b="1" dirty="0"/>
          </a:p>
        </p:txBody>
      </p:sp>
      <p:pic>
        <p:nvPicPr>
          <p:cNvPr id="14338" name="Imagen 1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3360" t="6874" r="203" b="1875"/>
          <a:stretch>
            <a:fillRect/>
          </a:stretch>
        </p:blipFill>
        <p:spPr bwMode="auto">
          <a:xfrm>
            <a:off x="481263" y="2518611"/>
            <a:ext cx="2887338" cy="2464869"/>
          </a:xfrm>
          <a:prstGeom prst="rect">
            <a:avLst/>
          </a:prstGeom>
          <a:noFill/>
          <a:extLst>
            <a:ext uri="{909E8E84-426E-40DD-AFC4-6F175D3DCCD1}">
              <a14:hiddenFill xmlns:a14="http://schemas.microsoft.com/office/drawing/2010/main">
                <a:solidFill>
                  <a:srgbClr val="FFFFFF"/>
                </a:solidFill>
              </a14:hiddenFill>
            </a:ext>
          </a:extLst>
        </p:spPr>
      </p:pic>
      <p:pic>
        <p:nvPicPr>
          <p:cNvPr id="14337" name="Imagen 9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155" t="5484" r="204"/>
          <a:stretch>
            <a:fillRect/>
          </a:stretch>
        </p:blipFill>
        <p:spPr bwMode="auto">
          <a:xfrm>
            <a:off x="4817124" y="2487359"/>
            <a:ext cx="3860594" cy="24961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81263" y="1279320"/>
            <a:ext cx="77330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Los esfuerzos S11 y S22 obtenidos del programa superan al admisible 0.10f´c lo cual indica que las celdas necesitan refuerzo a tracci</a:t>
            </a:r>
            <a:r>
              <a:rPr kumimoji="0" lang="es-EC" altLang="es-EC"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endParaRPr kumimoji="0" lang="es-EC" altLang="es-EC" b="0" i="0" u="none" strike="noStrike" cap="none" normalizeH="0" baseline="0" dirty="0" smtClean="0">
              <a:ln>
                <a:noFill/>
              </a:ln>
              <a:solidFill>
                <a:schemeClr val="tx1"/>
              </a:solidFill>
              <a:effectLst/>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481263" y="5275082"/>
            <a:ext cx="3276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smtClean="0" bmk="_Toc48679696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Esfuerzos a tracción presa río El Salto</a:t>
            </a:r>
            <a:endParaRPr kumimoji="0" lang="es-EC" altLang="es-EC"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 name="Rectángulo 4"/>
          <p:cNvSpPr/>
          <p:nvPr/>
        </p:nvSpPr>
        <p:spPr>
          <a:xfrm>
            <a:off x="5197642" y="5282776"/>
            <a:ext cx="2105063" cy="261610"/>
          </a:xfrm>
          <a:prstGeom prst="rect">
            <a:avLst/>
          </a:prstGeom>
        </p:spPr>
        <p:txBody>
          <a:bodyPr wrap="none">
            <a:spAutoFit/>
          </a:bodyPr>
          <a:lstStyle/>
          <a:p>
            <a:pPr algn="ctr"/>
            <a:r>
              <a:rPr lang="es-EC" sz="1100" i="1" dirty="0" bmk="_Toc486796960">
                <a:latin typeface="Calibri" panose="020F0502020204030204" pitchFamily="34" charset="0"/>
                <a:ea typeface="Calibri" panose="020F0502020204030204" pitchFamily="34" charset="0"/>
                <a:cs typeface="Times New Roman" panose="02020603050405020304" pitchFamily="18" charset="0"/>
              </a:rPr>
              <a:t>Esfuerzos a tracción presa río Pita</a:t>
            </a:r>
          </a:p>
        </p:txBody>
      </p:sp>
    </p:spTree>
    <p:extLst>
      <p:ext uri="{BB962C8B-B14F-4D97-AF65-F5344CB8AC3E}">
        <p14:creationId xmlns:p14="http://schemas.microsoft.com/office/powerpoint/2010/main" val="3316725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4959" y="469045"/>
            <a:ext cx="4214949" cy="461665"/>
          </a:xfrm>
          <a:prstGeom prst="rect">
            <a:avLst/>
          </a:prstGeom>
          <a:noFill/>
        </p:spPr>
        <p:txBody>
          <a:bodyPr wrap="square" rtlCol="0">
            <a:spAutoFit/>
          </a:bodyPr>
          <a:lstStyle/>
          <a:p>
            <a:r>
              <a:rPr lang="es-EC" sz="2400" b="1" dirty="0" smtClean="0"/>
              <a:t>Diseño de elementos</a:t>
            </a:r>
            <a:endParaRPr lang="es-EC" sz="2400" b="1" dirty="0"/>
          </a:p>
        </p:txBody>
      </p:sp>
      <p:graphicFrame>
        <p:nvGraphicFramePr>
          <p:cNvPr id="6" name="Tabla 5"/>
          <p:cNvGraphicFramePr>
            <a:graphicFrameLocks noGrp="1"/>
          </p:cNvGraphicFramePr>
          <p:nvPr>
            <p:extLst>
              <p:ext uri="{D42A27DB-BD31-4B8C-83A1-F6EECF244321}">
                <p14:modId xmlns:p14="http://schemas.microsoft.com/office/powerpoint/2010/main" val="2703367998"/>
              </p:ext>
            </p:extLst>
          </p:nvPr>
        </p:nvGraphicFramePr>
        <p:xfrm>
          <a:off x="1508442" y="1646714"/>
          <a:ext cx="4938078" cy="1600200"/>
        </p:xfrm>
        <a:graphic>
          <a:graphicData uri="http://schemas.openxmlformats.org/drawingml/2006/table">
            <a:tbl>
              <a:tblPr firstRow="1" firstCol="1" bandRow="1">
                <a:tableStyleId>{5C22544A-7EE6-4342-B048-85BDC9FD1C3A}</a:tableStyleId>
              </a:tblPr>
              <a:tblGrid>
                <a:gridCol w="3239719">
                  <a:extLst>
                    <a:ext uri="{9D8B030D-6E8A-4147-A177-3AD203B41FA5}">
                      <a16:colId xmlns:a16="http://schemas.microsoft.com/office/drawing/2014/main" xmlns="" val="8324296"/>
                    </a:ext>
                  </a:extLst>
                </a:gridCol>
                <a:gridCol w="1698359">
                  <a:extLst>
                    <a:ext uri="{9D8B030D-6E8A-4147-A177-3AD203B41FA5}">
                      <a16:colId xmlns:a16="http://schemas.microsoft.com/office/drawing/2014/main" xmlns="" val="3532418728"/>
                    </a:ext>
                  </a:extLst>
                </a:gridCol>
              </a:tblGrid>
              <a:tr h="0">
                <a:tc>
                  <a:txBody>
                    <a:bodyPr/>
                    <a:lstStyle/>
                    <a:p>
                      <a:pPr marL="457200" algn="ctr">
                        <a:lnSpc>
                          <a:spcPct val="150000"/>
                        </a:lnSpc>
                        <a:spcAft>
                          <a:spcPts val="0"/>
                        </a:spcAft>
                      </a:pPr>
                      <a:r>
                        <a:rPr lang="es-EC" sz="1400">
                          <a:effectLst/>
                        </a:rPr>
                        <a:t>Elemento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Espesor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307178"/>
                  </a:ext>
                </a:extLst>
              </a:tr>
              <a:tr h="0">
                <a:tc>
                  <a:txBody>
                    <a:bodyPr/>
                    <a:lstStyle/>
                    <a:p>
                      <a:pPr marL="457200" algn="just">
                        <a:lnSpc>
                          <a:spcPct val="150000"/>
                        </a:lnSpc>
                        <a:spcAft>
                          <a:spcPts val="0"/>
                        </a:spcAft>
                      </a:pPr>
                      <a:r>
                        <a:rPr lang="es-EC" sz="1400">
                          <a:effectLst/>
                        </a:rPr>
                        <a:t>Contrafuertes externo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dirty="0">
                          <a:effectLst/>
                        </a:rPr>
                        <a:t>0.60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58381178"/>
                  </a:ext>
                </a:extLst>
              </a:tr>
              <a:tr h="0">
                <a:tc>
                  <a:txBody>
                    <a:bodyPr/>
                    <a:lstStyle/>
                    <a:p>
                      <a:pPr marL="457200" algn="just">
                        <a:lnSpc>
                          <a:spcPct val="150000"/>
                        </a:lnSpc>
                        <a:spcAft>
                          <a:spcPts val="0"/>
                        </a:spcAft>
                      </a:pPr>
                      <a:r>
                        <a:rPr lang="es-EC" sz="1400">
                          <a:effectLst/>
                        </a:rPr>
                        <a:t>Contrafuertes internos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0.60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1655670"/>
                  </a:ext>
                </a:extLst>
              </a:tr>
              <a:tr h="0">
                <a:tc>
                  <a:txBody>
                    <a:bodyPr/>
                    <a:lstStyle/>
                    <a:p>
                      <a:pPr marL="457200" algn="just">
                        <a:lnSpc>
                          <a:spcPct val="150000"/>
                        </a:lnSpc>
                        <a:spcAft>
                          <a:spcPts val="0"/>
                        </a:spcAft>
                      </a:pPr>
                      <a:r>
                        <a:rPr lang="es-EC" sz="1400">
                          <a:effectLst/>
                        </a:rPr>
                        <a:t>Pantalla principal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6806168"/>
                  </a:ext>
                </a:extLst>
              </a:tr>
              <a:tr h="0">
                <a:tc>
                  <a:txBody>
                    <a:bodyPr/>
                    <a:lstStyle/>
                    <a:p>
                      <a:pPr marL="457200" algn="just">
                        <a:lnSpc>
                          <a:spcPct val="150000"/>
                        </a:lnSpc>
                        <a:spcAft>
                          <a:spcPts val="0"/>
                        </a:spcAft>
                      </a:pPr>
                      <a:r>
                        <a:rPr lang="es-EC" sz="1400" dirty="0">
                          <a:effectLst/>
                        </a:rPr>
                        <a:t>Paredes de </a:t>
                      </a:r>
                      <a:r>
                        <a:rPr lang="es-EC" sz="1400" dirty="0" err="1">
                          <a:effectLst/>
                        </a:rPr>
                        <a:t>arriostramiento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dirty="0">
                          <a:effectLst/>
                        </a:rPr>
                        <a:t>0.50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25449995"/>
                  </a:ext>
                </a:extLst>
              </a:tr>
            </a:tbl>
          </a:graphicData>
        </a:graphic>
      </p:graphicFrame>
      <p:sp>
        <p:nvSpPr>
          <p:cNvPr id="7" name="Rectangle 2"/>
          <p:cNvSpPr>
            <a:spLocks noChangeArrowheads="1"/>
          </p:cNvSpPr>
          <p:nvPr/>
        </p:nvSpPr>
        <p:spPr bwMode="auto">
          <a:xfrm>
            <a:off x="1253717" y="1123434"/>
            <a:ext cx="6126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Nuevas secciones para el dise</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ñ</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98578985"/>
              </p:ext>
            </p:extLst>
          </p:nvPr>
        </p:nvGraphicFramePr>
        <p:xfrm>
          <a:off x="1508442" y="4085969"/>
          <a:ext cx="5242878" cy="1600200"/>
        </p:xfrm>
        <a:graphic>
          <a:graphicData uri="http://schemas.openxmlformats.org/drawingml/2006/table">
            <a:tbl>
              <a:tblPr firstRow="1" firstCol="1" bandRow="1">
                <a:tableStyleId>{5C22544A-7EE6-4342-B048-85BDC9FD1C3A}</a:tableStyleId>
              </a:tblPr>
              <a:tblGrid>
                <a:gridCol w="3439689">
                  <a:extLst>
                    <a:ext uri="{9D8B030D-6E8A-4147-A177-3AD203B41FA5}">
                      <a16:colId xmlns:a16="http://schemas.microsoft.com/office/drawing/2014/main" xmlns="" val="3945379089"/>
                    </a:ext>
                  </a:extLst>
                </a:gridCol>
                <a:gridCol w="1803189">
                  <a:extLst>
                    <a:ext uri="{9D8B030D-6E8A-4147-A177-3AD203B41FA5}">
                      <a16:colId xmlns:a16="http://schemas.microsoft.com/office/drawing/2014/main" xmlns="" val="370644318"/>
                    </a:ext>
                  </a:extLst>
                </a:gridCol>
              </a:tblGrid>
              <a:tr h="0">
                <a:tc>
                  <a:txBody>
                    <a:bodyPr/>
                    <a:lstStyle/>
                    <a:p>
                      <a:pPr marL="457200" algn="ctr">
                        <a:lnSpc>
                          <a:spcPct val="150000"/>
                        </a:lnSpc>
                        <a:spcAft>
                          <a:spcPts val="0"/>
                        </a:spcAft>
                      </a:pPr>
                      <a:r>
                        <a:rPr lang="es-EC" sz="1400">
                          <a:effectLst/>
                        </a:rPr>
                        <a:t>Elemento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Espesor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1420440"/>
                  </a:ext>
                </a:extLst>
              </a:tr>
              <a:tr h="0">
                <a:tc>
                  <a:txBody>
                    <a:bodyPr/>
                    <a:lstStyle/>
                    <a:p>
                      <a:pPr marL="457200" algn="just">
                        <a:lnSpc>
                          <a:spcPct val="150000"/>
                        </a:lnSpc>
                        <a:spcAft>
                          <a:spcPts val="0"/>
                        </a:spcAft>
                      </a:pPr>
                      <a:r>
                        <a:rPr lang="es-EC" sz="1400">
                          <a:effectLst/>
                        </a:rPr>
                        <a:t>Contrafuertes externo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0.60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2865529"/>
                  </a:ext>
                </a:extLst>
              </a:tr>
              <a:tr h="0">
                <a:tc>
                  <a:txBody>
                    <a:bodyPr/>
                    <a:lstStyle/>
                    <a:p>
                      <a:pPr marL="457200" algn="just">
                        <a:lnSpc>
                          <a:spcPct val="150000"/>
                        </a:lnSpc>
                        <a:spcAft>
                          <a:spcPts val="0"/>
                        </a:spcAft>
                      </a:pPr>
                      <a:r>
                        <a:rPr lang="es-EC" sz="1400" dirty="0">
                          <a:effectLst/>
                        </a:rPr>
                        <a:t>Contrafuertes internos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0.60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76733508"/>
                  </a:ext>
                </a:extLst>
              </a:tr>
              <a:tr h="0">
                <a:tc>
                  <a:txBody>
                    <a:bodyPr/>
                    <a:lstStyle/>
                    <a:p>
                      <a:pPr marL="457200" algn="just">
                        <a:lnSpc>
                          <a:spcPct val="150000"/>
                        </a:lnSpc>
                        <a:spcAft>
                          <a:spcPts val="0"/>
                        </a:spcAft>
                      </a:pPr>
                      <a:r>
                        <a:rPr lang="es-EC" sz="1400">
                          <a:effectLst/>
                        </a:rPr>
                        <a:t>Pantalla principal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a:effectLst/>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8963937"/>
                  </a:ext>
                </a:extLst>
              </a:tr>
              <a:tr h="0">
                <a:tc>
                  <a:txBody>
                    <a:bodyPr/>
                    <a:lstStyle/>
                    <a:p>
                      <a:pPr marL="457200" algn="just">
                        <a:lnSpc>
                          <a:spcPct val="150000"/>
                        </a:lnSpc>
                        <a:spcAft>
                          <a:spcPts val="0"/>
                        </a:spcAft>
                      </a:pPr>
                      <a:r>
                        <a:rPr lang="es-EC" sz="1400" dirty="0">
                          <a:effectLst/>
                        </a:rPr>
                        <a:t>Paredes de </a:t>
                      </a:r>
                      <a:r>
                        <a:rPr lang="es-EC" sz="1400" dirty="0" err="1">
                          <a:effectLst/>
                        </a:rPr>
                        <a:t>arriostramiento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EC" sz="1400" dirty="0">
                          <a:effectLst/>
                        </a:rPr>
                        <a:t>0.50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795295"/>
                  </a:ext>
                </a:extLst>
              </a:tr>
            </a:tbl>
          </a:graphicData>
        </a:graphic>
      </p:graphicFrame>
      <p:sp>
        <p:nvSpPr>
          <p:cNvPr id="9" name="Rectangle 3"/>
          <p:cNvSpPr>
            <a:spLocks noChangeArrowheads="1"/>
          </p:cNvSpPr>
          <p:nvPr/>
        </p:nvSpPr>
        <p:spPr bwMode="auto">
          <a:xfrm>
            <a:off x="1253717" y="3400862"/>
            <a:ext cx="46217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Nuevas secciones para el dise</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ñ</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Pita</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2496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67289664"/>
              </p:ext>
            </p:extLst>
          </p:nvPr>
        </p:nvGraphicFramePr>
        <p:xfrm>
          <a:off x="459423" y="2454940"/>
          <a:ext cx="6834823" cy="1726115"/>
        </p:xfrm>
        <a:graphic>
          <a:graphicData uri="http://schemas.openxmlformats.org/drawingml/2006/table">
            <a:tbl>
              <a:tblPr firstRow="1" firstCol="1" bandRow="1">
                <a:tableStyleId>{5C22544A-7EE6-4342-B048-85BDC9FD1C3A}</a:tableStyleId>
              </a:tblPr>
              <a:tblGrid>
                <a:gridCol w="3335372">
                  <a:extLst>
                    <a:ext uri="{9D8B030D-6E8A-4147-A177-3AD203B41FA5}">
                      <a16:colId xmlns:a16="http://schemas.microsoft.com/office/drawing/2014/main" xmlns="" val="4146978510"/>
                    </a:ext>
                  </a:extLst>
                </a:gridCol>
                <a:gridCol w="1111791">
                  <a:extLst>
                    <a:ext uri="{9D8B030D-6E8A-4147-A177-3AD203B41FA5}">
                      <a16:colId xmlns:a16="http://schemas.microsoft.com/office/drawing/2014/main" xmlns="" val="3908553546"/>
                    </a:ext>
                  </a:extLst>
                </a:gridCol>
                <a:gridCol w="1111791">
                  <a:extLst>
                    <a:ext uri="{9D8B030D-6E8A-4147-A177-3AD203B41FA5}">
                      <a16:colId xmlns:a16="http://schemas.microsoft.com/office/drawing/2014/main" xmlns="" val="1774423649"/>
                    </a:ext>
                  </a:extLst>
                </a:gridCol>
                <a:gridCol w="1275869">
                  <a:extLst>
                    <a:ext uri="{9D8B030D-6E8A-4147-A177-3AD203B41FA5}">
                      <a16:colId xmlns:a16="http://schemas.microsoft.com/office/drawing/2014/main" xmlns="" val="2947440965"/>
                    </a:ext>
                  </a:extLst>
                </a:gridCol>
              </a:tblGrid>
              <a:tr h="274657">
                <a:tc>
                  <a:txBody>
                    <a:bodyPr/>
                    <a:lstStyle/>
                    <a:p>
                      <a:pPr>
                        <a:lnSpc>
                          <a:spcPct val="107000"/>
                        </a:lnSpc>
                        <a:spcAft>
                          <a:spcPts val="0"/>
                        </a:spcAft>
                      </a:pPr>
                      <a:r>
                        <a:rPr lang="es-EC" sz="1400" u="sng" dirty="0">
                          <a:effectLst/>
                        </a:rPr>
                        <a:t>Elementos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ME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MV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FSD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97032807"/>
                  </a:ext>
                </a:extLst>
              </a:tr>
              <a:tr h="274657">
                <a:tc>
                  <a:txBody>
                    <a:bodyPr/>
                    <a:lstStyle/>
                    <a:p>
                      <a:pPr>
                        <a:lnSpc>
                          <a:spcPct val="107000"/>
                        </a:lnSpc>
                        <a:spcAft>
                          <a:spcPts val="0"/>
                        </a:spcAft>
                      </a:pPr>
                      <a:r>
                        <a:rPr lang="es-EC" sz="1400">
                          <a:effectLst/>
                        </a:rPr>
                        <a:t>Contrafuerte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252394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09032080"/>
                  </a:ext>
                </a:extLst>
              </a:tr>
              <a:tr h="263671">
                <a:tc>
                  <a:txBody>
                    <a:bodyPr/>
                    <a:lstStyle/>
                    <a:p>
                      <a:pPr>
                        <a:lnSpc>
                          <a:spcPct val="107000"/>
                        </a:lnSpc>
                        <a:spcAft>
                          <a:spcPts val="0"/>
                        </a:spcAft>
                      </a:pPr>
                      <a:r>
                        <a:rPr lang="es-EC" sz="1400">
                          <a:effectLst/>
                        </a:rPr>
                        <a:t>Pantalla y 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474580.00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5040317"/>
                  </a:ext>
                </a:extLst>
              </a:tr>
              <a:tr h="263671">
                <a:tc>
                  <a:txBody>
                    <a:bodyPr/>
                    <a:lstStyle/>
                    <a:p>
                      <a:pPr>
                        <a:lnSpc>
                          <a:spcPct val="107000"/>
                        </a:lnSpc>
                        <a:spcAft>
                          <a:spcPts val="0"/>
                        </a:spcAft>
                      </a:pPr>
                      <a:r>
                        <a:rPr lang="es-EC" sz="1400" dirty="0">
                          <a:effectLst/>
                        </a:rPr>
                        <a:t>Relleno material granular compactado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2061629.14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4467984"/>
                  </a:ext>
                </a:extLst>
              </a:tr>
              <a:tr h="263671">
                <a:tc>
                  <a:txBody>
                    <a:bodyPr/>
                    <a:lstStyle/>
                    <a:p>
                      <a:pPr algn="r">
                        <a:lnSpc>
                          <a:spcPct val="107000"/>
                        </a:lnSpc>
                        <a:spcAft>
                          <a:spcPts val="0"/>
                        </a:spcAft>
                      </a:pPr>
                      <a:r>
                        <a:rPr lang="es-EC" sz="1400" dirty="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2788603.14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159686.34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17.43&gt;1.5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79394402"/>
                  </a:ext>
                </a:extLst>
              </a:tr>
            </a:tbl>
          </a:graphicData>
        </a:graphic>
      </p:graphicFrame>
      <p:sp>
        <p:nvSpPr>
          <p:cNvPr id="3" name="Rectangle 1"/>
          <p:cNvSpPr>
            <a:spLocks noChangeArrowheads="1"/>
          </p:cNvSpPr>
          <p:nvPr/>
        </p:nvSpPr>
        <p:spPr bwMode="auto">
          <a:xfrm>
            <a:off x="459423" y="1823343"/>
            <a:ext cx="6413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a:t>
            </a:r>
            <a:r>
              <a:rPr kumimoji="0" lang="es-EC" altLang="es-EC"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lculo</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del factor de deslizamiento presa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9972969"/>
              </p:ext>
            </p:extLst>
          </p:nvPr>
        </p:nvGraphicFramePr>
        <p:xfrm>
          <a:off x="459423" y="4848680"/>
          <a:ext cx="6834823" cy="1597979"/>
        </p:xfrm>
        <a:graphic>
          <a:graphicData uri="http://schemas.openxmlformats.org/drawingml/2006/table">
            <a:tbl>
              <a:tblPr firstRow="1" firstCol="1" bandRow="1">
                <a:tableStyleId>{5C22544A-7EE6-4342-B048-85BDC9FD1C3A}</a:tableStyleId>
              </a:tblPr>
              <a:tblGrid>
                <a:gridCol w="3209485">
                  <a:extLst>
                    <a:ext uri="{9D8B030D-6E8A-4147-A177-3AD203B41FA5}">
                      <a16:colId xmlns:a16="http://schemas.microsoft.com/office/drawing/2014/main" xmlns="" val="3899184689"/>
                    </a:ext>
                  </a:extLst>
                </a:gridCol>
                <a:gridCol w="1100888">
                  <a:extLst>
                    <a:ext uri="{9D8B030D-6E8A-4147-A177-3AD203B41FA5}">
                      <a16:colId xmlns:a16="http://schemas.microsoft.com/office/drawing/2014/main" xmlns="" val="1274845072"/>
                    </a:ext>
                  </a:extLst>
                </a:gridCol>
                <a:gridCol w="1083633">
                  <a:extLst>
                    <a:ext uri="{9D8B030D-6E8A-4147-A177-3AD203B41FA5}">
                      <a16:colId xmlns:a16="http://schemas.microsoft.com/office/drawing/2014/main" xmlns="" val="3420753802"/>
                    </a:ext>
                  </a:extLst>
                </a:gridCol>
                <a:gridCol w="1440817">
                  <a:extLst>
                    <a:ext uri="{9D8B030D-6E8A-4147-A177-3AD203B41FA5}">
                      <a16:colId xmlns:a16="http://schemas.microsoft.com/office/drawing/2014/main" xmlns="" val="874146023"/>
                    </a:ext>
                  </a:extLst>
                </a:gridCol>
              </a:tblGrid>
              <a:tr h="190500">
                <a:tc>
                  <a:txBody>
                    <a:bodyPr/>
                    <a:lstStyle/>
                    <a:p>
                      <a:pPr>
                        <a:lnSpc>
                          <a:spcPct val="107000"/>
                        </a:lnSpc>
                        <a:spcAft>
                          <a:spcPts val="0"/>
                        </a:spcAft>
                      </a:pPr>
                      <a:r>
                        <a:rPr lang="es-EC" sz="1400" u="sng">
                          <a:effectLst/>
                        </a:rPr>
                        <a:t>Elementos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ME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MV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FSD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86970560"/>
                  </a:ext>
                </a:extLst>
              </a:tr>
              <a:tr h="190500">
                <a:tc>
                  <a:txBody>
                    <a:bodyPr/>
                    <a:lstStyle/>
                    <a:p>
                      <a:pPr>
                        <a:lnSpc>
                          <a:spcPct val="107000"/>
                        </a:lnSpc>
                        <a:spcAft>
                          <a:spcPts val="0"/>
                        </a:spcAft>
                      </a:pPr>
                      <a:r>
                        <a:rPr lang="es-EC" sz="1400">
                          <a:effectLst/>
                        </a:rPr>
                        <a:t>Contrafuerte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224264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5511105"/>
                  </a:ext>
                </a:extLst>
              </a:tr>
              <a:tr h="182880">
                <a:tc>
                  <a:txBody>
                    <a:bodyPr/>
                    <a:lstStyle/>
                    <a:p>
                      <a:pPr>
                        <a:lnSpc>
                          <a:spcPct val="107000"/>
                        </a:lnSpc>
                        <a:spcAft>
                          <a:spcPts val="0"/>
                        </a:spcAft>
                      </a:pPr>
                      <a:r>
                        <a:rPr lang="es-EC" sz="1400">
                          <a:effectLst/>
                        </a:rPr>
                        <a:t>Pantalla y 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359170.56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66564124"/>
                  </a:ext>
                </a:extLst>
              </a:tr>
              <a:tr h="182880">
                <a:tc>
                  <a:txBody>
                    <a:bodyPr/>
                    <a:lstStyle/>
                    <a:p>
                      <a:pPr>
                        <a:lnSpc>
                          <a:spcPct val="107000"/>
                        </a:lnSpc>
                        <a:spcAft>
                          <a:spcPts val="0"/>
                        </a:spcAft>
                      </a:pPr>
                      <a:r>
                        <a:rPr lang="es-EC" sz="1400">
                          <a:effectLst/>
                        </a:rPr>
                        <a:t>Relleno material granular compactado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1596957.26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1770321"/>
                  </a:ext>
                </a:extLst>
              </a:tr>
              <a:tr h="182880">
                <a:tc>
                  <a:txBody>
                    <a:bodyPr/>
                    <a:lstStyle/>
                    <a:p>
                      <a:pPr algn="r">
                        <a:lnSpc>
                          <a:spcPct val="107000"/>
                        </a:lnSpc>
                        <a:spcAft>
                          <a:spcPts val="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2180391.82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125597.63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17.36&gt;1.5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3795294"/>
                  </a:ext>
                </a:extLst>
              </a:tr>
            </a:tbl>
          </a:graphicData>
        </a:graphic>
      </p:graphicFrame>
      <p:sp>
        <p:nvSpPr>
          <p:cNvPr id="5" name="Rectangle 2"/>
          <p:cNvSpPr>
            <a:spLocks noChangeArrowheads="1"/>
          </p:cNvSpPr>
          <p:nvPr/>
        </p:nvSpPr>
        <p:spPr bwMode="auto">
          <a:xfrm>
            <a:off x="459423" y="4271666"/>
            <a:ext cx="59588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a:t>
            </a:r>
            <a:r>
              <a:rPr kumimoji="0" lang="es-EC" altLang="es-EC"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lculo</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del factor de deslizamiento presa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Pita</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1506582" y="292324"/>
            <a:ext cx="7178039" cy="1338828"/>
          </a:xfrm>
          <a:prstGeom prst="rect">
            <a:avLst/>
          </a:prstGeom>
        </p:spPr>
        <p:txBody>
          <a:bodyPr wrap="square">
            <a:spAutoFit/>
          </a:bodyPr>
          <a:lstStyle/>
          <a:p>
            <a:pPr indent="270510"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Las secciones son reconsideradas por presentar holgura en deflexiones a continuación se recalcula el factor de deslizamiento para las presas de los ríos El Salto y Pita.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6957779" y="1210767"/>
            <a:ext cx="2064532" cy="1517204"/>
          </a:xfrm>
          <a:prstGeom prst="rect">
            <a:avLst/>
          </a:prstGeom>
        </p:spPr>
      </p:pic>
    </p:spTree>
    <p:extLst>
      <p:ext uri="{BB962C8B-B14F-4D97-AF65-F5344CB8AC3E}">
        <p14:creationId xmlns:p14="http://schemas.microsoft.com/office/powerpoint/2010/main" val="2448087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45327" y="2611362"/>
            <a:ext cx="3795048" cy="461665"/>
          </a:xfrm>
          <a:prstGeom prst="rect">
            <a:avLst/>
          </a:prstGeom>
          <a:noFill/>
        </p:spPr>
        <p:txBody>
          <a:bodyPr wrap="square" rtlCol="0">
            <a:spAutoFit/>
          </a:bodyPr>
          <a:lstStyle/>
          <a:p>
            <a:r>
              <a:rPr lang="es-EC" sz="2400" b="1" dirty="0" smtClean="0"/>
              <a:t>Momentos de Diseño</a:t>
            </a:r>
            <a:endParaRPr lang="es-EC" sz="2400" b="1" dirty="0"/>
          </a:p>
        </p:txBody>
      </p:sp>
      <p:graphicFrame>
        <p:nvGraphicFramePr>
          <p:cNvPr id="3" name="Tabla 2"/>
          <p:cNvGraphicFramePr>
            <a:graphicFrameLocks noGrp="1"/>
          </p:cNvGraphicFramePr>
          <p:nvPr>
            <p:extLst>
              <p:ext uri="{D42A27DB-BD31-4B8C-83A1-F6EECF244321}">
                <p14:modId xmlns:p14="http://schemas.microsoft.com/office/powerpoint/2010/main" val="1634383146"/>
              </p:ext>
            </p:extLst>
          </p:nvPr>
        </p:nvGraphicFramePr>
        <p:xfrm>
          <a:off x="2299062" y="3749066"/>
          <a:ext cx="4870269" cy="2772035"/>
        </p:xfrm>
        <a:graphic>
          <a:graphicData uri="http://schemas.openxmlformats.org/drawingml/2006/table">
            <a:tbl>
              <a:tblPr firstRow="1" firstCol="1" bandRow="1">
                <a:tableStyleId>{5C22544A-7EE6-4342-B048-85BDC9FD1C3A}</a:tableStyleId>
              </a:tblPr>
              <a:tblGrid>
                <a:gridCol w="3044364">
                  <a:extLst>
                    <a:ext uri="{9D8B030D-6E8A-4147-A177-3AD203B41FA5}">
                      <a16:colId xmlns:a16="http://schemas.microsoft.com/office/drawing/2014/main" xmlns="" val="376905070"/>
                    </a:ext>
                  </a:extLst>
                </a:gridCol>
                <a:gridCol w="955067">
                  <a:extLst>
                    <a:ext uri="{9D8B030D-6E8A-4147-A177-3AD203B41FA5}">
                      <a16:colId xmlns:a16="http://schemas.microsoft.com/office/drawing/2014/main" xmlns="" val="2532952938"/>
                    </a:ext>
                  </a:extLst>
                </a:gridCol>
                <a:gridCol w="870838">
                  <a:extLst>
                    <a:ext uri="{9D8B030D-6E8A-4147-A177-3AD203B41FA5}">
                      <a16:colId xmlns:a16="http://schemas.microsoft.com/office/drawing/2014/main" xmlns="" val="2814953032"/>
                    </a:ext>
                  </a:extLst>
                </a:gridCol>
              </a:tblGrid>
              <a:tr h="154775">
                <a:tc>
                  <a:txBody>
                    <a:bodyPr/>
                    <a:lstStyle/>
                    <a:p>
                      <a:pPr>
                        <a:lnSpc>
                          <a:spcPct val="107000"/>
                        </a:lnSpc>
                        <a:spcAft>
                          <a:spcPts val="0"/>
                        </a:spcAft>
                      </a:pPr>
                      <a:r>
                        <a:rPr lang="es-EC" sz="1600" cap="all">
                          <a:effectLst/>
                        </a:rPr>
                        <a:t>sentido 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600" cap="all" dirty="0">
                          <a:effectLst/>
                        </a:rPr>
                        <a:t>M (</a:t>
                      </a:r>
                      <a:r>
                        <a:rPr lang="es-EC" sz="1600" cap="all" dirty="0" err="1">
                          <a:effectLst/>
                        </a:rPr>
                        <a:t>T.m</a:t>
                      </a:r>
                      <a:r>
                        <a:rPr lang="es-EC" sz="1600" cap="all"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342874268"/>
                  </a:ext>
                </a:extLst>
              </a:tr>
              <a:tr h="180538">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MAX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6368026"/>
                  </a:ext>
                </a:extLst>
              </a:tr>
              <a:tr h="180538">
                <a:tc>
                  <a:txBody>
                    <a:bodyPr/>
                    <a:lstStyle/>
                    <a:p>
                      <a:pPr>
                        <a:lnSpc>
                          <a:spcPct val="107000"/>
                        </a:lnSpc>
                        <a:spcAft>
                          <a:spcPts val="0"/>
                        </a:spcAft>
                      </a:pPr>
                      <a:r>
                        <a:rPr lang="es-EC" sz="1400" cap="all" dirty="0">
                          <a:effectLst/>
                        </a:rPr>
                        <a:t>CONTRAFUERTES INTERNOS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47.39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040749"/>
                  </a:ext>
                </a:extLst>
              </a:tr>
              <a:tr h="180538">
                <a:tc>
                  <a:txBody>
                    <a:bodyPr/>
                    <a:lstStyle/>
                    <a:p>
                      <a:pPr>
                        <a:lnSpc>
                          <a:spcPct val="107000"/>
                        </a:lnSpc>
                        <a:spcAft>
                          <a:spcPts val="0"/>
                        </a:spcAft>
                      </a:pPr>
                      <a:r>
                        <a:rPr lang="es-EC" sz="1400" cap="all">
                          <a:effectLst/>
                        </a:rPr>
                        <a:t>CONTRAFUERTES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27.28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2721284"/>
                  </a:ext>
                </a:extLst>
              </a:tr>
              <a:tr h="180538">
                <a:tc>
                  <a:txBody>
                    <a:bodyPr/>
                    <a:lstStyle/>
                    <a:p>
                      <a:pPr>
                        <a:lnSpc>
                          <a:spcPct val="107000"/>
                        </a:lnSpc>
                        <a:spcAft>
                          <a:spcPts val="0"/>
                        </a:spcAft>
                      </a:pPr>
                      <a:r>
                        <a:rPr lang="es-EC" sz="1400" cap="all">
                          <a:effectLst/>
                        </a:rPr>
                        <a:t>PANTALLA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56.25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5400208"/>
                  </a:ext>
                </a:extLst>
              </a:tr>
              <a:tr h="180538">
                <a:tc>
                  <a:txBody>
                    <a:bodyPr/>
                    <a:lstStyle/>
                    <a:p>
                      <a:pPr>
                        <a:lnSpc>
                          <a:spcPct val="107000"/>
                        </a:lnSpc>
                        <a:spcAft>
                          <a:spcPts val="0"/>
                        </a:spcAft>
                      </a:pPr>
                      <a:r>
                        <a:rPr lang="es-EC" sz="1400" cap="all">
                          <a:effectLst/>
                        </a:rPr>
                        <a:t>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30.36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97495917"/>
                  </a:ext>
                </a:extLst>
              </a:tr>
              <a:tr h="180538">
                <a:tc>
                  <a:txBody>
                    <a:bodyPr/>
                    <a:lstStyle/>
                    <a:p>
                      <a:pPr>
                        <a:lnSpc>
                          <a:spcPct val="107000"/>
                        </a:lnSpc>
                        <a:spcAft>
                          <a:spcPts val="0"/>
                        </a:spcAft>
                      </a:pPr>
                      <a:r>
                        <a:rPr lang="es-EC" sz="1400" cap="all">
                          <a:effectLst/>
                        </a:rPr>
                        <a:t>sentido 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M (T.m)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3096128400"/>
                  </a:ext>
                </a:extLst>
              </a:tr>
              <a:tr h="180538">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MAX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65031264"/>
                  </a:ext>
                </a:extLst>
              </a:tr>
              <a:tr h="180538">
                <a:tc>
                  <a:txBody>
                    <a:bodyPr/>
                    <a:lstStyle/>
                    <a:p>
                      <a:pPr>
                        <a:lnSpc>
                          <a:spcPct val="107000"/>
                        </a:lnSpc>
                        <a:spcAft>
                          <a:spcPts val="0"/>
                        </a:spcAft>
                      </a:pPr>
                      <a:r>
                        <a:rPr lang="es-EC" sz="1400" cap="all" dirty="0">
                          <a:effectLst/>
                        </a:rPr>
                        <a:t>CONTRAFUERTES INTERNOS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43.23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-23.21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814825314"/>
                  </a:ext>
                </a:extLst>
              </a:tr>
              <a:tr h="180538">
                <a:tc>
                  <a:txBody>
                    <a:bodyPr/>
                    <a:lstStyle/>
                    <a:p>
                      <a:pPr>
                        <a:lnSpc>
                          <a:spcPct val="107000"/>
                        </a:lnSpc>
                        <a:spcAft>
                          <a:spcPts val="0"/>
                        </a:spcAft>
                      </a:pPr>
                      <a:r>
                        <a:rPr lang="es-EC" sz="1400" cap="all">
                          <a:effectLst/>
                        </a:rPr>
                        <a:t>CONTRAFUERTES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29.73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-5.32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05358126"/>
                  </a:ext>
                </a:extLst>
              </a:tr>
              <a:tr h="180538">
                <a:tc>
                  <a:txBody>
                    <a:bodyPr/>
                    <a:lstStyle/>
                    <a:p>
                      <a:pPr>
                        <a:lnSpc>
                          <a:spcPct val="107000"/>
                        </a:lnSpc>
                        <a:spcAft>
                          <a:spcPts val="0"/>
                        </a:spcAft>
                      </a:pPr>
                      <a:r>
                        <a:rPr lang="es-EC" sz="1400" cap="all" dirty="0">
                          <a:effectLst/>
                        </a:rPr>
                        <a:t>PANTALLA PRINCIPAL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-0.21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38149522"/>
                  </a:ext>
                </a:extLst>
              </a:tr>
              <a:tr h="180538">
                <a:tc>
                  <a:txBody>
                    <a:bodyPr/>
                    <a:lstStyle/>
                    <a:p>
                      <a:pPr>
                        <a:lnSpc>
                          <a:spcPct val="107000"/>
                        </a:lnSpc>
                        <a:spcAft>
                          <a:spcPts val="0"/>
                        </a:spcAft>
                      </a:pPr>
                      <a:r>
                        <a:rPr lang="es-EC" sz="1400" cap="all" dirty="0">
                          <a:effectLst/>
                        </a:rPr>
                        <a:t>PAREDES DE ARRIOSTRAMIENTO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0.05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63907982"/>
                  </a:ext>
                </a:extLst>
              </a:tr>
            </a:tbl>
          </a:graphicData>
        </a:graphic>
      </p:graphicFrame>
      <p:sp>
        <p:nvSpPr>
          <p:cNvPr id="4" name="Rectangle 1"/>
          <p:cNvSpPr>
            <a:spLocks noChangeArrowheads="1"/>
          </p:cNvSpPr>
          <p:nvPr/>
        </p:nvSpPr>
        <p:spPr bwMode="auto">
          <a:xfrm>
            <a:off x="1402081" y="2906844"/>
            <a:ext cx="60356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Resumen envolvente momentos m</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ximos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 name="CuadroTexto 4"/>
          <p:cNvSpPr txBox="1"/>
          <p:nvPr/>
        </p:nvSpPr>
        <p:spPr>
          <a:xfrm>
            <a:off x="1245327" y="215917"/>
            <a:ext cx="4833257" cy="461665"/>
          </a:xfrm>
          <a:prstGeom prst="rect">
            <a:avLst/>
          </a:prstGeom>
          <a:noFill/>
        </p:spPr>
        <p:txBody>
          <a:bodyPr wrap="square" rtlCol="0">
            <a:spAutoFit/>
          </a:bodyPr>
          <a:lstStyle/>
          <a:p>
            <a:r>
              <a:rPr lang="es-EC" sz="2400" b="1" dirty="0"/>
              <a:t>Convenciones</a:t>
            </a:r>
          </a:p>
        </p:txBody>
      </p:sp>
      <p:pic>
        <p:nvPicPr>
          <p:cNvPr id="6" name="Imagen 5"/>
          <p:cNvPicPr/>
          <p:nvPr/>
        </p:nvPicPr>
        <p:blipFill>
          <a:blip r:embed="rId2" cstate="print">
            <a:clrChange>
              <a:clrFrom>
                <a:srgbClr val="FFFFFF"/>
              </a:clrFrom>
              <a:clrTo>
                <a:srgbClr val="FFFFFF">
                  <a:alpha val="0"/>
                </a:srgbClr>
              </a:clrTo>
            </a:clrChange>
          </a:blip>
          <a:stretch>
            <a:fillRect/>
          </a:stretch>
        </p:blipFill>
        <p:spPr>
          <a:xfrm>
            <a:off x="3773124" y="397882"/>
            <a:ext cx="3396207" cy="1866179"/>
          </a:xfrm>
          <a:prstGeom prst="rect">
            <a:avLst/>
          </a:prstGeom>
        </p:spPr>
      </p:pic>
      <p:sp>
        <p:nvSpPr>
          <p:cNvPr id="7" name="Rectángulo 6"/>
          <p:cNvSpPr/>
          <p:nvPr/>
        </p:nvSpPr>
        <p:spPr>
          <a:xfrm>
            <a:off x="4107488" y="2264061"/>
            <a:ext cx="2257349" cy="261610"/>
          </a:xfrm>
          <a:prstGeom prst="rect">
            <a:avLst/>
          </a:prstGeom>
        </p:spPr>
        <p:txBody>
          <a:bodyPr wrap="none">
            <a:spAutoFit/>
          </a:bodyPr>
          <a:lstStyle/>
          <a:p>
            <a:pPr algn="ctr">
              <a:spcAft>
                <a:spcPts val="1000"/>
              </a:spcAft>
            </a:pPr>
            <a:r>
              <a:rPr lang="es-EC"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Convención de momentos M11-M22</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742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21051238"/>
              </p:ext>
            </p:extLst>
          </p:nvPr>
        </p:nvGraphicFramePr>
        <p:xfrm>
          <a:off x="2151985" y="1489165"/>
          <a:ext cx="4933881" cy="2772035"/>
        </p:xfrm>
        <a:graphic>
          <a:graphicData uri="http://schemas.openxmlformats.org/drawingml/2006/table">
            <a:tbl>
              <a:tblPr firstRow="1" firstCol="1" bandRow="1">
                <a:tableStyleId>{5C22544A-7EE6-4342-B048-85BDC9FD1C3A}</a:tableStyleId>
              </a:tblPr>
              <a:tblGrid>
                <a:gridCol w="3084116">
                  <a:extLst>
                    <a:ext uri="{9D8B030D-6E8A-4147-A177-3AD203B41FA5}">
                      <a16:colId xmlns:a16="http://schemas.microsoft.com/office/drawing/2014/main" xmlns="" val="2491059392"/>
                    </a:ext>
                  </a:extLst>
                </a:gridCol>
                <a:gridCol w="966779">
                  <a:extLst>
                    <a:ext uri="{9D8B030D-6E8A-4147-A177-3AD203B41FA5}">
                      <a16:colId xmlns:a16="http://schemas.microsoft.com/office/drawing/2014/main" xmlns="" val="1078199326"/>
                    </a:ext>
                  </a:extLst>
                </a:gridCol>
                <a:gridCol w="882986">
                  <a:extLst>
                    <a:ext uri="{9D8B030D-6E8A-4147-A177-3AD203B41FA5}">
                      <a16:colId xmlns:a16="http://schemas.microsoft.com/office/drawing/2014/main" xmlns="" val="3306452813"/>
                    </a:ext>
                  </a:extLst>
                </a:gridCol>
              </a:tblGrid>
              <a:tr h="204778">
                <a:tc>
                  <a:txBody>
                    <a:bodyPr/>
                    <a:lstStyle/>
                    <a:p>
                      <a:pPr>
                        <a:lnSpc>
                          <a:spcPct val="107000"/>
                        </a:lnSpc>
                        <a:spcAft>
                          <a:spcPts val="0"/>
                        </a:spcAft>
                      </a:pPr>
                      <a:r>
                        <a:rPr lang="es-EC" sz="1600" cap="all" dirty="0">
                          <a:effectLst/>
                        </a:rPr>
                        <a:t>sentido 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600" dirty="0">
                          <a:effectLst/>
                        </a:rPr>
                        <a:t>M (</a:t>
                      </a:r>
                      <a:r>
                        <a:rPr lang="es-EC" sz="1600" dirty="0" err="1">
                          <a:effectLst/>
                        </a:rPr>
                        <a:t>T.m</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1632615809"/>
                  </a:ext>
                </a:extLst>
              </a:tr>
              <a:tr h="204778">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MAX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2423764"/>
                  </a:ext>
                </a:extLst>
              </a:tr>
              <a:tr h="204778">
                <a:tc>
                  <a:txBody>
                    <a:bodyPr/>
                    <a:lstStyle/>
                    <a:p>
                      <a:pPr>
                        <a:lnSpc>
                          <a:spcPct val="107000"/>
                        </a:lnSpc>
                        <a:spcAft>
                          <a:spcPts val="0"/>
                        </a:spcAft>
                      </a:pPr>
                      <a:r>
                        <a:rPr lang="es-EC" sz="1400" cap="all">
                          <a:effectLst/>
                        </a:rPr>
                        <a:t>CONTRAFUERTES INTERNOS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47.39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42933307"/>
                  </a:ext>
                </a:extLst>
              </a:tr>
              <a:tr h="204778">
                <a:tc>
                  <a:txBody>
                    <a:bodyPr/>
                    <a:lstStyle/>
                    <a:p>
                      <a:pPr>
                        <a:lnSpc>
                          <a:spcPct val="107000"/>
                        </a:lnSpc>
                        <a:spcAft>
                          <a:spcPts val="0"/>
                        </a:spcAft>
                      </a:pPr>
                      <a:r>
                        <a:rPr lang="es-EC" sz="1400" cap="all" dirty="0">
                          <a:effectLst/>
                        </a:rPr>
                        <a:t>CONTRAFUERTES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27.28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174639"/>
                  </a:ext>
                </a:extLst>
              </a:tr>
              <a:tr h="204778">
                <a:tc>
                  <a:txBody>
                    <a:bodyPr/>
                    <a:lstStyle/>
                    <a:p>
                      <a:pPr>
                        <a:lnSpc>
                          <a:spcPct val="107000"/>
                        </a:lnSpc>
                        <a:spcAft>
                          <a:spcPts val="0"/>
                        </a:spcAft>
                      </a:pPr>
                      <a:r>
                        <a:rPr lang="es-EC" sz="1400" cap="all">
                          <a:effectLst/>
                        </a:rPr>
                        <a:t>PANTALLA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56.25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9740311"/>
                  </a:ext>
                </a:extLst>
              </a:tr>
              <a:tr h="204778">
                <a:tc>
                  <a:txBody>
                    <a:bodyPr/>
                    <a:lstStyle/>
                    <a:p>
                      <a:pPr>
                        <a:lnSpc>
                          <a:spcPct val="107000"/>
                        </a:lnSpc>
                        <a:spcAft>
                          <a:spcPts val="0"/>
                        </a:spcAft>
                      </a:pPr>
                      <a:r>
                        <a:rPr lang="es-EC" sz="1400" cap="all" dirty="0">
                          <a:effectLst/>
                        </a:rPr>
                        <a:t>PAREDES DE ARRIOSTRAMIENTO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30.36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9426950"/>
                  </a:ext>
                </a:extLst>
              </a:tr>
              <a:tr h="204778">
                <a:tc>
                  <a:txBody>
                    <a:bodyPr/>
                    <a:lstStyle/>
                    <a:p>
                      <a:pPr>
                        <a:lnSpc>
                          <a:spcPct val="107000"/>
                        </a:lnSpc>
                        <a:spcAft>
                          <a:spcPts val="0"/>
                        </a:spcAft>
                      </a:pPr>
                      <a:r>
                        <a:rPr lang="es-EC" sz="1400" cap="all" dirty="0">
                          <a:effectLst/>
                        </a:rPr>
                        <a:t>sentido 2-2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M (T.m)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1892869126"/>
                  </a:ext>
                </a:extLst>
              </a:tr>
              <a:tr h="204778">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MAX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5246951"/>
                  </a:ext>
                </a:extLst>
              </a:tr>
              <a:tr h="204778">
                <a:tc>
                  <a:txBody>
                    <a:bodyPr/>
                    <a:lstStyle/>
                    <a:p>
                      <a:pPr>
                        <a:lnSpc>
                          <a:spcPct val="107000"/>
                        </a:lnSpc>
                        <a:spcAft>
                          <a:spcPts val="0"/>
                        </a:spcAft>
                      </a:pPr>
                      <a:r>
                        <a:rPr lang="es-EC" sz="1400" cap="all" dirty="0">
                          <a:effectLst/>
                        </a:rPr>
                        <a:t>CONTRAFUERTES INTERNOS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43.23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23.21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46070209"/>
                  </a:ext>
                </a:extLst>
              </a:tr>
              <a:tr h="204778">
                <a:tc>
                  <a:txBody>
                    <a:bodyPr/>
                    <a:lstStyle/>
                    <a:p>
                      <a:pPr>
                        <a:lnSpc>
                          <a:spcPct val="107000"/>
                        </a:lnSpc>
                        <a:spcAft>
                          <a:spcPts val="0"/>
                        </a:spcAft>
                      </a:pPr>
                      <a:r>
                        <a:rPr lang="es-EC" sz="1400" cap="all" dirty="0">
                          <a:effectLst/>
                        </a:rPr>
                        <a:t>CONTRAFUERTES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29.73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5.32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92462571"/>
                  </a:ext>
                </a:extLst>
              </a:tr>
              <a:tr h="204778">
                <a:tc>
                  <a:txBody>
                    <a:bodyPr/>
                    <a:lstStyle/>
                    <a:p>
                      <a:pPr>
                        <a:lnSpc>
                          <a:spcPct val="107000"/>
                        </a:lnSpc>
                        <a:spcAft>
                          <a:spcPts val="0"/>
                        </a:spcAft>
                      </a:pPr>
                      <a:r>
                        <a:rPr lang="es-EC" sz="1400" cap="all">
                          <a:effectLst/>
                        </a:rPr>
                        <a:t>PANTALLA PRINCIPAL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a:effectLst/>
                        </a:rPr>
                        <a:t>0.21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657728447"/>
                  </a:ext>
                </a:extLst>
              </a:tr>
              <a:tr h="204778">
                <a:tc>
                  <a:txBody>
                    <a:bodyPr/>
                    <a:lstStyle/>
                    <a:p>
                      <a:pPr>
                        <a:lnSpc>
                          <a:spcPct val="107000"/>
                        </a:lnSpc>
                        <a:spcAft>
                          <a:spcPts val="0"/>
                        </a:spcAft>
                      </a:pPr>
                      <a:r>
                        <a:rPr lang="es-EC" sz="1400" cap="all">
                          <a:effectLst/>
                        </a:rPr>
                        <a:t>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400" dirty="0">
                          <a:effectLst/>
                        </a:rPr>
                        <a:t>0.05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38127593"/>
                  </a:ext>
                </a:extLst>
              </a:tr>
            </a:tbl>
          </a:graphicData>
        </a:graphic>
      </p:graphicFrame>
      <p:sp>
        <p:nvSpPr>
          <p:cNvPr id="3" name="Rectangle 1"/>
          <p:cNvSpPr>
            <a:spLocks noChangeArrowheads="1"/>
          </p:cNvSpPr>
          <p:nvPr/>
        </p:nvSpPr>
        <p:spPr bwMode="auto">
          <a:xfrm>
            <a:off x="1612769" y="565835"/>
            <a:ext cx="56124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Resumen envolvente momentos m</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ximos r</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Pita</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 name="CuadroTexto 4"/>
          <p:cNvSpPr txBox="1"/>
          <p:nvPr/>
        </p:nvSpPr>
        <p:spPr>
          <a:xfrm>
            <a:off x="1473432" y="4651035"/>
            <a:ext cx="7359967" cy="646331"/>
          </a:xfrm>
          <a:prstGeom prst="rect">
            <a:avLst/>
          </a:prstGeom>
          <a:noFill/>
        </p:spPr>
        <p:txBody>
          <a:bodyPr wrap="square" rtlCol="0">
            <a:spAutoFit/>
          </a:bodyPr>
          <a:lstStyle/>
          <a:p>
            <a:pPr marL="0" lvl="2"/>
            <a:r>
              <a:rPr lang="es-EC" b="1" dirty="0"/>
              <a:t>Refuerzo mínimo </a:t>
            </a:r>
          </a:p>
          <a:p>
            <a:endParaRPr lang="es-EC" dirty="0"/>
          </a:p>
        </p:txBody>
      </p:sp>
      <p:sp>
        <p:nvSpPr>
          <p:cNvPr id="6" name="CuadroTexto 5"/>
          <p:cNvSpPr txBox="1"/>
          <p:nvPr/>
        </p:nvSpPr>
        <p:spPr>
          <a:xfrm>
            <a:off x="1026387" y="4974200"/>
            <a:ext cx="7726680" cy="1200329"/>
          </a:xfrm>
          <a:prstGeom prst="rect">
            <a:avLst/>
          </a:prstGeom>
          <a:noFill/>
        </p:spPr>
        <p:txBody>
          <a:bodyPr wrap="square" rtlCol="0">
            <a:spAutoFit/>
          </a:bodyPr>
          <a:lstStyle/>
          <a:p>
            <a:pPr algn="just"/>
            <a:r>
              <a:rPr lang="es-EC" dirty="0"/>
              <a:t>La cuantía de refuerzo ρ para muros estructurales de hormigón no puede ser inferior a 0.0025, tanto en el eje longitudinal y transversal. El espaciamiento del refuerzo no debe exceder de 250mm. (MIDUVI, CAMICON, 2015).</a:t>
            </a:r>
          </a:p>
          <a:p>
            <a:pPr algn="just"/>
            <a:endParaRPr lang="es-EC" dirty="0"/>
          </a:p>
        </p:txBody>
      </p:sp>
    </p:spTree>
    <p:extLst>
      <p:ext uri="{BB962C8B-B14F-4D97-AF65-F5344CB8AC3E}">
        <p14:creationId xmlns:p14="http://schemas.microsoft.com/office/powerpoint/2010/main" val="1036068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45920" y="639027"/>
            <a:ext cx="5730240" cy="461665"/>
          </a:xfrm>
          <a:prstGeom prst="rect">
            <a:avLst/>
          </a:prstGeom>
          <a:noFill/>
        </p:spPr>
        <p:txBody>
          <a:bodyPr wrap="square" rtlCol="0">
            <a:spAutoFit/>
          </a:bodyPr>
          <a:lstStyle/>
          <a:p>
            <a:pPr algn="ctr"/>
            <a:r>
              <a:rPr lang="es-EC" sz="2400" b="1" dirty="0" smtClean="0"/>
              <a:t>ANÁLISIS DE SECCIONES FINALES</a:t>
            </a:r>
            <a:endParaRPr lang="es-EC" sz="2400" b="1" dirty="0"/>
          </a:p>
        </p:txBody>
      </p:sp>
      <p:sp>
        <p:nvSpPr>
          <p:cNvPr id="3" name="CuadroTexto 2"/>
          <p:cNvSpPr txBox="1"/>
          <p:nvPr/>
        </p:nvSpPr>
        <p:spPr>
          <a:xfrm>
            <a:off x="655320" y="1303300"/>
            <a:ext cx="5913120" cy="400110"/>
          </a:xfrm>
          <a:prstGeom prst="rect">
            <a:avLst/>
          </a:prstGeom>
          <a:noFill/>
        </p:spPr>
        <p:txBody>
          <a:bodyPr wrap="square" rtlCol="0">
            <a:spAutoFit/>
          </a:bodyPr>
          <a:lstStyle/>
          <a:p>
            <a:r>
              <a:rPr lang="es-EC" sz="2000" b="1" dirty="0" smtClean="0"/>
              <a:t>Presa Río El Salto</a:t>
            </a:r>
            <a:endParaRPr lang="es-EC" sz="2000" b="1" dirty="0"/>
          </a:p>
        </p:txBody>
      </p:sp>
      <p:sp>
        <p:nvSpPr>
          <p:cNvPr id="4" name="CuadroTexto 3"/>
          <p:cNvSpPr txBox="1"/>
          <p:nvPr/>
        </p:nvSpPr>
        <p:spPr>
          <a:xfrm>
            <a:off x="1178560" y="1774682"/>
            <a:ext cx="3261360" cy="369332"/>
          </a:xfrm>
          <a:prstGeom prst="rect">
            <a:avLst/>
          </a:prstGeom>
          <a:noFill/>
        </p:spPr>
        <p:txBody>
          <a:bodyPr wrap="square" rtlCol="0">
            <a:spAutoFit/>
          </a:bodyPr>
          <a:lstStyle/>
          <a:p>
            <a:r>
              <a:rPr lang="es-EC" b="1" i="1" dirty="0" smtClean="0"/>
              <a:t>Contrafuertes externos</a:t>
            </a:r>
            <a:endParaRPr lang="es-EC" b="1" i="1" dirty="0"/>
          </a:p>
        </p:txBody>
      </p:sp>
      <p:graphicFrame>
        <p:nvGraphicFramePr>
          <p:cNvPr id="5" name="Tabla 4"/>
          <p:cNvGraphicFramePr>
            <a:graphicFrameLocks noGrp="1"/>
          </p:cNvGraphicFramePr>
          <p:nvPr>
            <p:extLst>
              <p:ext uri="{D42A27DB-BD31-4B8C-83A1-F6EECF244321}">
                <p14:modId xmlns:p14="http://schemas.microsoft.com/office/powerpoint/2010/main" val="3613870249"/>
              </p:ext>
            </p:extLst>
          </p:nvPr>
        </p:nvGraphicFramePr>
        <p:xfrm>
          <a:off x="314245" y="3172077"/>
          <a:ext cx="2663350" cy="1698121"/>
        </p:xfrm>
        <a:graphic>
          <a:graphicData uri="http://schemas.openxmlformats.org/drawingml/2006/table">
            <a:tbl>
              <a:tblPr firstRow="1" firstCol="1" bandRow="1">
                <a:tableStyleId>{5C22544A-7EE6-4342-B048-85BDC9FD1C3A}</a:tableStyleId>
              </a:tblPr>
              <a:tblGrid>
                <a:gridCol w="1141436">
                  <a:extLst>
                    <a:ext uri="{9D8B030D-6E8A-4147-A177-3AD203B41FA5}">
                      <a16:colId xmlns:a16="http://schemas.microsoft.com/office/drawing/2014/main" xmlns="" val="2370074521"/>
                    </a:ext>
                  </a:extLst>
                </a:gridCol>
                <a:gridCol w="651827">
                  <a:extLst>
                    <a:ext uri="{9D8B030D-6E8A-4147-A177-3AD203B41FA5}">
                      <a16:colId xmlns:a16="http://schemas.microsoft.com/office/drawing/2014/main" xmlns="" val="2275584206"/>
                    </a:ext>
                  </a:extLst>
                </a:gridCol>
                <a:gridCol w="870087">
                  <a:extLst>
                    <a:ext uri="{9D8B030D-6E8A-4147-A177-3AD203B41FA5}">
                      <a16:colId xmlns:a16="http://schemas.microsoft.com/office/drawing/2014/main" xmlns="" val="1292512327"/>
                    </a:ext>
                  </a:extLst>
                </a:gridCol>
              </a:tblGrid>
              <a:tr h="167124">
                <a:tc gridSpan="3">
                  <a:txBody>
                    <a:bodyPr/>
                    <a:lstStyle/>
                    <a:p>
                      <a:pPr algn="ctr">
                        <a:lnSpc>
                          <a:spcPct val="107000"/>
                        </a:lnSpc>
                        <a:spcAft>
                          <a:spcPts val="0"/>
                        </a:spcAft>
                      </a:pPr>
                      <a:r>
                        <a:rPr lang="es-EC" sz="1200" dirty="0">
                          <a:effectLst/>
                        </a:rPr>
                        <a:t>Dimensiones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619298131"/>
                  </a:ext>
                </a:extLst>
              </a:tr>
              <a:tr h="167124">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6310865"/>
                  </a:ext>
                </a:extLst>
              </a:tr>
              <a:tr h="167124">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23869791"/>
                  </a:ext>
                </a:extLst>
              </a:tr>
              <a:tr h="167124">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73050435"/>
                  </a:ext>
                </a:extLst>
              </a:tr>
              <a:tr h="167124">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52.5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5686693"/>
                  </a:ext>
                </a:extLst>
              </a:tr>
              <a:tr h="167124">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769656165"/>
                  </a:ext>
                </a:extLst>
              </a:tr>
              <a:tr h="167124">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8675268"/>
                  </a:ext>
                </a:extLst>
              </a:tr>
              <a:tr h="328172">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4200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746748"/>
                  </a:ext>
                </a:extLst>
              </a:tr>
            </a:tbl>
          </a:graphicData>
        </a:graphic>
      </p:graphicFrame>
      <p:sp>
        <p:nvSpPr>
          <p:cNvPr id="6" name="Rectangle 1"/>
          <p:cNvSpPr>
            <a:spLocks noChangeArrowheads="1"/>
          </p:cNvSpPr>
          <p:nvPr/>
        </p:nvSpPr>
        <p:spPr bwMode="auto">
          <a:xfrm>
            <a:off x="576580" y="2228026"/>
            <a:ext cx="7868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Datos fundamentales y </a:t>
            </a:r>
            <a:r>
              <a:rPr lang="es-EC" altLang="es-EC" sz="1400" b="1" dirty="0" smtClean="0">
                <a:latin typeface="Arial" panose="020B0604020202020204" pitchFamily="34" charset="0"/>
                <a:ea typeface="Calibri" panose="020F0502020204030204" pitchFamily="34" charset="0"/>
                <a:cs typeface="Arial" panose="020B0604020202020204" pitchFamily="34" charset="0"/>
              </a:rPr>
              <a:t>cálculo de acero de refuerzo de </a:t>
            </a: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contrafuerte externo presa r</a:t>
            </a:r>
            <a:r>
              <a:rPr kumimoji="0" lang="es-EC" altLang="es-EC"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a:t>
            </a:r>
            <a:endParaRPr kumimoji="0" lang="es-EC" altLang="es-EC"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42097417"/>
              </p:ext>
            </p:extLst>
          </p:nvPr>
        </p:nvGraphicFramePr>
        <p:xfrm>
          <a:off x="3126375" y="3027463"/>
          <a:ext cx="5916025" cy="1907689"/>
        </p:xfrm>
        <a:graphic>
          <a:graphicData uri="http://schemas.openxmlformats.org/drawingml/2006/table">
            <a:tbl>
              <a:tblPr firstRow="1" firstCol="1" bandRow="1">
                <a:tableStyleId>{5C22544A-7EE6-4342-B048-85BDC9FD1C3A}</a:tableStyleId>
              </a:tblPr>
              <a:tblGrid>
                <a:gridCol w="992297">
                  <a:extLst>
                    <a:ext uri="{9D8B030D-6E8A-4147-A177-3AD203B41FA5}">
                      <a16:colId xmlns:a16="http://schemas.microsoft.com/office/drawing/2014/main" xmlns="" val="783624906"/>
                    </a:ext>
                  </a:extLst>
                </a:gridCol>
                <a:gridCol w="1230932">
                  <a:extLst>
                    <a:ext uri="{9D8B030D-6E8A-4147-A177-3AD203B41FA5}">
                      <a16:colId xmlns:a16="http://schemas.microsoft.com/office/drawing/2014/main" xmlns="" val="2909959613"/>
                    </a:ext>
                  </a:extLst>
                </a:gridCol>
                <a:gridCol w="1230932">
                  <a:extLst>
                    <a:ext uri="{9D8B030D-6E8A-4147-A177-3AD203B41FA5}">
                      <a16:colId xmlns:a16="http://schemas.microsoft.com/office/drawing/2014/main" xmlns="" val="364288746"/>
                    </a:ext>
                  </a:extLst>
                </a:gridCol>
                <a:gridCol w="1230932">
                  <a:extLst>
                    <a:ext uri="{9D8B030D-6E8A-4147-A177-3AD203B41FA5}">
                      <a16:colId xmlns:a16="http://schemas.microsoft.com/office/drawing/2014/main" xmlns="" val="2233249145"/>
                    </a:ext>
                  </a:extLst>
                </a:gridCol>
                <a:gridCol w="1230932">
                  <a:extLst>
                    <a:ext uri="{9D8B030D-6E8A-4147-A177-3AD203B41FA5}">
                      <a16:colId xmlns:a16="http://schemas.microsoft.com/office/drawing/2014/main" xmlns="" val="3363126020"/>
                    </a:ext>
                  </a:extLst>
                </a:gridCol>
              </a:tblGrid>
              <a:tr h="190177">
                <a:tc>
                  <a:txBody>
                    <a:bodyPr/>
                    <a:lstStyle/>
                    <a:p>
                      <a:pPr>
                        <a:lnSpc>
                          <a:spcPct val="107000"/>
                        </a:lnSpc>
                        <a:spcAft>
                          <a:spcPts val="0"/>
                        </a:spcAft>
                      </a:pPr>
                      <a:r>
                        <a:rPr lang="es-EC" sz="1100">
                          <a:effectLst/>
                        </a:rPr>
                        <a:t>Río El Salto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gridSpan="2">
                  <a:txBody>
                    <a:bodyPr/>
                    <a:lstStyle/>
                    <a:p>
                      <a:pPr algn="ctr">
                        <a:lnSpc>
                          <a:spcPct val="107000"/>
                        </a:lnSpc>
                        <a:spcAft>
                          <a:spcPts val="0"/>
                        </a:spcAft>
                      </a:pPr>
                      <a:r>
                        <a:rPr lang="es-EC" sz="1100" dirty="0">
                          <a:effectLst/>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tc gridSpan="2">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extLst>
                  <a:ext uri="{0D108BD9-81ED-4DB2-BD59-A6C34878D82A}">
                    <a16:rowId xmlns:a16="http://schemas.microsoft.com/office/drawing/2014/main" xmlns="" val="1692441157"/>
                  </a:ext>
                </a:extLst>
              </a:tr>
              <a:tr h="190177">
                <a:tc>
                  <a:txBody>
                    <a:bodyPr/>
                    <a:lstStyle/>
                    <a:p>
                      <a:endParaRPr lang="es-EC" sz="1100">
                        <a:effectLst/>
                        <a:latin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100" dirty="0">
                          <a:effectLst/>
                        </a:rPr>
                        <a:t>Pos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605406370"/>
                  </a:ext>
                </a:extLst>
              </a:tr>
              <a:tr h="220323">
                <a:tc>
                  <a:txBody>
                    <a:bodyPr/>
                    <a:lstStyle/>
                    <a:p>
                      <a:endParaRPr lang="es-EC" sz="1100" dirty="0"/>
                    </a:p>
                  </a:txBody>
                  <a:tcPr marL="32887" marR="32887" marT="0" marB="0"/>
                </a:tc>
                <a:tc>
                  <a:txBody>
                    <a:bodyPr/>
                    <a:lstStyle/>
                    <a:p>
                      <a:endParaRPr lang="es-EC" sz="1100"/>
                    </a:p>
                  </a:txBody>
                  <a:tcPr marL="43850" marR="43850" marT="21925" marB="21925"/>
                </a:tc>
                <a:tc>
                  <a:txBody>
                    <a:bodyPr/>
                    <a:lstStyle/>
                    <a:p>
                      <a:endParaRPr lang="es-EC" sz="1100"/>
                    </a:p>
                  </a:txBody>
                  <a:tcPr marL="43850" marR="43850" marT="21925" marB="21925"/>
                </a:tc>
                <a:tc>
                  <a:txBody>
                    <a:bodyPr/>
                    <a:lstStyle/>
                    <a:p>
                      <a:endParaRPr lang="es-EC" sz="1100"/>
                    </a:p>
                  </a:txBody>
                  <a:tcPr marL="43850" marR="43850" marT="21925" marB="21925"/>
                </a:tc>
                <a:tc>
                  <a:txBody>
                    <a:bodyPr/>
                    <a:lstStyle/>
                    <a:p>
                      <a:endParaRPr lang="es-EC" sz="1100"/>
                    </a:p>
                  </a:txBody>
                  <a:tcPr marL="43850" marR="43850" marT="21925" marB="21925"/>
                </a:tc>
                <a:extLst>
                  <a:ext uri="{0D108BD9-81ED-4DB2-BD59-A6C34878D82A}">
                    <a16:rowId xmlns:a16="http://schemas.microsoft.com/office/drawing/2014/main" xmlns="" val="313063767"/>
                  </a:ext>
                </a:extLst>
              </a:tr>
              <a:tr h="190177">
                <a:tc>
                  <a:txBody>
                    <a:bodyPr/>
                    <a:lstStyle/>
                    <a:p>
                      <a:pPr algn="ctr">
                        <a:lnSpc>
                          <a:spcPct val="107000"/>
                        </a:lnSpc>
                        <a:spcAft>
                          <a:spcPts val="0"/>
                        </a:spcAft>
                      </a:pPr>
                      <a:r>
                        <a:rPr lang="es-EC" sz="1100">
                          <a:effectLst/>
                        </a:rPr>
                        <a:t>M (T.m)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27.28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44.28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-23.21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914756891"/>
                  </a:ext>
                </a:extLst>
              </a:tr>
              <a:tr h="190177">
                <a:tc>
                  <a:txBody>
                    <a:bodyPr/>
                    <a:lstStyle/>
                    <a:p>
                      <a:pPr algn="ctr">
                        <a:lnSpc>
                          <a:spcPct val="107000"/>
                        </a:lnSpc>
                        <a:spcAft>
                          <a:spcPts val="0"/>
                        </a:spcAft>
                      </a:pPr>
                      <a:r>
                        <a:rPr lang="es-EC" sz="1100">
                          <a:effectLst/>
                        </a:rPr>
                        <a:t>calculado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0.00268279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0.00000480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0.00442424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0.00227413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4234765023"/>
                  </a:ext>
                </a:extLst>
              </a:tr>
              <a:tr h="220323">
                <a:tc>
                  <a:txBody>
                    <a:bodyPr/>
                    <a:lstStyle/>
                    <a:p>
                      <a:endParaRPr lang="es-EC" sz="1100"/>
                    </a:p>
                  </a:txBody>
                  <a:tcPr marL="32887" marR="32887" marT="0" marB="0"/>
                </a:tc>
                <a:tc>
                  <a:txBody>
                    <a:bodyPr/>
                    <a:lstStyle/>
                    <a:p>
                      <a:endParaRPr lang="es-EC" sz="1100"/>
                    </a:p>
                  </a:txBody>
                  <a:tcPr marL="43850" marR="43850" marT="21925" marB="21925"/>
                </a:tc>
                <a:tc>
                  <a:txBody>
                    <a:bodyPr/>
                    <a:lstStyle/>
                    <a:p>
                      <a:endParaRPr lang="es-EC" sz="1100"/>
                    </a:p>
                  </a:txBody>
                  <a:tcPr marL="43850" marR="43850" marT="21925" marB="21925"/>
                </a:tc>
                <a:tc>
                  <a:txBody>
                    <a:bodyPr/>
                    <a:lstStyle/>
                    <a:p>
                      <a:endParaRPr lang="es-EC" sz="1100" dirty="0"/>
                    </a:p>
                  </a:txBody>
                  <a:tcPr marL="43850" marR="43850" marT="21925" marB="21925"/>
                </a:tc>
                <a:tc>
                  <a:txBody>
                    <a:bodyPr/>
                    <a:lstStyle/>
                    <a:p>
                      <a:endParaRPr lang="es-EC" sz="1100"/>
                    </a:p>
                  </a:txBody>
                  <a:tcPr marL="43850" marR="43850" marT="21925" marB="21925"/>
                </a:tc>
                <a:extLst>
                  <a:ext uri="{0D108BD9-81ED-4DB2-BD59-A6C34878D82A}">
                    <a16:rowId xmlns:a16="http://schemas.microsoft.com/office/drawing/2014/main" xmlns="" val="4272556177"/>
                  </a:ext>
                </a:extLst>
              </a:tr>
              <a:tr h="190177">
                <a:tc>
                  <a:txBody>
                    <a:bodyPr/>
                    <a:lstStyle/>
                    <a:p>
                      <a:pPr algn="ctr">
                        <a:lnSpc>
                          <a:spcPct val="107000"/>
                        </a:lnSpc>
                        <a:spcAft>
                          <a:spcPts val="0"/>
                        </a:spcAft>
                      </a:pPr>
                      <a:endPar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0.00268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0.00442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3005064384"/>
                  </a:ext>
                </a:extLst>
              </a:tr>
              <a:tr h="190177">
                <a:tc>
                  <a:txBody>
                    <a:bodyPr/>
                    <a:lstStyle/>
                    <a:p>
                      <a:pPr algn="ctr">
                        <a:lnSpc>
                          <a:spcPct val="107000"/>
                        </a:lnSpc>
                        <a:spcAft>
                          <a:spcPts val="0"/>
                        </a:spcAft>
                      </a:pPr>
                      <a:r>
                        <a:rPr lang="es-EC" sz="1100">
                          <a:effectLst/>
                        </a:rPr>
                        <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14.08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23.23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324186812"/>
                  </a:ext>
                </a:extLst>
              </a:tr>
              <a:tr h="325981">
                <a:tc>
                  <a:txBody>
                    <a:bodyPr/>
                    <a:lstStyle/>
                    <a:p>
                      <a:endParaRPr lang="es-EC" sz="1100">
                        <a:effectLst/>
                        <a:latin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100">
                          <a:effectLst/>
                        </a:rPr>
                        <a:t>1Ø20mm@22cm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100">
                          <a:effectLst/>
                        </a:rPr>
                        <a:t>1Ø20mm@23cm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100">
                          <a:effectLst/>
                        </a:rPr>
                        <a:t>1Ø25mm@21cm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100" dirty="0">
                          <a:effectLst/>
                        </a:rPr>
                        <a:t>1Ø20mm@23cm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58922141"/>
                  </a:ext>
                </a:extLst>
              </a:tr>
            </a:tbl>
          </a:graphicData>
        </a:graphic>
      </p:graphicFrame>
      <p:pic>
        <p:nvPicPr>
          <p:cNvPr id="19459" name="Imagen 5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8508" y="3805851"/>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Imagen 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8875" y="4234968"/>
            <a:ext cx="85725" cy="190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4300538" y="2195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029780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3151" y="486711"/>
            <a:ext cx="2341988" cy="369332"/>
          </a:xfrm>
          <a:prstGeom prst="rect">
            <a:avLst/>
          </a:prstGeom>
        </p:spPr>
        <p:txBody>
          <a:bodyPr wrap="none">
            <a:spAutoFit/>
          </a:bodyPr>
          <a:lstStyle/>
          <a:p>
            <a:r>
              <a:rPr lang="es-EC" b="1" i="1" dirty="0"/>
              <a:t>Contrafuertes </a:t>
            </a:r>
            <a:r>
              <a:rPr lang="es-EC" b="1" i="1" dirty="0" smtClean="0"/>
              <a:t>internos</a:t>
            </a:r>
            <a:endParaRPr lang="es-EC" b="1" i="1" dirty="0"/>
          </a:p>
        </p:txBody>
      </p:sp>
      <p:graphicFrame>
        <p:nvGraphicFramePr>
          <p:cNvPr id="3" name="Tabla 2"/>
          <p:cNvGraphicFramePr>
            <a:graphicFrameLocks noGrp="1"/>
          </p:cNvGraphicFramePr>
          <p:nvPr>
            <p:extLst>
              <p:ext uri="{D42A27DB-BD31-4B8C-83A1-F6EECF244321}">
                <p14:modId xmlns:p14="http://schemas.microsoft.com/office/powerpoint/2010/main" val="3459703774"/>
              </p:ext>
            </p:extLst>
          </p:nvPr>
        </p:nvGraphicFramePr>
        <p:xfrm>
          <a:off x="312822" y="1415987"/>
          <a:ext cx="2707104" cy="1565656"/>
        </p:xfrm>
        <a:graphic>
          <a:graphicData uri="http://schemas.openxmlformats.org/drawingml/2006/table">
            <a:tbl>
              <a:tblPr firstRow="1" firstCol="1" bandRow="1">
                <a:tableStyleId>{5C22544A-7EE6-4342-B048-85BDC9FD1C3A}</a:tableStyleId>
              </a:tblPr>
              <a:tblGrid>
                <a:gridCol w="1444115">
                  <a:extLst>
                    <a:ext uri="{9D8B030D-6E8A-4147-A177-3AD203B41FA5}">
                      <a16:colId xmlns:a16="http://schemas.microsoft.com/office/drawing/2014/main" xmlns="" val="1259665726"/>
                    </a:ext>
                  </a:extLst>
                </a:gridCol>
                <a:gridCol w="540932">
                  <a:extLst>
                    <a:ext uri="{9D8B030D-6E8A-4147-A177-3AD203B41FA5}">
                      <a16:colId xmlns:a16="http://schemas.microsoft.com/office/drawing/2014/main" xmlns="" val="706617297"/>
                    </a:ext>
                  </a:extLst>
                </a:gridCol>
                <a:gridCol w="722057">
                  <a:extLst>
                    <a:ext uri="{9D8B030D-6E8A-4147-A177-3AD203B41FA5}">
                      <a16:colId xmlns:a16="http://schemas.microsoft.com/office/drawing/2014/main" xmlns="" val="2550165469"/>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05407596"/>
                  </a:ext>
                </a:extLst>
              </a:tr>
              <a:tr h="163195">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304401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36139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784518"/>
                  </a:ext>
                </a:extLst>
              </a:tr>
              <a:tr h="163195">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52.5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3022194"/>
                  </a:ext>
                </a:extLst>
              </a:tr>
              <a:tr h="163195">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843049332"/>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992169"/>
                  </a:ext>
                </a:extLst>
              </a:tr>
              <a:tr h="170815">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4200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585581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22741747"/>
              </p:ext>
            </p:extLst>
          </p:nvPr>
        </p:nvGraphicFramePr>
        <p:xfrm>
          <a:off x="3140241" y="1415987"/>
          <a:ext cx="5678907" cy="2311576"/>
        </p:xfrm>
        <a:graphic>
          <a:graphicData uri="http://schemas.openxmlformats.org/drawingml/2006/table">
            <a:tbl>
              <a:tblPr firstRow="1" firstCol="1" bandRow="1">
                <a:tableStyleId>{5C22544A-7EE6-4342-B048-85BDC9FD1C3A}</a:tableStyleId>
              </a:tblPr>
              <a:tblGrid>
                <a:gridCol w="952527">
                  <a:extLst>
                    <a:ext uri="{9D8B030D-6E8A-4147-A177-3AD203B41FA5}">
                      <a16:colId xmlns:a16="http://schemas.microsoft.com/office/drawing/2014/main" xmlns="" val="633317742"/>
                    </a:ext>
                  </a:extLst>
                </a:gridCol>
                <a:gridCol w="1181595">
                  <a:extLst>
                    <a:ext uri="{9D8B030D-6E8A-4147-A177-3AD203B41FA5}">
                      <a16:colId xmlns:a16="http://schemas.microsoft.com/office/drawing/2014/main" xmlns="" val="3364518653"/>
                    </a:ext>
                  </a:extLst>
                </a:gridCol>
                <a:gridCol w="1181595">
                  <a:extLst>
                    <a:ext uri="{9D8B030D-6E8A-4147-A177-3AD203B41FA5}">
                      <a16:colId xmlns:a16="http://schemas.microsoft.com/office/drawing/2014/main" xmlns="" val="1266520850"/>
                    </a:ext>
                  </a:extLst>
                </a:gridCol>
                <a:gridCol w="1181595">
                  <a:extLst>
                    <a:ext uri="{9D8B030D-6E8A-4147-A177-3AD203B41FA5}">
                      <a16:colId xmlns:a16="http://schemas.microsoft.com/office/drawing/2014/main" xmlns="" val="2981030137"/>
                    </a:ext>
                  </a:extLst>
                </a:gridCol>
                <a:gridCol w="1181595">
                  <a:extLst>
                    <a:ext uri="{9D8B030D-6E8A-4147-A177-3AD203B41FA5}">
                      <a16:colId xmlns:a16="http://schemas.microsoft.com/office/drawing/2014/main" xmlns="" val="3596436402"/>
                    </a:ext>
                  </a:extLst>
                </a:gridCol>
              </a:tblGrid>
              <a:tr h="287157">
                <a:tc>
                  <a:txBody>
                    <a:bodyPr/>
                    <a:lstStyle/>
                    <a:p>
                      <a:pPr>
                        <a:lnSpc>
                          <a:spcPct val="107000"/>
                        </a:lnSpc>
                        <a:spcAft>
                          <a:spcPts val="0"/>
                        </a:spcAft>
                      </a:pPr>
                      <a:r>
                        <a:rPr lang="es-EC" sz="1200">
                          <a:effectLst/>
                        </a:rPr>
                        <a:t>Río El Salto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gridSpan="2">
                  <a:txBody>
                    <a:bodyPr/>
                    <a:lstStyle/>
                    <a:p>
                      <a:pPr algn="ctr">
                        <a:lnSpc>
                          <a:spcPct val="107000"/>
                        </a:lnSpc>
                        <a:spcAft>
                          <a:spcPts val="0"/>
                        </a:spcAft>
                      </a:pPr>
                      <a:r>
                        <a:rPr lang="es-EC" sz="12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tc gridSpan="2">
                  <a:txBody>
                    <a:bodyPr/>
                    <a:lstStyle/>
                    <a:p>
                      <a:pPr algn="ctr">
                        <a:lnSpc>
                          <a:spcPct val="107000"/>
                        </a:lnSpc>
                        <a:spcAft>
                          <a:spcPts val="0"/>
                        </a:spcAft>
                      </a:pPr>
                      <a:r>
                        <a:rPr lang="es-EC" sz="12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extLst>
                  <a:ext uri="{0D108BD9-81ED-4DB2-BD59-A6C34878D82A}">
                    <a16:rowId xmlns:a16="http://schemas.microsoft.com/office/drawing/2014/main" xmlns="" val="648046317"/>
                  </a:ext>
                </a:extLst>
              </a:tr>
              <a:tr h="179801">
                <a:tc>
                  <a:txBody>
                    <a:bodyPr/>
                    <a:lstStyle/>
                    <a:p>
                      <a:endParaRPr lang="es-EC" sz="1200">
                        <a:effectLst/>
                        <a:latin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534734798"/>
                  </a:ext>
                </a:extLst>
              </a:tr>
              <a:tr h="217919">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dirty="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1681028364"/>
                  </a:ext>
                </a:extLst>
              </a:tr>
              <a:tr h="179801">
                <a:tc>
                  <a:txBody>
                    <a:bodyPr/>
                    <a:lstStyle/>
                    <a:p>
                      <a:pPr>
                        <a:lnSpc>
                          <a:spcPct val="107000"/>
                        </a:lnSpc>
                        <a:spcAft>
                          <a:spcPts val="0"/>
                        </a:spcAft>
                      </a:pPr>
                      <a:r>
                        <a:rPr lang="es-EC" sz="1200">
                          <a:effectLst/>
                        </a:rPr>
                        <a:t>M (T.m)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47.39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985261002"/>
                  </a:ext>
                </a:extLst>
              </a:tr>
              <a:tr h="287157">
                <a:tc>
                  <a:txBody>
                    <a:bodyPr/>
                    <a:lstStyle/>
                    <a:p>
                      <a:pPr>
                        <a:lnSpc>
                          <a:spcPct val="107000"/>
                        </a:lnSpc>
                        <a:spcAft>
                          <a:spcPts val="0"/>
                        </a:spcAft>
                      </a:pPr>
                      <a:r>
                        <a:rPr lang="es-EC" sz="1200" dirty="0">
                          <a:effectLst/>
                        </a:rPr>
                        <a:t> </a:t>
                      </a:r>
                      <a:r>
                        <a:rPr lang="es-EC" sz="1200" dirty="0" smtClean="0">
                          <a:effectLst/>
                        </a:rPr>
                        <a:t>   calculado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0.00474915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0.00000480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0.00240333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0.00000480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557624372"/>
                  </a:ext>
                </a:extLst>
              </a:tr>
              <a:tr h="217919">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910101611"/>
                  </a:ext>
                </a:extLst>
              </a:tr>
              <a:tr h="201010">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0.00475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3059260014"/>
                  </a:ext>
                </a:extLst>
              </a:tr>
              <a:tr h="179801">
                <a:tc>
                  <a:txBody>
                    <a:bodyPr/>
                    <a:lstStyle/>
                    <a:p>
                      <a:pPr>
                        <a:lnSpc>
                          <a:spcPct val="107000"/>
                        </a:lnSpc>
                        <a:spcAft>
                          <a:spcPts val="0"/>
                        </a:spcAft>
                      </a:pPr>
                      <a:r>
                        <a:rPr lang="es-EC" sz="1200">
                          <a:effectLst/>
                        </a:rPr>
                        <a: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24.93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13.13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13.13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13.13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586155704"/>
                  </a:ext>
                </a:extLst>
              </a:tr>
              <a:tr h="315871">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1Ø25mm@19cm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1Ø20mm@23cm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1Ø20mm@23cm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dirty="0">
                          <a:effectLst/>
                        </a:rPr>
                        <a:t>1Ø20mm@23cm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982717752"/>
                  </a:ext>
                </a:extLst>
              </a:tr>
            </a:tbl>
          </a:graphicData>
        </a:graphic>
      </p:graphicFrame>
      <p:pic>
        <p:nvPicPr>
          <p:cNvPr id="20482" name="Imagen 5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8262" y="2256362"/>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481" name="Imagen 5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4344" y="2830573"/>
            <a:ext cx="85725"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293151" y="924532"/>
            <a:ext cx="8005962" cy="307777"/>
          </a:xfrm>
          <a:prstGeom prst="rect">
            <a:avLst/>
          </a:prstGeom>
        </p:spPr>
        <p:txBody>
          <a:bodyPr wrap="square">
            <a:spAutoFit/>
          </a:bodyPr>
          <a:lstStyle/>
          <a:p>
            <a:pPr lvl="0" eaLnBrk="0" fontAlgn="base" hangingPunct="0">
              <a:spcBef>
                <a:spcPct val="0"/>
              </a:spcBef>
              <a:spcAft>
                <a:spcPct val="0"/>
              </a:spcAft>
            </a:pPr>
            <a:r>
              <a:rPr lang="es-EC" altLang="es-EC" sz="1400" dirty="0">
                <a:latin typeface="Arial" panose="020B0604020202020204" pitchFamily="34" charset="0"/>
                <a:ea typeface="Calibri" panose="020F0502020204030204" pitchFamily="34" charset="0"/>
                <a:cs typeface="Arial" panose="020B0604020202020204" pitchFamily="34" charset="0"/>
              </a:rPr>
              <a:t>Datos fundamentales y </a:t>
            </a:r>
            <a:r>
              <a:rPr lang="es-EC" altLang="es-EC" sz="1400" dirty="0" smtClean="0">
                <a:latin typeface="Arial" panose="020B0604020202020204" pitchFamily="34" charset="0"/>
                <a:ea typeface="Calibri" panose="020F0502020204030204" pitchFamily="34" charset="0"/>
                <a:cs typeface="Arial" panose="020B0604020202020204" pitchFamily="34" charset="0"/>
              </a:rPr>
              <a:t>cálculo </a:t>
            </a:r>
            <a:r>
              <a:rPr lang="es-EC" altLang="es-EC" sz="1400" dirty="0">
                <a:latin typeface="Arial" panose="020B0604020202020204" pitchFamily="34" charset="0"/>
                <a:ea typeface="Calibri" panose="020F0502020204030204" pitchFamily="34" charset="0"/>
                <a:cs typeface="Arial" panose="020B0604020202020204" pitchFamily="34" charset="0"/>
              </a:rPr>
              <a:t>de acero de refuerzo de contrafuerte </a:t>
            </a:r>
            <a:r>
              <a:rPr lang="es-EC" altLang="es-EC" sz="1400" dirty="0" smtClean="0">
                <a:latin typeface="Arial" panose="020B0604020202020204" pitchFamily="34" charset="0"/>
                <a:ea typeface="Calibri" panose="020F0502020204030204" pitchFamily="34" charset="0"/>
                <a:cs typeface="Arial" panose="020B0604020202020204" pitchFamily="34" charset="0"/>
              </a:rPr>
              <a:t>interno </a:t>
            </a:r>
            <a:r>
              <a:rPr lang="es-EC" altLang="es-EC" sz="1400" dirty="0">
                <a:latin typeface="Arial" panose="020B0604020202020204" pitchFamily="34" charset="0"/>
                <a:ea typeface="Calibri" panose="020F0502020204030204" pitchFamily="34" charset="0"/>
                <a:cs typeface="Arial" panose="020B0604020202020204" pitchFamily="34" charset="0"/>
              </a:rPr>
              <a:t>presa r</a:t>
            </a:r>
            <a:r>
              <a:rPr lang="es-EC" altLang="es-EC" sz="1400" dirty="0">
                <a:latin typeface="Calibri" panose="020F0502020204030204" pitchFamily="34" charset="0"/>
                <a:ea typeface="Calibri" panose="020F0502020204030204" pitchFamily="34" charset="0"/>
                <a:cs typeface="Arial" panose="020B0604020202020204" pitchFamily="34" charset="0"/>
              </a:rPr>
              <a:t>í</a:t>
            </a:r>
            <a:r>
              <a:rPr lang="es-EC" altLang="es-EC" sz="1400" dirty="0">
                <a:latin typeface="Arial" panose="020B0604020202020204" pitchFamily="34" charset="0"/>
                <a:ea typeface="Calibri" panose="020F0502020204030204" pitchFamily="34" charset="0"/>
                <a:cs typeface="Arial" panose="020B0604020202020204" pitchFamily="34" charset="0"/>
              </a:rPr>
              <a:t>o El Salto</a:t>
            </a:r>
            <a:endParaRPr lang="es-EC" altLang="es-EC" sz="1400" dirty="0">
              <a:latin typeface="Arial" panose="020B0604020202020204" pitchFamily="34" charset="0"/>
            </a:endParaRPr>
          </a:p>
        </p:txBody>
      </p:sp>
      <p:sp>
        <p:nvSpPr>
          <p:cNvPr id="8" name="Rectángulo 7"/>
          <p:cNvSpPr/>
          <p:nvPr/>
        </p:nvSpPr>
        <p:spPr>
          <a:xfrm>
            <a:off x="614507" y="3697608"/>
            <a:ext cx="2569934" cy="369332"/>
          </a:xfrm>
          <a:prstGeom prst="rect">
            <a:avLst/>
          </a:prstGeom>
        </p:spPr>
        <p:txBody>
          <a:bodyPr wrap="none">
            <a:spAutoFit/>
          </a:bodyPr>
          <a:lstStyle/>
          <a:p>
            <a:r>
              <a:rPr lang="es-EC" b="1" i="1" dirty="0" smtClean="0"/>
              <a:t>Diseño pantalla principal</a:t>
            </a:r>
            <a:endParaRPr lang="es-EC" b="1" i="1" dirty="0"/>
          </a:p>
        </p:txBody>
      </p:sp>
      <p:graphicFrame>
        <p:nvGraphicFramePr>
          <p:cNvPr id="6" name="Tabla 5"/>
          <p:cNvGraphicFramePr>
            <a:graphicFrameLocks noGrp="1"/>
          </p:cNvGraphicFramePr>
          <p:nvPr>
            <p:extLst>
              <p:ext uri="{D42A27DB-BD31-4B8C-83A1-F6EECF244321}">
                <p14:modId xmlns:p14="http://schemas.microsoft.com/office/powerpoint/2010/main" val="1800723041"/>
              </p:ext>
            </p:extLst>
          </p:nvPr>
        </p:nvGraphicFramePr>
        <p:xfrm>
          <a:off x="312822" y="4497680"/>
          <a:ext cx="2707104" cy="1565656"/>
        </p:xfrm>
        <a:graphic>
          <a:graphicData uri="http://schemas.openxmlformats.org/drawingml/2006/table">
            <a:tbl>
              <a:tblPr firstRow="1" firstCol="1" bandRow="1">
                <a:tableStyleId>{5C22544A-7EE6-4342-B048-85BDC9FD1C3A}</a:tableStyleId>
              </a:tblPr>
              <a:tblGrid>
                <a:gridCol w="1456926">
                  <a:extLst>
                    <a:ext uri="{9D8B030D-6E8A-4147-A177-3AD203B41FA5}">
                      <a16:colId xmlns:a16="http://schemas.microsoft.com/office/drawing/2014/main" xmlns="" val="1093597021"/>
                    </a:ext>
                  </a:extLst>
                </a:gridCol>
                <a:gridCol w="535444">
                  <a:extLst>
                    <a:ext uri="{9D8B030D-6E8A-4147-A177-3AD203B41FA5}">
                      <a16:colId xmlns:a16="http://schemas.microsoft.com/office/drawing/2014/main" xmlns="" val="3707904487"/>
                    </a:ext>
                  </a:extLst>
                </a:gridCol>
                <a:gridCol w="714734">
                  <a:extLst>
                    <a:ext uri="{9D8B030D-6E8A-4147-A177-3AD203B41FA5}">
                      <a16:colId xmlns:a16="http://schemas.microsoft.com/office/drawing/2014/main" xmlns="" val="3691993461"/>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36282014"/>
                  </a:ext>
                </a:extLst>
              </a:tr>
              <a:tr h="163195">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236199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981932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3394195"/>
                  </a:ext>
                </a:extLst>
              </a:tr>
              <a:tr h="163195">
                <a:tc>
                  <a:txBody>
                    <a:bodyPr/>
                    <a:lstStyle/>
                    <a:p>
                      <a:pPr>
                        <a:lnSpc>
                          <a:spcPct val="107000"/>
                        </a:lnSpc>
                        <a:spcAft>
                          <a:spcPts val="0"/>
                        </a:spcAft>
                      </a:pPr>
                      <a:r>
                        <a:rPr lang="es-EC" sz="1200" dirty="0">
                          <a:effectLst/>
                        </a:rPr>
                        <a:t>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6398276"/>
                  </a:ext>
                </a:extLst>
              </a:tr>
              <a:tr h="163195">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348007993"/>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0237461"/>
                  </a:ext>
                </a:extLst>
              </a:tr>
              <a:tr h="170815">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4200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603696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454900325"/>
              </p:ext>
            </p:extLst>
          </p:nvPr>
        </p:nvGraphicFramePr>
        <p:xfrm>
          <a:off x="3140240" y="4497681"/>
          <a:ext cx="5678907" cy="2144358"/>
        </p:xfrm>
        <a:graphic>
          <a:graphicData uri="http://schemas.openxmlformats.org/drawingml/2006/table">
            <a:tbl>
              <a:tblPr firstRow="1" firstCol="1" bandRow="1">
                <a:tableStyleId>{5C22544A-7EE6-4342-B048-85BDC9FD1C3A}</a:tableStyleId>
              </a:tblPr>
              <a:tblGrid>
                <a:gridCol w="952527">
                  <a:extLst>
                    <a:ext uri="{9D8B030D-6E8A-4147-A177-3AD203B41FA5}">
                      <a16:colId xmlns:a16="http://schemas.microsoft.com/office/drawing/2014/main" xmlns="" val="4097124883"/>
                    </a:ext>
                  </a:extLst>
                </a:gridCol>
                <a:gridCol w="1181595">
                  <a:extLst>
                    <a:ext uri="{9D8B030D-6E8A-4147-A177-3AD203B41FA5}">
                      <a16:colId xmlns:a16="http://schemas.microsoft.com/office/drawing/2014/main" xmlns="" val="2204756290"/>
                    </a:ext>
                  </a:extLst>
                </a:gridCol>
                <a:gridCol w="1181595">
                  <a:extLst>
                    <a:ext uri="{9D8B030D-6E8A-4147-A177-3AD203B41FA5}">
                      <a16:colId xmlns:a16="http://schemas.microsoft.com/office/drawing/2014/main" xmlns="" val="832113994"/>
                    </a:ext>
                  </a:extLst>
                </a:gridCol>
                <a:gridCol w="1181595">
                  <a:extLst>
                    <a:ext uri="{9D8B030D-6E8A-4147-A177-3AD203B41FA5}">
                      <a16:colId xmlns:a16="http://schemas.microsoft.com/office/drawing/2014/main" xmlns="" val="2908691624"/>
                    </a:ext>
                  </a:extLst>
                </a:gridCol>
                <a:gridCol w="1181595">
                  <a:extLst>
                    <a:ext uri="{9D8B030D-6E8A-4147-A177-3AD203B41FA5}">
                      <a16:colId xmlns:a16="http://schemas.microsoft.com/office/drawing/2014/main" xmlns="" val="1361804773"/>
                    </a:ext>
                  </a:extLst>
                </a:gridCol>
              </a:tblGrid>
              <a:tr h="239378">
                <a:tc>
                  <a:txBody>
                    <a:bodyPr/>
                    <a:lstStyle/>
                    <a:p>
                      <a:pPr>
                        <a:lnSpc>
                          <a:spcPct val="107000"/>
                        </a:lnSpc>
                        <a:spcAft>
                          <a:spcPts val="0"/>
                        </a:spcAft>
                      </a:pPr>
                      <a:r>
                        <a:rPr lang="es-EC" sz="1200" dirty="0">
                          <a:effectLst/>
                        </a:rPr>
                        <a:t>Río El Salto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gridSpan="2">
                  <a:txBody>
                    <a:bodyPr/>
                    <a:lstStyle/>
                    <a:p>
                      <a:pPr algn="ctr">
                        <a:lnSpc>
                          <a:spcPct val="107000"/>
                        </a:lnSpc>
                        <a:spcAft>
                          <a:spcPts val="0"/>
                        </a:spcAft>
                      </a:pPr>
                      <a:r>
                        <a:rPr lang="es-EC" sz="12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tc gridSpan="2">
                  <a:txBody>
                    <a:bodyPr/>
                    <a:lstStyle/>
                    <a:p>
                      <a:pPr algn="ctr">
                        <a:lnSpc>
                          <a:spcPct val="107000"/>
                        </a:lnSpc>
                        <a:spcAft>
                          <a:spcPts val="0"/>
                        </a:spcAft>
                      </a:pPr>
                      <a:r>
                        <a:rPr lang="es-EC" sz="12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extLst>
                  <a:ext uri="{0D108BD9-81ED-4DB2-BD59-A6C34878D82A}">
                    <a16:rowId xmlns:a16="http://schemas.microsoft.com/office/drawing/2014/main" xmlns="" val="4122969699"/>
                  </a:ext>
                </a:extLst>
              </a:tr>
              <a:tr h="198348">
                <a:tc>
                  <a:txBody>
                    <a:bodyPr/>
                    <a:lstStyle/>
                    <a:p>
                      <a:endParaRPr lang="es-EC" sz="1200">
                        <a:effectLst/>
                        <a:latin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4048995518"/>
                  </a:ext>
                </a:extLst>
              </a:tr>
              <a:tr h="240398">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2408645220"/>
                  </a:ext>
                </a:extLst>
              </a:tr>
              <a:tr h="198348">
                <a:tc>
                  <a:txBody>
                    <a:bodyPr/>
                    <a:lstStyle/>
                    <a:p>
                      <a:pPr>
                        <a:lnSpc>
                          <a:spcPct val="107000"/>
                        </a:lnSpc>
                        <a:spcAft>
                          <a:spcPts val="0"/>
                        </a:spcAft>
                      </a:pPr>
                      <a:r>
                        <a:rPr lang="es-EC" sz="1200">
                          <a:effectLst/>
                        </a:rPr>
                        <a:t>M (T.m)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56.25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29.73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-5.32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4152903361"/>
                  </a:ext>
                </a:extLst>
              </a:tr>
              <a:tr h="239378">
                <a:tc>
                  <a:txBody>
                    <a:bodyPr/>
                    <a:lstStyle/>
                    <a:p>
                      <a:pPr algn="r">
                        <a:lnSpc>
                          <a:spcPct val="107000"/>
                        </a:lnSpc>
                        <a:spcAft>
                          <a:spcPts val="0"/>
                        </a:spcAft>
                      </a:pPr>
                      <a:r>
                        <a:rPr lang="es-EC" sz="1200">
                          <a:effectLst/>
                        </a:rPr>
                        <a:t>   calculado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0.00290661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0.00000227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0.00151715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0.00026849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572955616"/>
                  </a:ext>
                </a:extLst>
              </a:tr>
              <a:tr h="240398">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482278223"/>
                  </a:ext>
                </a:extLst>
              </a:tr>
              <a:tr h="198348">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0.00291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369570089"/>
                  </a:ext>
                </a:extLst>
              </a:tr>
              <a:tr h="198348">
                <a:tc>
                  <a:txBody>
                    <a:bodyPr/>
                    <a:lstStyle/>
                    <a:p>
                      <a:pPr>
                        <a:lnSpc>
                          <a:spcPct val="107000"/>
                        </a:lnSpc>
                        <a:spcAft>
                          <a:spcPts val="0"/>
                        </a:spcAft>
                      </a:pPr>
                      <a:r>
                        <a:rPr lang="es-EC" sz="1200">
                          <a:effectLst/>
                        </a:rPr>
                        <a: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21.07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18.13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18.13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dirty="0">
                          <a:effectLst/>
                        </a:rPr>
                        <a:t>18.13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94038596"/>
                  </a:ext>
                </a:extLst>
              </a:tr>
              <a:tr h="263317">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dirty="0">
                          <a:effectLst/>
                        </a:rPr>
                        <a:t>1Ø25mm@23cm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dirty="0">
                          <a:effectLst/>
                        </a:rPr>
                        <a:t>1Ø22mm@20cm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1Ø22mm@20cm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dirty="0">
                          <a:effectLst/>
                        </a:rPr>
                        <a:t>1Ø22mm@20cm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3278537705"/>
                  </a:ext>
                </a:extLst>
              </a:tr>
            </a:tbl>
          </a:graphicData>
        </a:graphic>
      </p:graphicFrame>
      <p:pic>
        <p:nvPicPr>
          <p:cNvPr id="20484" name="Imagen 5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007" y="5410561"/>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Imagen 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0372" y="5872836"/>
            <a:ext cx="85725" cy="190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614507" y="4088451"/>
            <a:ext cx="8005962" cy="307777"/>
          </a:xfrm>
          <a:prstGeom prst="rect">
            <a:avLst/>
          </a:prstGeom>
        </p:spPr>
        <p:txBody>
          <a:bodyPr wrap="square">
            <a:spAutoFit/>
          </a:bodyPr>
          <a:lstStyle/>
          <a:p>
            <a:pPr lvl="0" eaLnBrk="0" fontAlgn="base" hangingPunct="0">
              <a:spcBef>
                <a:spcPct val="0"/>
              </a:spcBef>
              <a:spcAft>
                <a:spcPct val="0"/>
              </a:spcAft>
            </a:pPr>
            <a:r>
              <a:rPr lang="es-EC" altLang="es-EC" sz="1400" dirty="0">
                <a:latin typeface="Arial" panose="020B0604020202020204" pitchFamily="34" charset="0"/>
                <a:ea typeface="Calibri" panose="020F0502020204030204" pitchFamily="34" charset="0"/>
                <a:cs typeface="Arial" panose="020B0604020202020204" pitchFamily="34" charset="0"/>
              </a:rPr>
              <a:t>Datos fundamentales y </a:t>
            </a:r>
            <a:r>
              <a:rPr lang="es-EC" altLang="es-EC" sz="1400" dirty="0" smtClean="0">
                <a:latin typeface="Arial" panose="020B0604020202020204" pitchFamily="34" charset="0"/>
                <a:ea typeface="Calibri" panose="020F0502020204030204" pitchFamily="34" charset="0"/>
                <a:cs typeface="Arial" panose="020B0604020202020204" pitchFamily="34" charset="0"/>
              </a:rPr>
              <a:t>cálculo </a:t>
            </a:r>
            <a:r>
              <a:rPr lang="es-EC" altLang="es-EC" sz="1400" dirty="0">
                <a:latin typeface="Arial" panose="020B0604020202020204" pitchFamily="34" charset="0"/>
                <a:ea typeface="Calibri" panose="020F0502020204030204" pitchFamily="34" charset="0"/>
                <a:cs typeface="Arial" panose="020B0604020202020204" pitchFamily="34" charset="0"/>
              </a:rPr>
              <a:t>de acero de refuerzo de </a:t>
            </a:r>
            <a:r>
              <a:rPr lang="es-EC" altLang="es-EC" sz="1400" dirty="0" smtClean="0">
                <a:latin typeface="Arial" panose="020B0604020202020204" pitchFamily="34" charset="0"/>
                <a:ea typeface="Calibri" panose="020F0502020204030204" pitchFamily="34" charset="0"/>
                <a:cs typeface="Arial" panose="020B0604020202020204" pitchFamily="34" charset="0"/>
              </a:rPr>
              <a:t>pantalla principal </a:t>
            </a:r>
            <a:r>
              <a:rPr lang="es-EC" altLang="es-EC" sz="1400" dirty="0">
                <a:latin typeface="Arial" panose="020B0604020202020204" pitchFamily="34" charset="0"/>
                <a:ea typeface="Calibri" panose="020F0502020204030204" pitchFamily="34" charset="0"/>
                <a:cs typeface="Arial" panose="020B0604020202020204" pitchFamily="34" charset="0"/>
              </a:rPr>
              <a:t>presa r</a:t>
            </a:r>
            <a:r>
              <a:rPr lang="es-EC" altLang="es-EC" sz="1400" dirty="0">
                <a:latin typeface="Calibri" panose="020F0502020204030204" pitchFamily="34" charset="0"/>
                <a:ea typeface="Calibri" panose="020F0502020204030204" pitchFamily="34" charset="0"/>
                <a:cs typeface="Arial" panose="020B0604020202020204" pitchFamily="34" charset="0"/>
              </a:rPr>
              <a:t>í</a:t>
            </a:r>
            <a:r>
              <a:rPr lang="es-EC" altLang="es-EC" sz="1400" dirty="0">
                <a:latin typeface="Arial" panose="020B0604020202020204" pitchFamily="34" charset="0"/>
                <a:ea typeface="Calibri" panose="020F0502020204030204" pitchFamily="34" charset="0"/>
                <a:cs typeface="Arial" panose="020B0604020202020204" pitchFamily="34" charset="0"/>
              </a:rPr>
              <a:t>o El Salto</a:t>
            </a:r>
            <a:endParaRPr lang="es-EC" altLang="es-EC" sz="1400" dirty="0">
              <a:latin typeface="Arial" panose="020B0604020202020204" pitchFamily="34" charset="0"/>
            </a:endParaRPr>
          </a:p>
        </p:txBody>
      </p:sp>
    </p:spTree>
    <p:extLst>
      <p:ext uri="{BB962C8B-B14F-4D97-AF65-F5344CB8AC3E}">
        <p14:creationId xmlns:p14="http://schemas.microsoft.com/office/powerpoint/2010/main" val="483979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8084" y="482430"/>
            <a:ext cx="2801664" cy="369332"/>
          </a:xfrm>
          <a:prstGeom prst="rect">
            <a:avLst/>
          </a:prstGeom>
        </p:spPr>
        <p:txBody>
          <a:bodyPr wrap="none">
            <a:spAutoFit/>
          </a:bodyPr>
          <a:lstStyle/>
          <a:p>
            <a:r>
              <a:rPr lang="es-EC" b="1" i="1" dirty="0" smtClean="0"/>
              <a:t>Paredes de </a:t>
            </a:r>
            <a:r>
              <a:rPr lang="es-EC" b="1" i="1" dirty="0" err="1" smtClean="0"/>
              <a:t>arriostramiento</a:t>
            </a:r>
            <a:endParaRPr lang="es-EC" b="1" i="1" dirty="0"/>
          </a:p>
        </p:txBody>
      </p:sp>
      <p:graphicFrame>
        <p:nvGraphicFramePr>
          <p:cNvPr id="3" name="Tabla 2"/>
          <p:cNvGraphicFramePr>
            <a:graphicFrameLocks noGrp="1"/>
          </p:cNvGraphicFramePr>
          <p:nvPr>
            <p:extLst>
              <p:ext uri="{D42A27DB-BD31-4B8C-83A1-F6EECF244321}">
                <p14:modId xmlns:p14="http://schemas.microsoft.com/office/powerpoint/2010/main" val="1539480767"/>
              </p:ext>
            </p:extLst>
          </p:nvPr>
        </p:nvGraphicFramePr>
        <p:xfrm>
          <a:off x="300789" y="1415987"/>
          <a:ext cx="2683043" cy="1565656"/>
        </p:xfrm>
        <a:graphic>
          <a:graphicData uri="http://schemas.openxmlformats.org/drawingml/2006/table">
            <a:tbl>
              <a:tblPr firstRow="1" firstCol="1" bandRow="1">
                <a:tableStyleId>{5C22544A-7EE6-4342-B048-85BDC9FD1C3A}</a:tableStyleId>
              </a:tblPr>
              <a:tblGrid>
                <a:gridCol w="1431279">
                  <a:extLst>
                    <a:ext uri="{9D8B030D-6E8A-4147-A177-3AD203B41FA5}">
                      <a16:colId xmlns:a16="http://schemas.microsoft.com/office/drawing/2014/main" xmlns="" val="1259665726"/>
                    </a:ext>
                  </a:extLst>
                </a:gridCol>
                <a:gridCol w="536124">
                  <a:extLst>
                    <a:ext uri="{9D8B030D-6E8A-4147-A177-3AD203B41FA5}">
                      <a16:colId xmlns:a16="http://schemas.microsoft.com/office/drawing/2014/main" xmlns="" val="706617297"/>
                    </a:ext>
                  </a:extLst>
                </a:gridCol>
                <a:gridCol w="715640">
                  <a:extLst>
                    <a:ext uri="{9D8B030D-6E8A-4147-A177-3AD203B41FA5}">
                      <a16:colId xmlns:a16="http://schemas.microsoft.com/office/drawing/2014/main" xmlns="" val="2550165469"/>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05407596"/>
                  </a:ext>
                </a:extLst>
              </a:tr>
              <a:tr h="163195">
                <a:tc>
                  <a:txBody>
                    <a:bodyPr/>
                    <a:lstStyle/>
                    <a:p>
                      <a:pPr>
                        <a:lnSpc>
                          <a:spcPct val="107000"/>
                        </a:lnSpc>
                        <a:spcAft>
                          <a:spcPts val="0"/>
                        </a:spcAft>
                      </a:pPr>
                      <a:r>
                        <a:rPr lang="es-EC" sz="1200" dirty="0">
                          <a:effectLst/>
                        </a:rPr>
                        <a:t>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smtClean="0">
                          <a:effectLst/>
                        </a:rPr>
                        <a:t>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304401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36139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784518"/>
                  </a:ext>
                </a:extLst>
              </a:tr>
              <a:tr h="163195">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smtClean="0">
                          <a:effectLst/>
                        </a:rPr>
                        <a:t>42.5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3022194"/>
                  </a:ext>
                </a:extLst>
              </a:tr>
              <a:tr h="163195">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843049332"/>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992169"/>
                  </a:ext>
                </a:extLst>
              </a:tr>
              <a:tr h="170815">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4200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5855814"/>
                  </a:ext>
                </a:extLst>
              </a:tr>
            </a:tbl>
          </a:graphicData>
        </a:graphic>
      </p:graphicFrame>
      <p:pic>
        <p:nvPicPr>
          <p:cNvPr id="20482" name="Imagen 5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8262" y="2256362"/>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481" name="Imagen 5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4344" y="2830573"/>
            <a:ext cx="85725"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08073" y="977080"/>
            <a:ext cx="8005962" cy="307777"/>
          </a:xfrm>
          <a:prstGeom prst="rect">
            <a:avLst/>
          </a:prstGeom>
        </p:spPr>
        <p:txBody>
          <a:bodyPr wrap="square">
            <a:spAutoFit/>
          </a:bodyPr>
          <a:lstStyle/>
          <a:p>
            <a:pPr lvl="0" eaLnBrk="0" fontAlgn="base" hangingPunct="0">
              <a:spcBef>
                <a:spcPct val="0"/>
              </a:spcBef>
              <a:spcAft>
                <a:spcPct val="0"/>
              </a:spcAft>
            </a:pPr>
            <a:r>
              <a:rPr lang="es-EC" altLang="es-EC" sz="1400" dirty="0">
                <a:latin typeface="Arial" panose="020B0604020202020204" pitchFamily="34" charset="0"/>
                <a:ea typeface="Calibri" panose="020F0502020204030204" pitchFamily="34" charset="0"/>
                <a:cs typeface="Arial" panose="020B0604020202020204" pitchFamily="34" charset="0"/>
              </a:rPr>
              <a:t>Datos fundamentales y </a:t>
            </a:r>
            <a:r>
              <a:rPr lang="es-EC" altLang="es-EC" sz="1400" dirty="0" smtClean="0">
                <a:latin typeface="Arial" panose="020B0604020202020204" pitchFamily="34" charset="0"/>
                <a:ea typeface="Calibri" panose="020F0502020204030204" pitchFamily="34" charset="0"/>
                <a:cs typeface="Arial" panose="020B0604020202020204" pitchFamily="34" charset="0"/>
              </a:rPr>
              <a:t>cálculo </a:t>
            </a:r>
            <a:r>
              <a:rPr lang="es-EC" altLang="es-EC" sz="1400" dirty="0">
                <a:latin typeface="Arial" panose="020B0604020202020204" pitchFamily="34" charset="0"/>
                <a:ea typeface="Calibri" panose="020F0502020204030204" pitchFamily="34" charset="0"/>
                <a:cs typeface="Arial" panose="020B0604020202020204" pitchFamily="34" charset="0"/>
              </a:rPr>
              <a:t>de acero de refuerzo de contrafuerte </a:t>
            </a:r>
            <a:r>
              <a:rPr lang="es-EC" altLang="es-EC" sz="1400" dirty="0" smtClean="0">
                <a:latin typeface="Arial" panose="020B0604020202020204" pitchFamily="34" charset="0"/>
                <a:ea typeface="Calibri" panose="020F0502020204030204" pitchFamily="34" charset="0"/>
                <a:cs typeface="Arial" panose="020B0604020202020204" pitchFamily="34" charset="0"/>
              </a:rPr>
              <a:t>interno </a:t>
            </a:r>
            <a:r>
              <a:rPr lang="es-EC" altLang="es-EC" sz="1400" dirty="0">
                <a:latin typeface="Arial" panose="020B0604020202020204" pitchFamily="34" charset="0"/>
                <a:ea typeface="Calibri" panose="020F0502020204030204" pitchFamily="34" charset="0"/>
                <a:cs typeface="Arial" panose="020B0604020202020204" pitchFamily="34" charset="0"/>
              </a:rPr>
              <a:t>presa r</a:t>
            </a:r>
            <a:r>
              <a:rPr lang="es-EC" altLang="es-EC" sz="1400" dirty="0">
                <a:latin typeface="Calibri" panose="020F0502020204030204" pitchFamily="34" charset="0"/>
                <a:ea typeface="Calibri" panose="020F0502020204030204" pitchFamily="34" charset="0"/>
                <a:cs typeface="Arial" panose="020B0604020202020204" pitchFamily="34" charset="0"/>
              </a:rPr>
              <a:t>í</a:t>
            </a:r>
            <a:r>
              <a:rPr lang="es-EC" altLang="es-EC" sz="1400" dirty="0">
                <a:latin typeface="Arial" panose="020B0604020202020204" pitchFamily="34" charset="0"/>
                <a:ea typeface="Calibri" panose="020F0502020204030204" pitchFamily="34" charset="0"/>
                <a:cs typeface="Arial" panose="020B0604020202020204" pitchFamily="34" charset="0"/>
              </a:rPr>
              <a:t>o El Salto</a:t>
            </a:r>
            <a:endParaRPr lang="es-EC" altLang="es-EC" sz="1400" dirty="0">
              <a:latin typeface="Arial" panose="020B0604020202020204" pitchFamily="34" charset="0"/>
            </a:endParaRPr>
          </a:p>
        </p:txBody>
      </p:sp>
      <p:sp>
        <p:nvSpPr>
          <p:cNvPr id="8" name="Rectángulo 7"/>
          <p:cNvSpPr/>
          <p:nvPr/>
        </p:nvSpPr>
        <p:spPr>
          <a:xfrm>
            <a:off x="614507" y="3635316"/>
            <a:ext cx="2054409" cy="369332"/>
          </a:xfrm>
          <a:prstGeom prst="rect">
            <a:avLst/>
          </a:prstGeom>
        </p:spPr>
        <p:txBody>
          <a:bodyPr wrap="none">
            <a:spAutoFit/>
          </a:bodyPr>
          <a:lstStyle/>
          <a:p>
            <a:r>
              <a:rPr lang="es-EC" b="1" i="1" dirty="0" smtClean="0"/>
              <a:t>Chequeo a cortante</a:t>
            </a:r>
            <a:endParaRPr lang="es-EC" b="1" i="1" dirty="0"/>
          </a:p>
        </p:txBody>
      </p:sp>
      <p:graphicFrame>
        <p:nvGraphicFramePr>
          <p:cNvPr id="10" name="Tabla 9"/>
          <p:cNvGraphicFramePr>
            <a:graphicFrameLocks noGrp="1"/>
          </p:cNvGraphicFramePr>
          <p:nvPr>
            <p:extLst>
              <p:ext uri="{D42A27DB-BD31-4B8C-83A1-F6EECF244321}">
                <p14:modId xmlns:p14="http://schemas.microsoft.com/office/powerpoint/2010/main" val="3190927213"/>
              </p:ext>
            </p:extLst>
          </p:nvPr>
        </p:nvGraphicFramePr>
        <p:xfrm>
          <a:off x="3140240" y="1415988"/>
          <a:ext cx="5678906" cy="2122234"/>
        </p:xfrm>
        <a:graphic>
          <a:graphicData uri="http://schemas.openxmlformats.org/drawingml/2006/table">
            <a:tbl>
              <a:tblPr firstRow="1" firstCol="1" bandRow="1">
                <a:tableStyleId>{5C22544A-7EE6-4342-B048-85BDC9FD1C3A}</a:tableStyleId>
              </a:tblPr>
              <a:tblGrid>
                <a:gridCol w="952526">
                  <a:extLst>
                    <a:ext uri="{9D8B030D-6E8A-4147-A177-3AD203B41FA5}">
                      <a16:colId xmlns:a16="http://schemas.microsoft.com/office/drawing/2014/main" xmlns="" val="3978772449"/>
                    </a:ext>
                  </a:extLst>
                </a:gridCol>
                <a:gridCol w="1181595">
                  <a:extLst>
                    <a:ext uri="{9D8B030D-6E8A-4147-A177-3AD203B41FA5}">
                      <a16:colId xmlns:a16="http://schemas.microsoft.com/office/drawing/2014/main" xmlns="" val="21289545"/>
                    </a:ext>
                  </a:extLst>
                </a:gridCol>
                <a:gridCol w="1181595">
                  <a:extLst>
                    <a:ext uri="{9D8B030D-6E8A-4147-A177-3AD203B41FA5}">
                      <a16:colId xmlns:a16="http://schemas.microsoft.com/office/drawing/2014/main" xmlns="" val="388575430"/>
                    </a:ext>
                  </a:extLst>
                </a:gridCol>
                <a:gridCol w="1181595">
                  <a:extLst>
                    <a:ext uri="{9D8B030D-6E8A-4147-A177-3AD203B41FA5}">
                      <a16:colId xmlns:a16="http://schemas.microsoft.com/office/drawing/2014/main" xmlns="" val="2185619691"/>
                    </a:ext>
                  </a:extLst>
                </a:gridCol>
                <a:gridCol w="1181595">
                  <a:extLst>
                    <a:ext uri="{9D8B030D-6E8A-4147-A177-3AD203B41FA5}">
                      <a16:colId xmlns:a16="http://schemas.microsoft.com/office/drawing/2014/main" xmlns="" val="1782929028"/>
                    </a:ext>
                  </a:extLst>
                </a:gridCol>
              </a:tblGrid>
              <a:tr h="247266">
                <a:tc>
                  <a:txBody>
                    <a:bodyPr/>
                    <a:lstStyle/>
                    <a:p>
                      <a:pPr>
                        <a:lnSpc>
                          <a:spcPct val="107000"/>
                        </a:lnSpc>
                        <a:spcAft>
                          <a:spcPts val="0"/>
                        </a:spcAft>
                      </a:pPr>
                      <a:r>
                        <a:rPr lang="es-EC" sz="1200">
                          <a:effectLst/>
                        </a:rPr>
                        <a:t>Río El Salto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gridSpan="2">
                  <a:txBody>
                    <a:bodyPr/>
                    <a:lstStyle/>
                    <a:p>
                      <a:pPr algn="ctr">
                        <a:lnSpc>
                          <a:spcPct val="107000"/>
                        </a:lnSpc>
                        <a:spcAft>
                          <a:spcPts val="0"/>
                        </a:spcAft>
                      </a:pPr>
                      <a:r>
                        <a:rPr lang="es-EC" sz="12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tc gridSpan="2">
                  <a:txBody>
                    <a:bodyPr/>
                    <a:lstStyle/>
                    <a:p>
                      <a:pPr algn="ctr">
                        <a:lnSpc>
                          <a:spcPct val="107000"/>
                        </a:lnSpc>
                        <a:spcAft>
                          <a:spcPts val="0"/>
                        </a:spcAft>
                      </a:pPr>
                      <a:r>
                        <a:rPr lang="es-EC" sz="12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hMerge="1">
                  <a:txBody>
                    <a:bodyPr/>
                    <a:lstStyle/>
                    <a:p>
                      <a:endParaRPr lang="es-EC"/>
                    </a:p>
                  </a:txBody>
                  <a:tcPr/>
                </a:tc>
                <a:extLst>
                  <a:ext uri="{0D108BD9-81ED-4DB2-BD59-A6C34878D82A}">
                    <a16:rowId xmlns:a16="http://schemas.microsoft.com/office/drawing/2014/main" xmlns="" val="4146394942"/>
                  </a:ext>
                </a:extLst>
              </a:tr>
              <a:tr h="164217">
                <a:tc>
                  <a:txBody>
                    <a:bodyPr/>
                    <a:lstStyle/>
                    <a:p>
                      <a:endParaRPr lang="es-EC" sz="1200">
                        <a:effectLst/>
                        <a:latin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Pos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ctr">
                        <a:lnSpc>
                          <a:spcPct val="107000"/>
                        </a:lnSpc>
                        <a:spcAft>
                          <a:spcPts val="0"/>
                        </a:spcAft>
                      </a:pPr>
                      <a:r>
                        <a:rPr lang="es-EC" sz="1200">
                          <a:effectLst/>
                        </a:rPr>
                        <a:t>Neg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31400614"/>
                  </a:ext>
                </a:extLst>
              </a:tr>
              <a:tr h="190248">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3449410863"/>
                  </a:ext>
                </a:extLst>
              </a:tr>
              <a:tr h="164217">
                <a:tc>
                  <a:txBody>
                    <a:bodyPr/>
                    <a:lstStyle/>
                    <a:p>
                      <a:pPr>
                        <a:lnSpc>
                          <a:spcPct val="107000"/>
                        </a:lnSpc>
                        <a:spcAft>
                          <a:spcPts val="0"/>
                        </a:spcAft>
                      </a:pPr>
                      <a:r>
                        <a:rPr lang="es-EC" sz="1200">
                          <a:effectLst/>
                        </a:rPr>
                        <a:t>M (T.m)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30.36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10.71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015353120"/>
                  </a:ext>
                </a:extLst>
              </a:tr>
              <a:tr h="247266">
                <a:tc>
                  <a:txBody>
                    <a:bodyPr/>
                    <a:lstStyle/>
                    <a:p>
                      <a:pPr algn="r">
                        <a:lnSpc>
                          <a:spcPct val="107000"/>
                        </a:lnSpc>
                        <a:spcAft>
                          <a:spcPts val="0"/>
                        </a:spcAft>
                      </a:pPr>
                      <a:r>
                        <a:rPr lang="es-EC" sz="1200" dirty="0">
                          <a:effectLst/>
                        </a:rPr>
                        <a:t>calculado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0.00463796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0.00011293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0.00159151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0.00003078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2647265365"/>
                  </a:ext>
                </a:extLst>
              </a:tr>
              <a:tr h="190248">
                <a:tc>
                  <a:txBody>
                    <a:bodyPr/>
                    <a:lstStyle/>
                    <a:p>
                      <a:endParaRPr lang="es-EC" sz="1200"/>
                    </a:p>
                  </a:txBody>
                  <a:tcPr marL="32887" marR="32887" marT="0" marB="0"/>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tc>
                  <a:txBody>
                    <a:bodyPr/>
                    <a:lstStyle/>
                    <a:p>
                      <a:endParaRPr lang="es-EC" sz="1200"/>
                    </a:p>
                  </a:txBody>
                  <a:tcPr marL="43850" marR="43850" marT="21925" marB="21925"/>
                </a:tc>
                <a:extLst>
                  <a:ext uri="{0D108BD9-81ED-4DB2-BD59-A6C34878D82A}">
                    <a16:rowId xmlns:a16="http://schemas.microsoft.com/office/drawing/2014/main" xmlns="" val="1565557692"/>
                  </a:ext>
                </a:extLst>
              </a:tr>
              <a:tr h="173086">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0.00464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0.00250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203823320"/>
                  </a:ext>
                </a:extLst>
              </a:tr>
              <a:tr h="164217">
                <a:tc>
                  <a:txBody>
                    <a:bodyPr/>
                    <a:lstStyle/>
                    <a:p>
                      <a:pPr>
                        <a:lnSpc>
                          <a:spcPct val="107000"/>
                        </a:lnSpc>
                        <a:spcAft>
                          <a:spcPts val="0"/>
                        </a:spcAft>
                      </a:pPr>
                      <a:r>
                        <a:rPr lang="es-EC" sz="1200">
                          <a:effectLst/>
                        </a:rPr>
                        <a: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19.71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10.63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10.63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gn="r">
                        <a:lnSpc>
                          <a:spcPct val="107000"/>
                        </a:lnSpc>
                        <a:spcAft>
                          <a:spcPts val="0"/>
                        </a:spcAft>
                      </a:pPr>
                      <a:r>
                        <a:rPr lang="es-EC" sz="1200">
                          <a:effectLst/>
                        </a:rPr>
                        <a:t>10.63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3014858802"/>
                  </a:ext>
                </a:extLst>
              </a:tr>
              <a:tr h="271992">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1Ø22mm@19cm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1Ø18mm@23cm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a:effectLst/>
                        </a:rPr>
                        <a:t>1Ø18mm@23cm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tc>
                  <a:txBody>
                    <a:bodyPr/>
                    <a:lstStyle/>
                    <a:p>
                      <a:pPr>
                        <a:lnSpc>
                          <a:spcPct val="107000"/>
                        </a:lnSpc>
                        <a:spcAft>
                          <a:spcPts val="0"/>
                        </a:spcAft>
                      </a:pPr>
                      <a:r>
                        <a:rPr lang="es-EC" sz="1200" dirty="0">
                          <a:effectLst/>
                        </a:rPr>
                        <a:t>1Ø18mm@23cm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887" marR="32887" marT="0" marB="0"/>
                </a:tc>
                <a:extLst>
                  <a:ext uri="{0D108BD9-81ED-4DB2-BD59-A6C34878D82A}">
                    <a16:rowId xmlns:a16="http://schemas.microsoft.com/office/drawing/2014/main" xmlns="" val="1903846124"/>
                  </a:ext>
                </a:extLst>
              </a:tr>
            </a:tbl>
          </a:graphicData>
        </a:graphic>
      </p:graphicFrame>
      <p:pic>
        <p:nvPicPr>
          <p:cNvPr id="20" name="Imagen 5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006" y="2280501"/>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8448" y="2686617"/>
            <a:ext cx="85725" cy="190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ectángulo 10"/>
              <p:cNvSpPr/>
              <p:nvPr/>
            </p:nvSpPr>
            <p:spPr>
              <a:xfrm>
                <a:off x="614507" y="4175395"/>
                <a:ext cx="8204639" cy="2399375"/>
              </a:xfrm>
              <a:prstGeom prst="rect">
                <a:avLst/>
              </a:prstGeom>
            </p:spPr>
            <p:txBody>
              <a:bodyPr wrap="square">
                <a:spAutoFit/>
              </a:bodyPr>
              <a:lstStyle/>
              <a:p>
                <a:pPr algn="just">
                  <a:lnSpc>
                    <a:spcPct val="115000"/>
                  </a:lnSpc>
                  <a:spcAft>
                    <a:spcPts val="800"/>
                  </a:spcAft>
                </a:pPr>
                <a:r>
                  <a:rPr lang="es-EC" dirty="0">
                    <a:ea typeface="Calibri" panose="020F0502020204030204" pitchFamily="34" charset="0"/>
                    <a:cs typeface="Times New Roman" panose="02020603050405020304" pitchFamily="18" charset="0"/>
                  </a:rPr>
                  <a:t>A continuación, se presenta la ecuación para el chequeo a cortante:</a:t>
                </a:r>
                <a:endParaRPr lang="es-EC" sz="1600" dirty="0">
                  <a:effectLst/>
                  <a:ea typeface="Calibri" panose="020F0502020204030204" pitchFamily="34" charset="0"/>
                  <a:cs typeface="Times New Roman" panose="02020603050405020304" pitchFamily="18" charset="0"/>
                </a:endParaRPr>
              </a:p>
              <a:p>
                <a:pPr algn="ctr">
                  <a:lnSpc>
                    <a:spcPct val="115000"/>
                  </a:lnSpc>
                  <a:spcAft>
                    <a:spcPts val="800"/>
                  </a:spcAft>
                </a:pPr>
                <a14:m>
                  <m:oMathPara xmlns:m="http://schemas.openxmlformats.org/officeDocument/2006/math">
                    <m:oMathParaPr>
                      <m:jc m:val="centerGroup"/>
                    </m:oMathParaPr>
                    <m:oMath xmlns:m="http://schemas.openxmlformats.org/officeDocument/2006/math">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𝑉𝑐</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∗0.53∗</m:t>
                      </m:r>
                      <m:rad>
                        <m:radPr>
                          <m:degHide m:val="on"/>
                          <m:ctrlP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rad>
                    </m:oMath>
                  </m:oMathPara>
                </a14:m>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EC" sz="1600" dirty="0" smtClean="0">
                    <a:latin typeface="Calibri" panose="020F0502020204030204" pitchFamily="34" charset="0"/>
                    <a:ea typeface="Calibri" panose="020F0502020204030204" pitchFamily="34" charset="0"/>
                    <a:cs typeface="Times New Roman" panose="02020603050405020304" pitchFamily="18" charset="0"/>
                  </a:rPr>
                  <a:t>	Donde:</a:t>
                </a:r>
              </a:p>
              <a:p>
                <a:pPr marL="742950" lvl="1" indent="-285750">
                  <a:lnSpc>
                    <a:spcPct val="115000"/>
                  </a:lnSpc>
                  <a:spcAft>
                    <a:spcPts val="800"/>
                  </a:spcAft>
                  <a:buFont typeface="Arial" panose="020B0604020202020204" pitchFamily="34" charset="0"/>
                  <a:buChar char="•"/>
                </a:pPr>
                <a:r>
                  <a:rPr lang="es-EC" sz="1600" dirty="0" smtClean="0">
                    <a:latin typeface="Calibri" panose="020F0502020204030204" pitchFamily="34" charset="0"/>
                    <a:ea typeface="Calibri" panose="020F0502020204030204" pitchFamily="34" charset="0"/>
                    <a:cs typeface="Times New Roman" panose="02020603050405020304" pitchFamily="18" charset="0"/>
                  </a:rPr>
                  <a:t>b: base</a:t>
                </a:r>
              </a:p>
              <a:p>
                <a:pPr marL="742950" lvl="1" indent="-285750">
                  <a:lnSpc>
                    <a:spcPct val="115000"/>
                  </a:lnSpc>
                  <a:spcAft>
                    <a:spcPts val="800"/>
                  </a:spcAft>
                  <a:buFont typeface="Arial" panose="020B0604020202020204" pitchFamily="34" charset="0"/>
                  <a:buChar char="•"/>
                </a:pPr>
                <a:r>
                  <a:rPr lang="es-EC" sz="1600" dirty="0" smtClean="0">
                    <a:latin typeface="Calibri" panose="020F0502020204030204" pitchFamily="34" charset="0"/>
                    <a:ea typeface="Calibri" panose="020F0502020204030204" pitchFamily="34" charset="0"/>
                    <a:cs typeface="Times New Roman" panose="02020603050405020304" pitchFamily="18" charset="0"/>
                  </a:rPr>
                  <a:t>d: Distancia al eje neutro</a:t>
                </a:r>
              </a:p>
              <a:p>
                <a:pPr marL="742950" lvl="1" indent="-285750">
                  <a:lnSpc>
                    <a:spcPct val="115000"/>
                  </a:lnSpc>
                  <a:spcAft>
                    <a:spcPts val="800"/>
                  </a:spcAft>
                  <a:buFont typeface="Arial" panose="020B0604020202020204" pitchFamily="34" charset="0"/>
                  <a:buChar char="•"/>
                </a:pPr>
                <a:r>
                  <a:rPr lang="es-EC" sz="1600" dirty="0" err="1" smtClean="0">
                    <a:latin typeface="Calibri" panose="020F0502020204030204" pitchFamily="34" charset="0"/>
                    <a:ea typeface="Calibri" panose="020F0502020204030204" pitchFamily="34" charset="0"/>
                    <a:cs typeface="Times New Roman" panose="02020603050405020304" pitchFamily="18" charset="0"/>
                  </a:rPr>
                  <a:t>f’c</a:t>
                </a:r>
                <a:r>
                  <a:rPr lang="es-EC" sz="1600" dirty="0" smtClean="0">
                    <a:latin typeface="Calibri" panose="020F0502020204030204" pitchFamily="34" charset="0"/>
                    <a:ea typeface="Calibri" panose="020F0502020204030204" pitchFamily="34" charset="0"/>
                    <a:cs typeface="Times New Roman" panose="02020603050405020304" pitchFamily="18" charset="0"/>
                  </a:rPr>
                  <a:t>: Esfuerzo del hormigón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14507" y="4175395"/>
                <a:ext cx="8204639" cy="2399375"/>
              </a:xfrm>
              <a:prstGeom prst="rect">
                <a:avLst/>
              </a:prstGeom>
              <a:blipFill>
                <a:blip r:embed="rId3"/>
                <a:stretch>
                  <a:fillRect l="-669" t="-1015" b="-1523"/>
                </a:stretch>
              </a:blipFill>
            </p:spPr>
            <p:txBody>
              <a:bodyPr/>
              <a:lstStyle/>
              <a:p>
                <a:r>
                  <a:rPr lang="es-EC">
                    <a:noFill/>
                  </a:rPr>
                  <a:t> </a:t>
                </a:r>
              </a:p>
            </p:txBody>
          </p:sp>
        </mc:Fallback>
      </mc:AlternateContent>
    </p:spTree>
    <p:extLst>
      <p:ext uri="{BB962C8B-B14F-4D97-AF65-F5344CB8AC3E}">
        <p14:creationId xmlns:p14="http://schemas.microsoft.com/office/powerpoint/2010/main" val="360200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0312" y="128271"/>
            <a:ext cx="3808343" cy="7294305"/>
          </a:xfrm>
          <a:prstGeom prst="rect">
            <a:avLst/>
          </a:prstGeom>
          <a:noFill/>
        </p:spPr>
        <p:txBody>
          <a:bodyPr wrap="square" rtlCol="0">
            <a:spAutoFit/>
          </a:bodyPr>
          <a:lstStyle/>
          <a:p>
            <a:r>
              <a:rPr lang="es-EC" dirty="0" smtClean="0"/>
              <a:t>	Del proyecto de 	titulación desarrollado 	por Bonito y Naranjo se 	tomaron algunos datos 	importantes:</a:t>
            </a:r>
          </a:p>
          <a:p>
            <a:endParaRPr lang="es-EC" dirty="0" smtClean="0"/>
          </a:p>
          <a:p>
            <a:r>
              <a:rPr lang="es-EC" b="1" dirty="0" smtClean="0"/>
              <a:t>REFRACCIÓN SÍSMICA y CLASIFICACIÓN DEL SUELO </a:t>
            </a:r>
          </a:p>
          <a:p>
            <a:endParaRPr lang="es-EC" b="1" dirty="0"/>
          </a:p>
          <a:p>
            <a:pPr lvl="0"/>
            <a:r>
              <a:rPr lang="es-EC" b="1" dirty="0" smtClean="0"/>
              <a:t>Río el Salto:</a:t>
            </a:r>
            <a:endParaRPr lang="en-US" b="1" dirty="0" smtClean="0"/>
          </a:p>
          <a:p>
            <a:pPr algn="just"/>
            <a:r>
              <a:rPr lang="es-EC" dirty="0" smtClean="0"/>
              <a:t>Vs30=576.95m/s </a:t>
            </a:r>
            <a:r>
              <a:rPr lang="es-EC" dirty="0" smtClean="0"/>
              <a:t>que corresponde a un suelo tipo </a:t>
            </a:r>
            <a:r>
              <a:rPr lang="es-EC" dirty="0" err="1" smtClean="0"/>
              <a:t>C,se</a:t>
            </a:r>
            <a:r>
              <a:rPr lang="es-EC" dirty="0" smtClean="0"/>
              <a:t> halla dentro del rango de 760 m/s &gt;Vs≥ 360m/s. Por lo cual, nos encontramos con un </a:t>
            </a:r>
            <a:r>
              <a:rPr lang="es-EC" b="1" dirty="0" smtClean="0"/>
              <a:t>perfil de suelo muy denso o roca blanda .</a:t>
            </a:r>
          </a:p>
          <a:p>
            <a:pPr algn="just"/>
            <a:r>
              <a:rPr lang="es-EC" dirty="0" smtClean="0"/>
              <a:t> </a:t>
            </a:r>
            <a:endParaRPr lang="en-US" dirty="0" smtClean="0"/>
          </a:p>
          <a:p>
            <a:pPr lvl="0"/>
            <a:r>
              <a:rPr lang="es-EC" b="1" dirty="0" smtClean="0"/>
              <a:t>Río Pita:</a:t>
            </a:r>
            <a:endParaRPr lang="en-US" b="1" dirty="0" smtClean="0"/>
          </a:p>
          <a:p>
            <a:pPr algn="just"/>
            <a:r>
              <a:rPr lang="es-EC" dirty="0" smtClean="0"/>
              <a:t>Vs30=905.65m/s </a:t>
            </a:r>
            <a:r>
              <a:rPr lang="es-EC" dirty="0" smtClean="0"/>
              <a:t>que corresponde a un perfil de suelo tipo B, en el rango 1500 m/s &gt;Vs≥ 760 m/s, </a:t>
            </a:r>
            <a:r>
              <a:rPr lang="es-EC" b="1" dirty="0" smtClean="0"/>
              <a:t>perfil de roca de rigidez media</a:t>
            </a:r>
            <a:r>
              <a:rPr lang="es-EC" dirty="0" smtClean="0"/>
              <a:t>. </a:t>
            </a:r>
            <a:endParaRPr lang="es-EC" b="1" dirty="0" smtClean="0"/>
          </a:p>
          <a:p>
            <a:endParaRPr lang="en-US" dirty="0"/>
          </a:p>
          <a:p>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3713907255"/>
              </p:ext>
            </p:extLst>
          </p:nvPr>
        </p:nvGraphicFramePr>
        <p:xfrm>
          <a:off x="4305299" y="318052"/>
          <a:ext cx="4838701" cy="6235150"/>
        </p:xfrm>
        <a:graphic>
          <a:graphicData uri="http://schemas.openxmlformats.org/drawingml/2006/table">
            <a:tbl>
              <a:tblPr firstRow="1" firstCol="1" bandRow="1">
                <a:tableStyleId>{93296810-A885-4BE3-A3E7-6D5BEEA58F35}</a:tableStyleId>
              </a:tblPr>
              <a:tblGrid>
                <a:gridCol w="1910712">
                  <a:extLst>
                    <a:ext uri="{9D8B030D-6E8A-4147-A177-3AD203B41FA5}">
                      <a16:colId xmlns:a16="http://schemas.microsoft.com/office/drawing/2014/main" xmlns="" val="20000"/>
                    </a:ext>
                  </a:extLst>
                </a:gridCol>
                <a:gridCol w="1910712">
                  <a:extLst>
                    <a:ext uri="{9D8B030D-6E8A-4147-A177-3AD203B41FA5}">
                      <a16:colId xmlns:a16="http://schemas.microsoft.com/office/drawing/2014/main" xmlns="" val="20001"/>
                    </a:ext>
                  </a:extLst>
                </a:gridCol>
                <a:gridCol w="1017277">
                  <a:extLst>
                    <a:ext uri="{9D8B030D-6E8A-4147-A177-3AD203B41FA5}">
                      <a16:colId xmlns:a16="http://schemas.microsoft.com/office/drawing/2014/main" xmlns="" val="20002"/>
                    </a:ext>
                  </a:extLst>
                </a:gridCol>
              </a:tblGrid>
              <a:tr h="344995">
                <a:tc>
                  <a:txBody>
                    <a:bodyPr/>
                    <a:lstStyle/>
                    <a:p>
                      <a:pPr marL="0" marR="0" algn="ctr">
                        <a:lnSpc>
                          <a:spcPct val="107000"/>
                        </a:lnSpc>
                        <a:spcBef>
                          <a:spcPts val="0"/>
                        </a:spcBef>
                        <a:spcAft>
                          <a:spcPts val="0"/>
                        </a:spcAft>
                      </a:pPr>
                      <a:r>
                        <a:rPr lang="es-EC" sz="1200" dirty="0">
                          <a:effectLst/>
                        </a:rPr>
                        <a:t>Tipo de perfil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es-EC" sz="1200" dirty="0">
                          <a:effectLst/>
                        </a:rPr>
                        <a:t>Descripción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es-EC" sz="1200">
                          <a:effectLst/>
                        </a:rPr>
                        <a:t>Definición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431747">
                <a:tc>
                  <a:txBody>
                    <a:bodyPr/>
                    <a:lstStyle/>
                    <a:p>
                      <a:pPr marL="0" marR="0" algn="ctr">
                        <a:lnSpc>
                          <a:spcPct val="107000"/>
                        </a:lnSpc>
                        <a:spcBef>
                          <a:spcPts val="0"/>
                        </a:spcBef>
                        <a:spcAft>
                          <a:spcPts val="0"/>
                        </a:spcAft>
                      </a:pPr>
                      <a:r>
                        <a:rPr lang="es-EC" sz="1200" dirty="0">
                          <a:effectLst/>
                        </a:rPr>
                        <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Perfil de roca competente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Vs ≥ 1500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653264">
                <a:tc>
                  <a:txBody>
                    <a:bodyPr/>
                    <a:lstStyle/>
                    <a:p>
                      <a:pPr marL="0" marR="0" algn="ctr">
                        <a:lnSpc>
                          <a:spcPct val="107000"/>
                        </a:lnSpc>
                        <a:spcBef>
                          <a:spcPts val="0"/>
                        </a:spcBef>
                        <a:spcAft>
                          <a:spcPts val="0"/>
                        </a:spcAft>
                      </a:pPr>
                      <a:r>
                        <a:rPr lang="es-EC" sz="1200" dirty="0">
                          <a:effectLst/>
                        </a:rPr>
                        <a:t>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Perfil de roca de rigidez media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1500 m/s &gt;Vs ≥ 760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1096296">
                <a:tc rowSpan="2">
                  <a:txBody>
                    <a:bodyPr/>
                    <a:lstStyle/>
                    <a:p>
                      <a:pPr marL="0" marR="0" algn="ctr">
                        <a:lnSpc>
                          <a:spcPct val="107000"/>
                        </a:lnSpc>
                        <a:spcBef>
                          <a:spcPts val="0"/>
                        </a:spcBef>
                        <a:spcAft>
                          <a:spcPts val="0"/>
                        </a:spcAft>
                      </a:pPr>
                      <a:r>
                        <a:rPr lang="es-EC" sz="1200" dirty="0">
                          <a:effectLst/>
                        </a:rPr>
                        <a: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Perfiles de suelos muy densos o roca blanda, que cumplan con el criterio de velocidad de la onda de cortante, 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760 m/s &gt; Vs ≥ 360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431244">
                <a:tc vMerge="1">
                  <a:txBody>
                    <a:bodyPr/>
                    <a:lstStyle/>
                    <a:p>
                      <a:endParaRPr lang="en-US"/>
                    </a:p>
                  </a:txBody>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874780">
                <a:tc rowSpan="2">
                  <a:txBody>
                    <a:bodyPr/>
                    <a:lstStyle/>
                    <a:p>
                      <a:pPr marL="0" marR="0" algn="ctr">
                        <a:lnSpc>
                          <a:spcPct val="107000"/>
                        </a:lnSpc>
                        <a:spcBef>
                          <a:spcPts val="0"/>
                        </a:spcBef>
                        <a:spcAft>
                          <a:spcPts val="0"/>
                        </a:spcAft>
                      </a:pPr>
                      <a:r>
                        <a:rPr lang="es-EC" sz="1200" dirty="0">
                          <a:effectLst/>
                        </a:rPr>
                        <a:t>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dirty="0">
                          <a:effectLst/>
                        </a:rPr>
                        <a:t>Perfiles de suelos rígidos que cumplan con el criterio de velocidad de la onda de cortante, 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360 m/s &gt; Vs ≥ 180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874780">
                <a:tc vMerge="1">
                  <a:txBody>
                    <a:bodyPr/>
                    <a:lstStyle/>
                    <a:p>
                      <a:endParaRPr lang="en-US"/>
                    </a:p>
                  </a:txBody>
                  <a:tcPr/>
                </a:tc>
                <a:tc>
                  <a:txBody>
                    <a:bodyPr/>
                    <a:lstStyle/>
                    <a:p>
                      <a:pPr marL="0" marR="0">
                        <a:lnSpc>
                          <a:spcPct val="107000"/>
                        </a:lnSpc>
                        <a:spcBef>
                          <a:spcPts val="0"/>
                        </a:spcBef>
                        <a:spcAft>
                          <a:spcPts val="0"/>
                        </a:spcAft>
                      </a:pPr>
                      <a:r>
                        <a:rPr lang="es-EC" sz="1200" dirty="0">
                          <a:effectLst/>
                        </a:rPr>
                        <a:t>Perfiles de suelos rígidos que cumplan cualquiera de las dos condiciones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50 &gt; N ≥ 15.0                                100 kPa &gt; Su ≥ 50 kPa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653264">
                <a:tc rowSpan="2">
                  <a:txBody>
                    <a:bodyPr/>
                    <a:lstStyle/>
                    <a:p>
                      <a:pPr marL="0" marR="0" algn="ctr">
                        <a:lnSpc>
                          <a:spcPct val="107000"/>
                        </a:lnSpc>
                        <a:spcBef>
                          <a:spcPts val="0"/>
                        </a:spcBef>
                        <a:spcAft>
                          <a:spcPts val="0"/>
                        </a:spcAft>
                      </a:pPr>
                      <a:r>
                        <a:rPr lang="es-EC" sz="1200" dirty="0">
                          <a:effectLst/>
                        </a:rPr>
                        <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dirty="0">
                          <a:effectLst/>
                        </a:rPr>
                        <a:t>Perfil que cumpla el criterio de velocidad de la onda de cortante, 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a:effectLst/>
                        </a:rPr>
                        <a:t>Vs &lt; 180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r h="874780">
                <a:tc vMerge="1">
                  <a:txBody>
                    <a:bodyPr/>
                    <a:lstStyle/>
                    <a:p>
                      <a:endParaRPr lang="en-US"/>
                    </a:p>
                  </a:txBody>
                  <a:tcPr/>
                </a:tc>
                <a:tc>
                  <a:txBody>
                    <a:bodyPr/>
                    <a:lstStyle/>
                    <a:p>
                      <a:pPr marL="0" marR="0">
                        <a:lnSpc>
                          <a:spcPct val="107000"/>
                        </a:lnSpc>
                        <a:spcBef>
                          <a:spcPts val="0"/>
                        </a:spcBef>
                        <a:spcAft>
                          <a:spcPts val="0"/>
                        </a:spcAft>
                      </a:pPr>
                      <a:r>
                        <a:rPr lang="es-EC" sz="1200" dirty="0">
                          <a:effectLst/>
                        </a:rPr>
                        <a:t>Perfil que contiene un espesor total H mayor de 3 m de arcillas blandas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es-EC" sz="1200" dirty="0">
                          <a:effectLst/>
                        </a:rPr>
                        <a:t>IP &gt; 20                                                w ≥ 40%                                           Su &lt; 50 </a:t>
                      </a:r>
                      <a:r>
                        <a:rPr lang="es-EC" sz="1200" dirty="0" err="1">
                          <a:effectLst/>
                        </a:rPr>
                        <a:t>kPa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138113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88668959"/>
              </p:ext>
            </p:extLst>
          </p:nvPr>
        </p:nvGraphicFramePr>
        <p:xfrm>
          <a:off x="2090377" y="2184287"/>
          <a:ext cx="5523664" cy="2028192"/>
        </p:xfrm>
        <a:graphic>
          <a:graphicData uri="http://schemas.openxmlformats.org/drawingml/2006/table">
            <a:tbl>
              <a:tblPr firstRow="1" firstCol="1" bandRow="1">
                <a:tableStyleId>{5C22544A-7EE6-4342-B048-85BDC9FD1C3A}</a:tableStyleId>
              </a:tblPr>
              <a:tblGrid>
                <a:gridCol w="2731728">
                  <a:extLst>
                    <a:ext uri="{9D8B030D-6E8A-4147-A177-3AD203B41FA5}">
                      <a16:colId xmlns:a16="http://schemas.microsoft.com/office/drawing/2014/main" xmlns="" val="1054749936"/>
                    </a:ext>
                  </a:extLst>
                </a:gridCol>
                <a:gridCol w="972585">
                  <a:extLst>
                    <a:ext uri="{9D8B030D-6E8A-4147-A177-3AD203B41FA5}">
                      <a16:colId xmlns:a16="http://schemas.microsoft.com/office/drawing/2014/main" xmlns="" val="3101471941"/>
                    </a:ext>
                  </a:extLst>
                </a:gridCol>
                <a:gridCol w="846766">
                  <a:extLst>
                    <a:ext uri="{9D8B030D-6E8A-4147-A177-3AD203B41FA5}">
                      <a16:colId xmlns:a16="http://schemas.microsoft.com/office/drawing/2014/main" xmlns="" val="83985756"/>
                    </a:ext>
                  </a:extLst>
                </a:gridCol>
                <a:gridCol w="972585">
                  <a:extLst>
                    <a:ext uri="{9D8B030D-6E8A-4147-A177-3AD203B41FA5}">
                      <a16:colId xmlns:a16="http://schemas.microsoft.com/office/drawing/2014/main" xmlns="" val="3643291263"/>
                    </a:ext>
                  </a:extLst>
                </a:gridCol>
              </a:tblGrid>
              <a:tr h="261620">
                <a:tc>
                  <a:txBody>
                    <a:bodyPr/>
                    <a:lstStyle/>
                    <a:p>
                      <a:pPr algn="ctr">
                        <a:lnSpc>
                          <a:spcPct val="107000"/>
                        </a:lnSpc>
                        <a:spcAft>
                          <a:spcPts val="0"/>
                        </a:spcAft>
                      </a:pPr>
                      <a:r>
                        <a:rPr lang="es-EC" sz="1400" u="sng" dirty="0">
                          <a:effectLst/>
                        </a:rPr>
                        <a:t>Elementos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Vu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Ø Vc (T)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Vu&lt; Ø Vc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07163982"/>
                  </a:ext>
                </a:extLst>
              </a:tr>
              <a:tr h="153670">
                <a:tc rowSpan="2">
                  <a:txBody>
                    <a:bodyPr/>
                    <a:lstStyle/>
                    <a:p>
                      <a:pPr algn="ctr">
                        <a:lnSpc>
                          <a:spcPct val="107000"/>
                        </a:lnSpc>
                        <a:spcAft>
                          <a:spcPts val="0"/>
                        </a:spcAft>
                      </a:pPr>
                      <a:r>
                        <a:rPr lang="es-EC" sz="1400" dirty="0">
                          <a:effectLst/>
                        </a:rPr>
                        <a:t>Contrafuertes externos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16.43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400">
                          <a:effectLst/>
                        </a:rPr>
                        <a:t>34.92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88517730"/>
                  </a:ext>
                </a:extLst>
              </a:tr>
              <a:tr h="153670">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59806969"/>
                  </a:ext>
                </a:extLst>
              </a:tr>
              <a:tr h="153670">
                <a:tc rowSpan="2">
                  <a:txBody>
                    <a:bodyPr/>
                    <a:lstStyle/>
                    <a:p>
                      <a:pPr algn="ctr">
                        <a:lnSpc>
                          <a:spcPct val="107000"/>
                        </a:lnSpc>
                        <a:spcAft>
                          <a:spcPts val="0"/>
                        </a:spcAft>
                      </a:pPr>
                      <a:r>
                        <a:rPr lang="es-EC" sz="1400">
                          <a:effectLst/>
                        </a:rPr>
                        <a:t>Contrafuertes internos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25.52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400" dirty="0">
                          <a:effectLst/>
                        </a:rPr>
                        <a:t>34.92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3526814"/>
                  </a:ext>
                </a:extLst>
              </a:tr>
              <a:tr h="153670">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48747575"/>
                  </a:ext>
                </a:extLst>
              </a:tr>
              <a:tr h="153670">
                <a:tc rowSpan="2">
                  <a:txBody>
                    <a:bodyPr/>
                    <a:lstStyle/>
                    <a:p>
                      <a:pPr algn="ctr">
                        <a:lnSpc>
                          <a:spcPct val="107000"/>
                        </a:lnSpc>
                        <a:spcAft>
                          <a:spcPts val="0"/>
                        </a:spcAft>
                      </a:pPr>
                      <a:r>
                        <a:rPr lang="es-EC" sz="1400">
                          <a:effectLst/>
                        </a:rPr>
                        <a:t>Pantalla principal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400">
                          <a:effectLst/>
                        </a:rPr>
                        <a:t>48.22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26795806"/>
                  </a:ext>
                </a:extLst>
              </a:tr>
              <a:tr h="153670">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65374145"/>
                  </a:ext>
                </a:extLst>
              </a:tr>
              <a:tr h="153670">
                <a:tc rowSpan="2">
                  <a:txBody>
                    <a:bodyPr/>
                    <a:lstStyle/>
                    <a:p>
                      <a:pPr algn="ctr">
                        <a:lnSpc>
                          <a:spcPct val="107000"/>
                        </a:lnSpc>
                        <a:spcAft>
                          <a:spcPts val="0"/>
                        </a:spcAft>
                      </a:pPr>
                      <a:r>
                        <a:rPr lang="es-EC" sz="1400">
                          <a:effectLst/>
                        </a:rPr>
                        <a:t>Paredes de arriostramiento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400">
                          <a:effectLst/>
                        </a:rPr>
                        <a:t>28.27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ok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17530417"/>
                  </a:ext>
                </a:extLst>
              </a:tr>
              <a:tr h="153670">
                <a:tc vMerge="1">
                  <a:txBody>
                    <a:bodyPr/>
                    <a:lstStyle/>
                    <a:p>
                      <a:endParaRPr lang="es-EC"/>
                    </a:p>
                  </a:txBody>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69746256"/>
                  </a:ext>
                </a:extLst>
              </a:tr>
            </a:tbl>
          </a:graphicData>
        </a:graphic>
      </p:graphicFrame>
      <p:sp>
        <p:nvSpPr>
          <p:cNvPr id="3" name="Rectangle 1"/>
          <p:cNvSpPr>
            <a:spLocks noChangeArrowheads="1"/>
          </p:cNvSpPr>
          <p:nvPr/>
        </p:nvSpPr>
        <p:spPr bwMode="auto">
          <a:xfrm>
            <a:off x="2277625" y="1353290"/>
            <a:ext cx="51491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892167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altLang="es-EC" sz="1200" b="1" i="0" u="none" strike="noStrike" cap="none" normalizeH="0" baseline="0" dirty="0" smtClean="0" bmk="_Toc4892167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altLang="es-EC" b="1" i="0" u="none" strike="noStrike" cap="none" normalizeH="0" baseline="0" dirty="0" smtClean="0" bmk="_Toc4892167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Chequeo a cortante presa r</a:t>
            </a:r>
            <a:r>
              <a:rPr kumimoji="0" lang="es-EC" altLang="es-EC" b="1" i="0" u="none" strike="noStrike" cap="none" normalizeH="0" baseline="0" dirty="0" smtClean="0" bmk="_Toc48921674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C" altLang="es-EC" b="1" i="0" u="none" strike="noStrike" cap="none" normalizeH="0" baseline="0" dirty="0" smtClean="0" bmk="_Toc4892167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 El Salto </a:t>
            </a:r>
            <a:r>
              <a:rPr kumimoji="0" lang="es-EC" altLang="es-EC" b="1" i="0" u="none" strike="noStrike" cap="none" normalizeH="0" baseline="0" dirty="0" smtClean="0" bmk="_Toc48921674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Ø</a:t>
            </a:r>
            <a:r>
              <a:rPr kumimoji="0" lang="es-EC" altLang="es-EC" b="1" i="0" u="none" strike="noStrike" cap="none" normalizeH="0" baseline="0" dirty="0" smtClean="0" bmk="_Toc4892167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=0.75</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7248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648551719"/>
              </p:ext>
            </p:extLst>
          </p:nvPr>
        </p:nvGraphicFramePr>
        <p:xfrm>
          <a:off x="3212432" y="2884894"/>
          <a:ext cx="5775157" cy="2346786"/>
        </p:xfrm>
        <a:graphic>
          <a:graphicData uri="http://schemas.openxmlformats.org/drawingml/2006/table">
            <a:tbl>
              <a:tblPr firstRow="1" firstCol="1" bandRow="1">
                <a:tableStyleId>{5C22544A-7EE6-4342-B048-85BDC9FD1C3A}</a:tableStyleId>
              </a:tblPr>
              <a:tblGrid>
                <a:gridCol w="972021">
                  <a:extLst>
                    <a:ext uri="{9D8B030D-6E8A-4147-A177-3AD203B41FA5}">
                      <a16:colId xmlns:a16="http://schemas.microsoft.com/office/drawing/2014/main" xmlns="" val="2618822419"/>
                    </a:ext>
                  </a:extLst>
                </a:gridCol>
                <a:gridCol w="1200784">
                  <a:extLst>
                    <a:ext uri="{9D8B030D-6E8A-4147-A177-3AD203B41FA5}">
                      <a16:colId xmlns:a16="http://schemas.microsoft.com/office/drawing/2014/main" xmlns="" val="2083040658"/>
                    </a:ext>
                  </a:extLst>
                </a:gridCol>
                <a:gridCol w="1200784">
                  <a:extLst>
                    <a:ext uri="{9D8B030D-6E8A-4147-A177-3AD203B41FA5}">
                      <a16:colId xmlns:a16="http://schemas.microsoft.com/office/drawing/2014/main" xmlns="" val="745362558"/>
                    </a:ext>
                  </a:extLst>
                </a:gridCol>
                <a:gridCol w="1200784">
                  <a:extLst>
                    <a:ext uri="{9D8B030D-6E8A-4147-A177-3AD203B41FA5}">
                      <a16:colId xmlns:a16="http://schemas.microsoft.com/office/drawing/2014/main" xmlns="" val="3546627862"/>
                    </a:ext>
                  </a:extLst>
                </a:gridCol>
                <a:gridCol w="1200784">
                  <a:extLst>
                    <a:ext uri="{9D8B030D-6E8A-4147-A177-3AD203B41FA5}">
                      <a16:colId xmlns:a16="http://schemas.microsoft.com/office/drawing/2014/main" xmlns="" val="3568086492"/>
                    </a:ext>
                  </a:extLst>
                </a:gridCol>
              </a:tblGrid>
              <a:tr h="265845">
                <a:tc>
                  <a:txBody>
                    <a:bodyPr/>
                    <a:lstStyle/>
                    <a:p>
                      <a:pPr>
                        <a:lnSpc>
                          <a:spcPct val="107000"/>
                        </a:lnSpc>
                        <a:spcAft>
                          <a:spcPts val="0"/>
                        </a:spcAft>
                      </a:pPr>
                      <a:r>
                        <a:rPr lang="es-EC" sz="1100">
                          <a:effectLst/>
                        </a:rPr>
                        <a:t>Río Pita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gridSpan="2">
                  <a:txBody>
                    <a:bodyPr/>
                    <a:lstStyle/>
                    <a:p>
                      <a:pPr algn="ctr">
                        <a:lnSpc>
                          <a:spcPct val="107000"/>
                        </a:lnSpc>
                        <a:spcAft>
                          <a:spcPts val="0"/>
                        </a:spcAft>
                      </a:pPr>
                      <a:r>
                        <a:rPr lang="es-EC" sz="1100" dirty="0">
                          <a:effectLst/>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hMerge="1">
                  <a:txBody>
                    <a:bodyPr/>
                    <a:lstStyle/>
                    <a:p>
                      <a:endParaRPr lang="es-EC"/>
                    </a:p>
                  </a:txBody>
                  <a:tcPr/>
                </a:tc>
                <a:tc gridSpan="2">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hMerge="1">
                  <a:txBody>
                    <a:bodyPr/>
                    <a:lstStyle/>
                    <a:p>
                      <a:endParaRPr lang="es-EC"/>
                    </a:p>
                  </a:txBody>
                  <a:tcPr/>
                </a:tc>
                <a:extLst>
                  <a:ext uri="{0D108BD9-81ED-4DB2-BD59-A6C34878D82A}">
                    <a16:rowId xmlns:a16="http://schemas.microsoft.com/office/drawing/2014/main" xmlns="" val="545447715"/>
                  </a:ext>
                </a:extLst>
              </a:tr>
              <a:tr h="161197">
                <a:tc>
                  <a:txBody>
                    <a:bodyPr/>
                    <a:lstStyle/>
                    <a:p>
                      <a:endParaRPr lang="es-EC" sz="1100">
                        <a:effectLst/>
                        <a:latin typeface="Calibri" panose="020F0502020204030204" pitchFamily="34" charset="0"/>
                        <a:cs typeface="Times New Roman" panose="02020603050405020304" pitchFamily="18" charset="0"/>
                      </a:endParaRPr>
                    </a:p>
                  </a:txBody>
                  <a:tcPr marL="30500" marR="30500" marT="0" marB="0" anchor="ctr"/>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186931272"/>
                  </a:ext>
                </a:extLst>
              </a:tr>
              <a:tr h="187182">
                <a:tc>
                  <a:txBody>
                    <a:bodyPr/>
                    <a:lstStyle/>
                    <a:p>
                      <a:endParaRPr lang="es-EC" sz="1100"/>
                    </a:p>
                  </a:txBody>
                  <a:tcPr marL="30500" marR="30500" marT="0" marB="0" anchor="ctr"/>
                </a:tc>
                <a:tc>
                  <a:txBody>
                    <a:bodyPr/>
                    <a:lstStyle/>
                    <a:p>
                      <a:endParaRPr lang="es-EC" sz="1100" dirty="0"/>
                    </a:p>
                  </a:txBody>
                  <a:tcPr marL="40667" marR="40667" marT="20333" marB="20333"/>
                </a:tc>
                <a:tc>
                  <a:txBody>
                    <a:bodyPr/>
                    <a:lstStyle/>
                    <a:p>
                      <a:endParaRPr lang="es-EC" sz="1100"/>
                    </a:p>
                  </a:txBody>
                  <a:tcPr marL="40667" marR="40667" marT="20333" marB="20333"/>
                </a:tc>
                <a:tc>
                  <a:txBody>
                    <a:bodyPr/>
                    <a:lstStyle/>
                    <a:p>
                      <a:endParaRPr lang="es-EC" sz="1100"/>
                    </a:p>
                  </a:txBody>
                  <a:tcPr marL="40667" marR="40667" marT="20333" marB="20333"/>
                </a:tc>
                <a:tc>
                  <a:txBody>
                    <a:bodyPr/>
                    <a:lstStyle/>
                    <a:p>
                      <a:endParaRPr lang="es-EC" sz="1100"/>
                    </a:p>
                  </a:txBody>
                  <a:tcPr marL="40667" marR="40667" marT="20333" marB="20333"/>
                </a:tc>
                <a:extLst>
                  <a:ext uri="{0D108BD9-81ED-4DB2-BD59-A6C34878D82A}">
                    <a16:rowId xmlns:a16="http://schemas.microsoft.com/office/drawing/2014/main" xmlns="" val="1373578906"/>
                  </a:ext>
                </a:extLst>
              </a:tr>
              <a:tr h="227868">
                <a:tc>
                  <a:txBody>
                    <a:bodyPr/>
                    <a:lstStyle/>
                    <a:p>
                      <a:pPr>
                        <a:lnSpc>
                          <a:spcPct val="107000"/>
                        </a:lnSpc>
                        <a:spcAft>
                          <a:spcPts val="0"/>
                        </a:spcAft>
                      </a:pPr>
                      <a:r>
                        <a:rPr lang="es-EC" sz="1100">
                          <a:effectLst/>
                        </a:rPr>
                        <a:t>M (T.m)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tc>
                <a:tc>
                  <a:txBody>
                    <a:bodyPr/>
                    <a:lstStyle/>
                    <a:p>
                      <a:pPr algn="r">
                        <a:lnSpc>
                          <a:spcPct val="107000"/>
                        </a:lnSpc>
                        <a:spcAft>
                          <a:spcPts val="0"/>
                        </a:spcAft>
                      </a:pPr>
                      <a:r>
                        <a:rPr lang="es-EC" sz="1100">
                          <a:effectLst/>
                        </a:rPr>
                        <a:t>48.3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-10.8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73.46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dirty="0">
                          <a:effectLst/>
                        </a:rPr>
                        <a:t>-23.21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1765827367"/>
                  </a:ext>
                </a:extLst>
              </a:tr>
              <a:tr h="383581">
                <a:tc>
                  <a:txBody>
                    <a:bodyPr/>
                    <a:lstStyle/>
                    <a:p>
                      <a:pPr algn="r">
                        <a:lnSpc>
                          <a:spcPct val="107000"/>
                        </a:lnSpc>
                        <a:spcAft>
                          <a:spcPts val="0"/>
                        </a:spcAft>
                      </a:pPr>
                      <a:r>
                        <a:rPr lang="es-EC" sz="1100">
                          <a:effectLst/>
                        </a:rPr>
                        <a:t> calculado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0.00484460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0.00104662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0.00755716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0.00227413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85699856"/>
                  </a:ext>
                </a:extLst>
              </a:tr>
              <a:tr h="187182">
                <a:tc>
                  <a:txBody>
                    <a:bodyPr/>
                    <a:lstStyle/>
                    <a:p>
                      <a:endParaRPr lang="es-EC" sz="1100"/>
                    </a:p>
                  </a:txBody>
                  <a:tcPr marL="30500" marR="30500" marT="0" marB="0" anchor="ctr"/>
                </a:tc>
                <a:tc>
                  <a:txBody>
                    <a:bodyPr/>
                    <a:lstStyle/>
                    <a:p>
                      <a:endParaRPr lang="es-EC" sz="1100"/>
                    </a:p>
                  </a:txBody>
                  <a:tcPr marL="40667" marR="40667" marT="20333" marB="20333"/>
                </a:tc>
                <a:tc>
                  <a:txBody>
                    <a:bodyPr/>
                    <a:lstStyle/>
                    <a:p>
                      <a:endParaRPr lang="es-EC" sz="1100"/>
                    </a:p>
                  </a:txBody>
                  <a:tcPr marL="40667" marR="40667" marT="20333" marB="20333"/>
                </a:tc>
                <a:tc>
                  <a:txBody>
                    <a:bodyPr/>
                    <a:lstStyle/>
                    <a:p>
                      <a:endParaRPr lang="es-EC" sz="1100"/>
                    </a:p>
                  </a:txBody>
                  <a:tcPr marL="40667" marR="40667" marT="20333" marB="20333"/>
                </a:tc>
                <a:tc>
                  <a:txBody>
                    <a:bodyPr/>
                    <a:lstStyle/>
                    <a:p>
                      <a:endParaRPr lang="es-EC" sz="1100"/>
                    </a:p>
                  </a:txBody>
                  <a:tcPr marL="40667" marR="40667" marT="20333" marB="20333"/>
                </a:tc>
                <a:extLst>
                  <a:ext uri="{0D108BD9-81ED-4DB2-BD59-A6C34878D82A}">
                    <a16:rowId xmlns:a16="http://schemas.microsoft.com/office/drawing/2014/main" xmlns="" val="1266974693"/>
                  </a:ext>
                </a:extLst>
              </a:tr>
              <a:tr h="265845">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tc>
                <a:tc>
                  <a:txBody>
                    <a:bodyPr/>
                    <a:lstStyle/>
                    <a:p>
                      <a:pPr algn="r">
                        <a:lnSpc>
                          <a:spcPct val="107000"/>
                        </a:lnSpc>
                        <a:spcAft>
                          <a:spcPts val="0"/>
                        </a:spcAft>
                      </a:pPr>
                      <a:r>
                        <a:rPr lang="es-EC" sz="1100">
                          <a:effectLst/>
                        </a:rPr>
                        <a:t>0.00484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0.00756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65787396"/>
                  </a:ext>
                </a:extLst>
              </a:tr>
              <a:tr h="189890">
                <a:tc>
                  <a:txBody>
                    <a:bodyPr/>
                    <a:lstStyle/>
                    <a:p>
                      <a:pPr>
                        <a:lnSpc>
                          <a:spcPct val="107000"/>
                        </a:lnSpc>
                        <a:spcAft>
                          <a:spcPts val="0"/>
                        </a:spcAft>
                      </a:pPr>
                      <a:r>
                        <a:rPr lang="es-EC" sz="1100">
                          <a:effectLst/>
                        </a:rPr>
                        <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25.43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39.68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3340152007"/>
                  </a:ext>
                </a:extLst>
              </a:tr>
              <a:tr h="417757">
                <a:tc>
                  <a:txBody>
                    <a:bodyPr/>
                    <a:lstStyle/>
                    <a:p>
                      <a:endParaRPr lang="es-EC" sz="1100">
                        <a:effectLst/>
                        <a:latin typeface="Calibri" panose="020F0502020204030204" pitchFamily="34" charset="0"/>
                        <a:cs typeface="Times New Roman" panose="02020603050405020304" pitchFamily="18" charset="0"/>
                      </a:endParaRPr>
                    </a:p>
                  </a:txBody>
                  <a:tcPr marL="30500" marR="30500" marT="0" marB="0" anchor="ctr"/>
                </a:tc>
                <a:tc>
                  <a:txBody>
                    <a:bodyPr/>
                    <a:lstStyle/>
                    <a:p>
                      <a:pPr>
                        <a:lnSpc>
                          <a:spcPct val="107000"/>
                        </a:lnSpc>
                        <a:spcAft>
                          <a:spcPts val="0"/>
                        </a:spcAft>
                      </a:pPr>
                      <a:r>
                        <a:rPr lang="es-EC" sz="1100" dirty="0">
                          <a:effectLst/>
                        </a:rPr>
                        <a:t>1Ø25mm@19cm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nSpc>
                          <a:spcPct val="107000"/>
                        </a:lnSpc>
                        <a:spcAft>
                          <a:spcPts val="0"/>
                        </a:spcAft>
                      </a:pPr>
                      <a:r>
                        <a:rPr lang="es-EC" sz="1100">
                          <a:effectLst/>
                        </a:rPr>
                        <a:t>1Ø20mm@23cm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nSpc>
                          <a:spcPct val="107000"/>
                        </a:lnSpc>
                        <a:spcAft>
                          <a:spcPts val="0"/>
                        </a:spcAft>
                      </a:pPr>
                      <a:r>
                        <a:rPr lang="es-EC" sz="1100">
                          <a:effectLst/>
                        </a:rPr>
                        <a:t>1Ø28mm@15cm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tc>
                  <a:txBody>
                    <a:bodyPr/>
                    <a:lstStyle/>
                    <a:p>
                      <a:pPr>
                        <a:lnSpc>
                          <a:spcPct val="107000"/>
                        </a:lnSpc>
                        <a:spcAft>
                          <a:spcPts val="0"/>
                        </a:spcAft>
                      </a:pPr>
                      <a:r>
                        <a:rPr lang="es-EC" sz="1100" dirty="0">
                          <a:effectLst/>
                        </a:rPr>
                        <a:t>1Ø20mm@23cm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500" marR="30500" marT="0" marB="0" anchor="ctr"/>
                </a:tc>
                <a:extLst>
                  <a:ext uri="{0D108BD9-81ED-4DB2-BD59-A6C34878D82A}">
                    <a16:rowId xmlns:a16="http://schemas.microsoft.com/office/drawing/2014/main" xmlns="" val="1237482297"/>
                  </a:ext>
                </a:extLst>
              </a:tr>
            </a:tbl>
          </a:graphicData>
        </a:graphic>
      </p:graphicFrame>
      <p:sp>
        <p:nvSpPr>
          <p:cNvPr id="3" name="CuadroTexto 2"/>
          <p:cNvSpPr txBox="1"/>
          <p:nvPr/>
        </p:nvSpPr>
        <p:spPr>
          <a:xfrm>
            <a:off x="1645920" y="753461"/>
            <a:ext cx="59131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Presa Río Pita</a:t>
            </a:r>
            <a:endParaRPr kumimoji="0" lang="es-EC"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CuadroTexto 3"/>
          <p:cNvSpPr txBox="1"/>
          <p:nvPr/>
        </p:nvSpPr>
        <p:spPr>
          <a:xfrm>
            <a:off x="1263039" y="1473620"/>
            <a:ext cx="3261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1" i="1" u="none" strike="noStrike" kern="1200" cap="none" spc="0" normalizeH="0" baseline="0" noProof="0" dirty="0" smtClean="0">
                <a:ln>
                  <a:noFill/>
                </a:ln>
                <a:solidFill>
                  <a:prstClr val="black"/>
                </a:solidFill>
                <a:effectLst/>
                <a:uLnTx/>
                <a:uFillTx/>
                <a:latin typeface="Century Gothic" panose="020B0502020202020204"/>
                <a:ea typeface="+mn-ea"/>
                <a:cs typeface="+mn-cs"/>
              </a:rPr>
              <a:t>Contrafuertes externos</a:t>
            </a:r>
            <a:endParaRPr kumimoji="0" lang="es-EC"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314245" y="3172077"/>
          <a:ext cx="2663350" cy="1698121"/>
        </p:xfrm>
        <a:graphic>
          <a:graphicData uri="http://schemas.openxmlformats.org/drawingml/2006/table">
            <a:tbl>
              <a:tblPr firstRow="1" firstCol="1" bandRow="1">
                <a:tableStyleId>{5C22544A-7EE6-4342-B048-85BDC9FD1C3A}</a:tableStyleId>
              </a:tblPr>
              <a:tblGrid>
                <a:gridCol w="1141436">
                  <a:extLst>
                    <a:ext uri="{9D8B030D-6E8A-4147-A177-3AD203B41FA5}">
                      <a16:colId xmlns:a16="http://schemas.microsoft.com/office/drawing/2014/main" xmlns="" val="2370074521"/>
                    </a:ext>
                  </a:extLst>
                </a:gridCol>
                <a:gridCol w="651827">
                  <a:extLst>
                    <a:ext uri="{9D8B030D-6E8A-4147-A177-3AD203B41FA5}">
                      <a16:colId xmlns:a16="http://schemas.microsoft.com/office/drawing/2014/main" xmlns="" val="2275584206"/>
                    </a:ext>
                  </a:extLst>
                </a:gridCol>
                <a:gridCol w="870087">
                  <a:extLst>
                    <a:ext uri="{9D8B030D-6E8A-4147-A177-3AD203B41FA5}">
                      <a16:colId xmlns:a16="http://schemas.microsoft.com/office/drawing/2014/main" xmlns="" val="1292512327"/>
                    </a:ext>
                  </a:extLst>
                </a:gridCol>
              </a:tblGrid>
              <a:tr h="167124">
                <a:tc gridSpan="3">
                  <a:txBody>
                    <a:bodyPr/>
                    <a:lstStyle/>
                    <a:p>
                      <a:pPr algn="ctr">
                        <a:lnSpc>
                          <a:spcPct val="107000"/>
                        </a:lnSpc>
                        <a:spcAft>
                          <a:spcPts val="0"/>
                        </a:spcAft>
                      </a:pPr>
                      <a:r>
                        <a:rPr lang="es-EC" sz="1200" dirty="0">
                          <a:effectLst/>
                        </a:rPr>
                        <a:t>Dimensiones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619298131"/>
                  </a:ext>
                </a:extLst>
              </a:tr>
              <a:tr h="167124">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6310865"/>
                  </a:ext>
                </a:extLst>
              </a:tr>
              <a:tr h="167124">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23869791"/>
                  </a:ext>
                </a:extLst>
              </a:tr>
              <a:tr h="167124">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73050435"/>
                  </a:ext>
                </a:extLst>
              </a:tr>
              <a:tr h="167124">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52.5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5686693"/>
                  </a:ext>
                </a:extLst>
              </a:tr>
              <a:tr h="167124">
                <a:tc gridSpan="3">
                  <a:txBody>
                    <a:bodyPr/>
                    <a:lstStyle/>
                    <a:p>
                      <a:pPr algn="ctr">
                        <a:lnSpc>
                          <a:spcPct val="107000"/>
                        </a:lnSpc>
                        <a:spcAft>
                          <a:spcPts val="0"/>
                        </a:spcAft>
                      </a:pPr>
                      <a:r>
                        <a:rPr lang="es-EC" sz="1200" dirty="0">
                          <a:effectLst/>
                        </a:rPr>
                        <a:t>Materiales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769656165"/>
                  </a:ext>
                </a:extLst>
              </a:tr>
              <a:tr h="167124">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8675268"/>
                  </a:ext>
                </a:extLst>
              </a:tr>
              <a:tr h="328172">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4200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746748"/>
                  </a:ext>
                </a:extLst>
              </a:tr>
            </a:tbl>
          </a:graphicData>
        </a:graphic>
      </p:graphicFrame>
      <p:sp>
        <p:nvSpPr>
          <p:cNvPr id="6" name="Rectangle 1"/>
          <p:cNvSpPr>
            <a:spLocks noChangeArrowheads="1"/>
          </p:cNvSpPr>
          <p:nvPr/>
        </p:nvSpPr>
        <p:spPr bwMode="auto">
          <a:xfrm>
            <a:off x="576580" y="2335747"/>
            <a:ext cx="78689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altLang="es-EC"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Datos fundamentales y </a:t>
            </a:r>
            <a:r>
              <a:rPr kumimoji="0" lang="es-EC" altLang="es-EC"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cálculo </a:t>
            </a:r>
            <a:r>
              <a:rPr kumimoji="0" lang="es-EC" altLang="es-EC"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 acero de refuerzo de contrafuerte externo presa r</a:t>
            </a:r>
            <a:r>
              <a:rPr kumimoji="0" lang="es-EC" altLang="es-EC"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í</a:t>
            </a:r>
            <a:r>
              <a:rPr kumimoji="0" lang="es-EC" altLang="es-EC"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 Pita</a:t>
            </a:r>
            <a:endPar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9459" name="Imagen 5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8508" y="3805851"/>
            <a:ext cx="857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Imagen 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8718" y="4343252"/>
            <a:ext cx="85725" cy="190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4300538" y="2195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89977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3151" y="486711"/>
            <a:ext cx="23419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1" i="1" u="none" strike="noStrike" kern="1200" cap="none" spc="0" normalizeH="0" baseline="0" noProof="0" dirty="0">
                <a:ln>
                  <a:noFill/>
                </a:ln>
                <a:solidFill>
                  <a:prstClr val="black"/>
                </a:solidFill>
                <a:effectLst/>
                <a:uLnTx/>
                <a:uFillTx/>
                <a:latin typeface="Century Gothic" panose="020B0502020202020204"/>
                <a:ea typeface="+mn-ea"/>
                <a:cs typeface="+mn-cs"/>
              </a:rPr>
              <a:t>Contrafuertes </a:t>
            </a:r>
            <a:r>
              <a:rPr kumimoji="0" lang="es-EC" sz="1800" b="1" i="1" u="none" strike="noStrike" kern="1200" cap="none" spc="0" normalizeH="0" baseline="0" noProof="0" dirty="0" smtClean="0">
                <a:ln>
                  <a:noFill/>
                </a:ln>
                <a:solidFill>
                  <a:prstClr val="black"/>
                </a:solidFill>
                <a:effectLst/>
                <a:uLnTx/>
                <a:uFillTx/>
                <a:latin typeface="Century Gothic" panose="020B0502020202020204"/>
                <a:ea typeface="+mn-ea"/>
                <a:cs typeface="+mn-cs"/>
              </a:rPr>
              <a:t>internos</a:t>
            </a:r>
            <a:endParaRPr kumimoji="0" lang="es-EC"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543602282"/>
              </p:ext>
            </p:extLst>
          </p:nvPr>
        </p:nvGraphicFramePr>
        <p:xfrm>
          <a:off x="276726" y="1415987"/>
          <a:ext cx="2731170" cy="1565656"/>
        </p:xfrm>
        <a:graphic>
          <a:graphicData uri="http://schemas.openxmlformats.org/drawingml/2006/table">
            <a:tbl>
              <a:tblPr firstRow="1" firstCol="1" bandRow="1">
                <a:tableStyleId>{5C22544A-7EE6-4342-B048-85BDC9FD1C3A}</a:tableStyleId>
              </a:tblPr>
              <a:tblGrid>
                <a:gridCol w="1456953">
                  <a:extLst>
                    <a:ext uri="{9D8B030D-6E8A-4147-A177-3AD203B41FA5}">
                      <a16:colId xmlns:a16="http://schemas.microsoft.com/office/drawing/2014/main" xmlns="" val="1259665726"/>
                    </a:ext>
                  </a:extLst>
                </a:gridCol>
                <a:gridCol w="545740">
                  <a:extLst>
                    <a:ext uri="{9D8B030D-6E8A-4147-A177-3AD203B41FA5}">
                      <a16:colId xmlns:a16="http://schemas.microsoft.com/office/drawing/2014/main" xmlns="" val="706617297"/>
                    </a:ext>
                  </a:extLst>
                </a:gridCol>
                <a:gridCol w="728477">
                  <a:extLst>
                    <a:ext uri="{9D8B030D-6E8A-4147-A177-3AD203B41FA5}">
                      <a16:colId xmlns:a16="http://schemas.microsoft.com/office/drawing/2014/main" xmlns="" val="2550165469"/>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05407596"/>
                  </a:ext>
                </a:extLst>
              </a:tr>
              <a:tr h="163195">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304401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36139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784518"/>
                  </a:ext>
                </a:extLst>
              </a:tr>
              <a:tr h="163195">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52.5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3022194"/>
                  </a:ext>
                </a:extLst>
              </a:tr>
              <a:tr h="163195">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843049332"/>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280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992169"/>
                  </a:ext>
                </a:extLst>
              </a:tr>
              <a:tr h="170815">
                <a:tc>
                  <a:txBody>
                    <a:bodyPr/>
                    <a:lstStyle/>
                    <a:p>
                      <a:pPr>
                        <a:lnSpc>
                          <a:spcPct val="107000"/>
                        </a:lnSpc>
                        <a:spcAft>
                          <a:spcPts val="0"/>
                        </a:spcAft>
                      </a:pPr>
                      <a:r>
                        <a:rPr lang="es-EC" sz="1200" dirty="0" err="1">
                          <a:effectLst/>
                        </a:rPr>
                        <a:t>fy</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4200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5855814"/>
                  </a:ext>
                </a:extLst>
              </a:tr>
            </a:tbl>
          </a:graphicData>
        </a:graphic>
      </p:graphicFrame>
      <p:sp>
        <p:nvSpPr>
          <p:cNvPr id="5" name="Rectángulo 4"/>
          <p:cNvSpPr/>
          <p:nvPr/>
        </p:nvSpPr>
        <p:spPr>
          <a:xfrm>
            <a:off x="1293151" y="924532"/>
            <a:ext cx="800596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Datos fundamentales y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cálculo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 acero de refuerzo de contrafuerte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interno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presa r</a:t>
            </a:r>
            <a:r>
              <a:rPr kumimoji="0" lang="es-EC" altLang="es-EC"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í</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Pita</a:t>
            </a:r>
            <a:endPar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ángulo 7"/>
          <p:cNvSpPr/>
          <p:nvPr/>
        </p:nvSpPr>
        <p:spPr>
          <a:xfrm>
            <a:off x="614507" y="3697608"/>
            <a:ext cx="25699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1" i="1" u="none" strike="noStrike" kern="1200" cap="none" spc="0" normalizeH="0" baseline="0" noProof="0" dirty="0" smtClean="0">
                <a:ln>
                  <a:noFill/>
                </a:ln>
                <a:solidFill>
                  <a:prstClr val="black"/>
                </a:solidFill>
                <a:effectLst/>
                <a:uLnTx/>
                <a:uFillTx/>
                <a:latin typeface="Century Gothic" panose="020B0502020202020204"/>
                <a:ea typeface="+mn-ea"/>
                <a:cs typeface="+mn-cs"/>
              </a:rPr>
              <a:t>Diseño pantalla principal</a:t>
            </a:r>
            <a:endParaRPr kumimoji="0" lang="es-EC"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6" name="Tabla 5"/>
          <p:cNvGraphicFramePr>
            <a:graphicFrameLocks noGrp="1"/>
          </p:cNvGraphicFramePr>
          <p:nvPr>
            <p:extLst>
              <p:ext uri="{D42A27DB-BD31-4B8C-83A1-F6EECF244321}">
                <p14:modId xmlns:p14="http://schemas.microsoft.com/office/powerpoint/2010/main" val="3047219383"/>
              </p:ext>
            </p:extLst>
          </p:nvPr>
        </p:nvGraphicFramePr>
        <p:xfrm>
          <a:off x="276726" y="4497680"/>
          <a:ext cx="2731170" cy="1565656"/>
        </p:xfrm>
        <a:graphic>
          <a:graphicData uri="http://schemas.openxmlformats.org/drawingml/2006/table">
            <a:tbl>
              <a:tblPr firstRow="1" firstCol="1" bandRow="1">
                <a:tableStyleId>{5C22544A-7EE6-4342-B048-85BDC9FD1C3A}</a:tableStyleId>
              </a:tblPr>
              <a:tblGrid>
                <a:gridCol w="1469878">
                  <a:extLst>
                    <a:ext uri="{9D8B030D-6E8A-4147-A177-3AD203B41FA5}">
                      <a16:colId xmlns:a16="http://schemas.microsoft.com/office/drawing/2014/main" xmlns="" val="1093597021"/>
                    </a:ext>
                  </a:extLst>
                </a:gridCol>
                <a:gridCol w="540204">
                  <a:extLst>
                    <a:ext uri="{9D8B030D-6E8A-4147-A177-3AD203B41FA5}">
                      <a16:colId xmlns:a16="http://schemas.microsoft.com/office/drawing/2014/main" xmlns="" val="3707904487"/>
                    </a:ext>
                  </a:extLst>
                </a:gridCol>
                <a:gridCol w="721088">
                  <a:extLst>
                    <a:ext uri="{9D8B030D-6E8A-4147-A177-3AD203B41FA5}">
                      <a16:colId xmlns:a16="http://schemas.microsoft.com/office/drawing/2014/main" xmlns="" val="3691993461"/>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36282014"/>
                  </a:ext>
                </a:extLst>
              </a:tr>
              <a:tr h="163195">
                <a:tc>
                  <a:txBody>
                    <a:bodyPr/>
                    <a:lstStyle/>
                    <a:p>
                      <a:pPr>
                        <a:lnSpc>
                          <a:spcPct val="107000"/>
                        </a:lnSpc>
                        <a:spcAft>
                          <a:spcPts val="0"/>
                        </a:spcAft>
                      </a:pPr>
                      <a:r>
                        <a:rPr lang="es-EC" sz="1200">
                          <a:effectLst/>
                        </a:rPr>
                        <a:t>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236199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981932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3394195"/>
                  </a:ext>
                </a:extLst>
              </a:tr>
              <a:tr h="163195">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6398276"/>
                  </a:ext>
                </a:extLst>
              </a:tr>
              <a:tr h="163195">
                <a:tc gridSpan="3">
                  <a:txBody>
                    <a:bodyPr/>
                    <a:lstStyle/>
                    <a:p>
                      <a:pPr algn="ctr">
                        <a:lnSpc>
                          <a:spcPct val="107000"/>
                        </a:lnSpc>
                        <a:spcAft>
                          <a:spcPts val="0"/>
                        </a:spcAft>
                      </a:pPr>
                      <a:r>
                        <a:rPr lang="es-EC" sz="1200">
                          <a:effectLst/>
                        </a:rPr>
                        <a:t>Materiales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348007993"/>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0237461"/>
                  </a:ext>
                </a:extLst>
              </a:tr>
              <a:tr h="170815">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4200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6036960"/>
                  </a:ext>
                </a:extLst>
              </a:tr>
            </a:tbl>
          </a:graphicData>
        </a:graphic>
      </p:graphicFrame>
      <p:sp>
        <p:nvSpPr>
          <p:cNvPr id="13" name="Rectángulo 12"/>
          <p:cNvSpPr/>
          <p:nvPr/>
        </p:nvSpPr>
        <p:spPr>
          <a:xfrm>
            <a:off x="614507" y="4088451"/>
            <a:ext cx="800596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Datos fundamentales y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cálculo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 acero de refuerzo de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pantalla principal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presa r</a:t>
            </a:r>
            <a:r>
              <a:rPr kumimoji="0" lang="es-EC" altLang="es-EC"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í</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Pita</a:t>
            </a:r>
            <a:endPar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Tabla 8"/>
          <p:cNvGraphicFramePr>
            <a:graphicFrameLocks noGrp="1"/>
          </p:cNvGraphicFramePr>
          <p:nvPr>
            <p:extLst>
              <p:ext uri="{D42A27DB-BD31-4B8C-83A1-F6EECF244321}">
                <p14:modId xmlns:p14="http://schemas.microsoft.com/office/powerpoint/2010/main" val="2225888128"/>
              </p:ext>
            </p:extLst>
          </p:nvPr>
        </p:nvGraphicFramePr>
        <p:xfrm>
          <a:off x="3184441" y="1393555"/>
          <a:ext cx="5827210" cy="2117587"/>
        </p:xfrm>
        <a:graphic>
          <a:graphicData uri="http://schemas.openxmlformats.org/drawingml/2006/table">
            <a:tbl>
              <a:tblPr firstRow="1" firstCol="1" bandRow="1">
                <a:tableStyleId>{5C22544A-7EE6-4342-B048-85BDC9FD1C3A}</a:tableStyleId>
              </a:tblPr>
              <a:tblGrid>
                <a:gridCol w="976354">
                  <a:extLst>
                    <a:ext uri="{9D8B030D-6E8A-4147-A177-3AD203B41FA5}">
                      <a16:colId xmlns:a16="http://schemas.microsoft.com/office/drawing/2014/main" xmlns="" val="1636028853"/>
                    </a:ext>
                  </a:extLst>
                </a:gridCol>
                <a:gridCol w="1212714">
                  <a:extLst>
                    <a:ext uri="{9D8B030D-6E8A-4147-A177-3AD203B41FA5}">
                      <a16:colId xmlns:a16="http://schemas.microsoft.com/office/drawing/2014/main" xmlns="" val="1932559548"/>
                    </a:ext>
                  </a:extLst>
                </a:gridCol>
                <a:gridCol w="1212714">
                  <a:extLst>
                    <a:ext uri="{9D8B030D-6E8A-4147-A177-3AD203B41FA5}">
                      <a16:colId xmlns:a16="http://schemas.microsoft.com/office/drawing/2014/main" xmlns="" val="4291487172"/>
                    </a:ext>
                  </a:extLst>
                </a:gridCol>
                <a:gridCol w="1212714">
                  <a:extLst>
                    <a:ext uri="{9D8B030D-6E8A-4147-A177-3AD203B41FA5}">
                      <a16:colId xmlns:a16="http://schemas.microsoft.com/office/drawing/2014/main" xmlns="" val="2229556620"/>
                    </a:ext>
                  </a:extLst>
                </a:gridCol>
                <a:gridCol w="1212714">
                  <a:extLst>
                    <a:ext uri="{9D8B030D-6E8A-4147-A177-3AD203B41FA5}">
                      <a16:colId xmlns:a16="http://schemas.microsoft.com/office/drawing/2014/main" xmlns="" val="3543808459"/>
                    </a:ext>
                  </a:extLst>
                </a:gridCol>
              </a:tblGrid>
              <a:tr h="165911">
                <a:tc>
                  <a:txBody>
                    <a:bodyPr/>
                    <a:lstStyle/>
                    <a:p>
                      <a:endParaRPr lang="es-EC" sz="1100">
                        <a:effectLst/>
                        <a:latin typeface="Calibri" panose="020F0502020204030204" pitchFamily="34" charset="0"/>
                        <a:cs typeface="Times New Roman" panose="02020603050405020304" pitchFamily="18" charset="0"/>
                      </a:endParaRPr>
                    </a:p>
                  </a:txBody>
                  <a:tcPr marL="33689" marR="33689" marT="0" marB="0"/>
                </a:tc>
                <a:tc gridSpan="2">
                  <a:txBody>
                    <a:bodyPr/>
                    <a:lstStyle/>
                    <a:p>
                      <a:pPr algn="ctr">
                        <a:lnSpc>
                          <a:spcPct val="107000"/>
                        </a:lnSpc>
                        <a:spcAft>
                          <a:spcPts val="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hMerge="1">
                  <a:txBody>
                    <a:bodyPr/>
                    <a:lstStyle/>
                    <a:p>
                      <a:endParaRPr lang="es-EC"/>
                    </a:p>
                  </a:txBody>
                  <a:tcPr/>
                </a:tc>
                <a:tc gridSpan="2">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hMerge="1">
                  <a:txBody>
                    <a:bodyPr/>
                    <a:lstStyle/>
                    <a:p>
                      <a:endParaRPr lang="es-EC"/>
                    </a:p>
                  </a:txBody>
                  <a:tcPr/>
                </a:tc>
                <a:extLst>
                  <a:ext uri="{0D108BD9-81ED-4DB2-BD59-A6C34878D82A}">
                    <a16:rowId xmlns:a16="http://schemas.microsoft.com/office/drawing/2014/main" xmlns="" val="962634137"/>
                  </a:ext>
                </a:extLst>
              </a:tr>
              <a:tr h="166025">
                <a:tc>
                  <a:txBody>
                    <a:bodyPr/>
                    <a:lstStyle/>
                    <a:p>
                      <a:endParaRPr lang="es-EC" sz="1100">
                        <a:effectLst/>
                        <a:latin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296857346"/>
                  </a:ext>
                </a:extLst>
              </a:tr>
              <a:tr h="203621">
                <a:tc>
                  <a:txBody>
                    <a:bodyPr/>
                    <a:lstStyle/>
                    <a:p>
                      <a:endParaRPr lang="es-EC" sz="1100"/>
                    </a:p>
                  </a:txBody>
                  <a:tcPr marL="33689" marR="33689" marT="0" marB="0"/>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extLst>
                  <a:ext uri="{0D108BD9-81ED-4DB2-BD59-A6C34878D82A}">
                    <a16:rowId xmlns:a16="http://schemas.microsoft.com/office/drawing/2014/main" xmlns="" val="1227099173"/>
                  </a:ext>
                </a:extLst>
              </a:tr>
              <a:tr h="197881">
                <a:tc>
                  <a:txBody>
                    <a:bodyPr/>
                    <a:lstStyle/>
                    <a:p>
                      <a:pPr>
                        <a:lnSpc>
                          <a:spcPct val="107000"/>
                        </a:lnSpc>
                        <a:spcAft>
                          <a:spcPts val="0"/>
                        </a:spcAft>
                      </a:pPr>
                      <a:r>
                        <a:rPr lang="es-EC" sz="1100">
                          <a:effectLst/>
                        </a:rPr>
                        <a:t>M (T.m)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32.12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dirty="0">
                          <a:effectLst/>
                        </a:rPr>
                        <a:t>-5.91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4277077116"/>
                  </a:ext>
                </a:extLst>
              </a:tr>
              <a:tr h="362782">
                <a:tc>
                  <a:txBody>
                    <a:bodyPr/>
                    <a:lstStyle/>
                    <a:p>
                      <a:pPr algn="r">
                        <a:lnSpc>
                          <a:spcPct val="107000"/>
                        </a:lnSpc>
                        <a:spcAft>
                          <a:spcPts val="0"/>
                        </a:spcAft>
                      </a:pPr>
                      <a:r>
                        <a:rPr lang="el-GR" sz="1100" dirty="0" smtClean="0">
                          <a:effectLst/>
                        </a:rPr>
                        <a:t>ρ</a:t>
                      </a:r>
                      <a:r>
                        <a:rPr lang="es-EC" sz="1100" baseline="0" dirty="0" smtClean="0">
                          <a:effectLst/>
                        </a:rPr>
                        <a:t> </a:t>
                      </a:r>
                      <a:r>
                        <a:rPr lang="es-EC" sz="1100" dirty="0" smtClean="0">
                          <a:effectLst/>
                        </a:rPr>
                        <a:t>calculado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0.00317282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0.00000480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0.00149844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-0.00056463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4129389928"/>
                  </a:ext>
                </a:extLst>
              </a:tr>
              <a:tr h="203621">
                <a:tc>
                  <a:txBody>
                    <a:bodyPr/>
                    <a:lstStyle/>
                    <a:p>
                      <a:endParaRPr lang="es-EC" sz="1100" dirty="0"/>
                    </a:p>
                  </a:txBody>
                  <a:tcPr marL="33689" marR="33689" marT="0" marB="0"/>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extLst>
                  <a:ext uri="{0D108BD9-81ED-4DB2-BD59-A6C34878D82A}">
                    <a16:rowId xmlns:a16="http://schemas.microsoft.com/office/drawing/2014/main" xmlns="" val="2605932183"/>
                  </a:ext>
                </a:extLst>
              </a:tr>
              <a:tr h="230862">
                <a:tc>
                  <a:txBody>
                    <a:bodyPr/>
                    <a:lstStyle/>
                    <a:p>
                      <a:pPr>
                        <a:lnSpc>
                          <a:spcPct val="107000"/>
                        </a:lnSpc>
                        <a:spcAft>
                          <a:spcPts val="0"/>
                        </a:spcAft>
                      </a:pPr>
                      <a:r>
                        <a:rPr lang="es-EC" sz="1100" dirty="0">
                          <a:effectLst/>
                        </a:rPr>
                        <a:t> </a:t>
                      </a:r>
                      <a:r>
                        <a:rPr lang="el-GR" sz="1100" dirty="0" smtClean="0">
                          <a:effectLst/>
                        </a:rPr>
                        <a:t>ρ</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0.00317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300459323"/>
                  </a:ext>
                </a:extLst>
              </a:tr>
              <a:tr h="166025">
                <a:tc>
                  <a:txBody>
                    <a:bodyPr/>
                    <a:lstStyle/>
                    <a:p>
                      <a:pPr>
                        <a:lnSpc>
                          <a:spcPct val="107000"/>
                        </a:lnSpc>
                        <a:spcAft>
                          <a:spcPts val="0"/>
                        </a:spcAft>
                      </a:pPr>
                      <a:r>
                        <a:rPr lang="es-EC" sz="1100">
                          <a:effectLst/>
                        </a:rPr>
                        <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16.66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2813449690"/>
                  </a:ext>
                </a:extLst>
              </a:tr>
              <a:tr h="362782">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1Ø22mm@22cm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1Ø20mm@23cm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1Ø20mm@23cm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dirty="0">
                          <a:effectLst/>
                        </a:rPr>
                        <a:t>1Ø20mm@23cm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88915083"/>
                  </a:ext>
                </a:extLst>
              </a:tr>
            </a:tbl>
          </a:graphicData>
        </a:graphic>
      </p:graphicFrame>
      <p:pic>
        <p:nvPicPr>
          <p:cNvPr id="9217" name="Imagen 6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5900" y="2055813"/>
            <a:ext cx="85725" cy="19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2366989419"/>
              </p:ext>
            </p:extLst>
          </p:nvPr>
        </p:nvGraphicFramePr>
        <p:xfrm>
          <a:off x="3184441" y="4505053"/>
          <a:ext cx="5827210" cy="2054937"/>
        </p:xfrm>
        <a:graphic>
          <a:graphicData uri="http://schemas.openxmlformats.org/drawingml/2006/table">
            <a:tbl>
              <a:tblPr firstRow="1" firstCol="1" bandRow="1">
                <a:tableStyleId>{5C22544A-7EE6-4342-B048-85BDC9FD1C3A}</a:tableStyleId>
              </a:tblPr>
              <a:tblGrid>
                <a:gridCol w="975462">
                  <a:extLst>
                    <a:ext uri="{9D8B030D-6E8A-4147-A177-3AD203B41FA5}">
                      <a16:colId xmlns:a16="http://schemas.microsoft.com/office/drawing/2014/main" xmlns="" val="4123815964"/>
                    </a:ext>
                  </a:extLst>
                </a:gridCol>
                <a:gridCol w="1212937">
                  <a:extLst>
                    <a:ext uri="{9D8B030D-6E8A-4147-A177-3AD203B41FA5}">
                      <a16:colId xmlns:a16="http://schemas.microsoft.com/office/drawing/2014/main" xmlns="" val="3018955013"/>
                    </a:ext>
                  </a:extLst>
                </a:gridCol>
                <a:gridCol w="1212937">
                  <a:extLst>
                    <a:ext uri="{9D8B030D-6E8A-4147-A177-3AD203B41FA5}">
                      <a16:colId xmlns:a16="http://schemas.microsoft.com/office/drawing/2014/main" xmlns="" val="2984113710"/>
                    </a:ext>
                  </a:extLst>
                </a:gridCol>
                <a:gridCol w="1212937">
                  <a:extLst>
                    <a:ext uri="{9D8B030D-6E8A-4147-A177-3AD203B41FA5}">
                      <a16:colId xmlns:a16="http://schemas.microsoft.com/office/drawing/2014/main" xmlns="" val="4089911097"/>
                    </a:ext>
                  </a:extLst>
                </a:gridCol>
                <a:gridCol w="1212937">
                  <a:extLst>
                    <a:ext uri="{9D8B030D-6E8A-4147-A177-3AD203B41FA5}">
                      <a16:colId xmlns:a16="http://schemas.microsoft.com/office/drawing/2014/main" xmlns="" val="928605899"/>
                    </a:ext>
                  </a:extLst>
                </a:gridCol>
              </a:tblGrid>
              <a:tr h="35833">
                <a:tc>
                  <a:txBody>
                    <a:bodyPr/>
                    <a:lstStyle/>
                    <a:p>
                      <a:endParaRPr lang="es-EC" sz="1100">
                        <a:effectLst/>
                        <a:latin typeface="Calibri" panose="020F0502020204030204" pitchFamily="34" charset="0"/>
                        <a:cs typeface="Times New Roman" panose="02020603050405020304" pitchFamily="18" charset="0"/>
                      </a:endParaRPr>
                    </a:p>
                  </a:txBody>
                  <a:tcPr marL="34398" marR="34398" marT="0" marB="0"/>
                </a:tc>
                <a:tc gridSpan="2">
                  <a:txBody>
                    <a:bodyPr/>
                    <a:lstStyle/>
                    <a:p>
                      <a:pPr algn="ctr">
                        <a:lnSpc>
                          <a:spcPct val="107000"/>
                        </a:lnSpc>
                        <a:spcAft>
                          <a:spcPts val="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hMerge="1">
                  <a:txBody>
                    <a:bodyPr/>
                    <a:lstStyle/>
                    <a:p>
                      <a:endParaRPr lang="es-EC"/>
                    </a:p>
                  </a:txBody>
                  <a:tcPr/>
                </a:tc>
                <a:tc gridSpan="2">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hMerge="1">
                  <a:txBody>
                    <a:bodyPr/>
                    <a:lstStyle/>
                    <a:p>
                      <a:endParaRPr lang="es-EC"/>
                    </a:p>
                  </a:txBody>
                  <a:tcPr/>
                </a:tc>
                <a:extLst>
                  <a:ext uri="{0D108BD9-81ED-4DB2-BD59-A6C34878D82A}">
                    <a16:rowId xmlns:a16="http://schemas.microsoft.com/office/drawing/2014/main" xmlns="" val="1617615253"/>
                  </a:ext>
                </a:extLst>
              </a:tr>
              <a:tr h="96156">
                <a:tc>
                  <a:txBody>
                    <a:bodyPr/>
                    <a:lstStyle/>
                    <a:p>
                      <a:endParaRPr lang="es-EC" sz="1100">
                        <a:effectLst/>
                        <a:latin typeface="Calibri" panose="020F0502020204030204" pitchFamily="34" charset="0"/>
                        <a:cs typeface="Times New Roman" panose="02020603050405020304" pitchFamily="18" charset="0"/>
                      </a:endParaRPr>
                    </a:p>
                  </a:txBody>
                  <a:tcPr marL="34398" marR="34398"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2670755602"/>
                  </a:ext>
                </a:extLst>
              </a:tr>
              <a:tr h="71892">
                <a:tc>
                  <a:txBody>
                    <a:bodyPr/>
                    <a:lstStyle/>
                    <a:p>
                      <a:endParaRPr lang="es-EC" sz="1100"/>
                    </a:p>
                  </a:txBody>
                  <a:tcPr marL="34398" marR="34398" marT="0" marB="0"/>
                </a:tc>
                <a:tc>
                  <a:txBody>
                    <a:bodyPr/>
                    <a:lstStyle/>
                    <a:p>
                      <a:endParaRPr lang="es-EC" sz="1100"/>
                    </a:p>
                  </a:txBody>
                  <a:tcPr marL="45864" marR="45864" marT="22932" marB="22932"/>
                </a:tc>
                <a:tc>
                  <a:txBody>
                    <a:bodyPr/>
                    <a:lstStyle/>
                    <a:p>
                      <a:endParaRPr lang="es-EC" sz="1100"/>
                    </a:p>
                  </a:txBody>
                  <a:tcPr marL="45864" marR="45864" marT="22932" marB="22932"/>
                </a:tc>
                <a:tc>
                  <a:txBody>
                    <a:bodyPr/>
                    <a:lstStyle/>
                    <a:p>
                      <a:endParaRPr lang="es-EC" sz="1100"/>
                    </a:p>
                  </a:txBody>
                  <a:tcPr marL="45864" marR="45864" marT="22932" marB="22932"/>
                </a:tc>
                <a:tc>
                  <a:txBody>
                    <a:bodyPr/>
                    <a:lstStyle/>
                    <a:p>
                      <a:endParaRPr lang="es-EC" sz="1100"/>
                    </a:p>
                  </a:txBody>
                  <a:tcPr marL="45864" marR="45864" marT="22932" marB="22932"/>
                </a:tc>
                <a:extLst>
                  <a:ext uri="{0D108BD9-81ED-4DB2-BD59-A6C34878D82A}">
                    <a16:rowId xmlns:a16="http://schemas.microsoft.com/office/drawing/2014/main" xmlns="" val="3997735820"/>
                  </a:ext>
                </a:extLst>
              </a:tr>
              <a:tr h="192312">
                <a:tc>
                  <a:txBody>
                    <a:bodyPr/>
                    <a:lstStyle/>
                    <a:p>
                      <a:pPr>
                        <a:lnSpc>
                          <a:spcPct val="107000"/>
                        </a:lnSpc>
                        <a:spcAft>
                          <a:spcPts val="0"/>
                        </a:spcAft>
                      </a:pPr>
                      <a:r>
                        <a:rPr lang="es-EC" sz="1100">
                          <a:effectLst/>
                        </a:rPr>
                        <a:t>M (T.m)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26.56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-5.23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20.81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-11.33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2791719153"/>
                  </a:ext>
                </a:extLst>
              </a:tr>
              <a:tr h="320519">
                <a:tc>
                  <a:txBody>
                    <a:bodyPr/>
                    <a:lstStyle/>
                    <a:p>
                      <a:pPr algn="r">
                        <a:lnSpc>
                          <a:spcPct val="107000"/>
                        </a:lnSpc>
                        <a:spcAft>
                          <a:spcPts val="0"/>
                        </a:spcAft>
                      </a:pPr>
                      <a:r>
                        <a:rPr lang="el-GR" sz="1100" dirty="0" smtClean="0">
                          <a:effectLst/>
                        </a:rPr>
                        <a:t>ρ</a:t>
                      </a:r>
                      <a:r>
                        <a:rPr lang="es-EC" sz="1100" dirty="0" smtClean="0">
                          <a:effectLst/>
                        </a:rPr>
                        <a:t> calculado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0.00135340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0.00026393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0.00105761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0.00057334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4013576371"/>
                  </a:ext>
                </a:extLst>
              </a:tr>
              <a:tr h="71892">
                <a:tc>
                  <a:txBody>
                    <a:bodyPr/>
                    <a:lstStyle/>
                    <a:p>
                      <a:endParaRPr lang="es-EC" sz="1100"/>
                    </a:p>
                  </a:txBody>
                  <a:tcPr marL="34398" marR="34398" marT="0" marB="0"/>
                </a:tc>
                <a:tc>
                  <a:txBody>
                    <a:bodyPr/>
                    <a:lstStyle/>
                    <a:p>
                      <a:endParaRPr lang="es-EC" sz="1100"/>
                    </a:p>
                  </a:txBody>
                  <a:tcPr marL="45864" marR="45864" marT="22932" marB="22932"/>
                </a:tc>
                <a:tc>
                  <a:txBody>
                    <a:bodyPr/>
                    <a:lstStyle/>
                    <a:p>
                      <a:endParaRPr lang="es-EC" sz="1100"/>
                    </a:p>
                  </a:txBody>
                  <a:tcPr marL="45864" marR="45864" marT="22932" marB="22932"/>
                </a:tc>
                <a:tc>
                  <a:txBody>
                    <a:bodyPr/>
                    <a:lstStyle/>
                    <a:p>
                      <a:endParaRPr lang="es-EC" sz="1100"/>
                    </a:p>
                  </a:txBody>
                  <a:tcPr marL="45864" marR="45864" marT="22932" marB="22932"/>
                </a:tc>
                <a:tc>
                  <a:txBody>
                    <a:bodyPr/>
                    <a:lstStyle/>
                    <a:p>
                      <a:endParaRPr lang="es-EC" sz="1100"/>
                    </a:p>
                  </a:txBody>
                  <a:tcPr marL="45864" marR="45864" marT="22932" marB="22932"/>
                </a:tc>
                <a:extLst>
                  <a:ext uri="{0D108BD9-81ED-4DB2-BD59-A6C34878D82A}">
                    <a16:rowId xmlns:a16="http://schemas.microsoft.com/office/drawing/2014/main" xmlns="" val="1976230234"/>
                  </a:ext>
                </a:extLst>
              </a:tr>
              <a:tr h="224363">
                <a:tc>
                  <a:txBody>
                    <a:bodyPr/>
                    <a:lstStyle/>
                    <a:p>
                      <a:pPr>
                        <a:lnSpc>
                          <a:spcPct val="107000"/>
                        </a:lnSpc>
                        <a:spcAft>
                          <a:spcPts val="0"/>
                        </a:spcAft>
                      </a:pPr>
                      <a:r>
                        <a:rPr lang="es-EC" sz="1100" dirty="0">
                          <a:effectLst/>
                        </a:rPr>
                        <a:t> </a:t>
                      </a:r>
                      <a:r>
                        <a:rPr lang="el-GR" sz="1100" dirty="0" smtClean="0">
                          <a:effectLst/>
                        </a:rPr>
                        <a:t>ρ</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4210888461"/>
                  </a:ext>
                </a:extLst>
              </a:tr>
              <a:tr h="160260">
                <a:tc>
                  <a:txBody>
                    <a:bodyPr/>
                    <a:lstStyle/>
                    <a:p>
                      <a:pPr>
                        <a:lnSpc>
                          <a:spcPct val="107000"/>
                        </a:lnSpc>
                        <a:spcAft>
                          <a:spcPts val="0"/>
                        </a:spcAft>
                      </a:pPr>
                      <a:r>
                        <a:rPr lang="es-EC" sz="1100">
                          <a:effectLst/>
                        </a:rPr>
                        <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18.13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18.13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18.13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gn="r">
                        <a:lnSpc>
                          <a:spcPct val="107000"/>
                        </a:lnSpc>
                        <a:spcAft>
                          <a:spcPts val="0"/>
                        </a:spcAft>
                      </a:pPr>
                      <a:r>
                        <a:rPr lang="es-EC" sz="1100">
                          <a:effectLst/>
                        </a:rPr>
                        <a:t>18.13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1359880422"/>
                  </a:ext>
                </a:extLst>
              </a:tr>
              <a:tr h="352571">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nSpc>
                          <a:spcPct val="107000"/>
                        </a:lnSpc>
                        <a:spcAft>
                          <a:spcPts val="0"/>
                        </a:spcAft>
                      </a:pPr>
                      <a:r>
                        <a:rPr lang="es-EC" sz="1100">
                          <a:effectLst/>
                        </a:rPr>
                        <a:t>1Ø22mm@20cm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nSpc>
                          <a:spcPct val="107000"/>
                        </a:lnSpc>
                        <a:spcAft>
                          <a:spcPts val="0"/>
                        </a:spcAft>
                      </a:pPr>
                      <a:r>
                        <a:rPr lang="es-EC" sz="1100">
                          <a:effectLst/>
                        </a:rPr>
                        <a:t>1Ø22mm@20cm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nSpc>
                          <a:spcPct val="107000"/>
                        </a:lnSpc>
                        <a:spcAft>
                          <a:spcPts val="0"/>
                        </a:spcAft>
                      </a:pPr>
                      <a:r>
                        <a:rPr lang="es-EC" sz="1100">
                          <a:effectLst/>
                        </a:rPr>
                        <a:t>1Ø22mm@20cm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tc>
                  <a:txBody>
                    <a:bodyPr/>
                    <a:lstStyle/>
                    <a:p>
                      <a:pPr>
                        <a:lnSpc>
                          <a:spcPct val="107000"/>
                        </a:lnSpc>
                        <a:spcAft>
                          <a:spcPts val="0"/>
                        </a:spcAft>
                      </a:pPr>
                      <a:r>
                        <a:rPr lang="es-EC" sz="1100" dirty="0">
                          <a:effectLst/>
                        </a:rPr>
                        <a:t>1Ø22mm@20cm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398" marR="34398" marT="0" marB="0"/>
                </a:tc>
                <a:extLst>
                  <a:ext uri="{0D108BD9-81ED-4DB2-BD59-A6C34878D82A}">
                    <a16:rowId xmlns:a16="http://schemas.microsoft.com/office/drawing/2014/main" xmlns="" val="1489782076"/>
                  </a:ext>
                </a:extLst>
              </a:tr>
            </a:tbl>
          </a:graphicData>
        </a:graphic>
      </p:graphicFrame>
    </p:spTree>
    <p:extLst>
      <p:ext uri="{BB962C8B-B14F-4D97-AF65-F5344CB8AC3E}">
        <p14:creationId xmlns:p14="http://schemas.microsoft.com/office/powerpoint/2010/main" val="1030869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8084" y="482430"/>
            <a:ext cx="28016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1" i="1" u="none" strike="noStrike" kern="1200" cap="none" spc="0" normalizeH="0" baseline="0" noProof="0" dirty="0" smtClean="0">
                <a:ln>
                  <a:noFill/>
                </a:ln>
                <a:solidFill>
                  <a:prstClr val="black"/>
                </a:solidFill>
                <a:effectLst/>
                <a:uLnTx/>
                <a:uFillTx/>
                <a:latin typeface="Century Gothic" panose="020B0502020202020204"/>
                <a:ea typeface="+mn-ea"/>
                <a:cs typeface="+mn-cs"/>
              </a:rPr>
              <a:t>Paredes de </a:t>
            </a:r>
            <a:r>
              <a:rPr kumimoji="0" lang="es-EC" sz="1800" b="1" i="1" u="none" strike="noStrike" kern="1200" cap="none" spc="0" normalizeH="0" baseline="0" noProof="0" dirty="0" err="1" smtClean="0">
                <a:ln>
                  <a:noFill/>
                </a:ln>
                <a:solidFill>
                  <a:prstClr val="black"/>
                </a:solidFill>
                <a:effectLst/>
                <a:uLnTx/>
                <a:uFillTx/>
                <a:latin typeface="Century Gothic" panose="020B0502020202020204"/>
                <a:ea typeface="+mn-ea"/>
                <a:cs typeface="+mn-cs"/>
              </a:rPr>
              <a:t>arriostramiento</a:t>
            </a:r>
            <a:endParaRPr kumimoji="0" lang="es-EC" sz="1800" b="1"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2809323184"/>
              </p:ext>
            </p:extLst>
          </p:nvPr>
        </p:nvGraphicFramePr>
        <p:xfrm>
          <a:off x="312821" y="1415987"/>
          <a:ext cx="2765675" cy="1565656"/>
        </p:xfrm>
        <a:graphic>
          <a:graphicData uri="http://schemas.openxmlformats.org/drawingml/2006/table">
            <a:tbl>
              <a:tblPr firstRow="1" firstCol="1" bandRow="1">
                <a:tableStyleId>{5C22544A-7EE6-4342-B048-85BDC9FD1C3A}</a:tableStyleId>
              </a:tblPr>
              <a:tblGrid>
                <a:gridCol w="1475360">
                  <a:extLst>
                    <a:ext uri="{9D8B030D-6E8A-4147-A177-3AD203B41FA5}">
                      <a16:colId xmlns:a16="http://schemas.microsoft.com/office/drawing/2014/main" xmlns="" val="1259665726"/>
                    </a:ext>
                  </a:extLst>
                </a:gridCol>
                <a:gridCol w="552636">
                  <a:extLst>
                    <a:ext uri="{9D8B030D-6E8A-4147-A177-3AD203B41FA5}">
                      <a16:colId xmlns:a16="http://schemas.microsoft.com/office/drawing/2014/main" xmlns="" val="706617297"/>
                    </a:ext>
                  </a:extLst>
                </a:gridCol>
                <a:gridCol w="737679">
                  <a:extLst>
                    <a:ext uri="{9D8B030D-6E8A-4147-A177-3AD203B41FA5}">
                      <a16:colId xmlns:a16="http://schemas.microsoft.com/office/drawing/2014/main" xmlns="" val="2550165469"/>
                    </a:ext>
                  </a:extLst>
                </a:gridCol>
              </a:tblGrid>
              <a:tr h="170815">
                <a:tc gridSpan="3">
                  <a:txBody>
                    <a:bodyPr/>
                    <a:lstStyle/>
                    <a:p>
                      <a:pPr algn="ctr">
                        <a:lnSpc>
                          <a:spcPct val="107000"/>
                        </a:lnSpc>
                        <a:spcAft>
                          <a:spcPts val="0"/>
                        </a:spcAft>
                      </a:pPr>
                      <a:r>
                        <a:rPr lang="es-EC" sz="1200">
                          <a:effectLst/>
                        </a:rPr>
                        <a:t>Dimensiones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205407596"/>
                  </a:ext>
                </a:extLst>
              </a:tr>
              <a:tr h="163195">
                <a:tc>
                  <a:txBody>
                    <a:bodyPr/>
                    <a:lstStyle/>
                    <a:p>
                      <a:pPr>
                        <a:lnSpc>
                          <a:spcPct val="107000"/>
                        </a:lnSpc>
                        <a:spcAft>
                          <a:spcPts val="0"/>
                        </a:spcAft>
                      </a:pPr>
                      <a:r>
                        <a:rPr lang="es-EC" sz="1200" dirty="0">
                          <a:effectLst/>
                        </a:rPr>
                        <a:t>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smtClean="0">
                          <a:effectLst/>
                        </a:rPr>
                        <a:t>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3044017"/>
                  </a:ext>
                </a:extLst>
              </a:tr>
              <a:tr h="163195">
                <a:tc>
                  <a:txBody>
                    <a:bodyPr/>
                    <a:lstStyle/>
                    <a:p>
                      <a:pPr>
                        <a:lnSpc>
                          <a:spcPct val="107000"/>
                        </a:lnSpc>
                        <a:spcAft>
                          <a:spcPts val="0"/>
                        </a:spcAft>
                      </a:pPr>
                      <a:r>
                        <a:rPr lang="es-EC" sz="1200">
                          <a:effectLst/>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361393"/>
                  </a:ext>
                </a:extLst>
              </a:tr>
              <a:tr h="163195">
                <a:tc>
                  <a:txBody>
                    <a:bodyPr/>
                    <a:lstStyle/>
                    <a:p>
                      <a:pPr>
                        <a:lnSpc>
                          <a:spcPct val="107000"/>
                        </a:lnSpc>
                        <a:spcAft>
                          <a:spcPts val="0"/>
                        </a:spcAft>
                      </a:pPr>
                      <a:r>
                        <a:rPr lang="es-EC" sz="1200">
                          <a:effectLst/>
                        </a:rPr>
                        <a:t>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784518"/>
                  </a:ext>
                </a:extLst>
              </a:tr>
              <a:tr h="163195">
                <a:tc>
                  <a:txBody>
                    <a:bodyPr/>
                    <a:lstStyle/>
                    <a:p>
                      <a:pPr>
                        <a:lnSpc>
                          <a:spcPct val="107000"/>
                        </a:lnSpc>
                        <a:spcAft>
                          <a:spcPts val="0"/>
                        </a:spcAft>
                      </a:pPr>
                      <a:r>
                        <a:rPr lang="es-EC" sz="1200">
                          <a:effectLst/>
                        </a:rPr>
                        <a:t>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smtClean="0">
                          <a:effectLst/>
                        </a:rPr>
                        <a:t>42.5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Cm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3022194"/>
                  </a:ext>
                </a:extLst>
              </a:tr>
              <a:tr h="163195">
                <a:tc gridSpan="3">
                  <a:txBody>
                    <a:bodyPr/>
                    <a:lstStyle/>
                    <a:p>
                      <a:pPr algn="ctr">
                        <a:lnSpc>
                          <a:spcPct val="107000"/>
                        </a:lnSpc>
                        <a:spcAft>
                          <a:spcPts val="0"/>
                        </a:spcAft>
                      </a:pPr>
                      <a:r>
                        <a:rPr lang="es-EC" sz="1200" dirty="0">
                          <a:effectLst/>
                        </a:rPr>
                        <a:t>Materiales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843049332"/>
                  </a:ext>
                </a:extLst>
              </a:tr>
              <a:tr h="163195">
                <a:tc>
                  <a:txBody>
                    <a:bodyPr/>
                    <a:lstStyle/>
                    <a:p>
                      <a:pPr>
                        <a:lnSpc>
                          <a:spcPct val="107000"/>
                        </a:lnSpc>
                        <a:spcAft>
                          <a:spcPts val="0"/>
                        </a:spcAft>
                      </a:pPr>
                      <a:r>
                        <a:rPr lang="es-EC" sz="1200">
                          <a:effectLst/>
                        </a:rPr>
                        <a:t>f´c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kg/cm2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992169"/>
                  </a:ext>
                </a:extLst>
              </a:tr>
              <a:tr h="170815">
                <a:tc>
                  <a:txBody>
                    <a:bodyPr/>
                    <a:lstStyle/>
                    <a:p>
                      <a:pPr>
                        <a:lnSpc>
                          <a:spcPct val="107000"/>
                        </a:lnSpc>
                        <a:spcAft>
                          <a:spcPts val="0"/>
                        </a:spcAft>
                      </a:pPr>
                      <a:r>
                        <a:rPr lang="es-EC" sz="1200">
                          <a:effectLst/>
                        </a:rPr>
                        <a:t>fy</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rPr>
                        <a:t>4200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rPr>
                        <a:t>kg/cm2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5855814"/>
                  </a:ext>
                </a:extLst>
              </a:tr>
            </a:tbl>
          </a:graphicData>
        </a:graphic>
      </p:graphicFrame>
      <p:sp>
        <p:nvSpPr>
          <p:cNvPr id="5" name="Rectángulo 4"/>
          <p:cNvSpPr/>
          <p:nvPr/>
        </p:nvSpPr>
        <p:spPr>
          <a:xfrm>
            <a:off x="1308073" y="977080"/>
            <a:ext cx="800596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Datos fundamentales y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cálculo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 acero de refuerzo de contrafuerte </a:t>
            </a:r>
            <a:r>
              <a:rPr kumimoji="0" lang="es-EC" altLang="es-EC"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interno </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presa r</a:t>
            </a:r>
            <a:r>
              <a:rPr kumimoji="0" lang="es-EC" altLang="es-EC"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í</a:t>
            </a:r>
            <a:r>
              <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 El Salto</a:t>
            </a:r>
            <a:endParaRPr kumimoji="0" lang="es-EC" altLang="es-EC"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2090684886"/>
              </p:ext>
            </p:extLst>
          </p:nvPr>
        </p:nvGraphicFramePr>
        <p:xfrm>
          <a:off x="3188369" y="1407623"/>
          <a:ext cx="5739065" cy="2119196"/>
        </p:xfrm>
        <a:graphic>
          <a:graphicData uri="http://schemas.openxmlformats.org/drawingml/2006/table">
            <a:tbl>
              <a:tblPr firstRow="1" firstCol="1" bandRow="1">
                <a:tableStyleId>{5C22544A-7EE6-4342-B048-85BDC9FD1C3A}</a:tableStyleId>
              </a:tblPr>
              <a:tblGrid>
                <a:gridCol w="961585">
                  <a:extLst>
                    <a:ext uri="{9D8B030D-6E8A-4147-A177-3AD203B41FA5}">
                      <a16:colId xmlns:a16="http://schemas.microsoft.com/office/drawing/2014/main" xmlns="" val="993797644"/>
                    </a:ext>
                  </a:extLst>
                </a:gridCol>
                <a:gridCol w="1194370">
                  <a:extLst>
                    <a:ext uri="{9D8B030D-6E8A-4147-A177-3AD203B41FA5}">
                      <a16:colId xmlns:a16="http://schemas.microsoft.com/office/drawing/2014/main" xmlns="" val="2024642313"/>
                    </a:ext>
                  </a:extLst>
                </a:gridCol>
                <a:gridCol w="1194370">
                  <a:extLst>
                    <a:ext uri="{9D8B030D-6E8A-4147-A177-3AD203B41FA5}">
                      <a16:colId xmlns:a16="http://schemas.microsoft.com/office/drawing/2014/main" xmlns="" val="1987076337"/>
                    </a:ext>
                  </a:extLst>
                </a:gridCol>
                <a:gridCol w="1194370">
                  <a:extLst>
                    <a:ext uri="{9D8B030D-6E8A-4147-A177-3AD203B41FA5}">
                      <a16:colId xmlns:a16="http://schemas.microsoft.com/office/drawing/2014/main" xmlns="" val="1175511878"/>
                    </a:ext>
                  </a:extLst>
                </a:gridCol>
                <a:gridCol w="1194370">
                  <a:extLst>
                    <a:ext uri="{9D8B030D-6E8A-4147-A177-3AD203B41FA5}">
                      <a16:colId xmlns:a16="http://schemas.microsoft.com/office/drawing/2014/main" xmlns="" val="2823426896"/>
                    </a:ext>
                  </a:extLst>
                </a:gridCol>
              </a:tblGrid>
              <a:tr h="152933">
                <a:tc>
                  <a:txBody>
                    <a:bodyPr/>
                    <a:lstStyle/>
                    <a:p>
                      <a:endParaRPr lang="es-EC" sz="1100">
                        <a:effectLst/>
                        <a:latin typeface="Calibri" panose="020F0502020204030204" pitchFamily="34" charset="0"/>
                        <a:cs typeface="Times New Roman" panose="02020603050405020304" pitchFamily="18" charset="0"/>
                      </a:endParaRPr>
                    </a:p>
                  </a:txBody>
                  <a:tcPr marL="33689" marR="33689" marT="0" marB="0"/>
                </a:tc>
                <a:tc gridSpan="2">
                  <a:txBody>
                    <a:bodyPr/>
                    <a:lstStyle/>
                    <a:p>
                      <a:pPr algn="ctr">
                        <a:lnSpc>
                          <a:spcPct val="107000"/>
                        </a:lnSpc>
                        <a:spcAft>
                          <a:spcPts val="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hMerge="1">
                  <a:txBody>
                    <a:bodyPr/>
                    <a:lstStyle/>
                    <a:p>
                      <a:endParaRPr lang="es-EC"/>
                    </a:p>
                  </a:txBody>
                  <a:tcPr/>
                </a:tc>
                <a:tc gridSpan="2">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hMerge="1">
                  <a:txBody>
                    <a:bodyPr/>
                    <a:lstStyle/>
                    <a:p>
                      <a:endParaRPr lang="es-EC"/>
                    </a:p>
                  </a:txBody>
                  <a:tcPr/>
                </a:tc>
                <a:extLst>
                  <a:ext uri="{0D108BD9-81ED-4DB2-BD59-A6C34878D82A}">
                    <a16:rowId xmlns:a16="http://schemas.microsoft.com/office/drawing/2014/main" xmlns="" val="141477688"/>
                  </a:ext>
                </a:extLst>
              </a:tr>
              <a:tr h="153047">
                <a:tc>
                  <a:txBody>
                    <a:bodyPr/>
                    <a:lstStyle/>
                    <a:p>
                      <a:endParaRPr lang="es-EC" sz="1100">
                        <a:effectLst/>
                        <a:latin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lnSpc>
                          <a:spcPct val="107000"/>
                        </a:lnSpc>
                        <a:spcAft>
                          <a:spcPts val="0"/>
                        </a:spcAft>
                      </a:pPr>
                      <a:r>
                        <a:rPr lang="es-EC" sz="1100">
                          <a:effectLst/>
                        </a:rPr>
                        <a:t>neg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340171196"/>
                  </a:ext>
                </a:extLst>
              </a:tr>
              <a:tr h="191159">
                <a:tc>
                  <a:txBody>
                    <a:bodyPr/>
                    <a:lstStyle/>
                    <a:p>
                      <a:endParaRPr lang="es-EC" sz="1100"/>
                    </a:p>
                  </a:txBody>
                  <a:tcPr marL="33689" marR="33689" marT="0" marB="0"/>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dirty="0"/>
                    </a:p>
                  </a:txBody>
                  <a:tcPr marL="44919" marR="44919" marT="22459" marB="22459"/>
                </a:tc>
                <a:extLst>
                  <a:ext uri="{0D108BD9-81ED-4DB2-BD59-A6C34878D82A}">
                    <a16:rowId xmlns:a16="http://schemas.microsoft.com/office/drawing/2014/main" xmlns="" val="2192357806"/>
                  </a:ext>
                </a:extLst>
              </a:tr>
              <a:tr h="198157">
                <a:tc>
                  <a:txBody>
                    <a:bodyPr/>
                    <a:lstStyle/>
                    <a:p>
                      <a:pPr>
                        <a:lnSpc>
                          <a:spcPct val="107000"/>
                        </a:lnSpc>
                        <a:spcAft>
                          <a:spcPts val="0"/>
                        </a:spcAft>
                      </a:pPr>
                      <a:r>
                        <a:rPr lang="es-EC" sz="1100">
                          <a:effectLst/>
                        </a:rPr>
                        <a:t>M (T.m)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8.56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-3.06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5.96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2085080409"/>
                  </a:ext>
                </a:extLst>
              </a:tr>
              <a:tr h="363288">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l-GR" sz="1100" dirty="0" smtClean="0">
                          <a:effectLst/>
                        </a:rPr>
                        <a:t>ρ</a:t>
                      </a:r>
                      <a:r>
                        <a:rPr lang="es-EC" sz="1100" baseline="0" dirty="0" smtClean="0">
                          <a:effectLst/>
                        </a:rPr>
                        <a:t> </a:t>
                      </a:r>
                      <a:r>
                        <a:rPr lang="es-EC" sz="1100" dirty="0" smtClean="0">
                          <a:effectLst/>
                        </a:rPr>
                        <a:t>calculado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C" sz="1100" dirty="0" smtClean="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dirty="0">
                          <a:effectLst/>
                        </a:rPr>
                        <a:t>0.00126835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0.00516725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0.00088006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-0.00010247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591667676"/>
                  </a:ext>
                </a:extLst>
              </a:tr>
              <a:tr h="191159">
                <a:tc>
                  <a:txBody>
                    <a:bodyPr/>
                    <a:lstStyle/>
                    <a:p>
                      <a:endParaRPr lang="es-EC" sz="1100"/>
                    </a:p>
                  </a:txBody>
                  <a:tcPr marL="33689" marR="33689" marT="0" marB="0"/>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tc>
                  <a:txBody>
                    <a:bodyPr/>
                    <a:lstStyle/>
                    <a:p>
                      <a:endParaRPr lang="es-EC" sz="1100"/>
                    </a:p>
                  </a:txBody>
                  <a:tcPr marL="44919" marR="44919" marT="22459" marB="22459"/>
                </a:tc>
                <a:extLst>
                  <a:ext uri="{0D108BD9-81ED-4DB2-BD59-A6C34878D82A}">
                    <a16:rowId xmlns:a16="http://schemas.microsoft.com/office/drawing/2014/main" xmlns="" val="214550607"/>
                  </a:ext>
                </a:extLst>
              </a:tr>
              <a:tr h="231183">
                <a:tc>
                  <a:txBody>
                    <a:bodyPr/>
                    <a:lstStyle/>
                    <a:p>
                      <a:pPr>
                        <a:lnSpc>
                          <a:spcPct val="107000"/>
                        </a:lnSpc>
                        <a:spcAft>
                          <a:spcPts val="0"/>
                        </a:spcAft>
                      </a:pPr>
                      <a:r>
                        <a:rPr lang="es-EC" sz="1100" dirty="0">
                          <a:effectLst/>
                        </a:rPr>
                        <a:t> </a:t>
                      </a:r>
                      <a:r>
                        <a:rPr lang="el-GR" sz="1100" dirty="0" smtClean="0">
                          <a:effectLst/>
                        </a:rPr>
                        <a:t>ρ</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0.00517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0.00250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362571651"/>
                  </a:ext>
                </a:extLst>
              </a:tr>
              <a:tr h="165131">
                <a:tc>
                  <a:txBody>
                    <a:bodyPr/>
                    <a:lstStyle/>
                    <a:p>
                      <a:pPr>
                        <a:lnSpc>
                          <a:spcPct val="107000"/>
                        </a:lnSpc>
                        <a:spcAft>
                          <a:spcPts val="0"/>
                        </a:spcAft>
                      </a:pPr>
                      <a:r>
                        <a:rPr lang="es-EC" sz="1100">
                          <a:effectLst/>
                        </a:rPr>
                        <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21.96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r">
                        <a:lnSpc>
                          <a:spcPct val="107000"/>
                        </a:lnSpc>
                        <a:spcAft>
                          <a:spcPts val="0"/>
                        </a:spcAft>
                      </a:pPr>
                      <a:r>
                        <a:rPr lang="es-EC" sz="1100">
                          <a:effectLst/>
                        </a:rPr>
                        <a:t>10.63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3695931573"/>
                  </a:ext>
                </a:extLst>
              </a:tr>
              <a:tr h="363288">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1Ø18mm@23cm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1Ø22mm@17cm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a:effectLst/>
                        </a:rPr>
                        <a:t>1Ø18mm@23cm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nSpc>
                          <a:spcPct val="107000"/>
                        </a:lnSpc>
                        <a:spcAft>
                          <a:spcPts val="0"/>
                        </a:spcAft>
                      </a:pPr>
                      <a:r>
                        <a:rPr lang="es-EC" sz="1100" dirty="0">
                          <a:effectLst/>
                        </a:rPr>
                        <a:t>1Ø18mm@23cm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xmlns="" val="584046228"/>
                  </a:ext>
                </a:extLst>
              </a:tr>
            </a:tbl>
          </a:graphicData>
        </a:graphic>
      </p:graphicFrame>
      <p:sp>
        <p:nvSpPr>
          <p:cNvPr id="15" name="Rectangle 1"/>
          <p:cNvSpPr>
            <a:spLocks noChangeArrowheads="1"/>
          </p:cNvSpPr>
          <p:nvPr/>
        </p:nvSpPr>
        <p:spPr bwMode="auto">
          <a:xfrm>
            <a:off x="1268084" y="3601628"/>
            <a:ext cx="52549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altLang="es-EC" b="1" i="0" u="none" strike="noStrike" kern="1200" cap="none" spc="0" normalizeH="0" baseline="0" noProof="0" dirty="0" smtClean="0" bmk="_Toc489216741">
                <a:ln>
                  <a:noFill/>
                </a:ln>
                <a:solidFill>
                  <a:prstClr val="black"/>
                </a:solidFill>
                <a:effectLst/>
                <a:uLnTx/>
                <a:uFillTx/>
                <a:latin typeface="+mj-lt"/>
                <a:ea typeface="Calibri" panose="020F0502020204030204" pitchFamily="34" charset="0"/>
                <a:cs typeface="Arial" panose="020B0604020202020204" pitchFamily="34" charset="0"/>
              </a:rPr>
              <a:t/>
            </a:r>
            <a:br>
              <a:rPr kumimoji="0" lang="es-EC" altLang="es-EC" b="1" i="0" u="none" strike="noStrike" kern="1200" cap="none" spc="0" normalizeH="0" baseline="0" noProof="0" dirty="0" smtClean="0" bmk="_Toc489216741">
                <a:ln>
                  <a:noFill/>
                </a:ln>
                <a:solidFill>
                  <a:prstClr val="black"/>
                </a:solidFill>
                <a:effectLst/>
                <a:uLnTx/>
                <a:uFillTx/>
                <a:latin typeface="+mj-lt"/>
                <a:ea typeface="Calibri" panose="020F0502020204030204" pitchFamily="34" charset="0"/>
                <a:cs typeface="Arial" panose="020B0604020202020204" pitchFamily="34" charset="0"/>
              </a:rPr>
            </a:br>
            <a:r>
              <a:rPr kumimoji="0" lang="es-EC" altLang="es-EC" b="1" i="0" u="none" strike="noStrike" kern="1200" cap="none" spc="0" normalizeH="0" baseline="0" noProof="0" dirty="0" smtClean="0" bmk="_Toc489216741">
                <a:ln>
                  <a:noFill/>
                </a:ln>
                <a:solidFill>
                  <a:prstClr val="black"/>
                </a:solidFill>
                <a:effectLst/>
                <a:uLnTx/>
                <a:uFillTx/>
                <a:latin typeface="+mj-lt"/>
                <a:ea typeface="Calibri" panose="020F0502020204030204" pitchFamily="34" charset="0"/>
                <a:cs typeface="Arial" panose="020B0604020202020204" pitchFamily="34" charset="0"/>
              </a:rPr>
              <a:t>Chequeo a cortante presa río El Salto Ø =0.75</a:t>
            </a:r>
            <a:endParaRPr kumimoji="0" lang="es-EC" altLang="es-EC" b="0" i="0" u="none" strike="noStrike" kern="1200" cap="none" spc="0" normalizeH="0" baseline="0" noProof="0" dirty="0" smtClean="0">
              <a:ln>
                <a:noFill/>
              </a:ln>
              <a:solidFill>
                <a:prstClr val="black"/>
              </a:solidFill>
              <a:effectLst/>
              <a:uLnTx/>
              <a:uFillTx/>
              <a:latin typeface="+mj-lt"/>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C" altLang="es-EC" b="0" i="0" u="none" strike="noStrike" kern="1200" cap="none" spc="0" normalizeH="0" baseline="0" noProof="0" dirty="0" smtClean="0">
              <a:ln>
                <a:noFill/>
              </a:ln>
              <a:solidFill>
                <a:prstClr val="black"/>
              </a:solidFill>
              <a:effectLst/>
              <a:uLnTx/>
              <a:uFillTx/>
              <a:latin typeface="+mj-lt"/>
            </a:endParaRPr>
          </a:p>
        </p:txBody>
      </p:sp>
      <p:graphicFrame>
        <p:nvGraphicFramePr>
          <p:cNvPr id="6" name="Tabla 5"/>
          <p:cNvGraphicFramePr>
            <a:graphicFrameLocks noGrp="1"/>
          </p:cNvGraphicFramePr>
          <p:nvPr>
            <p:extLst>
              <p:ext uri="{D42A27DB-BD31-4B8C-83A1-F6EECF244321}">
                <p14:modId xmlns:p14="http://schemas.microsoft.com/office/powerpoint/2010/main" val="1656141486"/>
              </p:ext>
            </p:extLst>
          </p:nvPr>
        </p:nvGraphicFramePr>
        <p:xfrm>
          <a:off x="2160370" y="4524958"/>
          <a:ext cx="4227829" cy="1918589"/>
        </p:xfrm>
        <a:graphic>
          <a:graphicData uri="http://schemas.openxmlformats.org/drawingml/2006/table">
            <a:tbl>
              <a:tblPr firstRow="1" firstCol="1" bandRow="1">
                <a:tableStyleId>{5C22544A-7EE6-4342-B048-85BDC9FD1C3A}</a:tableStyleId>
              </a:tblPr>
              <a:tblGrid>
                <a:gridCol w="2065698">
                  <a:extLst>
                    <a:ext uri="{9D8B030D-6E8A-4147-A177-3AD203B41FA5}">
                      <a16:colId xmlns:a16="http://schemas.microsoft.com/office/drawing/2014/main" xmlns="" val="309469740"/>
                    </a:ext>
                  </a:extLst>
                </a:gridCol>
                <a:gridCol w="808896">
                  <a:extLst>
                    <a:ext uri="{9D8B030D-6E8A-4147-A177-3AD203B41FA5}">
                      <a16:colId xmlns:a16="http://schemas.microsoft.com/office/drawing/2014/main" xmlns="" val="3457842109"/>
                    </a:ext>
                  </a:extLst>
                </a:gridCol>
                <a:gridCol w="629987">
                  <a:extLst>
                    <a:ext uri="{9D8B030D-6E8A-4147-A177-3AD203B41FA5}">
                      <a16:colId xmlns:a16="http://schemas.microsoft.com/office/drawing/2014/main" xmlns="" val="1822145991"/>
                    </a:ext>
                  </a:extLst>
                </a:gridCol>
                <a:gridCol w="723248">
                  <a:extLst>
                    <a:ext uri="{9D8B030D-6E8A-4147-A177-3AD203B41FA5}">
                      <a16:colId xmlns:a16="http://schemas.microsoft.com/office/drawing/2014/main" xmlns="" val="1333650113"/>
                    </a:ext>
                  </a:extLst>
                </a:gridCol>
              </a:tblGrid>
              <a:tr h="270510">
                <a:tc>
                  <a:txBody>
                    <a:bodyPr/>
                    <a:lstStyle/>
                    <a:p>
                      <a:pPr algn="ctr">
                        <a:lnSpc>
                          <a:spcPct val="107000"/>
                        </a:lnSpc>
                        <a:spcAft>
                          <a:spcPts val="0"/>
                        </a:spcAft>
                      </a:pPr>
                      <a:r>
                        <a:rPr lang="es-EC" sz="1200" u="sng" dirty="0">
                          <a:effectLst/>
                        </a:rPr>
                        <a:t>Elementos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Vu (T)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Ø Vc (T)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Vu&lt; Ø Vc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02420005"/>
                  </a:ext>
                </a:extLst>
              </a:tr>
              <a:tr h="140970">
                <a:tc rowSpan="2">
                  <a:txBody>
                    <a:bodyPr/>
                    <a:lstStyle/>
                    <a:p>
                      <a:pPr algn="ctr">
                        <a:lnSpc>
                          <a:spcPct val="107000"/>
                        </a:lnSpc>
                        <a:spcAft>
                          <a:spcPts val="0"/>
                        </a:spcAft>
                      </a:pPr>
                      <a:r>
                        <a:rPr lang="es-EC" sz="1200">
                          <a:effectLst/>
                        </a:rPr>
                        <a:t>Contrafuertes externos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EC" sz="1200">
                          <a:effectLst/>
                        </a:rPr>
                        <a:t>34.92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ok</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37084026"/>
                  </a:ext>
                </a:extLst>
              </a:tr>
              <a:tr h="140970">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5282042"/>
                  </a:ext>
                </a:extLst>
              </a:tr>
              <a:tr h="140970">
                <a:tc rowSpan="2">
                  <a:txBody>
                    <a:bodyPr/>
                    <a:lstStyle/>
                    <a:p>
                      <a:pPr algn="ctr">
                        <a:lnSpc>
                          <a:spcPct val="107000"/>
                        </a:lnSpc>
                        <a:spcAft>
                          <a:spcPts val="0"/>
                        </a:spcAft>
                      </a:pPr>
                      <a:r>
                        <a:rPr lang="es-EC" sz="1200">
                          <a:effectLst/>
                        </a:rPr>
                        <a:t>Contrafuertes internos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EC" sz="1200">
                          <a:effectLst/>
                        </a:rPr>
                        <a:t>34.92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ok</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66985008"/>
                  </a:ext>
                </a:extLst>
              </a:tr>
              <a:tr h="140970">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0111208"/>
                  </a:ext>
                </a:extLst>
              </a:tr>
              <a:tr h="140970">
                <a:tc rowSpan="2">
                  <a:txBody>
                    <a:bodyPr/>
                    <a:lstStyle/>
                    <a:p>
                      <a:pPr algn="ctr">
                        <a:lnSpc>
                          <a:spcPct val="107000"/>
                        </a:lnSpc>
                        <a:spcAft>
                          <a:spcPts val="0"/>
                        </a:spcAft>
                      </a:pPr>
                      <a:r>
                        <a:rPr lang="es-EC" sz="1200">
                          <a:effectLst/>
                        </a:rPr>
                        <a:t>Pantalla principal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EC" sz="1200">
                          <a:effectLst/>
                        </a:rPr>
                        <a:t>48.22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ok</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56177055"/>
                  </a:ext>
                </a:extLst>
              </a:tr>
              <a:tr h="140970">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6126502"/>
                  </a:ext>
                </a:extLst>
              </a:tr>
              <a:tr h="140970">
                <a:tc rowSpan="2">
                  <a:txBody>
                    <a:bodyPr/>
                    <a:lstStyle/>
                    <a:p>
                      <a:pPr algn="ctr">
                        <a:lnSpc>
                          <a:spcPct val="107000"/>
                        </a:lnSpc>
                        <a:spcAft>
                          <a:spcPts val="0"/>
                        </a:spcAft>
                      </a:pPr>
                      <a:r>
                        <a:rPr lang="es-EC" sz="1200">
                          <a:effectLst/>
                        </a:rPr>
                        <a:t>Paredes de arriostramiento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EC" sz="1200">
                          <a:effectLst/>
                        </a:rPr>
                        <a:t>28.27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ok</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1198415"/>
                  </a:ext>
                </a:extLst>
              </a:tr>
              <a:tr h="140970">
                <a:tc vMerge="1">
                  <a:txBody>
                    <a:bodyPr/>
                    <a:lstStyle/>
                    <a:p>
                      <a:endParaRPr lang="es-EC"/>
                    </a:p>
                  </a:txBody>
                  <a:tcPr/>
                </a:tc>
                <a:tc>
                  <a:txBody>
                    <a:bodyPr/>
                    <a:lstStyle/>
                    <a:p>
                      <a:endParaRPr lang="es-EC" sz="11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990623"/>
                  </a:ext>
                </a:extLst>
              </a:tr>
            </a:tbl>
          </a:graphicData>
        </a:graphic>
      </p:graphicFrame>
    </p:spTree>
    <p:extLst>
      <p:ext uri="{BB962C8B-B14F-4D97-AF65-F5344CB8AC3E}">
        <p14:creationId xmlns:p14="http://schemas.microsoft.com/office/powerpoint/2010/main" val="1834057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3578" y="616544"/>
            <a:ext cx="2396538" cy="646331"/>
          </a:xfrm>
          <a:prstGeom prst="rect">
            <a:avLst/>
          </a:prstGeom>
          <a:noFill/>
        </p:spPr>
        <p:txBody>
          <a:bodyPr wrap="square" rtlCol="0">
            <a:spAutoFit/>
          </a:bodyPr>
          <a:lstStyle/>
          <a:p>
            <a:r>
              <a:rPr lang="es-EC" dirty="0" smtClean="0"/>
              <a:t>DISEÑO DE LA ALCANTARILLA </a:t>
            </a:r>
            <a:endParaRPr lang="en-US" dirty="0"/>
          </a:p>
        </p:txBody>
      </p:sp>
      <p:pic>
        <p:nvPicPr>
          <p:cNvPr id="3" name="Imagen 2"/>
          <p:cNvPicPr/>
          <p:nvPr/>
        </p:nvPicPr>
        <p:blipFill>
          <a:blip r:embed="rId2" cstate="print">
            <a:clrChange>
              <a:clrFrom>
                <a:srgbClr val="FFFFFF"/>
              </a:clrFrom>
              <a:clrTo>
                <a:srgbClr val="FFFFFF">
                  <a:alpha val="0"/>
                </a:srgbClr>
              </a:clrTo>
            </a:clrChange>
          </a:blip>
          <a:stretch>
            <a:fillRect/>
          </a:stretch>
        </p:blipFill>
        <p:spPr>
          <a:xfrm>
            <a:off x="4506170" y="111162"/>
            <a:ext cx="4224036" cy="3008244"/>
          </a:xfrm>
          <a:prstGeom prst="rect">
            <a:avLst/>
          </a:prstGeom>
        </p:spPr>
      </p:pic>
      <p:pic>
        <p:nvPicPr>
          <p:cNvPr id="4" name="Imagen 3"/>
          <p:cNvPicPr/>
          <p:nvPr/>
        </p:nvPicPr>
        <p:blipFill>
          <a:blip r:embed="rId3" cstate="print">
            <a:clrChange>
              <a:clrFrom>
                <a:srgbClr val="FFFFFF"/>
              </a:clrFrom>
              <a:clrTo>
                <a:srgbClr val="FFFFFF">
                  <a:alpha val="0"/>
                </a:srgbClr>
              </a:clrTo>
            </a:clrChange>
          </a:blip>
          <a:stretch>
            <a:fillRect/>
          </a:stretch>
        </p:blipFill>
        <p:spPr>
          <a:xfrm>
            <a:off x="236292" y="2304456"/>
            <a:ext cx="5071110" cy="20447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826224428"/>
              </p:ext>
            </p:extLst>
          </p:nvPr>
        </p:nvGraphicFramePr>
        <p:xfrm>
          <a:off x="3970115" y="4853938"/>
          <a:ext cx="4965541" cy="1814450"/>
        </p:xfrm>
        <a:graphic>
          <a:graphicData uri="http://schemas.openxmlformats.org/drawingml/2006/table">
            <a:tbl>
              <a:tblPr firstRow="1" firstCol="1" bandRow="1">
                <a:tableStyleId>{5C22544A-7EE6-4342-B048-85BDC9FD1C3A}</a:tableStyleId>
              </a:tblPr>
              <a:tblGrid>
                <a:gridCol w="1758067">
                  <a:extLst>
                    <a:ext uri="{9D8B030D-6E8A-4147-A177-3AD203B41FA5}">
                      <a16:colId xmlns:a16="http://schemas.microsoft.com/office/drawing/2014/main" xmlns="" val="20000"/>
                    </a:ext>
                  </a:extLst>
                </a:gridCol>
                <a:gridCol w="932763">
                  <a:extLst>
                    <a:ext uri="{9D8B030D-6E8A-4147-A177-3AD203B41FA5}">
                      <a16:colId xmlns:a16="http://schemas.microsoft.com/office/drawing/2014/main" xmlns="" val="20001"/>
                    </a:ext>
                  </a:extLst>
                </a:gridCol>
                <a:gridCol w="700554">
                  <a:extLst>
                    <a:ext uri="{9D8B030D-6E8A-4147-A177-3AD203B41FA5}">
                      <a16:colId xmlns:a16="http://schemas.microsoft.com/office/drawing/2014/main" xmlns="" val="20002"/>
                    </a:ext>
                  </a:extLst>
                </a:gridCol>
                <a:gridCol w="972273">
                  <a:extLst>
                    <a:ext uri="{9D8B030D-6E8A-4147-A177-3AD203B41FA5}">
                      <a16:colId xmlns:a16="http://schemas.microsoft.com/office/drawing/2014/main" xmlns="" val="20003"/>
                    </a:ext>
                  </a:extLst>
                </a:gridCol>
                <a:gridCol w="601884">
                  <a:extLst>
                    <a:ext uri="{9D8B030D-6E8A-4147-A177-3AD203B41FA5}">
                      <a16:colId xmlns:a16="http://schemas.microsoft.com/office/drawing/2014/main" xmlns="" val="20004"/>
                    </a:ext>
                  </a:extLst>
                </a:gridCol>
              </a:tblGrid>
              <a:tr h="192032">
                <a:tc>
                  <a:txBody>
                    <a:bodyPr/>
                    <a:lstStyle/>
                    <a:p>
                      <a:pPr marL="0" marR="0">
                        <a:lnSpc>
                          <a:spcPct val="107000"/>
                        </a:lnSpc>
                        <a:spcBef>
                          <a:spcPts val="0"/>
                        </a:spcBef>
                        <a:spcAft>
                          <a:spcPts val="0"/>
                        </a:spcAft>
                      </a:pPr>
                      <a:r>
                        <a:rPr lang="es-EC" sz="1400" dirty="0">
                          <a:effectLst/>
                        </a:rPr>
                        <a:t>peso de la losa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w1  (T/m)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a:effectLst/>
                        </a:rPr>
                        <a:t>1.68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92032">
                <a:tc>
                  <a:txBody>
                    <a:bodyPr/>
                    <a:lstStyle/>
                    <a:p>
                      <a:pPr marL="0" marR="0">
                        <a:lnSpc>
                          <a:spcPct val="107000"/>
                        </a:lnSpc>
                        <a:spcBef>
                          <a:spcPts val="0"/>
                        </a:spcBef>
                        <a:spcAft>
                          <a:spcPts val="0"/>
                        </a:spcAft>
                      </a:pPr>
                      <a:r>
                        <a:rPr lang="es-EC" sz="1400">
                          <a:effectLst/>
                        </a:rPr>
                        <a:t>reacciones de las paredes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w2  (T/m)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a:effectLst/>
                        </a:rPr>
                        <a:t>5.13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92032">
                <a:tc>
                  <a:txBody>
                    <a:bodyPr/>
                    <a:lstStyle/>
                    <a:p>
                      <a:pPr marL="0" marR="0">
                        <a:lnSpc>
                          <a:spcPct val="107000"/>
                        </a:lnSpc>
                        <a:spcBef>
                          <a:spcPts val="0"/>
                        </a:spcBef>
                        <a:spcAft>
                          <a:spcPts val="0"/>
                        </a:spcAft>
                      </a:pPr>
                      <a:r>
                        <a:rPr lang="es-EC" sz="1400">
                          <a:effectLst/>
                        </a:rPr>
                        <a:t>peso del relleno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dirty="0">
                          <a:effectLst/>
                        </a:rPr>
                        <a:t>w3  (T/m)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dirty="0">
                          <a:effectLst/>
                        </a:rPr>
                        <a:t>52.08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42456">
                <a:tc>
                  <a:txBody>
                    <a:bodyPr/>
                    <a:lstStyle/>
                    <a:p>
                      <a:pPr marL="0" marR="0">
                        <a:lnSpc>
                          <a:spcPct val="107000"/>
                        </a:lnSpc>
                        <a:spcBef>
                          <a:spcPts val="0"/>
                        </a:spcBef>
                        <a:spcAft>
                          <a:spcPts val="0"/>
                        </a:spcAft>
                      </a:pPr>
                      <a:r>
                        <a:rPr lang="es-EC" sz="1400" dirty="0" smtClean="0">
                          <a:effectLst/>
                        </a:rPr>
                        <a:t>presión hidrostática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w4  (T/m)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a:effectLst/>
                        </a:rPr>
                        <a:t>46.85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w4´ (T/m)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a:effectLst/>
                        </a:rPr>
                        <a:t>46.85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92032">
                <a:tc>
                  <a:txBody>
                    <a:bodyPr/>
                    <a:lstStyle/>
                    <a:p>
                      <a:pPr marL="0" marR="0">
                        <a:lnSpc>
                          <a:spcPct val="107000"/>
                        </a:lnSpc>
                        <a:spcBef>
                          <a:spcPts val="0"/>
                        </a:spcBef>
                        <a:spcAft>
                          <a:spcPts val="0"/>
                        </a:spcAft>
                      </a:pPr>
                      <a:r>
                        <a:rPr lang="es-EC" sz="1400" dirty="0">
                          <a:effectLst/>
                        </a:rPr>
                        <a:t>presión del suelo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dirty="0">
                          <a:effectLst/>
                        </a:rPr>
                        <a:t>w5  (T/m)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dirty="0">
                          <a:effectLst/>
                        </a:rPr>
                        <a:t>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dirty="0">
                          <a:effectLst/>
                        </a:rPr>
                        <a:t>w5´ (T/m)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400" dirty="0">
                          <a:effectLst/>
                        </a:rPr>
                        <a:t>1.57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65441603"/>
              </p:ext>
            </p:extLst>
          </p:nvPr>
        </p:nvGraphicFramePr>
        <p:xfrm>
          <a:off x="481912" y="4864955"/>
          <a:ext cx="3010535" cy="1353348"/>
        </p:xfrm>
        <a:graphic>
          <a:graphicData uri="http://schemas.openxmlformats.org/drawingml/2006/table">
            <a:tbl>
              <a:tblPr firstRow="1" firstCol="1" bandRow="1">
                <a:tableStyleId>{5C22544A-7EE6-4342-B048-85BDC9FD1C3A}</a:tableStyleId>
              </a:tblPr>
              <a:tblGrid>
                <a:gridCol w="527050">
                  <a:extLst>
                    <a:ext uri="{9D8B030D-6E8A-4147-A177-3AD203B41FA5}">
                      <a16:colId xmlns:a16="http://schemas.microsoft.com/office/drawing/2014/main" xmlns="" val="20000"/>
                    </a:ext>
                  </a:extLst>
                </a:gridCol>
                <a:gridCol w="992505">
                  <a:extLst>
                    <a:ext uri="{9D8B030D-6E8A-4147-A177-3AD203B41FA5}">
                      <a16:colId xmlns:a16="http://schemas.microsoft.com/office/drawing/2014/main" xmlns="" val="20001"/>
                    </a:ext>
                  </a:extLst>
                </a:gridCol>
                <a:gridCol w="1490980">
                  <a:extLst>
                    <a:ext uri="{9D8B030D-6E8A-4147-A177-3AD203B41FA5}">
                      <a16:colId xmlns:a16="http://schemas.microsoft.com/office/drawing/2014/main" xmlns="" val="20002"/>
                    </a:ext>
                  </a:extLst>
                </a:gridCol>
              </a:tblGrid>
              <a:tr h="190500">
                <a:tc gridSpan="3">
                  <a:txBody>
                    <a:bodyPr/>
                    <a:lstStyle/>
                    <a:p>
                      <a:pPr marL="0" marR="0" algn="ctr">
                        <a:lnSpc>
                          <a:spcPct val="107000"/>
                        </a:lnSpc>
                        <a:spcBef>
                          <a:spcPts val="0"/>
                        </a:spcBef>
                        <a:spcAft>
                          <a:spcPts val="0"/>
                        </a:spcAft>
                      </a:pPr>
                      <a:r>
                        <a:rPr lang="es-EC" sz="1100">
                          <a:effectLst/>
                        </a:rPr>
                        <a:t>DIMENSIONES DE LA ALCANTARILLA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40828">
                <a:tc>
                  <a:txBody>
                    <a:bodyPr/>
                    <a:lstStyle/>
                    <a:p>
                      <a:pPr marL="0" marR="0">
                        <a:lnSpc>
                          <a:spcPct val="107000"/>
                        </a:lnSpc>
                        <a:spcBef>
                          <a:spcPts val="0"/>
                        </a:spcBef>
                        <a:spcAft>
                          <a:spcPts val="0"/>
                        </a:spcAft>
                      </a:pPr>
                      <a:r>
                        <a:rPr lang="es-EC"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a:effectLst/>
                        </a:rPr>
                        <a:t>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182880">
                <a:tc>
                  <a:txBody>
                    <a:bodyPr/>
                    <a:lstStyle/>
                    <a:p>
                      <a:pPr marL="0" marR="0">
                        <a:lnSpc>
                          <a:spcPct val="107000"/>
                        </a:lnSpc>
                        <a:spcBef>
                          <a:spcPts val="0"/>
                        </a:spcBef>
                        <a:spcAft>
                          <a:spcPts val="0"/>
                        </a:spcAft>
                      </a:pPr>
                      <a:r>
                        <a:rPr lang="es-EC" sz="11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a:effectLst/>
                        </a:rPr>
                        <a:t>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182880">
                <a:tc>
                  <a:txBody>
                    <a:bodyPr/>
                    <a:lstStyle/>
                    <a:p>
                      <a:pPr marL="0" marR="0">
                        <a:lnSpc>
                          <a:spcPct val="107000"/>
                        </a:lnSpc>
                        <a:spcBef>
                          <a:spcPts val="0"/>
                        </a:spcBef>
                        <a:spcAft>
                          <a:spcPts val="0"/>
                        </a:spcAft>
                      </a:pPr>
                      <a:r>
                        <a:rPr lang="es-EC" sz="1100">
                          <a:effectLst/>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a:effectLst/>
                        </a:rPr>
                        <a:t>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182880">
                <a:tc>
                  <a:txBody>
                    <a:bodyPr/>
                    <a:lstStyle/>
                    <a:p>
                      <a:pPr marL="0" marR="0">
                        <a:lnSpc>
                          <a:spcPct val="107000"/>
                        </a:lnSpc>
                        <a:spcBef>
                          <a:spcPts val="0"/>
                        </a:spcBef>
                        <a:spcAft>
                          <a:spcPts val="0"/>
                        </a:spcAft>
                      </a:pPr>
                      <a:r>
                        <a:rPr lang="es-EC"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a:effectLst/>
                        </a:rPr>
                        <a:t>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r h="182880">
                <a:tc>
                  <a:txBody>
                    <a:bodyPr/>
                    <a:lstStyle/>
                    <a:p>
                      <a:pPr marL="0" marR="0">
                        <a:lnSpc>
                          <a:spcPct val="107000"/>
                        </a:lnSpc>
                        <a:spcBef>
                          <a:spcPts val="0"/>
                        </a:spcBef>
                        <a:spcAft>
                          <a:spcPts val="0"/>
                        </a:spcAft>
                      </a:pPr>
                      <a:r>
                        <a:rPr lang="es-EC" sz="1100">
                          <a:effectLst/>
                        </a:rPr>
                        <a:t>f´c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a:effectLst/>
                        </a:rPr>
                        <a:t>kg/cm2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5"/>
                  </a:ext>
                </a:extLst>
              </a:tr>
              <a:tr h="190500">
                <a:tc>
                  <a:txBody>
                    <a:bodyPr/>
                    <a:lstStyle/>
                    <a:p>
                      <a:pPr marL="0" marR="0">
                        <a:lnSpc>
                          <a:spcPct val="107000"/>
                        </a:lnSpc>
                        <a:spcBef>
                          <a:spcPts val="0"/>
                        </a:spcBef>
                        <a:spcAft>
                          <a:spcPts val="0"/>
                        </a:spcAft>
                      </a:pPr>
                      <a:r>
                        <a:rPr lang="es-EC" sz="1100">
                          <a:effectLst/>
                        </a:rPr>
                        <a:t>fy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100">
                          <a:effectLst/>
                        </a:rPr>
                        <a:t>4200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100" dirty="0">
                          <a:effectLst/>
                        </a:rPr>
                        <a:t>kg/cm2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81455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clrChange>
              <a:clrFrom>
                <a:srgbClr val="FFFFFF"/>
              </a:clrFrom>
              <a:clrTo>
                <a:srgbClr val="FFFFFF">
                  <a:alpha val="0"/>
                </a:srgbClr>
              </a:clrTo>
            </a:clrChange>
          </a:blip>
          <a:stretch>
            <a:fillRect/>
          </a:stretch>
        </p:blipFill>
        <p:spPr>
          <a:xfrm>
            <a:off x="896302" y="1376112"/>
            <a:ext cx="3525999" cy="2313897"/>
          </a:xfrm>
          <a:prstGeom prst="rect">
            <a:avLst/>
          </a:prstGeom>
        </p:spPr>
      </p:pic>
      <p:pic>
        <p:nvPicPr>
          <p:cNvPr id="3" name="Imagen 2"/>
          <p:cNvPicPr/>
          <p:nvPr/>
        </p:nvPicPr>
        <p:blipFill>
          <a:blip r:embed="rId3" cstate="print">
            <a:clrChange>
              <a:clrFrom>
                <a:srgbClr val="FFFFFF"/>
              </a:clrFrom>
              <a:clrTo>
                <a:srgbClr val="FFFFFF">
                  <a:alpha val="0"/>
                </a:srgbClr>
              </a:clrTo>
            </a:clrChange>
          </a:blip>
          <a:stretch>
            <a:fillRect/>
          </a:stretch>
        </p:blipFill>
        <p:spPr>
          <a:xfrm>
            <a:off x="4285707" y="1574450"/>
            <a:ext cx="4586264" cy="2115559"/>
          </a:xfrm>
          <a:prstGeom prst="rect">
            <a:avLst/>
          </a:prstGeom>
        </p:spPr>
      </p:pic>
      <p:pic>
        <p:nvPicPr>
          <p:cNvPr id="5" name="Imagen 4"/>
          <p:cNvPicPr>
            <a:picLocks noChangeAspect="1"/>
          </p:cNvPicPr>
          <p:nvPr/>
        </p:nvPicPr>
        <p:blipFill>
          <a:blip r:embed="rId4">
            <a:clrChange>
              <a:clrFrom>
                <a:srgbClr val="FFFFFF"/>
              </a:clrFrom>
              <a:clrTo>
                <a:srgbClr val="FFFFFF">
                  <a:alpha val="0"/>
                </a:srgbClr>
              </a:clrTo>
            </a:clrChange>
          </a:blip>
          <a:stretch>
            <a:fillRect/>
          </a:stretch>
        </p:blipFill>
        <p:spPr>
          <a:xfrm>
            <a:off x="896302" y="4136960"/>
            <a:ext cx="7839075" cy="2190750"/>
          </a:xfrm>
          <a:prstGeom prst="rect">
            <a:avLst/>
          </a:prstGeom>
        </p:spPr>
      </p:pic>
    </p:spTree>
    <p:extLst>
      <p:ext uri="{BB962C8B-B14F-4D97-AF65-F5344CB8AC3E}">
        <p14:creationId xmlns:p14="http://schemas.microsoft.com/office/powerpoint/2010/main" val="3746678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937550" y="3240911"/>
            <a:ext cx="7145676" cy="3518704"/>
          </a:xfrm>
          <a:prstGeom prst="rect">
            <a:avLst/>
          </a:prstGeom>
        </p:spPr>
      </p:pic>
      <p:pic>
        <p:nvPicPr>
          <p:cNvPr id="5" name="Imagen 4"/>
          <p:cNvPicPr/>
          <p:nvPr/>
        </p:nvPicPr>
        <p:blipFill>
          <a:blip r:embed="rId3" cstate="print">
            <a:clrChange>
              <a:clrFrom>
                <a:srgbClr val="FFFFFF"/>
              </a:clrFrom>
              <a:clrTo>
                <a:srgbClr val="FFFFFF">
                  <a:alpha val="0"/>
                </a:srgbClr>
              </a:clrTo>
            </a:clrChange>
          </a:blip>
          <a:stretch>
            <a:fillRect/>
          </a:stretch>
        </p:blipFill>
        <p:spPr>
          <a:xfrm>
            <a:off x="2911624" y="231494"/>
            <a:ext cx="3442878" cy="3009417"/>
          </a:xfrm>
          <a:prstGeom prst="rect">
            <a:avLst/>
          </a:prstGeom>
        </p:spPr>
      </p:pic>
    </p:spTree>
    <p:extLst>
      <p:ext uri="{BB962C8B-B14F-4D97-AF65-F5344CB8AC3E}">
        <p14:creationId xmlns:p14="http://schemas.microsoft.com/office/powerpoint/2010/main" val="2137158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3457" y="555585"/>
            <a:ext cx="6713317" cy="369332"/>
          </a:xfrm>
          <a:prstGeom prst="rect">
            <a:avLst/>
          </a:prstGeom>
          <a:noFill/>
        </p:spPr>
        <p:txBody>
          <a:bodyPr wrap="square" rtlCol="0">
            <a:spAutoFit/>
          </a:bodyPr>
          <a:lstStyle/>
          <a:p>
            <a:r>
              <a:rPr lang="es-EC" dirty="0" smtClean="0"/>
              <a:t>	VERIFICACIÓN DE ESFUERZOS EN LA ZAPATA </a:t>
            </a:r>
            <a:endParaRPr lang="en-US" dirty="0"/>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990028" y="1079664"/>
            <a:ext cx="7734300" cy="2019300"/>
          </a:xfrm>
          <a:prstGeom prst="rect">
            <a:avLst/>
          </a:prstGeom>
        </p:spPr>
      </p:pic>
      <p:pic>
        <p:nvPicPr>
          <p:cNvPr id="4" name="Imagen 3"/>
          <p:cNvPicPr/>
          <p:nvPr/>
        </p:nvPicPr>
        <p:blipFill rotWithShape="1">
          <a:blip r:embed="rId3" cstate="print">
            <a:clrChange>
              <a:clrFrom>
                <a:srgbClr val="FFFFFF"/>
              </a:clrFrom>
              <a:clrTo>
                <a:srgbClr val="FFFFFF">
                  <a:alpha val="0"/>
                </a:srgbClr>
              </a:clrTo>
            </a:clrChange>
          </a:blip>
          <a:srcRect t="1929" b="1"/>
          <a:stretch/>
        </p:blipFill>
        <p:spPr bwMode="auto">
          <a:xfrm>
            <a:off x="2389931" y="3635335"/>
            <a:ext cx="3924300" cy="252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5358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clrChange>
              <a:clrFrom>
                <a:srgbClr val="FFFFFF"/>
              </a:clrFrom>
              <a:clrTo>
                <a:srgbClr val="FFFFFF">
                  <a:alpha val="0"/>
                </a:srgbClr>
              </a:clrTo>
            </a:clrChange>
          </a:blip>
          <a:stretch>
            <a:fillRect/>
          </a:stretch>
        </p:blipFill>
        <p:spPr>
          <a:xfrm>
            <a:off x="1506195" y="790168"/>
            <a:ext cx="6457188" cy="5674642"/>
          </a:xfrm>
          <a:prstGeom prst="rect">
            <a:avLst/>
          </a:prstGeom>
        </p:spPr>
      </p:pic>
      <p:sp>
        <p:nvSpPr>
          <p:cNvPr id="7" name="Rectángulo 6"/>
          <p:cNvSpPr/>
          <p:nvPr/>
        </p:nvSpPr>
        <p:spPr>
          <a:xfrm>
            <a:off x="1506195" y="261042"/>
            <a:ext cx="1464375" cy="369332"/>
          </a:xfrm>
          <a:prstGeom prst="rect">
            <a:avLst/>
          </a:prstGeom>
        </p:spPr>
        <p:txBody>
          <a:bodyPr wrap="none">
            <a:spAutoFit/>
          </a:bodyPr>
          <a:lstStyle/>
          <a:p>
            <a:r>
              <a:rPr lang="es-EC" dirty="0" smtClean="0"/>
              <a:t>RÍO EL SALTO </a:t>
            </a:r>
            <a:endParaRPr lang="en-US" dirty="0"/>
          </a:p>
        </p:txBody>
      </p:sp>
    </p:spTree>
    <p:extLst>
      <p:ext uri="{BB962C8B-B14F-4D97-AF65-F5344CB8AC3E}">
        <p14:creationId xmlns:p14="http://schemas.microsoft.com/office/powerpoint/2010/main" val="1870596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95843" y="400379"/>
            <a:ext cx="976165" cy="369332"/>
          </a:xfrm>
          <a:prstGeom prst="rect">
            <a:avLst/>
          </a:prstGeom>
        </p:spPr>
        <p:txBody>
          <a:bodyPr wrap="none">
            <a:spAutoFit/>
          </a:bodyPr>
          <a:lstStyle/>
          <a:p>
            <a:r>
              <a:rPr lang="es-EC" dirty="0" smtClean="0"/>
              <a:t>RÍO PITA</a:t>
            </a:r>
            <a:endParaRPr lang="en-US"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1395843" y="1172133"/>
            <a:ext cx="6902357" cy="4904576"/>
          </a:xfrm>
          <a:prstGeom prst="rect">
            <a:avLst/>
          </a:prstGeom>
        </p:spPr>
      </p:pic>
    </p:spTree>
    <p:extLst>
      <p:ext uri="{BB962C8B-B14F-4D97-AF65-F5344CB8AC3E}">
        <p14:creationId xmlns:p14="http://schemas.microsoft.com/office/powerpoint/2010/main" val="240022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666" y="289367"/>
            <a:ext cx="8414795" cy="369332"/>
          </a:xfrm>
          <a:prstGeom prst="rect">
            <a:avLst/>
          </a:prstGeom>
          <a:noFill/>
        </p:spPr>
        <p:txBody>
          <a:bodyPr wrap="square" rtlCol="0">
            <a:spAutoFit/>
          </a:bodyPr>
          <a:lstStyle/>
          <a:p>
            <a:r>
              <a:rPr lang="es-EC" b="1" dirty="0" smtClean="0"/>
              <a:t>CAPACIDAD PORTANTE DEL SUELO </a:t>
            </a:r>
            <a:endParaRPr lang="en-US" b="1" dirty="0"/>
          </a:p>
        </p:txBody>
      </p:sp>
      <p:sp>
        <p:nvSpPr>
          <p:cNvPr id="3" name="CuadroTexto 2"/>
          <p:cNvSpPr txBox="1"/>
          <p:nvPr/>
        </p:nvSpPr>
        <p:spPr>
          <a:xfrm>
            <a:off x="509286" y="960699"/>
            <a:ext cx="8067554" cy="1200329"/>
          </a:xfrm>
          <a:prstGeom prst="rect">
            <a:avLst/>
          </a:prstGeom>
          <a:noFill/>
        </p:spPr>
        <p:txBody>
          <a:bodyPr wrap="square" rtlCol="0">
            <a:spAutoFit/>
          </a:bodyPr>
          <a:lstStyle/>
          <a:p>
            <a:r>
              <a:rPr lang="es-EC" dirty="0" smtClean="0"/>
              <a:t>	ENSAYO DE CARGA PUNTUAL </a:t>
            </a:r>
          </a:p>
          <a:p>
            <a:r>
              <a:rPr lang="es-EC" dirty="0"/>
              <a:t> </a:t>
            </a:r>
            <a:r>
              <a:rPr lang="es-EC" dirty="0" smtClean="0"/>
              <a:t>             Resistencia de la roca= 1226.93Kg/cm2 =120.32 </a:t>
            </a:r>
            <a:r>
              <a:rPr lang="es-EC" dirty="0" err="1" smtClean="0"/>
              <a:t>MPa</a:t>
            </a:r>
            <a:endParaRPr lang="es-EC" dirty="0" smtClean="0"/>
          </a:p>
          <a:p>
            <a:endParaRPr lang="es-EC" dirty="0" smtClean="0"/>
          </a:p>
          <a:p>
            <a:r>
              <a:rPr lang="es-EC" b="1" dirty="0"/>
              <a:t>Clasificación de las rocas según su resistencia a compresión </a:t>
            </a:r>
            <a:r>
              <a:rPr lang="es-EC" b="1" dirty="0" err="1"/>
              <a:t>uniaxial</a:t>
            </a:r>
            <a:endParaRPr lang="en-US" dirty="0"/>
          </a:p>
        </p:txBody>
      </p:sp>
      <p:pic>
        <p:nvPicPr>
          <p:cNvPr id="4" name="Imagen 3"/>
          <p:cNvPicPr/>
          <p:nvPr/>
        </p:nvPicPr>
        <p:blipFill>
          <a:blip r:embed="rId2" cstate="print">
            <a:clrChange>
              <a:clrFrom>
                <a:srgbClr val="FFFFFF"/>
              </a:clrFrom>
              <a:clrTo>
                <a:srgbClr val="FFFFFF">
                  <a:alpha val="0"/>
                </a:srgbClr>
              </a:clrTo>
            </a:clrChange>
          </a:blip>
          <a:stretch>
            <a:fillRect/>
          </a:stretch>
        </p:blipFill>
        <p:spPr>
          <a:xfrm>
            <a:off x="1612173" y="2161028"/>
            <a:ext cx="5612130" cy="1727200"/>
          </a:xfrm>
          <a:prstGeom prst="rect">
            <a:avLst/>
          </a:prstGeom>
        </p:spPr>
      </p:pic>
      <p:sp>
        <p:nvSpPr>
          <p:cNvPr id="5" name="Rectángulo 4"/>
          <p:cNvSpPr/>
          <p:nvPr/>
        </p:nvSpPr>
        <p:spPr>
          <a:xfrm>
            <a:off x="1689904" y="2615878"/>
            <a:ext cx="5502966" cy="231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3122154" y="3646909"/>
            <a:ext cx="2297809" cy="369332"/>
          </a:xfrm>
          <a:prstGeom prst="rect">
            <a:avLst/>
          </a:prstGeom>
        </p:spPr>
        <p:txBody>
          <a:bodyPr wrap="none">
            <a:spAutoFit/>
          </a:bodyPr>
          <a:lstStyle/>
          <a:p>
            <a:pPr marL="709295" marR="0" algn="ctr">
              <a:lnSpc>
                <a:spcPct val="150000"/>
              </a:lnSpc>
              <a:spcBef>
                <a:spcPts val="0"/>
              </a:spcBef>
              <a:spcAft>
                <a:spcPts val="800"/>
              </a:spcAft>
            </a:pPr>
            <a:r>
              <a:rPr lang="es-EC" sz="1200" b="1" i="1" dirty="0">
                <a:latin typeface="Calibri" panose="020F0502020204030204" pitchFamily="34" charset="0"/>
                <a:ea typeface="Calibri" panose="020F0502020204030204" pitchFamily="34" charset="0"/>
                <a:cs typeface="Times New Roman" panose="02020603050405020304" pitchFamily="18" charset="0"/>
              </a:rPr>
              <a:t>Fuente: </a:t>
            </a:r>
            <a:r>
              <a:rPr lang="es-EC" sz="1200" dirty="0">
                <a:latin typeface="Calibri" panose="020F0502020204030204" pitchFamily="34" charset="0"/>
                <a:ea typeface="Calibri" panose="020F0502020204030204" pitchFamily="34" charset="0"/>
                <a:cs typeface="Times New Roman" panose="02020603050405020304" pitchFamily="18" charset="0"/>
              </a:rPr>
              <a:t>(Brown, 1981)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rotWithShape="1">
          <a:blip r:embed="rId3" cstate="print">
            <a:clrChange>
              <a:clrFrom>
                <a:srgbClr val="FFFFFF"/>
              </a:clrFrom>
              <a:clrTo>
                <a:srgbClr val="FFFFFF">
                  <a:alpha val="0"/>
                </a:srgbClr>
              </a:clrTo>
            </a:clrChange>
          </a:blip>
          <a:srcRect b="65686"/>
          <a:stretch/>
        </p:blipFill>
        <p:spPr>
          <a:xfrm>
            <a:off x="1877236" y="4498996"/>
            <a:ext cx="2301225" cy="1450392"/>
          </a:xfrm>
          <a:prstGeom prst="rect">
            <a:avLst/>
          </a:prstGeom>
        </p:spPr>
      </p:pic>
      <p:sp>
        <p:nvSpPr>
          <p:cNvPr id="9" name="Rectángulo 8"/>
          <p:cNvSpPr/>
          <p:nvPr/>
        </p:nvSpPr>
        <p:spPr>
          <a:xfrm>
            <a:off x="1205141" y="5949388"/>
            <a:ext cx="2973319" cy="369332"/>
          </a:xfrm>
          <a:prstGeom prst="rect">
            <a:avLst/>
          </a:prstGeom>
        </p:spPr>
        <p:txBody>
          <a:bodyPr wrap="square">
            <a:spAutoFit/>
          </a:bodyPr>
          <a:lstStyle/>
          <a:p>
            <a:pPr marL="709295" marR="0" algn="ctr">
              <a:lnSpc>
                <a:spcPct val="150000"/>
              </a:lnSpc>
              <a:spcBef>
                <a:spcPts val="0"/>
              </a:spcBef>
              <a:spcAft>
                <a:spcPts val="800"/>
              </a:spcAft>
            </a:pPr>
            <a:r>
              <a:rPr lang="es-EC" sz="1200" b="1" i="1" dirty="0">
                <a:latin typeface="Calibri" panose="020F0502020204030204" pitchFamily="34" charset="0"/>
                <a:ea typeface="Calibri" panose="020F0502020204030204" pitchFamily="34" charset="0"/>
                <a:cs typeface="Times New Roman" panose="02020603050405020304" pitchFamily="18" charset="0"/>
              </a:rPr>
              <a:t>Fuente: </a:t>
            </a:r>
            <a:r>
              <a:rPr lang="es-EC" sz="1200" dirty="0">
                <a:latin typeface="Calibri" panose="020F0502020204030204" pitchFamily="34" charset="0"/>
                <a:ea typeface="Calibri" panose="020F0502020204030204" pitchFamily="34" charset="0"/>
                <a:cs typeface="Times New Roman" panose="02020603050405020304" pitchFamily="18" charset="0"/>
              </a:rPr>
              <a:t>(</a:t>
            </a:r>
            <a:r>
              <a:rPr lang="es-EC" sz="1200" dirty="0" err="1">
                <a:latin typeface="Calibri" panose="020F0502020204030204" pitchFamily="34" charset="0"/>
                <a:ea typeface="Calibri" panose="020F0502020204030204" pitchFamily="34" charset="0"/>
                <a:cs typeface="Times New Roman" panose="02020603050405020304" pitchFamily="18" charset="0"/>
              </a:rPr>
              <a:t>Rahn</a:t>
            </a:r>
            <a:r>
              <a:rPr lang="es-EC" sz="1200" dirty="0">
                <a:latin typeface="Calibri" panose="020F0502020204030204" pitchFamily="34" charset="0"/>
                <a:ea typeface="Calibri" panose="020F0502020204030204" pitchFamily="34" charset="0"/>
                <a:cs typeface="Times New Roman" panose="02020603050405020304" pitchFamily="18" charset="0"/>
              </a:rPr>
              <a:t>, 1986)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p:cNvSpPr txBox="1"/>
          <p:nvPr/>
        </p:nvSpPr>
        <p:spPr>
          <a:xfrm>
            <a:off x="4850555" y="5917236"/>
            <a:ext cx="319461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Cohesión:  8MPa</a:t>
            </a:r>
          </a:p>
          <a:p>
            <a:r>
              <a:rPr lang="es-EC" dirty="0" smtClean="0"/>
              <a:t>Angulo de fricción: 30°</a:t>
            </a:r>
          </a:p>
        </p:txBody>
      </p:sp>
      <p:pic>
        <p:nvPicPr>
          <p:cNvPr id="14" name="Imagen 13"/>
          <p:cNvPicPr>
            <a:picLocks noChangeAspect="1"/>
          </p:cNvPicPr>
          <p:nvPr/>
        </p:nvPicPr>
        <p:blipFill>
          <a:blip r:embed="rId4">
            <a:clrChange>
              <a:clrFrom>
                <a:srgbClr val="FFFFFF"/>
              </a:clrFrom>
              <a:clrTo>
                <a:srgbClr val="FFFFFF">
                  <a:alpha val="0"/>
                </a:srgbClr>
              </a:clrTo>
            </a:clrChange>
          </a:blip>
          <a:stretch>
            <a:fillRect/>
          </a:stretch>
        </p:blipFill>
        <p:spPr>
          <a:xfrm>
            <a:off x="4683686" y="4498996"/>
            <a:ext cx="2978754" cy="1036088"/>
          </a:xfrm>
          <a:prstGeom prst="rect">
            <a:avLst/>
          </a:prstGeom>
        </p:spPr>
      </p:pic>
      <p:sp>
        <p:nvSpPr>
          <p:cNvPr id="15" name="Rectángulo 14"/>
          <p:cNvSpPr/>
          <p:nvPr/>
        </p:nvSpPr>
        <p:spPr>
          <a:xfrm>
            <a:off x="4441387" y="5499832"/>
            <a:ext cx="2973319" cy="369332"/>
          </a:xfrm>
          <a:prstGeom prst="rect">
            <a:avLst/>
          </a:prstGeom>
        </p:spPr>
        <p:txBody>
          <a:bodyPr wrap="square">
            <a:spAutoFit/>
          </a:bodyPr>
          <a:lstStyle/>
          <a:p>
            <a:pPr marL="709295" marR="0" algn="ctr">
              <a:lnSpc>
                <a:spcPct val="150000"/>
              </a:lnSpc>
              <a:spcBef>
                <a:spcPts val="0"/>
              </a:spcBef>
              <a:spcAft>
                <a:spcPts val="800"/>
              </a:spcAft>
            </a:pPr>
            <a:r>
              <a:rPr lang="es-EC" sz="1200" b="1" i="1" dirty="0">
                <a:latin typeface="Calibri" panose="020F0502020204030204" pitchFamily="34" charset="0"/>
                <a:ea typeface="Calibri" panose="020F0502020204030204" pitchFamily="34" charset="0"/>
                <a:cs typeface="Times New Roman" panose="02020603050405020304" pitchFamily="18" charset="0"/>
              </a:rPr>
              <a:t>Fuente: </a:t>
            </a:r>
            <a:r>
              <a:rPr lang="es-EC" sz="1200" dirty="0">
                <a:latin typeface="Calibri" panose="020F0502020204030204" pitchFamily="34" charset="0"/>
                <a:ea typeface="Calibri" panose="020F0502020204030204" pitchFamily="34" charset="0"/>
                <a:cs typeface="Times New Roman" panose="02020603050405020304" pitchFamily="18" charset="0"/>
              </a:rPr>
              <a:t>(</a:t>
            </a:r>
            <a:r>
              <a:rPr lang="es-EC" sz="1200" dirty="0" err="1">
                <a:latin typeface="Calibri" panose="020F0502020204030204" pitchFamily="34" charset="0"/>
                <a:ea typeface="Calibri" panose="020F0502020204030204" pitchFamily="34" charset="0"/>
                <a:cs typeface="Times New Roman" panose="02020603050405020304" pitchFamily="18" charset="0"/>
              </a:rPr>
              <a:t>Rahn</a:t>
            </a:r>
            <a:r>
              <a:rPr lang="es-EC" sz="1200" dirty="0">
                <a:latin typeface="Calibri" panose="020F0502020204030204" pitchFamily="34" charset="0"/>
                <a:ea typeface="Calibri" panose="020F0502020204030204" pitchFamily="34" charset="0"/>
                <a:cs typeface="Times New Roman" panose="02020603050405020304" pitchFamily="18" charset="0"/>
              </a:rPr>
              <a:t>, 1986)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8422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7158" y="555585"/>
            <a:ext cx="6713317" cy="369332"/>
          </a:xfrm>
          <a:prstGeom prst="rect">
            <a:avLst/>
          </a:prstGeom>
          <a:noFill/>
        </p:spPr>
        <p:txBody>
          <a:bodyPr wrap="square" rtlCol="0">
            <a:spAutoFit/>
          </a:bodyPr>
          <a:lstStyle/>
          <a:p>
            <a:r>
              <a:rPr lang="es-EC" dirty="0" smtClean="0"/>
              <a:t>	CIMENTACIONES </a:t>
            </a:r>
            <a:endParaRPr lang="en-US" dirty="0"/>
          </a:p>
        </p:txBody>
      </p:sp>
      <p:sp>
        <p:nvSpPr>
          <p:cNvPr id="4" name="Rectángulo 3"/>
          <p:cNvSpPr/>
          <p:nvPr/>
        </p:nvSpPr>
        <p:spPr>
          <a:xfrm>
            <a:off x="0" y="1142709"/>
            <a:ext cx="4073551" cy="355803"/>
          </a:xfrm>
          <a:prstGeom prst="rect">
            <a:avLst/>
          </a:prstGeom>
        </p:spPr>
        <p:txBody>
          <a:bodyPr wrap="none">
            <a:spAutoFit/>
          </a:bodyPr>
          <a:lstStyle/>
          <a:p>
            <a:pPr marR="0" lvl="2">
              <a:lnSpc>
                <a:spcPct val="107000"/>
              </a:lnSpc>
              <a:spcBef>
                <a:spcPts val="200"/>
              </a:spcBef>
              <a:spcAft>
                <a:spcPts val="0"/>
              </a:spcAft>
            </a:pPr>
            <a:r>
              <a:rPr lang="es-EC" sz="1600" b="1" dirty="0" smtClean="0">
                <a:latin typeface="Arial" panose="020B0604020202020204" pitchFamily="34" charset="0"/>
                <a:ea typeface="Times New Roman" panose="02020603050405020304" pitchFamily="18" charset="0"/>
                <a:cs typeface="Times New Roman" panose="02020603050405020304" pitchFamily="18" charset="0"/>
              </a:rPr>
              <a:t>	Corte </a:t>
            </a:r>
            <a:r>
              <a:rPr lang="es-EC" sz="1600" b="1" dirty="0">
                <a:latin typeface="Arial" panose="020B0604020202020204" pitchFamily="34" charset="0"/>
                <a:ea typeface="Times New Roman" panose="02020603050405020304" pitchFamily="18" charset="0"/>
                <a:cs typeface="Times New Roman" panose="02020603050405020304" pitchFamily="18" charset="0"/>
              </a:rPr>
              <a:t>unidireccional </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p:nvPr/>
        </p:nvPicPr>
        <p:blipFill>
          <a:blip r:embed="rId2">
            <a:clrChange>
              <a:clrFrom>
                <a:srgbClr val="FFFFFF"/>
              </a:clrFrom>
              <a:clrTo>
                <a:srgbClr val="FFFFFF">
                  <a:alpha val="0"/>
                </a:srgbClr>
              </a:clrTo>
            </a:clrChange>
          </a:blip>
          <a:stretch>
            <a:fillRect/>
          </a:stretch>
        </p:blipFill>
        <p:spPr>
          <a:xfrm>
            <a:off x="2385338" y="1479340"/>
            <a:ext cx="4640495" cy="1564802"/>
          </a:xfrm>
          <a:prstGeom prst="rect">
            <a:avLst/>
          </a:prstGeom>
        </p:spPr>
      </p:pic>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948877" y="2891200"/>
            <a:ext cx="7164976" cy="3422706"/>
          </a:xfrm>
          <a:prstGeom prst="rect">
            <a:avLst/>
          </a:prstGeom>
        </p:spPr>
      </p:pic>
    </p:spTree>
    <p:extLst>
      <p:ext uri="{BB962C8B-B14F-4D97-AF65-F5344CB8AC3E}">
        <p14:creationId xmlns:p14="http://schemas.microsoft.com/office/powerpoint/2010/main" val="2612343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2281287" y="554320"/>
            <a:ext cx="5638800" cy="2190750"/>
          </a:xfrm>
          <a:prstGeom prst="rect">
            <a:avLst/>
          </a:prstGeom>
        </p:spPr>
      </p:pic>
      <p:pic>
        <p:nvPicPr>
          <p:cNvPr id="7" name="Imagen 6"/>
          <p:cNvPicPr>
            <a:picLocks noChangeAspect="1"/>
          </p:cNvPicPr>
          <p:nvPr/>
        </p:nvPicPr>
        <p:blipFill>
          <a:blip r:embed="rId3">
            <a:clrChange>
              <a:clrFrom>
                <a:srgbClr val="FFFFFF"/>
              </a:clrFrom>
              <a:clrTo>
                <a:srgbClr val="FFFFFF">
                  <a:alpha val="0"/>
                </a:srgbClr>
              </a:clrTo>
            </a:clrChange>
          </a:blip>
          <a:stretch>
            <a:fillRect/>
          </a:stretch>
        </p:blipFill>
        <p:spPr>
          <a:xfrm>
            <a:off x="2981374" y="3854277"/>
            <a:ext cx="4238625" cy="2114550"/>
          </a:xfrm>
          <a:prstGeom prst="rect">
            <a:avLst/>
          </a:prstGeom>
        </p:spPr>
      </p:pic>
      <p:pic>
        <p:nvPicPr>
          <p:cNvPr id="8" name="Imagen 7"/>
          <p:cNvPicPr>
            <a:picLocks noChangeAspect="1"/>
          </p:cNvPicPr>
          <p:nvPr/>
        </p:nvPicPr>
        <p:blipFill>
          <a:blip r:embed="rId4">
            <a:clrChange>
              <a:clrFrom>
                <a:srgbClr val="FFFFFF"/>
              </a:clrFrom>
              <a:clrTo>
                <a:srgbClr val="FFFFFF">
                  <a:alpha val="0"/>
                </a:srgbClr>
              </a:clrTo>
            </a:clrChange>
          </a:blip>
          <a:stretch>
            <a:fillRect/>
          </a:stretch>
        </p:blipFill>
        <p:spPr>
          <a:xfrm>
            <a:off x="3651186" y="2745070"/>
            <a:ext cx="2400300" cy="857250"/>
          </a:xfrm>
          <a:prstGeom prst="rect">
            <a:avLst/>
          </a:prstGeom>
        </p:spPr>
      </p:pic>
    </p:spTree>
    <p:extLst>
      <p:ext uri="{BB962C8B-B14F-4D97-AF65-F5344CB8AC3E}">
        <p14:creationId xmlns:p14="http://schemas.microsoft.com/office/powerpoint/2010/main" val="2454805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1880" y="1538145"/>
            <a:ext cx="7812910" cy="3843103"/>
          </a:xfrm>
          <a:prstGeom prst="rect">
            <a:avLst/>
          </a:prstGeom>
        </p:spPr>
        <p:txBody>
          <a:bodyPr wrap="square">
            <a:spAutoFit/>
          </a:bodyPr>
          <a:lstStyle/>
          <a:p>
            <a:pPr indent="270510" algn="just">
              <a:lnSpc>
                <a:spcPct val="115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Dentro del presupuesto referencial se consideran los siguientes rubros: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Excavación hasta el nivel de cimentación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dirty="0" smtClean="0">
                <a:latin typeface="Arial" panose="020B0604020202020204" pitchFamily="34" charset="0"/>
                <a:ea typeface="Calibri" panose="020F0502020204030204" pitchFamily="34" charset="0"/>
                <a:cs typeface="Times New Roman" panose="02020603050405020304" pitchFamily="18" charset="0"/>
              </a:rPr>
              <a:t>Material </a:t>
            </a:r>
            <a:r>
              <a:rPr lang="es-EC" dirty="0">
                <a:latin typeface="Arial" panose="020B0604020202020204" pitchFamily="34" charset="0"/>
                <a:ea typeface="Calibri" panose="020F0502020204030204" pitchFamily="34" charset="0"/>
                <a:cs typeface="Times New Roman" panose="02020603050405020304" pitchFamily="18" charset="0"/>
              </a:rPr>
              <a:t>de relleno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Transporte del relleno y vertido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Compactación del material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Hormigón </a:t>
            </a:r>
            <a:r>
              <a:rPr lang="es-EC" dirty="0" err="1">
                <a:latin typeface="Arial" panose="020B0604020202020204" pitchFamily="34" charset="0"/>
                <a:ea typeface="Calibri" panose="020F0502020204030204" pitchFamily="34" charset="0"/>
                <a:cs typeface="Times New Roman" panose="02020603050405020304" pitchFamily="18" charset="0"/>
              </a:rPr>
              <a:t>f´c</a:t>
            </a:r>
            <a:r>
              <a:rPr lang="es-EC" dirty="0">
                <a:latin typeface="Arial" panose="020B0604020202020204" pitchFamily="34" charset="0"/>
                <a:ea typeface="Calibri" panose="020F0502020204030204" pitchFamily="34" charset="0"/>
                <a:cs typeface="Times New Roman" panose="02020603050405020304" pitchFamily="18" charset="0"/>
              </a:rPr>
              <a:t>=280 Kg/cm</a:t>
            </a:r>
            <a:r>
              <a:rPr lang="es-EC" baseline="30000" dirty="0">
                <a:latin typeface="Arial" panose="020B0604020202020204" pitchFamily="34" charset="0"/>
                <a:ea typeface="Calibri" panose="020F0502020204030204" pitchFamily="34" charset="0"/>
                <a:cs typeface="Times New Roman" panose="02020603050405020304" pitchFamily="18" charset="0"/>
              </a:rPr>
              <a:t>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Acero de refuerzo </a:t>
            </a:r>
            <a:r>
              <a:rPr lang="es-EC" sz="1600" dirty="0" err="1">
                <a:solidFill>
                  <a:srgbClr val="000000"/>
                </a:solidFill>
                <a:latin typeface="Arial" panose="020B0604020202020204" pitchFamily="34" charset="0"/>
                <a:ea typeface="Times New Roman" panose="02020603050405020304" pitchFamily="18" charset="0"/>
                <a:cs typeface="Calibri" panose="020F0502020204030204" pitchFamily="34" charset="0"/>
              </a:rPr>
              <a:t>fy</a:t>
            </a:r>
            <a:r>
              <a:rPr lang="es-EC" sz="1600" dirty="0">
                <a:solidFill>
                  <a:srgbClr val="000000"/>
                </a:solidFill>
                <a:latin typeface="Arial" panose="020B0604020202020204" pitchFamily="34" charset="0"/>
                <a:ea typeface="Times New Roman" panose="02020603050405020304" pitchFamily="18" charset="0"/>
                <a:cs typeface="Calibri" panose="020F0502020204030204" pitchFamily="34" charset="0"/>
              </a:rPr>
              <a:t> 4200Kg/cm2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Como referencia de precios unitarios se toman valores de la revisa de la Cámara de la construcción CAMICON del mes de Junio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613457" y="555585"/>
            <a:ext cx="6713317" cy="369332"/>
          </a:xfrm>
          <a:prstGeom prst="rect">
            <a:avLst/>
          </a:prstGeom>
          <a:noFill/>
        </p:spPr>
        <p:txBody>
          <a:bodyPr wrap="square" rtlCol="0">
            <a:spAutoFit/>
          </a:bodyPr>
          <a:lstStyle/>
          <a:p>
            <a:r>
              <a:rPr lang="es-EC" dirty="0" smtClean="0"/>
              <a:t>	PRESUPUESTO REFERENCIAL </a:t>
            </a:r>
            <a:endParaRPr lang="en-US" dirty="0"/>
          </a:p>
        </p:txBody>
      </p:sp>
    </p:spTree>
    <p:extLst>
      <p:ext uri="{BB962C8B-B14F-4D97-AF65-F5344CB8AC3E}">
        <p14:creationId xmlns:p14="http://schemas.microsoft.com/office/powerpoint/2010/main" val="2131544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3457" y="555585"/>
            <a:ext cx="6713317" cy="369332"/>
          </a:xfrm>
          <a:prstGeom prst="rect">
            <a:avLst/>
          </a:prstGeom>
          <a:noFill/>
        </p:spPr>
        <p:txBody>
          <a:bodyPr wrap="square" rtlCol="0">
            <a:spAutoFit/>
          </a:bodyPr>
          <a:lstStyle/>
          <a:p>
            <a:r>
              <a:rPr lang="es-EC" dirty="0" smtClean="0"/>
              <a:t>	PRESUPUESTO REFERENCIAL </a:t>
            </a:r>
            <a:endParaRPr lang="en-US"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188747" y="1329593"/>
            <a:ext cx="7007672" cy="2385880"/>
          </a:xfrm>
          <a:prstGeom prst="rect">
            <a:avLst/>
          </a:prstGeom>
          <a:noFill/>
          <a:ln>
            <a:noFill/>
          </a:ln>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188747" y="4295636"/>
            <a:ext cx="7007672" cy="2419545"/>
          </a:xfrm>
          <a:prstGeom prst="rect">
            <a:avLst/>
          </a:prstGeom>
          <a:noFill/>
          <a:ln>
            <a:noFill/>
          </a:ln>
        </p:spPr>
      </p:pic>
      <p:sp>
        <p:nvSpPr>
          <p:cNvPr id="5" name="CuadroTexto 4"/>
          <p:cNvSpPr txBox="1"/>
          <p:nvPr/>
        </p:nvSpPr>
        <p:spPr>
          <a:xfrm>
            <a:off x="613457" y="873141"/>
            <a:ext cx="6713317" cy="369332"/>
          </a:xfrm>
          <a:prstGeom prst="rect">
            <a:avLst/>
          </a:prstGeom>
          <a:noFill/>
        </p:spPr>
        <p:txBody>
          <a:bodyPr wrap="square" rtlCol="0">
            <a:spAutoFit/>
          </a:bodyPr>
          <a:lstStyle/>
          <a:p>
            <a:r>
              <a:rPr lang="es-EC" dirty="0" smtClean="0"/>
              <a:t>	Presa Mixta río El Salto </a:t>
            </a:r>
            <a:endParaRPr lang="en-US" dirty="0"/>
          </a:p>
        </p:txBody>
      </p:sp>
      <p:sp>
        <p:nvSpPr>
          <p:cNvPr id="6" name="CuadroTexto 5"/>
          <p:cNvSpPr txBox="1"/>
          <p:nvPr/>
        </p:nvSpPr>
        <p:spPr>
          <a:xfrm>
            <a:off x="724215" y="3802593"/>
            <a:ext cx="6713317" cy="369332"/>
          </a:xfrm>
          <a:prstGeom prst="rect">
            <a:avLst/>
          </a:prstGeom>
          <a:noFill/>
        </p:spPr>
        <p:txBody>
          <a:bodyPr wrap="square" rtlCol="0">
            <a:spAutoFit/>
          </a:bodyPr>
          <a:lstStyle/>
          <a:p>
            <a:r>
              <a:rPr lang="es-EC" dirty="0" smtClean="0"/>
              <a:t>	Presa Mixta río El Pita  </a:t>
            </a:r>
            <a:endParaRPr lang="en-US" dirty="0"/>
          </a:p>
        </p:txBody>
      </p:sp>
    </p:spTree>
    <p:extLst>
      <p:ext uri="{BB962C8B-B14F-4D97-AF65-F5344CB8AC3E}">
        <p14:creationId xmlns:p14="http://schemas.microsoft.com/office/powerpoint/2010/main" val="2855745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5477" y="899641"/>
            <a:ext cx="2621230" cy="367216"/>
          </a:xfrm>
          <a:prstGeom prst="rect">
            <a:avLst/>
          </a:prstGeom>
        </p:spPr>
        <p:txBody>
          <a:bodyPr wrap="none">
            <a:spAutoFit/>
          </a:bodyPr>
          <a:lstStyle/>
          <a:p>
            <a:pPr marR="0" lvl="1">
              <a:lnSpc>
                <a:spcPct val="107000"/>
              </a:lnSpc>
              <a:spcBef>
                <a:spcPts val="200"/>
              </a:spcBef>
              <a:spcAft>
                <a:spcPts val="0"/>
              </a:spcAft>
            </a:pPr>
            <a:r>
              <a:rPr lang="es-EC" b="1" dirty="0" smtClean="0">
                <a:latin typeface="Arial" panose="020B0604020202020204" pitchFamily="34" charset="0"/>
                <a:ea typeface="Times New Roman" panose="02020603050405020304" pitchFamily="18" charset="0"/>
                <a:cs typeface="Times New Roman" panose="02020603050405020304" pitchFamily="18" charset="0"/>
              </a:rPr>
              <a:t>	Conclusiones</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555477" y="1838155"/>
            <a:ext cx="7963489" cy="3785652"/>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El presente proyecto constituye un complemento al proyecto de diseño de obras de protección ante el flujo de los </a:t>
            </a:r>
            <a:r>
              <a:rPr lang="es-EC" sz="1600" dirty="0" err="1">
                <a:latin typeface="Arial" panose="020B0604020202020204" pitchFamily="34" charset="0"/>
                <a:ea typeface="Calibri" panose="020F0502020204030204" pitchFamily="34" charset="0"/>
                <a:cs typeface="Times New Roman" panose="02020603050405020304" pitchFamily="18" charset="0"/>
              </a:rPr>
              <a:t>lahares</a:t>
            </a:r>
            <a:r>
              <a:rPr lang="es-EC" sz="1600" dirty="0">
                <a:latin typeface="Arial" panose="020B0604020202020204" pitchFamily="34" charset="0"/>
                <a:ea typeface="Calibri" panose="020F0502020204030204" pitchFamily="34" charset="0"/>
                <a:cs typeface="Times New Roman" panose="02020603050405020304" pitchFamily="18" charset="0"/>
              </a:rPr>
              <a:t> del Volcán Cotopaxi para la Cuenca norte realizado </a:t>
            </a:r>
            <a:r>
              <a:rPr lang="es-EC" sz="1600" dirty="0" smtClean="0">
                <a:latin typeface="Arial" panose="020B0604020202020204" pitchFamily="34" charset="0"/>
                <a:ea typeface="Calibri" panose="020F0502020204030204" pitchFamily="34" charset="0"/>
                <a:cs typeface="Times New Roman" panose="02020603050405020304" pitchFamily="18" charset="0"/>
              </a:rPr>
              <a:t>por los ingenieros </a:t>
            </a:r>
            <a:r>
              <a:rPr lang="es-EC" sz="1600" dirty="0">
                <a:latin typeface="Arial" panose="020B0604020202020204" pitchFamily="34" charset="0"/>
                <a:ea typeface="Calibri" panose="020F0502020204030204" pitchFamily="34" charset="0"/>
                <a:cs typeface="Times New Roman" panose="02020603050405020304" pitchFamily="18" charset="0"/>
              </a:rPr>
              <a:t>María José Naranjo y Marcelo Bonito, el mismo que sirvió como referencia para extraer algunos datos y realizar el diseño de las celdas de hormigón armado para las presas de los ríos El Salto y Pita.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El tipo de suelo donde se va a cimentar las presas mixtas de los ríos El Salto y Pita según la Norma Ecuatoriana de la Construcción y el ensayo de refracción sísmica corresponden a suelos tipo C y B respectivamente.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El esfuerzo admisible del suelo fue obtenido a partir de la resistencia de la roca siendo el valor de 3472.98 KN/m2 a una profundidad de 2m y un ancho B de 2m.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6881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1154" y="1421902"/>
            <a:ext cx="7740430" cy="4893647"/>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Las diferentes cargas que afectan a las presas son de tipo permanentes y dinámicas las cuales fueron calculadas en base a los parámetros de la investigación proporcionada  por (Bonito &amp; Naranjo, 2016).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El modelamiento con elementos finitos de las celdas de hormigón de las presas mixtas se realizó en el software SAP2000 con las secciones iniciales proporcionadas por (Bonito &amp; Naranjo, 2016), sin embargo las secciones fueron optimizadas considerando que no afecten a los factores de deslizamiento y volcamiento.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Los elementos modelados poseen las mismas características de acuerdo a su resistencia </a:t>
            </a:r>
            <a:r>
              <a:rPr lang="es-EC" sz="1600" dirty="0" err="1">
                <a:latin typeface="Arial" panose="020B0604020202020204" pitchFamily="34" charset="0"/>
                <a:ea typeface="Calibri" panose="020F0502020204030204" pitchFamily="34" charset="0"/>
                <a:cs typeface="Times New Roman" panose="02020603050405020304" pitchFamily="18" charset="0"/>
              </a:rPr>
              <a:t>f´c</a:t>
            </a:r>
            <a:r>
              <a:rPr lang="es-EC" sz="1600" dirty="0">
                <a:latin typeface="Arial" panose="020B0604020202020204" pitchFamily="34" charset="0"/>
                <a:ea typeface="Calibri" panose="020F0502020204030204" pitchFamily="34" charset="0"/>
                <a:cs typeface="Times New Roman" panose="02020603050405020304" pitchFamily="18" charset="0"/>
              </a:rPr>
              <a:t> 280kg/cm2.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Los esfuerzos y deformaciones presentados ante solicitaciones sísmicas fueron analizados a detalle en cada una de las secciones siendo menores a los máximos.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0588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5657" y="1405418"/>
            <a:ext cx="7637074" cy="4893647"/>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Con el modelamiento de las estructuras se obtuvieron los momentos máximos y mínimos producidos por la envolvente de cargas para el cálculo del refuerzo longitudinal y transversal de las celdas.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En los bordes de los contrafuertes externos fue necesario reforzar con un contrafuerte perpendicular pequeño ya que presentaron esfuerzos muy grandes y los momentos altos, debido a que las alturas de las paredes no coincidían con la de los contrafuertes generando un cantiléver.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Para el diseño de las losas de las alcantarillas se tomó tres tramos principales con las diferentes alturas de relleno con la finalidad de definir una sección constante y la cuantía de acero necesaria según sus cargas.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Se verificó los esfuerzos en las zapatas siendo menores al esfuerzo admisible del suelo, con estos esfuerzos se diseñó la cimentación, se presenta anexo de planos.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430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5477" y="899641"/>
            <a:ext cx="2975495" cy="336631"/>
          </a:xfrm>
          <a:prstGeom prst="rect">
            <a:avLst/>
          </a:prstGeom>
        </p:spPr>
        <p:txBody>
          <a:bodyPr wrap="none">
            <a:spAutoFit/>
          </a:bodyPr>
          <a:lstStyle/>
          <a:p>
            <a:pPr marR="0" lvl="1">
              <a:lnSpc>
                <a:spcPct val="107000"/>
              </a:lnSpc>
              <a:spcBef>
                <a:spcPts val="200"/>
              </a:spcBef>
              <a:spcAft>
                <a:spcPts val="0"/>
              </a:spcAft>
            </a:pPr>
            <a:r>
              <a:rPr lang="es-EC" sz="1600" b="1" dirty="0" smtClean="0">
                <a:latin typeface="Arial" panose="020B0604020202020204" pitchFamily="34" charset="0"/>
                <a:ea typeface="Times New Roman" panose="02020603050405020304" pitchFamily="18" charset="0"/>
                <a:cs typeface="Times New Roman" panose="02020603050405020304" pitchFamily="18" charset="0"/>
              </a:rPr>
              <a:t>	Recomendaciones </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010193" y="1597685"/>
            <a:ext cx="7462367" cy="3046988"/>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Se recomienda construir las presas de los ríos Pita y El Salto, utilizando de referencia tanto el estudio de Bonito y Naranjo mencionado anteriormente y el presente proyecto que constituye un estudio de ingeniería civil que puede ser tomado de referencia para la construcción indicada, ya que se explica de manera detallada el diseño estructural para cada elemento.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El constructor deberá hacer un análisis de precios unitarios más detallado de acuerdo al sitio de implantación del proyecto ya que el presupuesto aquí indicado es solamente referencial.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579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666" y="289367"/>
            <a:ext cx="8414795" cy="369332"/>
          </a:xfrm>
          <a:prstGeom prst="rect">
            <a:avLst/>
          </a:prstGeom>
          <a:noFill/>
        </p:spPr>
        <p:txBody>
          <a:bodyPr wrap="square" rtlCol="0">
            <a:spAutoFit/>
          </a:bodyPr>
          <a:lstStyle/>
          <a:p>
            <a:r>
              <a:rPr lang="es-EC" b="1" dirty="0" smtClean="0"/>
              <a:t>ESFUERZO ADMISIBLE DEL SUELO </a:t>
            </a:r>
            <a:endParaRPr lang="en-US" b="1" dirty="0"/>
          </a:p>
        </p:txBody>
      </p:sp>
      <p:sp>
        <p:nvSpPr>
          <p:cNvPr id="4" name="CuadroTexto 3"/>
          <p:cNvSpPr txBox="1"/>
          <p:nvPr/>
        </p:nvSpPr>
        <p:spPr>
          <a:xfrm>
            <a:off x="748796" y="821803"/>
            <a:ext cx="6749283" cy="369332"/>
          </a:xfrm>
          <a:prstGeom prst="rect">
            <a:avLst/>
          </a:prstGeom>
          <a:noFill/>
        </p:spPr>
        <p:txBody>
          <a:bodyPr wrap="square" rtlCol="0">
            <a:spAutoFit/>
          </a:bodyPr>
          <a:lstStyle/>
          <a:p>
            <a:r>
              <a:rPr lang="es-EC" dirty="0" smtClean="0"/>
              <a:t>	Factores de capacidad  de carga (</a:t>
            </a:r>
            <a:r>
              <a:rPr lang="es-EC" dirty="0" err="1" smtClean="0"/>
              <a:t>Terzagui</a:t>
            </a:r>
            <a:r>
              <a:rPr lang="es-EC" dirty="0" smtClean="0"/>
              <a:t>)</a:t>
            </a:r>
            <a:endParaRPr lang="en-US" dirty="0"/>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748796" y="1389908"/>
            <a:ext cx="3268197" cy="173457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050500874"/>
              </p:ext>
            </p:extLst>
          </p:nvPr>
        </p:nvGraphicFramePr>
        <p:xfrm>
          <a:off x="4872619" y="1722891"/>
          <a:ext cx="1933294" cy="869838"/>
        </p:xfrm>
        <a:graphic>
          <a:graphicData uri="http://schemas.openxmlformats.org/drawingml/2006/table">
            <a:tbl>
              <a:tblPr firstRow="1" firstCol="1" bandRow="1">
                <a:tableStyleId>{8799B23B-EC83-4686-B30A-512413B5E67A}</a:tableStyleId>
              </a:tblPr>
              <a:tblGrid>
                <a:gridCol w="966647">
                  <a:extLst>
                    <a:ext uri="{9D8B030D-6E8A-4147-A177-3AD203B41FA5}">
                      <a16:colId xmlns:a16="http://schemas.microsoft.com/office/drawing/2014/main" xmlns="" val="20000"/>
                    </a:ext>
                  </a:extLst>
                </a:gridCol>
                <a:gridCol w="966647">
                  <a:extLst>
                    <a:ext uri="{9D8B030D-6E8A-4147-A177-3AD203B41FA5}">
                      <a16:colId xmlns:a16="http://schemas.microsoft.com/office/drawing/2014/main" xmlns="" val="20001"/>
                    </a:ext>
                  </a:extLst>
                </a:gridCol>
              </a:tblGrid>
              <a:tr h="289946">
                <a:tc>
                  <a:txBody>
                    <a:bodyPr/>
                    <a:lstStyle/>
                    <a:p>
                      <a:pPr marL="0" marR="0">
                        <a:lnSpc>
                          <a:spcPct val="107000"/>
                        </a:lnSpc>
                        <a:spcBef>
                          <a:spcPts val="0"/>
                        </a:spcBef>
                        <a:spcAft>
                          <a:spcPts val="0"/>
                        </a:spcAft>
                      </a:pPr>
                      <a:r>
                        <a:rPr lang="es-EC" sz="1600" dirty="0" err="1">
                          <a:effectLst/>
                        </a:rPr>
                        <a:t>Nc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a:effectLst/>
                        </a:rPr>
                        <a:t>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289946">
                <a:tc>
                  <a:txBody>
                    <a:bodyPr/>
                    <a:lstStyle/>
                    <a:p>
                      <a:pPr marL="0" marR="0">
                        <a:lnSpc>
                          <a:spcPct val="107000"/>
                        </a:lnSpc>
                        <a:spcBef>
                          <a:spcPts val="0"/>
                        </a:spcBef>
                        <a:spcAft>
                          <a:spcPts val="0"/>
                        </a:spcAft>
                      </a:pPr>
                      <a:r>
                        <a:rPr lang="es-EC" sz="1600" dirty="0" err="1">
                          <a:effectLst/>
                        </a:rPr>
                        <a:t>Nq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dirty="0">
                          <a:effectLst/>
                        </a:rPr>
                        <a:t>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289946">
                <a:tc>
                  <a:txBody>
                    <a:bodyPr/>
                    <a:lstStyle/>
                    <a:p>
                      <a:pPr marL="0" marR="0">
                        <a:lnSpc>
                          <a:spcPct val="107000"/>
                        </a:lnSpc>
                        <a:spcBef>
                          <a:spcPts val="0"/>
                        </a:spcBef>
                        <a:spcAft>
                          <a:spcPts val="0"/>
                        </a:spcAft>
                      </a:pPr>
                      <a:r>
                        <a:rPr lang="es-EC" sz="1600">
                          <a:effectLst/>
                        </a:rPr>
                        <a:t>Nɣ</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dirty="0">
                          <a:effectLst/>
                        </a:rPr>
                        <a:t>136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bl>
          </a:graphicData>
        </a:graphic>
      </p:graphicFrame>
      <p:sp>
        <p:nvSpPr>
          <p:cNvPr id="8" name="CuadroTexto 7"/>
          <p:cNvSpPr txBox="1"/>
          <p:nvPr/>
        </p:nvSpPr>
        <p:spPr>
          <a:xfrm>
            <a:off x="748797" y="3124485"/>
            <a:ext cx="5571303" cy="646331"/>
          </a:xfrm>
          <a:prstGeom prst="rect">
            <a:avLst/>
          </a:prstGeom>
          <a:noFill/>
        </p:spPr>
        <p:txBody>
          <a:bodyPr wrap="square" rtlCol="0">
            <a:spAutoFit/>
          </a:bodyPr>
          <a:lstStyle/>
          <a:p>
            <a:r>
              <a:rPr lang="en-US" dirty="0" smtClean="0"/>
              <a:t>	</a:t>
            </a:r>
          </a:p>
          <a:p>
            <a:r>
              <a:rPr lang="en-US" dirty="0"/>
              <a:t>	</a:t>
            </a:r>
            <a:r>
              <a:rPr lang="en-US" dirty="0" err="1" smtClean="0"/>
              <a:t>Factores</a:t>
            </a:r>
            <a:r>
              <a:rPr lang="en-US" dirty="0" smtClean="0"/>
              <a:t> </a:t>
            </a:r>
            <a:r>
              <a:rPr lang="en-US" dirty="0"/>
              <a:t>de </a:t>
            </a:r>
            <a:r>
              <a:rPr lang="en-US" dirty="0" smtClean="0"/>
              <a:t>forma</a:t>
            </a:r>
            <a:endParaRPr lang="en-US" dirty="0"/>
          </a:p>
        </p:txBody>
      </p:sp>
      <p:pic>
        <p:nvPicPr>
          <p:cNvPr id="9" name="Imagen 8"/>
          <p:cNvPicPr>
            <a:picLocks noChangeAspect="1"/>
          </p:cNvPicPr>
          <p:nvPr/>
        </p:nvPicPr>
        <p:blipFill>
          <a:blip r:embed="rId3">
            <a:clrChange>
              <a:clrFrom>
                <a:srgbClr val="FFFFFF"/>
              </a:clrFrom>
              <a:clrTo>
                <a:srgbClr val="FFFFFF">
                  <a:alpha val="0"/>
                </a:srgbClr>
              </a:clrTo>
            </a:clrChange>
          </a:blip>
          <a:stretch>
            <a:fillRect/>
          </a:stretch>
        </p:blipFill>
        <p:spPr>
          <a:xfrm>
            <a:off x="1301343" y="3912949"/>
            <a:ext cx="2599735" cy="2344023"/>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610351960"/>
              </p:ext>
            </p:extLst>
          </p:nvPr>
        </p:nvGraphicFramePr>
        <p:xfrm>
          <a:off x="4872619" y="3912949"/>
          <a:ext cx="2315259" cy="1304610"/>
        </p:xfrm>
        <a:graphic>
          <a:graphicData uri="http://schemas.openxmlformats.org/drawingml/2006/table">
            <a:tbl>
              <a:tblPr firstRow="1" firstCol="1" bandRow="1">
                <a:tableStyleId>{9D7B26C5-4107-4FEC-AEDC-1716B250A1EF}</a:tableStyleId>
              </a:tblPr>
              <a:tblGrid>
                <a:gridCol w="764356">
                  <a:extLst>
                    <a:ext uri="{9D8B030D-6E8A-4147-A177-3AD203B41FA5}">
                      <a16:colId xmlns:a16="http://schemas.microsoft.com/office/drawing/2014/main" xmlns="" val="20000"/>
                    </a:ext>
                  </a:extLst>
                </a:gridCol>
                <a:gridCol w="786547">
                  <a:extLst>
                    <a:ext uri="{9D8B030D-6E8A-4147-A177-3AD203B41FA5}">
                      <a16:colId xmlns:a16="http://schemas.microsoft.com/office/drawing/2014/main" xmlns="" val="20001"/>
                    </a:ext>
                  </a:extLst>
                </a:gridCol>
                <a:gridCol w="764356">
                  <a:extLst>
                    <a:ext uri="{9D8B030D-6E8A-4147-A177-3AD203B41FA5}">
                      <a16:colId xmlns:a16="http://schemas.microsoft.com/office/drawing/2014/main" xmlns="" val="20002"/>
                    </a:ext>
                  </a:extLst>
                </a:gridCol>
              </a:tblGrid>
              <a:tr h="220554">
                <a:tc>
                  <a:txBody>
                    <a:bodyPr/>
                    <a:lstStyle/>
                    <a:p>
                      <a:pPr marL="0" marR="0">
                        <a:lnSpc>
                          <a:spcPct val="107000"/>
                        </a:lnSpc>
                        <a:spcBef>
                          <a:spcPts val="0"/>
                        </a:spcBef>
                        <a:spcAft>
                          <a:spcPts val="0"/>
                        </a:spcAft>
                      </a:pPr>
                      <a:r>
                        <a:rPr lang="es-EC" sz="1600" dirty="0">
                          <a:effectLst/>
                        </a:rPr>
                        <a:t>B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600">
                          <a:effectLst/>
                        </a:rPr>
                        <a:t>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220554">
                <a:tc>
                  <a:txBody>
                    <a:bodyPr/>
                    <a:lstStyle/>
                    <a:p>
                      <a:pPr marL="0" marR="0">
                        <a:lnSpc>
                          <a:spcPct val="107000"/>
                        </a:lnSpc>
                        <a:spcBef>
                          <a:spcPts val="0"/>
                        </a:spcBef>
                        <a:spcAft>
                          <a:spcPts val="0"/>
                        </a:spcAft>
                      </a:pPr>
                      <a:r>
                        <a:rPr lang="es-EC" sz="1600">
                          <a:effectLst/>
                        </a:rPr>
                        <a:t>L (m)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a:effectLst/>
                        </a:rPr>
                        <a:t>91.25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s-EC" sz="1600" dirty="0">
                          <a:effectLst/>
                        </a:rPr>
                        <a:t>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230835">
                <a:tc>
                  <a:txBody>
                    <a:bodyPr/>
                    <a:lstStyle/>
                    <a:p>
                      <a:pPr marL="0" marR="0">
                        <a:lnSpc>
                          <a:spcPct val="107000"/>
                        </a:lnSpc>
                        <a:spcBef>
                          <a:spcPts val="0"/>
                        </a:spcBef>
                        <a:spcAft>
                          <a:spcPts val="0"/>
                        </a:spcAft>
                      </a:pPr>
                      <a:r>
                        <a:rPr lang="es-EC" sz="1600">
                          <a:effectLst/>
                        </a:rPr>
                        <a:t>Fcs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dirty="0">
                          <a:effectLst/>
                        </a:rPr>
                        <a:t>1.03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230835">
                <a:tc>
                  <a:txBody>
                    <a:bodyPr/>
                    <a:lstStyle/>
                    <a:p>
                      <a:pPr marL="0" marR="0">
                        <a:lnSpc>
                          <a:spcPct val="107000"/>
                        </a:lnSpc>
                        <a:spcBef>
                          <a:spcPts val="0"/>
                        </a:spcBef>
                        <a:spcAft>
                          <a:spcPts val="0"/>
                        </a:spcAft>
                      </a:pPr>
                      <a:r>
                        <a:rPr lang="es-EC" sz="1600">
                          <a:effectLst/>
                        </a:rPr>
                        <a:t>Fqs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230835">
                <a:tc>
                  <a:txBody>
                    <a:bodyPr/>
                    <a:lstStyle/>
                    <a:p>
                      <a:pPr marL="0" marR="0">
                        <a:lnSpc>
                          <a:spcPct val="107000"/>
                        </a:lnSpc>
                        <a:spcBef>
                          <a:spcPts val="0"/>
                        </a:spcBef>
                        <a:spcAft>
                          <a:spcPts val="0"/>
                        </a:spcAft>
                      </a:pPr>
                      <a:r>
                        <a:rPr lang="es-EC" sz="1600">
                          <a:effectLst/>
                        </a:rPr>
                        <a:t>Fɣs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s-EC" sz="1600" dirty="0">
                          <a:effectLst/>
                        </a:rPr>
                        <a:t>0.99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9333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1557" y="178952"/>
            <a:ext cx="5571303" cy="369332"/>
          </a:xfrm>
          <a:prstGeom prst="rect">
            <a:avLst/>
          </a:prstGeom>
          <a:noFill/>
        </p:spPr>
        <p:txBody>
          <a:bodyPr wrap="square" rtlCol="0">
            <a:spAutoFit/>
          </a:bodyPr>
          <a:lstStyle/>
          <a:p>
            <a:r>
              <a:rPr lang="en-US" dirty="0" err="1"/>
              <a:t>Factores</a:t>
            </a:r>
            <a:r>
              <a:rPr lang="en-US" dirty="0"/>
              <a:t> </a:t>
            </a:r>
            <a:r>
              <a:rPr lang="en-US" dirty="0" smtClean="0"/>
              <a:t>de </a:t>
            </a:r>
            <a:r>
              <a:rPr lang="en-US" dirty="0" err="1" smtClean="0"/>
              <a:t>profundida</a:t>
            </a:r>
            <a:r>
              <a:rPr lang="en-US" dirty="0" err="1"/>
              <a:t>d</a:t>
            </a:r>
            <a:endParaRPr lang="en-US" dirty="0"/>
          </a:p>
        </p:txBody>
      </p:sp>
      <p:sp>
        <p:nvSpPr>
          <p:cNvPr id="3" name="CuadroTexto 2"/>
          <p:cNvSpPr txBox="1"/>
          <p:nvPr/>
        </p:nvSpPr>
        <p:spPr>
          <a:xfrm>
            <a:off x="401557" y="3438931"/>
            <a:ext cx="5571303" cy="369332"/>
          </a:xfrm>
          <a:prstGeom prst="rect">
            <a:avLst/>
          </a:prstGeom>
          <a:noFill/>
        </p:spPr>
        <p:txBody>
          <a:bodyPr wrap="square" rtlCol="0">
            <a:spAutoFit/>
          </a:bodyPr>
          <a:lstStyle/>
          <a:p>
            <a:r>
              <a:rPr lang="en-US" dirty="0" err="1"/>
              <a:t>Factores</a:t>
            </a:r>
            <a:r>
              <a:rPr lang="en-US" dirty="0"/>
              <a:t> </a:t>
            </a:r>
            <a:r>
              <a:rPr lang="en-US" dirty="0" smtClean="0"/>
              <a:t>de </a:t>
            </a:r>
            <a:r>
              <a:rPr lang="en-US" dirty="0" err="1" smtClean="0"/>
              <a:t>inclinación</a:t>
            </a:r>
            <a:endParaRPr lang="en-US"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401557" y="1286668"/>
            <a:ext cx="3990418" cy="2033058"/>
          </a:xfrm>
          <a:prstGeom prst="rect">
            <a:avLst/>
          </a:prstGeom>
        </p:spPr>
      </p:pic>
      <p:pic>
        <p:nvPicPr>
          <p:cNvPr id="5" name="Imagen 4"/>
          <p:cNvPicPr>
            <a:picLocks noChangeAspect="1"/>
          </p:cNvPicPr>
          <p:nvPr/>
        </p:nvPicPr>
        <p:blipFill>
          <a:blip r:embed="rId3">
            <a:clrChange>
              <a:clrFrom>
                <a:srgbClr val="FFFFFF"/>
              </a:clrFrom>
              <a:clrTo>
                <a:srgbClr val="FFFFFF">
                  <a:alpha val="0"/>
                </a:srgbClr>
              </a:clrTo>
            </a:clrChange>
          </a:blip>
          <a:stretch>
            <a:fillRect/>
          </a:stretch>
        </p:blipFill>
        <p:spPr>
          <a:xfrm>
            <a:off x="4410759" y="417363"/>
            <a:ext cx="3367427" cy="3654890"/>
          </a:xfrm>
          <a:prstGeom prst="rect">
            <a:avLst/>
          </a:prstGeom>
        </p:spPr>
      </p:pic>
      <p:pic>
        <p:nvPicPr>
          <p:cNvPr id="6" name="Imagen 5"/>
          <p:cNvPicPr>
            <a:picLocks noChangeAspect="1"/>
          </p:cNvPicPr>
          <p:nvPr/>
        </p:nvPicPr>
        <p:blipFill>
          <a:blip r:embed="rId4">
            <a:clrChange>
              <a:clrFrom>
                <a:srgbClr val="FFFFFF"/>
              </a:clrFrom>
              <a:clrTo>
                <a:srgbClr val="FFFFFF">
                  <a:alpha val="0"/>
                </a:srgbClr>
              </a:clrTo>
            </a:clrChange>
          </a:blip>
          <a:stretch>
            <a:fillRect/>
          </a:stretch>
        </p:blipFill>
        <p:spPr>
          <a:xfrm>
            <a:off x="942975" y="4291254"/>
            <a:ext cx="2378959" cy="1010418"/>
          </a:xfrm>
          <a:prstGeom prst="rect">
            <a:avLst/>
          </a:prstGeom>
        </p:spPr>
      </p:pic>
      <p:pic>
        <p:nvPicPr>
          <p:cNvPr id="7" name="Imagen 6"/>
          <p:cNvPicPr>
            <a:picLocks noChangeAspect="1"/>
          </p:cNvPicPr>
          <p:nvPr/>
        </p:nvPicPr>
        <p:blipFill>
          <a:blip r:embed="rId5">
            <a:clrChange>
              <a:clrFrom>
                <a:srgbClr val="FFFFFF"/>
              </a:clrFrom>
              <a:clrTo>
                <a:srgbClr val="FFFFFF">
                  <a:alpha val="0"/>
                </a:srgbClr>
              </a:clrTo>
            </a:clrChange>
          </a:blip>
          <a:stretch>
            <a:fillRect/>
          </a:stretch>
        </p:blipFill>
        <p:spPr>
          <a:xfrm>
            <a:off x="877395" y="5540083"/>
            <a:ext cx="5383840" cy="444028"/>
          </a:xfrm>
          <a:prstGeom prst="rect">
            <a:avLst/>
          </a:prstGeom>
        </p:spPr>
      </p:pic>
      <p:pic>
        <p:nvPicPr>
          <p:cNvPr id="8" name="Imagen 7"/>
          <p:cNvPicPr>
            <a:picLocks noChangeAspect="1"/>
          </p:cNvPicPr>
          <p:nvPr/>
        </p:nvPicPr>
        <p:blipFill>
          <a:blip r:embed="rId6">
            <a:clrChange>
              <a:clrFrom>
                <a:srgbClr val="FFFFFF"/>
              </a:clrFrom>
              <a:clrTo>
                <a:srgbClr val="FFFFFF">
                  <a:alpha val="0"/>
                </a:srgbClr>
              </a:clrTo>
            </a:clrChange>
          </a:blip>
          <a:stretch>
            <a:fillRect/>
          </a:stretch>
        </p:blipFill>
        <p:spPr>
          <a:xfrm>
            <a:off x="4391975" y="4363602"/>
            <a:ext cx="2299967" cy="1176481"/>
          </a:xfrm>
          <a:prstGeom prst="rect">
            <a:avLst/>
          </a:prstGeom>
        </p:spPr>
      </p:pic>
    </p:spTree>
    <p:extLst>
      <p:ext uri="{BB962C8B-B14F-4D97-AF65-F5344CB8AC3E}">
        <p14:creationId xmlns:p14="http://schemas.microsoft.com/office/powerpoint/2010/main" val="349129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31998" y="441561"/>
            <a:ext cx="5617017" cy="4099779"/>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5483084" y="2491450"/>
            <a:ext cx="2954860" cy="3962508"/>
          </a:xfrm>
          <a:prstGeom prst="rect">
            <a:avLst/>
          </a:prstGeom>
        </p:spPr>
      </p:pic>
    </p:spTree>
    <p:extLst>
      <p:ext uri="{BB962C8B-B14F-4D97-AF65-F5344CB8AC3E}">
        <p14:creationId xmlns:p14="http://schemas.microsoft.com/office/powerpoint/2010/main" val="130309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8803</TotalTime>
  <Words>3718</Words>
  <Application>Microsoft Office PowerPoint</Application>
  <PresentationFormat>Presentación en pantalla (4:3)</PresentationFormat>
  <Paragraphs>1266</Paragraphs>
  <Slides>67</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67</vt:i4>
      </vt:variant>
    </vt:vector>
  </HeadingPairs>
  <TitlesOfParts>
    <vt:vector size="77" baseType="lpstr">
      <vt:lpstr>Arial</vt:lpstr>
      <vt:lpstr>Calibri</vt:lpstr>
      <vt:lpstr>Cambria Math</vt:lpstr>
      <vt:lpstr>Century Gothic</vt:lpstr>
      <vt:lpstr>Symbol</vt:lpstr>
      <vt:lpstr>Times New Roman</vt:lpstr>
      <vt:lpstr>Trebuchet MS</vt:lpstr>
      <vt:lpstr>Wingdings 3</vt:lpstr>
      <vt:lpstr>Espiral</vt:lpstr>
      <vt:lpstr>Ecuación</vt:lpstr>
      <vt:lpstr>DISEÑO DE LAS CELDAS EN HORMIGÓN ARMADO DE LAS PRESAS DE LOS RÍOS EL SALTO Y PITA PARA LA RETENCIÓN DE LODOS DEL VOLCÁN COTOPAXI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SÍSMICO DE ESTRUCTURAS CON DISIPADORES SHEAR LINK UTILIZANDO CEINCI-LAB METODO 2</dc:title>
  <dc:creator>henry paul</dc:creator>
  <cp:lastModifiedBy>LUU Palacios</cp:lastModifiedBy>
  <cp:revision>73</cp:revision>
  <dcterms:created xsi:type="dcterms:W3CDTF">2016-01-20T01:13:29Z</dcterms:created>
  <dcterms:modified xsi:type="dcterms:W3CDTF">2017-08-09T01:22:56Z</dcterms:modified>
</cp:coreProperties>
</file>