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260" r:id="rId3"/>
    <p:sldId id="257" r:id="rId4"/>
    <p:sldId id="261" r:id="rId5"/>
    <p:sldId id="262" r:id="rId6"/>
    <p:sldId id="263" r:id="rId7"/>
    <p:sldId id="264" r:id="rId8"/>
    <p:sldId id="265" r:id="rId9"/>
    <p:sldId id="266" r:id="rId10"/>
    <p:sldId id="267" r:id="rId11"/>
    <p:sldId id="268" r:id="rId12"/>
    <p:sldId id="269" r:id="rId13"/>
    <p:sldId id="302" r:id="rId14"/>
    <p:sldId id="270" r:id="rId15"/>
    <p:sldId id="271" r:id="rId16"/>
    <p:sldId id="272" r:id="rId17"/>
    <p:sldId id="273" r:id="rId18"/>
    <p:sldId id="274" r:id="rId19"/>
    <p:sldId id="275"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276" r:id="rId45"/>
    <p:sldId id="27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nie_000\Desktop\TESIS\ENSAYOS%20PASTILLAS%20DE%20FRENO%20FINAL%201.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danie_000\Desktop\TESIS\REGRESIONES.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anie_000\Desktop\TESIS\REGRESIONES.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anie_000\Desktop\TESIS\REGRESIONES.xlsx" TargetMode="External"/><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danie_000\Desktop\TESIS\REGRESION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danie_000\Desktop\TESIS\ENSAYOS%20PASTILLAS%20DE%20FRENO%20FINAL%20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nie_000\Desktop\TESIS\ENSAYOS%20PASTILLAS%20DE%20FRENO%20FINAL%20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danie_000\Desktop\TESIS\REGRESION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nie_000\Desktop\TESIS\REGRESION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nie_000\Desktop\TESIS\REGRESION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nie_000\Desktop\TESIS\REGRESIONE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danie_000\Desktop\TESIS\REGRESIONES.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anie_000\Desktop\TESIS\REGRESION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TASA DE DESGASTE POR PUNTOS MUESTRALES</a:t>
            </a:r>
          </a:p>
        </c:rich>
      </c:tx>
      <c:layout>
        <c:manualLayout>
          <c:xMode val="edge"/>
          <c:yMode val="edge"/>
          <c:x val="0.12054155730533683"/>
          <c:y val="9.2592592592592587E-3"/>
        </c:manualLayout>
      </c:layout>
      <c:overlay val="0"/>
      <c:spPr>
        <a:noFill/>
        <a:ln>
          <a:noFill/>
        </a:ln>
        <a:effectLst/>
      </c:sp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tx>
            <c:strRef>
              <c:f>Dispersión!$J$2</c:f>
              <c:strCache>
                <c:ptCount val="1"/>
                <c:pt idx="0">
                  <c:v>R/F</c:v>
                </c:pt>
              </c:strCache>
            </c:strRef>
          </c:tx>
          <c:spPr>
            <a:solidFill>
              <a:schemeClr val="accent1"/>
            </a:solidFill>
            <a:ln/>
            <a:effectLst/>
            <a:sp3d/>
          </c:spPr>
          <c:val>
            <c:numRef>
              <c:f>Dispersión!$J$3:$J$10</c:f>
              <c:numCache>
                <c:formatCode>General</c:formatCode>
                <c:ptCount val="8"/>
                <c:pt idx="0">
                  <c:v>2.6666666666666665</c:v>
                </c:pt>
                <c:pt idx="1">
                  <c:v>2.6666666666666665</c:v>
                </c:pt>
                <c:pt idx="2">
                  <c:v>2.6674669867947176</c:v>
                </c:pt>
                <c:pt idx="3">
                  <c:v>2.6674669867947176</c:v>
                </c:pt>
                <c:pt idx="4">
                  <c:v>2.6657223796033995</c:v>
                </c:pt>
                <c:pt idx="5">
                  <c:v>2.6657223796033995</c:v>
                </c:pt>
                <c:pt idx="6">
                  <c:v>2.6666666666666665</c:v>
                </c:pt>
                <c:pt idx="7">
                  <c:v>2.9648526077097501</c:v>
                </c:pt>
              </c:numCache>
            </c:numRef>
          </c:val>
        </c:ser>
        <c:ser>
          <c:idx val="1"/>
          <c:order val="1"/>
          <c:tx>
            <c:strRef>
              <c:f>Dispersión!$K$2</c:f>
              <c:strCache>
                <c:ptCount val="1"/>
                <c:pt idx="0">
                  <c:v>R/AS</c:v>
                </c:pt>
              </c:strCache>
            </c:strRef>
          </c:tx>
          <c:spPr>
            <a:solidFill>
              <a:schemeClr val="accent2"/>
            </a:solidFill>
            <a:ln/>
            <a:effectLst/>
            <a:sp3d/>
          </c:spPr>
          <c:val>
            <c:numRef>
              <c:f>Dispersión!$K$3:$K$10</c:f>
              <c:numCache>
                <c:formatCode>General</c:formatCode>
                <c:ptCount val="8"/>
                <c:pt idx="0">
                  <c:v>2.6666666666666665</c:v>
                </c:pt>
                <c:pt idx="1">
                  <c:v>2.6666666666666665</c:v>
                </c:pt>
                <c:pt idx="2">
                  <c:v>4</c:v>
                </c:pt>
                <c:pt idx="3">
                  <c:v>4</c:v>
                </c:pt>
                <c:pt idx="4">
                  <c:v>4.0008503401360542</c:v>
                </c:pt>
                <c:pt idx="5">
                  <c:v>4.0008503401360542</c:v>
                </c:pt>
                <c:pt idx="6">
                  <c:v>8</c:v>
                </c:pt>
                <c:pt idx="7">
                  <c:v>8.8945578231292508</c:v>
                </c:pt>
              </c:numCache>
            </c:numRef>
          </c:val>
        </c:ser>
        <c:ser>
          <c:idx val="2"/>
          <c:order val="2"/>
          <c:tx>
            <c:strRef>
              <c:f>Dispersión!$L$2</c:f>
              <c:strCache>
                <c:ptCount val="1"/>
                <c:pt idx="0">
                  <c:v>Tasa de desgaste (mm/min)</c:v>
                </c:pt>
              </c:strCache>
            </c:strRef>
          </c:tx>
          <c:spPr>
            <a:solidFill>
              <a:schemeClr val="accent3"/>
            </a:solidFill>
            <a:ln/>
            <a:effectLst/>
            <a:sp3d/>
          </c:spPr>
          <c:val>
            <c:numRef>
              <c:f>Dispersión!$L$3:$L$10</c:f>
              <c:numCache>
                <c:formatCode>General</c:formatCode>
                <c:ptCount val="8"/>
                <c:pt idx="0">
                  <c:v>13.100000000000023</c:v>
                </c:pt>
                <c:pt idx="1">
                  <c:v>13.500000000000014</c:v>
                </c:pt>
                <c:pt idx="2">
                  <c:v>13.450000000000024</c:v>
                </c:pt>
                <c:pt idx="3">
                  <c:v>12.750000000000021</c:v>
                </c:pt>
                <c:pt idx="4">
                  <c:v>7.5500000000000256</c:v>
                </c:pt>
                <c:pt idx="5">
                  <c:v>7.2500000000000142</c:v>
                </c:pt>
                <c:pt idx="6">
                  <c:v>6.6000000000000014</c:v>
                </c:pt>
                <c:pt idx="7">
                  <c:v>4.5500000000000185</c:v>
                </c:pt>
              </c:numCache>
            </c:numRef>
          </c:val>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376159920"/>
        <c:axId val="376160464"/>
        <c:axId val="471520320"/>
      </c:surface3DChart>
      <c:catAx>
        <c:axId val="37615992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160464"/>
        <c:crosses val="autoZero"/>
        <c:auto val="1"/>
        <c:lblAlgn val="ctr"/>
        <c:lblOffset val="100"/>
        <c:noMultiLvlLbl val="0"/>
      </c:catAx>
      <c:valAx>
        <c:axId val="37616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159920"/>
        <c:crosses val="autoZero"/>
        <c:crossBetween val="midCat"/>
      </c:valAx>
      <c:serAx>
        <c:axId val="47152032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160464"/>
        <c:crosses val="autoZero"/>
      </c:serAx>
      <c:spPr>
        <a:noFill/>
        <a:ln>
          <a:noFill/>
        </a:ln>
        <a:effectLst/>
      </c:spPr>
    </c:plotArea>
    <c:legend>
      <c:legendPos val="b"/>
      <c:legendEntry>
        <c:idx val="0"/>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Tasa de desgaste vs Torque - Fase final coco</a:t>
            </a:r>
            <a:endParaRPr lang="en-US"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'Agrupación de datos'!$J$28:$J$33</c:f>
              <c:numCache>
                <c:formatCode>General</c:formatCode>
                <c:ptCount val="6"/>
                <c:pt idx="0">
                  <c:v>0.60666666666666436</c:v>
                </c:pt>
                <c:pt idx="1">
                  <c:v>0.59333333333333371</c:v>
                </c:pt>
                <c:pt idx="2">
                  <c:v>0.76000000000000034</c:v>
                </c:pt>
                <c:pt idx="3">
                  <c:v>0.72666666666666424</c:v>
                </c:pt>
                <c:pt idx="4">
                  <c:v>0.71333333333333349</c:v>
                </c:pt>
                <c:pt idx="5">
                  <c:v>0.59999999999999909</c:v>
                </c:pt>
              </c:numCache>
            </c:numRef>
          </c:xVal>
          <c:yVal>
            <c:numRef>
              <c:f>'Agrupación de datos'!$K$28:$K$33</c:f>
              <c:numCache>
                <c:formatCode>General</c:formatCode>
                <c:ptCount val="6"/>
                <c:pt idx="0">
                  <c:v>10</c:v>
                </c:pt>
                <c:pt idx="1">
                  <c:v>10.5</c:v>
                </c:pt>
                <c:pt idx="2">
                  <c:v>10</c:v>
                </c:pt>
                <c:pt idx="3">
                  <c:v>10</c:v>
                </c:pt>
                <c:pt idx="4">
                  <c:v>9.5</c:v>
                </c:pt>
                <c:pt idx="5">
                  <c:v>9.5</c:v>
                </c:pt>
              </c:numCache>
            </c:numRef>
          </c:yVal>
          <c:smooth val="0"/>
        </c:ser>
        <c:dLbls>
          <c:showLegendKey val="0"/>
          <c:showVal val="0"/>
          <c:showCatName val="0"/>
          <c:showSerName val="0"/>
          <c:showPercent val="0"/>
          <c:showBubbleSize val="0"/>
        </c:dLbls>
        <c:axId val="471749840"/>
        <c:axId val="471735696"/>
      </c:scatterChart>
      <c:valAx>
        <c:axId val="471749840"/>
        <c:scaling>
          <c:orientation val="minMax"/>
          <c:min val="0.550000000000000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desgaste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35696"/>
        <c:crosses val="autoZero"/>
        <c:crossBetween val="midCat"/>
      </c:valAx>
      <c:valAx>
        <c:axId val="471735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Torque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498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Tasa de desgaste vs Torque - Fase final palma</a:t>
            </a:r>
            <a:endParaRPr lang="en-US"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'Agrupación de datos'!$J$35:$J$40</c:f>
              <c:numCache>
                <c:formatCode>General</c:formatCode>
                <c:ptCount val="6"/>
                <c:pt idx="0">
                  <c:v>0.22666666666666421</c:v>
                </c:pt>
                <c:pt idx="1">
                  <c:v>0.50666666666666538</c:v>
                </c:pt>
                <c:pt idx="2">
                  <c:v>0.52000000000000079</c:v>
                </c:pt>
                <c:pt idx="3">
                  <c:v>0.53333333333333621</c:v>
                </c:pt>
                <c:pt idx="4">
                  <c:v>0.6933333333333328</c:v>
                </c:pt>
                <c:pt idx="5">
                  <c:v>0.76000000000000034</c:v>
                </c:pt>
              </c:numCache>
            </c:numRef>
          </c:xVal>
          <c:yVal>
            <c:numRef>
              <c:f>'Agrupación de datos'!$K$35:$K$40</c:f>
              <c:numCache>
                <c:formatCode>General</c:formatCode>
                <c:ptCount val="6"/>
                <c:pt idx="0">
                  <c:v>14</c:v>
                </c:pt>
                <c:pt idx="1">
                  <c:v>13.5</c:v>
                </c:pt>
                <c:pt idx="2">
                  <c:v>12.5</c:v>
                </c:pt>
                <c:pt idx="3">
                  <c:v>12.5</c:v>
                </c:pt>
                <c:pt idx="4">
                  <c:v>13.5</c:v>
                </c:pt>
                <c:pt idx="5">
                  <c:v>13</c:v>
                </c:pt>
              </c:numCache>
            </c:numRef>
          </c:yVal>
          <c:smooth val="0"/>
        </c:ser>
        <c:dLbls>
          <c:showLegendKey val="0"/>
          <c:showVal val="0"/>
          <c:showCatName val="0"/>
          <c:showSerName val="0"/>
          <c:showPercent val="0"/>
          <c:showBubbleSize val="0"/>
        </c:dLbls>
        <c:axId val="471735152"/>
        <c:axId val="471736240"/>
      </c:scatterChart>
      <c:valAx>
        <c:axId val="471735152"/>
        <c:scaling>
          <c:orientation val="minMax"/>
          <c:min val="0.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desgaste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36240"/>
        <c:crosses val="autoZero"/>
        <c:crossBetween val="midCat"/>
      </c:valAx>
      <c:valAx>
        <c:axId val="471736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Torque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351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Tasa de desgaste vs Torque - Pastilla de freno semimetálica</a:t>
            </a:r>
            <a:endParaRPr lang="en-US"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'Agrupación de datos'!$J$42:$J$47</c:f>
              <c:numCache>
                <c:formatCode>General</c:formatCode>
                <c:ptCount val="6"/>
                <c:pt idx="0">
                  <c:v>0.23333333333332953</c:v>
                </c:pt>
                <c:pt idx="1">
                  <c:v>0.21333333333333351</c:v>
                </c:pt>
                <c:pt idx="2">
                  <c:v>0.2600000000000004</c:v>
                </c:pt>
                <c:pt idx="3">
                  <c:v>0.15333333333333124</c:v>
                </c:pt>
                <c:pt idx="4">
                  <c:v>0.25333333333333502</c:v>
                </c:pt>
                <c:pt idx="5">
                  <c:v>0.10666666666666913</c:v>
                </c:pt>
              </c:numCache>
            </c:numRef>
          </c:xVal>
          <c:yVal>
            <c:numRef>
              <c:f>'Agrupación de datos'!$K$42:$K$47</c:f>
              <c:numCache>
                <c:formatCode>General</c:formatCode>
                <c:ptCount val="6"/>
                <c:pt idx="0">
                  <c:v>23.5</c:v>
                </c:pt>
                <c:pt idx="1">
                  <c:v>24</c:v>
                </c:pt>
                <c:pt idx="2">
                  <c:v>22.5</c:v>
                </c:pt>
                <c:pt idx="3">
                  <c:v>24.5</c:v>
                </c:pt>
                <c:pt idx="4">
                  <c:v>24</c:v>
                </c:pt>
                <c:pt idx="5">
                  <c:v>24.5</c:v>
                </c:pt>
              </c:numCache>
            </c:numRef>
          </c:yVal>
          <c:smooth val="0"/>
        </c:ser>
        <c:dLbls>
          <c:showLegendKey val="0"/>
          <c:showVal val="0"/>
          <c:showCatName val="0"/>
          <c:showSerName val="0"/>
          <c:showPercent val="0"/>
          <c:showBubbleSize val="0"/>
        </c:dLbls>
        <c:axId val="471740592"/>
        <c:axId val="505576672"/>
      </c:scatterChart>
      <c:valAx>
        <c:axId val="471740592"/>
        <c:scaling>
          <c:orientation val="minMax"/>
          <c:min val="0.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desgaste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576672"/>
        <c:crosses val="autoZero"/>
        <c:crossBetween val="midCat"/>
      </c:valAx>
      <c:valAx>
        <c:axId val="505576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Torque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405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Torque y Tasa de desgaste. Pastilla de freno semimetálica</a:t>
            </a:r>
            <a:endParaRPr lang="en-US" sz="1100">
              <a:effectLst/>
            </a:endParaRPr>
          </a:p>
        </c:rich>
      </c:tx>
      <c:overlay val="0"/>
      <c:spPr>
        <a:noFill/>
        <a:ln>
          <a:noFill/>
        </a:ln>
        <a:effectLst/>
      </c:sp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tx>
            <c:strRef>
              <c:f>'Agrupación de datos'!$I$41</c:f>
              <c:strCache>
                <c:ptCount val="1"/>
                <c:pt idx="0">
                  <c:v>Puntos</c:v>
                </c:pt>
              </c:strCache>
            </c:strRef>
          </c:tx>
          <c:spPr>
            <a:solidFill>
              <a:schemeClr val="accent1"/>
            </a:solidFill>
            <a:ln/>
            <a:effectLst/>
            <a:sp3d/>
          </c:spPr>
          <c:val>
            <c:numRef>
              <c:f>'Agrupación de datos'!$I$42:$I$47</c:f>
              <c:numCache>
                <c:formatCode>General</c:formatCode>
                <c:ptCount val="6"/>
                <c:pt idx="0">
                  <c:v>1</c:v>
                </c:pt>
                <c:pt idx="1">
                  <c:v>2</c:v>
                </c:pt>
                <c:pt idx="2">
                  <c:v>3</c:v>
                </c:pt>
                <c:pt idx="3">
                  <c:v>4</c:v>
                </c:pt>
                <c:pt idx="4">
                  <c:v>5</c:v>
                </c:pt>
                <c:pt idx="5">
                  <c:v>6</c:v>
                </c:pt>
              </c:numCache>
            </c:numRef>
          </c:val>
        </c:ser>
        <c:ser>
          <c:idx val="1"/>
          <c:order val="1"/>
          <c:tx>
            <c:strRef>
              <c:f>'Agrupación de datos'!$J$41</c:f>
              <c:strCache>
                <c:ptCount val="1"/>
                <c:pt idx="0">
                  <c:v>Desgaste</c:v>
                </c:pt>
              </c:strCache>
            </c:strRef>
          </c:tx>
          <c:spPr>
            <a:solidFill>
              <a:schemeClr val="accent2"/>
            </a:solidFill>
            <a:ln/>
            <a:effectLst/>
            <a:sp3d/>
          </c:spPr>
          <c:val>
            <c:numRef>
              <c:f>'Agrupación de datos'!$J$42:$J$47</c:f>
              <c:numCache>
                <c:formatCode>General</c:formatCode>
                <c:ptCount val="6"/>
                <c:pt idx="0">
                  <c:v>0.23333333333332953</c:v>
                </c:pt>
                <c:pt idx="1">
                  <c:v>0.21333333333333351</c:v>
                </c:pt>
                <c:pt idx="2">
                  <c:v>0.2600000000000004</c:v>
                </c:pt>
                <c:pt idx="3">
                  <c:v>0.15333333333333124</c:v>
                </c:pt>
                <c:pt idx="4">
                  <c:v>0.25333333333333502</c:v>
                </c:pt>
                <c:pt idx="5">
                  <c:v>0.10666666666666913</c:v>
                </c:pt>
              </c:numCache>
            </c:numRef>
          </c:val>
        </c:ser>
        <c:ser>
          <c:idx val="2"/>
          <c:order val="2"/>
          <c:tx>
            <c:strRef>
              <c:f>'Agrupación de datos'!$K$41</c:f>
              <c:strCache>
                <c:ptCount val="1"/>
                <c:pt idx="0">
                  <c:v>Torque</c:v>
                </c:pt>
              </c:strCache>
            </c:strRef>
          </c:tx>
          <c:spPr>
            <a:solidFill>
              <a:schemeClr val="accent3"/>
            </a:solidFill>
            <a:ln/>
            <a:effectLst/>
            <a:sp3d/>
          </c:spPr>
          <c:val>
            <c:numRef>
              <c:f>'Agrupación de datos'!$K$42:$K$47</c:f>
              <c:numCache>
                <c:formatCode>General</c:formatCode>
                <c:ptCount val="6"/>
                <c:pt idx="0">
                  <c:v>23.5</c:v>
                </c:pt>
                <c:pt idx="1">
                  <c:v>24</c:v>
                </c:pt>
                <c:pt idx="2">
                  <c:v>22.5</c:v>
                </c:pt>
                <c:pt idx="3">
                  <c:v>24.5</c:v>
                </c:pt>
                <c:pt idx="4">
                  <c:v>24</c:v>
                </c:pt>
                <c:pt idx="5">
                  <c:v>24.5</c:v>
                </c:pt>
              </c:numCache>
            </c:numRef>
          </c:val>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505589184"/>
        <c:axId val="505583200"/>
        <c:axId val="505447312"/>
      </c:surface3DChart>
      <c:catAx>
        <c:axId val="505589184"/>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583200"/>
        <c:crosses val="autoZero"/>
        <c:auto val="1"/>
        <c:lblAlgn val="ctr"/>
        <c:lblOffset val="100"/>
        <c:noMultiLvlLbl val="0"/>
      </c:catAx>
      <c:valAx>
        <c:axId val="50558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589184"/>
        <c:crosses val="autoZero"/>
        <c:crossBetween val="midCat"/>
      </c:valAx>
      <c:serAx>
        <c:axId val="50544731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583200"/>
        <c:crosses val="autoZero"/>
      </c:serAx>
    </c:plotArea>
    <c:legend>
      <c:legendPos val="b"/>
      <c:legendEntry>
        <c:idx val="0"/>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R/As vs Tasa de desgaste (mm/min)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Dispersión!$L$2</c:f>
              <c:strCache>
                <c:ptCount val="1"/>
                <c:pt idx="0">
                  <c:v>Tasa de desgaste (mm/min)</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Dispersión!$K$3:$K$10</c:f>
              <c:numCache>
                <c:formatCode>General</c:formatCode>
                <c:ptCount val="8"/>
                <c:pt idx="0">
                  <c:v>2.6666666666666665</c:v>
                </c:pt>
                <c:pt idx="1">
                  <c:v>2.6666666666666665</c:v>
                </c:pt>
                <c:pt idx="2">
                  <c:v>4</c:v>
                </c:pt>
                <c:pt idx="3">
                  <c:v>4</c:v>
                </c:pt>
                <c:pt idx="4">
                  <c:v>4.0008503401360542</c:v>
                </c:pt>
                <c:pt idx="5">
                  <c:v>4.0008503401360542</c:v>
                </c:pt>
                <c:pt idx="6">
                  <c:v>8</c:v>
                </c:pt>
                <c:pt idx="7">
                  <c:v>8.8945578231292508</c:v>
                </c:pt>
              </c:numCache>
            </c:numRef>
          </c:xVal>
          <c:yVal>
            <c:numRef>
              <c:f>Dispersión!$L$3:$L$10</c:f>
              <c:numCache>
                <c:formatCode>General</c:formatCode>
                <c:ptCount val="8"/>
                <c:pt idx="0">
                  <c:v>13.100000000000023</c:v>
                </c:pt>
                <c:pt idx="1">
                  <c:v>13.500000000000014</c:v>
                </c:pt>
                <c:pt idx="2">
                  <c:v>13.450000000000024</c:v>
                </c:pt>
                <c:pt idx="3">
                  <c:v>12.750000000000021</c:v>
                </c:pt>
                <c:pt idx="4">
                  <c:v>7.5500000000000256</c:v>
                </c:pt>
                <c:pt idx="5">
                  <c:v>7.2500000000000142</c:v>
                </c:pt>
                <c:pt idx="6">
                  <c:v>6.6000000000000014</c:v>
                </c:pt>
                <c:pt idx="7">
                  <c:v>4.5500000000000185</c:v>
                </c:pt>
              </c:numCache>
            </c:numRef>
          </c:yVal>
          <c:smooth val="0"/>
        </c:ser>
        <c:dLbls>
          <c:showLegendKey val="0"/>
          <c:showVal val="0"/>
          <c:showCatName val="0"/>
          <c:showSerName val="0"/>
          <c:showPercent val="0"/>
          <c:showBubbleSize val="0"/>
        </c:dLbls>
        <c:axId val="504337072"/>
        <c:axId val="504343056"/>
      </c:scatterChart>
      <c:valAx>
        <c:axId val="504337072"/>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343056"/>
        <c:crosses val="autoZero"/>
        <c:crossBetween val="midCat"/>
      </c:valAx>
      <c:valAx>
        <c:axId val="504343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desgaste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3370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R/F vs Tasa de desgaste (mm/min)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Dispersión!$L$2</c:f>
              <c:strCache>
                <c:ptCount val="1"/>
                <c:pt idx="0">
                  <c:v>Tasa de desgaste (mm/min)</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Dispersión!$J$3:$J$10</c:f>
              <c:numCache>
                <c:formatCode>General</c:formatCode>
                <c:ptCount val="8"/>
                <c:pt idx="0">
                  <c:v>2.6666666666666665</c:v>
                </c:pt>
                <c:pt idx="1">
                  <c:v>2.6666666666666665</c:v>
                </c:pt>
                <c:pt idx="2">
                  <c:v>2.6674669867947176</c:v>
                </c:pt>
                <c:pt idx="3">
                  <c:v>2.6674669867947176</c:v>
                </c:pt>
                <c:pt idx="4">
                  <c:v>2.6657223796033995</c:v>
                </c:pt>
                <c:pt idx="5">
                  <c:v>2.6657223796033995</c:v>
                </c:pt>
                <c:pt idx="6">
                  <c:v>2.6666666666666665</c:v>
                </c:pt>
                <c:pt idx="7">
                  <c:v>2.9648526077097501</c:v>
                </c:pt>
              </c:numCache>
            </c:numRef>
          </c:xVal>
          <c:yVal>
            <c:numRef>
              <c:f>Dispersión!$L$3:$L$10</c:f>
              <c:numCache>
                <c:formatCode>General</c:formatCode>
                <c:ptCount val="8"/>
                <c:pt idx="0">
                  <c:v>13.100000000000023</c:v>
                </c:pt>
                <c:pt idx="1">
                  <c:v>13.500000000000014</c:v>
                </c:pt>
                <c:pt idx="2">
                  <c:v>13.450000000000024</c:v>
                </c:pt>
                <c:pt idx="3">
                  <c:v>12.750000000000021</c:v>
                </c:pt>
                <c:pt idx="4">
                  <c:v>7.5500000000000256</c:v>
                </c:pt>
                <c:pt idx="5">
                  <c:v>7.2500000000000142</c:v>
                </c:pt>
                <c:pt idx="6">
                  <c:v>6.6000000000000014</c:v>
                </c:pt>
                <c:pt idx="7">
                  <c:v>4.5500000000000185</c:v>
                </c:pt>
              </c:numCache>
            </c:numRef>
          </c:yVal>
          <c:smooth val="0"/>
        </c:ser>
        <c:dLbls>
          <c:showLegendKey val="0"/>
          <c:showVal val="0"/>
          <c:showCatName val="0"/>
          <c:showSerName val="0"/>
          <c:showPercent val="0"/>
          <c:showBubbleSize val="0"/>
        </c:dLbls>
        <c:axId val="504339792"/>
        <c:axId val="504341424"/>
      </c:scatterChart>
      <c:valAx>
        <c:axId val="5043397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R/F</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341424"/>
        <c:crosses val="autoZero"/>
        <c:crossBetween val="midCat"/>
      </c:valAx>
      <c:valAx>
        <c:axId val="504341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a:t>
                </a:r>
                <a:r>
                  <a:rPr lang="en-US" baseline="0"/>
                  <a:t> de desgaste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339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Torque y Tasa de desgaste. Tercera fase coco</a:t>
            </a:r>
            <a:endParaRPr lang="en-US"/>
          </a:p>
        </c:rich>
      </c:tx>
      <c:overlay val="0"/>
      <c:spPr>
        <a:noFill/>
        <a:ln>
          <a:noFill/>
        </a:ln>
        <a:effectLst/>
      </c:sp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tx>
            <c:strRef>
              <c:f>'Agrupación de datos'!$I$13</c:f>
              <c:strCache>
                <c:ptCount val="1"/>
                <c:pt idx="0">
                  <c:v>Puntos</c:v>
                </c:pt>
              </c:strCache>
            </c:strRef>
          </c:tx>
          <c:spPr>
            <a:solidFill>
              <a:schemeClr val="accent1"/>
            </a:solidFill>
            <a:ln/>
            <a:effectLst/>
            <a:sp3d/>
          </c:spPr>
          <c:val>
            <c:numRef>
              <c:f>'Agrupación de datos'!$I$14:$I$19</c:f>
              <c:numCache>
                <c:formatCode>General</c:formatCode>
                <c:ptCount val="6"/>
                <c:pt idx="0">
                  <c:v>1</c:v>
                </c:pt>
                <c:pt idx="1">
                  <c:v>2</c:v>
                </c:pt>
                <c:pt idx="2">
                  <c:v>3</c:v>
                </c:pt>
                <c:pt idx="3">
                  <c:v>4</c:v>
                </c:pt>
                <c:pt idx="4">
                  <c:v>5</c:v>
                </c:pt>
                <c:pt idx="5">
                  <c:v>6</c:v>
                </c:pt>
              </c:numCache>
            </c:numRef>
          </c:val>
        </c:ser>
        <c:ser>
          <c:idx val="1"/>
          <c:order val="1"/>
          <c:tx>
            <c:strRef>
              <c:f>'Agrupación de datos'!$J$13</c:f>
              <c:strCache>
                <c:ptCount val="1"/>
                <c:pt idx="0">
                  <c:v>Desgaste</c:v>
                </c:pt>
              </c:strCache>
            </c:strRef>
          </c:tx>
          <c:spPr>
            <a:solidFill>
              <a:schemeClr val="accent2"/>
            </a:solidFill>
            <a:ln/>
            <a:effectLst/>
            <a:sp3d/>
          </c:spPr>
          <c:val>
            <c:numRef>
              <c:f>'Agrupación de datos'!$J$14:$J$19</c:f>
              <c:numCache>
                <c:formatCode>General</c:formatCode>
                <c:ptCount val="6"/>
                <c:pt idx="0">
                  <c:v>0.84666666666666879</c:v>
                </c:pt>
                <c:pt idx="1">
                  <c:v>0.7733333333333311</c:v>
                </c:pt>
                <c:pt idx="2">
                  <c:v>0.97333333333333394</c:v>
                </c:pt>
                <c:pt idx="3">
                  <c:v>1.1199999999999999</c:v>
                </c:pt>
                <c:pt idx="4">
                  <c:v>0.68666666666666742</c:v>
                </c:pt>
                <c:pt idx="5">
                  <c:v>0.92000000000000171</c:v>
                </c:pt>
              </c:numCache>
            </c:numRef>
          </c:val>
        </c:ser>
        <c:ser>
          <c:idx val="2"/>
          <c:order val="2"/>
          <c:tx>
            <c:strRef>
              <c:f>'Agrupación de datos'!$K$13</c:f>
              <c:strCache>
                <c:ptCount val="1"/>
                <c:pt idx="0">
                  <c:v>Torque</c:v>
                </c:pt>
              </c:strCache>
            </c:strRef>
          </c:tx>
          <c:spPr>
            <a:solidFill>
              <a:schemeClr val="accent3"/>
            </a:solidFill>
            <a:ln/>
            <a:effectLst/>
            <a:sp3d/>
          </c:spPr>
          <c:val>
            <c:numRef>
              <c:f>'Agrupación de datos'!$K$14:$K$19</c:f>
              <c:numCache>
                <c:formatCode>General</c:formatCode>
                <c:ptCount val="6"/>
                <c:pt idx="0">
                  <c:v>37.5</c:v>
                </c:pt>
                <c:pt idx="1">
                  <c:v>47.5</c:v>
                </c:pt>
                <c:pt idx="2">
                  <c:v>42.5</c:v>
                </c:pt>
                <c:pt idx="3">
                  <c:v>42.5</c:v>
                </c:pt>
                <c:pt idx="4">
                  <c:v>47.5</c:v>
                </c:pt>
                <c:pt idx="5">
                  <c:v>42.5</c:v>
                </c:pt>
              </c:numCache>
            </c:numRef>
          </c:val>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504338160"/>
        <c:axId val="504336528"/>
        <c:axId val="473470832"/>
      </c:surface3DChart>
      <c:catAx>
        <c:axId val="50433816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336528"/>
        <c:crosses val="autoZero"/>
        <c:auto val="1"/>
        <c:lblAlgn val="ctr"/>
        <c:lblOffset val="100"/>
        <c:noMultiLvlLbl val="0"/>
      </c:catAx>
      <c:valAx>
        <c:axId val="50433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338160"/>
        <c:crosses val="autoZero"/>
        <c:crossBetween val="midCat"/>
      </c:valAx>
      <c:serAx>
        <c:axId val="47347083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336528"/>
        <c:crosses val="autoZero"/>
      </c:serAx>
    </c:plotArea>
    <c:legend>
      <c:legendPos val="b"/>
      <c:legendEntry>
        <c:idx val="0"/>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Torque y </a:t>
            </a:r>
            <a:r>
              <a:rPr lang="en-US" sz="1400" b="0" i="0" baseline="0" dirty="0" err="1">
                <a:effectLst/>
              </a:rPr>
              <a:t>Tasa</a:t>
            </a:r>
            <a:r>
              <a:rPr lang="en-US" sz="1400" b="0" i="0" baseline="0" dirty="0">
                <a:effectLst/>
              </a:rPr>
              <a:t> de </a:t>
            </a:r>
            <a:r>
              <a:rPr lang="en-US" sz="1400" b="0" i="0" baseline="0" dirty="0" err="1">
                <a:effectLst/>
              </a:rPr>
              <a:t>desgaste</a:t>
            </a:r>
            <a:r>
              <a:rPr lang="en-US" sz="1400" b="0" i="0" baseline="0" dirty="0">
                <a:effectLst/>
              </a:rPr>
              <a:t>. </a:t>
            </a:r>
            <a:r>
              <a:rPr lang="en-US" sz="1400" b="0" i="0" baseline="0" dirty="0" err="1">
                <a:effectLst/>
              </a:rPr>
              <a:t>Tercera</a:t>
            </a:r>
            <a:r>
              <a:rPr lang="en-US" sz="1400" b="0" i="0" baseline="0" dirty="0">
                <a:effectLst/>
              </a:rPr>
              <a:t> </a:t>
            </a:r>
            <a:r>
              <a:rPr lang="en-US" sz="1400" b="0" i="0" baseline="0" dirty="0" err="1">
                <a:effectLst/>
              </a:rPr>
              <a:t>fase</a:t>
            </a:r>
            <a:r>
              <a:rPr lang="en-US" sz="1400" b="0" i="0" baseline="0" dirty="0">
                <a:effectLst/>
              </a:rPr>
              <a:t> </a:t>
            </a:r>
            <a:r>
              <a:rPr lang="en-US" sz="1400" b="0" i="0" baseline="0" dirty="0" err="1">
                <a:effectLst/>
              </a:rPr>
              <a:t>palma</a:t>
            </a:r>
            <a:endParaRPr lang="en-US" sz="1100" dirty="0">
              <a:effectLst/>
            </a:endParaRPr>
          </a:p>
        </c:rich>
      </c:tx>
      <c:overlay val="0"/>
      <c:spPr>
        <a:noFill/>
        <a:ln>
          <a:noFill/>
        </a:ln>
        <a:effectLst/>
      </c:sp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tx>
            <c:strRef>
              <c:f>'Agrupación de datos'!$I$20</c:f>
              <c:strCache>
                <c:ptCount val="1"/>
                <c:pt idx="0">
                  <c:v>Puntos</c:v>
                </c:pt>
              </c:strCache>
            </c:strRef>
          </c:tx>
          <c:spPr>
            <a:solidFill>
              <a:schemeClr val="accent1"/>
            </a:solidFill>
            <a:ln/>
            <a:effectLst/>
            <a:sp3d/>
          </c:spPr>
          <c:val>
            <c:numRef>
              <c:f>'Agrupación de datos'!$I$21:$I$26</c:f>
              <c:numCache>
                <c:formatCode>General</c:formatCode>
                <c:ptCount val="6"/>
                <c:pt idx="0">
                  <c:v>1</c:v>
                </c:pt>
                <c:pt idx="1">
                  <c:v>2</c:v>
                </c:pt>
                <c:pt idx="2">
                  <c:v>3</c:v>
                </c:pt>
                <c:pt idx="3">
                  <c:v>4</c:v>
                </c:pt>
                <c:pt idx="4">
                  <c:v>5</c:v>
                </c:pt>
                <c:pt idx="5">
                  <c:v>6</c:v>
                </c:pt>
              </c:numCache>
            </c:numRef>
          </c:val>
        </c:ser>
        <c:ser>
          <c:idx val="1"/>
          <c:order val="1"/>
          <c:tx>
            <c:strRef>
              <c:f>'Agrupación de datos'!$J$20</c:f>
              <c:strCache>
                <c:ptCount val="1"/>
                <c:pt idx="0">
                  <c:v>Desgaste</c:v>
                </c:pt>
              </c:strCache>
            </c:strRef>
          </c:tx>
          <c:spPr>
            <a:solidFill>
              <a:schemeClr val="accent2"/>
            </a:solidFill>
            <a:ln/>
            <a:effectLst/>
            <a:sp3d/>
          </c:spPr>
          <c:val>
            <c:numRef>
              <c:f>'Agrupación de datos'!$J$21:$J$26</c:f>
              <c:numCache>
                <c:formatCode>General</c:formatCode>
                <c:ptCount val="6"/>
                <c:pt idx="0">
                  <c:v>0.48666666666666458</c:v>
                </c:pt>
                <c:pt idx="1">
                  <c:v>0.76666666666666572</c:v>
                </c:pt>
                <c:pt idx="2">
                  <c:v>0.79333333333333178</c:v>
                </c:pt>
                <c:pt idx="3">
                  <c:v>0.83333333333333337</c:v>
                </c:pt>
                <c:pt idx="4">
                  <c:v>0.79999999999999716</c:v>
                </c:pt>
                <c:pt idx="5">
                  <c:v>0.86666666666666481</c:v>
                </c:pt>
              </c:numCache>
            </c:numRef>
          </c:val>
        </c:ser>
        <c:ser>
          <c:idx val="2"/>
          <c:order val="2"/>
          <c:tx>
            <c:strRef>
              <c:f>'Agrupación de datos'!$K$20</c:f>
              <c:strCache>
                <c:ptCount val="1"/>
                <c:pt idx="0">
                  <c:v>Torque</c:v>
                </c:pt>
              </c:strCache>
            </c:strRef>
          </c:tx>
          <c:spPr>
            <a:solidFill>
              <a:schemeClr val="accent3"/>
            </a:solidFill>
            <a:ln/>
            <a:effectLst/>
            <a:sp3d/>
          </c:spPr>
          <c:val>
            <c:numRef>
              <c:f>'Agrupación de datos'!$K$21:$K$26</c:f>
              <c:numCache>
                <c:formatCode>General</c:formatCode>
                <c:ptCount val="6"/>
                <c:pt idx="0">
                  <c:v>10.5</c:v>
                </c:pt>
                <c:pt idx="1">
                  <c:v>9.5</c:v>
                </c:pt>
                <c:pt idx="2">
                  <c:v>9.5</c:v>
                </c:pt>
                <c:pt idx="3">
                  <c:v>10</c:v>
                </c:pt>
                <c:pt idx="4">
                  <c:v>9.5</c:v>
                </c:pt>
                <c:pt idx="5">
                  <c:v>10</c:v>
                </c:pt>
              </c:numCache>
            </c:numRef>
          </c:val>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471741136"/>
        <c:axId val="471737872"/>
        <c:axId val="198036032"/>
      </c:surface3DChart>
      <c:catAx>
        <c:axId val="471741136"/>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37872"/>
        <c:crosses val="autoZero"/>
        <c:auto val="1"/>
        <c:lblAlgn val="ctr"/>
        <c:lblOffset val="100"/>
        <c:noMultiLvlLbl val="0"/>
      </c:catAx>
      <c:valAx>
        <c:axId val="471737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41136"/>
        <c:crosses val="autoZero"/>
        <c:crossBetween val="midCat"/>
      </c:valAx>
      <c:serAx>
        <c:axId val="19803603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37872"/>
        <c:crosses val="autoZero"/>
      </c:serAx>
    </c:plotArea>
    <c:legend>
      <c:legendPos val="b"/>
      <c:legendEntry>
        <c:idx val="0"/>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Torque y Tasa de desgaste. Fase final coco</a:t>
            </a:r>
            <a:endParaRPr lang="en-US" sz="1100">
              <a:effectLst/>
            </a:endParaRPr>
          </a:p>
        </c:rich>
      </c:tx>
      <c:overlay val="0"/>
      <c:spPr>
        <a:noFill/>
        <a:ln>
          <a:noFill/>
        </a:ln>
        <a:effectLst/>
      </c:sp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tx>
            <c:strRef>
              <c:f>'Agrupación de datos'!$I$27</c:f>
              <c:strCache>
                <c:ptCount val="1"/>
                <c:pt idx="0">
                  <c:v>Puntos</c:v>
                </c:pt>
              </c:strCache>
            </c:strRef>
          </c:tx>
          <c:spPr>
            <a:solidFill>
              <a:schemeClr val="accent1"/>
            </a:solidFill>
            <a:ln/>
            <a:effectLst/>
            <a:sp3d/>
          </c:spPr>
          <c:val>
            <c:numRef>
              <c:f>'Agrupación de datos'!$I$28:$I$33</c:f>
              <c:numCache>
                <c:formatCode>General</c:formatCode>
                <c:ptCount val="6"/>
                <c:pt idx="0">
                  <c:v>1</c:v>
                </c:pt>
                <c:pt idx="1">
                  <c:v>2</c:v>
                </c:pt>
                <c:pt idx="2">
                  <c:v>3</c:v>
                </c:pt>
                <c:pt idx="3">
                  <c:v>4</c:v>
                </c:pt>
                <c:pt idx="4">
                  <c:v>5</c:v>
                </c:pt>
                <c:pt idx="5">
                  <c:v>6</c:v>
                </c:pt>
              </c:numCache>
            </c:numRef>
          </c:val>
        </c:ser>
        <c:ser>
          <c:idx val="1"/>
          <c:order val="1"/>
          <c:tx>
            <c:strRef>
              <c:f>'Agrupación de datos'!$J$27</c:f>
              <c:strCache>
                <c:ptCount val="1"/>
                <c:pt idx="0">
                  <c:v>Desgaste</c:v>
                </c:pt>
              </c:strCache>
            </c:strRef>
          </c:tx>
          <c:spPr>
            <a:solidFill>
              <a:schemeClr val="accent2"/>
            </a:solidFill>
            <a:ln/>
            <a:effectLst/>
            <a:sp3d/>
          </c:spPr>
          <c:val>
            <c:numRef>
              <c:f>'Agrupación de datos'!$J$28:$J$33</c:f>
              <c:numCache>
                <c:formatCode>General</c:formatCode>
                <c:ptCount val="6"/>
                <c:pt idx="0">
                  <c:v>0.60666666666666436</c:v>
                </c:pt>
                <c:pt idx="1">
                  <c:v>0.59333333333333371</c:v>
                </c:pt>
                <c:pt idx="2">
                  <c:v>0.76000000000000034</c:v>
                </c:pt>
                <c:pt idx="3">
                  <c:v>0.72666666666666424</c:v>
                </c:pt>
                <c:pt idx="4">
                  <c:v>0.71333333333333349</c:v>
                </c:pt>
                <c:pt idx="5">
                  <c:v>0.59999999999999909</c:v>
                </c:pt>
              </c:numCache>
            </c:numRef>
          </c:val>
        </c:ser>
        <c:ser>
          <c:idx val="2"/>
          <c:order val="2"/>
          <c:tx>
            <c:strRef>
              <c:f>'Agrupación de datos'!$K$27</c:f>
              <c:strCache>
                <c:ptCount val="1"/>
                <c:pt idx="0">
                  <c:v>Torque</c:v>
                </c:pt>
              </c:strCache>
            </c:strRef>
          </c:tx>
          <c:spPr>
            <a:solidFill>
              <a:schemeClr val="accent3"/>
            </a:solidFill>
            <a:ln/>
            <a:effectLst/>
            <a:sp3d/>
          </c:spPr>
          <c:val>
            <c:numRef>
              <c:f>'Agrupación de datos'!$K$28:$K$33</c:f>
              <c:numCache>
                <c:formatCode>General</c:formatCode>
                <c:ptCount val="6"/>
                <c:pt idx="0">
                  <c:v>10</c:v>
                </c:pt>
                <c:pt idx="1">
                  <c:v>10.5</c:v>
                </c:pt>
                <c:pt idx="2">
                  <c:v>10</c:v>
                </c:pt>
                <c:pt idx="3">
                  <c:v>10</c:v>
                </c:pt>
                <c:pt idx="4">
                  <c:v>9.5</c:v>
                </c:pt>
                <c:pt idx="5">
                  <c:v>9.5</c:v>
                </c:pt>
              </c:numCache>
            </c:numRef>
          </c:val>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471749296"/>
        <c:axId val="471743312"/>
        <c:axId val="375750416"/>
      </c:surface3DChart>
      <c:catAx>
        <c:axId val="471749296"/>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43312"/>
        <c:crosses val="autoZero"/>
        <c:auto val="1"/>
        <c:lblAlgn val="ctr"/>
        <c:lblOffset val="100"/>
        <c:noMultiLvlLbl val="0"/>
      </c:catAx>
      <c:valAx>
        <c:axId val="471743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49296"/>
        <c:crosses val="autoZero"/>
        <c:crossBetween val="midCat"/>
      </c:valAx>
      <c:serAx>
        <c:axId val="375750416"/>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43312"/>
        <c:crosses val="autoZero"/>
      </c:serAx>
    </c:plotArea>
    <c:legend>
      <c:legendPos val="b"/>
      <c:legendEntry>
        <c:idx val="0"/>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a:t>Torque </a:t>
            </a:r>
            <a:r>
              <a:rPr lang="en-US" sz="1400" b="0" i="0" baseline="0">
                <a:effectLst/>
              </a:rPr>
              <a:t>y Tasa de desgaste. Fase final palma</a:t>
            </a:r>
            <a:endParaRPr lang="en-US" sz="110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rich>
      </c:tx>
      <c:overlay val="0"/>
      <c:spPr>
        <a:noFill/>
        <a:ln>
          <a:noFill/>
        </a:ln>
        <a:effectLst/>
      </c:sp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tx>
            <c:strRef>
              <c:f>'Agrupación de datos'!$I$34</c:f>
              <c:strCache>
                <c:ptCount val="1"/>
                <c:pt idx="0">
                  <c:v>Puntos</c:v>
                </c:pt>
              </c:strCache>
            </c:strRef>
          </c:tx>
          <c:spPr>
            <a:solidFill>
              <a:schemeClr val="accent1"/>
            </a:solidFill>
            <a:ln/>
            <a:effectLst/>
            <a:sp3d/>
          </c:spPr>
          <c:val>
            <c:numRef>
              <c:f>'Agrupación de datos'!$I$35:$I$40</c:f>
              <c:numCache>
                <c:formatCode>General</c:formatCode>
                <c:ptCount val="6"/>
                <c:pt idx="0">
                  <c:v>1</c:v>
                </c:pt>
                <c:pt idx="1">
                  <c:v>2</c:v>
                </c:pt>
                <c:pt idx="2">
                  <c:v>3</c:v>
                </c:pt>
                <c:pt idx="3">
                  <c:v>4</c:v>
                </c:pt>
                <c:pt idx="4">
                  <c:v>5</c:v>
                </c:pt>
                <c:pt idx="5">
                  <c:v>6</c:v>
                </c:pt>
              </c:numCache>
            </c:numRef>
          </c:val>
        </c:ser>
        <c:ser>
          <c:idx val="1"/>
          <c:order val="1"/>
          <c:tx>
            <c:strRef>
              <c:f>'Agrupación de datos'!$J$34</c:f>
              <c:strCache>
                <c:ptCount val="1"/>
                <c:pt idx="0">
                  <c:v>Desgaste</c:v>
                </c:pt>
              </c:strCache>
            </c:strRef>
          </c:tx>
          <c:spPr>
            <a:solidFill>
              <a:schemeClr val="accent2"/>
            </a:solidFill>
            <a:ln/>
            <a:effectLst/>
            <a:sp3d/>
          </c:spPr>
          <c:val>
            <c:numRef>
              <c:f>'Agrupación de datos'!$J$35:$J$40</c:f>
              <c:numCache>
                <c:formatCode>General</c:formatCode>
                <c:ptCount val="6"/>
                <c:pt idx="0">
                  <c:v>0.22666666666666421</c:v>
                </c:pt>
                <c:pt idx="1">
                  <c:v>0.50666666666666538</c:v>
                </c:pt>
                <c:pt idx="2">
                  <c:v>0.52000000000000079</c:v>
                </c:pt>
                <c:pt idx="3">
                  <c:v>0.53333333333333621</c:v>
                </c:pt>
                <c:pt idx="4">
                  <c:v>0.6933333333333328</c:v>
                </c:pt>
                <c:pt idx="5">
                  <c:v>0.76000000000000034</c:v>
                </c:pt>
              </c:numCache>
            </c:numRef>
          </c:val>
        </c:ser>
        <c:ser>
          <c:idx val="2"/>
          <c:order val="2"/>
          <c:tx>
            <c:strRef>
              <c:f>'Agrupación de datos'!$K$34</c:f>
              <c:strCache>
                <c:ptCount val="1"/>
                <c:pt idx="0">
                  <c:v>Torque</c:v>
                </c:pt>
              </c:strCache>
            </c:strRef>
          </c:tx>
          <c:spPr>
            <a:solidFill>
              <a:schemeClr val="accent3"/>
            </a:solidFill>
            <a:ln/>
            <a:effectLst/>
            <a:sp3d/>
          </c:spPr>
          <c:val>
            <c:numRef>
              <c:f>'Agrupación de datos'!$K$35:$K$40</c:f>
              <c:numCache>
                <c:formatCode>General</c:formatCode>
                <c:ptCount val="6"/>
                <c:pt idx="0">
                  <c:v>14</c:v>
                </c:pt>
                <c:pt idx="1">
                  <c:v>13.5</c:v>
                </c:pt>
                <c:pt idx="2">
                  <c:v>12.5</c:v>
                </c:pt>
                <c:pt idx="3">
                  <c:v>12.5</c:v>
                </c:pt>
                <c:pt idx="4">
                  <c:v>13.5</c:v>
                </c:pt>
                <c:pt idx="5">
                  <c:v>13</c:v>
                </c:pt>
              </c:numCache>
            </c:numRef>
          </c:val>
        </c:ser>
        <c:bandFmts>
          <c:bandFmt>
            <c:idx val="0"/>
            <c:spPr>
              <a:solidFill>
                <a:schemeClr val="accent1"/>
              </a:solidFill>
              <a:ln/>
              <a:effectLst/>
              <a:sp3d/>
            </c:spPr>
          </c:bandFmt>
          <c:bandFmt>
            <c:idx val="1"/>
            <c:spPr>
              <a:solidFill>
                <a:schemeClr val="accent2"/>
              </a:solidFill>
              <a:ln/>
              <a:effectLst/>
              <a:sp3d/>
            </c:spPr>
          </c:bandFmt>
          <c:bandFmt>
            <c:idx val="2"/>
            <c:spPr>
              <a:solidFill>
                <a:schemeClr val="accent3"/>
              </a:solidFill>
              <a:ln/>
              <a:effectLst/>
              <a:sp3d/>
            </c:spPr>
          </c:bandFmt>
          <c:bandFmt>
            <c:idx val="3"/>
            <c:spPr>
              <a:solidFill>
                <a:schemeClr val="accent4"/>
              </a:solidFill>
              <a:ln/>
              <a:effectLst/>
              <a:sp3d/>
            </c:spPr>
          </c:bandFmt>
          <c:bandFmt>
            <c:idx val="4"/>
            <c:spPr>
              <a:solidFill>
                <a:schemeClr val="accent5"/>
              </a:solidFill>
              <a:ln/>
              <a:effectLst/>
              <a:sp3d/>
            </c:spPr>
          </c:bandFmt>
          <c:bandFmt>
            <c:idx val="5"/>
            <c:spPr>
              <a:solidFill>
                <a:schemeClr val="accent6"/>
              </a:solidFill>
              <a:ln/>
              <a:effectLst/>
              <a:sp3d/>
            </c:spPr>
          </c:bandFmt>
          <c:bandFmt>
            <c:idx val="6"/>
            <c:spPr>
              <a:solidFill>
                <a:schemeClr val="accent1">
                  <a:lumMod val="60000"/>
                </a:schemeClr>
              </a:solidFill>
              <a:ln/>
              <a:effectLst/>
              <a:sp3d/>
            </c:spPr>
          </c:bandFmt>
          <c:bandFmt>
            <c:idx val="7"/>
            <c:spPr>
              <a:solidFill>
                <a:schemeClr val="accent2">
                  <a:lumMod val="60000"/>
                </a:schemeClr>
              </a:solidFill>
              <a:ln/>
              <a:effectLst/>
              <a:sp3d/>
            </c:spPr>
          </c:bandFmt>
          <c:bandFmt>
            <c:idx val="8"/>
            <c:spPr>
              <a:solidFill>
                <a:schemeClr val="accent3">
                  <a:lumMod val="60000"/>
                </a:schemeClr>
              </a:solidFill>
              <a:ln/>
              <a:effectLst/>
              <a:sp3d/>
            </c:spPr>
          </c:bandFmt>
          <c:bandFmt>
            <c:idx val="9"/>
            <c:spPr>
              <a:solidFill>
                <a:schemeClr val="accent4">
                  <a:lumMod val="60000"/>
                </a:schemeClr>
              </a:solidFill>
              <a:ln/>
              <a:effectLst/>
              <a:sp3d/>
            </c:spPr>
          </c:bandFmt>
          <c:bandFmt>
            <c:idx val="10"/>
            <c:spPr>
              <a:solidFill>
                <a:schemeClr val="accent5">
                  <a:lumMod val="60000"/>
                </a:schemeClr>
              </a:solidFill>
              <a:ln/>
              <a:effectLst/>
              <a:sp3d/>
            </c:spPr>
          </c:bandFmt>
          <c:bandFmt>
            <c:idx val="11"/>
            <c:spPr>
              <a:solidFill>
                <a:schemeClr val="accent6">
                  <a:lumMod val="60000"/>
                </a:schemeClr>
              </a:solidFill>
              <a:ln/>
              <a:effectLst/>
              <a:sp3d/>
            </c:spPr>
          </c:bandFmt>
          <c:bandFmt>
            <c:idx val="12"/>
            <c:spPr>
              <a:solidFill>
                <a:schemeClr val="accent1">
                  <a:lumMod val="80000"/>
                  <a:lumOff val="20000"/>
                </a:schemeClr>
              </a:solidFill>
              <a:ln/>
              <a:effectLst/>
              <a:sp3d/>
            </c:spPr>
          </c:bandFmt>
          <c:bandFmt>
            <c:idx val="13"/>
            <c:spPr>
              <a:solidFill>
                <a:schemeClr val="accent2">
                  <a:lumMod val="80000"/>
                  <a:lumOff val="20000"/>
                </a:schemeClr>
              </a:solidFill>
              <a:ln/>
              <a:effectLst/>
              <a:sp3d/>
            </c:spPr>
          </c:bandFmt>
          <c:bandFmt>
            <c:idx val="14"/>
            <c:spPr>
              <a:solidFill>
                <a:schemeClr val="accent3">
                  <a:lumMod val="80000"/>
                  <a:lumOff val="20000"/>
                </a:schemeClr>
              </a:solidFill>
              <a:ln/>
              <a:effectLst/>
              <a:sp3d/>
            </c:spPr>
          </c:bandFmt>
        </c:bandFmts>
        <c:axId val="471743856"/>
        <c:axId val="471744400"/>
        <c:axId val="504461968"/>
      </c:surface3DChart>
      <c:catAx>
        <c:axId val="471743856"/>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44400"/>
        <c:crosses val="autoZero"/>
        <c:auto val="1"/>
        <c:lblAlgn val="ctr"/>
        <c:lblOffset val="100"/>
        <c:noMultiLvlLbl val="0"/>
      </c:catAx>
      <c:valAx>
        <c:axId val="47174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43856"/>
        <c:crosses val="autoZero"/>
        <c:crossBetween val="midCat"/>
      </c:valAx>
      <c:serAx>
        <c:axId val="504461968"/>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44400"/>
        <c:crosses val="autoZero"/>
      </c:serAx>
    </c:plotArea>
    <c:legend>
      <c:legendPos val="b"/>
      <c:legendEntry>
        <c:idx val="0"/>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Tasa</a:t>
            </a:r>
            <a:r>
              <a:rPr lang="en-US" sz="1400" baseline="0"/>
              <a:t> de desgaste vs Torque - Tercera fase coco</a:t>
            </a:r>
            <a:endParaRPr lang="en-US"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'Agrupación de datos'!$J$14:$J$19</c:f>
              <c:numCache>
                <c:formatCode>General</c:formatCode>
                <c:ptCount val="6"/>
                <c:pt idx="0">
                  <c:v>0.84666666666666879</c:v>
                </c:pt>
                <c:pt idx="1">
                  <c:v>0.7733333333333311</c:v>
                </c:pt>
                <c:pt idx="2">
                  <c:v>0.97333333333333394</c:v>
                </c:pt>
                <c:pt idx="3">
                  <c:v>1.1199999999999999</c:v>
                </c:pt>
                <c:pt idx="4">
                  <c:v>0.68666666666666742</c:v>
                </c:pt>
                <c:pt idx="5">
                  <c:v>0.92000000000000171</c:v>
                </c:pt>
              </c:numCache>
            </c:numRef>
          </c:xVal>
          <c:yVal>
            <c:numRef>
              <c:f>'Agrupación de datos'!$K$14:$K$19</c:f>
              <c:numCache>
                <c:formatCode>General</c:formatCode>
                <c:ptCount val="6"/>
                <c:pt idx="0">
                  <c:v>37.5</c:v>
                </c:pt>
                <c:pt idx="1">
                  <c:v>47.5</c:v>
                </c:pt>
                <c:pt idx="2">
                  <c:v>42.5</c:v>
                </c:pt>
                <c:pt idx="3">
                  <c:v>42.5</c:v>
                </c:pt>
                <c:pt idx="4">
                  <c:v>47.5</c:v>
                </c:pt>
                <c:pt idx="5">
                  <c:v>42.5</c:v>
                </c:pt>
              </c:numCache>
            </c:numRef>
          </c:yVal>
          <c:smooth val="0"/>
        </c:ser>
        <c:dLbls>
          <c:showLegendKey val="0"/>
          <c:showVal val="0"/>
          <c:showCatName val="0"/>
          <c:showSerName val="0"/>
          <c:showPercent val="0"/>
          <c:showBubbleSize val="0"/>
        </c:dLbls>
        <c:axId val="471738416"/>
        <c:axId val="471738960"/>
      </c:scatterChart>
      <c:valAx>
        <c:axId val="471738416"/>
        <c:scaling>
          <c:orientation val="minMax"/>
          <c:min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desgaste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38960"/>
        <c:crosses val="autoZero"/>
        <c:crossBetween val="midCat"/>
      </c:valAx>
      <c:valAx>
        <c:axId val="471738960"/>
        <c:scaling>
          <c:orientation val="minMax"/>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Torque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384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Tasa de desgaste vs Torque - Tercera fase palma</a:t>
            </a:r>
            <a:endParaRPr lang="en-US"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'Agrupación de datos'!$J$21:$J$26</c:f>
              <c:numCache>
                <c:formatCode>General</c:formatCode>
                <c:ptCount val="6"/>
                <c:pt idx="0">
                  <c:v>0.48666666666666458</c:v>
                </c:pt>
                <c:pt idx="1">
                  <c:v>0.76666666666666572</c:v>
                </c:pt>
                <c:pt idx="2">
                  <c:v>0.79333333333333178</c:v>
                </c:pt>
                <c:pt idx="3">
                  <c:v>0.83333333333333337</c:v>
                </c:pt>
                <c:pt idx="4">
                  <c:v>0.79999999999999716</c:v>
                </c:pt>
                <c:pt idx="5">
                  <c:v>0.86666666666666481</c:v>
                </c:pt>
              </c:numCache>
            </c:numRef>
          </c:xVal>
          <c:yVal>
            <c:numRef>
              <c:f>'Agrupación de datos'!$K$21:$K$26</c:f>
              <c:numCache>
                <c:formatCode>General</c:formatCode>
                <c:ptCount val="6"/>
                <c:pt idx="0">
                  <c:v>10.5</c:v>
                </c:pt>
                <c:pt idx="1">
                  <c:v>9.5</c:v>
                </c:pt>
                <c:pt idx="2">
                  <c:v>9.5</c:v>
                </c:pt>
                <c:pt idx="3">
                  <c:v>10</c:v>
                </c:pt>
                <c:pt idx="4">
                  <c:v>9.5</c:v>
                </c:pt>
                <c:pt idx="5">
                  <c:v>10</c:v>
                </c:pt>
              </c:numCache>
            </c:numRef>
          </c:yVal>
          <c:smooth val="0"/>
        </c:ser>
        <c:dLbls>
          <c:showLegendKey val="0"/>
          <c:showVal val="0"/>
          <c:showCatName val="0"/>
          <c:showSerName val="0"/>
          <c:showPercent val="0"/>
          <c:showBubbleSize val="0"/>
        </c:dLbls>
        <c:axId val="471748208"/>
        <c:axId val="471736784"/>
      </c:scatterChart>
      <c:valAx>
        <c:axId val="471748208"/>
        <c:scaling>
          <c:orientation val="minMax"/>
          <c:min val="0.4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desgaste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36784"/>
        <c:crosses val="autoZero"/>
        <c:crossBetween val="midCat"/>
      </c:valAx>
      <c:valAx>
        <c:axId val="47173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Torque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482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3273867-68AC-4485-8F39-3B427F4F616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386180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273867-68AC-4485-8F39-3B427F4F616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175725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273867-68AC-4485-8F39-3B427F4F616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AE6E48-42FE-42BA-AFE1-6709C6D9CA13}" type="slidenum">
              <a:rPr lang="en-US" smtClean="0"/>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809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3273867-68AC-4485-8F39-3B427F4F6163}"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279719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3273867-68AC-4485-8F39-3B427F4F6163}"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AE6E48-42FE-42BA-AFE1-6709C6D9CA13}" type="slidenum">
              <a:rPr lang="en-US" smtClean="0"/>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06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3273867-68AC-4485-8F39-3B427F4F6163}"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4084740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273867-68AC-4485-8F39-3B427F4F616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3655652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273867-68AC-4485-8F39-3B427F4F616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36597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273867-68AC-4485-8F39-3B427F4F616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304800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273867-68AC-4485-8F39-3B427F4F6163}" type="datetimeFigureOut">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225081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3273867-68AC-4485-8F39-3B427F4F6163}"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246903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3273867-68AC-4485-8F39-3B427F4F6163}" type="datetimeFigureOut">
              <a:rPr lang="en-US" smtClean="0"/>
              <a:t>8/24/2017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32968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3273867-68AC-4485-8F39-3B427F4F6163}" type="datetimeFigureOut">
              <a:rPr lang="en-US" smtClean="0"/>
              <a:t>8/24/2017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397082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73867-68AC-4485-8F39-3B427F4F6163}" type="datetimeFigureOut">
              <a:rPr lang="en-US" smtClean="0"/>
              <a:t>8/24/2017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78933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273867-68AC-4485-8F39-3B427F4F6163}"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38018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273867-68AC-4485-8F39-3B427F4F6163}" type="datetimeFigureOut">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AE6E48-42FE-42BA-AFE1-6709C6D9CA13}" type="slidenum">
              <a:rPr lang="en-US" smtClean="0"/>
              <a:t>‹Nº›</a:t>
            </a:fld>
            <a:endParaRPr lang="en-US"/>
          </a:p>
        </p:txBody>
      </p:sp>
    </p:spTree>
    <p:extLst>
      <p:ext uri="{BB962C8B-B14F-4D97-AF65-F5344CB8AC3E}">
        <p14:creationId xmlns:p14="http://schemas.microsoft.com/office/powerpoint/2010/main" val="363606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3273867-68AC-4485-8F39-3B427F4F6163}" type="datetimeFigureOut">
              <a:rPr lang="en-US" smtClean="0"/>
              <a:t>8/24/2017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7AE6E48-42FE-42BA-AFE1-6709C6D9CA13}" type="slidenum">
              <a:rPr lang="en-US" smtClean="0"/>
              <a:t>‹Nº›</a:t>
            </a:fld>
            <a:endParaRPr lang="en-US"/>
          </a:p>
        </p:txBody>
      </p:sp>
    </p:spTree>
    <p:extLst>
      <p:ext uri="{BB962C8B-B14F-4D97-AF65-F5344CB8AC3E}">
        <p14:creationId xmlns:p14="http://schemas.microsoft.com/office/powerpoint/2010/main" val="2248922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3005" y="1161666"/>
            <a:ext cx="8915399" cy="1560047"/>
          </a:xfrm>
        </p:spPr>
        <p:txBody>
          <a:bodyPr>
            <a:noAutofit/>
          </a:bodyPr>
          <a:lstStyle/>
          <a:p>
            <a:pPr algn="ctr"/>
            <a:r>
              <a:rPr lang="es-EC" sz="1800" b="1" dirty="0" smtClean="0"/>
              <a:t>UNIVERSIDAD DE LAS FUERZAS ARMADAS – ESPE</a:t>
            </a:r>
            <a:br>
              <a:rPr lang="es-EC" sz="1800" b="1" dirty="0" smtClean="0"/>
            </a:br>
            <a:r>
              <a:rPr lang="es-EC" sz="1800" b="1" dirty="0"/>
              <a:t/>
            </a:r>
            <a:br>
              <a:rPr lang="es-EC" sz="1800" b="1" dirty="0"/>
            </a:br>
            <a:r>
              <a:rPr lang="es-EC" sz="1800" b="1" dirty="0" smtClean="0"/>
              <a:t>DEPARTAMENTO DE CIENCIAS DE LA ENERGÍA Y MECÁNICA</a:t>
            </a:r>
            <a:br>
              <a:rPr lang="es-EC" sz="1800" b="1" dirty="0" smtClean="0"/>
            </a:br>
            <a:r>
              <a:rPr lang="es-EC" sz="1800" b="1" dirty="0"/>
              <a:t/>
            </a:r>
            <a:br>
              <a:rPr lang="es-EC" sz="1800" b="1" dirty="0"/>
            </a:br>
            <a:r>
              <a:rPr lang="es-EC" sz="1800" b="1" dirty="0" smtClean="0"/>
              <a:t>CARRERA DE INGENIERÍA MECÁNICA</a:t>
            </a:r>
            <a:endParaRPr lang="en-US" sz="1800" b="1" dirty="0"/>
          </a:p>
        </p:txBody>
      </p:sp>
      <p:sp>
        <p:nvSpPr>
          <p:cNvPr id="3" name="Subtítulo 2"/>
          <p:cNvSpPr>
            <a:spLocks noGrp="1"/>
          </p:cNvSpPr>
          <p:nvPr>
            <p:ph type="subTitle" idx="1"/>
          </p:nvPr>
        </p:nvSpPr>
        <p:spPr>
          <a:xfrm>
            <a:off x="1763003" y="4803820"/>
            <a:ext cx="8915399" cy="1322592"/>
          </a:xfrm>
        </p:spPr>
        <p:txBody>
          <a:bodyPr>
            <a:noAutofit/>
          </a:bodyPr>
          <a:lstStyle/>
          <a:p>
            <a:pPr algn="ctr"/>
            <a:r>
              <a:rPr lang="es-EC" dirty="0" smtClean="0"/>
              <a:t>Autor: Daniel Alberto Armas Real</a:t>
            </a:r>
          </a:p>
          <a:p>
            <a:pPr algn="ctr"/>
            <a:r>
              <a:rPr lang="es-EC" dirty="0" smtClean="0"/>
              <a:t>Tutor: Ing. PhD. Leonardo Goyos</a:t>
            </a:r>
          </a:p>
          <a:p>
            <a:pPr algn="ctr"/>
            <a:r>
              <a:rPr lang="es-EC" dirty="0" smtClean="0"/>
              <a:t>Delegado por el Director de la Carrera: Ing. Víctor Andrade</a:t>
            </a:r>
          </a:p>
          <a:p>
            <a:pPr algn="ctr"/>
            <a:r>
              <a:rPr lang="es-EC" dirty="0" smtClean="0"/>
              <a:t>Delegado por el Director del Departamento: Ing. José Pérez</a:t>
            </a:r>
            <a:endParaRPr lang="en-US" dirty="0"/>
          </a:p>
        </p:txBody>
      </p:sp>
      <p:pic>
        <p:nvPicPr>
          <p:cNvPr id="4" name="Imagen 3"/>
          <p:cNvPicPr>
            <a:picLocks noChangeAspect="1"/>
          </p:cNvPicPr>
          <p:nvPr/>
        </p:nvPicPr>
        <p:blipFill rotWithShape="1">
          <a:blip r:embed="rId2"/>
          <a:srcRect l="4212" t="4240" r="3973" b="5711"/>
          <a:stretch/>
        </p:blipFill>
        <p:spPr>
          <a:xfrm>
            <a:off x="1095021" y="146756"/>
            <a:ext cx="1761067" cy="1727200"/>
          </a:xfrm>
          <a:prstGeom prst="rect">
            <a:avLst/>
          </a:prstGeom>
        </p:spPr>
      </p:pic>
      <p:pic>
        <p:nvPicPr>
          <p:cNvPr id="5" name="Imagen 4"/>
          <p:cNvPicPr>
            <a:picLocks noChangeAspect="1"/>
          </p:cNvPicPr>
          <p:nvPr/>
        </p:nvPicPr>
        <p:blipFill>
          <a:blip r:embed="rId3"/>
          <a:stretch>
            <a:fillRect/>
          </a:stretch>
        </p:blipFill>
        <p:spPr>
          <a:xfrm>
            <a:off x="9602611" y="146756"/>
            <a:ext cx="1698268" cy="1638829"/>
          </a:xfrm>
          <a:prstGeom prst="rect">
            <a:avLst/>
          </a:prstGeom>
        </p:spPr>
      </p:pic>
      <p:sp>
        <p:nvSpPr>
          <p:cNvPr id="6" name="Título 1"/>
          <p:cNvSpPr txBox="1">
            <a:spLocks/>
          </p:cNvSpPr>
          <p:nvPr/>
        </p:nvSpPr>
        <p:spPr>
          <a:xfrm>
            <a:off x="1763006" y="4064000"/>
            <a:ext cx="8915399" cy="577913"/>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800" b="1" dirty="0" smtClean="0"/>
              <a:t>Tema: Propuesta de un material compuesto con fibras ecuatorianas para su uso como constituyente de frenos.</a:t>
            </a:r>
            <a:endParaRPr lang="en-US" sz="1800" b="1" dirty="0"/>
          </a:p>
        </p:txBody>
      </p:sp>
      <p:sp>
        <p:nvSpPr>
          <p:cNvPr id="7" name="Título 1"/>
          <p:cNvSpPr txBox="1">
            <a:spLocks/>
          </p:cNvSpPr>
          <p:nvPr/>
        </p:nvSpPr>
        <p:spPr>
          <a:xfrm>
            <a:off x="1763004" y="2992525"/>
            <a:ext cx="8915399" cy="577913"/>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800" b="1" dirty="0" smtClean="0"/>
              <a:t>Proyecto de investigación previo a la obtención del titulo de Ingeniero Mecánico</a:t>
            </a:r>
            <a:endParaRPr lang="en-US" sz="1800" b="1" dirty="0"/>
          </a:p>
        </p:txBody>
      </p:sp>
    </p:spTree>
    <p:extLst>
      <p:ext uri="{BB962C8B-B14F-4D97-AF65-F5344CB8AC3E}">
        <p14:creationId xmlns:p14="http://schemas.microsoft.com/office/powerpoint/2010/main" val="3695663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Teoría de Materiales Compuestos</a:t>
            </a:r>
            <a:endParaRPr lang="en-US" dirty="0"/>
          </a:p>
        </p:txBody>
      </p:sp>
      <p:sp>
        <p:nvSpPr>
          <p:cNvPr id="4" name="Marcador de contenido 3"/>
          <p:cNvSpPr>
            <a:spLocks noGrp="1"/>
          </p:cNvSpPr>
          <p:nvPr>
            <p:ph idx="1"/>
          </p:nvPr>
        </p:nvSpPr>
        <p:spPr/>
        <p:txBody>
          <a:bodyPr/>
          <a:lstStyle/>
          <a:p>
            <a:endParaRPr lang="en-US"/>
          </a:p>
        </p:txBody>
      </p:sp>
      <p:pic>
        <p:nvPicPr>
          <p:cNvPr id="5" name="Imagen 4"/>
          <p:cNvPicPr>
            <a:picLocks noChangeAspect="1"/>
          </p:cNvPicPr>
          <p:nvPr/>
        </p:nvPicPr>
        <p:blipFill>
          <a:blip r:embed="rId2"/>
          <a:stretch>
            <a:fillRect/>
          </a:stretch>
        </p:blipFill>
        <p:spPr>
          <a:xfrm>
            <a:off x="3405389" y="1805311"/>
            <a:ext cx="6060583" cy="3111017"/>
          </a:xfrm>
          <a:prstGeom prst="rect">
            <a:avLst/>
          </a:prstGeom>
        </p:spPr>
      </p:pic>
    </p:spTree>
    <p:extLst>
      <p:ext uri="{BB962C8B-B14F-4D97-AF65-F5344CB8AC3E}">
        <p14:creationId xmlns:p14="http://schemas.microsoft.com/office/powerpoint/2010/main" val="773389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6102" y="752898"/>
            <a:ext cx="9809430" cy="882719"/>
          </a:xfrm>
        </p:spPr>
        <p:txBody>
          <a:bodyPr/>
          <a:lstStyle/>
          <a:p>
            <a:r>
              <a:rPr lang="es-EC" dirty="0" smtClean="0"/>
              <a:t>	Fibras y Partículas Naturales Ecuatorianas</a:t>
            </a:r>
            <a:endParaRPr lang="en-US" dirty="0"/>
          </a:p>
        </p:txBody>
      </p:sp>
      <p:sp>
        <p:nvSpPr>
          <p:cNvPr id="3" name="Marcador de contenido 2"/>
          <p:cNvSpPr>
            <a:spLocks noGrp="1"/>
          </p:cNvSpPr>
          <p:nvPr>
            <p:ph idx="1"/>
          </p:nvPr>
        </p:nvSpPr>
        <p:spPr>
          <a:xfrm>
            <a:off x="2383117" y="1635617"/>
            <a:ext cx="8915400" cy="3777622"/>
          </a:xfrm>
        </p:spPr>
        <p:txBody>
          <a:bodyPr/>
          <a:lstStyle/>
          <a:p>
            <a:r>
              <a:rPr lang="es-EC" dirty="0" smtClean="0"/>
              <a:t>Cáscara de plátano</a:t>
            </a:r>
          </a:p>
          <a:p>
            <a:r>
              <a:rPr lang="es-EC" dirty="0" smtClean="0"/>
              <a:t>Coco</a:t>
            </a:r>
          </a:p>
          <a:p>
            <a:r>
              <a:rPr lang="es-EC" dirty="0" smtClean="0"/>
              <a:t>Raquis de palma africana</a:t>
            </a:r>
          </a:p>
          <a:p>
            <a:r>
              <a:rPr lang="es-EC" dirty="0" smtClean="0"/>
              <a:t>Partículas de cuesco de palma africana</a:t>
            </a:r>
            <a:endParaRPr lang="en-US" dirty="0"/>
          </a:p>
        </p:txBody>
      </p:sp>
      <p:pic>
        <p:nvPicPr>
          <p:cNvPr id="5" name="Imagen 4" descr="http://2.bp.blogspot.com/-pBy09cTI5Ww/TzEEt19xH_I/AAAAAAAAJyY/IGEnj3YIOv4/s1600/Banana_peels_purify_water_Cascara_de_platano.jpg"/>
          <p:cNvPicPr/>
          <p:nvPr/>
        </p:nvPicPr>
        <p:blipFill>
          <a:blip r:embed="rId2">
            <a:extLst>
              <a:ext uri="{28A0092B-C50C-407E-A947-70E740481C1C}">
                <a14:useLocalDpi xmlns:a14="http://schemas.microsoft.com/office/drawing/2010/main" val="0"/>
              </a:ext>
            </a:extLst>
          </a:blip>
          <a:srcRect/>
          <a:stretch>
            <a:fillRect/>
          </a:stretch>
        </p:blipFill>
        <p:spPr bwMode="auto">
          <a:xfrm>
            <a:off x="2160523" y="3870189"/>
            <a:ext cx="2337435" cy="1543050"/>
          </a:xfrm>
          <a:prstGeom prst="rect">
            <a:avLst/>
          </a:prstGeom>
          <a:noFill/>
          <a:ln>
            <a:noFill/>
          </a:ln>
        </p:spPr>
      </p:pic>
      <p:pic>
        <p:nvPicPr>
          <p:cNvPr id="6" name="Imagen 5"/>
          <p:cNvPicPr>
            <a:picLocks noChangeAspect="1"/>
          </p:cNvPicPr>
          <p:nvPr/>
        </p:nvPicPr>
        <p:blipFill rotWithShape="1">
          <a:blip r:embed="rId3"/>
          <a:srcRect r="35439"/>
          <a:stretch/>
        </p:blipFill>
        <p:spPr>
          <a:xfrm>
            <a:off x="4944973" y="3676094"/>
            <a:ext cx="2215681" cy="1737145"/>
          </a:xfrm>
          <a:prstGeom prst="rect">
            <a:avLst/>
          </a:prstGeom>
        </p:spPr>
      </p:pic>
      <p:pic>
        <p:nvPicPr>
          <p:cNvPr id="7" name="Imagen 6"/>
          <p:cNvPicPr>
            <a:picLocks noChangeAspect="1"/>
          </p:cNvPicPr>
          <p:nvPr/>
        </p:nvPicPr>
        <p:blipFill rotWithShape="1">
          <a:blip r:embed="rId4"/>
          <a:srcRect l="41800" r="-13161"/>
          <a:stretch/>
        </p:blipFill>
        <p:spPr>
          <a:xfrm>
            <a:off x="7634143" y="3730597"/>
            <a:ext cx="2044774" cy="1682642"/>
          </a:xfrm>
          <a:prstGeom prst="rect">
            <a:avLst/>
          </a:prstGeom>
        </p:spPr>
      </p:pic>
    </p:spTree>
    <p:extLst>
      <p:ext uri="{BB962C8B-B14F-4D97-AF65-F5344CB8AC3E}">
        <p14:creationId xmlns:p14="http://schemas.microsoft.com/office/powerpoint/2010/main" val="224265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Resina Fenólica</a:t>
            </a:r>
            <a:endParaRPr lang="en-US" dirty="0"/>
          </a:p>
        </p:txBody>
      </p:sp>
      <p:sp>
        <p:nvSpPr>
          <p:cNvPr id="3" name="Marcador de contenido 2"/>
          <p:cNvSpPr>
            <a:spLocks noGrp="1"/>
          </p:cNvSpPr>
          <p:nvPr>
            <p:ph idx="1"/>
          </p:nvPr>
        </p:nvSpPr>
        <p:spPr>
          <a:xfrm>
            <a:off x="2592925" y="4799527"/>
            <a:ext cx="8915400" cy="764146"/>
          </a:xfrm>
        </p:spPr>
        <p:txBody>
          <a:bodyPr>
            <a:normAutofit/>
          </a:bodyPr>
          <a:lstStyle/>
          <a:p>
            <a:r>
              <a:rPr lang="es-EC" sz="2000" dirty="0"/>
              <a:t>Este tipo de resina es de uso comercial desde hace más tiempo que cualquier otro polímero </a:t>
            </a:r>
            <a:r>
              <a:rPr lang="es-EC" sz="2000" dirty="0" smtClean="0"/>
              <a:t>sintético.</a:t>
            </a:r>
            <a:endParaRPr lang="en-US" sz="2000" dirty="0"/>
          </a:p>
        </p:txBody>
      </p:sp>
      <p:pic>
        <p:nvPicPr>
          <p:cNvPr id="4" name="Imagen 3"/>
          <p:cNvPicPr>
            <a:picLocks noChangeAspect="1"/>
          </p:cNvPicPr>
          <p:nvPr/>
        </p:nvPicPr>
        <p:blipFill>
          <a:blip r:embed="rId2"/>
          <a:stretch>
            <a:fillRect/>
          </a:stretch>
        </p:blipFill>
        <p:spPr>
          <a:xfrm>
            <a:off x="5554481" y="1764406"/>
            <a:ext cx="3254668" cy="2442880"/>
          </a:xfrm>
          <a:prstGeom prst="rect">
            <a:avLst/>
          </a:prstGeom>
        </p:spPr>
      </p:pic>
    </p:spTree>
    <p:extLst>
      <p:ext uri="{BB962C8B-B14F-4D97-AF65-F5344CB8AC3E}">
        <p14:creationId xmlns:p14="http://schemas.microsoft.com/office/powerpoint/2010/main" val="4220208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5167" y="624110"/>
            <a:ext cx="9289446" cy="792566"/>
          </a:xfrm>
        </p:spPr>
        <p:txBody>
          <a:bodyPr/>
          <a:lstStyle/>
          <a:p>
            <a:r>
              <a:rPr lang="es-EC" dirty="0" smtClean="0"/>
              <a:t>Composición de una pastilla profesional</a:t>
            </a:r>
            <a:endParaRPr lang="en-US"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331588" y="2416935"/>
            <a:ext cx="6482113" cy="3030648"/>
          </a:xfrm>
          <a:prstGeom prst="rect">
            <a:avLst/>
          </a:prstGeom>
        </p:spPr>
      </p:pic>
      <p:sp>
        <p:nvSpPr>
          <p:cNvPr id="5" name="Marcador de contenido 2"/>
          <p:cNvSpPr txBox="1">
            <a:spLocks/>
          </p:cNvSpPr>
          <p:nvPr/>
        </p:nvSpPr>
        <p:spPr>
          <a:xfrm>
            <a:off x="2215167" y="1652789"/>
            <a:ext cx="8915400" cy="7641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sz="2000" dirty="0" smtClean="0"/>
              <a:t>Según el Departamento de Energía de los Estados Unidos, las formulaciones recomendaciones según el tipo de pastilla son:</a:t>
            </a:r>
            <a:endParaRPr lang="en-US" sz="2000" dirty="0"/>
          </a:p>
        </p:txBody>
      </p:sp>
    </p:spTree>
    <p:extLst>
      <p:ext uri="{BB962C8B-B14F-4D97-AF65-F5344CB8AC3E}">
        <p14:creationId xmlns:p14="http://schemas.microsoft.com/office/powerpoint/2010/main" val="3418851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79687"/>
          </a:xfrm>
        </p:spPr>
        <p:txBody>
          <a:bodyPr/>
          <a:lstStyle/>
          <a:p>
            <a:pPr algn="ctr"/>
            <a:r>
              <a:rPr lang="es-EC" dirty="0" smtClean="0"/>
              <a:t>Diseño Experimental</a:t>
            </a:r>
            <a:endParaRPr lang="en-US" dirty="0"/>
          </a:p>
        </p:txBody>
      </p:sp>
      <p:sp>
        <p:nvSpPr>
          <p:cNvPr id="3" name="Marcador de contenido 2"/>
          <p:cNvSpPr>
            <a:spLocks noGrp="1"/>
          </p:cNvSpPr>
          <p:nvPr>
            <p:ph idx="1"/>
          </p:nvPr>
        </p:nvSpPr>
        <p:spPr/>
        <p:txBody>
          <a:bodyPr/>
          <a:lstStyle/>
          <a:p>
            <a:endParaRPr lang="en-US" dirty="0"/>
          </a:p>
        </p:txBody>
      </p:sp>
      <p:pic>
        <p:nvPicPr>
          <p:cNvPr id="4" name="Imagen 3"/>
          <p:cNvPicPr>
            <a:picLocks noChangeAspect="1"/>
          </p:cNvPicPr>
          <p:nvPr/>
        </p:nvPicPr>
        <p:blipFill>
          <a:blip r:embed="rId2"/>
          <a:stretch>
            <a:fillRect/>
          </a:stretch>
        </p:blipFill>
        <p:spPr>
          <a:xfrm>
            <a:off x="4109568" y="1800022"/>
            <a:ext cx="5758982" cy="3763650"/>
          </a:xfrm>
          <a:prstGeom prst="rect">
            <a:avLst/>
          </a:prstGeom>
        </p:spPr>
      </p:pic>
    </p:spTree>
    <p:extLst>
      <p:ext uri="{BB962C8B-B14F-4D97-AF65-F5344CB8AC3E}">
        <p14:creationId xmlns:p14="http://schemas.microsoft.com/office/powerpoint/2010/main" val="1465671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Selección de Materiales</a:t>
            </a:r>
            <a:endParaRPr lang="en-US" dirty="0"/>
          </a:p>
        </p:txBody>
      </p:sp>
      <p:sp>
        <p:nvSpPr>
          <p:cNvPr id="3" name="Marcador de contenido 2"/>
          <p:cNvSpPr>
            <a:spLocks noGrp="1"/>
          </p:cNvSpPr>
          <p:nvPr>
            <p:ph idx="1"/>
          </p:nvPr>
        </p:nvSpPr>
        <p:spPr>
          <a:xfrm>
            <a:off x="2592925" y="1734355"/>
            <a:ext cx="8915400" cy="2142186"/>
          </a:xfrm>
        </p:spPr>
        <p:txBody>
          <a:bodyPr/>
          <a:lstStyle/>
          <a:p>
            <a:pPr marL="0" indent="0">
              <a:buNone/>
            </a:pPr>
            <a:r>
              <a:rPr lang="es-EC" sz="2000" dirty="0"/>
              <a:t>Un material compuesto puede estar formado por:</a:t>
            </a:r>
            <a:endParaRPr lang="en-US" sz="2000" dirty="0"/>
          </a:p>
          <a:p>
            <a:pPr lvl="0"/>
            <a:r>
              <a:rPr lang="es-EC" sz="2000" dirty="0" smtClean="0"/>
              <a:t>Matriz: Resina fenólica.</a:t>
            </a:r>
            <a:endParaRPr lang="en-US" sz="2000" dirty="0"/>
          </a:p>
          <a:p>
            <a:pPr lvl="0"/>
            <a:r>
              <a:rPr lang="es-EC" sz="2000" dirty="0" smtClean="0"/>
              <a:t>Fibra: Coco, palma, cáscara de plátano.</a:t>
            </a:r>
            <a:endParaRPr lang="en-US" sz="2000" dirty="0"/>
          </a:p>
          <a:p>
            <a:pPr lvl="0"/>
            <a:r>
              <a:rPr lang="es-EC" sz="2000" dirty="0" smtClean="0"/>
              <a:t>Partícula: Cuesco de palma africana.</a:t>
            </a:r>
            <a:endParaRPr lang="en-US" sz="2000" dirty="0"/>
          </a:p>
          <a:p>
            <a:pPr lvl="0"/>
            <a:r>
              <a:rPr lang="es-EC" sz="2000" dirty="0" smtClean="0"/>
              <a:t>Relleno: Carbón vegetal, arena sílice.</a:t>
            </a:r>
            <a:endParaRPr lang="en-US" sz="2000" dirty="0"/>
          </a:p>
          <a:p>
            <a:endParaRPr lang="en-US" dirty="0"/>
          </a:p>
        </p:txBody>
      </p:sp>
      <p:pic>
        <p:nvPicPr>
          <p:cNvPr id="4" name="Imagen 3"/>
          <p:cNvPicPr>
            <a:picLocks noChangeAspect="1"/>
          </p:cNvPicPr>
          <p:nvPr/>
        </p:nvPicPr>
        <p:blipFill>
          <a:blip r:embed="rId2"/>
          <a:stretch>
            <a:fillRect/>
          </a:stretch>
        </p:blipFill>
        <p:spPr>
          <a:xfrm>
            <a:off x="2330107" y="4026583"/>
            <a:ext cx="2560542" cy="1920406"/>
          </a:xfrm>
          <a:prstGeom prst="rect">
            <a:avLst/>
          </a:prstGeom>
        </p:spPr>
      </p:pic>
      <p:pic>
        <p:nvPicPr>
          <p:cNvPr id="5" name="Imagen 4"/>
          <p:cNvPicPr>
            <a:picLocks noChangeAspect="1"/>
          </p:cNvPicPr>
          <p:nvPr/>
        </p:nvPicPr>
        <p:blipFill>
          <a:blip r:embed="rId3"/>
          <a:stretch>
            <a:fillRect/>
          </a:stretch>
        </p:blipFill>
        <p:spPr>
          <a:xfrm>
            <a:off x="5488057" y="4206430"/>
            <a:ext cx="1560711" cy="1560711"/>
          </a:xfrm>
          <a:prstGeom prst="rect">
            <a:avLst/>
          </a:prstGeom>
        </p:spPr>
      </p:pic>
      <p:pic>
        <p:nvPicPr>
          <p:cNvPr id="6" name="Imagen 5"/>
          <p:cNvPicPr>
            <a:picLocks noChangeAspect="1"/>
          </p:cNvPicPr>
          <p:nvPr/>
        </p:nvPicPr>
        <p:blipFill>
          <a:blip r:embed="rId4"/>
          <a:stretch>
            <a:fillRect/>
          </a:stretch>
        </p:blipFill>
        <p:spPr>
          <a:xfrm>
            <a:off x="7646176" y="4136319"/>
            <a:ext cx="3036071" cy="1700931"/>
          </a:xfrm>
          <a:prstGeom prst="rect">
            <a:avLst/>
          </a:prstGeom>
        </p:spPr>
      </p:pic>
    </p:spTree>
    <p:extLst>
      <p:ext uri="{BB962C8B-B14F-4D97-AF65-F5344CB8AC3E}">
        <p14:creationId xmlns:p14="http://schemas.microsoft.com/office/powerpoint/2010/main" val="906929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Características y Parámetros</a:t>
            </a:r>
            <a:endParaRPr lang="en-US"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589212" y="2133600"/>
                <a:ext cx="8915400" cy="4177048"/>
              </a:xfrm>
            </p:spPr>
            <p:txBody>
              <a:bodyPr>
                <a:normAutofit/>
              </a:bodyPr>
              <a:lstStyle/>
              <a:p>
                <a:r>
                  <a:rPr lang="es-EC" dirty="0"/>
                  <a:t> </a:t>
                </a:r>
                <a:r>
                  <a:rPr lang="es-EC" sz="2000" dirty="0"/>
                  <a:t>Debido a que en nuestra investigación </a:t>
                </a:r>
                <a:r>
                  <a:rPr lang="es-EC" sz="2000" dirty="0" smtClean="0"/>
                  <a:t>usamos </a:t>
                </a:r>
                <a:r>
                  <a:rPr lang="es-EC" sz="2000" dirty="0"/>
                  <a:t>la máquina AMSLER del Laboratorio de Mecánica de Materiales cuyo objetivo es medir el desgaste y el torque de las </a:t>
                </a:r>
                <a:r>
                  <a:rPr lang="es-EC" sz="2000" dirty="0" smtClean="0"/>
                  <a:t>pastillas, se estableció la geometría de las probetas, cuyas dimensiones deben ser:</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s-EC" sz="2000" i="1">
                              <a:latin typeface="Cambria Math" panose="02040503050406030204" pitchFamily="18" charset="0"/>
                            </a:rPr>
                            <m:t>𝐷</m:t>
                          </m:r>
                        </m:e>
                        <m:sub>
                          <m:r>
                            <a:rPr lang="es-EC" sz="2000" i="1">
                              <a:latin typeface="Cambria Math" panose="02040503050406030204" pitchFamily="18" charset="0"/>
                            </a:rPr>
                            <m:t>𝑒𝑥𝑡</m:t>
                          </m:r>
                        </m:sub>
                      </m:sSub>
                      <m:r>
                        <a:rPr lang="es-EC" sz="2000" i="1">
                          <a:latin typeface="Cambria Math" panose="02040503050406030204" pitchFamily="18" charset="0"/>
                        </a:rPr>
                        <m:t>=30 </m:t>
                      </m:r>
                      <m:r>
                        <a:rPr lang="es-EC" sz="2000" i="1">
                          <a:latin typeface="Cambria Math" panose="02040503050406030204" pitchFamily="18" charset="0"/>
                        </a:rPr>
                        <m:t>𝑎</m:t>
                      </m:r>
                      <m:r>
                        <a:rPr lang="es-EC" sz="2000" i="1">
                          <a:latin typeface="Cambria Math" panose="02040503050406030204" pitchFamily="18" charset="0"/>
                        </a:rPr>
                        <m:t> 50 </m:t>
                      </m:r>
                      <m:r>
                        <a:rPr lang="es-EC" sz="2000" i="1">
                          <a:latin typeface="Cambria Math" panose="02040503050406030204" pitchFamily="18" charset="0"/>
                        </a:rPr>
                        <m:t>𝑚𝑚</m:t>
                      </m:r>
                    </m:oMath>
                  </m:oMathPara>
                </a14:m>
                <a:endParaRPr lang="en-US" sz="2000" dirty="0" smtClean="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s-EC" sz="2000" i="1">
                              <a:latin typeface="Cambria Math" panose="02040503050406030204" pitchFamily="18" charset="0"/>
                            </a:rPr>
                            <m:t>𝐷</m:t>
                          </m:r>
                        </m:e>
                        <m:sub>
                          <m:r>
                            <a:rPr lang="es-EC" sz="2000" i="1">
                              <a:latin typeface="Cambria Math" panose="02040503050406030204" pitchFamily="18" charset="0"/>
                            </a:rPr>
                            <m:t>𝑖𝑛𝑡</m:t>
                          </m:r>
                        </m:sub>
                      </m:sSub>
                      <m:r>
                        <a:rPr lang="es-EC" sz="2000" i="1">
                          <a:latin typeface="Cambria Math" panose="02040503050406030204" pitchFamily="18" charset="0"/>
                        </a:rPr>
                        <m:t>=15.7 </m:t>
                      </m:r>
                      <m:r>
                        <a:rPr lang="es-EC" sz="2000" i="1">
                          <a:latin typeface="Cambria Math" panose="02040503050406030204" pitchFamily="18" charset="0"/>
                        </a:rPr>
                        <m:t>𝑚𝑚</m:t>
                      </m:r>
                      <m:r>
                        <a:rPr lang="es-EC" sz="2000" i="1">
                          <a:latin typeface="Cambria Math" panose="02040503050406030204" pitchFamily="18" charset="0"/>
                        </a:rPr>
                        <m:t> (</m:t>
                      </m:r>
                      <m:r>
                        <a:rPr lang="es-EC" sz="2000" i="1">
                          <a:latin typeface="Cambria Math" panose="02040503050406030204" pitchFamily="18" charset="0"/>
                        </a:rPr>
                        <m:t>𝑑𝑖</m:t>
                      </m:r>
                      <m:r>
                        <a:rPr lang="es-EC" sz="2000" i="1">
                          <a:latin typeface="Cambria Math" panose="02040503050406030204" pitchFamily="18" charset="0"/>
                        </a:rPr>
                        <m:t>á</m:t>
                      </m:r>
                      <m:r>
                        <a:rPr lang="es-EC" sz="2000" i="1">
                          <a:latin typeface="Cambria Math" panose="02040503050406030204" pitchFamily="18" charset="0"/>
                        </a:rPr>
                        <m:t>𝑚𝑒𝑡𝑟𝑜</m:t>
                      </m:r>
                      <m:r>
                        <a:rPr lang="es-EC" sz="2000" i="1">
                          <a:latin typeface="Cambria Math" panose="02040503050406030204" pitchFamily="18" charset="0"/>
                        </a:rPr>
                        <m:t> </m:t>
                      </m:r>
                      <m:r>
                        <a:rPr lang="es-EC" sz="2000" i="1">
                          <a:latin typeface="Cambria Math" panose="02040503050406030204" pitchFamily="18" charset="0"/>
                        </a:rPr>
                        <m:t>𝑑𝑒𝑙</m:t>
                      </m:r>
                      <m:r>
                        <a:rPr lang="es-EC" sz="2000" i="1">
                          <a:latin typeface="Cambria Math" panose="02040503050406030204" pitchFamily="18" charset="0"/>
                        </a:rPr>
                        <m:t> </m:t>
                      </m:r>
                      <m:r>
                        <a:rPr lang="es-EC" sz="2000" i="1">
                          <a:latin typeface="Cambria Math" panose="02040503050406030204" pitchFamily="18" charset="0"/>
                        </a:rPr>
                        <m:t>𝑒𝑗𝑒</m:t>
                      </m:r>
                      <m:r>
                        <a:rPr lang="es-EC" sz="2000" i="1">
                          <a:latin typeface="Cambria Math" panose="02040503050406030204" pitchFamily="18" charset="0"/>
                        </a:rPr>
                        <m:t> </m:t>
                      </m:r>
                      <m:r>
                        <a:rPr lang="es-EC" sz="2000" i="1">
                          <a:latin typeface="Cambria Math" panose="02040503050406030204" pitchFamily="18" charset="0"/>
                        </a:rPr>
                        <m:t>𝑒𝑛</m:t>
                      </m:r>
                      <m:r>
                        <a:rPr lang="es-EC" sz="2000" i="1">
                          <a:latin typeface="Cambria Math" panose="02040503050406030204" pitchFamily="18" charset="0"/>
                        </a:rPr>
                        <m:t> </m:t>
                      </m:r>
                      <m:r>
                        <a:rPr lang="es-EC" sz="2000" i="1">
                          <a:latin typeface="Cambria Math" panose="02040503050406030204" pitchFamily="18" charset="0"/>
                        </a:rPr>
                        <m:t>𝑑𝑜𝑛𝑑𝑒</m:t>
                      </m:r>
                      <m:r>
                        <a:rPr lang="es-EC" sz="2000" i="1">
                          <a:latin typeface="Cambria Math" panose="02040503050406030204" pitchFamily="18" charset="0"/>
                        </a:rPr>
                        <m:t> </m:t>
                      </m:r>
                      <m:r>
                        <a:rPr lang="es-EC" sz="2000" i="1">
                          <a:latin typeface="Cambria Math" panose="02040503050406030204" pitchFamily="18" charset="0"/>
                        </a:rPr>
                        <m:t>𝑣𝑎</m:t>
                      </m:r>
                      <m:r>
                        <a:rPr lang="es-EC" sz="2000" i="1">
                          <a:latin typeface="Cambria Math" panose="02040503050406030204" pitchFamily="18" charset="0"/>
                        </a:rPr>
                        <m:t> </m:t>
                      </m:r>
                      <m:r>
                        <a:rPr lang="es-EC" sz="2000" i="1">
                          <a:latin typeface="Cambria Math" panose="02040503050406030204" pitchFamily="18" charset="0"/>
                        </a:rPr>
                        <m:t>𝑠𝑢𝑗𝑒𝑡𝑎</m:t>
                      </m:r>
                      <m:r>
                        <a:rPr lang="es-EC" sz="2000" i="1">
                          <a:latin typeface="Cambria Math" panose="02040503050406030204" pitchFamily="18" charset="0"/>
                        </a:rPr>
                        <m:t> </m:t>
                      </m:r>
                      <m:r>
                        <a:rPr lang="es-EC" sz="2000" i="1">
                          <a:latin typeface="Cambria Math" panose="02040503050406030204" pitchFamily="18" charset="0"/>
                        </a:rPr>
                        <m:t>𝑙𝑎</m:t>
                      </m:r>
                      <m:r>
                        <a:rPr lang="es-EC" sz="2000" i="1">
                          <a:latin typeface="Cambria Math" panose="02040503050406030204" pitchFamily="18" charset="0"/>
                        </a:rPr>
                        <m:t> </m:t>
                      </m:r>
                      <m:r>
                        <a:rPr lang="es-EC" sz="2000" i="1">
                          <a:latin typeface="Cambria Math" panose="02040503050406030204" pitchFamily="18" charset="0"/>
                        </a:rPr>
                        <m:t>𝑝𝑟𝑜𝑏𝑒𝑡𝑎</m:t>
                      </m:r>
                      <m:r>
                        <a:rPr lang="es-EC" sz="2000" i="1">
                          <a:latin typeface="Cambria Math" panose="02040503050406030204" pitchFamily="18" charset="0"/>
                        </a:rPr>
                        <m:t>)</m:t>
                      </m:r>
                    </m:oMath>
                  </m:oMathPara>
                </a14:m>
                <a:endParaRPr lang="en-US" sz="2000" dirty="0" smtClean="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𝑒</m:t>
                      </m:r>
                      <m:r>
                        <a:rPr lang="es-EC" sz="2000" i="1">
                          <a:latin typeface="Cambria Math" panose="02040503050406030204" pitchFamily="18" charset="0"/>
                        </a:rPr>
                        <m:t>=8 </m:t>
                      </m:r>
                      <m:r>
                        <a:rPr lang="es-EC" sz="2000" i="1">
                          <a:latin typeface="Cambria Math" panose="02040503050406030204" pitchFamily="18" charset="0"/>
                        </a:rPr>
                        <m:t>𝑎</m:t>
                      </m:r>
                      <m:r>
                        <a:rPr lang="es-EC" sz="2000" i="1">
                          <a:latin typeface="Cambria Math" panose="02040503050406030204" pitchFamily="18" charset="0"/>
                        </a:rPr>
                        <m:t> 11 </m:t>
                      </m:r>
                      <m:r>
                        <a:rPr lang="es-EC" sz="2000" i="1">
                          <a:latin typeface="Cambria Math" panose="02040503050406030204" pitchFamily="18" charset="0"/>
                        </a:rPr>
                        <m:t>𝑚𝑚</m:t>
                      </m:r>
                    </m:oMath>
                  </m:oMathPara>
                </a14:m>
                <a:endParaRPr lang="en-US" sz="2000" dirty="0"/>
              </a:p>
              <a:p>
                <a:endParaRPr lang="es-EC" sz="2000"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589212" y="2133600"/>
                <a:ext cx="8915400" cy="4177048"/>
              </a:xfrm>
              <a:blipFill rotWithShape="0">
                <a:blip r:embed="rId2"/>
                <a:stretch>
                  <a:fillRect l="-479" t="-730" r="-1163"/>
                </a:stretch>
              </a:blipFill>
            </p:spPr>
            <p:txBody>
              <a:bodyPr/>
              <a:lstStyle/>
              <a:p>
                <a:r>
                  <a:rPr lang="en-US">
                    <a:noFill/>
                  </a:rPr>
                  <a:t> </a:t>
                </a:r>
              </a:p>
            </p:txBody>
          </p:sp>
        </mc:Fallback>
      </mc:AlternateContent>
    </p:spTree>
    <p:extLst>
      <p:ext uri="{BB962C8B-B14F-4D97-AF65-F5344CB8AC3E}">
        <p14:creationId xmlns:p14="http://schemas.microsoft.com/office/powerpoint/2010/main" val="2867363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99059" y="1399504"/>
            <a:ext cx="8915400" cy="3777622"/>
          </a:xfrm>
        </p:spPr>
        <p:txBody>
          <a:bodyPr>
            <a:normAutofit/>
          </a:bodyPr>
          <a:lstStyle/>
          <a:p>
            <a:pPr marL="0" indent="0">
              <a:buNone/>
            </a:pPr>
            <a:r>
              <a:rPr lang="es-EC" sz="2000" dirty="0"/>
              <a:t>Además se deben tomar en cuenta todas las variables que se deben considerar en el diseño de una pastilla de freno comercial, entre ellas se encuentran</a:t>
            </a:r>
            <a:r>
              <a:rPr lang="es-EC" sz="2000" dirty="0" smtClean="0"/>
              <a:t>:</a:t>
            </a:r>
          </a:p>
          <a:p>
            <a:pPr marL="0" indent="0">
              <a:buNone/>
            </a:pPr>
            <a:endParaRPr lang="es-EC" sz="2000" dirty="0"/>
          </a:p>
          <a:p>
            <a:r>
              <a:rPr lang="es-EC" sz="2000" b="1" dirty="0"/>
              <a:t>Desgaste</a:t>
            </a:r>
          </a:p>
          <a:p>
            <a:r>
              <a:rPr lang="es-EC" sz="2000" dirty="0"/>
              <a:t>Temperatura</a:t>
            </a:r>
          </a:p>
          <a:p>
            <a:r>
              <a:rPr lang="es-EC" sz="2000" dirty="0"/>
              <a:t>Choque térmico</a:t>
            </a:r>
          </a:p>
          <a:p>
            <a:r>
              <a:rPr lang="es-EC" sz="2000" b="1" dirty="0"/>
              <a:t>Torque</a:t>
            </a:r>
          </a:p>
          <a:p>
            <a:r>
              <a:rPr lang="es-EC" sz="2000" dirty="0"/>
              <a:t>Sonido</a:t>
            </a:r>
            <a:endParaRPr lang="en-US" sz="2000" dirty="0"/>
          </a:p>
          <a:p>
            <a:endParaRPr lang="en-US" dirty="0"/>
          </a:p>
        </p:txBody>
      </p:sp>
    </p:spTree>
    <p:extLst>
      <p:ext uri="{BB962C8B-B14F-4D97-AF65-F5344CB8AC3E}">
        <p14:creationId xmlns:p14="http://schemas.microsoft.com/office/powerpoint/2010/main" val="3819353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7922" y="624110"/>
            <a:ext cx="8911687" cy="1280890"/>
          </a:xfrm>
        </p:spPr>
        <p:txBody>
          <a:bodyPr/>
          <a:lstStyle/>
          <a:p>
            <a:pPr algn="ctr"/>
            <a:r>
              <a:rPr lang="es-EC" dirty="0" smtClean="0"/>
              <a:t>Diseño del Molde</a:t>
            </a:r>
            <a:endParaRPr lang="en-US" dirty="0"/>
          </a:p>
        </p:txBody>
      </p:sp>
      <p:sp>
        <p:nvSpPr>
          <p:cNvPr id="3" name="Marcador de contenido 2"/>
          <p:cNvSpPr>
            <a:spLocks noGrp="1"/>
          </p:cNvSpPr>
          <p:nvPr>
            <p:ph idx="1"/>
          </p:nvPr>
        </p:nvSpPr>
        <p:spPr>
          <a:xfrm>
            <a:off x="2318756" y="2704563"/>
            <a:ext cx="4996444" cy="2923505"/>
          </a:xfrm>
        </p:spPr>
        <p:txBody>
          <a:bodyPr/>
          <a:lstStyle/>
          <a:p>
            <a:pPr marL="0" indent="0">
              <a:buNone/>
            </a:pPr>
            <a:r>
              <a:rPr lang="es-EC" dirty="0" smtClean="0"/>
              <a:t>El </a:t>
            </a:r>
            <a:r>
              <a:rPr lang="es-EC" dirty="0"/>
              <a:t>molde que se usó para la </a:t>
            </a:r>
            <a:r>
              <a:rPr lang="es-EC" dirty="0" smtClean="0"/>
              <a:t>elaboración</a:t>
            </a:r>
          </a:p>
          <a:p>
            <a:pPr marL="0" indent="0">
              <a:buNone/>
            </a:pPr>
            <a:r>
              <a:rPr lang="es-EC" dirty="0" smtClean="0"/>
              <a:t> </a:t>
            </a:r>
            <a:r>
              <a:rPr lang="es-EC" dirty="0"/>
              <a:t>de las probetas está formado por 4 </a:t>
            </a:r>
            <a:endParaRPr lang="es-EC" dirty="0" smtClean="0"/>
          </a:p>
          <a:p>
            <a:pPr marL="0" indent="0">
              <a:buNone/>
            </a:pPr>
            <a:r>
              <a:rPr lang="es-EC" dirty="0" smtClean="0"/>
              <a:t>partes </a:t>
            </a:r>
            <a:r>
              <a:rPr lang="es-EC" dirty="0"/>
              <a:t>como se muestra a continuación.	</a:t>
            </a:r>
            <a:endParaRPr lang="en-US" dirty="0"/>
          </a:p>
          <a:p>
            <a:pPr lvl="0"/>
            <a:r>
              <a:rPr lang="es-EC" dirty="0"/>
              <a:t>Placa </a:t>
            </a:r>
            <a:r>
              <a:rPr lang="es-EC" dirty="0" smtClean="0"/>
              <a:t>base (2)</a:t>
            </a:r>
            <a:endParaRPr lang="en-US" dirty="0"/>
          </a:p>
          <a:p>
            <a:pPr lvl="0"/>
            <a:r>
              <a:rPr lang="es-EC" dirty="0"/>
              <a:t>El eje </a:t>
            </a:r>
            <a:r>
              <a:rPr lang="es-EC" dirty="0" smtClean="0"/>
              <a:t>central (3)</a:t>
            </a:r>
            <a:endParaRPr lang="en-US" dirty="0"/>
          </a:p>
          <a:p>
            <a:pPr lvl="0"/>
            <a:r>
              <a:rPr lang="es-EC" dirty="0"/>
              <a:t>El bastidor o </a:t>
            </a:r>
            <a:r>
              <a:rPr lang="es-EC" dirty="0" smtClean="0"/>
              <a:t>hembra (4)</a:t>
            </a:r>
            <a:endParaRPr lang="en-US" dirty="0"/>
          </a:p>
          <a:p>
            <a:pPr lvl="0"/>
            <a:r>
              <a:rPr lang="es-EC" dirty="0"/>
              <a:t>El pistón o </a:t>
            </a:r>
            <a:r>
              <a:rPr lang="es-EC" dirty="0" smtClean="0"/>
              <a:t>macho (1)</a:t>
            </a:r>
            <a:endParaRPr lang="en-US" dirty="0"/>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932" y="2542245"/>
            <a:ext cx="4415632" cy="2879760"/>
          </a:xfrm>
          <a:prstGeom prst="rect">
            <a:avLst/>
          </a:prstGeom>
        </p:spPr>
      </p:pic>
    </p:spTree>
    <p:extLst>
      <p:ext uri="{BB962C8B-B14F-4D97-AF65-F5344CB8AC3E}">
        <p14:creationId xmlns:p14="http://schemas.microsoft.com/office/powerpoint/2010/main" val="2343963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Método de Elaboración de la pastilla</a:t>
            </a:r>
            <a:endParaRPr lang="en-US" dirty="0"/>
          </a:p>
        </p:txBody>
      </p:sp>
      <p:sp>
        <p:nvSpPr>
          <p:cNvPr id="3" name="Marcador de contenido 2"/>
          <p:cNvSpPr>
            <a:spLocks noGrp="1"/>
          </p:cNvSpPr>
          <p:nvPr>
            <p:ph idx="1"/>
          </p:nvPr>
        </p:nvSpPr>
        <p:spPr>
          <a:xfrm>
            <a:off x="2592925" y="1399504"/>
            <a:ext cx="8915400" cy="3777622"/>
          </a:xfrm>
        </p:spPr>
        <p:txBody>
          <a:bodyPr/>
          <a:lstStyle/>
          <a:p>
            <a:r>
              <a:rPr lang="es-EC" dirty="0"/>
              <a:t> Las fibras de coco y palma se añaden poco a poco conforme se agrega la mezcla dentro del molde. Se coloca aceite en la base del molde para evitar que la mezcla una vez comprimida se pegue en el disco base. </a:t>
            </a:r>
            <a:endParaRPr lang="en-US" dirty="0"/>
          </a:p>
          <a:p>
            <a:r>
              <a:rPr lang="es-EC" dirty="0"/>
              <a:t>      Una vez colocada la mezcla dentro del molde, se suministra calor a las paredes del molde con un soplete hasta que las paredes alcancen una temperatura entre 100°C y 150°C, la misma que será medida con la ayuda de un termopar.</a:t>
            </a:r>
            <a:endParaRPr lang="en-US" dirty="0"/>
          </a:p>
        </p:txBody>
      </p:sp>
      <p:pic>
        <p:nvPicPr>
          <p:cNvPr id="4" name="Imagen 3"/>
          <p:cNvPicPr>
            <a:picLocks noChangeAspect="1"/>
          </p:cNvPicPr>
          <p:nvPr/>
        </p:nvPicPr>
        <p:blipFill>
          <a:blip r:embed="rId2"/>
          <a:stretch>
            <a:fillRect/>
          </a:stretch>
        </p:blipFill>
        <p:spPr>
          <a:xfrm>
            <a:off x="2906987" y="3737708"/>
            <a:ext cx="3506691" cy="2514979"/>
          </a:xfrm>
          <a:prstGeom prst="rect">
            <a:avLst/>
          </a:prstGeom>
        </p:spPr>
      </p:pic>
      <p:pic>
        <p:nvPicPr>
          <p:cNvPr id="5" name="Imagen 4"/>
          <p:cNvPicPr>
            <a:picLocks noChangeAspect="1"/>
          </p:cNvPicPr>
          <p:nvPr/>
        </p:nvPicPr>
        <p:blipFill>
          <a:blip r:embed="rId3"/>
          <a:stretch>
            <a:fillRect/>
          </a:stretch>
        </p:blipFill>
        <p:spPr>
          <a:xfrm>
            <a:off x="7079495" y="3379399"/>
            <a:ext cx="2966028" cy="3204369"/>
          </a:xfrm>
          <a:prstGeom prst="rect">
            <a:avLst/>
          </a:prstGeom>
        </p:spPr>
      </p:pic>
    </p:spTree>
    <p:extLst>
      <p:ext uri="{BB962C8B-B14F-4D97-AF65-F5344CB8AC3E}">
        <p14:creationId xmlns:p14="http://schemas.microsoft.com/office/powerpoint/2010/main" val="2446136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3376" y="572595"/>
            <a:ext cx="8911687" cy="1280890"/>
          </a:xfrm>
        </p:spPr>
        <p:txBody>
          <a:bodyPr/>
          <a:lstStyle/>
          <a:p>
            <a:pPr algn="ctr"/>
            <a:r>
              <a:rPr lang="es-EC" dirty="0" smtClean="0"/>
              <a:t>Antecedentes</a:t>
            </a:r>
            <a:endParaRPr lang="en-US" dirty="0"/>
          </a:p>
        </p:txBody>
      </p:sp>
      <p:pic>
        <p:nvPicPr>
          <p:cNvPr id="4" name="Marcador de contenido 3"/>
          <p:cNvPicPr>
            <a:picLocks noGrp="1" noChangeAspect="1"/>
          </p:cNvPicPr>
          <p:nvPr>
            <p:ph idx="1"/>
          </p:nvPr>
        </p:nvPicPr>
        <p:blipFill rotWithShape="1">
          <a:blip r:embed="rId2"/>
          <a:srcRect l="37702" t="23974" r="29143" b="13305"/>
          <a:stretch/>
        </p:blipFill>
        <p:spPr>
          <a:xfrm>
            <a:off x="4069723" y="1519708"/>
            <a:ext cx="4226021" cy="4494726"/>
          </a:xfrm>
          <a:prstGeom prst="rect">
            <a:avLst/>
          </a:prstGeom>
        </p:spPr>
      </p:pic>
    </p:spTree>
    <p:extLst>
      <p:ext uri="{BB962C8B-B14F-4D97-AF65-F5344CB8AC3E}">
        <p14:creationId xmlns:p14="http://schemas.microsoft.com/office/powerpoint/2010/main" val="448546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14970" y="755561"/>
            <a:ext cx="8915400" cy="5632360"/>
          </a:xfrm>
        </p:spPr>
        <p:txBody>
          <a:bodyPr/>
          <a:lstStyle/>
          <a:p>
            <a:r>
              <a:rPr lang="es-EC" sz="2000" dirty="0"/>
              <a:t>Cada vez que se desee elaborar una probeta se debe desmontar, quitar los componentes del molde, enfriar y limpiar para continuar elaborando otras</a:t>
            </a:r>
            <a:r>
              <a:rPr lang="es-EC" sz="2000" dirty="0" smtClean="0"/>
              <a:t>.</a:t>
            </a:r>
          </a:p>
          <a:p>
            <a:endParaRPr lang="es-EC" sz="2000" dirty="0"/>
          </a:p>
          <a:p>
            <a:endParaRPr lang="es-EC" sz="2000" dirty="0" smtClean="0"/>
          </a:p>
          <a:p>
            <a:endParaRPr lang="es-EC" sz="2000" dirty="0"/>
          </a:p>
          <a:p>
            <a:endParaRPr lang="es-EC" sz="2000" dirty="0" smtClean="0"/>
          </a:p>
          <a:p>
            <a:endParaRPr lang="es-EC" sz="2000" dirty="0"/>
          </a:p>
          <a:p>
            <a:endParaRPr lang="es-EC" sz="2000" dirty="0" smtClean="0"/>
          </a:p>
          <a:p>
            <a:endParaRPr lang="es-EC" sz="2000" dirty="0"/>
          </a:p>
          <a:p>
            <a:r>
              <a:rPr lang="es-EC" sz="2000" dirty="0"/>
              <a:t>El tiempo de fabricación desde que se mezclan los componentes hasta que se fabrica la pastilla, se desmolda la misma y se limpia el molde es de aproximadamente 25 minutos.</a:t>
            </a:r>
            <a:endParaRPr lang="en-US" sz="2000" dirty="0"/>
          </a:p>
          <a:p>
            <a:pPr marL="0" indent="0">
              <a:buNone/>
            </a:pPr>
            <a:endParaRPr lang="en-US" dirty="0"/>
          </a:p>
          <a:p>
            <a:pPr marL="0" indent="0">
              <a:buNone/>
            </a:pPr>
            <a:endParaRPr lang="en-US" dirty="0"/>
          </a:p>
        </p:txBody>
      </p:sp>
      <p:pic>
        <p:nvPicPr>
          <p:cNvPr id="7" name="Imagen 6" descr="https://scontent.fuio1-1.fna.fbcdn.net/v/t34.0-12/19074064_10208921831074017_721091970_n.jpg?oh=73d5dda55204770ff4a54c1335f46de3&amp;oe=593F4DFA"/>
          <p:cNvPicPr/>
          <p:nvPr/>
        </p:nvPicPr>
        <p:blipFill rotWithShape="1">
          <a:blip r:embed="rId2">
            <a:extLst>
              <a:ext uri="{28A0092B-C50C-407E-A947-70E740481C1C}">
                <a14:useLocalDpi xmlns:a14="http://schemas.microsoft.com/office/drawing/2010/main" val="0"/>
              </a:ext>
            </a:extLst>
          </a:blip>
          <a:srcRect l="14292" t="5480" r="24812" b="32689"/>
          <a:stretch/>
        </p:blipFill>
        <p:spPr bwMode="auto">
          <a:xfrm>
            <a:off x="5223121" y="1974361"/>
            <a:ext cx="3354209" cy="26105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6035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5325" y="559716"/>
            <a:ext cx="8911687" cy="689535"/>
          </a:xfrm>
        </p:spPr>
        <p:txBody>
          <a:bodyPr>
            <a:normAutofit/>
          </a:bodyPr>
          <a:lstStyle/>
          <a:p>
            <a:pPr algn="ctr"/>
            <a:r>
              <a:rPr lang="es-EC" dirty="0" smtClean="0"/>
              <a:t>Composición de la pastilla</a:t>
            </a:r>
            <a:endParaRPr lang="en-US" dirty="0"/>
          </a:p>
        </p:txBody>
      </p:sp>
      <p:sp>
        <p:nvSpPr>
          <p:cNvPr id="3" name="Marcador de contenido 2"/>
          <p:cNvSpPr>
            <a:spLocks noGrp="1"/>
          </p:cNvSpPr>
          <p:nvPr>
            <p:ph idx="1"/>
          </p:nvPr>
        </p:nvSpPr>
        <p:spPr>
          <a:xfrm>
            <a:off x="2589212" y="2133599"/>
            <a:ext cx="8915400" cy="4189927"/>
          </a:xfrm>
        </p:spPr>
        <p:txBody>
          <a:bodyPr/>
          <a:lstStyle/>
          <a:p>
            <a:r>
              <a:rPr lang="es-EC" dirty="0"/>
              <a:t>Se desarrolló una primera fase </a:t>
            </a:r>
            <a:r>
              <a:rPr lang="es-EC" dirty="0" smtClean="0"/>
              <a:t>fue </a:t>
            </a:r>
            <a:r>
              <a:rPr lang="es-EC" dirty="0"/>
              <a:t>exploratoria, las pastillas fueron fabricadas utilizando solamente resina fenólica y polvo de carbón vegetal para conocer el comportamiento de los materiales sin fibras. </a:t>
            </a:r>
            <a:endParaRPr lang="es-EC" dirty="0" smtClean="0"/>
          </a:p>
          <a:p>
            <a:endParaRPr lang="es-EC" dirty="0"/>
          </a:p>
          <a:p>
            <a:endParaRPr lang="es-EC" dirty="0" smtClean="0"/>
          </a:p>
          <a:p>
            <a:endParaRPr lang="es-EC" dirty="0"/>
          </a:p>
          <a:p>
            <a:endParaRPr lang="es-EC" dirty="0" smtClean="0"/>
          </a:p>
          <a:p>
            <a:endParaRPr lang="es-EC" dirty="0"/>
          </a:p>
          <a:p>
            <a:r>
              <a:rPr lang="es-EC" dirty="0"/>
              <a:t> Se observó que las pastillas fabricadas con resina y el carbón no se mantienen sólidas una vez sometidas al ensayo de desgaste. La carga aplicada fue de 1,5 kg y la carga de prensado fue de 1 tonelada.</a:t>
            </a:r>
            <a:endParaRPr lang="en-US" dirty="0"/>
          </a:p>
        </p:txBody>
      </p:sp>
      <p:sp>
        <p:nvSpPr>
          <p:cNvPr id="4" name="Título 1"/>
          <p:cNvSpPr txBox="1">
            <a:spLocks/>
          </p:cNvSpPr>
          <p:nvPr/>
        </p:nvSpPr>
        <p:spPr>
          <a:xfrm>
            <a:off x="2745324" y="1444065"/>
            <a:ext cx="8911687" cy="6895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Primera Fase</a:t>
            </a:r>
            <a:endParaRPr lang="en-US" sz="2800" dirty="0"/>
          </a:p>
        </p:txBody>
      </p:sp>
      <p:graphicFrame>
        <p:nvGraphicFramePr>
          <p:cNvPr id="5" name="Tabla 4"/>
          <p:cNvGraphicFramePr>
            <a:graphicFrameLocks noGrp="1"/>
          </p:cNvGraphicFramePr>
          <p:nvPr>
            <p:extLst>
              <p:ext uri="{D42A27DB-BD31-4B8C-83A1-F6EECF244321}">
                <p14:modId xmlns:p14="http://schemas.microsoft.com/office/powerpoint/2010/main" val="1515306543"/>
              </p:ext>
            </p:extLst>
          </p:nvPr>
        </p:nvGraphicFramePr>
        <p:xfrm>
          <a:off x="4017024" y="3268604"/>
          <a:ext cx="5467350" cy="1744980"/>
        </p:xfrm>
        <a:graphic>
          <a:graphicData uri="http://schemas.openxmlformats.org/drawingml/2006/table">
            <a:tbl>
              <a:tblPr firstRow="1" firstCol="1" bandRow="1">
                <a:tableStyleId>{5C22544A-7EE6-4342-B048-85BDC9FD1C3A}</a:tableStyleId>
              </a:tblPr>
              <a:tblGrid>
                <a:gridCol w="1009015"/>
                <a:gridCol w="1009015"/>
                <a:gridCol w="1009015"/>
                <a:gridCol w="1009015"/>
                <a:gridCol w="1431290"/>
              </a:tblGrid>
              <a:tr h="290830">
                <a:tc gridSpan="5">
                  <a:txBody>
                    <a:bodyPr/>
                    <a:lstStyle/>
                    <a:p>
                      <a:pPr algn="ctr">
                        <a:lnSpc>
                          <a:spcPct val="107000"/>
                        </a:lnSpc>
                        <a:spcAft>
                          <a:spcPts val="0"/>
                        </a:spcAft>
                      </a:pPr>
                      <a:r>
                        <a:rPr lang="es-EC" sz="1100">
                          <a:effectLst/>
                        </a:rPr>
                        <a:t>COMPOSICIÓN DE LA PASTILLA - % Peso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0830">
                <a:tc>
                  <a:txBody>
                    <a:bodyPr/>
                    <a:lstStyle/>
                    <a:p>
                      <a:pPr algn="ctr">
                        <a:lnSpc>
                          <a:spcPct val="107000"/>
                        </a:lnSpc>
                        <a:spcAft>
                          <a:spcPts val="0"/>
                        </a:spcAft>
                      </a:pPr>
                      <a:r>
                        <a:rPr lang="en-US" sz="1100">
                          <a:effectLst/>
                        </a:rPr>
                        <a:t>% Resina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 Carbón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 Fibra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 Partículas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 Arena Sílice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0830">
                <a:tc>
                  <a:txBody>
                    <a:bodyPr/>
                    <a:lstStyle/>
                    <a:p>
                      <a:pPr algn="ctr">
                        <a:lnSpc>
                          <a:spcPct val="107000"/>
                        </a:lnSpc>
                        <a:spcAft>
                          <a:spcPts val="0"/>
                        </a:spcAf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0830">
                <a:tc>
                  <a:txBody>
                    <a:bodyPr/>
                    <a:lstStyle/>
                    <a:p>
                      <a:pPr algn="ctr">
                        <a:lnSpc>
                          <a:spcPct val="107000"/>
                        </a:lnSpc>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0830">
                <a:tc>
                  <a:txBody>
                    <a:bodyPr/>
                    <a:lstStyle/>
                    <a:p>
                      <a:pPr algn="ctr">
                        <a:lnSpc>
                          <a:spcPct val="107000"/>
                        </a:lnSpc>
                        <a:spcAft>
                          <a:spcPts val="0"/>
                        </a:spcAft>
                      </a:pPr>
                      <a:r>
                        <a:rPr lang="en-US" sz="11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0830">
                <a:tc>
                  <a:txBody>
                    <a:bodyPr/>
                    <a:lstStyle/>
                    <a:p>
                      <a:pPr algn="ctr">
                        <a:lnSpc>
                          <a:spcPct val="107000"/>
                        </a:lnSpc>
                        <a:spcAft>
                          <a:spcPts val="0"/>
                        </a:spcAft>
                      </a:pPr>
                      <a:r>
                        <a:rPr lang="en-US" sz="11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236935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25573" y="1708596"/>
            <a:ext cx="8915400" cy="3777622"/>
          </a:xfrm>
        </p:spPr>
        <p:txBody>
          <a:bodyPr/>
          <a:lstStyle/>
          <a:p>
            <a:r>
              <a:rPr lang="es-EC" dirty="0" smtClean="0"/>
              <a:t>En la segunda fase exploratoria se usó </a:t>
            </a:r>
          </a:p>
          <a:p>
            <a:pPr marL="0" indent="0">
              <a:buNone/>
            </a:pPr>
            <a:r>
              <a:rPr lang="es-EC" dirty="0" smtClean="0"/>
              <a:t>fibra </a:t>
            </a:r>
            <a:r>
              <a:rPr lang="es-EC" dirty="0"/>
              <a:t>de coco para ver el </a:t>
            </a:r>
            <a:r>
              <a:rPr lang="es-EC" dirty="0" smtClean="0"/>
              <a:t>comportamiento</a:t>
            </a:r>
          </a:p>
          <a:p>
            <a:pPr marL="0" indent="0">
              <a:buNone/>
            </a:pPr>
            <a:r>
              <a:rPr lang="es-EC" dirty="0" smtClean="0"/>
              <a:t> </a:t>
            </a:r>
            <a:r>
              <a:rPr lang="es-EC" dirty="0"/>
              <a:t>de las pastillas, se realizaron diferentes </a:t>
            </a:r>
            <a:r>
              <a:rPr lang="es-EC" dirty="0" smtClean="0"/>
              <a:t>fases</a:t>
            </a:r>
          </a:p>
          <a:p>
            <a:pPr marL="0" indent="0">
              <a:buNone/>
            </a:pPr>
            <a:r>
              <a:rPr lang="es-EC" dirty="0" smtClean="0"/>
              <a:t> </a:t>
            </a:r>
            <a:r>
              <a:rPr lang="es-EC" dirty="0"/>
              <a:t>para ahorrar tiempo y dinero en la </a:t>
            </a:r>
            <a:r>
              <a:rPr lang="es-EC" dirty="0" smtClean="0"/>
              <a:t>fabricación</a:t>
            </a:r>
          </a:p>
          <a:p>
            <a:pPr marL="0" indent="0">
              <a:buNone/>
            </a:pPr>
            <a:r>
              <a:rPr lang="es-EC" dirty="0" smtClean="0"/>
              <a:t> </a:t>
            </a:r>
            <a:r>
              <a:rPr lang="es-EC" dirty="0"/>
              <a:t>de las pastillas finales que se espera </a:t>
            </a:r>
            <a:r>
              <a:rPr lang="es-EC" dirty="0" smtClean="0"/>
              <a:t>que</a:t>
            </a:r>
          </a:p>
          <a:p>
            <a:pPr marL="0" indent="0">
              <a:buNone/>
            </a:pPr>
            <a:r>
              <a:rPr lang="es-EC" dirty="0" smtClean="0"/>
              <a:t> </a:t>
            </a:r>
            <a:r>
              <a:rPr lang="es-EC" dirty="0"/>
              <a:t>brinden buenas propiedades </a:t>
            </a:r>
            <a:r>
              <a:rPr lang="es-EC" dirty="0" smtClean="0"/>
              <a:t>mecánicas.</a:t>
            </a:r>
          </a:p>
          <a:p>
            <a:pPr marL="0" indent="0">
              <a:buNone/>
            </a:pPr>
            <a:r>
              <a:rPr lang="es-EC" dirty="0" smtClean="0"/>
              <a:t> Las composiciones fueron las siguientes:</a:t>
            </a:r>
          </a:p>
          <a:p>
            <a:pPr marL="0" indent="0">
              <a:buNone/>
            </a:pPr>
            <a:endParaRPr lang="en-US" dirty="0"/>
          </a:p>
        </p:txBody>
      </p:sp>
      <p:sp>
        <p:nvSpPr>
          <p:cNvPr id="4" name="Título 1"/>
          <p:cNvSpPr txBox="1">
            <a:spLocks/>
          </p:cNvSpPr>
          <p:nvPr/>
        </p:nvSpPr>
        <p:spPr>
          <a:xfrm>
            <a:off x="2732445" y="916031"/>
            <a:ext cx="8911687" cy="6895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Segunda Fase</a:t>
            </a:r>
            <a:endParaRPr lang="en-US" sz="2800" dirty="0"/>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175" y="1260798"/>
            <a:ext cx="4182059" cy="5068007"/>
          </a:xfrm>
          <a:prstGeom prst="rect">
            <a:avLst/>
          </a:prstGeom>
        </p:spPr>
      </p:pic>
    </p:spTree>
    <p:extLst>
      <p:ext uri="{BB962C8B-B14F-4D97-AF65-F5344CB8AC3E}">
        <p14:creationId xmlns:p14="http://schemas.microsoft.com/office/powerpoint/2010/main" val="2922886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133341"/>
            <a:ext cx="8915400" cy="4777881"/>
          </a:xfrm>
        </p:spPr>
        <p:txBody>
          <a:bodyPr>
            <a:normAutofit/>
          </a:bodyPr>
          <a:lstStyle/>
          <a:p>
            <a:r>
              <a:rPr lang="es-EC" sz="2000" dirty="0"/>
              <a:t> A toda la mezcla se añadió un porcentaje de arena sílice ya que sin este componente es muy difícil el desmoldeo. De igual manera la carga de prensado que se usó fue de 1 ton</a:t>
            </a:r>
            <a:r>
              <a:rPr lang="es-EC" sz="2000" dirty="0" smtClean="0"/>
              <a:t>.</a:t>
            </a:r>
          </a:p>
          <a:p>
            <a:pPr marL="0" indent="0">
              <a:buNone/>
            </a:pPr>
            <a:endParaRPr lang="en-US" sz="2000" dirty="0"/>
          </a:p>
          <a:p>
            <a:r>
              <a:rPr lang="es-EC" sz="2000" dirty="0"/>
              <a:t>      En estas composiciones se usó fibra de coco y fibra de cáscara de plátano, pero la fibra de plátano no permitía la extracción y no poseían resistencia alguna al ser sometidas al ensayo de desgaste, después de esto se desechó el uso de esta fibra en la continuación de la investigación</a:t>
            </a:r>
            <a:r>
              <a:rPr lang="es-EC" sz="2000" dirty="0" smtClean="0"/>
              <a:t>.</a:t>
            </a:r>
          </a:p>
          <a:p>
            <a:pPr marL="0" indent="0">
              <a:buNone/>
            </a:pPr>
            <a:endParaRPr lang="en-US" sz="2000" dirty="0"/>
          </a:p>
          <a:p>
            <a:r>
              <a:rPr lang="es-EC" sz="2000" dirty="0"/>
              <a:t>     La fibra de coco sirvió para que no se parta ni se fisure la probeta una vez sometidas al ensayo de desgaste. </a:t>
            </a:r>
            <a:endParaRPr lang="en-US" sz="2000" dirty="0"/>
          </a:p>
        </p:txBody>
      </p:sp>
    </p:spTree>
    <p:extLst>
      <p:ext uri="{BB962C8B-B14F-4D97-AF65-F5344CB8AC3E}">
        <p14:creationId xmlns:p14="http://schemas.microsoft.com/office/powerpoint/2010/main" val="817926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63454" y="1605566"/>
            <a:ext cx="8915400" cy="3777622"/>
          </a:xfrm>
        </p:spPr>
        <p:txBody>
          <a:bodyPr/>
          <a:lstStyle/>
          <a:p>
            <a:r>
              <a:rPr lang="es-EC" dirty="0"/>
              <a:t>En la tercera fase se hicieron probetas </a:t>
            </a:r>
            <a:r>
              <a:rPr lang="es-EC" dirty="0" smtClean="0"/>
              <a:t>que </a:t>
            </a:r>
            <a:r>
              <a:rPr lang="es-EC" dirty="0"/>
              <a:t>tengan fibra de coco y otras fibra de palma</a:t>
            </a:r>
            <a:r>
              <a:rPr lang="es-EC" dirty="0" smtClean="0"/>
              <a:t>, </a:t>
            </a:r>
            <a:r>
              <a:rPr lang="es-EC" dirty="0"/>
              <a:t>además de partículas de cuesco de la </a:t>
            </a:r>
            <a:r>
              <a:rPr lang="es-EC" dirty="0" smtClean="0"/>
              <a:t>palma que </a:t>
            </a:r>
            <a:r>
              <a:rPr lang="es-EC" dirty="0"/>
              <a:t>sirve como elemento frenante. Arena sílice </a:t>
            </a:r>
            <a:r>
              <a:rPr lang="es-EC" dirty="0" smtClean="0"/>
              <a:t>para </a:t>
            </a:r>
            <a:r>
              <a:rPr lang="es-EC" dirty="0"/>
              <a:t>su fácil desmoldeo y una  carga de </a:t>
            </a:r>
            <a:r>
              <a:rPr lang="es-EC" dirty="0" smtClean="0"/>
              <a:t>prensado </a:t>
            </a:r>
            <a:r>
              <a:rPr lang="es-EC" dirty="0"/>
              <a:t>de 6 toneladas para una </a:t>
            </a:r>
            <a:r>
              <a:rPr lang="es-EC" dirty="0" smtClean="0"/>
              <a:t>mayor </a:t>
            </a:r>
            <a:r>
              <a:rPr lang="es-EC" dirty="0"/>
              <a:t>compactación de la mezcla</a:t>
            </a:r>
            <a:r>
              <a:rPr lang="es-EC" dirty="0" smtClean="0"/>
              <a:t>.</a:t>
            </a:r>
            <a:endParaRPr lang="en-US" dirty="0" smtClean="0"/>
          </a:p>
          <a:p>
            <a:r>
              <a:rPr lang="es-EC" dirty="0" smtClean="0"/>
              <a:t>En </a:t>
            </a:r>
            <a:r>
              <a:rPr lang="es-EC" dirty="0"/>
              <a:t>ésta fase, se elaboraron 12 pastillas, </a:t>
            </a:r>
            <a:r>
              <a:rPr lang="es-EC" dirty="0" smtClean="0"/>
              <a:t>6 </a:t>
            </a:r>
            <a:r>
              <a:rPr lang="es-EC" dirty="0"/>
              <a:t>con fibra de coco y 6 con fibra de palma</a:t>
            </a:r>
            <a:r>
              <a:rPr lang="es-EC" dirty="0" smtClean="0"/>
              <a:t>, </a:t>
            </a:r>
            <a:r>
              <a:rPr lang="es-EC" dirty="0"/>
              <a:t>ambos con partículas de cuesco. La </a:t>
            </a:r>
            <a:r>
              <a:rPr lang="es-EC" dirty="0" smtClean="0"/>
              <a:t>composición </a:t>
            </a:r>
            <a:r>
              <a:rPr lang="es-EC" dirty="0"/>
              <a:t>de las probetas fue la siguiente:</a:t>
            </a:r>
            <a:endParaRPr lang="en-US" dirty="0"/>
          </a:p>
          <a:p>
            <a:endParaRPr lang="en-US" dirty="0"/>
          </a:p>
        </p:txBody>
      </p:sp>
      <p:sp>
        <p:nvSpPr>
          <p:cNvPr id="4" name="Título 1"/>
          <p:cNvSpPr txBox="1">
            <a:spLocks/>
          </p:cNvSpPr>
          <p:nvPr/>
        </p:nvSpPr>
        <p:spPr>
          <a:xfrm>
            <a:off x="2732445" y="916031"/>
            <a:ext cx="8911687" cy="6895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Tercera Fase</a:t>
            </a:r>
            <a:endParaRPr lang="en-US" sz="2800" dirty="0"/>
          </a:p>
        </p:txBody>
      </p:sp>
      <p:pic>
        <p:nvPicPr>
          <p:cNvPr id="5" name="Imagen 4"/>
          <p:cNvPicPr>
            <a:picLocks noChangeAspect="1"/>
          </p:cNvPicPr>
          <p:nvPr/>
        </p:nvPicPr>
        <p:blipFill>
          <a:blip r:embed="rId2"/>
          <a:stretch>
            <a:fillRect/>
          </a:stretch>
        </p:blipFill>
        <p:spPr>
          <a:xfrm>
            <a:off x="3365672" y="4394857"/>
            <a:ext cx="6035905" cy="1258969"/>
          </a:xfrm>
          <a:prstGeom prst="rect">
            <a:avLst/>
          </a:prstGeom>
        </p:spPr>
      </p:pic>
    </p:spTree>
    <p:extLst>
      <p:ext uri="{BB962C8B-B14F-4D97-AF65-F5344CB8AC3E}">
        <p14:creationId xmlns:p14="http://schemas.microsoft.com/office/powerpoint/2010/main" val="3019023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C" dirty="0"/>
              <a:t>En la fase final se hicieron probetas que tengan fibra de coco y otras, fibra de palma como en la tercera fase, de igual manera partículas de cuesco de la palma que sirve como elemento frenante, pero se varió la composición de resina y carbón.</a:t>
            </a:r>
            <a:endParaRPr lang="en-US" dirty="0"/>
          </a:p>
          <a:p>
            <a:r>
              <a:rPr lang="es-EC" dirty="0" smtClean="0"/>
              <a:t>La </a:t>
            </a:r>
            <a:r>
              <a:rPr lang="es-EC" dirty="0"/>
              <a:t>composición de las probetas de esta fase fueron las siguientes:</a:t>
            </a:r>
            <a:endParaRPr lang="en-US" dirty="0"/>
          </a:p>
          <a:p>
            <a:endParaRPr lang="en-US" dirty="0"/>
          </a:p>
        </p:txBody>
      </p:sp>
      <p:sp>
        <p:nvSpPr>
          <p:cNvPr id="4" name="Título 1"/>
          <p:cNvSpPr txBox="1">
            <a:spLocks/>
          </p:cNvSpPr>
          <p:nvPr/>
        </p:nvSpPr>
        <p:spPr>
          <a:xfrm>
            <a:off x="2732445" y="916031"/>
            <a:ext cx="8911687" cy="6895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t>Fase final</a:t>
            </a:r>
            <a:endParaRPr lang="en-US" sz="2800" dirty="0"/>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4062591" y="4033501"/>
            <a:ext cx="5261713" cy="1092289"/>
          </a:xfrm>
          <a:prstGeom prst="rect">
            <a:avLst/>
          </a:prstGeom>
        </p:spPr>
      </p:pic>
    </p:spTree>
    <p:extLst>
      <p:ext uri="{BB962C8B-B14F-4D97-AF65-F5344CB8AC3E}">
        <p14:creationId xmlns:p14="http://schemas.microsoft.com/office/powerpoint/2010/main" val="615942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76333" y="974501"/>
            <a:ext cx="8915400" cy="5323267"/>
          </a:xfrm>
        </p:spPr>
        <p:txBody>
          <a:bodyPr/>
          <a:lstStyle/>
          <a:p>
            <a:r>
              <a:rPr lang="es-EC" dirty="0"/>
              <a:t> Para poder comparar nuestros datos obtenidos con datos reales, se maquinó una plancha de pastilla de freno semimetálica comercial para obtener probetas de la misma geometría de las pastillas de nuestra investigación</a:t>
            </a:r>
            <a:r>
              <a:rPr lang="es-EC" dirty="0" smtClean="0"/>
              <a:t>.</a:t>
            </a:r>
          </a:p>
          <a:p>
            <a:endParaRPr lang="es-EC" dirty="0"/>
          </a:p>
          <a:p>
            <a:endParaRPr lang="es-EC" dirty="0" smtClean="0"/>
          </a:p>
          <a:p>
            <a:endParaRPr lang="es-EC" dirty="0"/>
          </a:p>
          <a:p>
            <a:endParaRPr lang="es-EC" dirty="0" smtClean="0"/>
          </a:p>
          <a:p>
            <a:endParaRPr lang="es-EC" dirty="0"/>
          </a:p>
          <a:p>
            <a:endParaRPr lang="en-US" dirty="0"/>
          </a:p>
        </p:txBody>
      </p:sp>
      <p:pic>
        <p:nvPicPr>
          <p:cNvPr id="5" name="Imagen 4" descr="https://scontent.fuio1-1.fna.fbcdn.net/v/t34.0-12/19206483_10208968914731079_2116878117_n.jpg?oh=9c31f195c78db8988baeb4ce6bb3a28b&amp;oe=5946AF1C"/>
          <p:cNvPicPr/>
          <p:nvPr/>
        </p:nvPicPr>
        <p:blipFill rotWithShape="1">
          <a:blip r:embed="rId2">
            <a:extLst>
              <a:ext uri="{28A0092B-C50C-407E-A947-70E740481C1C}">
                <a14:useLocalDpi xmlns:a14="http://schemas.microsoft.com/office/drawing/2010/main" val="0"/>
              </a:ext>
            </a:extLst>
          </a:blip>
          <a:srcRect l="23537" t="4424" r="27292" b="8417"/>
          <a:stretch/>
        </p:blipFill>
        <p:spPr bwMode="auto">
          <a:xfrm rot="5400000">
            <a:off x="5832010" y="779395"/>
            <a:ext cx="1558290" cy="4603750"/>
          </a:xfrm>
          <a:prstGeom prst="rect">
            <a:avLst/>
          </a:prstGeom>
          <a:noFill/>
          <a:ln>
            <a:noFill/>
          </a:ln>
          <a:extLst>
            <a:ext uri="{53640926-AAD7-44D8-BBD7-CCE9431645EC}">
              <a14:shadowObscured xmlns:a14="http://schemas.microsoft.com/office/drawing/2010/main"/>
            </a:ext>
          </a:extLst>
        </p:spPr>
      </p:pic>
      <p:pic>
        <p:nvPicPr>
          <p:cNvPr id="6" name="Imagen 5" descr="https://scontent.fuio1-1.fna.fbcdn.net/v/t34.0-12/19206422_10208968914851082_739821316_n.jpg?oh=19b327c2ac2a9d473866ea6c2d9b0b4b&amp;oe=5946FEDC"/>
          <p:cNvPicPr/>
          <p:nvPr/>
        </p:nvPicPr>
        <p:blipFill rotWithShape="1">
          <a:blip r:embed="rId3">
            <a:extLst>
              <a:ext uri="{28A0092B-C50C-407E-A947-70E740481C1C}">
                <a14:useLocalDpi xmlns:a14="http://schemas.microsoft.com/office/drawing/2010/main" val="0"/>
              </a:ext>
            </a:extLst>
          </a:blip>
          <a:srcRect t="33122" b="27763"/>
          <a:stretch/>
        </p:blipFill>
        <p:spPr bwMode="auto">
          <a:xfrm>
            <a:off x="4956345" y="4109174"/>
            <a:ext cx="3309620" cy="21577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6464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0193" y="620611"/>
            <a:ext cx="8911687" cy="1280890"/>
          </a:xfrm>
        </p:spPr>
        <p:txBody>
          <a:bodyPr/>
          <a:lstStyle/>
          <a:p>
            <a:pPr algn="ctr"/>
            <a:r>
              <a:rPr lang="es-EC" dirty="0" smtClean="0"/>
              <a:t>Ensayo de desgaste</a:t>
            </a:r>
            <a:endParaRPr lang="en-US" dirty="0"/>
          </a:p>
        </p:txBody>
      </p:sp>
      <p:sp>
        <p:nvSpPr>
          <p:cNvPr id="3" name="Marcador de contenido 2"/>
          <p:cNvSpPr>
            <a:spLocks noGrp="1"/>
          </p:cNvSpPr>
          <p:nvPr>
            <p:ph idx="1"/>
          </p:nvPr>
        </p:nvSpPr>
        <p:spPr>
          <a:xfrm>
            <a:off x="2589212" y="3929938"/>
            <a:ext cx="8915400" cy="2728440"/>
          </a:xfrm>
        </p:spPr>
        <p:txBody>
          <a:bodyPr/>
          <a:lstStyle/>
          <a:p>
            <a:pPr marL="0" indent="0">
              <a:buNone/>
            </a:pPr>
            <a:r>
              <a:rPr lang="es-EC" dirty="0"/>
              <a:t>La máquina que se usó es la máquina AMSLER A135 para desgaste de metales y otros materiales.</a:t>
            </a:r>
            <a:endParaRPr lang="en-US" dirty="0"/>
          </a:p>
          <a:p>
            <a:pPr marL="0" indent="0">
              <a:buNone/>
            </a:pPr>
            <a:r>
              <a:rPr lang="es-EC" dirty="0" smtClean="0"/>
              <a:t>Esta </a:t>
            </a:r>
            <a:r>
              <a:rPr lang="es-EC" dirty="0"/>
              <a:t>máquina permite hacer mediciones de torque, y de cantidad de desgaste para varias configuraciones de ensayo es decir:</a:t>
            </a:r>
            <a:endParaRPr lang="en-US" dirty="0"/>
          </a:p>
          <a:p>
            <a:pPr lvl="0"/>
            <a:r>
              <a:rPr lang="es-EC" dirty="0"/>
              <a:t>Ensayo de desgaste por </a:t>
            </a:r>
            <a:r>
              <a:rPr lang="es-EC" dirty="0" smtClean="0"/>
              <a:t>rodadura</a:t>
            </a:r>
            <a:endParaRPr lang="en-US" dirty="0"/>
          </a:p>
          <a:p>
            <a:pPr lvl="0"/>
            <a:r>
              <a:rPr lang="es-EC" dirty="0"/>
              <a:t>Ensayo de desgaste por </a:t>
            </a:r>
            <a:r>
              <a:rPr lang="es-EC" dirty="0" smtClean="0"/>
              <a:t>deslizamiento</a:t>
            </a:r>
            <a:endParaRPr lang="en-US" dirty="0"/>
          </a:p>
          <a:p>
            <a:pPr lvl="0"/>
            <a:r>
              <a:rPr lang="es-EC" dirty="0"/>
              <a:t>Ensayo de desgaste </a:t>
            </a:r>
            <a:r>
              <a:rPr lang="es-EC" dirty="0" smtClean="0"/>
              <a:t>especial</a:t>
            </a:r>
            <a:endParaRPr lang="en-US" dirty="0"/>
          </a:p>
        </p:txBody>
      </p:sp>
      <p:pic>
        <p:nvPicPr>
          <p:cNvPr id="4" name="Imagen 3" descr="https://scontent.fuio1-1.fna.fbcdn.net/v/t34.0-12/19075217_10208929256579650_52847206_n.jpg?oh=9988c172686d650c132c92a3618bb99c&amp;oe=59406AE8"/>
          <p:cNvPicPr/>
          <p:nvPr/>
        </p:nvPicPr>
        <p:blipFill>
          <a:blip r:embed="rId2">
            <a:extLst>
              <a:ext uri="{28A0092B-C50C-407E-A947-70E740481C1C}">
                <a14:useLocalDpi xmlns:a14="http://schemas.microsoft.com/office/drawing/2010/main" val="0"/>
              </a:ext>
            </a:extLst>
          </a:blip>
          <a:srcRect/>
          <a:stretch>
            <a:fillRect/>
          </a:stretch>
        </p:blipFill>
        <p:spPr bwMode="auto">
          <a:xfrm>
            <a:off x="4053880" y="1354707"/>
            <a:ext cx="4135755" cy="2481580"/>
          </a:xfrm>
          <a:prstGeom prst="rect">
            <a:avLst/>
          </a:prstGeom>
          <a:noFill/>
          <a:ln>
            <a:noFill/>
          </a:ln>
        </p:spPr>
      </p:pic>
    </p:spTree>
    <p:extLst>
      <p:ext uri="{BB962C8B-B14F-4D97-AF65-F5344CB8AC3E}">
        <p14:creationId xmlns:p14="http://schemas.microsoft.com/office/powerpoint/2010/main" val="1901711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27849" y="819955"/>
            <a:ext cx="8915400" cy="5181600"/>
          </a:xfrm>
        </p:spPr>
        <p:txBody>
          <a:bodyPr/>
          <a:lstStyle/>
          <a:p>
            <a:pPr marL="0" indent="0">
              <a:buNone/>
            </a:pPr>
            <a:r>
              <a:rPr lang="es-EC" dirty="0" smtClean="0"/>
              <a:t>La </a:t>
            </a:r>
            <a:r>
              <a:rPr lang="es-EC" dirty="0"/>
              <a:t>principales parte de la máquina son</a:t>
            </a:r>
            <a:r>
              <a:rPr lang="es-EC" dirty="0" smtClean="0"/>
              <a:t>:</a:t>
            </a:r>
          </a:p>
          <a:p>
            <a:pPr marL="0" indent="0">
              <a:buNone/>
            </a:pPr>
            <a:endParaRPr lang="en-US" dirty="0"/>
          </a:p>
          <a:p>
            <a:pPr lvl="0"/>
            <a:r>
              <a:rPr lang="es-EC" dirty="0"/>
              <a:t>Resorte: Esta junto con un tornillo que a medida que éste se ajusta va aumentando o disminuyendo la carga aplicada a la pastilla.</a:t>
            </a:r>
            <a:endParaRPr lang="en-US" dirty="0"/>
          </a:p>
          <a:p>
            <a:pPr lvl="0"/>
            <a:r>
              <a:rPr lang="es-EC" dirty="0"/>
              <a:t>Péndulo: Ubicado en la parte inferior de la máquina, gracias a éste podemos medir el torque en diferentes escalas dependiendo el peso que se cargue</a:t>
            </a:r>
            <a:r>
              <a:rPr lang="es-EC" dirty="0" smtClean="0"/>
              <a:t>.</a:t>
            </a:r>
            <a:endParaRPr lang="en-US" dirty="0"/>
          </a:p>
          <a:p>
            <a:pPr lvl="0"/>
            <a:r>
              <a:rPr lang="es-EC" dirty="0"/>
              <a:t>Dinamómetro o Medidor de torque: Ubicado en la parte superior de la máquina, permite medir el torque presente en un rango entre 0 a 150 kg.cm</a:t>
            </a:r>
            <a:r>
              <a:rPr lang="es-EC" dirty="0" smtClean="0"/>
              <a:t>.</a:t>
            </a:r>
          </a:p>
          <a:p>
            <a:pPr lvl="0"/>
            <a:r>
              <a:rPr lang="es-EC" dirty="0"/>
              <a:t>Ejes: Eje superior e inferior, en el eje superior debe colocarse la probeta de un material más duro de la que se vaya a ensayar, en este caso usamos probetas de acero y en el eje inferior las probetas fabricadas.</a:t>
            </a:r>
            <a:endParaRPr lang="en-US" dirty="0"/>
          </a:p>
          <a:p>
            <a:pPr lvl="0"/>
            <a:r>
              <a:rPr lang="es-EC" dirty="0"/>
              <a:t>Graficador de torque: Grafica el torque aplicado a las probetas.</a:t>
            </a:r>
            <a:endParaRPr lang="en-US" dirty="0"/>
          </a:p>
          <a:p>
            <a:pPr lvl="0"/>
            <a:endParaRPr lang="en-US" dirty="0"/>
          </a:p>
        </p:txBody>
      </p:sp>
    </p:spTree>
    <p:extLst>
      <p:ext uri="{BB962C8B-B14F-4D97-AF65-F5344CB8AC3E}">
        <p14:creationId xmlns:p14="http://schemas.microsoft.com/office/powerpoint/2010/main" val="2204022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primera fase</a:t>
            </a:r>
            <a:endParaRPr lang="en-US" dirty="0"/>
          </a:p>
        </p:txBody>
      </p:sp>
      <p:sp>
        <p:nvSpPr>
          <p:cNvPr id="3" name="Marcador de contenido 2"/>
          <p:cNvSpPr>
            <a:spLocks noGrp="1"/>
          </p:cNvSpPr>
          <p:nvPr>
            <p:ph idx="1"/>
          </p:nvPr>
        </p:nvSpPr>
        <p:spPr/>
        <p:txBody>
          <a:bodyPr/>
          <a:lstStyle/>
          <a:p>
            <a:r>
              <a:rPr lang="es-EC" dirty="0" smtClean="0"/>
              <a:t>Los </a:t>
            </a:r>
            <a:r>
              <a:rPr lang="es-EC" dirty="0"/>
              <a:t>resultados obtenidos </a:t>
            </a:r>
            <a:r>
              <a:rPr lang="es-EC" dirty="0" smtClean="0"/>
              <a:t>fueron </a:t>
            </a:r>
            <a:r>
              <a:rPr lang="es-EC" dirty="0"/>
              <a:t>que se partieron una vez sometidas a una carga mínima de 1,5 kg.</a:t>
            </a:r>
            <a:endParaRPr lang="en-US" dirty="0"/>
          </a:p>
          <a:p>
            <a:r>
              <a:rPr lang="es-EC" dirty="0"/>
              <a:t>      Es por ello que se añadió fibras tanto de coco como de palma en la composición y se descartó las partículas del cuesco de palma. Además, en esta fase se fabricaron las probetas con una carga de prensado de 1 ton. La carga aplicada a las probetas fue de 1,5 kg.</a:t>
            </a:r>
            <a:endParaRPr lang="en-US" dirty="0"/>
          </a:p>
        </p:txBody>
      </p:sp>
    </p:spTree>
    <p:extLst>
      <p:ext uri="{BB962C8B-B14F-4D97-AF65-F5344CB8AC3E}">
        <p14:creationId xmlns:p14="http://schemas.microsoft.com/office/powerpoint/2010/main" val="1996756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78347" y="624110"/>
            <a:ext cx="8911687" cy="1280890"/>
          </a:xfrm>
        </p:spPr>
        <p:txBody>
          <a:bodyPr/>
          <a:lstStyle/>
          <a:p>
            <a:r>
              <a:rPr lang="es-EC" dirty="0" smtClean="0"/>
              <a:t>DEFINICIÓN DEL PROBLEMA</a:t>
            </a:r>
            <a:endParaRPr lang="en-US" dirty="0"/>
          </a:p>
        </p:txBody>
      </p:sp>
      <p:sp>
        <p:nvSpPr>
          <p:cNvPr id="3" name="Marcador de contenido 2"/>
          <p:cNvSpPr>
            <a:spLocks noGrp="1"/>
          </p:cNvSpPr>
          <p:nvPr>
            <p:ph idx="1"/>
          </p:nvPr>
        </p:nvSpPr>
        <p:spPr>
          <a:xfrm>
            <a:off x="2589212" y="1378039"/>
            <a:ext cx="8915400" cy="4636214"/>
          </a:xfrm>
        </p:spPr>
        <p:txBody>
          <a:bodyPr>
            <a:normAutofit fontScale="85000" lnSpcReduction="20000"/>
          </a:bodyPr>
          <a:lstStyle/>
          <a:p>
            <a:r>
              <a:rPr lang="es-EC" sz="2300" dirty="0"/>
              <a:t>Existen pastillas de freno que no son amigables con el medio ambiente e incluso producen partículas carcinógenas cuando se desgastan como es el caso de las pastillas de asbesto. </a:t>
            </a:r>
          </a:p>
          <a:p>
            <a:endParaRPr lang="es-EC" sz="2300" dirty="0"/>
          </a:p>
          <a:p>
            <a:endParaRPr lang="es-EC" sz="2300" dirty="0"/>
          </a:p>
          <a:p>
            <a:endParaRPr lang="es-EC" sz="2300" dirty="0"/>
          </a:p>
          <a:p>
            <a:endParaRPr lang="es-EC" sz="2300" dirty="0"/>
          </a:p>
          <a:p>
            <a:endParaRPr lang="es-EC" sz="2300" dirty="0"/>
          </a:p>
          <a:p>
            <a:endParaRPr lang="es-EC" sz="2300" dirty="0"/>
          </a:p>
          <a:p>
            <a:endParaRPr lang="es-EC" sz="2300" dirty="0"/>
          </a:p>
          <a:p>
            <a:r>
              <a:rPr lang="es-EC" sz="2300" dirty="0"/>
              <a:t>Existe muy poca información acerca de la disponibilidad de desarrollar materiales compuestos a partir de materias amigables con el medio ambiente que sirvan para producir pastillas de freno</a:t>
            </a:r>
            <a:endParaRPr lang="en-US" sz="2300" dirty="0"/>
          </a:p>
          <a:p>
            <a:endParaRPr lang="en-US" dirty="0"/>
          </a:p>
        </p:txBody>
      </p:sp>
      <p:pic>
        <p:nvPicPr>
          <p:cNvPr id="5" name="Picture 2" descr="Image result for asbesto cancerige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3073" y="2658929"/>
            <a:ext cx="1477884" cy="147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371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segunda fase</a:t>
            </a:r>
            <a:endParaRPr lang="en-US" dirty="0"/>
          </a:p>
        </p:txBody>
      </p:sp>
      <p:pic>
        <p:nvPicPr>
          <p:cNvPr id="4" name="Marcador de contenido 3" descr="Recorte de pantalla"/>
          <p:cNvPicPr>
            <a:picLocks noGrp="1" noChangeAspect="1"/>
          </p:cNvPicPr>
          <p:nvPr>
            <p:ph idx="1"/>
          </p:nvPr>
        </p:nvPicPr>
        <p:blipFill rotWithShape="1">
          <a:blip r:embed="rId2">
            <a:extLst>
              <a:ext uri="{28A0092B-C50C-407E-A947-70E740481C1C}">
                <a14:useLocalDpi xmlns:a14="http://schemas.microsoft.com/office/drawing/2010/main" val="0"/>
              </a:ext>
            </a:extLst>
          </a:blip>
          <a:srcRect l="1279" t="-5495" r="-1279" b="14017"/>
          <a:stretch/>
        </p:blipFill>
        <p:spPr>
          <a:xfrm>
            <a:off x="3566470" y="994098"/>
            <a:ext cx="5036617" cy="5574127"/>
          </a:xfrm>
        </p:spPr>
      </p:pic>
    </p:spTree>
    <p:extLst>
      <p:ext uri="{BB962C8B-B14F-4D97-AF65-F5344CB8AC3E}">
        <p14:creationId xmlns:p14="http://schemas.microsoft.com/office/powerpoint/2010/main" val="1837188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5104" y="1803043"/>
            <a:ext cx="5270313" cy="3946606"/>
          </a:xfrm>
        </p:spPr>
      </p:pic>
    </p:spTree>
    <p:extLst>
      <p:ext uri="{BB962C8B-B14F-4D97-AF65-F5344CB8AC3E}">
        <p14:creationId xmlns:p14="http://schemas.microsoft.com/office/powerpoint/2010/main" val="2192113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tercer fase</a:t>
            </a:r>
            <a:endParaRPr lang="en-US"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533621" y="1435885"/>
            <a:ext cx="6382641" cy="1876687"/>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3533621" y="3667066"/>
            <a:ext cx="6382641" cy="1961002"/>
          </a:xfrm>
          <a:prstGeom prst="rect">
            <a:avLst/>
          </a:prstGeom>
        </p:spPr>
      </p:pic>
    </p:spTree>
    <p:extLst>
      <p:ext uri="{BB962C8B-B14F-4D97-AF65-F5344CB8AC3E}">
        <p14:creationId xmlns:p14="http://schemas.microsoft.com/office/powerpoint/2010/main" val="858079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C" dirty="0"/>
              <a:t> Debido a la carga de prensado de 6 ton se compactaron de mejor manera las probetas, aunque se tenía una limitación en cuanto a la cantidad de resina máxima que se podía poner dentro de la mezcla, ya que existieron problemas de desmoldeo debido a que cuando se sometía a calor y se prensaba, se escapaba por las paredes del molde por más sujeción que se aplique. El carácter experimental de nuestro molde y la aplicación de calor no permitió disminuir las holguras para evitar las fugas.</a:t>
            </a:r>
            <a:endParaRPr lang="en-US" dirty="0"/>
          </a:p>
          <a:p>
            <a:r>
              <a:rPr lang="es-EC" dirty="0"/>
              <a:t>      La cantidad de resina máxima a la que se pudo trabajar por problemas tecnológicos fue %45 de resina fenólica.</a:t>
            </a:r>
            <a:endParaRPr lang="en-US" dirty="0"/>
          </a:p>
        </p:txBody>
      </p:sp>
    </p:spTree>
    <p:extLst>
      <p:ext uri="{BB962C8B-B14F-4D97-AF65-F5344CB8AC3E}">
        <p14:creationId xmlns:p14="http://schemas.microsoft.com/office/powerpoint/2010/main" val="2964103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de la fase final</a:t>
            </a:r>
            <a:endParaRPr lang="en-US"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435353" y="1476812"/>
            <a:ext cx="6373114" cy="1743318"/>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3435353" y="3344030"/>
            <a:ext cx="6373114" cy="1949187"/>
          </a:xfrm>
          <a:prstGeom prst="rect">
            <a:avLst/>
          </a:prstGeom>
        </p:spPr>
      </p:pic>
    </p:spTree>
    <p:extLst>
      <p:ext uri="{BB962C8B-B14F-4D97-AF65-F5344CB8AC3E}">
        <p14:creationId xmlns:p14="http://schemas.microsoft.com/office/powerpoint/2010/main" val="3578293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2287" y="624110"/>
            <a:ext cx="9302325" cy="1280890"/>
          </a:xfrm>
        </p:spPr>
        <p:txBody>
          <a:bodyPr/>
          <a:lstStyle/>
          <a:p>
            <a:r>
              <a:rPr lang="es-EC" dirty="0" smtClean="0"/>
              <a:t>Resultados de las pastillas semimetálicas</a:t>
            </a:r>
            <a:endParaRPr lang="en-US"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217572" y="2099257"/>
            <a:ext cx="7271754" cy="2310493"/>
          </a:xfrm>
          <a:prstGeom prst="rect">
            <a:avLst/>
          </a:prstGeom>
        </p:spPr>
      </p:pic>
    </p:spTree>
    <p:extLst>
      <p:ext uri="{BB962C8B-B14F-4D97-AF65-F5344CB8AC3E}">
        <p14:creationId xmlns:p14="http://schemas.microsoft.com/office/powerpoint/2010/main" val="3876782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ANÁLISIS DE RESULTADOS</a:t>
            </a:r>
            <a:endParaRPr lang="en-US" dirty="0"/>
          </a:p>
        </p:txBody>
      </p:sp>
      <p:sp>
        <p:nvSpPr>
          <p:cNvPr id="3" name="Marcador de contenido 2"/>
          <p:cNvSpPr>
            <a:spLocks noGrp="1"/>
          </p:cNvSpPr>
          <p:nvPr>
            <p:ph idx="1"/>
          </p:nvPr>
        </p:nvSpPr>
        <p:spPr/>
        <p:txBody>
          <a:bodyPr/>
          <a:lstStyle/>
          <a:p>
            <a:pPr marL="0" indent="0">
              <a:buNone/>
            </a:pPr>
            <a:r>
              <a:rPr lang="es-EC" dirty="0"/>
              <a:t>Una vez obtenidos los resultados, se procedió a analizar los mismos partiendo de un análisis de regresión multivariable. Para conocer el comportamiento y cómo influye cada componente en los resultados de cada </a:t>
            </a:r>
            <a:r>
              <a:rPr lang="es-EC" dirty="0" smtClean="0"/>
              <a:t>pastilla.</a:t>
            </a:r>
            <a:endParaRPr lang="en-US" dirty="0"/>
          </a:p>
          <a:p>
            <a:pPr marL="0" indent="0">
              <a:buNone/>
            </a:pPr>
            <a:r>
              <a:rPr lang="es-EC" dirty="0" smtClean="0"/>
              <a:t>Escogimos </a:t>
            </a:r>
            <a:r>
              <a:rPr lang="es-EC" dirty="0"/>
              <a:t>dos relaciones entre nuestras 5 variables y estas fueron las siguientes:</a:t>
            </a:r>
            <a:endParaRPr lang="en-US" dirty="0"/>
          </a:p>
          <a:p>
            <a:pPr lvl="0"/>
            <a:r>
              <a:rPr lang="es-EC" dirty="0"/>
              <a:t>Primera relación: Resina – Fibra ; R/F</a:t>
            </a:r>
            <a:endParaRPr lang="en-US" dirty="0"/>
          </a:p>
          <a:p>
            <a:pPr lvl="0"/>
            <a:r>
              <a:rPr lang="es-EC" dirty="0"/>
              <a:t>Segunda relación: Resina – Arena sílice ; R/As</a:t>
            </a:r>
            <a:endParaRPr lang="en-US" dirty="0"/>
          </a:p>
          <a:p>
            <a:pPr marL="0" indent="0">
              <a:buNone/>
            </a:pPr>
            <a:endParaRPr lang="en-US" dirty="0"/>
          </a:p>
        </p:txBody>
      </p:sp>
    </p:spTree>
    <p:extLst>
      <p:ext uri="{BB962C8B-B14F-4D97-AF65-F5344CB8AC3E}">
        <p14:creationId xmlns:p14="http://schemas.microsoft.com/office/powerpoint/2010/main" val="170353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07325" y="946926"/>
            <a:ext cx="8911687" cy="1280890"/>
          </a:xfrm>
        </p:spPr>
        <p:txBody>
          <a:bodyPr>
            <a:normAutofit/>
          </a:bodyPr>
          <a:lstStyle/>
          <a:p>
            <a:r>
              <a:rPr lang="es-EC" sz="2800" dirty="0" smtClean="0"/>
              <a:t>Tabla de datos de la segunda fase</a:t>
            </a:r>
            <a:endParaRPr lang="en-US" sz="2800"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149111" y="1791786"/>
            <a:ext cx="4610743" cy="2152950"/>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5164163" y="3944736"/>
            <a:ext cx="2580640" cy="2368550"/>
          </a:xfrm>
          <a:prstGeom prst="rect">
            <a:avLst/>
          </a:prstGeom>
        </p:spPr>
      </p:pic>
    </p:spTree>
    <p:extLst>
      <p:ext uri="{BB962C8B-B14F-4D97-AF65-F5344CB8AC3E}">
        <p14:creationId xmlns:p14="http://schemas.microsoft.com/office/powerpoint/2010/main" val="3924711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2589212" y="1403797"/>
                <a:ext cx="8915400" cy="4507425"/>
              </a:xfrm>
            </p:spPr>
            <p:txBody>
              <a:bodyPr>
                <a:normAutofit/>
              </a:bodyPr>
              <a:lstStyle/>
              <a:p>
                <a:pPr marL="0" indent="0">
                  <a:buNone/>
                </a:pPr>
                <a:r>
                  <a:rPr lang="es-EC" dirty="0" smtClean="0"/>
                  <a:t>El análisis de regresión para nuestro caso viene dado por la fórmula:</a:t>
                </a:r>
                <a:endParaRPr lang="en-US" dirty="0"/>
              </a:p>
              <a:p>
                <a14:m>
                  <m:oMath xmlns:m="http://schemas.openxmlformats.org/officeDocument/2006/math">
                    <m:r>
                      <a:rPr lang="es-EC" i="1">
                        <a:latin typeface="Cambria Math" panose="02040503050406030204" pitchFamily="18" charset="0"/>
                      </a:rPr>
                      <m:t>𝑌</m:t>
                    </m:r>
                    <m:r>
                      <a:rPr lang="es-EC" i="1">
                        <a:latin typeface="Cambria Math" panose="02040503050406030204" pitchFamily="18" charset="0"/>
                      </a:rPr>
                      <m:t>=</m:t>
                    </m:r>
                    <m:r>
                      <a:rPr lang="es-EC" i="1">
                        <a:latin typeface="Cambria Math" panose="02040503050406030204" pitchFamily="18" charset="0"/>
                      </a:rPr>
                      <m:t>𝑎</m:t>
                    </m:r>
                    <m:r>
                      <a:rPr lang="es-EC" i="1">
                        <a:latin typeface="Cambria Math" panose="02040503050406030204" pitchFamily="18" charset="0"/>
                      </a:rPr>
                      <m:t>+</m:t>
                    </m:r>
                    <m:r>
                      <a:rPr lang="es-EC" i="1">
                        <a:latin typeface="Cambria Math" panose="02040503050406030204" pitchFamily="18" charset="0"/>
                      </a:rPr>
                      <m:t>𝑏</m:t>
                    </m:r>
                    <m:r>
                      <a:rPr lang="es-EC" i="1">
                        <a:latin typeface="Cambria Math" panose="02040503050406030204" pitchFamily="18" charset="0"/>
                      </a:rPr>
                      <m:t>.</m:t>
                    </m:r>
                    <m:r>
                      <a:rPr lang="es-EC" i="1">
                        <a:latin typeface="Cambria Math" panose="02040503050406030204" pitchFamily="18" charset="0"/>
                      </a:rPr>
                      <m:t>𝑥</m:t>
                    </m:r>
                    <m:r>
                      <a:rPr lang="es-EC" i="1">
                        <a:latin typeface="Cambria Math" panose="02040503050406030204" pitchFamily="18" charset="0"/>
                      </a:rPr>
                      <m:t>1+</m:t>
                    </m:r>
                    <m:r>
                      <a:rPr lang="es-EC" i="1">
                        <a:latin typeface="Cambria Math" panose="02040503050406030204" pitchFamily="18" charset="0"/>
                      </a:rPr>
                      <m:t>𝑐</m:t>
                    </m:r>
                    <m:r>
                      <a:rPr lang="es-EC" i="1">
                        <a:latin typeface="Cambria Math" panose="02040503050406030204" pitchFamily="18" charset="0"/>
                      </a:rPr>
                      <m:t>.</m:t>
                    </m:r>
                    <m:r>
                      <a:rPr lang="es-EC" i="1">
                        <a:latin typeface="Cambria Math" panose="02040503050406030204" pitchFamily="18" charset="0"/>
                      </a:rPr>
                      <m:t>𝑥</m:t>
                    </m:r>
                    <m:r>
                      <a:rPr lang="es-EC" i="1">
                        <a:latin typeface="Cambria Math" panose="02040503050406030204" pitchFamily="18" charset="0"/>
                      </a:rPr>
                      <m:t>2</m:t>
                    </m:r>
                  </m:oMath>
                </a14:m>
                <a:endParaRPr lang="en-US" dirty="0" smtClean="0"/>
              </a:p>
              <a:p>
                <a:pPr marL="0" indent="0">
                  <a:buNone/>
                </a:pPr>
                <a:r>
                  <a:rPr lang="es-EC" dirty="0"/>
                  <a:t>En donde Y es la variable independiente, x1 y x2 las dependientes.</a:t>
                </a:r>
                <a:endParaRPr lang="en-US" dirty="0"/>
              </a:p>
              <a:p>
                <a14:m>
                  <m:oMath xmlns:m="http://schemas.openxmlformats.org/officeDocument/2006/math">
                    <m:r>
                      <a:rPr lang="es-EC" i="1">
                        <a:latin typeface="Cambria Math" panose="02040503050406030204" pitchFamily="18" charset="0"/>
                      </a:rPr>
                      <m:t>𝑌</m:t>
                    </m:r>
                    <m:r>
                      <a:rPr lang="es-EC" i="1">
                        <a:latin typeface="Cambria Math" panose="02040503050406030204" pitchFamily="18" charset="0"/>
                      </a:rPr>
                      <m:t>= </m:t>
                    </m:r>
                    <m:r>
                      <a:rPr lang="es-EC" i="1">
                        <a:latin typeface="Cambria Math" panose="02040503050406030204" pitchFamily="18" charset="0"/>
                      </a:rPr>
                      <m:t>𝑇𝑎𝑠𝑎</m:t>
                    </m:r>
                    <m:r>
                      <a:rPr lang="es-EC" i="1">
                        <a:latin typeface="Cambria Math" panose="02040503050406030204" pitchFamily="18" charset="0"/>
                      </a:rPr>
                      <m:t> </m:t>
                    </m:r>
                    <m:r>
                      <a:rPr lang="es-EC" i="1">
                        <a:latin typeface="Cambria Math" panose="02040503050406030204" pitchFamily="18" charset="0"/>
                      </a:rPr>
                      <m:t>𝑑𝑒</m:t>
                    </m:r>
                    <m:r>
                      <a:rPr lang="es-EC" i="1">
                        <a:latin typeface="Cambria Math" panose="02040503050406030204" pitchFamily="18" charset="0"/>
                      </a:rPr>
                      <m:t> </m:t>
                    </m:r>
                    <m:r>
                      <a:rPr lang="es-EC" i="1">
                        <a:latin typeface="Cambria Math" panose="02040503050406030204" pitchFamily="18" charset="0"/>
                      </a:rPr>
                      <m:t>𝑑𝑒𝑠𝑔𝑎𝑠𝑡𝑒</m:t>
                    </m:r>
                  </m:oMath>
                </a14:m>
                <a:endParaRPr lang="en-US" dirty="0"/>
              </a:p>
              <a:p>
                <a14:m>
                  <m:oMath xmlns:m="http://schemas.openxmlformats.org/officeDocument/2006/math">
                    <m:r>
                      <a:rPr lang="es-EC" i="1">
                        <a:latin typeface="Cambria Math" panose="02040503050406030204" pitchFamily="18" charset="0"/>
                      </a:rPr>
                      <m:t>𝑋</m:t>
                    </m:r>
                    <m:r>
                      <a:rPr lang="es-EC" i="1">
                        <a:latin typeface="Cambria Math" panose="02040503050406030204" pitchFamily="18" charset="0"/>
                      </a:rPr>
                      <m:t>1= </m:t>
                    </m:r>
                    <m:r>
                      <a:rPr lang="es-EC" i="1">
                        <a:latin typeface="Cambria Math" panose="02040503050406030204" pitchFamily="18" charset="0"/>
                      </a:rPr>
                      <m:t>𝑅𝑒𝑙𝑎𝑐𝑖</m:t>
                    </m:r>
                    <m:r>
                      <a:rPr lang="es-EC" i="1">
                        <a:latin typeface="Cambria Math" panose="02040503050406030204" pitchFamily="18" charset="0"/>
                      </a:rPr>
                      <m:t>ó</m:t>
                    </m:r>
                    <m:r>
                      <a:rPr lang="es-EC" i="1">
                        <a:latin typeface="Cambria Math" panose="02040503050406030204" pitchFamily="18" charset="0"/>
                      </a:rPr>
                      <m:t>𝑛</m:t>
                    </m:r>
                    <m:r>
                      <a:rPr lang="es-EC" i="1">
                        <a:latin typeface="Cambria Math" panose="02040503050406030204" pitchFamily="18" charset="0"/>
                      </a:rPr>
                      <m:t> </m:t>
                    </m:r>
                    <m:r>
                      <a:rPr lang="es-EC" i="1">
                        <a:latin typeface="Cambria Math" panose="02040503050406030204" pitchFamily="18" charset="0"/>
                      </a:rPr>
                      <m:t>𝑟𝑒𝑠𝑖𝑛𝑎</m:t>
                    </m:r>
                    <m:r>
                      <a:rPr lang="es-EC" i="1">
                        <a:latin typeface="Cambria Math" panose="02040503050406030204" pitchFamily="18" charset="0"/>
                      </a:rPr>
                      <m:t> − </m:t>
                    </m:r>
                    <m:r>
                      <a:rPr lang="es-EC" i="1">
                        <a:latin typeface="Cambria Math" panose="02040503050406030204" pitchFamily="18" charset="0"/>
                      </a:rPr>
                      <m:t>𝑓𝑖𝑏𝑟𝑎</m:t>
                    </m:r>
                  </m:oMath>
                </a14:m>
                <a:endParaRPr lang="en-US" dirty="0"/>
              </a:p>
              <a:p>
                <a14:m>
                  <m:oMath xmlns:m="http://schemas.openxmlformats.org/officeDocument/2006/math">
                    <m:r>
                      <a:rPr lang="es-EC" i="1">
                        <a:latin typeface="Cambria Math" panose="02040503050406030204" pitchFamily="18" charset="0"/>
                      </a:rPr>
                      <m:t>𝑋</m:t>
                    </m:r>
                    <m:r>
                      <a:rPr lang="es-EC" i="1">
                        <a:latin typeface="Cambria Math" panose="02040503050406030204" pitchFamily="18" charset="0"/>
                      </a:rPr>
                      <m:t>2= </m:t>
                    </m:r>
                    <m:r>
                      <a:rPr lang="es-EC" i="1">
                        <a:latin typeface="Cambria Math" panose="02040503050406030204" pitchFamily="18" charset="0"/>
                      </a:rPr>
                      <m:t>𝑅𝑒𝑙𝑎𝑐𝑖</m:t>
                    </m:r>
                    <m:r>
                      <a:rPr lang="es-EC" i="1">
                        <a:latin typeface="Cambria Math" panose="02040503050406030204" pitchFamily="18" charset="0"/>
                      </a:rPr>
                      <m:t>ó</m:t>
                    </m:r>
                    <m:r>
                      <a:rPr lang="es-EC" i="1">
                        <a:latin typeface="Cambria Math" panose="02040503050406030204" pitchFamily="18" charset="0"/>
                      </a:rPr>
                      <m:t>𝑛</m:t>
                    </m:r>
                    <m:r>
                      <a:rPr lang="es-EC" i="1">
                        <a:latin typeface="Cambria Math" panose="02040503050406030204" pitchFamily="18" charset="0"/>
                      </a:rPr>
                      <m:t> </m:t>
                    </m:r>
                    <m:r>
                      <a:rPr lang="es-EC" i="1">
                        <a:latin typeface="Cambria Math" panose="02040503050406030204" pitchFamily="18" charset="0"/>
                      </a:rPr>
                      <m:t>𝑟𝑒𝑠𝑖𝑛𝑎</m:t>
                    </m:r>
                    <m:r>
                      <a:rPr lang="es-EC" i="1">
                        <a:latin typeface="Cambria Math" panose="02040503050406030204" pitchFamily="18" charset="0"/>
                      </a:rPr>
                      <m:t> − </m:t>
                    </m:r>
                    <m:r>
                      <a:rPr lang="es-EC" i="1">
                        <a:latin typeface="Cambria Math" panose="02040503050406030204" pitchFamily="18" charset="0"/>
                      </a:rPr>
                      <m:t>𝑎𝑟𝑒𝑛𝑎</m:t>
                    </m:r>
                    <m:r>
                      <a:rPr lang="es-EC" i="1">
                        <a:latin typeface="Cambria Math" panose="02040503050406030204" pitchFamily="18" charset="0"/>
                      </a:rPr>
                      <m:t> </m:t>
                    </m:r>
                    <m:r>
                      <a:rPr lang="es-EC" i="1">
                        <a:latin typeface="Cambria Math" panose="02040503050406030204" pitchFamily="18" charset="0"/>
                      </a:rPr>
                      <m:t>𝑠</m:t>
                    </m:r>
                    <m:r>
                      <a:rPr lang="es-EC" i="1">
                        <a:latin typeface="Cambria Math" panose="02040503050406030204" pitchFamily="18" charset="0"/>
                      </a:rPr>
                      <m:t>í</m:t>
                    </m:r>
                    <m:r>
                      <a:rPr lang="es-EC" i="1">
                        <a:latin typeface="Cambria Math" panose="02040503050406030204" pitchFamily="18" charset="0"/>
                      </a:rPr>
                      <m:t>𝑙𝑖𝑐𝑒</m:t>
                    </m:r>
                  </m:oMath>
                </a14:m>
                <a:endParaRPr lang="es-EC" dirty="0" smtClean="0"/>
              </a:p>
              <a:p>
                <a:pPr marL="0" indent="0">
                  <a:buNone/>
                </a:pPr>
                <a:r>
                  <a:rPr lang="es-EC" dirty="0" smtClean="0"/>
                  <a:t>La </a:t>
                </a:r>
                <a:r>
                  <a:rPr lang="es-EC" dirty="0"/>
                  <a:t>fórmula que describe la regresión seria:</a:t>
                </a:r>
                <a:endParaRPr lang="en-US" dirty="0"/>
              </a:p>
              <a:p>
                <a14:m>
                  <m:oMath xmlns:m="http://schemas.openxmlformats.org/officeDocument/2006/math">
                    <m:r>
                      <a:rPr lang="es-EC" i="1">
                        <a:latin typeface="Cambria Math" panose="02040503050406030204" pitchFamily="18" charset="0"/>
                      </a:rPr>
                      <m:t>𝑌</m:t>
                    </m:r>
                    <m:r>
                      <a:rPr lang="es-EC" i="1">
                        <a:latin typeface="Cambria Math" panose="02040503050406030204" pitchFamily="18" charset="0"/>
                      </a:rPr>
                      <m:t>=18,5025−1,062∗</m:t>
                    </m:r>
                    <m:r>
                      <a:rPr lang="es-EC" i="1">
                        <a:latin typeface="Cambria Math" panose="02040503050406030204" pitchFamily="18" charset="0"/>
                      </a:rPr>
                      <m:t>𝑋</m:t>
                    </m:r>
                    <m:r>
                      <a:rPr lang="es-EC" i="1">
                        <a:latin typeface="Cambria Math" panose="02040503050406030204" pitchFamily="18" charset="0"/>
                      </a:rPr>
                      <m:t>1−1,21∗</m:t>
                    </m:r>
                    <m:r>
                      <a:rPr lang="es-EC" i="1">
                        <a:latin typeface="Cambria Math" panose="02040503050406030204" pitchFamily="18" charset="0"/>
                      </a:rPr>
                      <m:t>𝑋</m:t>
                    </m:r>
                    <m:r>
                      <a:rPr lang="es-EC" i="1">
                        <a:latin typeface="Cambria Math" panose="02040503050406030204" pitchFamily="18" charset="0"/>
                      </a:rPr>
                      <m:t>2</m:t>
                    </m:r>
                  </m:oMath>
                </a14:m>
                <a:endParaRPr lang="en-US" dirty="0"/>
              </a:p>
              <a:p>
                <a:pPr marL="0" indent="0">
                  <a:buNone/>
                </a:pPr>
                <a:r>
                  <a:rPr lang="es-EC" dirty="0" smtClean="0"/>
                  <a:t>Podemos </a:t>
                </a:r>
                <a:r>
                  <a:rPr lang="es-EC" dirty="0"/>
                  <a:t>observar que ambos coeficientes son negativos, lo que nos indica que mientras la relación aumente, disminuirá el desgaste, lo cual es lo que se busca.</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2589212" y="1403797"/>
                <a:ext cx="8915400" cy="4507425"/>
              </a:xfrm>
              <a:blipFill rotWithShape="0">
                <a:blip r:embed="rId2"/>
                <a:stretch>
                  <a:fillRect l="-616" t="-676"/>
                </a:stretch>
              </a:blipFill>
            </p:spPr>
            <p:txBody>
              <a:bodyPr/>
              <a:lstStyle/>
              <a:p>
                <a:r>
                  <a:rPr lang="en-US">
                    <a:noFill/>
                  </a:rPr>
                  <a:t> </a:t>
                </a:r>
              </a:p>
            </p:txBody>
          </p:sp>
        </mc:Fallback>
      </mc:AlternateContent>
    </p:spTree>
    <p:extLst>
      <p:ext uri="{BB962C8B-B14F-4D97-AF65-F5344CB8AC3E}">
        <p14:creationId xmlns:p14="http://schemas.microsoft.com/office/powerpoint/2010/main" val="1111944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1024386"/>
          </a:xfrm>
        </p:spPr>
        <p:txBody>
          <a:bodyPr>
            <a:normAutofit/>
          </a:bodyPr>
          <a:lstStyle/>
          <a:p>
            <a:pPr algn="ctr"/>
            <a:r>
              <a:rPr lang="es-EC" sz="2800" i="1" dirty="0"/>
              <a:t>Gráfica tridimensional de la tasa de desgaste por puntos </a:t>
            </a:r>
            <a:r>
              <a:rPr lang="es-EC" sz="2800" i="1" dirty="0" err="1"/>
              <a:t>muestrales</a:t>
            </a:r>
            <a:r>
              <a:rPr lang="es-EC" sz="2800" i="1" dirty="0"/>
              <a:t> </a:t>
            </a:r>
            <a:r>
              <a:rPr lang="es-EC" sz="2800" i="1" dirty="0" smtClean="0"/>
              <a:t>para la segunda fase</a:t>
            </a:r>
            <a:endParaRPr lang="en-US" sz="2800" dirty="0"/>
          </a:p>
        </p:txBody>
      </p:sp>
      <p:sp>
        <p:nvSpPr>
          <p:cNvPr id="3" name="Marcador de contenido 2"/>
          <p:cNvSpPr>
            <a:spLocks noGrp="1"/>
          </p:cNvSpPr>
          <p:nvPr>
            <p:ph idx="1"/>
          </p:nvPr>
        </p:nvSpPr>
        <p:spPr/>
        <p:txBody>
          <a:bodyPr/>
          <a:lstStyle/>
          <a:p>
            <a:r>
              <a:rPr lang="es-EC" dirty="0"/>
              <a:t> En un gráfico tridimensional se puede ver la tasa de desgaste por puntos </a:t>
            </a:r>
            <a:r>
              <a:rPr lang="es-EC" dirty="0" err="1"/>
              <a:t>muestrales</a:t>
            </a:r>
            <a:r>
              <a:rPr lang="es-EC" dirty="0"/>
              <a:t> y brinda los valores de las variables para cada caso:</a:t>
            </a:r>
            <a:endParaRPr lang="en-US" dirty="0"/>
          </a:p>
        </p:txBody>
      </p:sp>
      <p:graphicFrame>
        <p:nvGraphicFramePr>
          <p:cNvPr id="7" name="Gráfico 6"/>
          <p:cNvGraphicFramePr/>
          <p:nvPr>
            <p:extLst>
              <p:ext uri="{D42A27DB-BD31-4B8C-83A1-F6EECF244321}">
                <p14:modId xmlns:p14="http://schemas.microsoft.com/office/powerpoint/2010/main" val="4101191061"/>
              </p:ext>
            </p:extLst>
          </p:nvPr>
        </p:nvGraphicFramePr>
        <p:xfrm>
          <a:off x="4041819" y="3061952"/>
          <a:ext cx="5295363" cy="30778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9206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6102" y="667152"/>
            <a:ext cx="8911687" cy="1280890"/>
          </a:xfrm>
        </p:spPr>
        <p:txBody>
          <a:bodyPr/>
          <a:lstStyle/>
          <a:p>
            <a:pPr algn="ctr"/>
            <a:r>
              <a:rPr lang="es-EC" dirty="0" smtClean="0"/>
              <a:t>Objetivo General</a:t>
            </a:r>
            <a:endParaRPr lang="en-US" dirty="0"/>
          </a:p>
        </p:txBody>
      </p:sp>
      <p:sp>
        <p:nvSpPr>
          <p:cNvPr id="3" name="Marcador de contenido 2"/>
          <p:cNvSpPr>
            <a:spLocks noGrp="1"/>
          </p:cNvSpPr>
          <p:nvPr>
            <p:ph idx="1"/>
          </p:nvPr>
        </p:nvSpPr>
        <p:spPr>
          <a:xfrm>
            <a:off x="2370271" y="4783149"/>
            <a:ext cx="8915400" cy="1021724"/>
          </a:xfrm>
        </p:spPr>
        <p:txBody>
          <a:bodyPr/>
          <a:lstStyle/>
          <a:p>
            <a:r>
              <a:rPr lang="es-EC" sz="2000" dirty="0"/>
              <a:t>Desarrollar un material para elementos frenantes a partir de la mayor agregación de materias primas de origen nacional</a:t>
            </a:r>
            <a:r>
              <a:rPr lang="es-EC" sz="2000" dirty="0" smtClean="0"/>
              <a:t>.</a:t>
            </a:r>
            <a:endParaRPr lang="en-US" sz="2000" dirty="0" smtClean="0"/>
          </a:p>
          <a:p>
            <a:pPr marL="0" indent="0">
              <a:buNone/>
            </a:pPr>
            <a:endParaRPr lang="es-EC" sz="2000" dirty="0"/>
          </a:p>
          <a:p>
            <a:pPr marL="0" indent="0">
              <a:buNone/>
            </a:pPr>
            <a:endParaRPr lang="en-US" dirty="0"/>
          </a:p>
        </p:txBody>
      </p:sp>
      <p:pic>
        <p:nvPicPr>
          <p:cNvPr id="5" name="Imagen 4"/>
          <p:cNvPicPr>
            <a:picLocks noChangeAspect="1"/>
          </p:cNvPicPr>
          <p:nvPr/>
        </p:nvPicPr>
        <p:blipFill>
          <a:blip r:embed="rId2"/>
          <a:stretch>
            <a:fillRect/>
          </a:stretch>
        </p:blipFill>
        <p:spPr>
          <a:xfrm>
            <a:off x="2266950" y="1792702"/>
            <a:ext cx="2247900" cy="2028825"/>
          </a:xfrm>
          <a:prstGeom prst="rect">
            <a:avLst/>
          </a:prstGeom>
        </p:spPr>
      </p:pic>
      <p:pic>
        <p:nvPicPr>
          <p:cNvPr id="7" name="Imagen 6"/>
          <p:cNvPicPr>
            <a:picLocks noChangeAspect="1"/>
          </p:cNvPicPr>
          <p:nvPr/>
        </p:nvPicPr>
        <p:blipFill>
          <a:blip r:embed="rId3"/>
          <a:stretch>
            <a:fillRect/>
          </a:stretch>
        </p:blipFill>
        <p:spPr>
          <a:xfrm>
            <a:off x="8020877" y="2095132"/>
            <a:ext cx="3529763" cy="1726395"/>
          </a:xfrm>
          <a:prstGeom prst="rect">
            <a:avLst/>
          </a:prstGeom>
        </p:spPr>
      </p:pic>
      <p:pic>
        <p:nvPicPr>
          <p:cNvPr id="8" name="Imagen 7"/>
          <p:cNvPicPr>
            <a:picLocks noChangeAspect="1"/>
          </p:cNvPicPr>
          <p:nvPr/>
        </p:nvPicPr>
        <p:blipFill>
          <a:blip r:embed="rId4"/>
          <a:stretch>
            <a:fillRect/>
          </a:stretch>
        </p:blipFill>
        <p:spPr>
          <a:xfrm>
            <a:off x="5064639" y="1396686"/>
            <a:ext cx="2766485" cy="2424841"/>
          </a:xfrm>
          <a:prstGeom prst="rect">
            <a:avLst/>
          </a:prstGeom>
        </p:spPr>
      </p:pic>
    </p:spTree>
    <p:extLst>
      <p:ext uri="{BB962C8B-B14F-4D97-AF65-F5344CB8AC3E}">
        <p14:creationId xmlns:p14="http://schemas.microsoft.com/office/powerpoint/2010/main" val="3734958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800" i="1" dirty="0"/>
              <a:t>Gráfico de dispersión R/As vs Tasa de </a:t>
            </a:r>
            <a:r>
              <a:rPr lang="es-EC" sz="2800" i="1" dirty="0" smtClean="0"/>
              <a:t>desgaste y R/F vs Tasa de desgaste para la segunda fase</a:t>
            </a:r>
            <a:endParaRPr lang="en-US"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98619654"/>
              </p:ext>
            </p:extLst>
          </p:nvPr>
        </p:nvGraphicFramePr>
        <p:xfrm>
          <a:off x="1983906" y="2120721"/>
          <a:ext cx="4674472" cy="3778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1951239081"/>
              </p:ext>
            </p:extLst>
          </p:nvPr>
        </p:nvGraphicFramePr>
        <p:xfrm>
          <a:off x="6432210" y="2120721"/>
          <a:ext cx="4836804" cy="377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6693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4105274523"/>
              </p:ext>
            </p:extLst>
          </p:nvPr>
        </p:nvGraphicFramePr>
        <p:xfrm>
          <a:off x="1700571" y="120201"/>
          <a:ext cx="4944928" cy="3159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3158077152"/>
              </p:ext>
            </p:extLst>
          </p:nvPr>
        </p:nvGraphicFramePr>
        <p:xfrm>
          <a:off x="6645499" y="111616"/>
          <a:ext cx="4237149" cy="31682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4043691796"/>
              </p:ext>
            </p:extLst>
          </p:nvPr>
        </p:nvGraphicFramePr>
        <p:xfrm>
          <a:off x="1700571" y="3516379"/>
          <a:ext cx="4572000" cy="29681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p:nvPr>
            <p:extLst>
              <p:ext uri="{D42A27DB-BD31-4B8C-83A1-F6EECF244321}">
                <p14:modId xmlns:p14="http://schemas.microsoft.com/office/powerpoint/2010/main" val="3146709530"/>
              </p:ext>
            </p:extLst>
          </p:nvPr>
        </p:nvGraphicFramePr>
        <p:xfrm>
          <a:off x="6478073" y="3516379"/>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060959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55549012"/>
              </p:ext>
            </p:extLst>
          </p:nvPr>
        </p:nvGraphicFramePr>
        <p:xfrm>
          <a:off x="1842239" y="626772"/>
          <a:ext cx="4558562" cy="2683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1183497057"/>
              </p:ext>
            </p:extLst>
          </p:nvPr>
        </p:nvGraphicFramePr>
        <p:xfrm>
          <a:off x="6400801" y="62677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232914257"/>
              </p:ext>
            </p:extLst>
          </p:nvPr>
        </p:nvGraphicFramePr>
        <p:xfrm>
          <a:off x="1828801" y="358998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p:nvPr>
            <p:extLst>
              <p:ext uri="{D42A27DB-BD31-4B8C-83A1-F6EECF244321}">
                <p14:modId xmlns:p14="http://schemas.microsoft.com/office/powerpoint/2010/main" val="3576608814"/>
              </p:ext>
            </p:extLst>
          </p:nvPr>
        </p:nvGraphicFramePr>
        <p:xfrm>
          <a:off x="6400801" y="358998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6426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48750557"/>
              </p:ext>
            </p:extLst>
          </p:nvPr>
        </p:nvGraphicFramePr>
        <p:xfrm>
          <a:off x="3645281" y="3601792"/>
          <a:ext cx="4725987" cy="3082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809759321"/>
              </p:ext>
            </p:extLst>
          </p:nvPr>
        </p:nvGraphicFramePr>
        <p:xfrm>
          <a:off x="3799268" y="85859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80751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n-US" dirty="0"/>
          </a:p>
        </p:txBody>
      </p:sp>
      <p:sp>
        <p:nvSpPr>
          <p:cNvPr id="3" name="Marcador de contenido 2"/>
          <p:cNvSpPr>
            <a:spLocks noGrp="1"/>
          </p:cNvSpPr>
          <p:nvPr>
            <p:ph idx="1"/>
          </p:nvPr>
        </p:nvSpPr>
        <p:spPr>
          <a:xfrm>
            <a:off x="2589212" y="1545465"/>
            <a:ext cx="9272230" cy="4932608"/>
          </a:xfrm>
        </p:spPr>
        <p:txBody>
          <a:bodyPr>
            <a:normAutofit fontScale="92500" lnSpcReduction="10000"/>
          </a:bodyPr>
          <a:lstStyle/>
          <a:p>
            <a:pPr lvl="0"/>
            <a:r>
              <a:rPr lang="es-EC" sz="1900" dirty="0"/>
              <a:t>Los resultados obtenidos muestran que es factible el uso de fibras naturales para fabricar pastillas de freno. Las propiedades mecánicas de las pastillas fabricadas alcanzaron alrededor de un 50% de las propiedades de una pastilla semimetálica comercial. La mejor composición fue: 45% resina fenólica, 25% carbón, 15% partículas de cuesco de palma, 5% fibra de palma, 10% arena sílice</a:t>
            </a:r>
            <a:r>
              <a:rPr lang="es-EC" sz="1900" dirty="0" smtClean="0"/>
              <a:t>.</a:t>
            </a:r>
            <a:endParaRPr lang="en-US" sz="1900" dirty="0"/>
          </a:p>
          <a:p>
            <a:pPr lvl="0"/>
            <a:r>
              <a:rPr lang="es-EC" sz="1900" dirty="0"/>
              <a:t>El compuesto con fibra de palma alcanzó las mejores propiedades mecánicas, seguido de la fibra de coco; la fibra de cáscara de plátano se desechó en un inicio debido a que poseía muy baja resistencia</a:t>
            </a:r>
            <a:r>
              <a:rPr lang="es-EC" sz="1900" dirty="0" smtClean="0"/>
              <a:t>.</a:t>
            </a:r>
            <a:endParaRPr lang="en-US" sz="1900" dirty="0"/>
          </a:p>
          <a:p>
            <a:pPr lvl="0"/>
            <a:r>
              <a:rPr lang="es-EC" sz="1900" dirty="0"/>
              <a:t>Las partículas del cuesco de palma africana demostraron su beneficio como elemento frenante ya que se obtuvieron mejores resultados agregando este componente a la composición de las pastillas. Además, las fibras sirvieron como sujeción para todos los componentes</a:t>
            </a:r>
            <a:r>
              <a:rPr lang="es-EC" sz="1900" dirty="0" smtClean="0"/>
              <a:t>.</a:t>
            </a:r>
            <a:r>
              <a:rPr lang="es-EC" sz="1900" dirty="0"/>
              <a:t>	</a:t>
            </a:r>
            <a:endParaRPr lang="en-US" sz="1900" dirty="0"/>
          </a:p>
          <a:p>
            <a:pPr lvl="0"/>
            <a:r>
              <a:rPr lang="es-EC" sz="1900" dirty="0"/>
              <a:t>El método y la tecnología de fabricación empleados fueron factibles aunque ésta última se vio limitada cuando se quiso aumentar el porcentaje de resina. El aumento de resina fenólica en las composiciones de las pastillas mejora los resultados finales ya que mientras más resina haya menor cantidad de desgaste y mayor cantidad de torque.</a:t>
            </a:r>
            <a:endParaRPr lang="en-US" sz="1900" dirty="0"/>
          </a:p>
          <a:p>
            <a:pPr marL="0" indent="0">
              <a:buNone/>
            </a:pPr>
            <a:endParaRPr lang="en-US" dirty="0"/>
          </a:p>
        </p:txBody>
      </p:sp>
    </p:spTree>
    <p:extLst>
      <p:ext uri="{BB962C8B-B14F-4D97-AF65-F5344CB8AC3E}">
        <p14:creationId xmlns:p14="http://schemas.microsoft.com/office/powerpoint/2010/main" val="1647281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n-US" dirty="0"/>
          </a:p>
        </p:txBody>
      </p:sp>
      <p:sp>
        <p:nvSpPr>
          <p:cNvPr id="3" name="Marcador de contenido 2"/>
          <p:cNvSpPr>
            <a:spLocks noGrp="1"/>
          </p:cNvSpPr>
          <p:nvPr>
            <p:ph idx="1"/>
          </p:nvPr>
        </p:nvSpPr>
        <p:spPr>
          <a:xfrm>
            <a:off x="2589212" y="2004811"/>
            <a:ext cx="8915400" cy="3777622"/>
          </a:xfrm>
        </p:spPr>
        <p:txBody>
          <a:bodyPr/>
          <a:lstStyle/>
          <a:p>
            <a:pPr lvl="0"/>
            <a:r>
              <a:rPr lang="es-EC" dirty="0"/>
              <a:t>Cabe recalcar que las pastillas comerciales o profesionales poseen en su formulación más de 30 componentes, es por ello que la investigación debe continuarse, buscando mejorar las propiedades mecánicas mediante la adición de otros materiales como: óxido de aluminio, polvo metálico, grafito, aramida, etc. </a:t>
            </a:r>
            <a:endParaRPr lang="en-US" dirty="0"/>
          </a:p>
          <a:p>
            <a:pPr marL="0" indent="0">
              <a:buNone/>
            </a:pPr>
            <a:endParaRPr lang="en-US" dirty="0"/>
          </a:p>
          <a:p>
            <a:pPr lvl="0"/>
            <a:r>
              <a:rPr lang="es-EC" dirty="0"/>
              <a:t>Para poder fabricar pastillas con un alto contenido de resina se debe mejorar el diseño del molde y el sistema de prensado en caliente para permitir el uso de mayores presiones. Además, todos los componentes presentes, deben estar en un estado seco, es decir sin humedad para que no existan porosidades cuando se fabriquen las pastillas.</a:t>
            </a:r>
            <a:endParaRPr lang="en-US" dirty="0"/>
          </a:p>
          <a:p>
            <a:endParaRPr lang="en-US" dirty="0"/>
          </a:p>
        </p:txBody>
      </p:sp>
    </p:spTree>
    <p:extLst>
      <p:ext uri="{BB962C8B-B14F-4D97-AF65-F5344CB8AC3E}">
        <p14:creationId xmlns:p14="http://schemas.microsoft.com/office/powerpoint/2010/main" val="1618838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4513" y="603439"/>
            <a:ext cx="8911687" cy="1280890"/>
          </a:xfrm>
        </p:spPr>
        <p:txBody>
          <a:bodyPr/>
          <a:lstStyle/>
          <a:p>
            <a:pPr algn="ctr"/>
            <a:r>
              <a:rPr lang="es-EC" dirty="0" smtClean="0"/>
              <a:t>Objetivos Específicos</a:t>
            </a:r>
            <a:endParaRPr lang="en-US" dirty="0"/>
          </a:p>
        </p:txBody>
      </p:sp>
      <p:sp>
        <p:nvSpPr>
          <p:cNvPr id="3" name="Marcador de contenido 2"/>
          <p:cNvSpPr>
            <a:spLocks noGrp="1"/>
          </p:cNvSpPr>
          <p:nvPr>
            <p:ph idx="1"/>
          </p:nvPr>
        </p:nvSpPr>
        <p:spPr>
          <a:xfrm>
            <a:off x="2344513" y="3447245"/>
            <a:ext cx="8915400" cy="3777622"/>
          </a:xfrm>
        </p:spPr>
        <p:txBody>
          <a:bodyPr/>
          <a:lstStyle/>
          <a:p>
            <a:pPr lvl="0"/>
            <a:r>
              <a:rPr lang="es-EC" sz="2000" dirty="0"/>
              <a:t>Determinar la factibilidad del uso de fibras naturales ecuatorianas en la fabricación de compuestos para frenado.</a:t>
            </a:r>
            <a:endParaRPr lang="en-US" sz="2000" dirty="0"/>
          </a:p>
          <a:p>
            <a:pPr lvl="0"/>
            <a:r>
              <a:rPr lang="es-EC" sz="2000" dirty="0"/>
              <a:t>Determinar la potencial utilización de resinas naturales o sintéticas producidas en Ecuador para su aplicación como matriz del elemento frenante.</a:t>
            </a:r>
            <a:endParaRPr lang="en-US" sz="2000" dirty="0"/>
          </a:p>
          <a:p>
            <a:pPr lvl="0"/>
            <a:r>
              <a:rPr lang="es-EC" sz="2000" dirty="0"/>
              <a:t>Comparar las propiedades mecánicas obtenidas de las pastillas con fibras de banano, coco y palma.</a:t>
            </a:r>
            <a:endParaRPr lang="en-US" sz="2000" dirty="0"/>
          </a:p>
          <a:p>
            <a:pPr lvl="0"/>
            <a:r>
              <a:rPr lang="es-EC" sz="2000" dirty="0"/>
              <a:t>Identificar el compuesto con las mejores propiedades mecánicas.</a:t>
            </a:r>
            <a:endParaRPr lang="en-US" sz="2000" dirty="0"/>
          </a:p>
          <a:p>
            <a:pPr marL="0" indent="0">
              <a:buNone/>
            </a:pPr>
            <a:endParaRPr lang="en-US" dirty="0"/>
          </a:p>
        </p:txBody>
      </p:sp>
      <p:pic>
        <p:nvPicPr>
          <p:cNvPr id="4" name="Imagen 3"/>
          <p:cNvPicPr>
            <a:picLocks noChangeAspect="1"/>
          </p:cNvPicPr>
          <p:nvPr/>
        </p:nvPicPr>
        <p:blipFill>
          <a:blip r:embed="rId2"/>
          <a:stretch>
            <a:fillRect/>
          </a:stretch>
        </p:blipFill>
        <p:spPr>
          <a:xfrm>
            <a:off x="5476605" y="1276618"/>
            <a:ext cx="2147687" cy="2105159"/>
          </a:xfrm>
          <a:prstGeom prst="rect">
            <a:avLst/>
          </a:prstGeom>
        </p:spPr>
      </p:pic>
    </p:spTree>
    <p:extLst>
      <p:ext uri="{BB962C8B-B14F-4D97-AF65-F5344CB8AC3E}">
        <p14:creationId xmlns:p14="http://schemas.microsoft.com/office/powerpoint/2010/main" val="1883663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Justificación e importancia</a:t>
            </a:r>
            <a:endParaRPr lang="en-US" dirty="0"/>
          </a:p>
        </p:txBody>
      </p:sp>
      <p:sp>
        <p:nvSpPr>
          <p:cNvPr id="3" name="Marcador de contenido 2"/>
          <p:cNvSpPr>
            <a:spLocks noGrp="1"/>
          </p:cNvSpPr>
          <p:nvPr>
            <p:ph idx="1"/>
          </p:nvPr>
        </p:nvSpPr>
        <p:spPr>
          <a:xfrm>
            <a:off x="2589212" y="4323009"/>
            <a:ext cx="8915400" cy="1369454"/>
          </a:xfrm>
        </p:spPr>
        <p:txBody>
          <a:bodyPr>
            <a:normAutofit/>
          </a:bodyPr>
          <a:lstStyle/>
          <a:p>
            <a:r>
              <a:rPr lang="es-EC" sz="2000" dirty="0"/>
              <a:t>Debido al uso de materiales contaminantes en el mercado se propone una alternativa que ayude a minorar los índices de contaminación ambiental producidos por el desgaste de las pastillas de freno en los vehículos. </a:t>
            </a:r>
            <a:endParaRPr lang="en-US" sz="2000" dirty="0"/>
          </a:p>
        </p:txBody>
      </p:sp>
      <p:pic>
        <p:nvPicPr>
          <p:cNvPr id="4" name="Imagen 3"/>
          <p:cNvPicPr>
            <a:picLocks noChangeAspect="1"/>
          </p:cNvPicPr>
          <p:nvPr/>
        </p:nvPicPr>
        <p:blipFill>
          <a:blip r:embed="rId2"/>
          <a:stretch>
            <a:fillRect/>
          </a:stretch>
        </p:blipFill>
        <p:spPr>
          <a:xfrm>
            <a:off x="5035236" y="1558343"/>
            <a:ext cx="3669379" cy="2620985"/>
          </a:xfrm>
          <a:prstGeom prst="rect">
            <a:avLst/>
          </a:prstGeom>
        </p:spPr>
      </p:pic>
    </p:spTree>
    <p:extLst>
      <p:ext uri="{BB962C8B-B14F-4D97-AF65-F5344CB8AC3E}">
        <p14:creationId xmlns:p14="http://schemas.microsoft.com/office/powerpoint/2010/main" val="3834389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4891" y="598352"/>
            <a:ext cx="8911687" cy="1280890"/>
          </a:xfrm>
        </p:spPr>
        <p:txBody>
          <a:bodyPr/>
          <a:lstStyle/>
          <a:p>
            <a:pPr algn="ctr"/>
            <a:r>
              <a:rPr lang="es-EC" dirty="0" smtClean="0"/>
              <a:t>Alcance</a:t>
            </a:r>
            <a:endParaRPr lang="en-US" dirty="0"/>
          </a:p>
        </p:txBody>
      </p:sp>
      <p:sp>
        <p:nvSpPr>
          <p:cNvPr id="3" name="Marcador de contenido 2"/>
          <p:cNvSpPr>
            <a:spLocks noGrp="1"/>
          </p:cNvSpPr>
          <p:nvPr>
            <p:ph idx="1"/>
          </p:nvPr>
        </p:nvSpPr>
        <p:spPr>
          <a:xfrm>
            <a:off x="2305878" y="3975279"/>
            <a:ext cx="8915400" cy="2103549"/>
          </a:xfrm>
        </p:spPr>
        <p:txBody>
          <a:bodyPr>
            <a:normAutofit fontScale="92500" lnSpcReduction="10000"/>
          </a:bodyPr>
          <a:lstStyle/>
          <a:p>
            <a:pPr marL="0" indent="0">
              <a:buNone/>
            </a:pPr>
            <a:r>
              <a:rPr lang="es-EC" dirty="0" smtClean="0"/>
              <a:t>N</a:t>
            </a:r>
            <a:r>
              <a:rPr lang="es-EC" sz="2000" dirty="0" smtClean="0"/>
              <a:t>uestro </a:t>
            </a:r>
            <a:r>
              <a:rPr lang="es-EC" sz="2000" dirty="0"/>
              <a:t>estudio se trata de un estudio exploratorio, es decir, que no se tienen muchas investigaciones anteriores enfocadas al uso de materias primas naturales que estén documentadas en la literatura</a:t>
            </a:r>
            <a:r>
              <a:rPr lang="es-EC" sz="2000" dirty="0" smtClean="0"/>
              <a:t>.</a:t>
            </a:r>
          </a:p>
          <a:p>
            <a:r>
              <a:rPr lang="es-EC" sz="2000" dirty="0" smtClean="0"/>
              <a:t>Desgaste</a:t>
            </a:r>
          </a:p>
          <a:p>
            <a:r>
              <a:rPr lang="es-EC" sz="2000" dirty="0" smtClean="0"/>
              <a:t>Par de frenado</a:t>
            </a:r>
          </a:p>
          <a:p>
            <a:r>
              <a:rPr lang="es-EC" sz="2000" dirty="0" smtClean="0"/>
              <a:t>Tecnología de producción</a:t>
            </a:r>
            <a:endParaRPr lang="en-US" sz="2000" dirty="0"/>
          </a:p>
        </p:txBody>
      </p:sp>
      <p:pic>
        <p:nvPicPr>
          <p:cNvPr id="4" name="Imagen 3"/>
          <p:cNvPicPr>
            <a:picLocks noChangeAspect="1"/>
          </p:cNvPicPr>
          <p:nvPr/>
        </p:nvPicPr>
        <p:blipFill>
          <a:blip r:embed="rId2"/>
          <a:stretch>
            <a:fillRect/>
          </a:stretch>
        </p:blipFill>
        <p:spPr>
          <a:xfrm>
            <a:off x="4481446" y="1455311"/>
            <a:ext cx="4273581" cy="2301159"/>
          </a:xfrm>
          <a:prstGeom prst="rect">
            <a:avLst/>
          </a:prstGeom>
        </p:spPr>
      </p:pic>
    </p:spTree>
    <p:extLst>
      <p:ext uri="{BB962C8B-B14F-4D97-AF65-F5344CB8AC3E}">
        <p14:creationId xmlns:p14="http://schemas.microsoft.com/office/powerpoint/2010/main" val="635882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Sistema de freno de un vehículo</a:t>
            </a:r>
            <a:endParaRPr lang="en-US" dirty="0"/>
          </a:p>
        </p:txBody>
      </p:sp>
      <p:pic>
        <p:nvPicPr>
          <p:cNvPr id="6146" name="Picture 2" descr="Image result for sistema de freno de un vehicul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2889" y="1905000"/>
            <a:ext cx="7241138" cy="356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35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96711" y="624110"/>
            <a:ext cx="8911687" cy="1280890"/>
          </a:xfrm>
        </p:spPr>
        <p:txBody>
          <a:bodyPr/>
          <a:lstStyle/>
          <a:p>
            <a:pPr algn="ctr"/>
            <a:r>
              <a:rPr lang="es-EC" dirty="0" smtClean="0"/>
              <a:t>Pastillas de freno</a:t>
            </a:r>
            <a:endParaRPr lang="en-US" dirty="0"/>
          </a:p>
        </p:txBody>
      </p:sp>
      <p:sp>
        <p:nvSpPr>
          <p:cNvPr id="3" name="Marcador de contenido 2"/>
          <p:cNvSpPr>
            <a:spLocks noGrp="1"/>
          </p:cNvSpPr>
          <p:nvPr>
            <p:ph idx="1"/>
          </p:nvPr>
        </p:nvSpPr>
        <p:spPr>
          <a:xfrm>
            <a:off x="2296711" y="4889679"/>
            <a:ext cx="8915400" cy="1163392"/>
          </a:xfrm>
        </p:spPr>
        <p:txBody>
          <a:bodyPr>
            <a:normAutofit lnSpcReduction="10000"/>
          </a:bodyPr>
          <a:lstStyle/>
          <a:p>
            <a:r>
              <a:rPr lang="es-EC" dirty="0"/>
              <a:t>Las pastillas de freno son esenciales dentro del sistema de frenado del automóvil ya que proporcionan la fricción necesaria a los discos de freno de tal forma que cuando accionamos el pedal, nuestro vehículo se detiene.</a:t>
            </a:r>
            <a:endParaRPr lang="en-US" dirty="0"/>
          </a:p>
        </p:txBody>
      </p:sp>
      <p:pic>
        <p:nvPicPr>
          <p:cNvPr id="4" name="Imagen 3"/>
          <p:cNvPicPr>
            <a:picLocks noChangeAspect="1"/>
          </p:cNvPicPr>
          <p:nvPr/>
        </p:nvPicPr>
        <p:blipFill>
          <a:blip r:embed="rId2"/>
          <a:stretch>
            <a:fillRect/>
          </a:stretch>
        </p:blipFill>
        <p:spPr>
          <a:xfrm>
            <a:off x="4426039" y="1393344"/>
            <a:ext cx="4254321" cy="3190741"/>
          </a:xfrm>
          <a:prstGeom prst="rect">
            <a:avLst/>
          </a:prstGeom>
        </p:spPr>
      </p:pic>
    </p:spTree>
    <p:extLst>
      <p:ext uri="{BB962C8B-B14F-4D97-AF65-F5344CB8AC3E}">
        <p14:creationId xmlns:p14="http://schemas.microsoft.com/office/powerpoint/2010/main" val="2624529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4021</TotalTime>
  <Words>2229</Words>
  <Application>Microsoft Office PowerPoint</Application>
  <PresentationFormat>Panorámica</PresentationFormat>
  <Paragraphs>222</Paragraphs>
  <Slides>45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45</vt:i4>
      </vt:variant>
    </vt:vector>
  </HeadingPairs>
  <TitlesOfParts>
    <vt:vector size="52" baseType="lpstr">
      <vt:lpstr>Arial</vt:lpstr>
      <vt:lpstr>Calibri</vt:lpstr>
      <vt:lpstr>Cambria Math</vt:lpstr>
      <vt:lpstr>Century Gothic</vt:lpstr>
      <vt:lpstr>Times New Roman</vt:lpstr>
      <vt:lpstr>Wingdings 3</vt:lpstr>
      <vt:lpstr>Espiral</vt:lpstr>
      <vt:lpstr>UNIVERSIDAD DE LAS FUERZAS ARMADAS – ESPE  DEPARTAMENTO DE CIENCIAS DE LA ENERGÍA Y MECÁNICA  CARRERA DE INGENIERÍA MECÁNICA</vt:lpstr>
      <vt:lpstr>Antecedentes</vt:lpstr>
      <vt:lpstr>DEFINICIÓN DEL PROBLEMA</vt:lpstr>
      <vt:lpstr>Objetivo General</vt:lpstr>
      <vt:lpstr>Objetivos Específicos</vt:lpstr>
      <vt:lpstr>Justificación e importancia</vt:lpstr>
      <vt:lpstr>Alcance</vt:lpstr>
      <vt:lpstr>Sistema de freno de un vehículo</vt:lpstr>
      <vt:lpstr>Pastillas de freno</vt:lpstr>
      <vt:lpstr>Teoría de Materiales Compuestos</vt:lpstr>
      <vt:lpstr> Fibras y Partículas Naturales Ecuatorianas</vt:lpstr>
      <vt:lpstr>Resina Fenólica</vt:lpstr>
      <vt:lpstr>Composición de una pastilla profesional</vt:lpstr>
      <vt:lpstr>Diseño Experimental</vt:lpstr>
      <vt:lpstr>Selección de Materiales</vt:lpstr>
      <vt:lpstr>Características y Parámetros</vt:lpstr>
      <vt:lpstr>Presentación de PowerPoint</vt:lpstr>
      <vt:lpstr>Diseño del Molde</vt:lpstr>
      <vt:lpstr>Método de Elaboración de la pastilla</vt:lpstr>
      <vt:lpstr>Presentación de PowerPoint</vt:lpstr>
      <vt:lpstr>Composición de la pastilla</vt:lpstr>
      <vt:lpstr>Presentación de PowerPoint</vt:lpstr>
      <vt:lpstr>Presentación de PowerPoint</vt:lpstr>
      <vt:lpstr>Presentación de PowerPoint</vt:lpstr>
      <vt:lpstr>Presentación de PowerPoint</vt:lpstr>
      <vt:lpstr>Presentación de PowerPoint</vt:lpstr>
      <vt:lpstr>Ensayo de desgaste</vt:lpstr>
      <vt:lpstr>Presentación de PowerPoint</vt:lpstr>
      <vt:lpstr>Resultados primera fase</vt:lpstr>
      <vt:lpstr>Resultados segunda fase</vt:lpstr>
      <vt:lpstr>Presentación de PowerPoint</vt:lpstr>
      <vt:lpstr>Resultados tercer fase</vt:lpstr>
      <vt:lpstr>Presentación de PowerPoint</vt:lpstr>
      <vt:lpstr>Resultados de la fase final</vt:lpstr>
      <vt:lpstr>Resultados de las pastillas semimetálicas</vt:lpstr>
      <vt:lpstr>ANÁLISIS DE RESULTADOS</vt:lpstr>
      <vt:lpstr>Tabla de datos de la segunda fase</vt:lpstr>
      <vt:lpstr>Presentación de PowerPoint</vt:lpstr>
      <vt:lpstr>Gráfica tridimensional de la tasa de desgaste por puntos muestrales para la segunda fase</vt:lpstr>
      <vt:lpstr>Gráfico de dispersión R/As vs Tasa de desgaste y R/F vs Tasa de desgaste para la segunda fase</vt:lpstr>
      <vt:lpstr>Presentación de PowerPoint</vt:lpstr>
      <vt:lpstr>Presentación de PowerPoint</vt:lpstr>
      <vt:lpstr>Presentación de PowerPoint</vt:lpstr>
      <vt:lpstr>Conclusiones</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EJÉRCITO – ESPE  DEPARTAMENTO DE CIENCIAS DE LA ENERGÍA Y MECÁNICA  CARRERA DE INGENIERÍA MECÁNICA</dc:title>
  <dc:creator>Daniel Armas Real</dc:creator>
  <cp:lastModifiedBy>Daniel Armas Real</cp:lastModifiedBy>
  <cp:revision>44</cp:revision>
  <dcterms:created xsi:type="dcterms:W3CDTF">2017-08-14T03:06:55Z</dcterms:created>
  <dcterms:modified xsi:type="dcterms:W3CDTF">2017-08-24T17:24:05Z</dcterms:modified>
</cp:coreProperties>
</file>