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7" r:id="rId2"/>
    <p:sldId id="279" r:id="rId3"/>
    <p:sldId id="278" r:id="rId4"/>
    <p:sldId id="269" r:id="rId5"/>
    <p:sldId id="272" r:id="rId6"/>
    <p:sldId id="292" r:id="rId7"/>
    <p:sldId id="293" r:id="rId8"/>
    <p:sldId id="294" r:id="rId9"/>
    <p:sldId id="291" r:id="rId10"/>
    <p:sldId id="274" r:id="rId11"/>
    <p:sldId id="275" r:id="rId12"/>
    <p:sldId id="276" r:id="rId13"/>
    <p:sldId id="277" r:id="rId14"/>
    <p:sldId id="28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80" r:id="rId26"/>
    <p:sldId id="281" r:id="rId27"/>
    <p:sldId id="282" r:id="rId28"/>
    <p:sldId id="286" r:id="rId29"/>
    <p:sldId id="287" r:id="rId30"/>
    <p:sldId id="288" r:id="rId31"/>
    <p:sldId id="289" r:id="rId32"/>
    <p:sldId id="283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../embeddings/oleObject9.bin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../embeddings/oleObject10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../embeddings/oleObject7.bin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Word]Ovarios'!$M$17</c:f>
              <c:strCache>
                <c:ptCount val="1"/>
                <c:pt idx="0">
                  <c:v>FSH-p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54A627-FA37-4E34-8BC0-7493AADB2737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634319-6E5A-4746-818B-46D075B89B4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6579FE-C3D5-44B8-89AE-8CA07508252F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E14E499-11DB-4CBB-BECC-8990455B38E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3ADD50A-8AF8-4C29-BAED-4140C86F9267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F543953-3433-44E4-9663-4681E2393B7F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5918B26-611C-4C29-AEDA-A79ABF5B3C36}" type="VALUE">
                      <a:rPr lang="en-US"/>
                      <a:pPr/>
                      <a:t>[VALOR]</a:t>
                    </a:fld>
                    <a:r>
                      <a:rPr lang="en-US"/>
                      <a:t>    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'[Gráfico en Microsoft Word]Ovarios'!$L$18:$L$24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15</c:v>
                </c:pt>
              </c:numCache>
            </c:numRef>
          </c:cat>
          <c:val>
            <c:numRef>
              <c:f>'[Gráfico en Microsoft Word]Ovarios'!$M$18:$M$24</c:f>
              <c:numCache>
                <c:formatCode>0.00</c:formatCode>
                <c:ptCount val="7"/>
                <c:pt idx="0">
                  <c:v>2.2600000000000002</c:v>
                </c:pt>
                <c:pt idx="1">
                  <c:v>2.3525</c:v>
                </c:pt>
                <c:pt idx="2">
                  <c:v>2.5487499999999996</c:v>
                </c:pt>
                <c:pt idx="3">
                  <c:v>2.6399999999999997</c:v>
                </c:pt>
                <c:pt idx="4">
                  <c:v>2.8125</c:v>
                </c:pt>
                <c:pt idx="5">
                  <c:v>3.1037500000000002</c:v>
                </c:pt>
                <c:pt idx="6">
                  <c:v>3.5662500000000001</c:v>
                </c:pt>
              </c:numCache>
            </c:numRef>
          </c:val>
        </c:ser>
        <c:ser>
          <c:idx val="1"/>
          <c:order val="1"/>
          <c:tx>
            <c:v>eCG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FB8EF1-A7D1-47D8-887F-6A43F8A42F87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51C26D-38AF-4A5F-A15B-AFEE918C8210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B477CA-3798-4778-88CE-93B97EB21A20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8816F09-B1C8-43D5-9733-4C6002E94484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E169D9B-F669-4ABE-8F8A-BFBFCF18F189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020E5D1-9AFC-4CCE-8FCA-A3AB12F3CDAE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5C0C635-292B-43D3-9C17-CAD347705810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'[Gráfico en Microsoft Word]Ovarios'!$L$18:$L$24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15</c:v>
                </c:pt>
              </c:numCache>
            </c:numRef>
          </c:cat>
          <c:val>
            <c:numRef>
              <c:f>'[Gráfico en Microsoft Word]Ovarios'!$N$18:$N$24</c:f>
              <c:numCache>
                <c:formatCode>0.00</c:formatCode>
                <c:ptCount val="7"/>
                <c:pt idx="0">
                  <c:v>2.2162500000000001</c:v>
                </c:pt>
                <c:pt idx="1">
                  <c:v>2.3149999999999999</c:v>
                </c:pt>
                <c:pt idx="2">
                  <c:v>2.5425000000000004</c:v>
                </c:pt>
                <c:pt idx="3">
                  <c:v>2.69875</c:v>
                </c:pt>
                <c:pt idx="4">
                  <c:v>2.8562499999999997</c:v>
                </c:pt>
                <c:pt idx="5">
                  <c:v>3.0987499999999994</c:v>
                </c:pt>
                <c:pt idx="6">
                  <c:v>4.4262500000000005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687232"/>
        <c:axId val="32689152"/>
      </c:barChart>
      <c:catAx>
        <c:axId val="32687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2689152"/>
        <c:crosses val="autoZero"/>
        <c:auto val="1"/>
        <c:lblAlgn val="ctr"/>
        <c:lblOffset val="100"/>
        <c:noMultiLvlLbl val="0"/>
      </c:catAx>
      <c:valAx>
        <c:axId val="326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Diámetro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268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Word]Cuerpos luteos'!$H$37:$I$37</c:f>
              <c:strCache>
                <c:ptCount val="2"/>
                <c:pt idx="0">
                  <c:v>FSH-p</c:v>
                </c:pt>
                <c:pt idx="1">
                  <c:v>PMSG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F75B69-DDD5-423E-BDAE-85841C1F7059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A645F8D-5C59-4758-B7E2-42B4DDEDE7AB}" type="VALUE">
                      <a:rPr lang="en-US"/>
                      <a:pPr/>
                      <a:t>[VALOR]</a:t>
                    </a:fld>
                    <a:r>
                      <a:rPr lang="en-US"/>
                      <a:t>    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FSH-p</c:v>
              </c:pt>
              <c:pt idx="1">
                <c:v> eCG</c:v>
              </c:pt>
            </c:strLit>
          </c:cat>
          <c:val>
            <c:numRef>
              <c:f>'[Gráfico en Microsoft Word]Cuerpos luteos'!$H$38:$I$38</c:f>
              <c:numCache>
                <c:formatCode>General</c:formatCode>
                <c:ptCount val="2"/>
                <c:pt idx="0">
                  <c:v>4.375</c:v>
                </c:pt>
                <c:pt idx="1">
                  <c:v>2.75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377472"/>
        <c:axId val="72234880"/>
      </c:barChart>
      <c:catAx>
        <c:axId val="7437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Incidencia de las hormonas sobre los ovarios derechos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2234880"/>
        <c:crosses val="autoZero"/>
        <c:auto val="1"/>
        <c:lblAlgn val="ctr"/>
        <c:lblOffset val="100"/>
        <c:noMultiLvlLbl val="0"/>
      </c:catAx>
      <c:valAx>
        <c:axId val="7223488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Número de cuerpos lúteos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437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2 en Microsoft Word]Hoja1'!$C$27</c:f>
              <c:strCache>
                <c:ptCount val="1"/>
                <c:pt idx="0">
                  <c:v>Cuerpo luteo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DD2673B-8FC5-431E-8C5A-BAE1137C6CE5}" type="VALUE">
                      <a:rPr lang="en-US"/>
                      <a:pPr/>
                      <a:t>[VALOR]</a:t>
                    </a:fld>
                    <a:r>
                      <a:rPr lang="en-US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F17CE2-4CFC-4A56-9AE9-20ED1DB37F33}" type="VALUE">
                      <a:rPr lang="en-US"/>
                      <a:pPr/>
                      <a:t>[VALOR]</a:t>
                    </a:fld>
                    <a:r>
                      <a:rPr lang="en-US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FSH-p</c:v>
              </c:pt>
              <c:pt idx="1">
                <c:v> eCG</c:v>
              </c:pt>
            </c:strLit>
          </c:cat>
          <c:val>
            <c:numRef>
              <c:f>'[Gráfico 2 en Microsoft Word]Hoja1'!$D$27:$E$27</c:f>
              <c:numCache>
                <c:formatCode>General</c:formatCode>
                <c:ptCount val="2"/>
                <c:pt idx="0">
                  <c:v>92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'[Gráfico 2 en Microsoft Word]Hoja1'!$C$28</c:f>
              <c:strCache>
                <c:ptCount val="1"/>
                <c:pt idx="0">
                  <c:v>Quiste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01AD0F-C26B-4DE6-B8A4-4BE884A27FE8}" type="VALUE">
                      <a:rPr lang="en-US"/>
                      <a:pPr/>
                      <a:t>[VALOR]</a:t>
                    </a:fld>
                    <a:r>
                      <a:rPr lang="en-US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E2F9EDF-D48F-4818-8AB2-23B3178C83B6}" type="VALUE">
                      <a:rPr lang="en-US"/>
                      <a:pPr/>
                      <a:t>[VALOR]</a:t>
                    </a:fld>
                    <a:r>
                      <a:rPr lang="en-US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"/>
              <c:pt idx="0">
                <c:v>FSH-p</c:v>
              </c:pt>
              <c:pt idx="1">
                <c:v> eCG</c:v>
              </c:pt>
            </c:strLit>
          </c:cat>
          <c:val>
            <c:numRef>
              <c:f>'[Gráfico 2 en Microsoft Word]Hoja1'!$D$28:$E$28</c:f>
              <c:numCache>
                <c:formatCode>General</c:formatCode>
                <c:ptCount val="2"/>
                <c:pt idx="0">
                  <c:v>8</c:v>
                </c:pt>
                <c:pt idx="1">
                  <c:v>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792384"/>
        <c:axId val="75794304"/>
      </c:barChart>
      <c:catAx>
        <c:axId val="75792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Insidencia de las hormonas sobre las estructuras ováricas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794304"/>
        <c:crosses val="autoZero"/>
        <c:auto val="1"/>
        <c:lblAlgn val="ctr"/>
        <c:lblOffset val="100"/>
        <c:noMultiLvlLbl val="0"/>
      </c:catAx>
      <c:valAx>
        <c:axId val="75794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Porcentaje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579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Ovarios!$M$17</c:f>
              <c:strCache>
                <c:ptCount val="1"/>
                <c:pt idx="0">
                  <c:v>FSH-p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54A627-FA37-4E34-8BC0-7493AADB2737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634319-6E5A-4746-818B-46D075B89B4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6579FE-C3D5-44B8-89AE-8CA07508252F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E14E499-11DB-4CBB-BECC-8990455B38E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3ADD50A-8AF8-4C29-BAED-4140C86F9267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F543953-3433-44E4-9663-4681E2393B7F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5918B26-611C-4C29-AEDA-A79ABF5B3C36}" type="VALUE">
                      <a:rPr lang="en-US"/>
                      <a:pPr/>
                      <a:t>[VALOR]</a:t>
                    </a:fld>
                    <a:r>
                      <a:rPr lang="en-US"/>
                      <a:t>    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600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Ovarios!$L$18:$L$24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15</c:v>
                </c:pt>
              </c:numCache>
            </c:numRef>
          </c:cat>
          <c:val>
            <c:numRef>
              <c:f>Ovarios!$M$18:$M$24</c:f>
              <c:numCache>
                <c:formatCode>0.00</c:formatCode>
                <c:ptCount val="7"/>
                <c:pt idx="0">
                  <c:v>2.4300000000000002</c:v>
                </c:pt>
                <c:pt idx="1">
                  <c:v>2.6500000000000004</c:v>
                </c:pt>
                <c:pt idx="2">
                  <c:v>2.8687500000000004</c:v>
                </c:pt>
                <c:pt idx="3">
                  <c:v>3.0212499999999998</c:v>
                </c:pt>
                <c:pt idx="4">
                  <c:v>3.1887499999999998</c:v>
                </c:pt>
                <c:pt idx="5">
                  <c:v>3.3162500000000001</c:v>
                </c:pt>
                <c:pt idx="6">
                  <c:v>3.9875000000000003</c:v>
                </c:pt>
              </c:numCache>
            </c:numRef>
          </c:val>
        </c:ser>
        <c:ser>
          <c:idx val="1"/>
          <c:order val="1"/>
          <c:tx>
            <c:strRef>
              <c:f>Ovarios!$N$17</c:f>
              <c:strCache>
                <c:ptCount val="1"/>
                <c:pt idx="0">
                  <c:v>eCG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FB8EF1-A7D1-47D8-887F-6A43F8A42F87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51C26D-38AF-4A5F-A15B-AFEE918C8210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B477CA-3798-4778-88CE-93B97EB21A20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8816F09-B1C8-43D5-9733-4C6002E94484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E169D9B-F669-4ABE-8F8A-BFBFCF18F189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020E5D1-9AFC-4CCE-8FCA-A3AB12F3CDAE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5C0C635-292B-43D3-9C17-CAD347705810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600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Ovarios!$L$18:$L$24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15</c:v>
                </c:pt>
              </c:numCache>
            </c:numRef>
          </c:cat>
          <c:val>
            <c:numRef>
              <c:f>Ovarios!$N$18:$N$24</c:f>
              <c:numCache>
                <c:formatCode>0.00</c:formatCode>
                <c:ptCount val="7"/>
                <c:pt idx="0">
                  <c:v>2.145</c:v>
                </c:pt>
                <c:pt idx="1">
                  <c:v>2.2999999999999998</c:v>
                </c:pt>
                <c:pt idx="2">
                  <c:v>2.69</c:v>
                </c:pt>
                <c:pt idx="3">
                  <c:v>2.8574999999999999</c:v>
                </c:pt>
                <c:pt idx="4">
                  <c:v>3.0487500000000001</c:v>
                </c:pt>
                <c:pt idx="5">
                  <c:v>3.2737499999999997</c:v>
                </c:pt>
                <c:pt idx="6">
                  <c:v>4.8825000000000003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690624"/>
        <c:axId val="65705088"/>
      </c:barChart>
      <c:catAx>
        <c:axId val="6569062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s-EC"/>
          </a:p>
        </c:txPr>
        <c:crossAx val="65705088"/>
        <c:crosses val="autoZero"/>
        <c:auto val="1"/>
        <c:lblAlgn val="ctr"/>
        <c:lblOffset val="100"/>
        <c:noMultiLvlLbl val="0"/>
      </c:catAx>
      <c:valAx>
        <c:axId val="65705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Diámetro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s-EC"/>
          </a:p>
        </c:txPr>
        <c:crossAx val="6569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s-EC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Word]Foliculos'!$AD$18</c:f>
              <c:strCache>
                <c:ptCount val="1"/>
                <c:pt idx="0">
                  <c:v>FSH-p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9AA011-41F1-49DC-BCA2-7797912B0F8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D7C3E3-232F-4BD7-AE17-5FB2A3577461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A2337D-FBA4-420A-93C4-3C9E1869453E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B4AD56-8762-4AA3-879A-62B74EB724B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0CF47FB-8C4B-4BE2-BAB4-9D2230857D4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006A284-F6E0-42DB-B1E6-D200F4AE8D3D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Word]Foliculos'!$AC$19:$AC$24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'[Gráfico en Microsoft Word]Foliculos'!$AD$19:$AD$24</c:f>
              <c:numCache>
                <c:formatCode>0.00</c:formatCode>
                <c:ptCount val="6"/>
                <c:pt idx="0">
                  <c:v>0.49375000000000002</c:v>
                </c:pt>
                <c:pt idx="1">
                  <c:v>0.51500000000000001</c:v>
                </c:pt>
                <c:pt idx="2">
                  <c:v>0.56499999999999995</c:v>
                </c:pt>
                <c:pt idx="3">
                  <c:v>0.64</c:v>
                </c:pt>
                <c:pt idx="4">
                  <c:v>0.76875000000000004</c:v>
                </c:pt>
                <c:pt idx="5">
                  <c:v>0.91500000000000004</c:v>
                </c:pt>
              </c:numCache>
            </c:numRef>
          </c:val>
        </c:ser>
        <c:ser>
          <c:idx val="1"/>
          <c:order val="1"/>
          <c:tx>
            <c:v>eCG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4796CC-827A-4625-A929-F21671E0B65F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4324261-EC83-4330-AD64-5E6E1944DBB9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A62AB1-7FA8-4C1C-B14A-0EEF168E906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6AD173-7A10-4084-882C-F60199771438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72DF7F-B093-4E32-830D-22355B42718C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7EDE25A-0602-48B5-A5E6-797B1F06328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'[Gráfico en Microsoft Word]Foliculos'!$AC$19:$AC$24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'[Gráfico en Microsoft Word]Foliculos'!$AE$19:$AE$24</c:f>
              <c:numCache>
                <c:formatCode>0.00</c:formatCode>
                <c:ptCount val="6"/>
                <c:pt idx="0">
                  <c:v>0.43624999999999997</c:v>
                </c:pt>
                <c:pt idx="1">
                  <c:v>0.49999999999999994</c:v>
                </c:pt>
                <c:pt idx="2">
                  <c:v>0.60875000000000012</c:v>
                </c:pt>
                <c:pt idx="3">
                  <c:v>0.67749999999999999</c:v>
                </c:pt>
                <c:pt idx="4">
                  <c:v>0.73124999999999996</c:v>
                </c:pt>
                <c:pt idx="5">
                  <c:v>0.87874999999999992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949120"/>
        <c:axId val="66951040"/>
      </c:barChart>
      <c:catAx>
        <c:axId val="6694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6951040"/>
        <c:crosses val="autoZero"/>
        <c:auto val="1"/>
        <c:lblAlgn val="ctr"/>
        <c:lblOffset val="100"/>
        <c:noMultiLvlLbl val="0"/>
      </c:catAx>
      <c:valAx>
        <c:axId val="66951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Tamaño 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694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Word]Foliculos'!$AD$18</c:f>
              <c:strCache>
                <c:ptCount val="1"/>
                <c:pt idx="0">
                  <c:v>FSH-p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9AA011-41F1-49DC-BCA2-7797912B0F8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D7C3E3-232F-4BD7-AE17-5FB2A3577461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A2337D-FBA4-420A-93C4-3C9E1869453E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B4AD56-8762-4AA3-879A-62B74EB724B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0CF47FB-8C4B-4BE2-BAB4-9D2230857D4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006A284-F6E0-42DB-B1E6-D200F4AE8D3D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'[Gráfico en Microsoft Word]Foliculos'!$AC$19:$AC$24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'[Gráfico en Microsoft Word]Foliculos'!$AD$19:$AD$24</c:f>
              <c:numCache>
                <c:formatCode>0.00</c:formatCode>
                <c:ptCount val="6"/>
                <c:pt idx="0">
                  <c:v>0.505</c:v>
                </c:pt>
                <c:pt idx="1">
                  <c:v>0.63</c:v>
                </c:pt>
                <c:pt idx="2">
                  <c:v>0.69625000000000004</c:v>
                </c:pt>
                <c:pt idx="3">
                  <c:v>0.78374999999999995</c:v>
                </c:pt>
                <c:pt idx="4">
                  <c:v>0.87250000000000005</c:v>
                </c:pt>
                <c:pt idx="5">
                  <c:v>0.88375000000000004</c:v>
                </c:pt>
              </c:numCache>
            </c:numRef>
          </c:val>
        </c:ser>
        <c:ser>
          <c:idx val="1"/>
          <c:order val="1"/>
          <c:tx>
            <c:v>eCG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4796CC-827A-4625-A929-F21671E0B65F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4324261-EC83-4330-AD64-5E6E1944DBB9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A62AB1-7FA8-4C1C-B14A-0EEF168E906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6AD173-7A10-4084-882C-F60199771438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72DF7F-B093-4E32-830D-22355B42718C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7EDE25A-0602-48B5-A5E6-797B1F06328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'[Gráfico en Microsoft Word]Foliculos'!$AC$19:$AC$24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'[Gráfico en Microsoft Word]Foliculos'!$AE$19:$AE$24</c:f>
              <c:numCache>
                <c:formatCode>0.00</c:formatCode>
                <c:ptCount val="6"/>
                <c:pt idx="0">
                  <c:v>0.41500000000000004</c:v>
                </c:pt>
                <c:pt idx="1">
                  <c:v>0.51500000000000012</c:v>
                </c:pt>
                <c:pt idx="2">
                  <c:v>0.57874999999999999</c:v>
                </c:pt>
                <c:pt idx="3">
                  <c:v>0.63500000000000001</c:v>
                </c:pt>
                <c:pt idx="4">
                  <c:v>0.71499999999999997</c:v>
                </c:pt>
                <c:pt idx="5">
                  <c:v>0.88249999999999995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093632"/>
        <c:axId val="67095552"/>
      </c:barChart>
      <c:catAx>
        <c:axId val="6709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7095552"/>
        <c:crosses val="autoZero"/>
        <c:auto val="1"/>
        <c:lblAlgn val="ctr"/>
        <c:lblOffset val="100"/>
        <c:noMultiLvlLbl val="0"/>
      </c:catAx>
      <c:valAx>
        <c:axId val="67095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Tamaño 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709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Word]Foliculos'!$AD$18</c:f>
              <c:strCache>
                <c:ptCount val="1"/>
                <c:pt idx="0">
                  <c:v>FSH-p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9AA011-41F1-49DC-BCA2-7797912B0F8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D7C3E3-232F-4BD7-AE17-5FB2A3577461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A2337D-FBA4-420A-93C4-3C9E1869453E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B4AD56-8762-4AA3-879A-62B74EB724B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0CF47FB-8C4B-4BE2-BAB4-9D2230857D4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006A284-F6E0-42DB-B1E6-D200F4AE8D3D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'[Gráfico en Microsoft Word]Foliculos'!$AC$19:$AC$24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'[Gráfico en Microsoft Word]Foliculos'!$AD$19:$AD$24</c:f>
              <c:numCache>
                <c:formatCode>0.00</c:formatCode>
                <c:ptCount val="6"/>
                <c:pt idx="0">
                  <c:v>4.875</c:v>
                </c:pt>
                <c:pt idx="1">
                  <c:v>5.875</c:v>
                </c:pt>
                <c:pt idx="2">
                  <c:v>6.25</c:v>
                </c:pt>
                <c:pt idx="3">
                  <c:v>6.375</c:v>
                </c:pt>
                <c:pt idx="4">
                  <c:v>6.75</c:v>
                </c:pt>
                <c:pt idx="5">
                  <c:v>6.625</c:v>
                </c:pt>
              </c:numCache>
            </c:numRef>
          </c:val>
        </c:ser>
        <c:ser>
          <c:idx val="1"/>
          <c:order val="1"/>
          <c:tx>
            <c:v>eCG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4796CC-827A-4625-A929-F21671E0B65F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4324261-EC83-4330-AD64-5E6E1944DBB9}" type="VALUE">
                      <a:rPr lang="en-US"/>
                      <a:pPr/>
                      <a:t>[VALOR]</a:t>
                    </a:fld>
                    <a:r>
                      <a:rPr lang="en-US"/>
                      <a:t>    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A62AB1-7FA8-4C1C-B14A-0EEF168E9065}" type="VALUE">
                      <a:rPr lang="en-US"/>
                      <a:pPr/>
                      <a:t>[VALOR]</a:t>
                    </a:fld>
                    <a:r>
                      <a:rPr lang="en-US"/>
                      <a:t>    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6AD173-7A10-4084-882C-F60199771438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72DF7F-B093-4E32-830D-22355B42718C}" type="VALUE">
                      <a:rPr lang="en-US"/>
                      <a:pPr/>
                      <a:t>[VALOR]</a:t>
                    </a:fld>
                    <a:r>
                      <a:rPr lang="en-US"/>
                      <a:t>    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7EDE25A-0602-48B5-A5E6-797B1F06328B}" type="VALUE">
                      <a:rPr lang="en-US"/>
                      <a:pPr/>
                      <a:t>[VALOR]</a:t>
                    </a:fld>
                    <a:r>
                      <a:rPr lang="en-US"/>
                      <a:t>    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'[Gráfico en Microsoft Word]Foliculos'!$AC$19:$AC$24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'[Gráfico en Microsoft Word]Foliculos'!$AE$19:$AE$24</c:f>
              <c:numCache>
                <c:formatCode>0.00</c:formatCode>
                <c:ptCount val="6"/>
                <c:pt idx="0">
                  <c:v>4.125</c:v>
                </c:pt>
                <c:pt idx="1">
                  <c:v>4.25</c:v>
                </c:pt>
                <c:pt idx="2">
                  <c:v>4.75</c:v>
                </c:pt>
                <c:pt idx="3">
                  <c:v>5.375</c:v>
                </c:pt>
                <c:pt idx="4">
                  <c:v>5.625</c:v>
                </c:pt>
                <c:pt idx="5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300352"/>
        <c:axId val="67204224"/>
      </c:barChart>
      <c:catAx>
        <c:axId val="67300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7204224"/>
        <c:crosses val="autoZero"/>
        <c:auto val="1"/>
        <c:lblAlgn val="ctr"/>
        <c:lblOffset val="100"/>
        <c:noMultiLvlLbl val="0"/>
      </c:catAx>
      <c:valAx>
        <c:axId val="672042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730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2 en Microsoft Word]Foliculos'!$AD$18</c:f>
              <c:strCache>
                <c:ptCount val="1"/>
                <c:pt idx="0">
                  <c:v>FSH-p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9AA011-41F1-49DC-BCA2-7797912B0F8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D7C3E3-232F-4BD7-AE17-5FB2A3577461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A2337D-FBA4-420A-93C4-3C9E1869453E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B4AD56-8762-4AA3-879A-62B74EB724B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0CF47FB-8C4B-4BE2-BAB4-9D2230857D4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006A284-F6E0-42DB-B1E6-D200F4AE8D3D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'[Gráfico 2 en Microsoft Word]Foliculos'!$AC$19:$AC$24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'[Gráfico 2 en Microsoft Word]Foliculos'!$AD$19:$AD$24</c:f>
              <c:numCache>
                <c:formatCode>0.00</c:formatCode>
                <c:ptCount val="6"/>
                <c:pt idx="0">
                  <c:v>4.625</c:v>
                </c:pt>
                <c:pt idx="1">
                  <c:v>5</c:v>
                </c:pt>
                <c:pt idx="2">
                  <c:v>5.75</c:v>
                </c:pt>
                <c:pt idx="3">
                  <c:v>5.875</c:v>
                </c:pt>
                <c:pt idx="4">
                  <c:v>6.375</c:v>
                </c:pt>
                <c:pt idx="5">
                  <c:v>6.75</c:v>
                </c:pt>
              </c:numCache>
            </c:numRef>
          </c:val>
        </c:ser>
        <c:ser>
          <c:idx val="1"/>
          <c:order val="1"/>
          <c:tx>
            <c:v>eCG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4796CC-827A-4625-A929-F21671E0B65F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4324261-EC83-4330-AD64-5E6E1944DBB9}" type="VALUE">
                      <a:rPr lang="en-US"/>
                      <a:pPr/>
                      <a:t>[VALOR]</a:t>
                    </a:fld>
                    <a:r>
                      <a:rPr lang="en-US"/>
                      <a:t>    </a:t>
                    </a:r>
                    <a:r>
                      <a:rPr lang="en-US" baseline="0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A62AB1-7FA8-4C1C-B14A-0EEF168E9065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6AD173-7A10-4084-882C-F60199771438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72DF7F-B093-4E32-830D-22355B42718C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7EDE25A-0602-48B5-A5E6-797B1F06328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'[Gráfico 2 en Microsoft Word]Foliculos'!$AC$19:$AC$24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</c:numCache>
            </c:numRef>
          </c:cat>
          <c:val>
            <c:numRef>
              <c:f>'[Gráfico 2 en Microsoft Word]Foliculos'!$AE$19:$AE$24</c:f>
              <c:numCache>
                <c:formatCode>0.00</c:formatCode>
                <c:ptCount val="6"/>
                <c:pt idx="0">
                  <c:v>4.375</c:v>
                </c:pt>
                <c:pt idx="1">
                  <c:v>4.5</c:v>
                </c:pt>
                <c:pt idx="2">
                  <c:v>5.25</c:v>
                </c:pt>
                <c:pt idx="3">
                  <c:v>6.125</c:v>
                </c:pt>
                <c:pt idx="4">
                  <c:v>6.125</c:v>
                </c:pt>
                <c:pt idx="5">
                  <c:v>6.125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020352"/>
        <c:axId val="72022272"/>
      </c:barChart>
      <c:catAx>
        <c:axId val="72020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2022272"/>
        <c:crosses val="autoZero"/>
        <c:auto val="1"/>
        <c:lblAlgn val="ctr"/>
        <c:lblOffset val="100"/>
        <c:noMultiLvlLbl val="0"/>
      </c:catAx>
      <c:valAx>
        <c:axId val="720222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Número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202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8ECC82B8-B45D-40B6-9054-5454120802BF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2E8904-1998-4814-8CBA-04835231EBB1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FSH-p</c:v>
              </c:pt>
              <c:pt idx="1">
                <c:v> eCG</c:v>
              </c:pt>
            </c:strLit>
          </c:cat>
          <c:val>
            <c:numRef>
              <c:f>'[Gráfico en Microsoft Word]Cuerpos luteos'!$E$38:$F$38</c:f>
              <c:numCache>
                <c:formatCode>0.00</c:formatCode>
                <c:ptCount val="2"/>
                <c:pt idx="0">
                  <c:v>1.25125</c:v>
                </c:pt>
                <c:pt idx="1">
                  <c:v>1.3425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82240"/>
        <c:axId val="71884160"/>
      </c:barChart>
      <c:catAx>
        <c:axId val="7188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/>
                  <a:t>Hormonas sobre los ovarios </a:t>
                </a:r>
                <a:r>
                  <a:rPr lang="es-ES" dirty="0" smtClean="0"/>
                  <a:t>izquierdos</a:t>
                </a:r>
                <a:endParaRPr lang="es-E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884160"/>
        <c:crosses val="autoZero"/>
        <c:auto val="1"/>
        <c:lblAlgn val="ctr"/>
        <c:lblOffset val="100"/>
        <c:noMultiLvlLbl val="0"/>
      </c:catAx>
      <c:valAx>
        <c:axId val="7188416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Diámetro (cm) de cuerpos lúteos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188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Word]Cuerpos luteos'!$H$37:$I$37</c:f>
              <c:strCache>
                <c:ptCount val="2"/>
                <c:pt idx="0">
                  <c:v>FSH-p</c:v>
                </c:pt>
                <c:pt idx="1">
                  <c:v>PMSG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F75B69-DDD5-423E-BDAE-85841C1F7059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A645F8D-5C59-4758-B7E2-42B4DDEDE7AB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FSH-p</c:v>
              </c:pt>
              <c:pt idx="1">
                <c:v> eCG</c:v>
              </c:pt>
            </c:strLit>
          </c:cat>
          <c:val>
            <c:numRef>
              <c:f>'[Gráfico en Microsoft Word]Cuerpos luteos'!$H$38:$I$38</c:f>
              <c:numCache>
                <c:formatCode>0.00</c:formatCode>
                <c:ptCount val="2"/>
                <c:pt idx="0">
                  <c:v>1.26125</c:v>
                </c:pt>
                <c:pt idx="1">
                  <c:v>1.20625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03360"/>
        <c:axId val="72305280"/>
      </c:barChart>
      <c:catAx>
        <c:axId val="7230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Hormonas sobre los ovarios derechos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2305280"/>
        <c:crosses val="autoZero"/>
        <c:auto val="1"/>
        <c:lblAlgn val="ctr"/>
        <c:lblOffset val="100"/>
        <c:noMultiLvlLbl val="0"/>
      </c:catAx>
      <c:valAx>
        <c:axId val="7230528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Diámetro (cm) de cuerpos lúteos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230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2 en Microsoft Word]Cuerpos luteos'!$H$37:$I$37</c:f>
              <c:strCache>
                <c:ptCount val="2"/>
                <c:pt idx="0">
                  <c:v>FSH-p</c:v>
                </c:pt>
                <c:pt idx="1">
                  <c:v>PMSG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F75B69-DDD5-423E-BDAE-85841C1F7059}" type="VALUE">
                      <a:rPr lang="en-US"/>
                      <a:pPr/>
                      <a:t>[VALOR]</a:t>
                    </a:fld>
                    <a:r>
                      <a:rPr lang="en-US"/>
                      <a:t>    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A645F8D-5C59-4758-B7E2-42B4DDEDE7AB}" type="VALUE">
                      <a:rPr lang="en-US"/>
                      <a:pPr/>
                      <a:t>[VALOR]</a:t>
                    </a:fld>
                    <a:r>
                      <a:rPr lang="en-US"/>
                      <a:t>    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FSH-p</c:v>
              </c:pt>
              <c:pt idx="1">
                <c:v> eCG</c:v>
              </c:pt>
            </c:strLit>
          </c:cat>
          <c:val>
            <c:numRef>
              <c:f>'[Gráfico 2 en Microsoft Word]Cuerpos luteos'!$H$38:$I$38</c:f>
              <c:numCache>
                <c:formatCode>0.00</c:formatCode>
                <c:ptCount val="2"/>
                <c:pt idx="0" formatCode="General">
                  <c:v>3.5</c:v>
                </c:pt>
                <c:pt idx="1">
                  <c:v>1.3425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359552"/>
        <c:axId val="74361472"/>
      </c:barChart>
      <c:catAx>
        <c:axId val="74359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Incidencia de las hormonas sobre los ovarios izquierdos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4361472"/>
        <c:crosses val="autoZero"/>
        <c:auto val="1"/>
        <c:lblAlgn val="ctr"/>
        <c:lblOffset val="100"/>
        <c:noMultiLvlLbl val="0"/>
      </c:catAx>
      <c:valAx>
        <c:axId val="7436147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Número de cuerpos lúteos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435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54016-1A0E-4C42-9CF9-8DD72E419475}" type="doc">
      <dgm:prSet loTypeId="urn:microsoft.com/office/officeart/2008/layout/VerticalCurvedList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22211BAF-92F2-4C16-A688-496F03015581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En el periodo de adaptación y  aplicación de los tratamientos </a:t>
          </a:r>
          <a:r>
            <a:rPr lang="es-ES" sz="1800" dirty="0" err="1" smtClean="0">
              <a:solidFill>
                <a:schemeClr val="tx1"/>
              </a:solidFill>
            </a:rPr>
            <a:t>superovulatorios</a:t>
          </a:r>
          <a:r>
            <a:rPr lang="es-ES" sz="1800" dirty="0" smtClean="0">
              <a:solidFill>
                <a:schemeClr val="tx1"/>
              </a:solidFill>
            </a:rPr>
            <a:t> cada </a:t>
          </a:r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vaca</a:t>
          </a:r>
          <a:r>
            <a:rPr lang="es-ES" sz="1800" dirty="0" smtClean="0">
              <a:solidFill>
                <a:schemeClr val="tx1"/>
              </a:solidFill>
            </a:rPr>
            <a:t> donantes recibió:</a:t>
          </a:r>
          <a:endParaRPr lang="es-EC" sz="1800" dirty="0">
            <a:solidFill>
              <a:schemeClr val="tx1"/>
            </a:solidFill>
          </a:endParaRPr>
        </a:p>
      </dgm:t>
    </dgm:pt>
    <dgm:pt modelId="{A1EAF7E9-EC25-4C57-884F-774C7D46CF93}" type="parTrans" cxnId="{448EE9DE-043A-43CE-BDAD-7FEAFCE5A1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55BFF4B-309D-4F05-AAEC-05651A1B9A9F}" type="sibTrans" cxnId="{448EE9DE-043A-43CE-BDAD-7FEAFCE5A1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4B7C5C-1CA8-470F-B86A-1D300B0E8852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Una porción diaria de 1 kg de balanceado</a:t>
          </a:r>
          <a:endParaRPr lang="es-EC" dirty="0">
            <a:solidFill>
              <a:schemeClr val="tx1"/>
            </a:solidFill>
          </a:endParaRPr>
        </a:p>
      </dgm:t>
    </dgm:pt>
    <dgm:pt modelId="{1F64FDCD-79ED-43F0-9A0F-1C63F06007A5}" type="parTrans" cxnId="{ADBB05D1-9BD1-4BEC-9DAA-9B0C883413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651B43-0818-46F2-9B8F-CEEA0A7392B4}" type="sibTrans" cxnId="{ADBB05D1-9BD1-4BEC-9DAA-9B0C883413D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8A6766-6C64-4953-AF32-70EBE5173F00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Melaza </a:t>
          </a:r>
          <a:endParaRPr lang="es-EC" dirty="0">
            <a:solidFill>
              <a:schemeClr val="tx1"/>
            </a:solidFill>
          </a:endParaRPr>
        </a:p>
      </dgm:t>
    </dgm:pt>
    <dgm:pt modelId="{60C4E8AE-31A6-44D1-9313-342056A7147C}" type="parTrans" cxnId="{1DAF2DAB-63AA-476A-9DBB-341537CF3F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EBD8C79-4F71-433E-B7C5-EC882084D5A3}" type="sibTrans" cxnId="{1DAF2DAB-63AA-476A-9DBB-341537CF3F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7EB4AAF-7636-4951-B0AA-95CC8B2C4E74}">
      <dgm:prSet/>
      <dgm:spPr/>
      <dgm:t>
        <a:bodyPr/>
        <a:lstStyle/>
        <a:p>
          <a:r>
            <a:rPr lang="es-ES" smtClean="0">
              <a:solidFill>
                <a:schemeClr val="tx1"/>
              </a:solidFill>
            </a:rPr>
            <a:t>100 gr de sales minerales </a:t>
          </a:r>
          <a:endParaRPr lang="es-EC" dirty="0">
            <a:solidFill>
              <a:schemeClr val="tx1"/>
            </a:solidFill>
          </a:endParaRPr>
        </a:p>
      </dgm:t>
    </dgm:pt>
    <dgm:pt modelId="{7BFAD9FC-7A1A-464D-8070-CB680E62EDC6}" type="parTrans" cxnId="{195DD0DF-AF5A-40AC-9C6E-B95DBDE4B1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A08C0E-EC64-461A-B57C-477B72966818}" type="sibTrans" cxnId="{195DD0DF-AF5A-40AC-9C6E-B95DBDE4B1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24D57D6-F52F-4069-828D-A0CF78A5075A}" type="pres">
      <dgm:prSet presAssocID="{CE054016-1A0E-4C42-9CF9-8DD72E4194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0C9D8A13-2E1C-49DA-9344-B1A0CAA48441}" type="pres">
      <dgm:prSet presAssocID="{CE054016-1A0E-4C42-9CF9-8DD72E419475}" presName="Name1" presStyleCnt="0"/>
      <dgm:spPr/>
      <dgm:t>
        <a:bodyPr/>
        <a:lstStyle/>
        <a:p>
          <a:endParaRPr lang="es-EC"/>
        </a:p>
      </dgm:t>
    </dgm:pt>
    <dgm:pt modelId="{E617EAAA-D2DA-47EE-B125-7469D0CD32D6}" type="pres">
      <dgm:prSet presAssocID="{CE054016-1A0E-4C42-9CF9-8DD72E419475}" presName="cycle" presStyleCnt="0"/>
      <dgm:spPr/>
      <dgm:t>
        <a:bodyPr/>
        <a:lstStyle/>
        <a:p>
          <a:endParaRPr lang="es-EC"/>
        </a:p>
      </dgm:t>
    </dgm:pt>
    <dgm:pt modelId="{ED56DC70-73D5-4132-A442-7CB0CFCD4C6A}" type="pres">
      <dgm:prSet presAssocID="{CE054016-1A0E-4C42-9CF9-8DD72E419475}" presName="srcNode" presStyleLbl="node1" presStyleIdx="0" presStyleCnt="4"/>
      <dgm:spPr/>
      <dgm:t>
        <a:bodyPr/>
        <a:lstStyle/>
        <a:p>
          <a:endParaRPr lang="es-EC"/>
        </a:p>
      </dgm:t>
    </dgm:pt>
    <dgm:pt modelId="{457039A7-113E-41BE-8BE6-9598C0E8299B}" type="pres">
      <dgm:prSet presAssocID="{CE054016-1A0E-4C42-9CF9-8DD72E419475}" presName="conn" presStyleLbl="parChTrans1D2" presStyleIdx="0" presStyleCnt="1"/>
      <dgm:spPr/>
      <dgm:t>
        <a:bodyPr/>
        <a:lstStyle/>
        <a:p>
          <a:endParaRPr lang="es-EC"/>
        </a:p>
      </dgm:t>
    </dgm:pt>
    <dgm:pt modelId="{92D17183-A92D-4E6A-8C85-5D6E336814BD}" type="pres">
      <dgm:prSet presAssocID="{CE054016-1A0E-4C42-9CF9-8DD72E419475}" presName="extraNode" presStyleLbl="node1" presStyleIdx="0" presStyleCnt="4"/>
      <dgm:spPr/>
      <dgm:t>
        <a:bodyPr/>
        <a:lstStyle/>
        <a:p>
          <a:endParaRPr lang="es-EC"/>
        </a:p>
      </dgm:t>
    </dgm:pt>
    <dgm:pt modelId="{72E1CB23-AC3A-49D0-9889-72C99A7EFAF2}" type="pres">
      <dgm:prSet presAssocID="{CE054016-1A0E-4C42-9CF9-8DD72E419475}" presName="dstNode" presStyleLbl="node1" presStyleIdx="0" presStyleCnt="4"/>
      <dgm:spPr/>
      <dgm:t>
        <a:bodyPr/>
        <a:lstStyle/>
        <a:p>
          <a:endParaRPr lang="es-EC"/>
        </a:p>
      </dgm:t>
    </dgm:pt>
    <dgm:pt modelId="{53A6B39F-F578-48BF-8B7B-BE77B50C3BB3}" type="pres">
      <dgm:prSet presAssocID="{22211BAF-92F2-4C16-A688-496F0301558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FBB7A1-E6F8-4404-BCA7-C25C37DE4D17}" type="pres">
      <dgm:prSet presAssocID="{22211BAF-92F2-4C16-A688-496F03015581}" presName="accent_1" presStyleCnt="0"/>
      <dgm:spPr/>
      <dgm:t>
        <a:bodyPr/>
        <a:lstStyle/>
        <a:p>
          <a:endParaRPr lang="es-EC"/>
        </a:p>
      </dgm:t>
    </dgm:pt>
    <dgm:pt modelId="{47929323-40C1-41A0-A031-74DCF31CBE6A}" type="pres">
      <dgm:prSet presAssocID="{22211BAF-92F2-4C16-A688-496F03015581}" presName="accentRepeatNode" presStyleLbl="solidFgAcc1" presStyleIdx="0" presStyleCnt="4"/>
      <dgm:spPr/>
      <dgm:t>
        <a:bodyPr/>
        <a:lstStyle/>
        <a:p>
          <a:endParaRPr lang="es-EC"/>
        </a:p>
      </dgm:t>
    </dgm:pt>
    <dgm:pt modelId="{578B55F3-F9AA-4400-8347-9F429A9E8710}" type="pres">
      <dgm:prSet presAssocID="{4C4B7C5C-1CA8-470F-B86A-1D300B0E885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8D0E6C-031C-40E1-88C0-E3FA94B6FA76}" type="pres">
      <dgm:prSet presAssocID="{4C4B7C5C-1CA8-470F-B86A-1D300B0E8852}" presName="accent_2" presStyleCnt="0"/>
      <dgm:spPr/>
      <dgm:t>
        <a:bodyPr/>
        <a:lstStyle/>
        <a:p>
          <a:endParaRPr lang="es-EC"/>
        </a:p>
      </dgm:t>
    </dgm:pt>
    <dgm:pt modelId="{58ECEDD8-9E46-4EB2-9747-135F288FA0B1}" type="pres">
      <dgm:prSet presAssocID="{4C4B7C5C-1CA8-470F-B86A-1D300B0E8852}" presName="accentRepeatNode" presStyleLbl="solidFgAcc1" presStyleIdx="1" presStyleCnt="4"/>
      <dgm:spPr/>
      <dgm:t>
        <a:bodyPr/>
        <a:lstStyle/>
        <a:p>
          <a:endParaRPr lang="es-EC"/>
        </a:p>
      </dgm:t>
    </dgm:pt>
    <dgm:pt modelId="{12DB7E24-315D-45E4-9374-3A12420B3240}" type="pres">
      <dgm:prSet presAssocID="{A7EB4AAF-7636-4951-B0AA-95CC8B2C4E7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8FE5C8-ACDE-4AB8-9F85-8924DAA45294}" type="pres">
      <dgm:prSet presAssocID="{A7EB4AAF-7636-4951-B0AA-95CC8B2C4E74}" presName="accent_3" presStyleCnt="0"/>
      <dgm:spPr/>
      <dgm:t>
        <a:bodyPr/>
        <a:lstStyle/>
        <a:p>
          <a:endParaRPr lang="es-EC"/>
        </a:p>
      </dgm:t>
    </dgm:pt>
    <dgm:pt modelId="{BD35E7EB-D1DF-40B1-90E2-EF1534543E09}" type="pres">
      <dgm:prSet presAssocID="{A7EB4AAF-7636-4951-B0AA-95CC8B2C4E74}" presName="accentRepeatNode" presStyleLbl="solidFgAcc1" presStyleIdx="2" presStyleCnt="4"/>
      <dgm:spPr/>
      <dgm:t>
        <a:bodyPr/>
        <a:lstStyle/>
        <a:p>
          <a:endParaRPr lang="es-EC"/>
        </a:p>
      </dgm:t>
    </dgm:pt>
    <dgm:pt modelId="{41788A95-6AA7-436F-BB01-BA7C26B6852C}" type="pres">
      <dgm:prSet presAssocID="{5D8A6766-6C64-4953-AF32-70EBE5173F0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A71B96-7E5A-4AE7-9AC8-6E059313A4A6}" type="pres">
      <dgm:prSet presAssocID="{5D8A6766-6C64-4953-AF32-70EBE5173F00}" presName="accent_4" presStyleCnt="0"/>
      <dgm:spPr/>
      <dgm:t>
        <a:bodyPr/>
        <a:lstStyle/>
        <a:p>
          <a:endParaRPr lang="es-EC"/>
        </a:p>
      </dgm:t>
    </dgm:pt>
    <dgm:pt modelId="{7BC7F22E-E19B-4786-B2C0-CBE8E60D0642}" type="pres">
      <dgm:prSet presAssocID="{5D8A6766-6C64-4953-AF32-70EBE5173F00}" presName="accentRepeatNode" presStyleLbl="solidFgAcc1" presStyleIdx="3" presStyleCnt="4"/>
      <dgm:spPr/>
      <dgm:t>
        <a:bodyPr/>
        <a:lstStyle/>
        <a:p>
          <a:endParaRPr lang="es-EC"/>
        </a:p>
      </dgm:t>
    </dgm:pt>
  </dgm:ptLst>
  <dgm:cxnLst>
    <dgm:cxn modelId="{09718464-4059-487B-B253-4F3CED3D084D}" type="presOf" srcId="{4C4B7C5C-1CA8-470F-B86A-1D300B0E8852}" destId="{578B55F3-F9AA-4400-8347-9F429A9E8710}" srcOrd="0" destOrd="0" presId="urn:microsoft.com/office/officeart/2008/layout/VerticalCurvedList"/>
    <dgm:cxn modelId="{9A09F73B-6B24-46B3-A064-4ADB7F071540}" type="presOf" srcId="{855BFF4B-309D-4F05-AAEC-05651A1B9A9F}" destId="{457039A7-113E-41BE-8BE6-9598C0E8299B}" srcOrd="0" destOrd="0" presId="urn:microsoft.com/office/officeart/2008/layout/VerticalCurvedList"/>
    <dgm:cxn modelId="{8A0B91CD-D27F-48C2-871F-AB2C8B477A55}" type="presOf" srcId="{5D8A6766-6C64-4953-AF32-70EBE5173F00}" destId="{41788A95-6AA7-436F-BB01-BA7C26B6852C}" srcOrd="0" destOrd="0" presId="urn:microsoft.com/office/officeart/2008/layout/VerticalCurvedList"/>
    <dgm:cxn modelId="{195DD0DF-AF5A-40AC-9C6E-B95DBDE4B1CC}" srcId="{CE054016-1A0E-4C42-9CF9-8DD72E419475}" destId="{A7EB4AAF-7636-4951-B0AA-95CC8B2C4E74}" srcOrd="2" destOrd="0" parTransId="{7BFAD9FC-7A1A-464D-8070-CB680E62EDC6}" sibTransId="{58A08C0E-EC64-461A-B57C-477B72966818}"/>
    <dgm:cxn modelId="{BD4AE515-01FF-43AC-AAB8-C95785020DA9}" type="presOf" srcId="{A7EB4AAF-7636-4951-B0AA-95CC8B2C4E74}" destId="{12DB7E24-315D-45E4-9374-3A12420B3240}" srcOrd="0" destOrd="0" presId="urn:microsoft.com/office/officeart/2008/layout/VerticalCurvedList"/>
    <dgm:cxn modelId="{1B1D1A5C-0366-47A5-9BB4-B01B059506D5}" type="presOf" srcId="{CE054016-1A0E-4C42-9CF9-8DD72E419475}" destId="{E24D57D6-F52F-4069-828D-A0CF78A5075A}" srcOrd="0" destOrd="0" presId="urn:microsoft.com/office/officeart/2008/layout/VerticalCurvedList"/>
    <dgm:cxn modelId="{052CCF30-F730-4E3F-9B8B-09A1B44C1EEB}" type="presOf" srcId="{22211BAF-92F2-4C16-A688-496F03015581}" destId="{53A6B39F-F578-48BF-8B7B-BE77B50C3BB3}" srcOrd="0" destOrd="0" presId="urn:microsoft.com/office/officeart/2008/layout/VerticalCurvedList"/>
    <dgm:cxn modelId="{1DAF2DAB-63AA-476A-9DBB-341537CF3F49}" srcId="{CE054016-1A0E-4C42-9CF9-8DD72E419475}" destId="{5D8A6766-6C64-4953-AF32-70EBE5173F00}" srcOrd="3" destOrd="0" parTransId="{60C4E8AE-31A6-44D1-9313-342056A7147C}" sibTransId="{7EBD8C79-4F71-433E-B7C5-EC882084D5A3}"/>
    <dgm:cxn modelId="{ADBB05D1-9BD1-4BEC-9DAA-9B0C883413DF}" srcId="{CE054016-1A0E-4C42-9CF9-8DD72E419475}" destId="{4C4B7C5C-1CA8-470F-B86A-1D300B0E8852}" srcOrd="1" destOrd="0" parTransId="{1F64FDCD-79ED-43F0-9A0F-1C63F06007A5}" sibTransId="{E8651B43-0818-46F2-9B8F-CEEA0A7392B4}"/>
    <dgm:cxn modelId="{448EE9DE-043A-43CE-BDAD-7FEAFCE5A1FA}" srcId="{CE054016-1A0E-4C42-9CF9-8DD72E419475}" destId="{22211BAF-92F2-4C16-A688-496F03015581}" srcOrd="0" destOrd="0" parTransId="{A1EAF7E9-EC25-4C57-884F-774C7D46CF93}" sibTransId="{855BFF4B-309D-4F05-AAEC-05651A1B9A9F}"/>
    <dgm:cxn modelId="{B7ACF265-6A48-4272-B9A8-8FE2A59DF89D}" type="presParOf" srcId="{E24D57D6-F52F-4069-828D-A0CF78A5075A}" destId="{0C9D8A13-2E1C-49DA-9344-B1A0CAA48441}" srcOrd="0" destOrd="0" presId="urn:microsoft.com/office/officeart/2008/layout/VerticalCurvedList"/>
    <dgm:cxn modelId="{4C1CB78F-504D-4581-AD7A-B7194F182368}" type="presParOf" srcId="{0C9D8A13-2E1C-49DA-9344-B1A0CAA48441}" destId="{E617EAAA-D2DA-47EE-B125-7469D0CD32D6}" srcOrd="0" destOrd="0" presId="urn:microsoft.com/office/officeart/2008/layout/VerticalCurvedList"/>
    <dgm:cxn modelId="{F4A4A71A-4C81-4322-AA7C-6BFD54181790}" type="presParOf" srcId="{E617EAAA-D2DA-47EE-B125-7469D0CD32D6}" destId="{ED56DC70-73D5-4132-A442-7CB0CFCD4C6A}" srcOrd="0" destOrd="0" presId="urn:microsoft.com/office/officeart/2008/layout/VerticalCurvedList"/>
    <dgm:cxn modelId="{D9ABF157-E006-4845-A45D-850F8BD76ED3}" type="presParOf" srcId="{E617EAAA-D2DA-47EE-B125-7469D0CD32D6}" destId="{457039A7-113E-41BE-8BE6-9598C0E8299B}" srcOrd="1" destOrd="0" presId="urn:microsoft.com/office/officeart/2008/layout/VerticalCurvedList"/>
    <dgm:cxn modelId="{93979CB9-3773-4D25-9743-4E9BD36782FA}" type="presParOf" srcId="{E617EAAA-D2DA-47EE-B125-7469D0CD32D6}" destId="{92D17183-A92D-4E6A-8C85-5D6E336814BD}" srcOrd="2" destOrd="0" presId="urn:microsoft.com/office/officeart/2008/layout/VerticalCurvedList"/>
    <dgm:cxn modelId="{FB19A142-8A2C-46C3-AED7-7F06D49AC447}" type="presParOf" srcId="{E617EAAA-D2DA-47EE-B125-7469D0CD32D6}" destId="{72E1CB23-AC3A-49D0-9889-72C99A7EFAF2}" srcOrd="3" destOrd="0" presId="urn:microsoft.com/office/officeart/2008/layout/VerticalCurvedList"/>
    <dgm:cxn modelId="{BA7C55BC-701C-4AF7-A11D-1E58CBBA88C6}" type="presParOf" srcId="{0C9D8A13-2E1C-49DA-9344-B1A0CAA48441}" destId="{53A6B39F-F578-48BF-8B7B-BE77B50C3BB3}" srcOrd="1" destOrd="0" presId="urn:microsoft.com/office/officeart/2008/layout/VerticalCurvedList"/>
    <dgm:cxn modelId="{230CA8AE-2A25-49EB-93F9-A624D1CC1ABB}" type="presParOf" srcId="{0C9D8A13-2E1C-49DA-9344-B1A0CAA48441}" destId="{A1FBB7A1-E6F8-4404-BCA7-C25C37DE4D17}" srcOrd="2" destOrd="0" presId="urn:microsoft.com/office/officeart/2008/layout/VerticalCurvedList"/>
    <dgm:cxn modelId="{06A1A5F7-719E-44E3-B799-F0CC78364CAC}" type="presParOf" srcId="{A1FBB7A1-E6F8-4404-BCA7-C25C37DE4D17}" destId="{47929323-40C1-41A0-A031-74DCF31CBE6A}" srcOrd="0" destOrd="0" presId="urn:microsoft.com/office/officeart/2008/layout/VerticalCurvedList"/>
    <dgm:cxn modelId="{BEF6D41A-A04F-411E-B6B4-5302F53C512D}" type="presParOf" srcId="{0C9D8A13-2E1C-49DA-9344-B1A0CAA48441}" destId="{578B55F3-F9AA-4400-8347-9F429A9E8710}" srcOrd="3" destOrd="0" presId="urn:microsoft.com/office/officeart/2008/layout/VerticalCurvedList"/>
    <dgm:cxn modelId="{9A54ED11-C644-4EE7-8680-6B043278B07E}" type="presParOf" srcId="{0C9D8A13-2E1C-49DA-9344-B1A0CAA48441}" destId="{818D0E6C-031C-40E1-88C0-E3FA94B6FA76}" srcOrd="4" destOrd="0" presId="urn:microsoft.com/office/officeart/2008/layout/VerticalCurvedList"/>
    <dgm:cxn modelId="{720882D0-B229-422F-A55E-C0CE6AFB30E2}" type="presParOf" srcId="{818D0E6C-031C-40E1-88C0-E3FA94B6FA76}" destId="{58ECEDD8-9E46-4EB2-9747-135F288FA0B1}" srcOrd="0" destOrd="0" presId="urn:microsoft.com/office/officeart/2008/layout/VerticalCurvedList"/>
    <dgm:cxn modelId="{7B326853-FC27-4CB0-943C-6203D5E5C8CA}" type="presParOf" srcId="{0C9D8A13-2E1C-49DA-9344-B1A0CAA48441}" destId="{12DB7E24-315D-45E4-9374-3A12420B3240}" srcOrd="5" destOrd="0" presId="urn:microsoft.com/office/officeart/2008/layout/VerticalCurvedList"/>
    <dgm:cxn modelId="{1A435185-BCBF-486F-82A3-DFE432306C6C}" type="presParOf" srcId="{0C9D8A13-2E1C-49DA-9344-B1A0CAA48441}" destId="{188FE5C8-ACDE-4AB8-9F85-8924DAA45294}" srcOrd="6" destOrd="0" presId="urn:microsoft.com/office/officeart/2008/layout/VerticalCurvedList"/>
    <dgm:cxn modelId="{57771EAC-8E67-4F07-9B10-5669F1CD80BB}" type="presParOf" srcId="{188FE5C8-ACDE-4AB8-9F85-8924DAA45294}" destId="{BD35E7EB-D1DF-40B1-90E2-EF1534543E09}" srcOrd="0" destOrd="0" presId="urn:microsoft.com/office/officeart/2008/layout/VerticalCurvedList"/>
    <dgm:cxn modelId="{803D42E4-7E6E-4F9D-8FB9-D7A4B0F7513F}" type="presParOf" srcId="{0C9D8A13-2E1C-49DA-9344-B1A0CAA48441}" destId="{41788A95-6AA7-436F-BB01-BA7C26B6852C}" srcOrd="7" destOrd="0" presId="urn:microsoft.com/office/officeart/2008/layout/VerticalCurvedList"/>
    <dgm:cxn modelId="{8180CE22-3138-4994-BADD-35C60857C283}" type="presParOf" srcId="{0C9D8A13-2E1C-49DA-9344-B1A0CAA48441}" destId="{A1A71B96-7E5A-4AE7-9AC8-6E059313A4A6}" srcOrd="8" destOrd="0" presId="urn:microsoft.com/office/officeart/2008/layout/VerticalCurvedList"/>
    <dgm:cxn modelId="{1613AADA-E5A0-4845-812E-2B93148E47C3}" type="presParOf" srcId="{A1A71B96-7E5A-4AE7-9AC8-6E059313A4A6}" destId="{7BC7F22E-E19B-4786-B2C0-CBE8E60D06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039A7-113E-41BE-8BE6-9598C0E8299B}">
      <dsp:nvSpPr>
        <dsp:cNvPr id="0" name=""/>
        <dsp:cNvSpPr/>
      </dsp:nvSpPr>
      <dsp:spPr>
        <a:xfrm>
          <a:off x="-5373070" y="-822796"/>
          <a:ext cx="6397896" cy="6397896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6B39F-F578-48BF-8B7B-BE77B50C3BB3}">
      <dsp:nvSpPr>
        <dsp:cNvPr id="0" name=""/>
        <dsp:cNvSpPr/>
      </dsp:nvSpPr>
      <dsp:spPr>
        <a:xfrm>
          <a:off x="536534" y="365357"/>
          <a:ext cx="4858048" cy="731094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En el periodo de adaptación y  aplicación de los tratamientos </a:t>
          </a:r>
          <a:r>
            <a:rPr lang="es-ES" sz="1800" kern="1200" dirty="0" err="1" smtClean="0">
              <a:solidFill>
                <a:schemeClr val="tx1"/>
              </a:solidFill>
            </a:rPr>
            <a:t>superovulatorios</a:t>
          </a:r>
          <a:r>
            <a:rPr lang="es-ES" sz="1800" kern="1200" dirty="0" smtClean="0">
              <a:solidFill>
                <a:schemeClr val="tx1"/>
              </a:solidFill>
            </a:rPr>
            <a:t> cada 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vaca</a:t>
          </a:r>
          <a:r>
            <a:rPr lang="es-ES" sz="1800" kern="1200" dirty="0" smtClean="0">
              <a:solidFill>
                <a:schemeClr val="tx1"/>
              </a:solidFill>
            </a:rPr>
            <a:t> donantes recibió: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36534" y="365357"/>
        <a:ext cx="4858048" cy="731094"/>
      </dsp:txXfrm>
    </dsp:sp>
    <dsp:sp modelId="{47929323-40C1-41A0-A031-74DCF31CBE6A}">
      <dsp:nvSpPr>
        <dsp:cNvPr id="0" name=""/>
        <dsp:cNvSpPr/>
      </dsp:nvSpPr>
      <dsp:spPr>
        <a:xfrm>
          <a:off x="79600" y="273970"/>
          <a:ext cx="913868" cy="913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8B55F3-F9AA-4400-8347-9F429A9E8710}">
      <dsp:nvSpPr>
        <dsp:cNvPr id="0" name=""/>
        <dsp:cNvSpPr/>
      </dsp:nvSpPr>
      <dsp:spPr>
        <a:xfrm>
          <a:off x="955687" y="1462188"/>
          <a:ext cx="4438895" cy="731094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234269"/>
                <a:satOff val="-13265"/>
                <a:lumOff val="23126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234269"/>
                <a:satOff val="-13265"/>
                <a:lumOff val="23126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234269"/>
                <a:satOff val="-13265"/>
                <a:lumOff val="2312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234269"/>
                <a:satOff val="-13265"/>
                <a:lumOff val="2312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>
              <a:solidFill>
                <a:schemeClr val="tx1"/>
              </a:solidFill>
            </a:rPr>
            <a:t>Una porción diaria de 1 kg de balanceado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955687" y="1462188"/>
        <a:ext cx="4438895" cy="731094"/>
      </dsp:txXfrm>
    </dsp:sp>
    <dsp:sp modelId="{58ECEDD8-9E46-4EB2-9747-135F288FA0B1}">
      <dsp:nvSpPr>
        <dsp:cNvPr id="0" name=""/>
        <dsp:cNvSpPr/>
      </dsp:nvSpPr>
      <dsp:spPr>
        <a:xfrm>
          <a:off x="498753" y="1370802"/>
          <a:ext cx="913868" cy="913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34269"/>
              <a:satOff val="-13265"/>
              <a:lumOff val="2312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DB7E24-315D-45E4-9374-3A12420B3240}">
      <dsp:nvSpPr>
        <dsp:cNvPr id="0" name=""/>
        <dsp:cNvSpPr/>
      </dsp:nvSpPr>
      <dsp:spPr>
        <a:xfrm>
          <a:off x="955687" y="2559020"/>
          <a:ext cx="4438895" cy="731094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468538"/>
                <a:satOff val="-26530"/>
                <a:lumOff val="46252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468538"/>
                <a:satOff val="-26530"/>
                <a:lumOff val="46252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468538"/>
                <a:satOff val="-26530"/>
                <a:lumOff val="4625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468538"/>
                <a:satOff val="-26530"/>
                <a:lumOff val="4625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>
              <a:solidFill>
                <a:schemeClr val="tx1"/>
              </a:solidFill>
            </a:rPr>
            <a:t>100 gr de sales minerales 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955687" y="2559020"/>
        <a:ext cx="4438895" cy="731094"/>
      </dsp:txXfrm>
    </dsp:sp>
    <dsp:sp modelId="{BD35E7EB-D1DF-40B1-90E2-EF1534543E09}">
      <dsp:nvSpPr>
        <dsp:cNvPr id="0" name=""/>
        <dsp:cNvSpPr/>
      </dsp:nvSpPr>
      <dsp:spPr>
        <a:xfrm>
          <a:off x="498753" y="2467633"/>
          <a:ext cx="913868" cy="913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468538"/>
              <a:satOff val="-26530"/>
              <a:lumOff val="4625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88A95-6AA7-436F-BB01-BA7C26B6852C}">
      <dsp:nvSpPr>
        <dsp:cNvPr id="0" name=""/>
        <dsp:cNvSpPr/>
      </dsp:nvSpPr>
      <dsp:spPr>
        <a:xfrm>
          <a:off x="536534" y="3655852"/>
          <a:ext cx="4858048" cy="731094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-234269"/>
                <a:satOff val="-13265"/>
                <a:lumOff val="23126"/>
                <a:alphaOff val="0"/>
                <a:shade val="85000"/>
                <a:satMod val="130000"/>
              </a:schemeClr>
            </a:gs>
            <a:gs pos="34000">
              <a:schemeClr val="accent3">
                <a:shade val="50000"/>
                <a:hueOff val="-234269"/>
                <a:satOff val="-13265"/>
                <a:lumOff val="23126"/>
                <a:alphaOff val="0"/>
                <a:shade val="87000"/>
                <a:satMod val="125000"/>
              </a:schemeClr>
            </a:gs>
            <a:gs pos="70000">
              <a:schemeClr val="accent3">
                <a:shade val="50000"/>
                <a:hueOff val="-234269"/>
                <a:satOff val="-13265"/>
                <a:lumOff val="2312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shade val="50000"/>
                <a:hueOff val="-234269"/>
                <a:satOff val="-13265"/>
                <a:lumOff val="2312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30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>
              <a:solidFill>
                <a:schemeClr val="tx1"/>
              </a:solidFill>
            </a:rPr>
            <a:t>Melaza 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536534" y="3655852"/>
        <a:ext cx="4858048" cy="731094"/>
      </dsp:txXfrm>
    </dsp:sp>
    <dsp:sp modelId="{7BC7F22E-E19B-4786-B2C0-CBE8E60D0642}">
      <dsp:nvSpPr>
        <dsp:cNvPr id="0" name=""/>
        <dsp:cNvSpPr/>
      </dsp:nvSpPr>
      <dsp:spPr>
        <a:xfrm>
          <a:off x="79600" y="3564465"/>
          <a:ext cx="913868" cy="913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34269"/>
              <a:satOff val="-13265"/>
              <a:lumOff val="2312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6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452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871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827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363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071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816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711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012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03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F04E6B-ADCA-4F98-8EB8-8087604788F7}" type="datetimeFigureOut">
              <a:rPr lang="es-EC" smtClean="0"/>
              <a:t>06/09/2017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67A64F-CEB7-4175-A845-D4CC9D62175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5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965" y="2729753"/>
            <a:ext cx="11537577" cy="36489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DESAROLLO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ESTRUCTURAS OVÁRICAS EN RESPUESTA A LA APLICACIÓN DE DOS GONADOTROPINAS SUPEROVULATORIAS EN BOVINOS (PMSG Y FSH-p)”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AUTORES:      AÑAZCO CHÁVEZ JOFFRE PAÚL</a:t>
            </a:r>
          </a:p>
          <a:p>
            <a:pPr marL="0" indent="0" algn="ctr">
              <a:buNone/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VINUEZA CASTILLO NELSON PAÚL</a:t>
            </a:r>
          </a:p>
          <a:p>
            <a:pPr marL="0" indent="0" algn="ctr">
              <a:buNone/>
            </a:pPr>
            <a:endPara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VALDIVIESO PLAZA FELIX</a:t>
            </a:r>
          </a:p>
          <a:p>
            <a:pPr marL="0" indent="0" algn="ctr">
              <a:buNone/>
            </a:pPr>
            <a:endPara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SANTO DOMINGO 2017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8" y="0"/>
            <a:ext cx="8173792" cy="19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16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468" y="306081"/>
            <a:ext cx="4978399" cy="534253"/>
          </a:xfrm>
        </p:spPr>
        <p:txBody>
          <a:bodyPr>
            <a:normAutofit fontScale="90000"/>
          </a:bodyPr>
          <a:lstStyle/>
          <a:p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Cuadro 1.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(con </a:t>
            </a:r>
            <a:r>
              <a:rPr lang="es-EC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FSHp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C" sz="1800" dirty="0"/>
              <a:t/>
            </a:r>
            <a:br>
              <a:rPr lang="es-EC" sz="1800" dirty="0"/>
            </a:br>
            <a:endParaRPr lang="es-EC" sz="1800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48573"/>
              </p:ext>
            </p:extLst>
          </p:nvPr>
        </p:nvGraphicFramePr>
        <p:xfrm>
          <a:off x="457760" y="673724"/>
          <a:ext cx="9856214" cy="608060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66928"/>
                <a:gridCol w="2266928"/>
                <a:gridCol w="1839826"/>
                <a:gridCol w="1741266"/>
                <a:gridCol w="1741266"/>
              </a:tblGrid>
              <a:tr h="48695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Día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Producto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Dosis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Hora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Vía de administración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48695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Implante CIRD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1,38 g de progesterona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En la mañana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Benzoato de estradiol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2 mg (2 ml)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I.M.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Progesterona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50 mg (2 ml)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I.M.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FSH-p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40 mg (2 ml)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am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I.M.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566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FSH-p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40 mg (2 ml)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pm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I.M.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707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(intervalo de 12 h)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FSH-p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30 mg (1,5 ml)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am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I.M.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FSH-p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30 mg (1,5 ml)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pm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I.M.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61838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6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FSH-p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 mg (1 ml)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am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I.M.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707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Prostaglandina (PGF2α)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50 mg (2 ml)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am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I.M.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Retiro del implante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FSH-p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 mg (1 ml)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pm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I.M.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PGF2α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50 mg (2 ml)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pm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I.M.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FSH-p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10 mg (0,5 ml)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am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I.M.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FSH-p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10 mg (0,5 ml)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pm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I.M.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CELO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I.A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am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 err="1">
                          <a:effectLst/>
                        </a:rPr>
                        <a:t>Fertagyl</a:t>
                      </a:r>
                      <a:r>
                        <a:rPr lang="es-EC" sz="1600" u="none" strike="noStrike" dirty="0">
                          <a:effectLst/>
                        </a:rPr>
                        <a:t>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5 ml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am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I.A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pm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7075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15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Colecta de embriones,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-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-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-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707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selección, envasado y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  <a:tr h="2462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crio preservación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4" marR="5624" marT="5624" marB="0" anchor="b"/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691047" y="112665"/>
            <a:ext cx="1379930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3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839" y="224830"/>
            <a:ext cx="9404723" cy="865093"/>
          </a:xfrm>
        </p:spPr>
        <p:txBody>
          <a:bodyPr>
            <a:norm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Cuadro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 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93604"/>
              </p:ext>
            </p:extLst>
          </p:nvPr>
        </p:nvGraphicFramePr>
        <p:xfrm>
          <a:off x="1075839" y="1089923"/>
          <a:ext cx="8605465" cy="52020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23147"/>
                <a:gridCol w="1955458"/>
                <a:gridCol w="1575620"/>
                <a:gridCol w="1575620"/>
                <a:gridCol w="1575620"/>
              </a:tblGrid>
              <a:tr h="7174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Día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Producto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Dosis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>
                          <a:effectLst/>
                        </a:rPr>
                        <a:t>Hora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Vía de administración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01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0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Implante CIRD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1,38 g de progesterona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En la mañana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18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Benzoato de estradiol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2 mg (2 ml)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I.M.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1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Progesterona 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50 mg (2 ml)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I.M.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1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4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eCG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600 UI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am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I.M.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1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6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Prostaglandina 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50 mg (2 ml)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am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I.M.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62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7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Retiro del implante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 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am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1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GnRH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25 mg (3ml)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pm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I.M.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1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8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CELO 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I.A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am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61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pm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3699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15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Colecta de embriones, selección, envasado y crio preservación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-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-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-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480562" y="224830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10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58"/>
          </a:xfrm>
        </p:spPr>
        <p:txBody>
          <a:bodyPr/>
          <a:lstStyle/>
          <a:p>
            <a:pPr algn="ct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691" y="1287454"/>
            <a:ext cx="11106618" cy="142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OVARIOS: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Promedios del diámetro de los ovarios de las vacas donantes en cm, sometidos a dos protocolos de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superovulación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dos hormonas diferentes (FSH-p y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eCG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C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EC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57340"/>
              </p:ext>
            </p:extLst>
          </p:nvPr>
        </p:nvGraphicFramePr>
        <p:xfrm>
          <a:off x="676835" y="3039035"/>
          <a:ext cx="10390094" cy="2596116"/>
        </p:xfrm>
        <a:graphic>
          <a:graphicData uri="http://schemas.openxmlformats.org/drawingml/2006/table">
            <a:tbl>
              <a:tblPr/>
              <a:tblGrid>
                <a:gridCol w="1484299"/>
                <a:gridCol w="1484299"/>
                <a:gridCol w="1484299"/>
                <a:gridCol w="1636379"/>
                <a:gridCol w="1332220"/>
                <a:gridCol w="1484299"/>
                <a:gridCol w="1484299"/>
              </a:tblGrid>
              <a:tr h="32535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Ovario Izquierdo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Ovario Derecho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Día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FSH-p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eCG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Significancia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FSH-p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eCG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Significancia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440221" y="152892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68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83255190"/>
              </p:ext>
            </p:extLst>
          </p:nvPr>
        </p:nvGraphicFramePr>
        <p:xfrm>
          <a:off x="349623" y="1744525"/>
          <a:ext cx="5836024" cy="364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24697407"/>
              </p:ext>
            </p:extLst>
          </p:nvPr>
        </p:nvGraphicFramePr>
        <p:xfrm>
          <a:off x="6316291" y="1762174"/>
          <a:ext cx="5764307" cy="362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327867" y="5530334"/>
            <a:ext cx="567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Promedio del diámetro de los ovarios izquierdos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6302844" y="5530334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Promedio del diámetro de los ovarios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derechos </a:t>
            </a:r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20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986117" y="1892860"/>
            <a:ext cx="10515600" cy="281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asta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día 7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halló diferencias significativas en los resultados del tamaño de los ovarios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sin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embargo en el día 15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 que hay diferencia significativa tanto en el ovario derecho como en el izquierdo (ver Figura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y 2),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dicho resultado se asemeja con aquellos obtenidos por (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Capallejas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otros, 2009) quienes manifiestan que la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eCG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debido a su peso molecular, tiene larga vida media en la sangre, lo que causa una prolongada estimulación ovárica por ende el continuo crecimiento de sus estructuras.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5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FOLICULOS</a:t>
            </a:r>
            <a:b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Tamaño de Folículos: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6459" y="1842247"/>
            <a:ext cx="10515600" cy="90095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Cuadro 4.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Promedios del diámetro de los folículos de los ovarios de las vacas donantes en cm sometidos a dos protocolos de </a:t>
            </a:r>
            <a:r>
              <a:rPr lang="es-EC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superovulación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dos hormonas diferentes (FSH-p y </a:t>
            </a:r>
            <a:r>
              <a:rPr lang="es-EC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s-EC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23685"/>
              </p:ext>
            </p:extLst>
          </p:nvPr>
        </p:nvGraphicFramePr>
        <p:xfrm>
          <a:off x="1169897" y="2833978"/>
          <a:ext cx="9749117" cy="2524125"/>
        </p:xfrm>
        <a:graphic>
          <a:graphicData uri="http://schemas.openxmlformats.org/drawingml/2006/table">
            <a:tbl>
              <a:tblPr/>
              <a:tblGrid>
                <a:gridCol w="779927"/>
                <a:gridCol w="2005535"/>
                <a:gridCol w="1392731"/>
                <a:gridCol w="1392731"/>
                <a:gridCol w="1392731"/>
                <a:gridCol w="1392731"/>
                <a:gridCol w="1392731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Ovario Izquierdo      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Ovario 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Derecho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Día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FSH-p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eCG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Significancia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FSH-p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eCG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Significancia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15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67384463"/>
              </p:ext>
            </p:extLst>
          </p:nvPr>
        </p:nvGraphicFramePr>
        <p:xfrm>
          <a:off x="264459" y="1566022"/>
          <a:ext cx="5387788" cy="398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42538449"/>
              </p:ext>
            </p:extLst>
          </p:nvPr>
        </p:nvGraphicFramePr>
        <p:xfrm>
          <a:off x="6198458" y="1586753"/>
          <a:ext cx="5885331" cy="396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264459" y="5556013"/>
            <a:ext cx="57329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Promedios del diámetro de los folículos de los ovarios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izquierdos.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6158754" y="5556013"/>
            <a:ext cx="57329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Promedios del diámetro de los folículos de los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ovarios derechos.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264459" y="729734"/>
            <a:ext cx="2993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 de Folículos:</a:t>
            </a:r>
            <a:endParaRPr lang="es-EC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20904" y="4393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35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5127" y="2121460"/>
            <a:ext cx="10981765" cy="37952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cuadro 4, se aprecia que hasta el día # 7 de control, no se halló diferencias significativas en los resultados del tamaño de los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folículos,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dicho resultado se asemeja con aquellos obtenidos por (Costa, y otros, 2013), los mismos que demuestran que no existe diferencia significativa en el tamaño del folículo al aplicar dos tratamientos con P4+BE+PgF2α+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FSHp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P4+BE+PgF2α+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además datos obtenidos por (Ospina &amp; Augusto, 2013) afirman que no existe diferencias significativas en el tamaño folicular entre dos tratamientos el T1  (P4+PGF2α+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GnRh+FSHp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 el T2 (P4+PGF2α+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GnRh+eCG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551" y="1281063"/>
            <a:ext cx="2993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 de Folículos:</a:t>
            </a:r>
            <a:endParaRPr lang="es-EC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480563" y="179787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9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76" y="983690"/>
            <a:ext cx="3505200" cy="697192"/>
          </a:xfrm>
        </p:spPr>
        <p:txBody>
          <a:bodyPr>
            <a:normAutofit/>
          </a:bodyPr>
          <a:lstStyle/>
          <a:p>
            <a:r>
              <a:rPr lang="es-ES_trad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</a:t>
            </a:r>
            <a: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folículos: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7176" y="2218765"/>
            <a:ext cx="1094142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Promedio del número de folículos de los ovarios de las vacas donantes sometidos a dos protocolos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superovulatorios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dos hormonas diferentes (FSH-p y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eCG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58379"/>
              </p:ext>
            </p:extLst>
          </p:nvPr>
        </p:nvGraphicFramePr>
        <p:xfrm>
          <a:off x="838200" y="3450384"/>
          <a:ext cx="10278037" cy="2667138"/>
        </p:xfrm>
        <a:graphic>
          <a:graphicData uri="http://schemas.openxmlformats.org/drawingml/2006/table">
            <a:tbl>
              <a:tblPr/>
              <a:tblGrid>
                <a:gridCol w="1468291"/>
                <a:gridCol w="1468291"/>
                <a:gridCol w="1468291"/>
                <a:gridCol w="1468291"/>
                <a:gridCol w="1468291"/>
                <a:gridCol w="1468291"/>
                <a:gridCol w="1468291"/>
              </a:tblGrid>
              <a:tr h="2112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Ovario Izquierdo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Ovario Derecho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37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Día   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FSH-p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eCG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Significancia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FSH-p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eCG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Significancia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67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267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67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8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67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328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2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13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95235125"/>
              </p:ext>
            </p:extLst>
          </p:nvPr>
        </p:nvGraphicFramePr>
        <p:xfrm>
          <a:off x="109817" y="1601929"/>
          <a:ext cx="5374342" cy="356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0" y="5165401"/>
            <a:ext cx="5593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5</a:t>
            </a: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Promedio del número de folículos de los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ovarios izquierdos.</a:t>
            </a:r>
            <a:endParaRPr lang="es-EC" sz="20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55308820"/>
              </p:ext>
            </p:extLst>
          </p:nvPr>
        </p:nvGraphicFramePr>
        <p:xfrm>
          <a:off x="5915887" y="1627172"/>
          <a:ext cx="5924247" cy="353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5815035" y="5165400"/>
            <a:ext cx="6125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6</a:t>
            </a:r>
            <a:r>
              <a:rPr lang="es-EC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Promedio del número de folículos de los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ovarios derechos. </a:t>
            </a:r>
            <a:endParaRPr lang="es-EC" sz="20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19635" y="593726"/>
            <a:ext cx="3505200" cy="697192"/>
          </a:xfrm>
        </p:spPr>
        <p:txBody>
          <a:bodyPr>
            <a:normAutofit/>
          </a:bodyPr>
          <a:lstStyle/>
          <a:p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</a:t>
            </a:r>
            <a:r>
              <a:rPr lang="es-ES_trad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folículos: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57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502034" y="1724971"/>
            <a:ext cx="2725694" cy="1642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ultrasonografía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una técnica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ampliamente utilizada durante los últimos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años.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836486" y="1769916"/>
            <a:ext cx="3415728" cy="17633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structuras anatómicas y funcionales del aparato reproductivo de los bovino.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7286136" y="2667994"/>
            <a:ext cx="540913" cy="6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7860971" y="1769916"/>
            <a:ext cx="3451538" cy="19318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ecografía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emplea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ondas de sonido de alta frecuencia para producir imágenes de los tejidos blandos y órganos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internos.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418009" y="99407"/>
            <a:ext cx="4443212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recto 25"/>
          <p:cNvCxnSpPr>
            <a:stCxn id="19" idx="1"/>
          </p:cNvCxnSpPr>
          <p:nvPr/>
        </p:nvCxnSpPr>
        <p:spPr>
          <a:xfrm flipH="1">
            <a:off x="1864881" y="556607"/>
            <a:ext cx="1553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endCxn id="8" idx="0"/>
          </p:cNvCxnSpPr>
          <p:nvPr/>
        </p:nvCxnSpPr>
        <p:spPr>
          <a:xfrm>
            <a:off x="1864881" y="556607"/>
            <a:ext cx="0" cy="1168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3278611" y="2674432"/>
            <a:ext cx="540913" cy="6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Resultado de imagen para ecografia en bov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33" y="3786762"/>
            <a:ext cx="3588427" cy="29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scontent.fgye2-1.fna.fbcdn.net/v/t34.0-12/21362678_1454962334588288_1293977752_n.jpg?oh=088047543a296229b7bea21d4d2f6a1b&amp;oe=59AEB0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86762"/>
            <a:ext cx="3254188" cy="3071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51237" y="32172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9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84412" y="980515"/>
            <a:ext cx="3505200" cy="697192"/>
          </a:xfrm>
        </p:spPr>
        <p:txBody>
          <a:bodyPr>
            <a:normAutofit/>
          </a:bodyPr>
          <a:lstStyle/>
          <a:p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</a:t>
            </a:r>
            <a:r>
              <a:rPr lang="es-ES_trad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folículos: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4412" y="181217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cuadro 5 se observa que hay diferencias significativas en lo que respecta al número de folículos del ovario izquierdo, (ver Figura 5 y 6), siendo mayor el número de folículos para la hormona FSH-p, dicho resultados difieren con los obtenidos por  (De 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Rensis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López, 2014) quienes afirman que la administración de PMSG provoca un mayor número de folículos, esta diferencia mostrada entre la investigación y otros autores se debe a que la (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tiene larga vida media en sangre según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Capallejas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 otros, 2009)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 lo que es posible que los folículos sigan aumentando en número aún después del tiempo de evaluación hecha por la investigación.</a:t>
            </a:r>
          </a:p>
          <a:p>
            <a:endParaRPr lang="es-EC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81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388" y="418914"/>
            <a:ext cx="10515600" cy="1325563"/>
          </a:xfrm>
        </p:spPr>
        <p:txBody>
          <a:bodyPr>
            <a:norm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Cuerpo </a:t>
            </a:r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lúteo:</a:t>
            </a:r>
            <a:b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Tamaño </a:t>
            </a:r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los cuerpos </a:t>
            </a:r>
            <a:r>
              <a:rPr lang="es-ES_trad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lúteos: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63388" y="2457170"/>
            <a:ext cx="10954871" cy="92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6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Promedios del diámetro de los cuerpos lúteos de los ovarios de las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vacas donantes en cm, sometidos a dos protocolos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superovulatorios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dos hormonas diferentes (FSH-p y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eCG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75963"/>
              </p:ext>
            </p:extLst>
          </p:nvPr>
        </p:nvGraphicFramePr>
        <p:xfrm>
          <a:off x="797858" y="3332553"/>
          <a:ext cx="9314333" cy="1656305"/>
        </p:xfrm>
        <a:graphic>
          <a:graphicData uri="http://schemas.openxmlformats.org/drawingml/2006/table">
            <a:tbl>
              <a:tblPr/>
              <a:tblGrid>
                <a:gridCol w="1313330"/>
                <a:gridCol w="1347908"/>
                <a:gridCol w="1330619"/>
                <a:gridCol w="1330619"/>
                <a:gridCol w="1330619"/>
                <a:gridCol w="1330619"/>
                <a:gridCol w="1330619"/>
              </a:tblGrid>
              <a:tr h="319405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Ovario izquierdo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Ovario Derecho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Día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FSH-p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eCG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Significancia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FSH-p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eCG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Significancia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5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04591132"/>
              </p:ext>
            </p:extLst>
          </p:nvPr>
        </p:nvGraphicFramePr>
        <p:xfrm>
          <a:off x="665629" y="1693589"/>
          <a:ext cx="4836460" cy="340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560294" y="5095695"/>
            <a:ext cx="5047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7</a:t>
            </a: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Promedios del diámetro de los cuerpos lúteos al día 15 de los ovarios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izquierdos.</a:t>
            </a:r>
            <a:endParaRPr lang="es-EC" sz="16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405428805"/>
              </p:ext>
            </p:extLst>
          </p:nvPr>
        </p:nvGraphicFramePr>
        <p:xfrm>
          <a:off x="6461310" y="1720483"/>
          <a:ext cx="4881283" cy="33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6347011" y="5095695"/>
            <a:ext cx="5109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8</a:t>
            </a: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Promedios del diámetro de los cuerpos lúteos al día 15 de los ovarios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derechos.</a:t>
            </a:r>
            <a:endParaRPr lang="es-EC" sz="1600" dirty="0"/>
          </a:p>
        </p:txBody>
      </p:sp>
      <p:sp>
        <p:nvSpPr>
          <p:cNvPr id="9" name="Rectángulo 8"/>
          <p:cNvSpPr/>
          <p:nvPr/>
        </p:nvSpPr>
        <p:spPr>
          <a:xfrm>
            <a:off x="721143" y="796969"/>
            <a:ext cx="4123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 de los cuerpos lúteos:</a:t>
            </a:r>
            <a:endParaRPr lang="es-EC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12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19754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cuadro 6 se observa el diámetro del cuerpo lúteo, cabe recalcar que no hay diferencia significativa entre los tratamientos (ver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7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8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 es similar a lo que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Capallejas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otros, 2009)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muestran en sus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trabajos, en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casos se mostraron de igual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cuerpos lúteos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 estructurados sin presencia 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intracavitaria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838200" y="1202596"/>
            <a:ext cx="4123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Tamaño de los cuerpos lúteos:</a:t>
            </a:r>
            <a:endParaRPr lang="es-EC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28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24030"/>
            <a:ext cx="10515600" cy="697193"/>
          </a:xfrm>
        </p:spPr>
        <p:txBody>
          <a:bodyPr>
            <a:normAutofit/>
          </a:bodyPr>
          <a:lstStyle/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cuerpos 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lúteos: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2151529"/>
            <a:ext cx="10515600" cy="92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Cuadro 7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Promedios del número de los cuerpos lúteos de los ovarios de las vacas donantes, sometidas a dos protocolos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superovulatorios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dos hormonas diferentes (FSH-p y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eCG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93006"/>
              </p:ext>
            </p:extLst>
          </p:nvPr>
        </p:nvGraphicFramePr>
        <p:xfrm>
          <a:off x="838200" y="3052481"/>
          <a:ext cx="9215717" cy="1618869"/>
        </p:xfrm>
        <a:graphic>
          <a:graphicData uri="http://schemas.openxmlformats.org/drawingml/2006/table">
            <a:tbl>
              <a:tblPr/>
              <a:tblGrid>
                <a:gridCol w="1316531"/>
                <a:gridCol w="1316531"/>
                <a:gridCol w="1316531"/>
                <a:gridCol w="1316531"/>
                <a:gridCol w="1316531"/>
                <a:gridCol w="1316531"/>
                <a:gridCol w="1316531"/>
              </a:tblGrid>
              <a:tr h="234696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Ovario izquierdo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Ovario Derecho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Día          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FSH-p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eCG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Significancia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FSH-p   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eCG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Significancia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*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*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2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37789540"/>
              </p:ext>
            </p:extLst>
          </p:nvPr>
        </p:nvGraphicFramePr>
        <p:xfrm>
          <a:off x="694764" y="1573731"/>
          <a:ext cx="4930588" cy="356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578223" y="5137201"/>
            <a:ext cx="5047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9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Promedios del número de los cuerpos lúteos al día 15 de los ovarios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izquierdos.</a:t>
            </a:r>
            <a:endParaRPr lang="es-EC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30554842"/>
              </p:ext>
            </p:extLst>
          </p:nvPr>
        </p:nvGraphicFramePr>
        <p:xfrm>
          <a:off x="6338046" y="1627518"/>
          <a:ext cx="4957483" cy="350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6306671" y="5137201"/>
            <a:ext cx="4988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  <a:t>Figura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10.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Promedios del número de los cuerpos lúteos al día 15 de los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ovarios derechos.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699247" y="716287"/>
            <a:ext cx="3769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cuerpos lúteos: </a:t>
            </a:r>
            <a:endParaRPr lang="es-EC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25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51647" y="1839072"/>
            <a:ext cx="10515600" cy="281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cuadro 7, se aprecia que hay diferencia significativa entre los tratamientos, obteniendo mayor número de cuerpos lúteos el protocolo empleado FSH-p (ver Figura 9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10),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número de cuerpos lúteos promedios obtenidos en el tratamientos con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eCG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inferiores a los obtenidos por (Callejas, 2005), que obtuvieron 7,6 ± 0,8 cuerpos lúteos en promedio entre vacas. No obstante son inferiores a los obtenidos por (Cifuentes, 2005) con 13,7 ± 0,9 cuerpos lúteos empleando tres razas (europea,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cebuina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europea/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cebuina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y 200UI de </a:t>
            </a: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eCG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51647" y="1235092"/>
            <a:ext cx="3769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cuerpos lúteos: </a:t>
            </a:r>
            <a:endParaRPr lang="es-EC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95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723" y="826773"/>
            <a:ext cx="7624483" cy="750981"/>
          </a:xfrm>
        </p:spPr>
        <p:txBody>
          <a:bodyPr>
            <a:normAutofit/>
          </a:bodyPr>
          <a:lstStyle/>
          <a:p>
            <a:r>
              <a:rPr lang="es-ES_trad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Quistes </a:t>
            </a:r>
            <a: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foliculares: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723" y="1757336"/>
            <a:ext cx="1081591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su mejor apreciación se comparó el número de quistes obtenidos por ovario de vaca donante con el número de cuerpos lúteos, estas estructuras se las presenció en el día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</a:t>
            </a:r>
            <a:endParaRPr lang="es-EC" dirty="0"/>
          </a:p>
          <a:p>
            <a:endParaRPr lang="es-EC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99238037"/>
              </p:ext>
            </p:extLst>
          </p:nvPr>
        </p:nvGraphicFramePr>
        <p:xfrm>
          <a:off x="3119718" y="2447365"/>
          <a:ext cx="4693023" cy="311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3025026" y="5480571"/>
            <a:ext cx="5541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las estructuras ováricas de las vacas donantes presentes al día 15 de los tratamientos </a:t>
            </a:r>
            <a:r>
              <a:rPr lang="es-EC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superovulatorios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21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4446" y="997136"/>
            <a:ext cx="7624483" cy="750981"/>
          </a:xfrm>
        </p:spPr>
        <p:txBody>
          <a:bodyPr>
            <a:normAutofit/>
          </a:bodyPr>
          <a:lstStyle/>
          <a:p>
            <a:r>
              <a:rPr lang="es-ES_trad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Quistes </a:t>
            </a:r>
            <a:r>
              <a:rPr lang="es-ES_tradn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foliculares: 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8576" y="1748117"/>
            <a:ext cx="10515600" cy="370587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observa en la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11,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protocolo con la hormona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tiene un porcentaje superior en quistes (40 %) comparado con el protocolo con la hormona FSH-p (8 %), esto se puede atribuir a que la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debido a su peso molecular no atraviesa el filtro renal y por lo tanto,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Capallejas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otros, 2009),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folículos no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ovulatorios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perfiles hormonales anormales, formación de quistes  y baja calidad embrionaria.</a:t>
            </a:r>
          </a:p>
          <a:p>
            <a:pPr>
              <a:lnSpc>
                <a:spcPct val="150000"/>
              </a:lnSpc>
            </a:pPr>
            <a:endParaRPr lang="es-EC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56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917" y="682438"/>
            <a:ext cx="10515600" cy="872004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CONCLUSIONES: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6917" y="1664518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estudio desarrollado se concluye que se rechaza la hipótesis nula, y se acepta la hipótesis alternativa en la que se define que existe diferencia significativa en las estructuras ováricas post aplicación de los protocolos hormonales en la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superovulación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culminar con la investigación, se puede concluir que hasta el día de control # 7, la variable tamaño de folículos, ovario (derecho e izquierdo), no presenta diferencia significativa entre el protocolo 1 (T1) y el protocolo 2 (T2), mientras que lo que respecta al número de folículos el protocolo 1 (T1), fue el tratamiento que presento mayor número en el ovario izquierdo, por lo que hay diferencia significativa al compararlo con el protocolo 2 (T2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405143" y="441107"/>
            <a:ext cx="2575775" cy="6954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6"/>
          <p:cNvCxnSpPr>
            <a:stCxn id="5" idx="1"/>
          </p:cNvCxnSpPr>
          <p:nvPr/>
        </p:nvCxnSpPr>
        <p:spPr>
          <a:xfrm flipH="1">
            <a:off x="824816" y="788837"/>
            <a:ext cx="35803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785613" y="788837"/>
            <a:ext cx="21211" cy="24931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811369" y="1635617"/>
            <a:ext cx="5022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1313645" y="1326524"/>
            <a:ext cx="2253803" cy="61818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021429" y="1726454"/>
            <a:ext cx="6903076" cy="12061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Caracterizar la estructura ovárica en respuesta a dos gonadotropinas 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superovulatorias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 bovinos. </a:t>
            </a: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811369" y="3281966"/>
            <a:ext cx="5022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ángulo redondeado 23"/>
          <p:cNvSpPr/>
          <p:nvPr/>
        </p:nvSpPr>
        <p:spPr>
          <a:xfrm>
            <a:off x="1352282" y="2972873"/>
            <a:ext cx="2253803" cy="61818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ector recto 26"/>
          <p:cNvCxnSpPr>
            <a:stCxn id="24" idx="2"/>
          </p:cNvCxnSpPr>
          <p:nvPr/>
        </p:nvCxnSpPr>
        <p:spPr>
          <a:xfrm flipH="1">
            <a:off x="2459865" y="3591059"/>
            <a:ext cx="19319" cy="2180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2479183" y="3812149"/>
            <a:ext cx="15519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ángulo redondeado 29"/>
          <p:cNvSpPr/>
          <p:nvPr/>
        </p:nvSpPr>
        <p:spPr>
          <a:xfrm>
            <a:off x="4021429" y="3256248"/>
            <a:ext cx="6922394" cy="8135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 el número, tamaño y desarrollo de los folículos antes y durante el tratamiento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superovulatorio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4050406" y="4268813"/>
            <a:ext cx="6922394" cy="8553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el número y tamaño de los cuerpos lúteos antes de la aplicación de los protocolos y pre colecta de los embriones.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4050406" y="5317444"/>
            <a:ext cx="6922394" cy="9082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Difundir los resultados conseguidos en el proyecto de investigación con estudiantes afines a la carrera.</a:t>
            </a:r>
          </a:p>
        </p:txBody>
      </p:sp>
      <p:cxnSp>
        <p:nvCxnSpPr>
          <p:cNvPr id="33" name="Conector recto de flecha 32"/>
          <p:cNvCxnSpPr/>
          <p:nvPr/>
        </p:nvCxnSpPr>
        <p:spPr>
          <a:xfrm>
            <a:off x="2479183" y="4696505"/>
            <a:ext cx="15519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2498501" y="5771575"/>
            <a:ext cx="15519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2522106" y="2305322"/>
            <a:ext cx="1508982" cy="5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2522106" y="1944710"/>
            <a:ext cx="1" cy="3606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9910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52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282" y="211978"/>
            <a:ext cx="10515600" cy="4351338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 que corresponde a la variable diámetro del cuerpo lúteo, cabe recalcar que no hay diferencia significativa entre los protocolos 1 (T1) y protocolo 2 (T2), mientras que la variable número de cuerpos lúteos presenta diferencia significativa tanto en el ovario (derecho e izquierdo), obteniendo mayor número de cuerpos lúteos el protocolo 1 (T1).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unidades experimentales tratadas con la hormona 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fueron superiores tanto en diámetro como en número de quistes, esto se puede atribuir a que la 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debido a su peso molecular no atraviesa rápidamente el filtro renal y por lo tanto, tiene larga vida media en la sangre, provocando un desarrollo folicular sin producir ovulación en algunos folículos, lo que genera la aparición de los quistes.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socializó los resultados obtenidos con estudiantes del “Colegio Nacional Técnico Agropecuario Luz de América”.</a:t>
            </a:r>
          </a:p>
          <a:p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3714006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52813"/>
            <a:ext cx="10515600" cy="5247529"/>
          </a:xfrm>
        </p:spPr>
        <p:txBody>
          <a:bodyPr>
            <a:noAutofit/>
          </a:bodyPr>
          <a:lstStyle/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resultados obtenidos en la presente investigación, se recomienda trabajar con el protocolo 1 (T1) manejado con exactitud en la aplicación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recomienda la realización de tratamientos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superovulatorios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combinado con FSH-p, para determinar si favorecen la respuesta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superovulatoria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nuevas investigaciones que permitan evaluar diferentes compuestos hormonales para buscar una nueva forma de mejorar los índices reproductivos, especialmente en hembras bovinas de raza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Girolando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sometidas a este tipo de programas reproductivos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recomienda emplear un mayor número de vacas donantes, con el fin de comparar con otros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protocolos.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650071" y="99104"/>
            <a:ext cx="1433718" cy="13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.fgye2-1.fna.fbcdn.net/v/t34.0-12/21397335_1454964237921431_1965027010_n.jpg?oh=c4c0fe4333c15b47044141fb05701e1e&amp;oe=59AEB8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8" y="317632"/>
            <a:ext cx="4473389" cy="28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.fgye2-1.fna.fbcdn.net/v/t34.0-12/21322927_1454962507921604_479142940_n.jpg?oh=5be5e293ecca4ae544cb9eaafcbbe0a5&amp;oe=59AEF4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30" y="258950"/>
            <a:ext cx="4141694" cy="29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content.fgye2-1.fna.fbcdn.net/v/t34.0-12/21325919_1454962324588289_1822676987_n.jpg?oh=0733dd83b75de2f0afb622c2434b7afa&amp;oe=59ADE9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7" y="3429863"/>
            <a:ext cx="4473389" cy="28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content.fgye2-1.fna.fbcdn.net/v/t34.0-12/21325843_1454964294588092_1160022350_n.jpg?oh=9215db465e10aae364b2929518ce8ffc&amp;oe=59AEFB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30" y="3349181"/>
            <a:ext cx="4141694" cy="29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857093" y="3074912"/>
            <a:ext cx="2656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561245" y="85657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769" y="197224"/>
            <a:ext cx="9404723" cy="905435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METODOLOGÍA</a:t>
            </a:r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151" y="1315367"/>
            <a:ext cx="11468708" cy="50854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experimental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Vacas donantes en estado reproductivo para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superovular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gestantes, sobre los dos meses post-parto, sin ternero al pie y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vaconas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vientre.</a:t>
            </a:r>
          </a:p>
          <a:p>
            <a:pPr marL="0" indent="0" algn="just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estadístico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aplicó una “Prueba t Pareada” a un nivel de significancia de 5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Tratamientos</a:t>
            </a:r>
          </a:p>
          <a:p>
            <a:pPr marL="0" indent="0">
              <a:buNone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estudio se aplicaron los siguientes tratamientos: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T1: protocolo 1 (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FSHp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T2: protocolo 2 (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324315" y="19722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7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605" y="1250577"/>
            <a:ext cx="8946541" cy="51457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b="1" dirty="0" smtClean="0"/>
          </a:p>
          <a:p>
            <a:pPr marL="0" indent="0">
              <a:buNone/>
            </a:pP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folículos </a:t>
            </a:r>
          </a:p>
          <a:p>
            <a:pPr marL="0" indent="0">
              <a:buNone/>
            </a:pP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Tamaño </a:t>
            </a:r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los 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folículos </a:t>
            </a:r>
          </a:p>
          <a:p>
            <a:pPr marL="0" indent="0">
              <a:buNone/>
            </a:pP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cuerpos 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lúteos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Tamaños </a:t>
            </a:r>
            <a:r>
              <a:rPr lang="es-ES_trad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los cuerpos 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lúteos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4911534" y="1609162"/>
            <a:ext cx="6936443" cy="19229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Consistió en determinar el número y tamaño de folículos visibles en cada ovario y en cada donante, esto con la ayuda del ecógrafo y de la sonda transrectal en el día 0 y 1,  siendo esta la línea base para la investigación, y luego del 4 al 7 que es el tiempo donde actúa la hormona </a:t>
            </a:r>
            <a:r>
              <a:rPr lang="es-EC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superovulatoria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21353" y="4296327"/>
            <a:ext cx="6826624" cy="191844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onsistió</a:t>
            </a: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determinar el número y tamaño de los cuerpos lúteos visibles en cada ovario y en cada donante, esto con la ayudada del ecógrafo y de la sonda transrectal en el día del lavado de los embriones al momento del pre rescate.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671047" y="443926"/>
            <a:ext cx="494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A MEDIR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149997" y="1794057"/>
            <a:ext cx="1427878" cy="4247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3047003" y="2631144"/>
            <a:ext cx="1530872" cy="2370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3329254" y="4531630"/>
            <a:ext cx="1248621" cy="4067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3444391" y="5255550"/>
            <a:ext cx="1133484" cy="3036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325433" y="107594"/>
            <a:ext cx="1522544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9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06772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PREPARACIÓN DE VACAS DONADORAS</a:t>
            </a:r>
            <a:endParaRPr lang="es-EC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002300"/>
              </p:ext>
            </p:extLst>
          </p:nvPr>
        </p:nvGraphicFramePr>
        <p:xfrm>
          <a:off x="272730" y="1414025"/>
          <a:ext cx="5460641" cy="475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609858"/>
            <a:ext cx="5580845" cy="364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691047" y="112665"/>
            <a:ext cx="1379930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45" y="1538123"/>
            <a:ext cx="4043976" cy="39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7 CuadroTexto"/>
          <p:cNvSpPr txBox="1"/>
          <p:nvPr/>
        </p:nvSpPr>
        <p:spPr>
          <a:xfrm>
            <a:off x="1297690" y="5507526"/>
            <a:ext cx="351900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Administración de sales minerales </a:t>
            </a:r>
            <a:endParaRPr lang="es-EC" dirty="0"/>
          </a:p>
        </p:txBody>
      </p:sp>
      <p:pic>
        <p:nvPicPr>
          <p:cNvPr id="7170" name="Picture 2" descr="https://lh3.googleusercontent.com/WePh5xXnbGjzmuwvW_pyZqzBnftb-Zwdpag581oEzfTT5U9r20CdsKIPYFowjdlDTTuVwr6soJX8fuQL2Fa9orsFyXV7UkV5cq1-H--hB8puek8PVAjHzGzyn6dv1UjROQZj-CWcXddKMwc08txC_gDZ84UgrPnYtHTo0yor5EhnPkynr5HN2maRRohWrvV-gjeg7jSy8NnO72XB3V87AufEZESJH_hIB1auHvvnGW4UBLPv5J9xrAfCBsqm3qMx0yje6PlhWyL8wOIebeAeiMXBxUnlZmuwSEmbXhXMBjppjNCdyQIXh9CMAXxEXtiPhhiAUDPBWh4qqbGIZl3SGd-DyX0vnKCkeDk4Dku21GiAQbMSzcb7IDVp4E_kPMLx_mQVOtftmjS0jJJ03CuMkLwgynAA9FWA9erT8hQApvBy-0NDUefQr9mkepH_QlNCumNDtdgewlT6rFk7Ul5ECNXDP9UJUHx6KJKoz0ZdAw6zInzQgEShJiXdEFnMW-yujZSqf3h7pBOaeZHqCxD4gkBA4C8yISYDPA2ncLpbhOnqxianCUJ3sc7zvHN0DDgu07pjcO2Wavznhn_bsn81KiCKO9NswZy--gaR9yrEecZjQWprPYz6=w1104-h662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87" y="1801906"/>
            <a:ext cx="5125283" cy="3705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 CuadroTexto"/>
          <p:cNvSpPr txBox="1"/>
          <p:nvPr/>
        </p:nvSpPr>
        <p:spPr>
          <a:xfrm>
            <a:off x="6876445" y="5646025"/>
            <a:ext cx="351900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1 kg Balanceado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691047" y="112665"/>
            <a:ext cx="1379930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3084701" y="1820969"/>
            <a:ext cx="586123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Minerales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nyectables y Vitaminas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0" y="2383039"/>
            <a:ext cx="4944351" cy="305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759851" y="5628714"/>
            <a:ext cx="49443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Vitasel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®: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solución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multimineral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P, Zn, Y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1"/>
          <a:stretch/>
        </p:blipFill>
        <p:spPr>
          <a:xfrm rot="5400000">
            <a:off x="6480489" y="2546393"/>
            <a:ext cx="3594960" cy="3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7 CuadroTexto"/>
          <p:cNvSpPr txBox="1"/>
          <p:nvPr/>
        </p:nvSpPr>
        <p:spPr>
          <a:xfrm>
            <a:off x="10117211" y="4342313"/>
            <a:ext cx="183094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Vigantol</a:t>
            </a:r>
            <a:r>
              <a:rPr lang="es-E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Concentrado vitamínico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691047" y="112665"/>
            <a:ext cx="1379930" cy="1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045" y="1214492"/>
            <a:ext cx="10058400" cy="4023360"/>
          </a:xfrm>
        </p:spPr>
        <p:txBody>
          <a:bodyPr/>
          <a:lstStyle/>
          <a:p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Transcurrido los 45 días del período de manejo de las donantes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vez transcurrido el tiempo de preparación se 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realizo 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examen ginecológico para determinar la presencia de cuerpo lúteo lo que determinó el orden de sincronización, luego de esto se inició con los siguientes protocolos de </a:t>
            </a:r>
            <a:r>
              <a:rPr lang="es-EC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superovulación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29"/>
          <a:stretch/>
        </p:blipFill>
        <p:spPr>
          <a:xfrm>
            <a:off x="10691047" y="112665"/>
            <a:ext cx="1379930" cy="1455338"/>
          </a:xfrm>
          <a:prstGeom prst="rect">
            <a:avLst/>
          </a:prstGeom>
        </p:spPr>
      </p:pic>
      <p:pic>
        <p:nvPicPr>
          <p:cNvPr id="11266" name="Picture 2" descr="https://scontent.fgye2-1.fna.fbcdn.net/v/t34.0-12/21322600_1454962171254971_1008595762_n.jpg?oh=aa3c5d00b58623ef27c0461ce35ba1d1&amp;oe=59AED8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45" y="3118595"/>
            <a:ext cx="5486400" cy="31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824</TotalTime>
  <Words>2706</Words>
  <Application>Microsoft Office PowerPoint</Application>
  <PresentationFormat>Personalizado</PresentationFormat>
  <Paragraphs>597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Retrospección</vt:lpstr>
      <vt:lpstr>Presentación de PowerPoint</vt:lpstr>
      <vt:lpstr>Presentación de PowerPoint</vt:lpstr>
      <vt:lpstr>Presentación de PowerPoint</vt:lpstr>
      <vt:lpstr>MATERIALES Y METODOLOGÍA </vt:lpstr>
      <vt:lpstr>Presentación de PowerPoint</vt:lpstr>
      <vt:lpstr>PREPARACIÓN DE VACAS DONADORAS</vt:lpstr>
      <vt:lpstr>Presentación de PowerPoint</vt:lpstr>
      <vt:lpstr>Presentación de PowerPoint</vt:lpstr>
      <vt:lpstr>Presentación de PowerPoint</vt:lpstr>
      <vt:lpstr>Cuadro 1. Protocolo 1 (con FSHp) </vt:lpstr>
      <vt:lpstr>Cuadro 2. Protocolo 2 (con eCG)</vt:lpstr>
      <vt:lpstr>RESULTADOS Y DISCUSIÓN</vt:lpstr>
      <vt:lpstr>Presentación de PowerPoint</vt:lpstr>
      <vt:lpstr>Presentación de PowerPoint</vt:lpstr>
      <vt:lpstr>FOLICULOS  Tamaño de Folículos:</vt:lpstr>
      <vt:lpstr>Presentación de PowerPoint</vt:lpstr>
      <vt:lpstr>Presentación de PowerPoint</vt:lpstr>
      <vt:lpstr>Número de folículos:</vt:lpstr>
      <vt:lpstr>Número de folículos:</vt:lpstr>
      <vt:lpstr>Número de folículos:</vt:lpstr>
      <vt:lpstr>Cuerpo lúteo:  Tamaño de los cuerpos lúteos:</vt:lpstr>
      <vt:lpstr>Presentación de PowerPoint</vt:lpstr>
      <vt:lpstr>Presentación de PowerPoint</vt:lpstr>
      <vt:lpstr>Número de cuerpos lúteos: </vt:lpstr>
      <vt:lpstr>Presentación de PowerPoint</vt:lpstr>
      <vt:lpstr>Presentación de PowerPoint</vt:lpstr>
      <vt:lpstr>Quistes foliculares: </vt:lpstr>
      <vt:lpstr>Quistes foliculares: </vt:lpstr>
      <vt:lpstr>CONCLUSIONES:</vt:lpstr>
      <vt:lpstr>Presentación de PowerPoint</vt:lpstr>
      <vt:lpstr>RECOMENDACIONES: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</dc:creator>
  <cp:lastModifiedBy>espe</cp:lastModifiedBy>
  <cp:revision>169</cp:revision>
  <dcterms:created xsi:type="dcterms:W3CDTF">2017-09-01T21:29:51Z</dcterms:created>
  <dcterms:modified xsi:type="dcterms:W3CDTF">2017-09-06T16:13:06Z</dcterms:modified>
</cp:coreProperties>
</file>