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58" r:id="rId3"/>
    <p:sldId id="263" r:id="rId4"/>
    <p:sldId id="259" r:id="rId5"/>
    <p:sldId id="260" r:id="rId6"/>
    <p:sldId id="262" r:id="rId7"/>
    <p:sldId id="265" r:id="rId8"/>
    <p:sldId id="266" r:id="rId9"/>
    <p:sldId id="267" r:id="rId10"/>
    <p:sldId id="268" r:id="rId11"/>
    <p:sldId id="264" r:id="rId12"/>
    <p:sldId id="270" r:id="rId13"/>
    <p:sldId id="271" r:id="rId14"/>
    <p:sldId id="272" r:id="rId15"/>
    <p:sldId id="273" r:id="rId16"/>
    <p:sldId id="274" r:id="rId17"/>
    <p:sldId id="276" r:id="rId18"/>
    <p:sldId id="277" r:id="rId19"/>
    <p:sldId id="280" r:id="rId20"/>
    <p:sldId id="282" r:id="rId21"/>
    <p:sldId id="283" r:id="rId22"/>
    <p:sldId id="284" r:id="rId23"/>
    <p:sldId id="286" r:id="rId24"/>
    <p:sldId id="287" r:id="rId25"/>
    <p:sldId id="288" r:id="rId26"/>
    <p:sldId id="291" r:id="rId27"/>
    <p:sldId id="292" r:id="rId28"/>
    <p:sldId id="293" r:id="rId29"/>
    <p:sldId id="295" r:id="rId30"/>
    <p:sldId id="296" r:id="rId31"/>
    <p:sldId id="306" r:id="rId32"/>
    <p:sldId id="308" r:id="rId33"/>
    <p:sldId id="297" r:id="rId34"/>
    <p:sldId id="298" r:id="rId35"/>
    <p:sldId id="310" r:id="rId36"/>
    <p:sldId id="312" r:id="rId37"/>
    <p:sldId id="300" r:id="rId38"/>
    <p:sldId id="303" r:id="rId39"/>
    <p:sldId id="304"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Arellano" initials="jA" lastIdx="1" clrIdx="0">
    <p:extLst>
      <p:ext uri="{19B8F6BF-5375-455C-9EA6-DF929625EA0E}">
        <p15:presenceInfo xmlns:p15="http://schemas.microsoft.com/office/powerpoint/2012/main" userId="9bb1dd45e2f4d4c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0" autoAdjust="0"/>
    <p:restoredTop sz="94004" autoAdjust="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189D58-09A0-4AA8-8555-181A751EE2C2}"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C"/>
        </a:p>
      </dgm:t>
    </dgm:pt>
    <dgm:pt modelId="{1991251B-6216-4830-8753-BBB44BB9DF13}">
      <dgm:prSet phldrT="[Texto]"/>
      <dgm:spPr/>
      <dgm:t>
        <a:bodyPr/>
        <a:lstStyle/>
        <a:p>
          <a:pPr algn="ctr"/>
          <a:r>
            <a:rPr lang="es-EC" dirty="0" smtClean="0"/>
            <a:t>Recopilación de datos</a:t>
          </a:r>
          <a:endParaRPr lang="es-EC" dirty="0"/>
        </a:p>
      </dgm:t>
    </dgm:pt>
    <dgm:pt modelId="{6B31571A-50C6-4BBB-AAE8-12BB2C55C708}" type="parTrans" cxnId="{16614AFC-3F7B-4DAB-91DD-59DCD1A4D5EA}">
      <dgm:prSet/>
      <dgm:spPr/>
      <dgm:t>
        <a:bodyPr/>
        <a:lstStyle/>
        <a:p>
          <a:endParaRPr lang="es-EC"/>
        </a:p>
      </dgm:t>
    </dgm:pt>
    <dgm:pt modelId="{CB2A87D1-E18C-42F0-936A-889E82A2BEEA}" type="sibTrans" cxnId="{16614AFC-3F7B-4DAB-91DD-59DCD1A4D5EA}">
      <dgm:prSet/>
      <dgm:spPr/>
      <dgm:t>
        <a:bodyPr/>
        <a:lstStyle/>
        <a:p>
          <a:endParaRPr lang="es-EC"/>
        </a:p>
      </dgm:t>
    </dgm:pt>
    <dgm:pt modelId="{82F6D9D2-EBA6-478A-9A58-876C8F915355}">
      <dgm:prSet phldrT="[Texto]"/>
      <dgm:spPr/>
      <dgm:t>
        <a:bodyPr/>
        <a:lstStyle/>
        <a:p>
          <a:pPr algn="ctr"/>
          <a:r>
            <a:rPr lang="es-EC" dirty="0" smtClean="0"/>
            <a:t>Validación de datos             (límites de control)</a:t>
          </a:r>
          <a:endParaRPr lang="es-EC" dirty="0"/>
        </a:p>
      </dgm:t>
    </dgm:pt>
    <dgm:pt modelId="{0C92DCAA-98BD-4458-A32C-BD6301D14090}" type="parTrans" cxnId="{F840EEFD-F5EC-4F0D-A124-BDBB23DFBB2A}">
      <dgm:prSet/>
      <dgm:spPr/>
      <dgm:t>
        <a:bodyPr/>
        <a:lstStyle/>
        <a:p>
          <a:endParaRPr lang="es-EC"/>
        </a:p>
      </dgm:t>
    </dgm:pt>
    <dgm:pt modelId="{2D0FCA04-2DA7-4ABD-AF58-D9B7F8F2245A}" type="sibTrans" cxnId="{F840EEFD-F5EC-4F0D-A124-BDBB23DFBB2A}">
      <dgm:prSet/>
      <dgm:spPr/>
      <dgm:t>
        <a:bodyPr/>
        <a:lstStyle/>
        <a:p>
          <a:endParaRPr lang="es-EC"/>
        </a:p>
      </dgm:t>
    </dgm:pt>
    <dgm:pt modelId="{A484255C-83C8-44A6-BC81-D9AFE7D254AC}">
      <dgm:prSet phldrT="[Texto]"/>
      <dgm:spPr/>
      <dgm:t>
        <a:bodyPr/>
        <a:lstStyle/>
        <a:p>
          <a:r>
            <a:rPr lang="es-EC" dirty="0" smtClean="0"/>
            <a:t>Selección de los puntos de validación</a:t>
          </a:r>
          <a:endParaRPr lang="es-EC" dirty="0"/>
        </a:p>
      </dgm:t>
    </dgm:pt>
    <dgm:pt modelId="{BCBDD1F6-BD4F-4C11-B327-9A437A36F2AA}" type="parTrans" cxnId="{9A2171BB-D6DB-4522-A9F1-3F814CC01CCE}">
      <dgm:prSet/>
      <dgm:spPr/>
      <dgm:t>
        <a:bodyPr/>
        <a:lstStyle/>
        <a:p>
          <a:endParaRPr lang="es-EC"/>
        </a:p>
      </dgm:t>
    </dgm:pt>
    <dgm:pt modelId="{737BAA7D-FB0D-4675-A8FD-60CEB51EC28F}" type="sibTrans" cxnId="{9A2171BB-D6DB-4522-A9F1-3F814CC01CCE}">
      <dgm:prSet/>
      <dgm:spPr/>
      <dgm:t>
        <a:bodyPr/>
        <a:lstStyle/>
        <a:p>
          <a:endParaRPr lang="es-EC"/>
        </a:p>
      </dgm:t>
    </dgm:pt>
    <dgm:pt modelId="{BC5D5B1E-0D0C-47F1-BCA7-1E3041226897}">
      <dgm:prSet phldrT="[Texto]"/>
      <dgm:spPr/>
      <dgm:t>
        <a:bodyPr/>
        <a:lstStyle/>
        <a:p>
          <a:r>
            <a:rPr lang="es-EC" dirty="0" smtClean="0"/>
            <a:t>Validación de datos                       (límites de control y advertencia)</a:t>
          </a:r>
          <a:endParaRPr lang="es-EC" dirty="0"/>
        </a:p>
      </dgm:t>
    </dgm:pt>
    <dgm:pt modelId="{EBD1AD25-B13F-418A-B359-A3A4D47CC8C0}" type="parTrans" cxnId="{925FEFF9-F786-4056-BCEB-71C41E78E5E3}">
      <dgm:prSet/>
      <dgm:spPr/>
      <dgm:t>
        <a:bodyPr/>
        <a:lstStyle/>
        <a:p>
          <a:endParaRPr lang="es-EC"/>
        </a:p>
      </dgm:t>
    </dgm:pt>
    <dgm:pt modelId="{6FB190ED-21F7-4D80-9E54-4DF3A8164169}" type="sibTrans" cxnId="{925FEFF9-F786-4056-BCEB-71C41E78E5E3}">
      <dgm:prSet/>
      <dgm:spPr/>
      <dgm:t>
        <a:bodyPr/>
        <a:lstStyle/>
        <a:p>
          <a:endParaRPr lang="es-EC"/>
        </a:p>
      </dgm:t>
    </dgm:pt>
    <dgm:pt modelId="{3A6F93D0-C6F1-426D-BA55-3BFA67E452E1}">
      <dgm:prSet phldrT="[Texto]"/>
      <dgm:spPr/>
      <dgm:t>
        <a:bodyPr/>
        <a:lstStyle/>
        <a:p>
          <a:r>
            <a:rPr lang="es-EC" dirty="0" smtClean="0"/>
            <a:t>Aplicación de técnicas geoestadísticas</a:t>
          </a:r>
          <a:endParaRPr lang="es-EC" dirty="0"/>
        </a:p>
      </dgm:t>
    </dgm:pt>
    <dgm:pt modelId="{F932C51B-B3CC-400F-9C2A-EF6F62DF22C6}" type="parTrans" cxnId="{79E32890-544E-4169-86C8-3E1639825FD9}">
      <dgm:prSet/>
      <dgm:spPr/>
      <dgm:t>
        <a:bodyPr/>
        <a:lstStyle/>
        <a:p>
          <a:endParaRPr lang="es-EC"/>
        </a:p>
      </dgm:t>
    </dgm:pt>
    <dgm:pt modelId="{2648D0D4-5963-453C-931C-D9C507D933C8}" type="sibTrans" cxnId="{79E32890-544E-4169-86C8-3E1639825FD9}">
      <dgm:prSet/>
      <dgm:spPr/>
      <dgm:t>
        <a:bodyPr/>
        <a:lstStyle/>
        <a:p>
          <a:endParaRPr lang="es-EC"/>
        </a:p>
      </dgm:t>
    </dgm:pt>
    <dgm:pt modelId="{F3B0EA0E-C1FE-4661-B6D5-9E5DE5BFF60A}">
      <dgm:prSet/>
      <dgm:spPr/>
      <dgm:t>
        <a:bodyPr/>
        <a:lstStyle/>
        <a:p>
          <a:r>
            <a:rPr lang="es-EC" dirty="0" smtClean="0"/>
            <a:t>Aplicación de mínimos cuadrados colocación (LSC)</a:t>
          </a:r>
          <a:endParaRPr lang="es-EC" dirty="0"/>
        </a:p>
      </dgm:t>
    </dgm:pt>
    <dgm:pt modelId="{2873EA34-E3CA-43DF-81BA-D41EAAEF2ABC}" type="parTrans" cxnId="{F205FBE3-0D37-4191-9C0E-C0DCA6D02309}">
      <dgm:prSet/>
      <dgm:spPr/>
      <dgm:t>
        <a:bodyPr/>
        <a:lstStyle/>
        <a:p>
          <a:endParaRPr lang="es-EC"/>
        </a:p>
      </dgm:t>
    </dgm:pt>
    <dgm:pt modelId="{8A5BD028-DCC8-4D75-89EB-A62D9C5FD53E}" type="sibTrans" cxnId="{F205FBE3-0D37-4191-9C0E-C0DCA6D02309}">
      <dgm:prSet/>
      <dgm:spPr/>
      <dgm:t>
        <a:bodyPr/>
        <a:lstStyle/>
        <a:p>
          <a:endParaRPr lang="es-EC"/>
        </a:p>
      </dgm:t>
    </dgm:pt>
    <dgm:pt modelId="{53F8DC68-014B-4C17-A289-9BEFF51B64CC}">
      <dgm:prSet/>
      <dgm:spPr/>
      <dgm:t>
        <a:bodyPr/>
        <a:lstStyle/>
        <a:p>
          <a:r>
            <a:rPr lang="es-EC" dirty="0" smtClean="0"/>
            <a:t>Análisis comparativo de las metodologías aplicadas</a:t>
          </a:r>
          <a:endParaRPr lang="es-EC" dirty="0"/>
        </a:p>
      </dgm:t>
    </dgm:pt>
    <dgm:pt modelId="{8E861CC5-0FF8-48DC-AA38-AA2CC3CF685D}" type="sibTrans" cxnId="{C6640731-9F3D-45DE-8815-3AA275AEB339}">
      <dgm:prSet/>
      <dgm:spPr/>
      <dgm:t>
        <a:bodyPr/>
        <a:lstStyle/>
        <a:p>
          <a:endParaRPr lang="es-EC"/>
        </a:p>
      </dgm:t>
    </dgm:pt>
    <dgm:pt modelId="{7D1AD9CB-B160-4EC7-9B6E-68132C11307C}" type="parTrans" cxnId="{C6640731-9F3D-45DE-8815-3AA275AEB339}">
      <dgm:prSet/>
      <dgm:spPr/>
      <dgm:t>
        <a:bodyPr/>
        <a:lstStyle/>
        <a:p>
          <a:endParaRPr lang="es-EC"/>
        </a:p>
      </dgm:t>
    </dgm:pt>
    <dgm:pt modelId="{A2436847-4C77-4067-A750-3B89CFEE2FB4}" type="pres">
      <dgm:prSet presAssocID="{72189D58-09A0-4AA8-8555-181A751EE2C2}" presName="diagram" presStyleCnt="0">
        <dgm:presLayoutVars>
          <dgm:dir/>
          <dgm:resizeHandles val="exact"/>
        </dgm:presLayoutVars>
      </dgm:prSet>
      <dgm:spPr/>
      <dgm:t>
        <a:bodyPr/>
        <a:lstStyle/>
        <a:p>
          <a:endParaRPr lang="es-EC"/>
        </a:p>
      </dgm:t>
    </dgm:pt>
    <dgm:pt modelId="{5556B105-74EA-44A9-9AC8-B9B5F4306903}" type="pres">
      <dgm:prSet presAssocID="{1991251B-6216-4830-8753-BBB44BB9DF13}" presName="node" presStyleLbl="node1" presStyleIdx="0" presStyleCnt="7">
        <dgm:presLayoutVars>
          <dgm:bulletEnabled val="1"/>
        </dgm:presLayoutVars>
      </dgm:prSet>
      <dgm:spPr/>
      <dgm:t>
        <a:bodyPr/>
        <a:lstStyle/>
        <a:p>
          <a:endParaRPr lang="es-EC"/>
        </a:p>
      </dgm:t>
    </dgm:pt>
    <dgm:pt modelId="{647D102B-D079-4546-85A7-C8C882E1160C}" type="pres">
      <dgm:prSet presAssocID="{CB2A87D1-E18C-42F0-936A-889E82A2BEEA}" presName="sibTrans" presStyleLbl="sibTrans2D1" presStyleIdx="0" presStyleCnt="6"/>
      <dgm:spPr/>
      <dgm:t>
        <a:bodyPr/>
        <a:lstStyle/>
        <a:p>
          <a:endParaRPr lang="es-EC"/>
        </a:p>
      </dgm:t>
    </dgm:pt>
    <dgm:pt modelId="{C3AE1D42-254A-423A-88EF-4D638973D752}" type="pres">
      <dgm:prSet presAssocID="{CB2A87D1-E18C-42F0-936A-889E82A2BEEA}" presName="connectorText" presStyleLbl="sibTrans2D1" presStyleIdx="0" presStyleCnt="6"/>
      <dgm:spPr/>
      <dgm:t>
        <a:bodyPr/>
        <a:lstStyle/>
        <a:p>
          <a:endParaRPr lang="es-EC"/>
        </a:p>
      </dgm:t>
    </dgm:pt>
    <dgm:pt modelId="{F2EF9C60-BCA2-4E27-A569-493994ACB0CD}" type="pres">
      <dgm:prSet presAssocID="{82F6D9D2-EBA6-478A-9A58-876C8F915355}" presName="node" presStyleLbl="node1" presStyleIdx="1" presStyleCnt="7">
        <dgm:presLayoutVars>
          <dgm:bulletEnabled val="1"/>
        </dgm:presLayoutVars>
      </dgm:prSet>
      <dgm:spPr/>
      <dgm:t>
        <a:bodyPr/>
        <a:lstStyle/>
        <a:p>
          <a:endParaRPr lang="es-EC"/>
        </a:p>
      </dgm:t>
    </dgm:pt>
    <dgm:pt modelId="{DDDE4BBA-04F0-4F30-A747-AB5F86C5EADF}" type="pres">
      <dgm:prSet presAssocID="{2D0FCA04-2DA7-4ABD-AF58-D9B7F8F2245A}" presName="sibTrans" presStyleLbl="sibTrans2D1" presStyleIdx="1" presStyleCnt="6"/>
      <dgm:spPr/>
      <dgm:t>
        <a:bodyPr/>
        <a:lstStyle/>
        <a:p>
          <a:endParaRPr lang="es-EC"/>
        </a:p>
      </dgm:t>
    </dgm:pt>
    <dgm:pt modelId="{C3A47487-F73F-4C62-B3D6-D91F1B72AAAA}" type="pres">
      <dgm:prSet presAssocID="{2D0FCA04-2DA7-4ABD-AF58-D9B7F8F2245A}" presName="connectorText" presStyleLbl="sibTrans2D1" presStyleIdx="1" presStyleCnt="6"/>
      <dgm:spPr/>
      <dgm:t>
        <a:bodyPr/>
        <a:lstStyle/>
        <a:p>
          <a:endParaRPr lang="es-EC"/>
        </a:p>
      </dgm:t>
    </dgm:pt>
    <dgm:pt modelId="{50AE35C4-5B89-4180-9B36-56EB966F2143}" type="pres">
      <dgm:prSet presAssocID="{A484255C-83C8-44A6-BC81-D9AFE7D254AC}" presName="node" presStyleLbl="node1" presStyleIdx="2" presStyleCnt="7">
        <dgm:presLayoutVars>
          <dgm:bulletEnabled val="1"/>
        </dgm:presLayoutVars>
      </dgm:prSet>
      <dgm:spPr/>
      <dgm:t>
        <a:bodyPr/>
        <a:lstStyle/>
        <a:p>
          <a:endParaRPr lang="es-EC"/>
        </a:p>
      </dgm:t>
    </dgm:pt>
    <dgm:pt modelId="{DB0F1642-28DC-447E-AC20-F99109E5B25A}" type="pres">
      <dgm:prSet presAssocID="{737BAA7D-FB0D-4675-A8FD-60CEB51EC28F}" presName="sibTrans" presStyleLbl="sibTrans2D1" presStyleIdx="2" presStyleCnt="6"/>
      <dgm:spPr/>
      <dgm:t>
        <a:bodyPr/>
        <a:lstStyle/>
        <a:p>
          <a:endParaRPr lang="es-EC"/>
        </a:p>
      </dgm:t>
    </dgm:pt>
    <dgm:pt modelId="{4DB2C3DB-07D1-4479-AF65-ED8978301682}" type="pres">
      <dgm:prSet presAssocID="{737BAA7D-FB0D-4675-A8FD-60CEB51EC28F}" presName="connectorText" presStyleLbl="sibTrans2D1" presStyleIdx="2" presStyleCnt="6"/>
      <dgm:spPr/>
      <dgm:t>
        <a:bodyPr/>
        <a:lstStyle/>
        <a:p>
          <a:endParaRPr lang="es-EC"/>
        </a:p>
      </dgm:t>
    </dgm:pt>
    <dgm:pt modelId="{145C5BDD-2A14-40EF-8A63-F7594787C892}" type="pres">
      <dgm:prSet presAssocID="{BC5D5B1E-0D0C-47F1-BCA7-1E3041226897}" presName="node" presStyleLbl="node1" presStyleIdx="3" presStyleCnt="7">
        <dgm:presLayoutVars>
          <dgm:bulletEnabled val="1"/>
        </dgm:presLayoutVars>
      </dgm:prSet>
      <dgm:spPr/>
      <dgm:t>
        <a:bodyPr/>
        <a:lstStyle/>
        <a:p>
          <a:endParaRPr lang="es-EC"/>
        </a:p>
      </dgm:t>
    </dgm:pt>
    <dgm:pt modelId="{DF73249F-61B5-4CA1-9976-95B98E3F4858}" type="pres">
      <dgm:prSet presAssocID="{6FB190ED-21F7-4D80-9E54-4DF3A8164169}" presName="sibTrans" presStyleLbl="sibTrans2D1" presStyleIdx="3" presStyleCnt="6"/>
      <dgm:spPr/>
      <dgm:t>
        <a:bodyPr/>
        <a:lstStyle/>
        <a:p>
          <a:endParaRPr lang="es-EC"/>
        </a:p>
      </dgm:t>
    </dgm:pt>
    <dgm:pt modelId="{781297FA-BB3C-46FC-B848-42589A6FC62F}" type="pres">
      <dgm:prSet presAssocID="{6FB190ED-21F7-4D80-9E54-4DF3A8164169}" presName="connectorText" presStyleLbl="sibTrans2D1" presStyleIdx="3" presStyleCnt="6"/>
      <dgm:spPr/>
      <dgm:t>
        <a:bodyPr/>
        <a:lstStyle/>
        <a:p>
          <a:endParaRPr lang="es-EC"/>
        </a:p>
      </dgm:t>
    </dgm:pt>
    <dgm:pt modelId="{4ABAF972-93B8-4536-AF5E-ECB46FD6A8C4}" type="pres">
      <dgm:prSet presAssocID="{3A6F93D0-C6F1-426D-BA55-3BFA67E452E1}" presName="node" presStyleLbl="node1" presStyleIdx="4" presStyleCnt="7">
        <dgm:presLayoutVars>
          <dgm:bulletEnabled val="1"/>
        </dgm:presLayoutVars>
      </dgm:prSet>
      <dgm:spPr/>
      <dgm:t>
        <a:bodyPr/>
        <a:lstStyle/>
        <a:p>
          <a:endParaRPr lang="es-EC"/>
        </a:p>
      </dgm:t>
    </dgm:pt>
    <dgm:pt modelId="{DB598621-CAE8-4A1E-8A24-68946CD4DCCA}" type="pres">
      <dgm:prSet presAssocID="{2648D0D4-5963-453C-931C-D9C507D933C8}" presName="sibTrans" presStyleLbl="sibTrans2D1" presStyleIdx="4" presStyleCnt="6"/>
      <dgm:spPr/>
      <dgm:t>
        <a:bodyPr/>
        <a:lstStyle/>
        <a:p>
          <a:endParaRPr lang="es-EC"/>
        </a:p>
      </dgm:t>
    </dgm:pt>
    <dgm:pt modelId="{2435A12D-0064-42A1-B95D-B0A6F861F341}" type="pres">
      <dgm:prSet presAssocID="{2648D0D4-5963-453C-931C-D9C507D933C8}" presName="connectorText" presStyleLbl="sibTrans2D1" presStyleIdx="4" presStyleCnt="6"/>
      <dgm:spPr/>
      <dgm:t>
        <a:bodyPr/>
        <a:lstStyle/>
        <a:p>
          <a:endParaRPr lang="es-EC"/>
        </a:p>
      </dgm:t>
    </dgm:pt>
    <dgm:pt modelId="{51FC61CF-EABB-4BDD-9095-89F132F48833}" type="pres">
      <dgm:prSet presAssocID="{F3B0EA0E-C1FE-4661-B6D5-9E5DE5BFF60A}" presName="node" presStyleLbl="node1" presStyleIdx="5" presStyleCnt="7">
        <dgm:presLayoutVars>
          <dgm:bulletEnabled val="1"/>
        </dgm:presLayoutVars>
      </dgm:prSet>
      <dgm:spPr/>
      <dgm:t>
        <a:bodyPr/>
        <a:lstStyle/>
        <a:p>
          <a:endParaRPr lang="es-EC"/>
        </a:p>
      </dgm:t>
    </dgm:pt>
    <dgm:pt modelId="{6A06D591-ABDB-4B63-AEFD-1BB7D9B0A694}" type="pres">
      <dgm:prSet presAssocID="{8A5BD028-DCC8-4D75-89EB-A62D9C5FD53E}" presName="sibTrans" presStyleLbl="sibTrans2D1" presStyleIdx="5" presStyleCnt="6"/>
      <dgm:spPr/>
      <dgm:t>
        <a:bodyPr/>
        <a:lstStyle/>
        <a:p>
          <a:endParaRPr lang="es-EC"/>
        </a:p>
      </dgm:t>
    </dgm:pt>
    <dgm:pt modelId="{46DA7397-E80E-480E-991A-C7DE5D7A69F7}" type="pres">
      <dgm:prSet presAssocID="{8A5BD028-DCC8-4D75-89EB-A62D9C5FD53E}" presName="connectorText" presStyleLbl="sibTrans2D1" presStyleIdx="5" presStyleCnt="6"/>
      <dgm:spPr/>
      <dgm:t>
        <a:bodyPr/>
        <a:lstStyle/>
        <a:p>
          <a:endParaRPr lang="es-EC"/>
        </a:p>
      </dgm:t>
    </dgm:pt>
    <dgm:pt modelId="{8A457873-434C-4A97-9404-977E08D6BB3D}" type="pres">
      <dgm:prSet presAssocID="{53F8DC68-014B-4C17-A289-9BEFF51B64CC}" presName="node" presStyleLbl="node1" presStyleIdx="6" presStyleCnt="7">
        <dgm:presLayoutVars>
          <dgm:bulletEnabled val="1"/>
        </dgm:presLayoutVars>
      </dgm:prSet>
      <dgm:spPr/>
      <dgm:t>
        <a:bodyPr/>
        <a:lstStyle/>
        <a:p>
          <a:endParaRPr lang="es-EC"/>
        </a:p>
      </dgm:t>
    </dgm:pt>
  </dgm:ptLst>
  <dgm:cxnLst>
    <dgm:cxn modelId="{4A7341EC-8C0E-4A7C-BE9C-9B4FA31BC308}" type="presOf" srcId="{8A5BD028-DCC8-4D75-89EB-A62D9C5FD53E}" destId="{6A06D591-ABDB-4B63-AEFD-1BB7D9B0A694}" srcOrd="0" destOrd="0" presId="urn:microsoft.com/office/officeart/2005/8/layout/process5"/>
    <dgm:cxn modelId="{F840EEFD-F5EC-4F0D-A124-BDBB23DFBB2A}" srcId="{72189D58-09A0-4AA8-8555-181A751EE2C2}" destId="{82F6D9D2-EBA6-478A-9A58-876C8F915355}" srcOrd="1" destOrd="0" parTransId="{0C92DCAA-98BD-4458-A32C-BD6301D14090}" sibTransId="{2D0FCA04-2DA7-4ABD-AF58-D9B7F8F2245A}"/>
    <dgm:cxn modelId="{45A4A772-3A2C-48FB-9BD5-1B85F9011138}" type="presOf" srcId="{737BAA7D-FB0D-4675-A8FD-60CEB51EC28F}" destId="{DB0F1642-28DC-447E-AC20-F99109E5B25A}" srcOrd="0" destOrd="0" presId="urn:microsoft.com/office/officeart/2005/8/layout/process5"/>
    <dgm:cxn modelId="{F205FBE3-0D37-4191-9C0E-C0DCA6D02309}" srcId="{72189D58-09A0-4AA8-8555-181A751EE2C2}" destId="{F3B0EA0E-C1FE-4661-B6D5-9E5DE5BFF60A}" srcOrd="5" destOrd="0" parTransId="{2873EA34-E3CA-43DF-81BA-D41EAAEF2ABC}" sibTransId="{8A5BD028-DCC8-4D75-89EB-A62D9C5FD53E}"/>
    <dgm:cxn modelId="{A6F8474A-AC0D-4EBF-BCFC-2D9147D7EA75}" type="presOf" srcId="{3A6F93D0-C6F1-426D-BA55-3BFA67E452E1}" destId="{4ABAF972-93B8-4536-AF5E-ECB46FD6A8C4}" srcOrd="0" destOrd="0" presId="urn:microsoft.com/office/officeart/2005/8/layout/process5"/>
    <dgm:cxn modelId="{9EC58BB6-F012-42B7-983E-11831DD9C9C0}" type="presOf" srcId="{2D0FCA04-2DA7-4ABD-AF58-D9B7F8F2245A}" destId="{DDDE4BBA-04F0-4F30-A747-AB5F86C5EADF}" srcOrd="0" destOrd="0" presId="urn:microsoft.com/office/officeart/2005/8/layout/process5"/>
    <dgm:cxn modelId="{5669247A-202C-4E30-9350-DBFB7BBA55E4}" type="presOf" srcId="{8A5BD028-DCC8-4D75-89EB-A62D9C5FD53E}" destId="{46DA7397-E80E-480E-991A-C7DE5D7A69F7}" srcOrd="1" destOrd="0" presId="urn:microsoft.com/office/officeart/2005/8/layout/process5"/>
    <dgm:cxn modelId="{9A2171BB-D6DB-4522-A9F1-3F814CC01CCE}" srcId="{72189D58-09A0-4AA8-8555-181A751EE2C2}" destId="{A484255C-83C8-44A6-BC81-D9AFE7D254AC}" srcOrd="2" destOrd="0" parTransId="{BCBDD1F6-BD4F-4C11-B327-9A437A36F2AA}" sibTransId="{737BAA7D-FB0D-4675-A8FD-60CEB51EC28F}"/>
    <dgm:cxn modelId="{F85D8B72-F23E-44AF-B5BB-5F459D9C62D2}" type="presOf" srcId="{6FB190ED-21F7-4D80-9E54-4DF3A8164169}" destId="{781297FA-BB3C-46FC-B848-42589A6FC62F}" srcOrd="1" destOrd="0" presId="urn:microsoft.com/office/officeart/2005/8/layout/process5"/>
    <dgm:cxn modelId="{16614AFC-3F7B-4DAB-91DD-59DCD1A4D5EA}" srcId="{72189D58-09A0-4AA8-8555-181A751EE2C2}" destId="{1991251B-6216-4830-8753-BBB44BB9DF13}" srcOrd="0" destOrd="0" parTransId="{6B31571A-50C6-4BBB-AAE8-12BB2C55C708}" sibTransId="{CB2A87D1-E18C-42F0-936A-889E82A2BEEA}"/>
    <dgm:cxn modelId="{552CC6E5-1E0A-40F9-A1C6-4C8C73D50325}" type="presOf" srcId="{F3B0EA0E-C1FE-4661-B6D5-9E5DE5BFF60A}" destId="{51FC61CF-EABB-4BDD-9095-89F132F48833}" srcOrd="0" destOrd="0" presId="urn:microsoft.com/office/officeart/2005/8/layout/process5"/>
    <dgm:cxn modelId="{FE14D1FB-BBAA-494C-9935-D88635FC25DB}" type="presOf" srcId="{A484255C-83C8-44A6-BC81-D9AFE7D254AC}" destId="{50AE35C4-5B89-4180-9B36-56EB966F2143}" srcOrd="0" destOrd="0" presId="urn:microsoft.com/office/officeart/2005/8/layout/process5"/>
    <dgm:cxn modelId="{B481252A-1C43-481C-B7F3-2B4CE24C7E24}" type="presOf" srcId="{2648D0D4-5963-453C-931C-D9C507D933C8}" destId="{DB598621-CAE8-4A1E-8A24-68946CD4DCCA}" srcOrd="0" destOrd="0" presId="urn:microsoft.com/office/officeart/2005/8/layout/process5"/>
    <dgm:cxn modelId="{2EC7D027-811A-4E0A-AD91-D1790676845E}" type="presOf" srcId="{1991251B-6216-4830-8753-BBB44BB9DF13}" destId="{5556B105-74EA-44A9-9AC8-B9B5F4306903}" srcOrd="0" destOrd="0" presId="urn:microsoft.com/office/officeart/2005/8/layout/process5"/>
    <dgm:cxn modelId="{ABECC029-D486-4D60-B0FF-2746B7A49FC4}" type="presOf" srcId="{53F8DC68-014B-4C17-A289-9BEFF51B64CC}" destId="{8A457873-434C-4A97-9404-977E08D6BB3D}" srcOrd="0" destOrd="0" presId="urn:microsoft.com/office/officeart/2005/8/layout/process5"/>
    <dgm:cxn modelId="{925FEFF9-F786-4056-BCEB-71C41E78E5E3}" srcId="{72189D58-09A0-4AA8-8555-181A751EE2C2}" destId="{BC5D5B1E-0D0C-47F1-BCA7-1E3041226897}" srcOrd="3" destOrd="0" parTransId="{EBD1AD25-B13F-418A-B359-A3A4D47CC8C0}" sibTransId="{6FB190ED-21F7-4D80-9E54-4DF3A8164169}"/>
    <dgm:cxn modelId="{F6A3A7FC-CC94-4D41-959D-7A0A9F642D0E}" type="presOf" srcId="{2D0FCA04-2DA7-4ABD-AF58-D9B7F8F2245A}" destId="{C3A47487-F73F-4C62-B3D6-D91F1B72AAAA}" srcOrd="1" destOrd="0" presId="urn:microsoft.com/office/officeart/2005/8/layout/process5"/>
    <dgm:cxn modelId="{6B401A7A-D47B-4637-A81A-6FE5585CA347}" type="presOf" srcId="{CB2A87D1-E18C-42F0-936A-889E82A2BEEA}" destId="{C3AE1D42-254A-423A-88EF-4D638973D752}" srcOrd="1" destOrd="0" presId="urn:microsoft.com/office/officeart/2005/8/layout/process5"/>
    <dgm:cxn modelId="{F915888B-6197-4816-A388-3AFBF0963676}" type="presOf" srcId="{737BAA7D-FB0D-4675-A8FD-60CEB51EC28F}" destId="{4DB2C3DB-07D1-4479-AF65-ED8978301682}" srcOrd="1" destOrd="0" presId="urn:microsoft.com/office/officeart/2005/8/layout/process5"/>
    <dgm:cxn modelId="{0A98A1FE-B1D8-4260-A12D-899C86F0FE6B}" type="presOf" srcId="{82F6D9D2-EBA6-478A-9A58-876C8F915355}" destId="{F2EF9C60-BCA2-4E27-A569-493994ACB0CD}" srcOrd="0" destOrd="0" presId="urn:microsoft.com/office/officeart/2005/8/layout/process5"/>
    <dgm:cxn modelId="{79E32890-544E-4169-86C8-3E1639825FD9}" srcId="{72189D58-09A0-4AA8-8555-181A751EE2C2}" destId="{3A6F93D0-C6F1-426D-BA55-3BFA67E452E1}" srcOrd="4" destOrd="0" parTransId="{F932C51B-B3CC-400F-9C2A-EF6F62DF22C6}" sibTransId="{2648D0D4-5963-453C-931C-D9C507D933C8}"/>
    <dgm:cxn modelId="{0C2C6E68-AE59-4479-A1ED-BFC5952CA0D1}" type="presOf" srcId="{72189D58-09A0-4AA8-8555-181A751EE2C2}" destId="{A2436847-4C77-4067-A750-3B89CFEE2FB4}" srcOrd="0" destOrd="0" presId="urn:microsoft.com/office/officeart/2005/8/layout/process5"/>
    <dgm:cxn modelId="{7073183D-E20F-4686-B2B0-58FB79AFF10F}" type="presOf" srcId="{6FB190ED-21F7-4D80-9E54-4DF3A8164169}" destId="{DF73249F-61B5-4CA1-9976-95B98E3F4858}" srcOrd="0" destOrd="0" presId="urn:microsoft.com/office/officeart/2005/8/layout/process5"/>
    <dgm:cxn modelId="{8AA469FC-467C-4D6C-9D83-4F6BCB8332B0}" type="presOf" srcId="{CB2A87D1-E18C-42F0-936A-889E82A2BEEA}" destId="{647D102B-D079-4546-85A7-C8C882E1160C}" srcOrd="0" destOrd="0" presId="urn:microsoft.com/office/officeart/2005/8/layout/process5"/>
    <dgm:cxn modelId="{34540D44-3404-4D53-ADE3-A0DD66D89E65}" type="presOf" srcId="{BC5D5B1E-0D0C-47F1-BCA7-1E3041226897}" destId="{145C5BDD-2A14-40EF-8A63-F7594787C892}" srcOrd="0" destOrd="0" presId="urn:microsoft.com/office/officeart/2005/8/layout/process5"/>
    <dgm:cxn modelId="{2B0C6AD8-5568-4BA5-9197-8087EDAA254D}" type="presOf" srcId="{2648D0D4-5963-453C-931C-D9C507D933C8}" destId="{2435A12D-0064-42A1-B95D-B0A6F861F341}" srcOrd="1" destOrd="0" presId="urn:microsoft.com/office/officeart/2005/8/layout/process5"/>
    <dgm:cxn modelId="{C6640731-9F3D-45DE-8815-3AA275AEB339}" srcId="{72189D58-09A0-4AA8-8555-181A751EE2C2}" destId="{53F8DC68-014B-4C17-A289-9BEFF51B64CC}" srcOrd="6" destOrd="0" parTransId="{7D1AD9CB-B160-4EC7-9B6E-68132C11307C}" sibTransId="{8E861CC5-0FF8-48DC-AA38-AA2CC3CF685D}"/>
    <dgm:cxn modelId="{DCF7DA7A-F184-4A23-ADF1-4409841B3BD7}" type="presParOf" srcId="{A2436847-4C77-4067-A750-3B89CFEE2FB4}" destId="{5556B105-74EA-44A9-9AC8-B9B5F4306903}" srcOrd="0" destOrd="0" presId="urn:microsoft.com/office/officeart/2005/8/layout/process5"/>
    <dgm:cxn modelId="{838D29AB-D9FC-45DE-9EB3-A1946EF312D7}" type="presParOf" srcId="{A2436847-4C77-4067-A750-3B89CFEE2FB4}" destId="{647D102B-D079-4546-85A7-C8C882E1160C}" srcOrd="1" destOrd="0" presId="urn:microsoft.com/office/officeart/2005/8/layout/process5"/>
    <dgm:cxn modelId="{32598A3C-562E-4714-8973-588B5BF4DEAA}" type="presParOf" srcId="{647D102B-D079-4546-85A7-C8C882E1160C}" destId="{C3AE1D42-254A-423A-88EF-4D638973D752}" srcOrd="0" destOrd="0" presId="urn:microsoft.com/office/officeart/2005/8/layout/process5"/>
    <dgm:cxn modelId="{A327E6B6-A024-495E-A7BA-D6FFF0463CE6}" type="presParOf" srcId="{A2436847-4C77-4067-A750-3B89CFEE2FB4}" destId="{F2EF9C60-BCA2-4E27-A569-493994ACB0CD}" srcOrd="2" destOrd="0" presId="urn:microsoft.com/office/officeart/2005/8/layout/process5"/>
    <dgm:cxn modelId="{8026DD51-9AF4-4557-BCE2-7103CC7D887D}" type="presParOf" srcId="{A2436847-4C77-4067-A750-3B89CFEE2FB4}" destId="{DDDE4BBA-04F0-4F30-A747-AB5F86C5EADF}" srcOrd="3" destOrd="0" presId="urn:microsoft.com/office/officeart/2005/8/layout/process5"/>
    <dgm:cxn modelId="{6724D6C3-0E0B-423D-A073-2ABAE0119AEA}" type="presParOf" srcId="{DDDE4BBA-04F0-4F30-A747-AB5F86C5EADF}" destId="{C3A47487-F73F-4C62-B3D6-D91F1B72AAAA}" srcOrd="0" destOrd="0" presId="urn:microsoft.com/office/officeart/2005/8/layout/process5"/>
    <dgm:cxn modelId="{E9C2A422-229C-46E5-AC6A-C15B6C0352F8}" type="presParOf" srcId="{A2436847-4C77-4067-A750-3B89CFEE2FB4}" destId="{50AE35C4-5B89-4180-9B36-56EB966F2143}" srcOrd="4" destOrd="0" presId="urn:microsoft.com/office/officeart/2005/8/layout/process5"/>
    <dgm:cxn modelId="{87DFCF05-F867-40F7-96F8-8249C5FA5381}" type="presParOf" srcId="{A2436847-4C77-4067-A750-3B89CFEE2FB4}" destId="{DB0F1642-28DC-447E-AC20-F99109E5B25A}" srcOrd="5" destOrd="0" presId="urn:microsoft.com/office/officeart/2005/8/layout/process5"/>
    <dgm:cxn modelId="{ED8D0B6A-0EA4-4F1D-8370-5947A27393B9}" type="presParOf" srcId="{DB0F1642-28DC-447E-AC20-F99109E5B25A}" destId="{4DB2C3DB-07D1-4479-AF65-ED8978301682}" srcOrd="0" destOrd="0" presId="urn:microsoft.com/office/officeart/2005/8/layout/process5"/>
    <dgm:cxn modelId="{1BB4BA84-610D-4939-B6B2-5B446676D0E7}" type="presParOf" srcId="{A2436847-4C77-4067-A750-3B89CFEE2FB4}" destId="{145C5BDD-2A14-40EF-8A63-F7594787C892}" srcOrd="6" destOrd="0" presId="urn:microsoft.com/office/officeart/2005/8/layout/process5"/>
    <dgm:cxn modelId="{0698EA88-1BA7-41EA-8CD1-F4DE40E3E3D6}" type="presParOf" srcId="{A2436847-4C77-4067-A750-3B89CFEE2FB4}" destId="{DF73249F-61B5-4CA1-9976-95B98E3F4858}" srcOrd="7" destOrd="0" presId="urn:microsoft.com/office/officeart/2005/8/layout/process5"/>
    <dgm:cxn modelId="{EB6F0379-46BA-4278-B8FA-3A9F8D9C54D1}" type="presParOf" srcId="{DF73249F-61B5-4CA1-9976-95B98E3F4858}" destId="{781297FA-BB3C-46FC-B848-42589A6FC62F}" srcOrd="0" destOrd="0" presId="urn:microsoft.com/office/officeart/2005/8/layout/process5"/>
    <dgm:cxn modelId="{B7568AB2-D016-4463-B60A-D07E987C2F52}" type="presParOf" srcId="{A2436847-4C77-4067-A750-3B89CFEE2FB4}" destId="{4ABAF972-93B8-4536-AF5E-ECB46FD6A8C4}" srcOrd="8" destOrd="0" presId="urn:microsoft.com/office/officeart/2005/8/layout/process5"/>
    <dgm:cxn modelId="{FEFE65DF-A390-4FB4-A55E-D0E05A6289A1}" type="presParOf" srcId="{A2436847-4C77-4067-A750-3B89CFEE2FB4}" destId="{DB598621-CAE8-4A1E-8A24-68946CD4DCCA}" srcOrd="9" destOrd="0" presId="urn:microsoft.com/office/officeart/2005/8/layout/process5"/>
    <dgm:cxn modelId="{9B77114A-0105-4405-914F-5E3DA2A49FB7}" type="presParOf" srcId="{DB598621-CAE8-4A1E-8A24-68946CD4DCCA}" destId="{2435A12D-0064-42A1-B95D-B0A6F861F341}" srcOrd="0" destOrd="0" presId="urn:microsoft.com/office/officeart/2005/8/layout/process5"/>
    <dgm:cxn modelId="{5AE81C90-A40F-43B9-A254-1853C16F4A35}" type="presParOf" srcId="{A2436847-4C77-4067-A750-3B89CFEE2FB4}" destId="{51FC61CF-EABB-4BDD-9095-89F132F48833}" srcOrd="10" destOrd="0" presId="urn:microsoft.com/office/officeart/2005/8/layout/process5"/>
    <dgm:cxn modelId="{F2DBB409-2283-4D47-9BD5-6B8CBD030A7A}" type="presParOf" srcId="{A2436847-4C77-4067-A750-3B89CFEE2FB4}" destId="{6A06D591-ABDB-4B63-AEFD-1BB7D9B0A694}" srcOrd="11" destOrd="0" presId="urn:microsoft.com/office/officeart/2005/8/layout/process5"/>
    <dgm:cxn modelId="{05FCA130-C3D6-4CAF-A7C6-F97991B07153}" type="presParOf" srcId="{6A06D591-ABDB-4B63-AEFD-1BB7D9B0A694}" destId="{46DA7397-E80E-480E-991A-C7DE5D7A69F7}" srcOrd="0" destOrd="0" presId="urn:microsoft.com/office/officeart/2005/8/layout/process5"/>
    <dgm:cxn modelId="{B353098A-5121-4B42-A945-2749874C774C}" type="presParOf" srcId="{A2436847-4C77-4067-A750-3B89CFEE2FB4}" destId="{8A457873-434C-4A97-9404-977E08D6BB3D}" srcOrd="1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1989-3CA4-4BFE-9720-B92C2DB5E997}" type="datetimeFigureOut">
              <a:rPr lang="es-EC" smtClean="0"/>
              <a:t>1/9/2017</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82CAA-16B9-49CC-BC4A-BBC3FB02DD1C}" type="slidenum">
              <a:rPr lang="es-EC" smtClean="0"/>
              <a:t>‹Nº›</a:t>
            </a:fld>
            <a:endParaRPr lang="es-EC"/>
          </a:p>
        </p:txBody>
      </p:sp>
    </p:spTree>
    <p:extLst>
      <p:ext uri="{BB962C8B-B14F-4D97-AF65-F5344CB8AC3E}">
        <p14:creationId xmlns:p14="http://schemas.microsoft.com/office/powerpoint/2010/main" val="1827471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9F82CAA-16B9-49CC-BC4A-BBC3FB02DD1C}" type="slidenum">
              <a:rPr lang="es-EC" smtClean="0"/>
              <a:t>2</a:t>
            </a:fld>
            <a:endParaRPr lang="es-EC"/>
          </a:p>
        </p:txBody>
      </p:sp>
    </p:spTree>
    <p:extLst>
      <p:ext uri="{BB962C8B-B14F-4D97-AF65-F5344CB8AC3E}">
        <p14:creationId xmlns:p14="http://schemas.microsoft.com/office/powerpoint/2010/main" val="285294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9F82CAA-16B9-49CC-BC4A-BBC3FB02DD1C}" type="slidenum">
              <a:rPr lang="es-EC" smtClean="0"/>
              <a:t>3</a:t>
            </a:fld>
            <a:endParaRPr lang="es-EC"/>
          </a:p>
        </p:txBody>
      </p:sp>
    </p:spTree>
    <p:extLst>
      <p:ext uri="{BB962C8B-B14F-4D97-AF65-F5344CB8AC3E}">
        <p14:creationId xmlns:p14="http://schemas.microsoft.com/office/powerpoint/2010/main" val="3712264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9F82CAA-16B9-49CC-BC4A-BBC3FB02DD1C}" type="slidenum">
              <a:rPr lang="es-EC" smtClean="0"/>
              <a:t>17</a:t>
            </a:fld>
            <a:endParaRPr lang="es-EC"/>
          </a:p>
        </p:txBody>
      </p:sp>
    </p:spTree>
    <p:extLst>
      <p:ext uri="{BB962C8B-B14F-4D97-AF65-F5344CB8AC3E}">
        <p14:creationId xmlns:p14="http://schemas.microsoft.com/office/powerpoint/2010/main" val="26409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9/1/2017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lumMod val="120000"/>
              </a:schemeClr>
            </a:gs>
            <a:gs pos="100000">
              <a:schemeClr val="accent1">
                <a:lumMod val="20000"/>
                <a:lumOff val="80000"/>
              </a:schemeClr>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2.png"/><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40.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4.jpg"/><Relationship Id="rId4" Type="http://schemas.openxmlformats.org/officeDocument/2006/relationships/image" Target="../media/image1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2851523" cy="6638625"/>
            <a:chOff x="2487613" y="285750"/>
            <a:chExt cx="2428875" cy="5654676"/>
          </a:xfrm>
        </p:grpSpPr>
        <p:sp>
          <p:nvSpPr>
            <p:cNvPr id="12" name="Freeform 11"/>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224" y="-786"/>
            <a:ext cx="2356675" cy="6854040"/>
            <a:chOff x="6627813" y="194833"/>
            <a:chExt cx="1952625" cy="5678918"/>
          </a:xfrm>
        </p:grpSpPr>
        <p:sp>
          <p:nvSpPr>
            <p:cNvPr id="26" name="Freeform 27"/>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3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588986"/>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0 Imagen" descr="Imagen que contiene objeto, reloj&#10;&#10;Descripción generada con confianza muy alta">
            <a:extLst>
              <a:ext uri="{FF2B5EF4-FFF2-40B4-BE49-F238E27FC236}">
                <a16:creationId xmlns:a16="http://schemas.microsoft.com/office/drawing/2014/main" xmlns="" id="{7F57CC60-D654-4668-9BF2-7BE8BD54FD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401464" y="194225"/>
            <a:ext cx="5233280" cy="1366655"/>
          </a:xfrm>
          <a:prstGeom prst="rect">
            <a:avLst/>
          </a:prstGeom>
        </p:spPr>
      </p:pic>
      <p:sp>
        <p:nvSpPr>
          <p:cNvPr id="3" name="Subtítulo 2">
            <a:extLst>
              <a:ext uri="{FF2B5EF4-FFF2-40B4-BE49-F238E27FC236}">
                <a16:creationId xmlns:a16="http://schemas.microsoft.com/office/drawing/2014/main" xmlns="" id="{542586ED-E7DD-4EB9-AF76-50304BB21D98}"/>
              </a:ext>
            </a:extLst>
          </p:cNvPr>
          <p:cNvSpPr>
            <a:spLocks noGrp="1"/>
          </p:cNvSpPr>
          <p:nvPr>
            <p:ph type="subTitle" idx="1"/>
          </p:nvPr>
        </p:nvSpPr>
        <p:spPr>
          <a:xfrm>
            <a:off x="2312644" y="1677215"/>
            <a:ext cx="9039984" cy="500351"/>
          </a:xfrm>
        </p:spPr>
        <p:txBody>
          <a:bodyPr>
            <a:normAutofit fontScale="92500"/>
          </a:bodyPr>
          <a:lstStyle/>
          <a:p>
            <a:pPr algn="ctr"/>
            <a:r>
              <a:rPr lang="es-EC" sz="2400" dirty="0"/>
              <a:t>DEPARTAMENTO DE CIENCIAS DE LA TIERRA Y CONSTRUCCIÓN</a:t>
            </a:r>
            <a:endParaRPr lang="es-US" sz="2400" dirty="0"/>
          </a:p>
        </p:txBody>
      </p:sp>
      <p:sp>
        <p:nvSpPr>
          <p:cNvPr id="6" name="Título 5">
            <a:extLst>
              <a:ext uri="{FF2B5EF4-FFF2-40B4-BE49-F238E27FC236}">
                <a16:creationId xmlns:a16="http://schemas.microsoft.com/office/drawing/2014/main" xmlns="" id="{D05FFC2C-A814-44F5-BD00-6270EB260B3B}"/>
              </a:ext>
            </a:extLst>
          </p:cNvPr>
          <p:cNvSpPr>
            <a:spLocks noGrp="1"/>
          </p:cNvSpPr>
          <p:nvPr>
            <p:ph type="ctrTitle"/>
          </p:nvPr>
        </p:nvSpPr>
        <p:spPr>
          <a:xfrm>
            <a:off x="1609677" y="3089179"/>
            <a:ext cx="10307648" cy="1756236"/>
          </a:xfrm>
          <a:noFill/>
        </p:spPr>
        <p:txBody>
          <a:bodyPr>
            <a:noAutofit/>
          </a:bodyPr>
          <a:lstStyle/>
          <a:p>
            <a:pPr algn="ctr"/>
            <a:r>
              <a:rPr lang="es-EC" sz="2800" b="1" dirty="0">
                <a:solidFill>
                  <a:schemeClr val="accent1">
                    <a:lumMod val="50000"/>
                  </a:schemeClr>
                </a:solidFill>
              </a:rPr>
              <a:t>“PREDICCIÓN ESPACIAL DE LOS PARÁMETROS PH Y CONDUCTIVIDAD </a:t>
            </a:r>
            <a:r>
              <a:rPr lang="es-EC" sz="2800" b="1" dirty="0" smtClean="0">
                <a:solidFill>
                  <a:schemeClr val="accent1">
                    <a:lumMod val="50000"/>
                  </a:schemeClr>
                </a:solidFill>
              </a:rPr>
              <a:t>ELÉCTRICA</a:t>
            </a:r>
            <a:r>
              <a:rPr lang="es-EC" sz="2800" b="1" dirty="0">
                <a:solidFill>
                  <a:schemeClr val="accent1">
                    <a:lumMod val="50000"/>
                  </a:schemeClr>
                </a:solidFill>
              </a:rPr>
              <a:t>, EN EL SUELO DEL CANTÓN MONTECRISTI,MEDIANTE TÉCNICAS GEOESTADÍSTICAS Y MÍNIMOS CUADRADOS COLOCACIÓN (LSC)”</a:t>
            </a:r>
            <a:endParaRPr lang="es-US" sz="2800" b="1" dirty="0">
              <a:solidFill>
                <a:schemeClr val="accent1">
                  <a:lumMod val="50000"/>
                </a:schemeClr>
              </a:solidFill>
            </a:endParaRPr>
          </a:p>
        </p:txBody>
      </p:sp>
      <p:sp>
        <p:nvSpPr>
          <p:cNvPr id="38" name="Subtítulo 2">
            <a:extLst>
              <a:ext uri="{FF2B5EF4-FFF2-40B4-BE49-F238E27FC236}">
                <a16:creationId xmlns:a16="http://schemas.microsoft.com/office/drawing/2014/main" xmlns="" id="{0FC4572B-8F31-4A7D-9737-AB099F437209}"/>
              </a:ext>
            </a:extLst>
          </p:cNvPr>
          <p:cNvSpPr txBox="1">
            <a:spLocks/>
          </p:cNvSpPr>
          <p:nvPr/>
        </p:nvSpPr>
        <p:spPr>
          <a:xfrm>
            <a:off x="1924802" y="2086567"/>
            <a:ext cx="9815668" cy="49300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es-EC" sz="2200" dirty="0"/>
              <a:t>CARRERA DE INGENIERÍA GEOGRÁFICA Y DEL MEDIO AMBIENTE</a:t>
            </a:r>
            <a:endParaRPr lang="es-US" sz="2200" dirty="0"/>
          </a:p>
        </p:txBody>
      </p:sp>
      <p:sp>
        <p:nvSpPr>
          <p:cNvPr id="40" name="Subtítulo 2">
            <a:extLst>
              <a:ext uri="{FF2B5EF4-FFF2-40B4-BE49-F238E27FC236}">
                <a16:creationId xmlns:a16="http://schemas.microsoft.com/office/drawing/2014/main" xmlns="" id="{47764EED-4A96-4C7E-95A4-5C7375B979C3}"/>
              </a:ext>
            </a:extLst>
          </p:cNvPr>
          <p:cNvSpPr txBox="1">
            <a:spLocks/>
          </p:cNvSpPr>
          <p:nvPr/>
        </p:nvSpPr>
        <p:spPr>
          <a:xfrm>
            <a:off x="6763501" y="5337471"/>
            <a:ext cx="5485748" cy="151125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s-EC" sz="1600" dirty="0"/>
              <a:t>Director de carrera:      Ing. Wilson Jácome, Mg.</a:t>
            </a:r>
          </a:p>
          <a:p>
            <a:r>
              <a:rPr lang="es-EC" sz="1600" dirty="0"/>
              <a:t>Director del proyecto:  Ing. Armando Echeverría, Mg.</a:t>
            </a:r>
          </a:p>
          <a:p>
            <a:r>
              <a:rPr lang="es-EC" sz="1600" dirty="0"/>
              <a:t>Oponente designado:  Ing. </a:t>
            </a:r>
            <a:r>
              <a:rPr lang="es-EC" sz="1600"/>
              <a:t>Izar </a:t>
            </a:r>
            <a:r>
              <a:rPr lang="es-EC" sz="1600" smtClean="0"/>
              <a:t>Sinde, </a:t>
            </a:r>
            <a:r>
              <a:rPr lang="es-EC" sz="1600" dirty="0"/>
              <a:t>Mg.</a:t>
            </a:r>
          </a:p>
          <a:p>
            <a:r>
              <a:rPr lang="es-EC" sz="1600" dirty="0"/>
              <a:t>Secretario académico: Dr. Marcelo Mejia M.</a:t>
            </a:r>
          </a:p>
          <a:p>
            <a:endParaRPr lang="es-US" sz="1400" dirty="0"/>
          </a:p>
        </p:txBody>
      </p:sp>
      <p:sp>
        <p:nvSpPr>
          <p:cNvPr id="7" name="Rectángulo 6">
            <a:extLst>
              <a:ext uri="{FF2B5EF4-FFF2-40B4-BE49-F238E27FC236}">
                <a16:creationId xmlns:a16="http://schemas.microsoft.com/office/drawing/2014/main" xmlns="" id="{71FD425B-B191-405F-B0CB-408E7591757A}"/>
              </a:ext>
            </a:extLst>
          </p:cNvPr>
          <p:cNvSpPr/>
          <p:nvPr/>
        </p:nvSpPr>
        <p:spPr>
          <a:xfrm>
            <a:off x="2383899" y="5785112"/>
            <a:ext cx="3847528" cy="369332"/>
          </a:xfrm>
          <a:prstGeom prst="rect">
            <a:avLst/>
          </a:prstGeom>
        </p:spPr>
        <p:txBody>
          <a:bodyPr wrap="none">
            <a:spAutoFit/>
          </a:bodyPr>
          <a:lstStyle/>
          <a:p>
            <a:r>
              <a:rPr lang="es-EC" b="1" dirty="0"/>
              <a:t>Autor</a:t>
            </a:r>
            <a:r>
              <a:rPr lang="en-US" b="1" dirty="0"/>
              <a:t>: Arellano P</a:t>
            </a:r>
            <a:r>
              <a:rPr lang="es-EC" b="1" dirty="0"/>
              <a:t>érez John Alexis</a:t>
            </a:r>
          </a:p>
        </p:txBody>
      </p:sp>
      <p:pic>
        <p:nvPicPr>
          <p:cNvPr id="45" name="Imagen 44">
            <a:extLst>
              <a:ext uri="{FF2B5EF4-FFF2-40B4-BE49-F238E27FC236}">
                <a16:creationId xmlns:a16="http://schemas.microsoft.com/office/drawing/2014/main" xmlns="" id="{168F52D1-4AD8-492F-8402-A80C9EDA3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4744" y="78967"/>
            <a:ext cx="1439867" cy="1442746"/>
          </a:xfrm>
          <a:prstGeom prst="rect">
            <a:avLst/>
          </a:prstGeom>
        </p:spPr>
      </p:pic>
    </p:spTree>
    <p:extLst>
      <p:ext uri="{BB962C8B-B14F-4D97-AF65-F5344CB8AC3E}">
        <p14:creationId xmlns:p14="http://schemas.microsoft.com/office/powerpoint/2010/main" val="1388497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upo 7"/>
          <p:cNvGrpSpPr/>
          <p:nvPr/>
        </p:nvGrpSpPr>
        <p:grpSpPr>
          <a:xfrm>
            <a:off x="0" y="0"/>
            <a:ext cx="2894525" cy="406800"/>
            <a:chOff x="1190282" y="2966"/>
            <a:chExt cx="2108557" cy="1265134"/>
          </a:xfrm>
        </p:grpSpPr>
        <p:sp>
          <p:nvSpPr>
            <p:cNvPr id="9" name="Rectángulo redondeado 8"/>
            <p:cNvSpPr/>
            <p:nvPr/>
          </p:nvSpPr>
          <p:spPr>
            <a:xfrm>
              <a:off x="1190282" y="2966"/>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ángulo 9"/>
            <p:cNvSpPr/>
            <p:nvPr/>
          </p:nvSpPr>
          <p:spPr>
            <a:xfrm>
              <a:off x="1227337" y="40021"/>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Recopilación de datos</a:t>
              </a:r>
              <a:endParaRPr lang="es-EC" sz="1700" kern="1200" dirty="0"/>
            </a:p>
          </p:txBody>
        </p:sp>
      </p:grpSp>
      <p:pic>
        <p:nvPicPr>
          <p:cNvPr id="12" name="Imagen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0946"/>
            <a:ext cx="7810500" cy="5527053"/>
          </a:xfrm>
          <a:prstGeom prst="rect">
            <a:avLst/>
          </a:prstGeom>
        </p:spPr>
      </p:pic>
      <p:pic>
        <p:nvPicPr>
          <p:cNvPr id="15" name="Imagen 14"/>
          <p:cNvPicPr/>
          <p:nvPr/>
        </p:nvPicPr>
        <p:blipFill>
          <a:blip r:embed="rId3">
            <a:extLst>
              <a:ext uri="{28A0092B-C50C-407E-A947-70E740481C1C}">
                <a14:useLocalDpi xmlns:a14="http://schemas.microsoft.com/office/drawing/2010/main" val="0"/>
              </a:ext>
            </a:extLst>
          </a:blip>
          <a:stretch>
            <a:fillRect/>
          </a:stretch>
        </p:blipFill>
        <p:spPr>
          <a:xfrm>
            <a:off x="7861366" y="72364"/>
            <a:ext cx="2920933" cy="3432835"/>
          </a:xfrm>
          <a:prstGeom prst="rect">
            <a:avLst/>
          </a:prstGeom>
          <a:ln w="3175">
            <a:solidFill>
              <a:schemeClr val="tx1"/>
            </a:solidFill>
          </a:ln>
        </p:spPr>
      </p:pic>
      <p:pic>
        <p:nvPicPr>
          <p:cNvPr id="16" name="Imagen 15"/>
          <p:cNvPicPr/>
          <p:nvPr/>
        </p:nvPicPr>
        <p:blipFill>
          <a:blip r:embed="rId4">
            <a:extLst>
              <a:ext uri="{28A0092B-C50C-407E-A947-70E740481C1C}">
                <a14:useLocalDpi xmlns:a14="http://schemas.microsoft.com/office/drawing/2010/main" val="0"/>
              </a:ext>
            </a:extLst>
          </a:blip>
          <a:stretch>
            <a:fillRect/>
          </a:stretch>
        </p:blipFill>
        <p:spPr>
          <a:xfrm>
            <a:off x="8846038" y="3196420"/>
            <a:ext cx="3244362" cy="3661579"/>
          </a:xfrm>
          <a:prstGeom prst="rect">
            <a:avLst/>
          </a:prstGeom>
          <a:ln w="3175">
            <a:solidFill>
              <a:schemeClr val="tx1"/>
            </a:solidFill>
          </a:ln>
        </p:spPr>
      </p:pic>
      <p:cxnSp>
        <p:nvCxnSpPr>
          <p:cNvPr id="17" name="Conector recto de flecha 16"/>
          <p:cNvCxnSpPr/>
          <p:nvPr/>
        </p:nvCxnSpPr>
        <p:spPr>
          <a:xfrm flipV="1">
            <a:off x="3238500" y="72364"/>
            <a:ext cx="4813300" cy="343283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50867" y="620324"/>
            <a:ext cx="6851556" cy="400110"/>
          </a:xfrm>
          <a:prstGeom prst="rect">
            <a:avLst/>
          </a:prstGeom>
        </p:spPr>
        <p:txBody>
          <a:bodyPr vert="horz" lIns="91440" tIns="45720" rIns="91440" bIns="45720" rtlCol="0">
            <a:noAutofit/>
          </a:bodyPr>
          <a:lstStyle>
            <a:lvl1pPr marL="342900" lvl="0" indent="-342900" algn="just">
              <a:spcBef>
                <a:spcPts val="1000"/>
              </a:spcBef>
              <a:spcAft>
                <a:spcPts val="0"/>
              </a:spcAft>
              <a:buClr>
                <a:schemeClr val="accent1"/>
              </a:buClr>
              <a:buFont typeface="Wingdings 3" charset="2"/>
              <a:buChar char=""/>
              <a:defRPr sz="2000"/>
            </a:lvl1pPr>
            <a:lvl2pPr marL="742950" indent="-28575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r>
              <a:rPr lang="es-EC" dirty="0"/>
              <a:t>130 puntos de muestreo de pH y CE (observación) </a:t>
            </a:r>
          </a:p>
        </p:txBody>
      </p:sp>
      <p:sp>
        <p:nvSpPr>
          <p:cNvPr id="2" name="Elipse 1"/>
          <p:cNvSpPr/>
          <p:nvPr/>
        </p:nvSpPr>
        <p:spPr>
          <a:xfrm>
            <a:off x="9448800" y="4479520"/>
            <a:ext cx="347663" cy="6830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lipse 10"/>
          <p:cNvSpPr/>
          <p:nvPr/>
        </p:nvSpPr>
        <p:spPr>
          <a:xfrm>
            <a:off x="9529762" y="5122458"/>
            <a:ext cx="347663" cy="6830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68743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4584879" cy="406800"/>
            <a:chOff x="4142263" y="2966"/>
            <a:chExt cx="2108557" cy="1265134"/>
          </a:xfrm>
        </p:grpSpPr>
        <p:sp>
          <p:nvSpPr>
            <p:cNvPr id="5" name="Rectángulo redondeado 4"/>
            <p:cNvSpPr/>
            <p:nvPr/>
          </p:nvSpPr>
          <p:spPr>
            <a:xfrm>
              <a:off x="4142263" y="2966"/>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40021"/>
              <a:ext cx="2034447" cy="119102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Validación de datos (límites de control)</a:t>
              </a:r>
              <a:endParaRPr lang="es-EC" sz="1700" kern="1200" dirty="0"/>
            </a:p>
          </p:txBody>
        </p:sp>
      </p:grpSp>
      <p:pic>
        <p:nvPicPr>
          <p:cNvPr id="7" name="Imagen 6"/>
          <p:cNvPicPr/>
          <p:nvPr/>
        </p:nvPicPr>
        <p:blipFill rotWithShape="1">
          <a:blip r:embed="rId2" cstate="print">
            <a:extLst>
              <a:ext uri="{28A0092B-C50C-407E-A947-70E740481C1C}">
                <a14:useLocalDpi xmlns:a14="http://schemas.microsoft.com/office/drawing/2010/main" val="0"/>
              </a:ext>
            </a:extLst>
          </a:blip>
          <a:srcRect r="634"/>
          <a:stretch/>
        </p:blipFill>
        <p:spPr bwMode="auto">
          <a:xfrm>
            <a:off x="157797" y="664845"/>
            <a:ext cx="5633403" cy="3335655"/>
          </a:xfrm>
          <a:prstGeom prst="rect">
            <a:avLst/>
          </a:prstGeom>
          <a:ln w="3175">
            <a:solidFill>
              <a:schemeClr val="bg1">
                <a:lumMod val="75000"/>
              </a:schemeClr>
            </a:solidFill>
          </a:ln>
          <a:extLst>
            <a:ext uri="{53640926-AAD7-44D8-BBD7-CCE9431645EC}">
              <a14:shadowObscured xmlns:a14="http://schemas.microsoft.com/office/drawing/2010/main"/>
            </a:ext>
          </a:extLst>
        </p:spPr>
      </p:pic>
      <p:pic>
        <p:nvPicPr>
          <p:cNvPr id="8" name="Imagen 7"/>
          <p:cNvPicPr/>
          <p:nvPr/>
        </p:nvPicPr>
        <p:blipFill rotWithShape="1">
          <a:blip r:embed="rId3">
            <a:extLst>
              <a:ext uri="{28A0092B-C50C-407E-A947-70E740481C1C}">
                <a14:useLocalDpi xmlns:a14="http://schemas.microsoft.com/office/drawing/2010/main" val="0"/>
              </a:ext>
            </a:extLst>
          </a:blip>
          <a:srcRect r="1137" b="1451"/>
          <a:stretch/>
        </p:blipFill>
        <p:spPr bwMode="auto">
          <a:xfrm>
            <a:off x="1913958" y="4102100"/>
            <a:ext cx="1908742" cy="2349500"/>
          </a:xfrm>
          <a:prstGeom prst="rect">
            <a:avLst/>
          </a:prstGeom>
          <a:ln w="3175">
            <a:solidFill>
              <a:schemeClr val="bg1">
                <a:lumMod val="75000"/>
              </a:schemeClr>
            </a:solidFill>
          </a:ln>
          <a:extLst>
            <a:ext uri="{53640926-AAD7-44D8-BBD7-CCE9431645EC}">
              <a14:shadowObscured xmlns:a14="http://schemas.microsoft.com/office/drawing/2010/main"/>
            </a:ext>
          </a:extLst>
        </p:spPr>
      </p:pic>
      <p:pic>
        <p:nvPicPr>
          <p:cNvPr id="9" name="Imagen 8"/>
          <p:cNvPicPr/>
          <p:nvPr/>
        </p:nvPicPr>
        <p:blipFill>
          <a:blip r:embed="rId4" cstate="print">
            <a:extLst>
              <a:ext uri="{28A0092B-C50C-407E-A947-70E740481C1C}">
                <a14:useLocalDpi xmlns:a14="http://schemas.microsoft.com/office/drawing/2010/main" val="0"/>
              </a:ext>
            </a:extLst>
          </a:blip>
          <a:stretch>
            <a:fillRect/>
          </a:stretch>
        </p:blipFill>
        <p:spPr>
          <a:xfrm>
            <a:off x="6298881" y="664845"/>
            <a:ext cx="5634000" cy="3337200"/>
          </a:xfrm>
          <a:prstGeom prst="rect">
            <a:avLst/>
          </a:prstGeom>
          <a:ln w="3175">
            <a:solidFill>
              <a:schemeClr val="bg1">
                <a:lumMod val="75000"/>
              </a:schemeClr>
            </a:solidFill>
          </a:ln>
        </p:spPr>
      </p:pic>
      <p:pic>
        <p:nvPicPr>
          <p:cNvPr id="10" name="Imagen 9"/>
          <p:cNvPicPr/>
          <p:nvPr/>
        </p:nvPicPr>
        <p:blipFill>
          <a:blip r:embed="rId5">
            <a:extLst>
              <a:ext uri="{28A0092B-C50C-407E-A947-70E740481C1C}">
                <a14:useLocalDpi xmlns:a14="http://schemas.microsoft.com/office/drawing/2010/main" val="0"/>
              </a:ext>
            </a:extLst>
          </a:blip>
          <a:stretch>
            <a:fillRect/>
          </a:stretch>
        </p:blipFill>
        <p:spPr>
          <a:xfrm>
            <a:off x="8096250" y="4102100"/>
            <a:ext cx="1987550" cy="2349500"/>
          </a:xfrm>
          <a:prstGeom prst="rect">
            <a:avLst/>
          </a:prstGeom>
          <a:ln>
            <a:solidFill>
              <a:schemeClr val="bg1">
                <a:lumMod val="75000"/>
              </a:schemeClr>
            </a:solidFill>
          </a:ln>
        </p:spPr>
      </p:pic>
    </p:spTree>
    <p:extLst>
      <p:ext uri="{BB962C8B-B14F-4D97-AF65-F5344CB8AC3E}">
        <p14:creationId xmlns:p14="http://schemas.microsoft.com/office/powerpoint/2010/main" val="4290077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upo 10"/>
          <p:cNvGrpSpPr/>
          <p:nvPr/>
        </p:nvGrpSpPr>
        <p:grpSpPr>
          <a:xfrm>
            <a:off x="0" y="1"/>
            <a:ext cx="4648200" cy="457200"/>
            <a:chOff x="7094244" y="2966"/>
            <a:chExt cx="2108557" cy="1265134"/>
          </a:xfrm>
        </p:grpSpPr>
        <p:sp>
          <p:nvSpPr>
            <p:cNvPr id="12" name="Rectángulo redondeado 11"/>
            <p:cNvSpPr/>
            <p:nvPr/>
          </p:nvSpPr>
          <p:spPr>
            <a:xfrm>
              <a:off x="7094244" y="2966"/>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ángulo 12"/>
            <p:cNvSpPr/>
            <p:nvPr/>
          </p:nvSpPr>
          <p:spPr>
            <a:xfrm>
              <a:off x="7131299" y="40021"/>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Selección de los puntos de validación</a:t>
              </a:r>
              <a:endParaRPr lang="es-EC" sz="1700" kern="1200" dirty="0"/>
            </a:p>
          </p:txBody>
        </p:sp>
      </p:gr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00"/>
            <a:ext cx="8749609" cy="6191609"/>
          </a:xfrm>
          <a:prstGeom prst="rect">
            <a:avLst/>
          </a:prstGeom>
        </p:spPr>
      </p:pic>
      <p:sp>
        <p:nvSpPr>
          <p:cNvPr id="3" name="Rectángulo 2"/>
          <p:cNvSpPr/>
          <p:nvPr/>
        </p:nvSpPr>
        <p:spPr>
          <a:xfrm>
            <a:off x="8679586" y="4285098"/>
            <a:ext cx="3619500" cy="2014102"/>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a:t>La nueva base de datos sin puntos de validación, es de 105 y 101 puntos muestreo para pH y conductividad eléctrica (CE)  respectivamente.</a:t>
            </a:r>
          </a:p>
        </p:txBody>
      </p:sp>
      <p:sp>
        <p:nvSpPr>
          <p:cNvPr id="14" name="Rectángulo 13"/>
          <p:cNvSpPr/>
          <p:nvPr/>
        </p:nvSpPr>
        <p:spPr>
          <a:xfrm>
            <a:off x="8679586" y="1306951"/>
            <a:ext cx="3512414" cy="1921701"/>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a:t>24 puntos de validación, representan aproximadamente un 20% de muestras extraídas, de la base de datos original.</a:t>
            </a:r>
          </a:p>
        </p:txBody>
      </p:sp>
    </p:spTree>
    <p:extLst>
      <p:ext uri="{BB962C8B-B14F-4D97-AF65-F5344CB8AC3E}">
        <p14:creationId xmlns:p14="http://schemas.microsoft.com/office/powerpoint/2010/main" val="4246543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1"/>
            <a:ext cx="6045378" cy="406399"/>
            <a:chOff x="7094244" y="2111524"/>
            <a:chExt cx="2108557" cy="1265134"/>
          </a:xfrm>
        </p:grpSpPr>
        <p:sp>
          <p:nvSpPr>
            <p:cNvPr id="5" name="Rectángulo redondeado 4"/>
            <p:cNvSpPr/>
            <p:nvPr/>
          </p:nvSpPr>
          <p:spPr>
            <a:xfrm>
              <a:off x="7094244"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7131299"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Validación de datos (límites de control y advertencia)</a:t>
              </a:r>
              <a:endParaRPr lang="es-EC" sz="1700" kern="1200" dirty="0"/>
            </a:p>
          </p:txBody>
        </p:sp>
      </p:gr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a:off x="665039" y="737870"/>
            <a:ext cx="4745161" cy="2614930"/>
          </a:xfrm>
          <a:prstGeom prst="rect">
            <a:avLst/>
          </a:prstGeom>
          <a:ln w="3175">
            <a:solidFill>
              <a:schemeClr val="bg1">
                <a:lumMod val="75000"/>
              </a:schemeClr>
            </a:solidFill>
          </a:ln>
        </p:spPr>
      </p:pic>
      <p:pic>
        <p:nvPicPr>
          <p:cNvPr id="8" name="Imagen 7"/>
          <p:cNvPicPr/>
          <p:nvPr/>
        </p:nvPicPr>
        <p:blipFill>
          <a:blip r:embed="rId3" cstate="print">
            <a:extLst>
              <a:ext uri="{28A0092B-C50C-407E-A947-70E740481C1C}">
                <a14:useLocalDpi xmlns:a14="http://schemas.microsoft.com/office/drawing/2010/main" val="0"/>
              </a:ext>
            </a:extLst>
          </a:blip>
          <a:stretch>
            <a:fillRect/>
          </a:stretch>
        </p:blipFill>
        <p:spPr>
          <a:xfrm>
            <a:off x="665039" y="3658870"/>
            <a:ext cx="4745161" cy="2613600"/>
          </a:xfrm>
          <a:prstGeom prst="rect">
            <a:avLst/>
          </a:prstGeom>
          <a:ln w="3175">
            <a:solidFill>
              <a:schemeClr val="bg1">
                <a:lumMod val="75000"/>
              </a:schemeClr>
            </a:solidFill>
          </a:ln>
        </p:spPr>
      </p:pic>
      <p:pic>
        <p:nvPicPr>
          <p:cNvPr id="9" name="Imagen 8"/>
          <p:cNvPicPr/>
          <p:nvPr/>
        </p:nvPicPr>
        <p:blipFill>
          <a:blip r:embed="rId4" cstate="print">
            <a:extLst>
              <a:ext uri="{28A0092B-C50C-407E-A947-70E740481C1C}">
                <a14:useLocalDpi xmlns:a14="http://schemas.microsoft.com/office/drawing/2010/main" val="0"/>
              </a:ext>
            </a:extLst>
          </a:blip>
          <a:stretch>
            <a:fillRect/>
          </a:stretch>
        </p:blipFill>
        <p:spPr>
          <a:xfrm>
            <a:off x="6403340" y="763270"/>
            <a:ext cx="4744800" cy="2613600"/>
          </a:xfrm>
          <a:prstGeom prst="rect">
            <a:avLst/>
          </a:prstGeom>
          <a:ln w="3175">
            <a:solidFill>
              <a:schemeClr val="bg1">
                <a:lumMod val="75000"/>
              </a:schemeClr>
            </a:solidFill>
          </a:ln>
        </p:spPr>
      </p:pic>
      <p:pic>
        <p:nvPicPr>
          <p:cNvPr id="10" name="Imagen 9"/>
          <p:cNvPicPr/>
          <p:nvPr/>
        </p:nvPicPr>
        <p:blipFill>
          <a:blip r:embed="rId5" cstate="print">
            <a:extLst>
              <a:ext uri="{28A0092B-C50C-407E-A947-70E740481C1C}">
                <a14:useLocalDpi xmlns:a14="http://schemas.microsoft.com/office/drawing/2010/main" val="0"/>
              </a:ext>
            </a:extLst>
          </a:blip>
          <a:stretch>
            <a:fillRect/>
          </a:stretch>
        </p:blipFill>
        <p:spPr>
          <a:xfrm>
            <a:off x="6403340" y="3658870"/>
            <a:ext cx="4744800" cy="2613600"/>
          </a:xfrm>
          <a:prstGeom prst="rect">
            <a:avLst/>
          </a:prstGeom>
          <a:ln w="3175">
            <a:solidFill>
              <a:schemeClr val="bg1">
                <a:lumMod val="75000"/>
              </a:schemeClr>
            </a:solidFill>
          </a:ln>
        </p:spPr>
      </p:pic>
      <p:sp>
        <p:nvSpPr>
          <p:cNvPr id="31" name="Flecha derecha 30"/>
          <p:cNvSpPr/>
          <p:nvPr/>
        </p:nvSpPr>
        <p:spPr>
          <a:xfrm rot="5400000">
            <a:off x="10553699" y="3856480"/>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Flecha derecha 31"/>
          <p:cNvSpPr/>
          <p:nvPr/>
        </p:nvSpPr>
        <p:spPr>
          <a:xfrm rot="16200000">
            <a:off x="4800600" y="5929371"/>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Flecha derecha 32"/>
          <p:cNvSpPr/>
          <p:nvPr/>
        </p:nvSpPr>
        <p:spPr>
          <a:xfrm rot="16200000">
            <a:off x="10553700" y="5929371"/>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Flecha derecha 33"/>
          <p:cNvSpPr/>
          <p:nvPr/>
        </p:nvSpPr>
        <p:spPr>
          <a:xfrm rot="5400000">
            <a:off x="4824531" y="3856481"/>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93608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1"/>
            <a:ext cx="6045378" cy="406399"/>
            <a:chOff x="7094244" y="2111524"/>
            <a:chExt cx="2108557" cy="1265134"/>
          </a:xfrm>
        </p:grpSpPr>
        <p:sp>
          <p:nvSpPr>
            <p:cNvPr id="5" name="Rectángulo redondeado 4"/>
            <p:cNvSpPr/>
            <p:nvPr/>
          </p:nvSpPr>
          <p:spPr>
            <a:xfrm>
              <a:off x="7094244"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7131299"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Validación de datos (límites de control y advertencia)</a:t>
              </a:r>
              <a:endParaRPr lang="es-EC" sz="1700" kern="1200" dirty="0"/>
            </a:p>
          </p:txBody>
        </p:sp>
      </p:grpSp>
      <p:pic>
        <p:nvPicPr>
          <p:cNvPr id="7" name="Imagen 6"/>
          <p:cNvPicPr/>
          <p:nvPr/>
        </p:nvPicPr>
        <p:blipFill>
          <a:blip r:embed="rId2" cstate="print">
            <a:extLst>
              <a:ext uri="{28A0092B-C50C-407E-A947-70E740481C1C}">
                <a14:useLocalDpi xmlns:a14="http://schemas.microsoft.com/office/drawing/2010/main" val="0"/>
              </a:ext>
            </a:extLst>
          </a:blip>
          <a:stretch>
            <a:fillRect/>
          </a:stretch>
        </p:blipFill>
        <p:spPr>
          <a:xfrm>
            <a:off x="0" y="418303"/>
            <a:ext cx="9423399" cy="6439697"/>
          </a:xfrm>
          <a:prstGeom prst="rect">
            <a:avLst/>
          </a:prstGeom>
          <a:ln w="3175">
            <a:noFill/>
          </a:ln>
        </p:spPr>
      </p:pic>
      <p:sp>
        <p:nvSpPr>
          <p:cNvPr id="8" name="Rectángulo 7"/>
          <p:cNvSpPr/>
          <p:nvPr/>
        </p:nvSpPr>
        <p:spPr>
          <a:xfrm>
            <a:off x="9282952" y="2375664"/>
            <a:ext cx="2909048" cy="1012995"/>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a:t>La base de datos final validada queda conformada por </a:t>
            </a:r>
            <a:r>
              <a:rPr lang="es-EC" sz="2000" b="1" dirty="0">
                <a:solidFill>
                  <a:srgbClr val="0070C0"/>
                </a:solidFill>
              </a:rPr>
              <a:t>102 y 98 puntos de muestreo para pH y conductividad eléctrica (CE) </a:t>
            </a:r>
            <a:r>
              <a:rPr lang="es-EC" sz="2000" dirty="0"/>
              <a:t>respectivamente </a:t>
            </a:r>
          </a:p>
        </p:txBody>
      </p:sp>
    </p:spTree>
    <p:extLst>
      <p:ext uri="{BB962C8B-B14F-4D97-AF65-F5344CB8AC3E}">
        <p14:creationId xmlns:p14="http://schemas.microsoft.com/office/powerpoint/2010/main" val="3351405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6790765"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técnicas geoestadísticas (análisis exploratorio)</a:t>
              </a:r>
              <a:endParaRPr lang="es-EC" sz="1700" kern="1200" dirty="0"/>
            </a:p>
          </p:txBody>
        </p:sp>
      </p:grpSp>
      <p:graphicFrame>
        <p:nvGraphicFramePr>
          <p:cNvPr id="9" name="Tabla 8"/>
          <p:cNvGraphicFramePr>
            <a:graphicFrameLocks noGrp="1"/>
          </p:cNvGraphicFramePr>
          <p:nvPr>
            <p:extLst>
              <p:ext uri="{D42A27DB-BD31-4B8C-83A1-F6EECF244321}">
                <p14:modId xmlns:p14="http://schemas.microsoft.com/office/powerpoint/2010/main" val="4259414462"/>
              </p:ext>
            </p:extLst>
          </p:nvPr>
        </p:nvGraphicFramePr>
        <p:xfrm>
          <a:off x="276188" y="558778"/>
          <a:ext cx="6395238" cy="3762845"/>
        </p:xfrm>
        <a:graphic>
          <a:graphicData uri="http://schemas.openxmlformats.org/drawingml/2006/table">
            <a:tbl>
              <a:tblPr firstRow="1" firstCol="1" bandRow="1"/>
              <a:tblGrid>
                <a:gridCol w="2369360"/>
                <a:gridCol w="1717474"/>
                <a:gridCol w="1374816"/>
                <a:gridCol w="933588"/>
              </a:tblGrid>
              <a:tr h="235000">
                <a:tc gridSpan="2">
                  <a:txBody>
                    <a:bodyPr/>
                    <a:lstStyle/>
                    <a:p>
                      <a:pPr algn="ctr">
                        <a:lnSpc>
                          <a:spcPct val="107000"/>
                        </a:lnSpc>
                        <a:spcAft>
                          <a:spcPts val="0"/>
                        </a:spcAft>
                      </a:pPr>
                      <a:r>
                        <a:rPr lang="es-EC" sz="1400" b="1" dirty="0">
                          <a:solidFill>
                            <a:srgbClr val="000000"/>
                          </a:solidFill>
                          <a:effectLst/>
                          <a:latin typeface="+mj-lt"/>
                          <a:ea typeface="Calibri" panose="020F0502020204030204" pitchFamily="34" charset="0"/>
                          <a:cs typeface="Times New Roman" panose="02020603050405020304" pitchFamily="18" charset="0"/>
                        </a:rPr>
                        <a:t>Estadísticos representativos</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b="1">
                          <a:solidFill>
                            <a:srgbClr val="000000"/>
                          </a:solidFill>
                          <a:effectLst/>
                          <a:latin typeface="+mj-lt"/>
                          <a:ea typeface="Calibri" panose="020F0502020204030204" pitchFamily="34" charset="0"/>
                          <a:cs typeface="Times New Roman" panose="02020603050405020304" pitchFamily="18" charset="0"/>
                        </a:rPr>
                        <a:t>pH</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a:solidFill>
                            <a:srgbClr val="000000"/>
                          </a:solidFill>
                          <a:effectLst/>
                          <a:latin typeface="+mj-lt"/>
                          <a:ea typeface="Calibri" panose="020F0502020204030204" pitchFamily="34" charset="0"/>
                          <a:cs typeface="Times New Roman" panose="02020603050405020304" pitchFamily="18" charset="0"/>
                        </a:rPr>
                        <a:t>CE</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Media</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7,57</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0,78</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rowSpan="2">
                  <a:txBody>
                    <a:bodyPr/>
                    <a:lstStyle/>
                    <a:p>
                      <a:pP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Intervalo de confianza para la media al 95%</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Límite Inferior</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effectLst/>
                          <a:latin typeface="+mj-lt"/>
                          <a:ea typeface="Calibri" panose="020F0502020204030204" pitchFamily="34" charset="0"/>
                          <a:cs typeface="Times New Roman" panose="02020603050405020304" pitchFamily="18" charset="0"/>
                        </a:rPr>
                        <a:t>7,48</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0,86</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2845">
                <a:tc vMerge="1">
                  <a:txBody>
                    <a:bodyPr/>
                    <a:lstStyle/>
                    <a:p>
                      <a:endParaRPr lang="es-EC"/>
                    </a:p>
                  </a:txBody>
                  <a:tcPr/>
                </a:tc>
                <a:tc>
                  <a:txBody>
                    <a:bodyPr/>
                    <a:lstStyle/>
                    <a:p>
                      <a:pP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Límite Superior</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effectLst/>
                          <a:latin typeface="+mj-lt"/>
                          <a:ea typeface="Calibri" panose="020F0502020204030204" pitchFamily="34" charset="0"/>
                          <a:cs typeface="Times New Roman" panose="02020603050405020304" pitchFamily="18" charset="0"/>
                        </a:rPr>
                        <a:t>7,66</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0,70</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Media recortada al 5%</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7,57</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0,75</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Mediana</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l">
                        <a:lnSpc>
                          <a:spcPct val="107000"/>
                        </a:lnSpc>
                        <a:spcAft>
                          <a:spcPts val="0"/>
                        </a:spcAft>
                        <a:tabLst>
                          <a:tab pos="310515" algn="l"/>
                          <a:tab pos="438785" algn="ctr"/>
                        </a:tabLst>
                      </a:pPr>
                      <a:r>
                        <a:rPr lang="es-EC" sz="1400" dirty="0">
                          <a:effectLst/>
                          <a:latin typeface="+mj-lt"/>
                          <a:ea typeface="Calibri" panose="020F0502020204030204" pitchFamily="34" charset="0"/>
                          <a:cs typeface="Times New Roman" panose="02020603050405020304" pitchFamily="18" charset="0"/>
                        </a:rPr>
                        <a:t>	</a:t>
                      </a:r>
                      <a:r>
                        <a:rPr lang="es-EC" sz="1400" dirty="0" smtClean="0">
                          <a:effectLst/>
                          <a:latin typeface="+mj-lt"/>
                          <a:ea typeface="Calibri" panose="020F0502020204030204" pitchFamily="34" charset="0"/>
                          <a:cs typeface="Times New Roman" panose="02020603050405020304" pitchFamily="18" charset="0"/>
                        </a:rPr>
                        <a:t>   7,53</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0,66</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Varianza</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0,19</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0,15</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Desv. Estándar</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0,44</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0,39</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Mínimo</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6,60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0,25</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Máximo</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8,40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1,89</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Rango</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1,80</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1,64</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Amplitud intercuartil</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0,65</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0,44</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Coef. de asimetría Fisher</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-0,05</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1,11</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Curtosis</a:t>
                      </a:r>
                      <a:endParaRPr lang="es-EC" sz="14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a:effectLst/>
                          <a:latin typeface="+mj-lt"/>
                          <a:ea typeface="Calibri" panose="020F0502020204030204" pitchFamily="34" charset="0"/>
                          <a:cs typeface="Times New Roman" panose="02020603050405020304" pitchFamily="18" charset="0"/>
                        </a:rPr>
                        <a:t>-0,61</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mj-lt"/>
                          <a:ea typeface="Calibri" panose="020F0502020204030204" pitchFamily="34" charset="0"/>
                          <a:cs typeface="Times New Roman" panose="02020603050405020304" pitchFamily="18" charset="0"/>
                        </a:rPr>
                        <a:t>0,39</a:t>
                      </a:r>
                      <a:endParaRPr lang="es-EC" sz="14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000">
                <a:tc gridSpan="2">
                  <a:txBody>
                    <a:bodyPr/>
                    <a:lstStyle/>
                    <a:p>
                      <a:pPr>
                        <a:lnSpc>
                          <a:spcPct val="107000"/>
                        </a:lnSpc>
                        <a:spcAft>
                          <a:spcPts val="0"/>
                        </a:spcAft>
                      </a:pPr>
                      <a:r>
                        <a:rPr lang="es-EC" sz="1400" dirty="0">
                          <a:solidFill>
                            <a:srgbClr val="000000"/>
                          </a:solidFill>
                          <a:effectLst/>
                          <a:latin typeface="+mj-lt"/>
                          <a:ea typeface="Calibri" panose="020F0502020204030204" pitchFamily="34" charset="0"/>
                          <a:cs typeface="Times New Roman" panose="02020603050405020304" pitchFamily="18" charset="0"/>
                        </a:rPr>
                        <a:t>Coef. de variación</a:t>
                      </a:r>
                      <a:endParaRPr lang="es-EC" sz="14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07000"/>
                        </a:lnSpc>
                        <a:spcAft>
                          <a:spcPts val="0"/>
                        </a:spcAft>
                      </a:pPr>
                      <a:r>
                        <a:rPr lang="es-EC" sz="1400" b="1" dirty="0" smtClean="0">
                          <a:effectLst/>
                          <a:latin typeface="+mj-lt"/>
                          <a:ea typeface="Calibri" panose="020F0502020204030204" pitchFamily="34" charset="0"/>
                          <a:cs typeface="Times New Roman" panose="02020603050405020304" pitchFamily="18" charset="0"/>
                        </a:rPr>
                        <a:t>5,75%</a:t>
                      </a:r>
                      <a:endParaRPr lang="es-EC" sz="1400" b="1"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b="1" dirty="0">
                          <a:solidFill>
                            <a:srgbClr val="000000"/>
                          </a:solidFill>
                          <a:effectLst/>
                          <a:latin typeface="+mj-lt"/>
                          <a:ea typeface="Calibri" panose="020F0502020204030204" pitchFamily="34" charset="0"/>
                          <a:cs typeface="Times New Roman" panose="02020603050405020304" pitchFamily="18" charset="0"/>
                        </a:rPr>
                        <a:t>50,24%</a:t>
                      </a:r>
                      <a:endParaRPr lang="es-EC" sz="1400" b="1"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Imagen 9"/>
          <p:cNvPicPr/>
          <p:nvPr/>
        </p:nvPicPr>
        <p:blipFill rotWithShape="1">
          <a:blip r:embed="rId2" cstate="print">
            <a:extLst>
              <a:ext uri="{28A0092B-C50C-407E-A947-70E740481C1C}">
                <a14:useLocalDpi xmlns:a14="http://schemas.microsoft.com/office/drawing/2010/main" val="0"/>
              </a:ext>
            </a:extLst>
          </a:blip>
          <a:srcRect t="10682"/>
          <a:stretch/>
        </p:blipFill>
        <p:spPr bwMode="auto">
          <a:xfrm>
            <a:off x="132408" y="4696640"/>
            <a:ext cx="4058592" cy="2054167"/>
          </a:xfrm>
          <a:prstGeom prst="rect">
            <a:avLst/>
          </a:prstGeom>
          <a:ln w="3175">
            <a:solidFill>
              <a:schemeClr val="bg1">
                <a:lumMod val="75000"/>
              </a:schemeClr>
            </a:solidFill>
          </a:ln>
          <a:extLst>
            <a:ext uri="{53640926-AAD7-44D8-BBD7-CCE9431645EC}">
              <a14:shadowObscured xmlns:a14="http://schemas.microsoft.com/office/drawing/2010/main"/>
            </a:ext>
          </a:extLst>
        </p:spPr>
      </p:pic>
      <p:pic>
        <p:nvPicPr>
          <p:cNvPr id="11" name="Imagen 10"/>
          <p:cNvPicPr/>
          <p:nvPr/>
        </p:nvPicPr>
        <p:blipFill rotWithShape="1">
          <a:blip r:embed="rId3" cstate="print">
            <a:extLst>
              <a:ext uri="{28A0092B-C50C-407E-A947-70E740481C1C}">
                <a14:useLocalDpi xmlns:a14="http://schemas.microsoft.com/office/drawing/2010/main" val="0"/>
              </a:ext>
            </a:extLst>
          </a:blip>
          <a:srcRect t="11625"/>
          <a:stretch/>
        </p:blipFill>
        <p:spPr bwMode="auto">
          <a:xfrm>
            <a:off x="4270581" y="4615543"/>
            <a:ext cx="4089647" cy="2135263"/>
          </a:xfrm>
          <a:prstGeom prst="rect">
            <a:avLst/>
          </a:prstGeom>
          <a:ln w="3175">
            <a:solidFill>
              <a:schemeClr val="bg1">
                <a:lumMod val="75000"/>
              </a:schemeClr>
            </a:solidFill>
          </a:ln>
          <a:extLst>
            <a:ext uri="{53640926-AAD7-44D8-BBD7-CCE9431645EC}">
              <a14:shadowObscured xmlns:a14="http://schemas.microsoft.com/office/drawing/2010/main"/>
            </a:ext>
          </a:extLst>
        </p:spPr>
      </p:pic>
      <p:pic>
        <p:nvPicPr>
          <p:cNvPr id="12" name="Imagen 11"/>
          <p:cNvPicPr/>
          <p:nvPr/>
        </p:nvPicPr>
        <p:blipFill rotWithShape="1">
          <a:blip r:embed="rId4" cstate="print">
            <a:extLst>
              <a:ext uri="{28A0092B-C50C-407E-A947-70E740481C1C}">
                <a14:useLocalDpi xmlns:a14="http://schemas.microsoft.com/office/drawing/2010/main" val="0"/>
              </a:ext>
            </a:extLst>
          </a:blip>
          <a:srcRect t="11849" r="-2486"/>
          <a:stretch/>
        </p:blipFill>
        <p:spPr bwMode="auto">
          <a:xfrm>
            <a:off x="7556500" y="900490"/>
            <a:ext cx="2122772" cy="3511187"/>
          </a:xfrm>
          <a:prstGeom prst="rect">
            <a:avLst/>
          </a:prstGeom>
          <a:ln w="3175">
            <a:noFill/>
          </a:ln>
          <a:extLst>
            <a:ext uri="{53640926-AAD7-44D8-BBD7-CCE9431645EC}">
              <a14:shadowObscured xmlns:a14="http://schemas.microsoft.com/office/drawing/2010/main"/>
            </a:ext>
          </a:extLst>
        </p:spPr>
      </p:pic>
      <p:pic>
        <p:nvPicPr>
          <p:cNvPr id="13" name="Imagen 12"/>
          <p:cNvPicPr/>
          <p:nvPr/>
        </p:nvPicPr>
        <p:blipFill rotWithShape="1">
          <a:blip r:embed="rId5" cstate="print">
            <a:extLst>
              <a:ext uri="{28A0092B-C50C-407E-A947-70E740481C1C}">
                <a14:useLocalDpi xmlns:a14="http://schemas.microsoft.com/office/drawing/2010/main" val="0"/>
              </a:ext>
            </a:extLst>
          </a:blip>
          <a:srcRect l="1" t="13146" r="1403"/>
          <a:stretch/>
        </p:blipFill>
        <p:spPr bwMode="auto">
          <a:xfrm>
            <a:off x="9576458" y="900489"/>
            <a:ext cx="2324468" cy="3511187"/>
          </a:xfrm>
          <a:prstGeom prst="rect">
            <a:avLst/>
          </a:prstGeom>
          <a:ln w="3175" cap="flat" cmpd="sng" algn="ctr">
            <a:noFill/>
            <a:prstDash val="solid"/>
            <a:round/>
            <a:headEnd type="none" w="med" len="med"/>
            <a:tailEnd type="none" w="med" len="med"/>
          </a:ln>
          <a:extLst>
            <a:ext uri="{53640926-AAD7-44D8-BBD7-CCE9431645EC}">
              <a14:shadowObscured xmlns:a14="http://schemas.microsoft.com/office/drawing/2010/main"/>
            </a:ext>
          </a:extLst>
        </p:spPr>
      </p:pic>
      <p:sp>
        <p:nvSpPr>
          <p:cNvPr id="25" name="Rectángulo 24"/>
          <p:cNvSpPr/>
          <p:nvPr/>
        </p:nvSpPr>
        <p:spPr>
          <a:xfrm>
            <a:off x="7668571" y="447447"/>
            <a:ext cx="4335170" cy="348331"/>
          </a:xfrm>
          <a:prstGeom prst="rect">
            <a:avLst/>
          </a:prstGeom>
        </p:spPr>
        <p:txBody>
          <a:bodyPr vert="horz" lIns="91440" tIns="45720" rIns="91440" bIns="45720" rtlCol="0">
            <a:noAutofit/>
          </a:bodyPr>
          <a:lstStyle/>
          <a:p>
            <a:pPr>
              <a:spcBef>
                <a:spcPts val="1000"/>
              </a:spcBef>
              <a:buClr>
                <a:schemeClr val="accent1"/>
              </a:buClr>
            </a:pPr>
            <a:r>
              <a:rPr lang="es-EC" sz="2000" dirty="0" smtClean="0"/>
              <a:t>3.Identificación de datos atípicos</a:t>
            </a:r>
            <a:endParaRPr lang="es-EC" sz="2000" dirty="0"/>
          </a:p>
        </p:txBody>
      </p:sp>
      <p:sp>
        <p:nvSpPr>
          <p:cNvPr id="26" name="Rectángulo 25"/>
          <p:cNvSpPr/>
          <p:nvPr/>
        </p:nvSpPr>
        <p:spPr>
          <a:xfrm>
            <a:off x="3322291" y="4375277"/>
            <a:ext cx="2124733" cy="348331"/>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2. Histogramas</a:t>
            </a:r>
            <a:endParaRPr lang="es-EC" sz="2000" dirty="0"/>
          </a:p>
        </p:txBody>
      </p:sp>
      <p:sp>
        <p:nvSpPr>
          <p:cNvPr id="28" name="Rectángulo 27"/>
          <p:cNvSpPr/>
          <p:nvPr/>
        </p:nvSpPr>
        <p:spPr>
          <a:xfrm>
            <a:off x="0" y="447447"/>
            <a:ext cx="4270582" cy="340932"/>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1</a:t>
            </a:r>
            <a:r>
              <a:rPr lang="es-EC" sz="2000" dirty="0" smtClean="0"/>
              <a:t>. Estadísticos representativos</a:t>
            </a:r>
            <a:endParaRPr lang="es-EC" sz="2000" dirty="0"/>
          </a:p>
        </p:txBody>
      </p:sp>
      <p:sp>
        <p:nvSpPr>
          <p:cNvPr id="16" name="Rectángulo 15"/>
          <p:cNvSpPr/>
          <p:nvPr/>
        </p:nvSpPr>
        <p:spPr>
          <a:xfrm>
            <a:off x="8927786" y="4411676"/>
            <a:ext cx="2973140" cy="120260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1400" dirty="0" smtClean="0"/>
              <a:t>Se identificó 6 datos atípicos de CE, que se verificaron sus valores. No se encontró errores por lo que se decidió no eliminar estos puntos.</a:t>
            </a:r>
            <a:endParaRPr lang="es-EC" sz="1400" dirty="0"/>
          </a:p>
        </p:txBody>
      </p:sp>
    </p:spTree>
    <p:extLst>
      <p:ext uri="{BB962C8B-B14F-4D97-AF65-F5344CB8AC3E}">
        <p14:creationId xmlns:p14="http://schemas.microsoft.com/office/powerpoint/2010/main" val="2103611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6790765"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técnicas geoestadísticas (análisis estructural)</a:t>
              </a:r>
              <a:endParaRPr lang="es-EC" sz="1700" kern="1200" dirty="0"/>
            </a:p>
          </p:txBody>
        </p:sp>
      </p:grpSp>
      <p:pic>
        <p:nvPicPr>
          <p:cNvPr id="7" name="Imagen 6"/>
          <p:cNvPicPr/>
          <p:nvPr/>
        </p:nvPicPr>
        <p:blipFill>
          <a:blip r:embed="rId2">
            <a:extLst>
              <a:ext uri="{28A0092B-C50C-407E-A947-70E740481C1C}">
                <a14:useLocalDpi xmlns:a14="http://schemas.microsoft.com/office/drawing/2010/main" val="0"/>
              </a:ext>
            </a:extLst>
          </a:blip>
          <a:stretch>
            <a:fillRect/>
          </a:stretch>
        </p:blipFill>
        <p:spPr>
          <a:xfrm>
            <a:off x="70842" y="770714"/>
            <a:ext cx="5875200" cy="3571108"/>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6218846" y="813600"/>
            <a:ext cx="5874680" cy="3571108"/>
          </a:xfrm>
          <a:prstGeom prst="rect">
            <a:avLst/>
          </a:prstGeom>
          <a:ln w="3175" cap="flat" cmpd="sng" algn="ctr">
            <a:solidFill>
              <a:sysClr val="window" lastClr="FFFFFF">
                <a:lumMod val="75000"/>
              </a:sysClr>
            </a:solidFill>
            <a:prstDash val="solid"/>
            <a:round/>
            <a:headEnd type="none" w="med" len="med"/>
            <a:tailEnd type="none" w="med" len="med"/>
          </a:ln>
        </p:spPr>
      </p:pic>
      <p:graphicFrame>
        <p:nvGraphicFramePr>
          <p:cNvPr id="13" name="Tabla 12"/>
          <p:cNvGraphicFramePr>
            <a:graphicFrameLocks noGrp="1"/>
          </p:cNvGraphicFramePr>
          <p:nvPr>
            <p:extLst>
              <p:ext uri="{D42A27DB-BD31-4B8C-83A1-F6EECF244321}">
                <p14:modId xmlns:p14="http://schemas.microsoft.com/office/powerpoint/2010/main" val="4117231219"/>
              </p:ext>
            </p:extLst>
          </p:nvPr>
        </p:nvGraphicFramePr>
        <p:xfrm>
          <a:off x="2328416" y="4963787"/>
          <a:ext cx="7587831" cy="1786291"/>
        </p:xfrm>
        <a:graphic>
          <a:graphicData uri="http://schemas.openxmlformats.org/drawingml/2006/table">
            <a:tbl>
              <a:tblPr firstRow="1" firstCol="1" bandRow="1"/>
              <a:tblGrid>
                <a:gridCol w="1077472"/>
                <a:gridCol w="1179148"/>
                <a:gridCol w="1077472"/>
                <a:gridCol w="921163"/>
                <a:gridCol w="998558"/>
                <a:gridCol w="1129070"/>
                <a:gridCol w="1204948"/>
              </a:tblGrid>
              <a:tr h="918281">
                <a:tc>
                  <a:txBody>
                    <a:bodyPr/>
                    <a:lstStyle/>
                    <a:p>
                      <a:pPr algn="ctr">
                        <a:spcAft>
                          <a:spcPts val="0"/>
                        </a:spcAft>
                      </a:pPr>
                      <a:r>
                        <a:rPr lang="es-EC" sz="1600" b="1" dirty="0">
                          <a:effectLst/>
                          <a:latin typeface="+mj-lt"/>
                          <a:ea typeface="Calibri" panose="020F0502020204030204" pitchFamily="34" charset="0"/>
                          <a:cs typeface="Times New Roman" panose="02020603050405020304" pitchFamily="18" charset="0"/>
                        </a:rPr>
                        <a:t>Variable</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Modelo</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dirty="0">
                          <a:effectLst/>
                          <a:latin typeface="+mj-lt"/>
                          <a:ea typeface="Calibri" panose="020F0502020204030204" pitchFamily="34" charset="0"/>
                          <a:cs typeface="Times New Roman" panose="02020603050405020304" pitchFamily="18" charset="0"/>
                        </a:rPr>
                        <a:t>Efecto Pepita (Nugget)</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Meseta</a:t>
                      </a:r>
                      <a:endParaRPr lang="es-EC" sz="1600">
                        <a:effectLst/>
                        <a:latin typeface="+mj-lt"/>
                        <a:ea typeface="Calibri" panose="020F0502020204030204" pitchFamily="34" charset="0"/>
                        <a:cs typeface="Times New Roman" panose="02020603050405020304" pitchFamily="18" charset="0"/>
                      </a:endParaRPr>
                    </a:p>
                    <a:p>
                      <a:pPr algn="ctr">
                        <a:spcAft>
                          <a:spcPts val="0"/>
                        </a:spcAft>
                      </a:pPr>
                      <a:r>
                        <a:rPr lang="es-EC" sz="1600" b="1">
                          <a:effectLst/>
                          <a:latin typeface="+mj-lt"/>
                          <a:ea typeface="Calibri" panose="020F0502020204030204" pitchFamily="34" charset="0"/>
                          <a:cs typeface="Times New Roman" panose="02020603050405020304" pitchFamily="18" charset="0"/>
                        </a:rPr>
                        <a:t>(Sill)</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Rango</a:t>
                      </a:r>
                      <a:endParaRPr lang="es-EC" sz="1600">
                        <a:effectLst/>
                        <a:latin typeface="+mj-lt"/>
                        <a:ea typeface="Calibri" panose="020F0502020204030204" pitchFamily="34" charset="0"/>
                        <a:cs typeface="Times New Roman" panose="02020603050405020304" pitchFamily="18" charset="0"/>
                      </a:endParaRPr>
                    </a:p>
                    <a:p>
                      <a:pPr algn="ctr">
                        <a:spcAft>
                          <a:spcPts val="0"/>
                        </a:spcAft>
                      </a:pPr>
                      <a:r>
                        <a:rPr lang="es-EC" sz="1600" b="1">
                          <a:effectLst/>
                          <a:latin typeface="+mj-lt"/>
                          <a:ea typeface="Calibri" panose="020F0502020204030204" pitchFamily="34" charset="0"/>
                          <a:cs typeface="Times New Roman" panose="02020603050405020304" pitchFamily="18" charset="0"/>
                        </a:rPr>
                        <a:t>(Range)</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dirty="0">
                          <a:effectLst/>
                          <a:latin typeface="+mj-lt"/>
                          <a:ea typeface="Calibri" panose="020F0502020204030204" pitchFamily="34" charset="0"/>
                          <a:cs typeface="Times New Roman" panose="02020603050405020304" pitchFamily="18" charset="0"/>
                        </a:rPr>
                        <a:t>Varianza</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b="1">
                          <a:effectLst/>
                          <a:latin typeface="+mj-lt"/>
                          <a:ea typeface="Calibri" panose="020F0502020204030204" pitchFamily="34" charset="0"/>
                          <a:cs typeface="Times New Roman" panose="02020603050405020304" pitchFamily="18" charset="0"/>
                        </a:rPr>
                        <a:t>Indicative goodness of fit (IGF)</a:t>
                      </a:r>
                      <a:endParaRPr lang="es-EC" sz="16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005">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pH</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Esférico</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0,051</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0,216</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600</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0,273</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0,0709</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r>
              <a:tr h="434005">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CE</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Gaussiano</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0,004</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0,174</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800</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0,179</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0,0073</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4" name="Rectangle 3"/>
          <p:cNvSpPr>
            <a:spLocks noChangeArrowheads="1"/>
          </p:cNvSpPr>
          <p:nvPr/>
        </p:nvSpPr>
        <p:spPr bwMode="auto">
          <a:xfrm>
            <a:off x="1199004" y="4485267"/>
            <a:ext cx="100396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200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Resumen de los parámetros calculados en el análisis estructural de  pH y CE</a:t>
            </a:r>
            <a:endParaRPr kumimoji="0" lang="es-EC" altLang="es-EC" sz="2000" i="0" u="none" strike="noStrike" cap="none" normalizeH="0" baseline="0" dirty="0" smtClean="0">
              <a:ln>
                <a:noFill/>
              </a:ln>
              <a:solidFill>
                <a:schemeClr val="tx1"/>
              </a:solidFill>
              <a:effectLst/>
              <a:latin typeface="+mj-lt"/>
            </a:endParaRPr>
          </a:p>
        </p:txBody>
      </p:sp>
      <p:sp>
        <p:nvSpPr>
          <p:cNvPr id="15" name="Rectángulo 14"/>
          <p:cNvSpPr/>
          <p:nvPr/>
        </p:nvSpPr>
        <p:spPr>
          <a:xfrm>
            <a:off x="4659200" y="406800"/>
            <a:ext cx="2573685"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Semivariogramas</a:t>
            </a:r>
            <a:endParaRPr lang="es-EC" sz="2000" dirty="0"/>
          </a:p>
        </p:txBody>
      </p:sp>
    </p:spTree>
    <p:extLst>
      <p:ext uri="{BB962C8B-B14F-4D97-AF65-F5344CB8AC3E}">
        <p14:creationId xmlns:p14="http://schemas.microsoft.com/office/powerpoint/2010/main" val="642434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6790765"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técnicas geoestadísticas (Predicción)</a:t>
              </a:r>
              <a:endParaRPr lang="es-EC" sz="1700" kern="1200" dirty="0"/>
            </a:p>
          </p:txBody>
        </p:sp>
      </p:grpSp>
      <p:pic>
        <p:nvPicPr>
          <p:cNvPr id="9" name="Imagen 8"/>
          <p:cNvPicPr/>
          <p:nvPr/>
        </p:nvPicPr>
        <p:blipFill>
          <a:blip r:embed="rId3" cstate="print">
            <a:extLst>
              <a:ext uri="{28A0092B-C50C-407E-A947-70E740481C1C}">
                <a14:useLocalDpi xmlns:a14="http://schemas.microsoft.com/office/drawing/2010/main" val="0"/>
              </a:ext>
            </a:extLst>
          </a:blip>
          <a:stretch>
            <a:fillRect/>
          </a:stretch>
        </p:blipFill>
        <p:spPr>
          <a:xfrm>
            <a:off x="664022" y="394885"/>
            <a:ext cx="5098121" cy="2996163"/>
          </a:xfrm>
          <a:prstGeom prst="rect">
            <a:avLst/>
          </a:prstGeom>
          <a:ln w="3175" cap="flat" cmpd="sng" algn="ctr">
            <a:solidFill>
              <a:sysClr val="window" lastClr="FFFFFF">
                <a:lumMod val="75000"/>
              </a:sysClr>
            </a:solidFill>
            <a:prstDash val="solid"/>
            <a:round/>
            <a:headEnd type="none" w="med" len="med"/>
            <a:tailEnd type="none" w="med" len="med"/>
          </a:ln>
        </p:spPr>
      </p:pic>
      <p:pic>
        <p:nvPicPr>
          <p:cNvPr id="10" name="Imagen 9"/>
          <p:cNvPicPr/>
          <p:nvPr/>
        </p:nvPicPr>
        <p:blipFill>
          <a:blip r:embed="rId4" cstate="print">
            <a:extLst>
              <a:ext uri="{28A0092B-C50C-407E-A947-70E740481C1C}">
                <a14:useLocalDpi xmlns:a14="http://schemas.microsoft.com/office/drawing/2010/main" val="0"/>
              </a:ext>
            </a:extLst>
          </a:blip>
          <a:stretch>
            <a:fillRect/>
          </a:stretch>
        </p:blipFill>
        <p:spPr>
          <a:xfrm>
            <a:off x="6924867" y="266447"/>
            <a:ext cx="5027515" cy="2945764"/>
          </a:xfrm>
          <a:prstGeom prst="rect">
            <a:avLst/>
          </a:prstGeom>
          <a:ln w="3175" cap="flat" cmpd="sng" algn="ctr">
            <a:solidFill>
              <a:sysClr val="window" lastClr="FFFFFF">
                <a:lumMod val="75000"/>
              </a:sysClr>
            </a:solidFill>
            <a:prstDash val="solid"/>
            <a:round/>
            <a:headEnd type="none" w="med" len="med"/>
            <a:tailEnd type="none" w="med" len="med"/>
          </a:ln>
        </p:spPr>
      </p:pic>
      <p:sp>
        <p:nvSpPr>
          <p:cNvPr id="11" name="Flecha derecha 10"/>
          <p:cNvSpPr/>
          <p:nvPr/>
        </p:nvSpPr>
        <p:spPr>
          <a:xfrm>
            <a:off x="5896245" y="1761209"/>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Imagen 14"/>
          <p:cNvPicPr/>
          <p:nvPr/>
        </p:nvPicPr>
        <p:blipFill>
          <a:blip r:embed="rId5" cstate="print">
            <a:extLst>
              <a:ext uri="{28A0092B-C50C-407E-A947-70E740481C1C}">
                <a14:useLocalDpi xmlns:a14="http://schemas.microsoft.com/office/drawing/2010/main" val="0"/>
              </a:ext>
            </a:extLst>
          </a:blip>
          <a:stretch>
            <a:fillRect/>
          </a:stretch>
        </p:blipFill>
        <p:spPr>
          <a:xfrm>
            <a:off x="6790765" y="3806765"/>
            <a:ext cx="5027515" cy="2953396"/>
          </a:xfrm>
          <a:prstGeom prst="rect">
            <a:avLst/>
          </a:prstGeom>
        </p:spPr>
      </p:pic>
      <p:sp>
        <p:nvSpPr>
          <p:cNvPr id="12" name="Flecha derecha 11"/>
          <p:cNvSpPr/>
          <p:nvPr/>
        </p:nvSpPr>
        <p:spPr>
          <a:xfrm rot="5400000">
            <a:off x="9329727" y="3503494"/>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derecha 15"/>
          <p:cNvSpPr/>
          <p:nvPr/>
        </p:nvSpPr>
        <p:spPr>
          <a:xfrm rot="10800000">
            <a:off x="6163763" y="5241501"/>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Imagen 16"/>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218142" y="3904603"/>
            <a:ext cx="2780552" cy="2813224"/>
          </a:xfrm>
          <a:prstGeom prst="rect">
            <a:avLst/>
          </a:prstGeom>
          <a:ln w="3175" cap="flat" cmpd="sng" algn="ctr">
            <a:solidFill>
              <a:sysClr val="window" lastClr="FFFFFF">
                <a:lumMod val="75000"/>
              </a:sysClr>
            </a:solidFill>
            <a:prstDash val="solid"/>
            <a:round/>
            <a:headEnd type="none" w="med" len="med"/>
            <a:tailEnd type="none" w="med" len="med"/>
          </a:ln>
        </p:spPr>
      </p:pic>
      <p:pic>
        <p:nvPicPr>
          <p:cNvPr id="18" name="Imagen 17"/>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3075952" y="3904603"/>
            <a:ext cx="2799247" cy="2813224"/>
          </a:xfrm>
          <a:prstGeom prst="rect">
            <a:avLst/>
          </a:prstGeom>
          <a:ln w="3175" cap="flat" cmpd="sng" algn="ctr">
            <a:solidFill>
              <a:sysClr val="window" lastClr="FFFFFF">
                <a:lumMod val="75000"/>
              </a:sysClr>
            </a:solidFill>
            <a:prstDash val="solid"/>
            <a:round/>
            <a:headEnd type="none" w="med" len="med"/>
            <a:tailEnd type="none" w="med" len="med"/>
          </a:ln>
        </p:spPr>
      </p:pic>
      <p:sp>
        <p:nvSpPr>
          <p:cNvPr id="19" name="Rectángulo 18"/>
          <p:cNvSpPr/>
          <p:nvPr/>
        </p:nvSpPr>
        <p:spPr>
          <a:xfrm>
            <a:off x="886113" y="3416472"/>
            <a:ext cx="4653937"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1. Geoestatical Wizard- ArcGIS 10.1 </a:t>
            </a:r>
            <a:endParaRPr lang="es-EC" sz="2000" dirty="0"/>
          </a:p>
        </p:txBody>
      </p:sp>
      <p:sp>
        <p:nvSpPr>
          <p:cNvPr id="20" name="Rectángulo 19"/>
          <p:cNvSpPr/>
          <p:nvPr/>
        </p:nvSpPr>
        <p:spPr>
          <a:xfrm>
            <a:off x="6306827" y="3216882"/>
            <a:ext cx="5874570"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2. Ingreso de parámetros del semivariograma </a:t>
            </a:r>
            <a:endParaRPr lang="es-EC" sz="2000" dirty="0"/>
          </a:p>
        </p:txBody>
      </p:sp>
      <p:sp>
        <p:nvSpPr>
          <p:cNvPr id="21" name="Rectángulo 20"/>
          <p:cNvSpPr/>
          <p:nvPr/>
        </p:nvSpPr>
        <p:spPr>
          <a:xfrm>
            <a:off x="7671933" y="6509295"/>
            <a:ext cx="2859378"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3. Cross </a:t>
            </a:r>
            <a:r>
              <a:rPr lang="es-EC" sz="2000" dirty="0" err="1" smtClean="0"/>
              <a:t>Validation</a:t>
            </a:r>
            <a:endParaRPr lang="es-EC" sz="2000" dirty="0"/>
          </a:p>
        </p:txBody>
      </p:sp>
      <p:sp>
        <p:nvSpPr>
          <p:cNvPr id="22" name="Rectángulo 21"/>
          <p:cNvSpPr/>
          <p:nvPr/>
        </p:nvSpPr>
        <p:spPr>
          <a:xfrm>
            <a:off x="1569005" y="6509296"/>
            <a:ext cx="3425026"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4. Modelos de predicción</a:t>
            </a:r>
            <a:endParaRPr lang="es-EC" sz="2000" dirty="0"/>
          </a:p>
        </p:txBody>
      </p:sp>
    </p:spTree>
    <p:extLst>
      <p:ext uri="{BB962C8B-B14F-4D97-AF65-F5344CB8AC3E}">
        <p14:creationId xmlns:p14="http://schemas.microsoft.com/office/powerpoint/2010/main" val="35296333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9270609"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Filtrado de las observaciones </a:t>
              </a:r>
              <a:endParaRPr lang="es-EC" sz="1700" kern="1200" dirty="0"/>
            </a:p>
          </p:txBody>
        </p:sp>
      </p:grpSp>
      <p:sp>
        <p:nvSpPr>
          <p:cNvPr id="13" name="Rectángulo 12"/>
          <p:cNvSpPr/>
          <p:nvPr/>
        </p:nvSpPr>
        <p:spPr>
          <a:xfrm>
            <a:off x="482843" y="593384"/>
            <a:ext cx="10885471" cy="35277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1. Selección de un modelo matemático (</a:t>
            </a:r>
            <a:r>
              <a:rPr lang="es-EC" sz="2000" b="1" dirty="0" smtClean="0"/>
              <a:t>aplicando la herramienta sftool de MatLab</a:t>
            </a:r>
            <a:r>
              <a:rPr lang="es-EC" sz="2000" dirty="0" smtClean="0"/>
              <a:t>)</a:t>
            </a:r>
            <a:endParaRPr lang="es-EC" sz="2000" dirty="0"/>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2474377881"/>
                  </p:ext>
                </p:extLst>
              </p:nvPr>
            </p:nvGraphicFramePr>
            <p:xfrm>
              <a:off x="609843" y="1132745"/>
              <a:ext cx="5650280" cy="5493140"/>
            </p:xfrm>
            <a:graphic>
              <a:graphicData uri="http://schemas.openxmlformats.org/drawingml/2006/table">
                <a:tbl>
                  <a:tblPr firstRow="1" firstCol="1" bandRow="1"/>
                  <a:tblGrid>
                    <a:gridCol w="1750457"/>
                    <a:gridCol w="3899823"/>
                  </a:tblGrid>
                  <a:tr h="245363">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pH</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63">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63">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63">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14:m>
                            <m:oMathPara xmlns:m="http://schemas.openxmlformats.org/officeDocument/2006/math">
                              <m:oMathParaPr>
                                <m:jc m:val="centerGroup"/>
                              </m:oMathParaPr>
                              <m:oMath xmlns:m="http://schemas.openxmlformats.org/officeDocument/2006/math">
                                <m:r>
                                  <a:rPr lang="es-EC" sz="140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𝑝𝐻</m:t>
                                </m:r>
                                <m:r>
                                  <a:rPr lang="es-EC" sz="14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s-EC" sz="14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𝜆</m:t>
                                </m:r>
                                <m:r>
                                  <a:rPr lang="es-EC" sz="14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𝜑</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m:t>
                                </m:r>
                                <m:sSup>
                                  <m:sSupPr>
                                    <m:ctrlP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𝜆</m:t>
                                    </m:r>
                                  </m:e>
                                  <m:sup>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𝜆𝜑</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𝑓</m:t>
                                </m:r>
                                <m:sSup>
                                  <m:sSupPr>
                                    <m:ctrlP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𝜑</m:t>
                                    </m:r>
                                  </m:e>
                                  <m:sup>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s-EC"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218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de confianza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𝑎</m:t>
                                </m:r>
                                <m:r>
                                  <a:rPr lang="es-EC" sz="1200">
                                    <a:effectLst/>
                                    <a:latin typeface="Cambria Math" panose="02040503050406030204" pitchFamily="18" charset="0"/>
                                    <a:ea typeface="Calibri" panose="020F0502020204030204" pitchFamily="34" charset="0"/>
                                    <a:cs typeface="Times New Roman" panose="02020603050405020304" pitchFamily="18" charset="0"/>
                                  </a:rPr>
                                  <m:t>=7,557</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𝑏</m:t>
                                </m:r>
                                <m:r>
                                  <a:rPr lang="es-EC" sz="1200">
                                    <a:effectLst/>
                                    <a:latin typeface="Cambria Math" panose="02040503050406030204" pitchFamily="18" charset="0"/>
                                    <a:ea typeface="Calibri" panose="020F0502020204030204" pitchFamily="34" charset="0"/>
                                    <a:cs typeface="Times New Roman" panose="02020603050405020304" pitchFamily="18" charset="0"/>
                                  </a:rPr>
                                  <m:t>=</m:t>
                                </m:r>
                                <m:r>
                                  <a:rPr lang="es-EC" sz="1200" i="1">
                                    <a:effectLst/>
                                    <a:latin typeface="Cambria Math" panose="02040503050406030204" pitchFamily="18" charset="0"/>
                                    <a:ea typeface="Calibri" panose="020F0502020204030204" pitchFamily="34" charset="0"/>
                                    <a:cs typeface="Times New Roman" panose="02020603050405020304" pitchFamily="18" charset="0"/>
                                  </a:rPr>
                                  <m:t>−</m:t>
                                </m:r>
                                <m:r>
                                  <a:rPr lang="es-EC" sz="1200">
                                    <a:effectLst/>
                                    <a:latin typeface="Cambria Math" panose="02040503050406030204" pitchFamily="18" charset="0"/>
                                    <a:ea typeface="Calibri" panose="020F0502020204030204" pitchFamily="34" charset="0"/>
                                    <a:cs typeface="Times New Roman" panose="02020603050405020304" pitchFamily="18" charset="0"/>
                                  </a:rPr>
                                  <m:t>0,1055</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𝑐</m:t>
                                </m:r>
                                <m:r>
                                  <a:rPr lang="es-EC" sz="1200">
                                    <a:effectLst/>
                                    <a:latin typeface="Cambria Math" panose="02040503050406030204" pitchFamily="18" charset="0"/>
                                    <a:ea typeface="Calibri" panose="020F0502020204030204" pitchFamily="34" charset="0"/>
                                    <a:cs typeface="Times New Roman" panose="02020603050405020304" pitchFamily="18" charset="0"/>
                                  </a:rPr>
                                  <m:t>=0,1026</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𝑑</m:t>
                                </m:r>
                                <m:r>
                                  <a:rPr lang="es-EC" sz="1200" i="1">
                                    <a:effectLst/>
                                    <a:latin typeface="Cambria Math" panose="02040503050406030204" pitchFamily="18" charset="0"/>
                                    <a:ea typeface="Calibri" panose="020F0502020204030204" pitchFamily="34" charset="0"/>
                                    <a:cs typeface="Times New Roman" panose="02020603050405020304" pitchFamily="18" charset="0"/>
                                  </a:rPr>
                                  <m:t>= −0,02254</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𝑒</m:t>
                                </m:r>
                                <m:r>
                                  <a:rPr lang="es-EC" sz="1200" i="1">
                                    <a:effectLst/>
                                    <a:latin typeface="Cambria Math" panose="02040503050406030204" pitchFamily="18" charset="0"/>
                                    <a:ea typeface="Calibri" panose="020F0502020204030204" pitchFamily="34" charset="0"/>
                                    <a:cs typeface="Times New Roman" panose="02020603050405020304" pitchFamily="18" charset="0"/>
                                  </a:rPr>
                                  <m:t>= 0,1154</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𝑓</m:t>
                                </m:r>
                                <m:r>
                                  <a:rPr lang="es-EC" sz="1200" i="1">
                                    <a:effectLst/>
                                    <a:latin typeface="Cambria Math" panose="02040503050406030204" pitchFamily="18" charset="0"/>
                                    <a:ea typeface="Calibri" panose="020F0502020204030204" pitchFamily="34" charset="0"/>
                                    <a:cs typeface="Times New Roman" panose="02020603050405020304" pitchFamily="18" charset="0"/>
                                  </a:rPr>
                                  <m:t>=−0,005861</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6089">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𝑆𝑆𝐸</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=17,22</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s-EC" sz="1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s-EC" sz="1200">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1200">
                                    <a:effectLst/>
                                    <a:latin typeface="Cambria Math" panose="02040503050406030204" pitchFamily="18" charset="0"/>
                                    <a:ea typeface="Calibri" panose="020F0502020204030204" pitchFamily="34" charset="0"/>
                                    <a:cs typeface="Times New Roman" panose="02020603050405020304" pitchFamily="18" charset="0"/>
                                  </a:rPr>
                                  <m:t>=0,09999</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𝑅𝑀𝑆𝐸</m:t>
                                </m:r>
                                <m:r>
                                  <a:rPr lang="es-EC" sz="1200">
                                    <a:effectLst/>
                                    <a:latin typeface="Cambria Math" panose="02040503050406030204" pitchFamily="18" charset="0"/>
                                    <a:ea typeface="Calibri" panose="020F0502020204030204" pitchFamily="34" charset="0"/>
                                    <a:cs typeface="Times New Roman" panose="02020603050405020304" pitchFamily="18" charset="0"/>
                                  </a:rPr>
                                  <m:t>=0,4235</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418">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Gráfico de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la</a:t>
                          </a:r>
                        </a:p>
                        <a:p>
                          <a:pPr algn="l">
                            <a:lnSpc>
                              <a:spcPct val="115000"/>
                            </a:lnSpc>
                            <a:spcAft>
                              <a:spcPts val="0"/>
                            </a:spcAft>
                          </a:pP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función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2474377881"/>
                  </p:ext>
                </p:extLst>
              </p:nvPr>
            </p:nvGraphicFramePr>
            <p:xfrm>
              <a:off x="609843" y="1132745"/>
              <a:ext cx="5650280" cy="5493140"/>
            </p:xfrm>
            <a:graphic>
              <a:graphicData uri="http://schemas.openxmlformats.org/drawingml/2006/table">
                <a:tbl>
                  <a:tblPr firstRow="1" firstCol="1" bandRow="1"/>
                  <a:tblGrid>
                    <a:gridCol w="1750457"/>
                    <a:gridCol w="3899823"/>
                  </a:tblGrid>
                  <a:tr h="245363">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pH</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63">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63">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5364">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4844" t="-305000" r="-156" b="-1855000"/>
                          </a:stretch>
                        </a:blipFill>
                      </a:tcPr>
                    </a:tc>
                  </a:tr>
                  <a:tr h="147218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de confianza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4844" t="-66942" r="-156" b="-206612"/>
                          </a:stretch>
                        </a:blipFill>
                      </a:tcPr>
                    </a:tc>
                  </a:tr>
                  <a:tr h="736089">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4844" t="-333884" r="-156" b="-313223"/>
                          </a:stretch>
                        </a:blipFill>
                      </a:tcPr>
                    </a:tc>
                  </a:tr>
                  <a:tr h="2303418">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Gráfico de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la</a:t>
                          </a:r>
                        </a:p>
                        <a:p>
                          <a:pPr algn="l">
                            <a:lnSpc>
                              <a:spcPct val="115000"/>
                            </a:lnSpc>
                            <a:spcAft>
                              <a:spcPts val="0"/>
                            </a:spcAft>
                          </a:pP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función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97" marR="5509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pic>
        <p:nvPicPr>
          <p:cNvPr id="3073" name="Imagen 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772" y="4371004"/>
            <a:ext cx="4228123" cy="218879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3" name="Tabla 2"/>
              <p:cNvGraphicFramePr>
                <a:graphicFrameLocks noGrp="1"/>
              </p:cNvGraphicFramePr>
              <p:nvPr>
                <p:extLst>
                  <p:ext uri="{D42A27DB-BD31-4B8C-83A1-F6EECF244321}">
                    <p14:modId xmlns:p14="http://schemas.microsoft.com/office/powerpoint/2010/main" val="3457807672"/>
                  </p:ext>
                </p:extLst>
              </p:nvPr>
            </p:nvGraphicFramePr>
            <p:xfrm>
              <a:off x="6717701" y="1132745"/>
              <a:ext cx="5105815" cy="5515819"/>
            </p:xfrm>
            <a:graphic>
              <a:graphicData uri="http://schemas.openxmlformats.org/drawingml/2006/table">
                <a:tbl>
                  <a:tblPr firstRow="1" firstCol="1" bandRow="1"/>
                  <a:tblGrid>
                    <a:gridCol w="1581781"/>
                    <a:gridCol w="3524034"/>
                  </a:tblGrid>
                  <a:tr h="326516">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CE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739">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16">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16">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14:m>
                            <m:oMathPara xmlns:m="http://schemas.openxmlformats.org/officeDocument/2006/math">
                              <m:oMathParaPr>
                                <m:jc m:val="centerGroup"/>
                              </m:oMathParaPr>
                              <m:oMath xmlns:m="http://schemas.openxmlformats.org/officeDocument/2006/math">
                                <m:r>
                                  <a:rPr lang="es-EC" sz="140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𝐶𝐸</m:t>
                                </m:r>
                                <m:r>
                                  <a:rPr lang="es-EC" sz="14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s-EC" sz="14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𝜆</m:t>
                                </m:r>
                                <m:r>
                                  <a:rPr lang="es-EC" sz="14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𝜑</m:t>
                                </m:r>
                              </m:oMath>
                            </m:oMathPara>
                          </a14:m>
                          <a:endParaRPr lang="es-EC"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955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de</a:t>
                          </a:r>
                          <a:r>
                            <a:rPr lang="es-EC" sz="12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confianza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𝑎</m:t>
                                </m:r>
                                <m:r>
                                  <a:rPr lang="es-EC" sz="1200">
                                    <a:effectLst/>
                                    <a:latin typeface="Cambria Math" panose="02040503050406030204" pitchFamily="18" charset="0"/>
                                    <a:ea typeface="Calibri" panose="020F0502020204030204" pitchFamily="34" charset="0"/>
                                    <a:cs typeface="Times New Roman" panose="02020603050405020304" pitchFamily="18" charset="0"/>
                                  </a:rPr>
                                  <m:t>=0,78</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𝑏</m:t>
                                </m:r>
                                <m:r>
                                  <a:rPr lang="es-EC" sz="1200">
                                    <a:effectLst/>
                                    <a:latin typeface="Cambria Math" panose="02040503050406030204" pitchFamily="18" charset="0"/>
                                    <a:ea typeface="Calibri" panose="020F0502020204030204" pitchFamily="34" charset="0"/>
                                    <a:cs typeface="Times New Roman" panose="02020603050405020304" pitchFamily="18" charset="0"/>
                                  </a:rPr>
                                  <m:t>=</m:t>
                                </m:r>
                                <m:r>
                                  <a:rPr lang="es-EC" sz="1200" i="1">
                                    <a:effectLst/>
                                    <a:latin typeface="Cambria Math" panose="02040503050406030204" pitchFamily="18" charset="0"/>
                                    <a:ea typeface="Calibri" panose="020F0502020204030204" pitchFamily="34" charset="0"/>
                                    <a:cs typeface="Times New Roman" panose="02020603050405020304" pitchFamily="18" charset="0"/>
                                  </a:rPr>
                                  <m:t>−</m:t>
                                </m:r>
                                <m:r>
                                  <a:rPr lang="es-EC" sz="1200">
                                    <a:effectLst/>
                                    <a:latin typeface="Cambria Math" panose="02040503050406030204" pitchFamily="18" charset="0"/>
                                    <a:ea typeface="Calibri" panose="020F0502020204030204" pitchFamily="34" charset="0"/>
                                    <a:cs typeface="Times New Roman" panose="02020603050405020304" pitchFamily="18" charset="0"/>
                                  </a:rPr>
                                  <m:t>0,06955</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𝑐</m:t>
                                </m:r>
                                <m:r>
                                  <a:rPr lang="es-EC" sz="1200">
                                    <a:effectLst/>
                                    <a:latin typeface="Cambria Math" panose="02040503050406030204" pitchFamily="18" charset="0"/>
                                    <a:ea typeface="Calibri" panose="020F0502020204030204" pitchFamily="34" charset="0"/>
                                    <a:cs typeface="Times New Roman" panose="02020603050405020304" pitchFamily="18" charset="0"/>
                                  </a:rPr>
                                  <m:t>=</m:t>
                                </m:r>
                                <m:r>
                                  <a:rPr lang="es-EC" sz="1200" i="1">
                                    <a:effectLst/>
                                    <a:latin typeface="Cambria Math" panose="02040503050406030204" pitchFamily="18" charset="0"/>
                                    <a:ea typeface="Calibri" panose="020F0502020204030204" pitchFamily="34" charset="0"/>
                                    <a:cs typeface="Times New Roman" panose="02020603050405020304" pitchFamily="18" charset="0"/>
                                  </a:rPr>
                                  <m:t>−</m:t>
                                </m:r>
                                <m:r>
                                  <a:rPr lang="es-EC" sz="1200">
                                    <a:effectLst/>
                                    <a:latin typeface="Cambria Math" panose="02040503050406030204" pitchFamily="18" charset="0"/>
                                    <a:ea typeface="Calibri" panose="020F0502020204030204" pitchFamily="34" charset="0"/>
                                    <a:cs typeface="Times New Roman" panose="02020603050405020304" pitchFamily="18" charset="0"/>
                                  </a:rPr>
                                  <m:t>0,09364</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9550">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𝑆𝑆𝐸</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=13,17</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s-EC" sz="12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200" i="1">
                                        <a:effectLst/>
                                        <a:latin typeface="Cambria Math" panose="02040503050406030204" pitchFamily="18" charset="0"/>
                                        <a:ea typeface="Calibri" panose="020F0502020204030204" pitchFamily="34" charset="0"/>
                                        <a:cs typeface="Times New Roman" panose="02020603050405020304" pitchFamily="18" charset="0"/>
                                      </a:rPr>
                                      <m:t>𝑅</m:t>
                                    </m:r>
                                  </m:e>
                                  <m:sup>
                                    <m:r>
                                      <a:rPr lang="es-EC" sz="1200">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1200">
                                    <a:effectLst/>
                                    <a:latin typeface="Cambria Math" panose="02040503050406030204" pitchFamily="18" charset="0"/>
                                    <a:ea typeface="Calibri" panose="020F0502020204030204" pitchFamily="34" charset="0"/>
                                    <a:cs typeface="Times New Roman" panose="02020603050405020304" pitchFamily="18" charset="0"/>
                                  </a:rPr>
                                  <m:t>=0,1422</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marL="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𝑅𝑀𝑆𝐸</m:t>
                                </m:r>
                                <m:r>
                                  <a:rPr lang="es-EC" sz="1200">
                                    <a:effectLst/>
                                    <a:latin typeface="Cambria Math" panose="02040503050406030204" pitchFamily="18" charset="0"/>
                                    <a:ea typeface="Calibri" panose="020F0502020204030204" pitchFamily="34" charset="0"/>
                                    <a:cs typeface="Times New Roman" panose="02020603050405020304" pitchFamily="18" charset="0"/>
                                  </a:rPr>
                                  <m:t>=0,3723</m:t>
                                </m:r>
                              </m:oMath>
                            </m:oMathPara>
                          </a14:m>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7871">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Gráfico de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la</a:t>
                          </a:r>
                        </a:p>
                        <a:p>
                          <a:pPr algn="l">
                            <a:lnSpc>
                              <a:spcPct val="115000"/>
                            </a:lnSpc>
                            <a:spcAft>
                              <a:spcPts val="0"/>
                            </a:spcAft>
                          </a:pP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función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3" name="Tabla 2"/>
              <p:cNvGraphicFramePr>
                <a:graphicFrameLocks noGrp="1"/>
              </p:cNvGraphicFramePr>
              <p:nvPr>
                <p:extLst>
                  <p:ext uri="{D42A27DB-BD31-4B8C-83A1-F6EECF244321}">
                    <p14:modId xmlns:p14="http://schemas.microsoft.com/office/powerpoint/2010/main" val="3457807672"/>
                  </p:ext>
                </p:extLst>
              </p:nvPr>
            </p:nvGraphicFramePr>
            <p:xfrm>
              <a:off x="6717701" y="1132745"/>
              <a:ext cx="5105815" cy="5498928"/>
            </p:xfrm>
            <a:graphic>
              <a:graphicData uri="http://schemas.openxmlformats.org/drawingml/2006/table">
                <a:tbl>
                  <a:tblPr firstRow="1" firstCol="1" bandRow="1"/>
                  <a:tblGrid>
                    <a:gridCol w="1581781"/>
                    <a:gridCol w="3524034"/>
                  </a:tblGrid>
                  <a:tr h="326516">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CE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739">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16">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6516">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44905" t="-286792" r="-173" b="-1320755"/>
                          </a:stretch>
                        </a:blipFill>
                      </a:tcPr>
                    </a:tc>
                  </a:tr>
                  <a:tr h="97955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de</a:t>
                          </a:r>
                          <a:r>
                            <a:rPr lang="es-EC" sz="12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confianza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44905" t="-127329" r="-173" b="-334783"/>
                          </a:stretch>
                        </a:blipFill>
                      </a:tcPr>
                    </a:tc>
                  </a:tr>
                  <a:tr h="979550">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44905" t="-227329" r="-173" b="-234783"/>
                          </a:stretch>
                        </a:blipFill>
                      </a:tcPr>
                    </a:tc>
                  </a:tr>
                  <a:tr h="2296541">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Gráfico de </a:t>
                          </a: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la</a:t>
                          </a:r>
                        </a:p>
                        <a:p>
                          <a:pPr algn="l">
                            <a:lnSpc>
                              <a:spcPct val="115000"/>
                            </a:lnSpc>
                            <a:spcAft>
                              <a:spcPts val="0"/>
                            </a:spcAft>
                          </a:pPr>
                          <a:r>
                            <a:rPr lang="es-EC" sz="1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función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pic>
        <p:nvPicPr>
          <p:cNvPr id="19" name="Imagen 18"/>
          <p:cNvPicPr/>
          <p:nvPr/>
        </p:nvPicPr>
        <p:blipFill>
          <a:blip r:embed="rId5" cstate="print">
            <a:extLst>
              <a:ext uri="{28A0092B-C50C-407E-A947-70E740481C1C}">
                <a14:useLocalDpi xmlns:a14="http://schemas.microsoft.com/office/drawing/2010/main" val="0"/>
              </a:ext>
            </a:extLst>
          </a:blip>
          <a:stretch>
            <a:fillRect/>
          </a:stretch>
        </p:blipFill>
        <p:spPr>
          <a:xfrm>
            <a:off x="7671824" y="4371004"/>
            <a:ext cx="4230000" cy="2188800"/>
          </a:xfrm>
          <a:prstGeom prst="rect">
            <a:avLst/>
          </a:prstGeom>
        </p:spPr>
      </p:pic>
    </p:spTree>
    <p:extLst>
      <p:ext uri="{BB962C8B-B14F-4D97-AF65-F5344CB8AC3E}">
        <p14:creationId xmlns:p14="http://schemas.microsoft.com/office/powerpoint/2010/main" val="42321538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9270609"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Filtrado de las observaciones </a:t>
              </a:r>
              <a:endParaRPr lang="es-EC" sz="1700" kern="1200" dirty="0"/>
            </a:p>
          </p:txBody>
        </p:sp>
      </p:grpSp>
      <p:sp>
        <p:nvSpPr>
          <p:cNvPr id="13" name="Rectángulo 12"/>
          <p:cNvSpPr/>
          <p:nvPr/>
        </p:nvSpPr>
        <p:spPr>
          <a:xfrm>
            <a:off x="162918" y="742081"/>
            <a:ext cx="4136571" cy="86077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2</a:t>
            </a:r>
            <a:r>
              <a:rPr lang="es-EC" sz="2000" dirty="0" smtClean="0"/>
              <a:t>. Ajuste del modelo matemático seleccionado, a través del método paramétrico </a:t>
            </a:r>
            <a:endParaRPr lang="es-EC" sz="2000" dirty="0"/>
          </a:p>
        </p:txBody>
      </p:sp>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nvPr>
            </p:nvGraphicFramePr>
            <p:xfrm>
              <a:off x="4635304" y="617353"/>
              <a:ext cx="7135782" cy="1110231"/>
            </p:xfrm>
            <a:graphic>
              <a:graphicData uri="http://schemas.openxmlformats.org/drawingml/2006/table">
                <a:tbl>
                  <a:tblPr firstRow="1" firstCol="1" bandRow="1"/>
                  <a:tblGrid>
                    <a:gridCol w="3460854"/>
                    <a:gridCol w="1836750"/>
                    <a:gridCol w="1838178"/>
                  </a:tblGrid>
                  <a:tr h="361214">
                    <a:tc>
                      <a:txBody>
                        <a:bodyPr/>
                        <a:lstStyle/>
                        <a:p>
                          <a:pPr>
                            <a:spcAft>
                              <a:spcPts val="0"/>
                            </a:spcAft>
                          </a:pPr>
                          <a:r>
                            <a:rPr lang="es-EC" sz="1600" dirty="0">
                              <a:effectLst/>
                              <a:latin typeface="+mj-lt"/>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pH</a:t>
                          </a:r>
                          <a:endParaRPr lang="es-EC" sz="16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CE (dS/m)</a:t>
                          </a:r>
                          <a:endParaRPr lang="es-EC" sz="16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57">
                    <a:tc>
                      <a:txBody>
                        <a:bodyPr/>
                        <a:lstStyle/>
                        <a:p>
                          <a:pPr>
                            <a:spcAft>
                              <a:spcPts val="0"/>
                            </a:spcAft>
                          </a:pPr>
                          <a:r>
                            <a:rPr lang="es-EC" sz="1600" b="1">
                              <a:effectLst/>
                              <a:latin typeface="+mj-lt"/>
                              <a:ea typeface="Calibri" panose="020F0502020204030204" pitchFamily="34" charset="0"/>
                              <a:cs typeface="Times New Roman" panose="02020603050405020304" pitchFamily="18" charset="0"/>
                            </a:rPr>
                            <a:t>Grados de libertad </a:t>
                          </a:r>
                          <a14:m>
                            <m:oMath xmlns:m="http://schemas.openxmlformats.org/officeDocument/2006/math">
                              <m:r>
                                <a:rPr lang="es-EC" sz="1600" b="1" i="1">
                                  <a:effectLst/>
                                  <a:latin typeface="Cambria Math" panose="02040503050406030204" pitchFamily="18" charset="0"/>
                                  <a:ea typeface="Calibri" panose="020F0502020204030204" pitchFamily="34" charset="0"/>
                                  <a:cs typeface="Times New Roman" panose="02020603050405020304" pitchFamily="18" charset="0"/>
                                </a:rPr>
                                <m:t>    </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𝑺</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𝒏</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𝒖</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96= (102-6)</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95=(98-3)</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60">
                    <a:tc>
                      <a:txBody>
                        <a:bodyPr/>
                        <a:lstStyle/>
                        <a:p>
                          <a:pPr>
                            <a:spcAft>
                              <a:spcPts val="0"/>
                            </a:spcAft>
                          </a:pPr>
                          <a:r>
                            <a:rPr lang="es-EC" sz="1600" b="1">
                              <a:effectLst/>
                              <a:latin typeface="+mj-lt"/>
                              <a:ea typeface="Calibri" panose="020F0502020204030204" pitchFamily="34" charset="0"/>
                              <a:cs typeface="Times New Roman" panose="02020603050405020304" pitchFamily="18" charset="0"/>
                            </a:rPr>
                            <a:t>Varianza  a priori </a:t>
                          </a:r>
                          <a14:m>
                            <m:oMath xmlns:m="http://schemas.openxmlformats.org/officeDocument/2006/math">
                              <m:acc>
                                <m:accPr>
                                  <m:chr m:val="̂"/>
                                  <m:ctrlPr>
                                    <a:rPr lang="es-EC" sz="1600" b="1"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s-EC" sz="1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600" b="1" i="1">
                                          <a:effectLst/>
                                          <a:latin typeface="Cambria Math" panose="02040503050406030204" pitchFamily="18" charset="0"/>
                                          <a:ea typeface="Calibri" panose="020F0502020204030204" pitchFamily="34" charset="0"/>
                                          <a:cs typeface="Times New Roman" panose="02020603050405020304" pitchFamily="18" charset="0"/>
                                        </a:rPr>
                                        <m:t>   </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𝝈</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𝒐</m:t>
                                      </m:r>
                                    </m:e>
                                    <m:sup>
                                      <m:r>
                                        <a:rPr lang="es-EC" sz="1600" b="1" i="1">
                                          <a:effectLst/>
                                          <a:latin typeface="Cambria Math" panose="02040503050406030204" pitchFamily="18" charset="0"/>
                                          <a:ea typeface="Calibri" panose="020F0502020204030204" pitchFamily="34" charset="0"/>
                                          <a:cs typeface="Times New Roman" panose="02020603050405020304" pitchFamily="18" charset="0"/>
                                        </a:rPr>
                                        <m:t>𝟐</m:t>
                                      </m:r>
                                    </m:sup>
                                  </m:sSup>
                                </m:e>
                              </m:acc>
                            </m:oMath>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0,1794</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0,1385</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285697428"/>
                  </p:ext>
                </p:extLst>
              </p:nvPr>
            </p:nvGraphicFramePr>
            <p:xfrm>
              <a:off x="4635304" y="617353"/>
              <a:ext cx="7135782" cy="1110231"/>
            </p:xfrm>
            <a:graphic>
              <a:graphicData uri="http://schemas.openxmlformats.org/drawingml/2006/table">
                <a:tbl>
                  <a:tblPr firstRow="1" firstCol="1" bandRow="1"/>
                  <a:tblGrid>
                    <a:gridCol w="3460854"/>
                    <a:gridCol w="1836750"/>
                    <a:gridCol w="1838178"/>
                  </a:tblGrid>
                  <a:tr h="361214">
                    <a:tc>
                      <a:txBody>
                        <a:bodyPr/>
                        <a:lstStyle/>
                        <a:p>
                          <a:pPr>
                            <a:spcAft>
                              <a:spcPts val="0"/>
                            </a:spcAft>
                          </a:pPr>
                          <a:r>
                            <a:rPr lang="es-EC" sz="1600" dirty="0">
                              <a:effectLst/>
                              <a:latin typeface="+mj-lt"/>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pH</a:t>
                          </a:r>
                          <a:endParaRPr lang="es-EC" sz="16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CE (dS/m)</a:t>
                          </a:r>
                          <a:endParaRPr lang="es-EC" sz="16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57">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t="-116667" r="-106338" b="-123333"/>
                          </a:stretch>
                        </a:blipFill>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96= (102-6)</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95=(98-3)</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60">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t="-206349" r="-106338" b="-17460"/>
                          </a:stretch>
                        </a:blipFill>
                      </a:tcPr>
                    </a:tc>
                    <a:tc>
                      <a:txBody>
                        <a:bodyPr/>
                        <a:lstStyle/>
                        <a:p>
                          <a:pPr algn="ctr">
                            <a:spcAft>
                              <a:spcPts val="0"/>
                            </a:spcAft>
                          </a:pPr>
                          <a:r>
                            <a:rPr lang="es-EC" sz="1600">
                              <a:effectLst/>
                              <a:latin typeface="+mj-lt"/>
                              <a:ea typeface="Calibri" panose="020F0502020204030204" pitchFamily="34" charset="0"/>
                              <a:cs typeface="Times New Roman" panose="02020603050405020304" pitchFamily="18" charset="0"/>
                            </a:rPr>
                            <a:t>0,1794</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a:effectLst/>
                              <a:latin typeface="+mj-lt"/>
                              <a:ea typeface="Calibri" panose="020F0502020204030204" pitchFamily="34" charset="0"/>
                              <a:cs typeface="Times New Roman" panose="02020603050405020304" pitchFamily="18" charset="0"/>
                            </a:rPr>
                            <a:t>0,1385</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15" name="Rectángulo 14"/>
          <p:cNvSpPr/>
          <p:nvPr/>
        </p:nvSpPr>
        <p:spPr>
          <a:xfrm>
            <a:off x="162918" y="2062865"/>
            <a:ext cx="12029082" cy="35277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3</a:t>
            </a:r>
            <a:r>
              <a:rPr lang="es-EC" sz="2000" dirty="0" smtClean="0"/>
              <a:t>. Cálculo de la covarianza empírica de las señales (</a:t>
            </a:r>
            <a:r>
              <a:rPr lang="es-EC" sz="2000" b="1" dirty="0" smtClean="0"/>
              <a:t>aplicando código programación de LSC</a:t>
            </a:r>
            <a:r>
              <a:rPr lang="es-EC" sz="2000" dirty="0" smtClean="0"/>
              <a:t>)</a:t>
            </a:r>
            <a:endParaRPr lang="es-EC" sz="2000" dirty="0"/>
          </a:p>
        </p:txBody>
      </p:sp>
      <mc:AlternateContent xmlns:mc="http://schemas.openxmlformats.org/markup-compatibility/2006" xmlns:a14="http://schemas.microsoft.com/office/drawing/2010/main">
        <mc:Choice Requires="a14">
          <p:graphicFrame>
            <p:nvGraphicFramePr>
              <p:cNvPr id="2" name="Tabla 1"/>
              <p:cNvGraphicFramePr>
                <a:graphicFrameLocks noGrp="1"/>
              </p:cNvGraphicFramePr>
              <p:nvPr>
                <p:extLst>
                  <p:ext uri="{D42A27DB-BD31-4B8C-83A1-F6EECF244321}">
                    <p14:modId xmlns:p14="http://schemas.microsoft.com/office/powerpoint/2010/main" val="831398325"/>
                  </p:ext>
                </p:extLst>
              </p:nvPr>
            </p:nvGraphicFramePr>
            <p:xfrm>
              <a:off x="2048537" y="2580019"/>
              <a:ext cx="8257844" cy="3391985"/>
            </p:xfrm>
            <a:graphic>
              <a:graphicData uri="http://schemas.openxmlformats.org/drawingml/2006/table">
                <a:tbl>
                  <a:tblPr firstRow="1" firstCol="1" bandRow="1"/>
                  <a:tblGrid>
                    <a:gridCol w="528193"/>
                    <a:gridCol w="2439253"/>
                    <a:gridCol w="2590815"/>
                    <a:gridCol w="2699583"/>
                  </a:tblGrid>
                  <a:tr h="439967">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b="1" i="1">
                                        <a:effectLst/>
                                        <a:latin typeface="Cambria Math" panose="02040503050406030204" pitchFamily="18" charset="0"/>
                                        <a:ea typeface="Times New Roman" panose="02020603050405020304" pitchFamily="18" charset="0"/>
                                        <a:cs typeface="Times New Roman" panose="02020603050405020304" pitchFamily="18" charset="0"/>
                                      </a:rPr>
                                      <m:t>𝒅</m:t>
                                    </m:r>
                                  </m:e>
                                  <m:sub>
                                    <m:r>
                                      <a:rPr lang="es-EC" sz="1600" b="1" i="1">
                                        <a:effectLst/>
                                        <a:latin typeface="Cambria Math" panose="02040503050406030204" pitchFamily="18" charset="0"/>
                                        <a:ea typeface="Times New Roman" panose="02020603050405020304" pitchFamily="18" charset="0"/>
                                        <a:cs typeface="Times New Roman" panose="02020603050405020304" pitchFamily="18" charset="0"/>
                                      </a:rPr>
                                      <m:t>𝒌</m:t>
                                    </m:r>
                                  </m:sub>
                                </m:sSub>
                              </m:oMath>
                            </m:oMathPara>
                          </a14:m>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b="1">
                              <a:effectLst/>
                              <a:latin typeface="+mj-lt"/>
                              <a:ea typeface="Times New Roman" panose="02020603050405020304" pitchFamily="18" charset="0"/>
                              <a:cs typeface="Times New Roman" panose="02020603050405020304" pitchFamily="18" charset="0"/>
                            </a:rPr>
                            <a:t>Valor de  </a:t>
                          </a:r>
                          <a14:m>
                            <m:oMath xmlns:m="http://schemas.openxmlformats.org/officeDocument/2006/math">
                              <m:sSub>
                                <m:sSubPr>
                                  <m:ctrlPr>
                                    <a:rPr lang="es-EC" sz="16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b="1" i="1">
                                      <a:effectLst/>
                                      <a:latin typeface="Cambria Math" panose="02040503050406030204" pitchFamily="18" charset="0"/>
                                      <a:ea typeface="Times New Roman" panose="02020603050405020304" pitchFamily="18" charset="0"/>
                                      <a:cs typeface="Times New Roman" panose="02020603050405020304" pitchFamily="18" charset="0"/>
                                    </a:rPr>
                                    <m:t>𝒅</m:t>
                                  </m:r>
                                </m:e>
                                <m:sub>
                                  <m:r>
                                    <a:rPr lang="es-EC" sz="1600" b="1" i="1">
                                      <a:effectLst/>
                                      <a:latin typeface="Cambria Math" panose="02040503050406030204" pitchFamily="18" charset="0"/>
                                      <a:ea typeface="Times New Roman" panose="02020603050405020304" pitchFamily="18" charset="0"/>
                                      <a:cs typeface="Times New Roman" panose="02020603050405020304" pitchFamily="18" charset="0"/>
                                    </a:rPr>
                                    <m:t>𝒌</m:t>
                                  </m:r>
                                </m:sub>
                              </m:sSub>
                            </m:oMath>
                          </a14:m>
                          <a:r>
                            <a:rPr lang="es-EC" sz="1600" b="1">
                              <a:effectLst/>
                              <a:latin typeface="+mj-lt"/>
                              <a:ea typeface="Times New Roman" panose="02020603050405020304" pitchFamily="18" charset="0"/>
                              <a:cs typeface="Times New Roman" panose="02020603050405020304" pitchFamily="18" charset="0"/>
                            </a:rPr>
                            <a:t> (°)</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b="1">
                              <a:effectLst/>
                              <a:latin typeface="+mj-lt"/>
                              <a:ea typeface="Times New Roman" panose="02020603050405020304" pitchFamily="18" charset="0"/>
                              <a:cs typeface="Times New Roman" panose="02020603050405020304" pitchFamily="18" charset="0"/>
                            </a:rPr>
                            <a:t>Covarianza empírica pH </a:t>
                          </a:r>
                          <a:endParaRPr lang="es-EC" sz="1600">
                            <a:effectLst/>
                            <a:latin typeface="+mj-lt"/>
                            <a:ea typeface="Calibri" panose="020F0502020204030204" pitchFamily="34" charset="0"/>
                            <a:cs typeface="Times New Roman" panose="02020603050405020304" pitchFamily="18" charset="0"/>
                          </a:endParaRPr>
                        </a:p>
                        <a:p>
                          <a:pPr algn="ctr">
                            <a:lnSpc>
                              <a:spcPct val="107000"/>
                            </a:lnSpc>
                            <a:spcAft>
                              <a:spcPts val="0"/>
                            </a:spcAft>
                            <a:tabLst>
                              <a:tab pos="3905250" algn="l"/>
                            </a:tabLst>
                          </a:pPr>
                          <a:r>
                            <a:rPr lang="es-EC" sz="1600" b="1">
                              <a:effectLst/>
                              <a:latin typeface="+mj-lt"/>
                              <a:ea typeface="Times New Roman" panose="02020603050405020304" pitchFamily="18" charset="0"/>
                              <a:cs typeface="Times New Roman" panose="02020603050405020304" pitchFamily="18" charset="0"/>
                            </a:rPr>
                            <a:t>(adimensional)</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b="1" dirty="0">
                              <a:effectLst/>
                              <a:latin typeface="+mj-lt"/>
                              <a:ea typeface="Times New Roman" panose="02020603050405020304" pitchFamily="18" charset="0"/>
                              <a:cs typeface="Times New Roman" panose="02020603050405020304" pitchFamily="18" charset="0"/>
                            </a:rPr>
                            <a:t>Covarianza empírica CE </a:t>
                          </a:r>
                          <a:endParaRPr lang="es-EC" sz="1600" dirty="0">
                            <a:effectLst/>
                            <a:latin typeface="+mj-lt"/>
                            <a:ea typeface="Calibri" panose="020F0502020204030204" pitchFamily="34" charset="0"/>
                            <a:cs typeface="Times New Roman" panose="02020603050405020304" pitchFamily="18" charset="0"/>
                          </a:endParaRPr>
                        </a:p>
                        <a:p>
                          <a:pPr algn="ctr">
                            <a:lnSpc>
                              <a:spcPct val="107000"/>
                            </a:lnSpc>
                            <a:spcAft>
                              <a:spcPts val="0"/>
                            </a:spcAft>
                            <a:tabLst>
                              <a:tab pos="3905250" algn="l"/>
                            </a:tabLst>
                          </a:pPr>
                          <a:r>
                            <a:rPr lang="es-EC" sz="1600" b="1" dirty="0">
                              <a:effectLst/>
                              <a:latin typeface="+mj-lt"/>
                              <a:ea typeface="Times New Roman" panose="02020603050405020304" pitchFamily="18" charset="0"/>
                              <a:cs typeface="Times New Roman" panose="02020603050405020304" pitchFamily="18" charset="0"/>
                            </a:rPr>
                            <a:t>(dS/m)</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0,0000</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0,1688</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0,1343</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0</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0,0175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-0,0033</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-0,0102</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1</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0,0525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-0,0064</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-0,0016</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2</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0,0875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-0,0036</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3</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0,1225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0,0049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0,0012</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4</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0,1575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-0,0010</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-0,0048</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5</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0,1925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-0,0008</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-0,0001</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6</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0,2275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0,0044</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7</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0,2625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-0,0023</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0,0259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8</m:t>
                                    </m:r>
                                  </m:sub>
                                </m:sSub>
                              </m:oMath>
                            </m:oMathPara>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0,2975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-0,0089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-0,0296</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984">
                    <a:tc>
                      <a:txBody>
                        <a:bodyPr/>
                        <a:lstStyle/>
                        <a:p>
                          <a:pPr algn="ctr">
                            <a:lnSpc>
                              <a:spcPct val="107000"/>
                            </a:lnSpc>
                            <a:spcAft>
                              <a:spcPts val="0"/>
                            </a:spcAft>
                            <a:tabLst>
                              <a:tab pos="3905250" algn="l"/>
                            </a:tabLs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 </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es-EC" sz="1600" i="1">
                                        <a:effectLst/>
                                        <a:latin typeface="Cambria Math" panose="02040503050406030204" pitchFamily="18" charset="0"/>
                                        <a:ea typeface="Times New Roman" panose="02020603050405020304" pitchFamily="18" charset="0"/>
                                        <a:cs typeface="Times New Roman" panose="02020603050405020304" pitchFamily="18" charset="0"/>
                                      </a:rPr>
                                      <m:t>9</m:t>
                                    </m:r>
                                  </m:sub>
                                </m:sSub>
                              </m:oMath>
                            </m:oMathPara>
                          </a14:m>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dirty="0">
                              <a:effectLst/>
                              <a:latin typeface="+mj-lt"/>
                              <a:ea typeface="Times New Roman" panose="02020603050405020304" pitchFamily="18" charset="0"/>
                              <a:cs typeface="Times New Roman" panose="02020603050405020304" pitchFamily="18" charset="0"/>
                            </a:rPr>
                            <a:t>0,3325</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dirty="0">
                              <a:effectLst/>
                              <a:latin typeface="+mj-lt"/>
                              <a:ea typeface="Times New Roman" panose="02020603050405020304" pitchFamily="18" charset="0"/>
                              <a:cs typeface="Times New Roman" panose="02020603050405020304" pitchFamily="18" charset="0"/>
                            </a:rPr>
                            <a:t>0,0097</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dirty="0">
                              <a:effectLst/>
                              <a:latin typeface="+mj-lt"/>
                              <a:ea typeface="Times New Roman" panose="02020603050405020304" pitchFamily="18" charset="0"/>
                              <a:cs typeface="Times New Roman" panose="02020603050405020304" pitchFamily="18" charset="0"/>
                            </a:rPr>
                            <a:t>-0,0036</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2" name="Tabla 1"/>
              <p:cNvGraphicFramePr>
                <a:graphicFrameLocks noGrp="1"/>
              </p:cNvGraphicFramePr>
              <p:nvPr>
                <p:extLst>
                  <p:ext uri="{D42A27DB-BD31-4B8C-83A1-F6EECF244321}">
                    <p14:modId xmlns:p14="http://schemas.microsoft.com/office/powerpoint/2010/main" val="831398325"/>
                  </p:ext>
                </p:extLst>
              </p:nvPr>
            </p:nvGraphicFramePr>
            <p:xfrm>
              <a:off x="2048537" y="2580019"/>
              <a:ext cx="8257844" cy="3351599"/>
            </p:xfrm>
            <a:graphic>
              <a:graphicData uri="http://schemas.openxmlformats.org/drawingml/2006/table">
                <a:tbl>
                  <a:tblPr firstRow="1" firstCol="1" bandRow="1"/>
                  <a:tblGrid>
                    <a:gridCol w="528193"/>
                    <a:gridCol w="2439253"/>
                    <a:gridCol w="2590815"/>
                    <a:gridCol w="2699583"/>
                  </a:tblGrid>
                  <a:tr h="501587">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13415" r="-1458621" b="-592683"/>
                          </a:stretch>
                        </a:blipFill>
                      </a:tcPr>
                    </a:tc>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l="-21750" t="-13415" r="-217250" b="-592683"/>
                          </a:stretch>
                        </a:blipFill>
                      </a:tcPr>
                    </a:tc>
                    <a:tc>
                      <a:txBody>
                        <a:bodyPr/>
                        <a:lstStyle/>
                        <a:p>
                          <a:pPr algn="ctr">
                            <a:lnSpc>
                              <a:spcPct val="107000"/>
                            </a:lnSpc>
                            <a:spcAft>
                              <a:spcPts val="0"/>
                            </a:spcAft>
                            <a:tabLst>
                              <a:tab pos="3905250" algn="l"/>
                            </a:tabLst>
                          </a:pPr>
                          <a:r>
                            <a:rPr lang="es-EC" sz="1600" b="1">
                              <a:effectLst/>
                              <a:latin typeface="+mj-lt"/>
                              <a:ea typeface="Times New Roman" panose="02020603050405020304" pitchFamily="18" charset="0"/>
                              <a:cs typeface="Times New Roman" panose="02020603050405020304" pitchFamily="18" charset="0"/>
                            </a:rPr>
                            <a:t>Covarianza empírica pH </a:t>
                          </a:r>
                          <a:endParaRPr lang="es-EC" sz="1600">
                            <a:effectLst/>
                            <a:latin typeface="+mj-lt"/>
                            <a:ea typeface="Calibri" panose="020F0502020204030204" pitchFamily="34" charset="0"/>
                            <a:cs typeface="Times New Roman" panose="02020603050405020304" pitchFamily="18" charset="0"/>
                          </a:endParaRPr>
                        </a:p>
                        <a:p>
                          <a:pPr algn="ctr">
                            <a:lnSpc>
                              <a:spcPct val="107000"/>
                            </a:lnSpc>
                            <a:spcAft>
                              <a:spcPts val="0"/>
                            </a:spcAft>
                            <a:tabLst>
                              <a:tab pos="3905250" algn="l"/>
                            </a:tabLst>
                          </a:pPr>
                          <a:r>
                            <a:rPr lang="es-EC" sz="1600" b="1">
                              <a:effectLst/>
                              <a:latin typeface="+mj-lt"/>
                              <a:ea typeface="Times New Roman" panose="02020603050405020304" pitchFamily="18" charset="0"/>
                              <a:cs typeface="Times New Roman" panose="02020603050405020304" pitchFamily="18" charset="0"/>
                            </a:rPr>
                            <a:t>(adimensional)</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b="1" dirty="0">
                              <a:effectLst/>
                              <a:latin typeface="+mj-lt"/>
                              <a:ea typeface="Times New Roman" panose="02020603050405020304" pitchFamily="18" charset="0"/>
                              <a:cs typeface="Times New Roman" panose="02020603050405020304" pitchFamily="18" charset="0"/>
                            </a:rPr>
                            <a:t>Covarianza empírica CE </a:t>
                          </a:r>
                          <a:endParaRPr lang="es-EC" sz="1600" dirty="0">
                            <a:effectLst/>
                            <a:latin typeface="+mj-lt"/>
                            <a:ea typeface="Calibri" panose="020F0502020204030204" pitchFamily="34" charset="0"/>
                            <a:cs typeface="Times New Roman" panose="02020603050405020304" pitchFamily="18" charset="0"/>
                          </a:endParaRPr>
                        </a:p>
                        <a:p>
                          <a:pPr algn="ctr">
                            <a:lnSpc>
                              <a:spcPct val="107000"/>
                            </a:lnSpc>
                            <a:spcAft>
                              <a:spcPts val="0"/>
                            </a:spcAft>
                            <a:tabLst>
                              <a:tab pos="3905250" algn="l"/>
                            </a:tabLst>
                          </a:pPr>
                          <a:r>
                            <a:rPr lang="es-EC" sz="1600" b="1" dirty="0">
                              <a:effectLst/>
                              <a:latin typeface="+mj-lt"/>
                              <a:ea typeface="Times New Roman" panose="02020603050405020304" pitchFamily="18" charset="0"/>
                              <a:cs typeface="Times New Roman" panose="02020603050405020304" pitchFamily="18" charset="0"/>
                            </a:rPr>
                            <a:t>(dS/m)</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792">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0,0000</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0,1688</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0,1343</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309302" r="-1458621" b="-937209"/>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0,0175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-0,0033</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-0,0102</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409302" r="-1458621" b="-837209"/>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0,0525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-0,0064</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-0,0016</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509302" r="-1458621" b="-737209"/>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0,0875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-0,0036</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609302" r="-1458621" b="-637209"/>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0,1225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0,0049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0,0012</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709302" r="-1458621" b="-537209"/>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0,1575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-0,0010</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-0,0048</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828571" r="-1458621" b="-450000"/>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0,1925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-0,0008</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-0,0001</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906977" r="-1458621" b="-339535"/>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0,2275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0,0044</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-0,0019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1006977" r="-1458621" b="-239535"/>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0,2625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-0,0023</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0,0259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1106977" r="-1458621" b="-139535"/>
                          </a:stretch>
                        </a:blipFill>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0,2975</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-0,0089</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a:effectLst/>
                              <a:latin typeface="+mj-lt"/>
                              <a:ea typeface="Times New Roman" panose="02020603050405020304" pitchFamily="18" charset="0"/>
                              <a:cs typeface="Times New Roman" panose="02020603050405020304" pitchFamily="18" charset="0"/>
                            </a:rPr>
                            <a:t>-0,0296</a:t>
                          </a:r>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0922">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3"/>
                          <a:stretch>
                            <a:fillRect t="-1206977" r="-1458621" b="-39535"/>
                          </a:stretch>
                        </a:blipFill>
                      </a:tcPr>
                    </a:tc>
                    <a:tc>
                      <a:txBody>
                        <a:bodyPr/>
                        <a:lstStyle/>
                        <a:p>
                          <a:pPr algn="ctr">
                            <a:lnSpc>
                              <a:spcPct val="107000"/>
                            </a:lnSpc>
                            <a:spcAft>
                              <a:spcPts val="0"/>
                            </a:spcAft>
                            <a:tabLst>
                              <a:tab pos="3905250" algn="l"/>
                            </a:tabLst>
                          </a:pPr>
                          <a:r>
                            <a:rPr lang="es-EC" sz="1600" dirty="0">
                              <a:effectLst/>
                              <a:latin typeface="+mj-lt"/>
                              <a:ea typeface="Times New Roman" panose="02020603050405020304" pitchFamily="18" charset="0"/>
                              <a:cs typeface="Times New Roman" panose="02020603050405020304" pitchFamily="18" charset="0"/>
                            </a:rPr>
                            <a:t>0,3325</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dirty="0">
                              <a:effectLst/>
                              <a:latin typeface="+mj-lt"/>
                              <a:ea typeface="Times New Roman" panose="02020603050405020304" pitchFamily="18" charset="0"/>
                              <a:cs typeface="Times New Roman" panose="02020603050405020304" pitchFamily="18" charset="0"/>
                            </a:rPr>
                            <a:t>0,0097</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3905250" algn="l"/>
                            </a:tabLst>
                          </a:pPr>
                          <a:r>
                            <a:rPr lang="es-EC" sz="1600" dirty="0">
                              <a:effectLst/>
                              <a:latin typeface="+mj-lt"/>
                              <a:ea typeface="Times New Roman" panose="02020603050405020304" pitchFamily="18" charset="0"/>
                              <a:cs typeface="Times New Roman" panose="02020603050405020304" pitchFamily="18" charset="0"/>
                            </a:rPr>
                            <a:t>-0,0036</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10" name="Rectángulo 9"/>
          <p:cNvSpPr/>
          <p:nvPr/>
        </p:nvSpPr>
        <p:spPr>
          <a:xfrm>
            <a:off x="3182520" y="5973185"/>
            <a:ext cx="1258416"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Eje X</a:t>
            </a:r>
            <a:endParaRPr lang="es-EC" sz="2000" dirty="0"/>
          </a:p>
        </p:txBody>
      </p:sp>
      <p:sp>
        <p:nvSpPr>
          <p:cNvPr id="12" name="Rectángulo 11"/>
          <p:cNvSpPr/>
          <p:nvPr/>
        </p:nvSpPr>
        <p:spPr>
          <a:xfrm>
            <a:off x="5807471" y="5967434"/>
            <a:ext cx="3757634"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Eje Y</a:t>
            </a:r>
            <a:endParaRPr lang="es-EC" sz="2000" dirty="0"/>
          </a:p>
        </p:txBody>
      </p:sp>
      <p:sp>
        <p:nvSpPr>
          <p:cNvPr id="14" name="Rectángulo 13"/>
          <p:cNvSpPr/>
          <p:nvPr/>
        </p:nvSpPr>
        <p:spPr>
          <a:xfrm>
            <a:off x="0" y="6491112"/>
            <a:ext cx="12192000" cy="392323"/>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1600" dirty="0"/>
              <a:t>*</a:t>
            </a:r>
            <a:r>
              <a:rPr lang="es-EC" sz="1600" dirty="0" smtClean="0"/>
              <a:t>Es importante comprobar el carácter positivo de la función covarianza</a:t>
            </a:r>
            <a:endParaRPr lang="es-EC" sz="1600" dirty="0"/>
          </a:p>
        </p:txBody>
      </p:sp>
    </p:spTree>
    <p:extLst>
      <p:ext uri="{BB962C8B-B14F-4D97-AF65-F5344CB8AC3E}">
        <p14:creationId xmlns:p14="http://schemas.microsoft.com/office/powerpoint/2010/main" val="2215090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13C4F3E-0869-4CE4-99DB-86271EC689ED}"/>
              </a:ext>
            </a:extLst>
          </p:cNvPr>
          <p:cNvSpPr>
            <a:spLocks noGrp="1"/>
          </p:cNvSpPr>
          <p:nvPr>
            <p:ph type="title"/>
          </p:nvPr>
        </p:nvSpPr>
        <p:spPr>
          <a:xfrm>
            <a:off x="5040104" y="43759"/>
            <a:ext cx="2333767" cy="360597"/>
          </a:xfrm>
        </p:spPr>
        <p:txBody>
          <a:bodyPr>
            <a:noAutofit/>
          </a:bodyPr>
          <a:lstStyle/>
          <a:p>
            <a:r>
              <a:rPr lang="es-EC" sz="3200" b="1" dirty="0">
                <a:solidFill>
                  <a:srgbClr val="0070C0"/>
                </a:solidFill>
                <a:cs typeface="Times New Roman" panose="02020603050405020304" pitchFamily="18" charset="0"/>
              </a:rPr>
              <a:t>PROBLEMA</a:t>
            </a:r>
            <a:endParaRPr lang="es-US" sz="3200" b="1" dirty="0">
              <a:solidFill>
                <a:srgbClr val="0070C0"/>
              </a:solidFill>
              <a:cs typeface="Times New Roman" panose="02020603050405020304" pitchFamily="18" charset="0"/>
            </a:endParaRPr>
          </a:p>
        </p:txBody>
      </p:sp>
      <p:sp>
        <p:nvSpPr>
          <p:cNvPr id="7" name="Rectángulo 6">
            <a:extLst>
              <a:ext uri="{FF2B5EF4-FFF2-40B4-BE49-F238E27FC236}">
                <a16:creationId xmlns:a16="http://schemas.microsoft.com/office/drawing/2014/main" xmlns="" id="{681C797C-9D27-4FE1-9EF5-7DCB0C07B22D}"/>
              </a:ext>
            </a:extLst>
          </p:cNvPr>
          <p:cNvSpPr/>
          <p:nvPr/>
        </p:nvSpPr>
        <p:spPr>
          <a:xfrm>
            <a:off x="249084" y="5297652"/>
            <a:ext cx="5776014" cy="92333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C" dirty="0">
                <a:latin typeface="+mj-lt"/>
                <a:ea typeface="Calibri" panose="020F0502020204030204" pitchFamily="34" charset="0"/>
                <a:cs typeface="Arial" panose="020B0604020202020204" pitchFamily="34" charset="0"/>
              </a:rPr>
              <a:t>La producción agrícola de Montecristi se desenvuelve en escenarios rústicos, donde prima la falta de tecnología y capacitación técnica</a:t>
            </a:r>
            <a:endParaRPr lang="es-US" dirty="0">
              <a:latin typeface="+mj-lt"/>
              <a:cs typeface="Arial" panose="020B0604020202020204" pitchFamily="34" charset="0"/>
            </a:endParaRPr>
          </a:p>
        </p:txBody>
      </p:sp>
      <p:pic>
        <p:nvPicPr>
          <p:cNvPr id="4" name="Imagen 3"/>
          <p:cNvPicPr>
            <a:picLocks noChangeAspect="1"/>
          </p:cNvPicPr>
          <p:nvPr/>
        </p:nvPicPr>
        <p:blipFill rotWithShape="1">
          <a:blip r:embed="rId3"/>
          <a:srcRect t="9716" b="8199"/>
          <a:stretch/>
        </p:blipFill>
        <p:spPr>
          <a:xfrm>
            <a:off x="99951" y="856907"/>
            <a:ext cx="5925147" cy="1969704"/>
          </a:xfrm>
          <a:prstGeom prst="rect">
            <a:avLst/>
          </a:prstGeom>
        </p:spPr>
      </p:pic>
      <p:sp>
        <p:nvSpPr>
          <p:cNvPr id="8" name="Subtítulo 2">
            <a:extLst>
              <a:ext uri="{FF2B5EF4-FFF2-40B4-BE49-F238E27FC236}">
                <a16:creationId xmlns:a16="http://schemas.microsoft.com/office/drawing/2014/main" xmlns="" id="{70C61758-A10A-4E5E-A112-269EBB195E3E}"/>
              </a:ext>
            </a:extLst>
          </p:cNvPr>
          <p:cNvSpPr txBox="1">
            <a:spLocks/>
          </p:cNvSpPr>
          <p:nvPr/>
        </p:nvSpPr>
        <p:spPr>
          <a:xfrm>
            <a:off x="1436771" y="661001"/>
            <a:ext cx="3128027" cy="340025"/>
          </a:xfrm>
          <a:prstGeom prst="rect">
            <a:avLst/>
          </a:prstGeom>
          <a:solidFill>
            <a:schemeClr val="bg1"/>
          </a:solid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es-EC" dirty="0"/>
              <a:t>Producción Agrícola</a:t>
            </a:r>
            <a:endParaRPr lang="es-US" dirty="0"/>
          </a:p>
        </p:txBody>
      </p:sp>
      <p:pic>
        <p:nvPicPr>
          <p:cNvPr id="5" name="Imagen 4"/>
          <p:cNvPicPr>
            <a:picLocks noChangeAspect="1"/>
          </p:cNvPicPr>
          <p:nvPr/>
        </p:nvPicPr>
        <p:blipFill>
          <a:blip r:embed="rId4"/>
          <a:stretch>
            <a:fillRect/>
          </a:stretch>
        </p:blipFill>
        <p:spPr>
          <a:xfrm>
            <a:off x="99951" y="2920016"/>
            <a:ext cx="5925147" cy="2250998"/>
          </a:xfrm>
          <a:prstGeom prst="rect">
            <a:avLst/>
          </a:prstGeom>
        </p:spPr>
      </p:pic>
      <p:sp>
        <p:nvSpPr>
          <p:cNvPr id="11" name="Subtítulo 2">
            <a:extLst>
              <a:ext uri="{FF2B5EF4-FFF2-40B4-BE49-F238E27FC236}">
                <a16:creationId xmlns:a16="http://schemas.microsoft.com/office/drawing/2014/main" xmlns="" id="{70C61758-A10A-4E5E-A112-269EBB195E3E}"/>
              </a:ext>
            </a:extLst>
          </p:cNvPr>
          <p:cNvSpPr txBox="1">
            <a:spLocks/>
          </p:cNvSpPr>
          <p:nvPr/>
        </p:nvSpPr>
        <p:spPr>
          <a:xfrm>
            <a:off x="463731" y="2907996"/>
            <a:ext cx="5346720" cy="346392"/>
          </a:xfrm>
          <a:prstGeom prst="rect">
            <a:avLst/>
          </a:prstGeom>
          <a:solidFill>
            <a:schemeClr val="bg1"/>
          </a:solid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es-EC" dirty="0" smtClean="0"/>
              <a:t>Comercialización de los productos agrícolas</a:t>
            </a:r>
            <a:endParaRPr lang="es-US" dirty="0"/>
          </a:p>
        </p:txBody>
      </p:sp>
      <p:sp>
        <p:nvSpPr>
          <p:cNvPr id="27" name="Rectángulo 26"/>
          <p:cNvSpPr/>
          <p:nvPr/>
        </p:nvSpPr>
        <p:spPr>
          <a:xfrm>
            <a:off x="6388878" y="801247"/>
            <a:ext cx="2910861" cy="1200329"/>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s-EC" dirty="0">
                <a:solidFill>
                  <a:schemeClr val="dk1"/>
                </a:solidFill>
                <a:latin typeface="+mj-lt"/>
                <a:ea typeface="Calibri" panose="020F0502020204030204" pitchFamily="34" charset="0"/>
              </a:rPr>
              <a:t>El costo que representa la realización </a:t>
            </a:r>
            <a:r>
              <a:rPr lang="es-EC" dirty="0" smtClean="0">
                <a:solidFill>
                  <a:schemeClr val="dk1"/>
                </a:solidFill>
                <a:latin typeface="+mj-lt"/>
                <a:ea typeface="Calibri" panose="020F0502020204030204" pitchFamily="34" charset="0"/>
              </a:rPr>
              <a:t>de </a:t>
            </a:r>
            <a:r>
              <a:rPr lang="es-EC" dirty="0">
                <a:solidFill>
                  <a:schemeClr val="dk1"/>
                </a:solidFill>
                <a:latin typeface="+mj-lt"/>
                <a:ea typeface="Calibri" panose="020F0502020204030204" pitchFamily="34" charset="0"/>
              </a:rPr>
              <a:t>un estudio </a:t>
            </a:r>
            <a:r>
              <a:rPr lang="es-EC" dirty="0" smtClean="0">
                <a:solidFill>
                  <a:schemeClr val="dk1"/>
                </a:solidFill>
                <a:latin typeface="+mj-lt"/>
                <a:ea typeface="Calibri" panose="020F0502020204030204" pitchFamily="34" charset="0"/>
              </a:rPr>
              <a:t>agrológico es alto</a:t>
            </a:r>
            <a:endParaRPr lang="es-EC" dirty="0">
              <a:solidFill>
                <a:schemeClr val="dk1"/>
              </a:solidFill>
              <a:latin typeface="+mj-lt"/>
              <a:ea typeface="Calibri" panose="020F0502020204030204" pitchFamily="34" charset="0"/>
            </a:endParaRPr>
          </a:p>
        </p:txBody>
      </p:sp>
      <p:pic>
        <p:nvPicPr>
          <p:cNvPr id="3" name="Imagen 2"/>
          <p:cNvPicPr>
            <a:picLocks noChangeAspect="1"/>
          </p:cNvPicPr>
          <p:nvPr/>
        </p:nvPicPr>
        <p:blipFill>
          <a:blip r:embed="rId5"/>
          <a:stretch>
            <a:fillRect/>
          </a:stretch>
        </p:blipFill>
        <p:spPr>
          <a:xfrm>
            <a:off x="9178616" y="785738"/>
            <a:ext cx="2952396" cy="2602473"/>
          </a:xfrm>
          <a:prstGeom prst="rect">
            <a:avLst/>
          </a:prstGeom>
        </p:spPr>
      </p:pic>
      <p:pic>
        <p:nvPicPr>
          <p:cNvPr id="1026" name="Picture 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3480" y="1665488"/>
            <a:ext cx="1415361" cy="743064"/>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p:cNvSpPr/>
          <p:nvPr/>
        </p:nvSpPr>
        <p:spPr>
          <a:xfrm>
            <a:off x="6226629" y="6190473"/>
            <a:ext cx="4526882" cy="646331"/>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r>
              <a:rPr lang="es-EC" dirty="0" smtClean="0">
                <a:solidFill>
                  <a:schemeClr val="dk1"/>
                </a:solidFill>
                <a:latin typeface="Times New Roman" panose="02020603050405020304" pitchFamily="18" charset="0"/>
                <a:ea typeface="Calibri" panose="020F0502020204030204" pitchFamily="34" charset="0"/>
              </a:rPr>
              <a:t>En una creciente demanda de localizar nuevas áreas aptas para cultivos, con planificación</a:t>
            </a:r>
            <a:endParaRPr lang="es-EC" dirty="0">
              <a:solidFill>
                <a:schemeClr val="dk1"/>
              </a:solidFill>
              <a:latin typeface="Times New Roman" panose="02020603050405020304" pitchFamily="18" charset="0"/>
              <a:ea typeface="Calibri" panose="020F0502020204030204" pitchFamily="34" charset="0"/>
            </a:endParaRPr>
          </a:p>
        </p:txBody>
      </p:sp>
      <p:pic>
        <p:nvPicPr>
          <p:cNvPr id="29" name="Imagen 28"/>
          <p:cNvPicPr>
            <a:picLocks noChangeAspect="1"/>
          </p:cNvPicPr>
          <p:nvPr/>
        </p:nvPicPr>
        <p:blipFill>
          <a:blip r:embed="rId7"/>
          <a:stretch>
            <a:fillRect/>
          </a:stretch>
        </p:blipFill>
        <p:spPr>
          <a:xfrm>
            <a:off x="10753511" y="5497976"/>
            <a:ext cx="1377501" cy="1395507"/>
          </a:xfrm>
          <a:prstGeom prst="rect">
            <a:avLst/>
          </a:prstGeom>
        </p:spPr>
      </p:pic>
      <p:cxnSp>
        <p:nvCxnSpPr>
          <p:cNvPr id="1024" name="Conector recto de flecha 1023"/>
          <p:cNvCxnSpPr>
            <a:stCxn id="27" idx="2"/>
          </p:cNvCxnSpPr>
          <p:nvPr/>
        </p:nvCxnSpPr>
        <p:spPr>
          <a:xfrm flipH="1">
            <a:off x="7844308" y="2001576"/>
            <a:ext cx="1" cy="1473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Subtítulo 2">
            <a:extLst>
              <a:ext uri="{FF2B5EF4-FFF2-40B4-BE49-F238E27FC236}">
                <a16:creationId xmlns:a16="http://schemas.microsoft.com/office/drawing/2014/main" xmlns="" id="{70C61758-A10A-4E5E-A112-269EBB195E3E}"/>
              </a:ext>
            </a:extLst>
          </p:cNvPr>
          <p:cNvSpPr txBox="1">
            <a:spLocks/>
          </p:cNvSpPr>
          <p:nvPr/>
        </p:nvSpPr>
        <p:spPr>
          <a:xfrm>
            <a:off x="6728050" y="3574914"/>
            <a:ext cx="5192159" cy="385168"/>
          </a:xfrm>
          <a:prstGeom prst="rect">
            <a:avLst/>
          </a:prstGeom>
          <a:solidFill>
            <a:schemeClr val="bg1"/>
          </a:solid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r"/>
            <a:r>
              <a:rPr lang="es-EC" dirty="0" smtClean="0"/>
              <a:t>Abandono de los campos</a:t>
            </a:r>
            <a:endParaRPr lang="es-US" dirty="0"/>
          </a:p>
        </p:txBody>
      </p:sp>
      <p:pic>
        <p:nvPicPr>
          <p:cNvPr id="1030" name="Picture 6"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8050" y="3548951"/>
            <a:ext cx="2006830" cy="1565328"/>
          </a:xfrm>
          <a:prstGeom prst="rect">
            <a:avLst/>
          </a:prstGeom>
          <a:noFill/>
          <a:extLst>
            <a:ext uri="{909E8E84-426E-40DD-AFC4-6F175D3DCCD1}">
              <a14:hiddenFill xmlns:a14="http://schemas.microsoft.com/office/drawing/2010/main">
                <a:solidFill>
                  <a:srgbClr val="FFFFFF"/>
                </a:solidFill>
              </a14:hiddenFill>
            </a:ext>
          </a:extLst>
        </p:spPr>
      </p:pic>
      <p:sp>
        <p:nvSpPr>
          <p:cNvPr id="40" name="Subtítulo 2">
            <a:extLst>
              <a:ext uri="{FF2B5EF4-FFF2-40B4-BE49-F238E27FC236}">
                <a16:creationId xmlns:a16="http://schemas.microsoft.com/office/drawing/2014/main" xmlns="" id="{70C61758-A10A-4E5E-A112-269EBB195E3E}"/>
              </a:ext>
            </a:extLst>
          </p:cNvPr>
          <p:cNvSpPr txBox="1">
            <a:spLocks/>
          </p:cNvSpPr>
          <p:nvPr/>
        </p:nvSpPr>
        <p:spPr>
          <a:xfrm>
            <a:off x="9794236" y="3960082"/>
            <a:ext cx="2117253" cy="1145125"/>
          </a:xfrm>
          <a:prstGeom prst="rect">
            <a:avLst/>
          </a:prstGeom>
          <a:solidFill>
            <a:schemeClr val="bg1"/>
          </a:solidFill>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s-EC" dirty="0" smtClean="0"/>
              <a:t>Reducidas políticas publicas para el fomento del agro</a:t>
            </a:r>
            <a:endParaRPr lang="es-US" dirty="0"/>
          </a:p>
        </p:txBody>
      </p:sp>
      <p:cxnSp>
        <p:nvCxnSpPr>
          <p:cNvPr id="1033" name="Conector angular 1032"/>
          <p:cNvCxnSpPr>
            <a:stCxn id="7" idx="3"/>
            <a:endCxn id="27" idx="1"/>
          </p:cNvCxnSpPr>
          <p:nvPr/>
        </p:nvCxnSpPr>
        <p:spPr>
          <a:xfrm flipV="1">
            <a:off x="6025098" y="1401412"/>
            <a:ext cx="363780" cy="4357905"/>
          </a:xfrm>
          <a:prstGeom prst="bentConnector3">
            <a:avLst/>
          </a:prstGeom>
          <a:ln>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Imagen relacionada"/>
          <p:cNvPicPr>
            <a:picLocks noChangeAspect="1" noChangeArrowheads="1"/>
          </p:cNvPicPr>
          <p:nvPr/>
        </p:nvPicPr>
        <p:blipFill rotWithShape="1">
          <a:blip r:embed="rId9">
            <a:extLst>
              <a:ext uri="{28A0092B-C50C-407E-A947-70E740481C1C}">
                <a14:useLocalDpi xmlns:a14="http://schemas.microsoft.com/office/drawing/2010/main" val="0"/>
              </a:ext>
            </a:extLst>
          </a:blip>
          <a:srcRect l="18690" t="12249" r="19782" b="22009"/>
          <a:stretch/>
        </p:blipFill>
        <p:spPr bwMode="auto">
          <a:xfrm>
            <a:off x="8743600" y="3982609"/>
            <a:ext cx="1050636" cy="1122598"/>
          </a:xfrm>
          <a:prstGeom prst="rect">
            <a:avLst/>
          </a:prstGeom>
          <a:noFill/>
          <a:extLst>
            <a:ext uri="{909E8E84-426E-40DD-AFC4-6F175D3DCCD1}">
              <a14:hiddenFill xmlns:a14="http://schemas.microsoft.com/office/drawing/2010/main">
                <a:solidFill>
                  <a:srgbClr val="FFFFFF"/>
                </a:solidFill>
              </a14:hiddenFill>
            </a:ext>
          </a:extLst>
        </p:spPr>
      </p:pic>
      <p:sp>
        <p:nvSpPr>
          <p:cNvPr id="58" name="Subtítulo 2">
            <a:extLst>
              <a:ext uri="{FF2B5EF4-FFF2-40B4-BE49-F238E27FC236}">
                <a16:creationId xmlns:a16="http://schemas.microsoft.com/office/drawing/2014/main" xmlns="" id="{70C61758-A10A-4E5E-A112-269EBB195E3E}"/>
              </a:ext>
            </a:extLst>
          </p:cNvPr>
          <p:cNvSpPr txBox="1">
            <a:spLocks/>
          </p:cNvSpPr>
          <p:nvPr/>
        </p:nvSpPr>
        <p:spPr>
          <a:xfrm>
            <a:off x="7050471" y="2618927"/>
            <a:ext cx="1587674" cy="286711"/>
          </a:xfrm>
          <a:prstGeom prst="rect">
            <a:avLst/>
          </a:prstGeom>
          <a:solidFill>
            <a:schemeClr val="bg1">
              <a:lumMod val="95000"/>
            </a:schemeClr>
          </a:solid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es-EC" sz="1400" b="1" dirty="0" smtClean="0"/>
              <a:t>efecto</a:t>
            </a:r>
            <a:endParaRPr lang="es-US" sz="1400" b="1" dirty="0"/>
          </a:p>
        </p:txBody>
      </p:sp>
      <p:cxnSp>
        <p:nvCxnSpPr>
          <p:cNvPr id="65" name="Conector recto de flecha 64"/>
          <p:cNvCxnSpPr>
            <a:endCxn id="31" idx="0"/>
          </p:cNvCxnSpPr>
          <p:nvPr/>
        </p:nvCxnSpPr>
        <p:spPr>
          <a:xfrm flipH="1">
            <a:off x="8490070" y="5176234"/>
            <a:ext cx="1361794" cy="1014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Subtítulo 2">
            <a:extLst>
              <a:ext uri="{FF2B5EF4-FFF2-40B4-BE49-F238E27FC236}">
                <a16:creationId xmlns:a16="http://schemas.microsoft.com/office/drawing/2014/main" xmlns="" id="{70C61758-A10A-4E5E-A112-269EBB195E3E}"/>
              </a:ext>
            </a:extLst>
          </p:cNvPr>
          <p:cNvSpPr txBox="1">
            <a:spLocks/>
          </p:cNvSpPr>
          <p:nvPr/>
        </p:nvSpPr>
        <p:spPr>
          <a:xfrm>
            <a:off x="8430908" y="5597255"/>
            <a:ext cx="1587674" cy="324124"/>
          </a:xfrm>
          <a:prstGeom prst="rect">
            <a:avLst/>
          </a:prstGeom>
          <a:solidFill>
            <a:schemeClr val="bg1">
              <a:lumMod val="95000"/>
            </a:schemeClr>
          </a:solidFill>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es-EC" sz="1400" b="1" dirty="0" smtClean="0"/>
              <a:t>enfoque</a:t>
            </a:r>
            <a:endParaRPr lang="es-US" sz="1400" b="1" dirty="0"/>
          </a:p>
        </p:txBody>
      </p:sp>
    </p:spTree>
    <p:extLst>
      <p:ext uri="{BB962C8B-B14F-4D97-AF65-F5344CB8AC3E}">
        <p14:creationId xmlns:p14="http://schemas.microsoft.com/office/powerpoint/2010/main" val="3348215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9270609"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Filtrado de las observaciones </a:t>
              </a:r>
              <a:endParaRPr lang="es-EC" sz="1700" kern="1200" dirty="0"/>
            </a:p>
          </p:txBody>
        </p:sp>
      </p:grpSp>
      <p:sp>
        <p:nvSpPr>
          <p:cNvPr id="10" name="Rectángulo 9"/>
          <p:cNvSpPr/>
          <p:nvPr/>
        </p:nvSpPr>
        <p:spPr>
          <a:xfrm>
            <a:off x="162918" y="593384"/>
            <a:ext cx="12029082" cy="35277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1700" dirty="0"/>
              <a:t>4</a:t>
            </a:r>
            <a:r>
              <a:rPr lang="es-EC" sz="1700" dirty="0" smtClean="0"/>
              <a:t>. Cálculo de la función covarianza empírica de las señales (</a:t>
            </a:r>
            <a:r>
              <a:rPr lang="es-EC" sz="1700" b="1" dirty="0" smtClean="0"/>
              <a:t>aplicando la herramienta cftool y fitting de MatLab</a:t>
            </a:r>
            <a:r>
              <a:rPr lang="es-EC" sz="1700" dirty="0" smtClean="0"/>
              <a:t>)</a:t>
            </a:r>
            <a:endParaRPr lang="es-EC" sz="1700" dirty="0"/>
          </a:p>
        </p:txBody>
      </p:sp>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3556878142"/>
                  </p:ext>
                </p:extLst>
              </p:nvPr>
            </p:nvGraphicFramePr>
            <p:xfrm>
              <a:off x="389405" y="1132744"/>
              <a:ext cx="5373722" cy="5536120"/>
            </p:xfrm>
            <a:graphic>
              <a:graphicData uri="http://schemas.openxmlformats.org/drawingml/2006/table">
                <a:tbl>
                  <a:tblPr firstRow="1" firstCol="1" bandRow="1"/>
                  <a:tblGrid>
                    <a:gridCol w="1664779"/>
                    <a:gridCol w="3708943"/>
                  </a:tblGrid>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pH</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 9no Grado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220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400"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s-EC"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𝑑𝑖𝑠𝑡</m:t>
                                    </m:r>
                                  </m:e>
                                </m:d>
                                <m:r>
                                  <a:rPr lang="en-US" sz="14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9</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8</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7</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6</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5</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𝑔</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h</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m:t>
                                </m:r>
                                <m:sSup>
                                  <m:sSupPr>
                                    <m:ctrlPr>
                                      <a:rPr lang="es-EC"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e>
                                  <m: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𝑖</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𝑑𝑖𝑠𝑡</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1400" i="1">
                                    <a:solidFill>
                                      <a:srgbClr val="C00000"/>
                                    </a:solidFill>
                                    <a:effectLst/>
                                    <a:latin typeface="Cambria Math" panose="02040503050406030204" pitchFamily="18" charset="0"/>
                                    <a:ea typeface="Times New Roman" panose="02020603050405020304" pitchFamily="18" charset="0"/>
                                    <a:cs typeface="Times New Roman" panose="02020603050405020304" pitchFamily="18" charset="0"/>
                                  </a:rPr>
                                  <m:t>𝑗</m:t>
                                </m:r>
                              </m:oMath>
                            </m:oMathPara>
                          </a14:m>
                          <a:endParaRPr lang="es-EC"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de confianza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ctr">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ctr">
                            <a:lnSpc>
                              <a:spcPct val="115000"/>
                            </a:lnSpc>
                            <a:spcAft>
                              <a:spcPts val="0"/>
                            </a:spcAft>
                          </a:pPr>
                          <a:r>
                            <a:rPr lang="es-EC"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10 coeficientes calculados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𝑆𝑆𝐸</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=2,545</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𝑒</m:t>
                                </m:r>
                                <m:r>
                                  <a:rPr lang="es-EC" sz="1200" i="1">
                                    <a:effectLst/>
                                    <a:latin typeface="Cambria Math" panose="02040503050406030204" pitchFamily="18" charset="0"/>
                                    <a:ea typeface="Times New Roman" panose="02020603050405020304" pitchFamily="18" charset="0"/>
                                    <a:cs typeface="Times New Roman" panose="02020603050405020304" pitchFamily="18" charset="0"/>
                                  </a:rPr>
                                  <m:t>−05</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s-EC" sz="1200" i="1">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ctrlPr>
                                  </m:sSupPr>
                                  <m:e>
                                    <m:r>
                                      <a:rPr lang="es-EC" sz="1200" i="1">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t>𝑅</m:t>
                                    </m:r>
                                  </m:e>
                                  <m:sup>
                                    <m:r>
                                      <a:rPr lang="es-EC" sz="1200">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t>2</m:t>
                                    </m:r>
                                  </m:sup>
                                </m:sSup>
                                <m:r>
                                  <a:rPr lang="es-EC" sz="1200">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t>=0,999</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𝑅𝑀𝑆𝐸</m:t>
                                </m:r>
                                <m:r>
                                  <a:rPr lang="es-EC" sz="1200">
                                    <a:effectLst/>
                                    <a:latin typeface="Cambria Math" panose="02040503050406030204" pitchFamily="18" charset="0"/>
                                    <a:ea typeface="Calibri" panose="020F0502020204030204" pitchFamily="34" charset="0"/>
                                    <a:cs typeface="Times New Roman" panose="02020603050405020304" pitchFamily="18" charset="0"/>
                                  </a:rPr>
                                  <m:t>=0,0050</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8880">
                    <a:tc>
                      <a:txBody>
                        <a:bodyPr/>
                        <a:lstStyle/>
                        <a:p>
                          <a:pPr marL="0" algn="l" defTabSz="457200" rtl="0" eaLnBrk="1" latinLnBrk="0" hangingPunct="1">
                            <a:lnSpc>
                              <a:spcPct val="115000"/>
                            </a:lnSpc>
                            <a:spcAft>
                              <a:spcPts val="0"/>
                            </a:spcAft>
                          </a:pPr>
                          <a:r>
                            <a:rPr lang="es-EC" sz="1200" b="1"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Grafico de la función</a:t>
                          </a:r>
                          <a:endParaRPr lang="es-EC" sz="12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3556878142"/>
                  </p:ext>
                </p:extLst>
              </p:nvPr>
            </p:nvGraphicFramePr>
            <p:xfrm>
              <a:off x="389405" y="1132744"/>
              <a:ext cx="5373722" cy="5536120"/>
            </p:xfrm>
            <a:graphic>
              <a:graphicData uri="http://schemas.openxmlformats.org/drawingml/2006/table">
                <a:tbl>
                  <a:tblPr firstRow="1" firstCol="1" bandRow="1"/>
                  <a:tblGrid>
                    <a:gridCol w="1664779"/>
                    <a:gridCol w="3708943"/>
                  </a:tblGrid>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pH</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 9no Grado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220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4992" t="-80702" r="-164" b="-354971"/>
                          </a:stretch>
                        </a:blipFill>
                      </a:tcPr>
                    </a:tc>
                  </a:tr>
                  <a:tr h="685800">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de confianza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ctr">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ctr">
                            <a:lnSpc>
                              <a:spcPct val="115000"/>
                            </a:lnSpc>
                            <a:spcAft>
                              <a:spcPts val="0"/>
                            </a:spcAft>
                          </a:pPr>
                          <a:r>
                            <a:rPr lang="es-EC"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10 coeficientes calculados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44992" t="-376786" r="-164" b="-341071"/>
                          </a:stretch>
                        </a:blipFill>
                      </a:tcPr>
                    </a:tc>
                  </a:tr>
                  <a:tr h="2313432">
                    <a:tc>
                      <a:txBody>
                        <a:bodyPr/>
                        <a:lstStyle/>
                        <a:p>
                          <a:pPr marL="0" algn="l" defTabSz="457200" rtl="0" eaLnBrk="1" latinLnBrk="0" hangingPunct="1">
                            <a:lnSpc>
                              <a:spcPct val="115000"/>
                            </a:lnSpc>
                            <a:spcAft>
                              <a:spcPts val="0"/>
                            </a:spcAft>
                          </a:pPr>
                          <a:r>
                            <a:rPr lang="es-EC" sz="1200" b="1"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Grafico de la función</a:t>
                          </a:r>
                          <a:endParaRPr lang="es-EC" sz="12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2609409" y="4367463"/>
            <a:ext cx="3018538" cy="2201778"/>
          </a:xfrm>
          <a:prstGeom prst="rect">
            <a:avLst/>
          </a:prstGeom>
        </p:spPr>
      </p:pic>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3102970451"/>
                  </p:ext>
                </p:extLst>
              </p:nvPr>
            </p:nvGraphicFramePr>
            <p:xfrm>
              <a:off x="6292516" y="1121441"/>
              <a:ext cx="5475234" cy="5536120"/>
            </p:xfrm>
            <a:graphic>
              <a:graphicData uri="http://schemas.openxmlformats.org/drawingml/2006/table">
                <a:tbl>
                  <a:tblPr firstRow="1" firstCol="1" bandRow="1"/>
                  <a:tblGrid>
                    <a:gridCol w="1696227"/>
                    <a:gridCol w="3779007"/>
                  </a:tblGrid>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CE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 </a:t>
                          </a: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8vo </a:t>
                          </a: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Grado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220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14:m>
                            <m:oMathPara xmlns:m="http://schemas.openxmlformats.org/officeDocument/2006/math">
                              <m:oMathParaPr>
                                <m:jc m:val="centerGroup"/>
                              </m:oMathParaPr>
                              <m:oMath xmlns:m="http://schemas.openxmlformats.org/officeDocument/2006/math">
                                <m:r>
                                  <a:rPr lang="es-EC" sz="1400" i="1" kern="120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d>
                                  <m:d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𝑑𝑖𝑠𝑡</m:t>
                                    </m:r>
                                  </m:e>
                                </m:d>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m:t>
                                </m:r>
                                <m:sSup>
                                  <m:sSup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8</m:t>
                                    </m:r>
                                  </m:sup>
                                </m:s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m:t>
                                </m:r>
                                <m:sSup>
                                  <m:sSup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7</m:t>
                                    </m:r>
                                  </m:sup>
                                </m:s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m:t>
                                </m:r>
                                <m:sSup>
                                  <m:sSup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6</m:t>
                                    </m:r>
                                  </m:sup>
                                </m:s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m:t>
                                </m:r>
                                <m:sSup>
                                  <m:sSup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5</m:t>
                                    </m:r>
                                  </m:sup>
                                </m:s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𝑒</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m:t>
                                </m:r>
                                <m:sSup>
                                  <m:sSup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𝑓</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m:t>
                                </m:r>
                                <m:sSup>
                                  <m:sSup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𝑔</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m:t>
                                </m:r>
                                <m:sSup>
                                  <m:sSupPr>
                                    <m:ctrlPr>
                                      <a:rPr lang="es-EC"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h</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𝑑𝑖𝑠𝑡</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400" i="1" kern="120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𝑖</m:t>
                                </m:r>
                              </m:oMath>
                            </m:oMathPara>
                          </a14:m>
                          <a:endParaRPr lang="es-EC" sz="1400" i="1" kern="1200" dirty="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de confianza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ctr">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ctr">
                            <a:lnSpc>
                              <a:spcPct val="115000"/>
                            </a:lnSpc>
                            <a:spcAft>
                              <a:spcPts val="0"/>
                            </a:spcAft>
                          </a:pPr>
                          <a:r>
                            <a:rPr lang="es-EC"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9 coeficientes calculados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smtClean="0">
                                    <a:effectLst/>
                                    <a:latin typeface="Cambria Math" panose="02040503050406030204" pitchFamily="18" charset="0"/>
                                    <a:ea typeface="Times New Roman" panose="02020603050405020304" pitchFamily="18" charset="0"/>
                                    <a:cs typeface="Times New Roman" panose="02020603050405020304" pitchFamily="18" charset="0"/>
                                  </a:rPr>
                                  <m:t>𝑆𝑆𝐸</m:t>
                                </m:r>
                                <m:r>
                                  <a:rPr lang="es-EC" sz="1200" i="1" smtClean="0">
                                    <a:effectLst/>
                                    <a:latin typeface="Cambria Math" panose="02040503050406030204" pitchFamily="18" charset="0"/>
                                    <a:ea typeface="Times New Roman" panose="02020603050405020304" pitchFamily="18" charset="0"/>
                                    <a:cs typeface="Times New Roman" panose="02020603050405020304" pitchFamily="18" charset="0"/>
                                  </a:rPr>
                                  <m:t>=0,00010</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14:m>
                            <m:oMathPara xmlns:m="http://schemas.openxmlformats.org/officeDocument/2006/math">
                              <m:oMathParaPr>
                                <m:jc m:val="centerGroup"/>
                              </m:oMathParaPr>
                              <m:oMath xmlns:m="http://schemas.openxmlformats.org/officeDocument/2006/math">
                                <m:sSup>
                                  <m:sSupPr>
                                    <m:ctrlPr>
                                      <a:rPr lang="es-EC" sz="1200" i="1">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ctrlPr>
                                  </m:sSupPr>
                                  <m:e>
                                    <m:r>
                                      <a:rPr lang="es-EC" sz="1200" i="1">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t>𝑅</m:t>
                                    </m:r>
                                  </m:e>
                                  <m:sup>
                                    <m:r>
                                      <a:rPr lang="es-EC" sz="1200">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t>2</m:t>
                                    </m:r>
                                  </m:sup>
                                </m:sSup>
                                <m:r>
                                  <a:rPr lang="es-EC" sz="1200">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t>=0,99</m:t>
                                </m:r>
                                <m:r>
                                  <a:rPr lang="es-EC" sz="1200" b="0" i="0" smtClean="0">
                                    <a:effectLst/>
                                    <a:highlight>
                                      <a:srgbClr val="D3D3D3"/>
                                    </a:highlight>
                                    <a:latin typeface="Cambria Math" panose="02040503050406030204" pitchFamily="18" charset="0"/>
                                    <a:ea typeface="Calibri" panose="020F0502020204030204" pitchFamily="34" charset="0"/>
                                    <a:cs typeface="Times New Roman" panose="02020603050405020304" pitchFamily="18" charset="0"/>
                                  </a:rPr>
                                  <m:t>42</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14:m>
                            <m:oMathPara xmlns:m="http://schemas.openxmlformats.org/officeDocument/2006/math">
                              <m:oMathParaPr>
                                <m:jc m:val="centerGroup"/>
                              </m:oMathParaPr>
                              <m:oMath xmlns:m="http://schemas.openxmlformats.org/officeDocument/2006/math">
                                <m:r>
                                  <a:rPr lang="es-EC" sz="1200" i="1">
                                    <a:effectLst/>
                                    <a:latin typeface="Cambria Math" panose="02040503050406030204" pitchFamily="18" charset="0"/>
                                    <a:ea typeface="Calibri" panose="020F0502020204030204" pitchFamily="34" charset="0"/>
                                    <a:cs typeface="Times New Roman" panose="02020603050405020304" pitchFamily="18" charset="0"/>
                                  </a:rPr>
                                  <m:t>𝑅𝑀𝑆𝐸</m:t>
                                </m:r>
                                <m:r>
                                  <a:rPr lang="es-EC" sz="1200">
                                    <a:effectLst/>
                                    <a:latin typeface="Cambria Math" panose="02040503050406030204" pitchFamily="18" charset="0"/>
                                    <a:ea typeface="Calibri" panose="020F0502020204030204" pitchFamily="34" charset="0"/>
                                    <a:cs typeface="Times New Roman" panose="02020603050405020304" pitchFamily="18" charset="0"/>
                                  </a:rPr>
                                  <m:t>=0</m:t>
                                </m:r>
                                <m:r>
                                  <a:rPr lang="es-EC" sz="1200" b="0" i="0" smtClean="0">
                                    <a:effectLst/>
                                    <a:latin typeface="Cambria Math" panose="02040503050406030204" pitchFamily="18" charset="0"/>
                                    <a:ea typeface="Calibri" panose="020F0502020204030204" pitchFamily="34" charset="0"/>
                                    <a:cs typeface="Times New Roman" panose="02020603050405020304" pitchFamily="18" charset="0"/>
                                  </a:rPr>
                                  <m:t>,007352</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8880">
                    <a:tc>
                      <a:txBody>
                        <a:bodyPr/>
                        <a:lstStyle/>
                        <a:p>
                          <a:pPr marL="0" algn="l" defTabSz="457200" rtl="0" eaLnBrk="1" latinLnBrk="0" hangingPunct="1">
                            <a:lnSpc>
                              <a:spcPct val="115000"/>
                            </a:lnSpc>
                            <a:spcAft>
                              <a:spcPts val="0"/>
                            </a:spcAft>
                          </a:pPr>
                          <a:r>
                            <a:rPr lang="es-EC" sz="1200" b="1"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Grafico de la función</a:t>
                          </a:r>
                          <a:endParaRPr lang="es-EC" sz="12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3102970451"/>
                  </p:ext>
                </p:extLst>
              </p:nvPr>
            </p:nvGraphicFramePr>
            <p:xfrm>
              <a:off x="6292516" y="1121441"/>
              <a:ext cx="5475234" cy="5536120"/>
            </p:xfrm>
            <a:graphic>
              <a:graphicData uri="http://schemas.openxmlformats.org/drawingml/2006/table">
                <a:tbl>
                  <a:tblPr firstRow="1" firstCol="1" bandRow="1"/>
                  <a:tblGrid>
                    <a:gridCol w="1696227"/>
                    <a:gridCol w="3779007"/>
                  </a:tblGrid>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Variable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CE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Modelo matemático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62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Tipo de ajuste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Polinomial </a:t>
                          </a:r>
                          <a:r>
                            <a:rPr lang="es-EC" sz="1200" dirty="0" smtClean="0">
                              <a:effectLst/>
                              <a:latin typeface="Times New Roman" panose="02020603050405020304" pitchFamily="18" charset="0"/>
                              <a:ea typeface="Calibri" panose="020F0502020204030204" pitchFamily="34" charset="0"/>
                              <a:cs typeface="Times New Roman" panose="02020603050405020304" pitchFamily="18" charset="0"/>
                            </a:rPr>
                            <a:t>8vo </a:t>
                          </a: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Grado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2207">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Modelo Lineal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45000" t="-80702" r="-161" b="-354971"/>
                          </a:stretch>
                        </a:blipFill>
                      </a:tcPr>
                    </a:tc>
                  </a:tr>
                  <a:tr h="685800">
                    <a:tc>
                      <a:txBody>
                        <a:bodyPr/>
                        <a:lstStyle/>
                        <a:p>
                          <a:pPr algn="l">
                            <a:lnSpc>
                              <a:spcPct val="115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Coeficientes de ajuste con un 95% de confianza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ctr">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ctr">
                            <a:lnSpc>
                              <a:spcPct val="115000"/>
                            </a:lnSpc>
                            <a:spcAft>
                              <a:spcPts val="0"/>
                            </a:spcAft>
                          </a:pPr>
                          <a:r>
                            <a:rPr lang="es-EC" sz="1200" baseline="0" dirty="0" smtClean="0">
                              <a:effectLst/>
                              <a:latin typeface="Times New Roman" panose="02020603050405020304" pitchFamily="18" charset="0"/>
                              <a:ea typeface="Calibri" panose="020F0502020204030204" pitchFamily="34" charset="0"/>
                              <a:cs typeface="Times New Roman" panose="02020603050405020304" pitchFamily="18" charset="0"/>
                            </a:rPr>
                            <a:t>9 coeficientes calculados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800">
                    <a:tc>
                      <a:txBody>
                        <a:bodyPr/>
                        <a:lstStyle/>
                        <a:p>
                          <a:pPr algn="l">
                            <a:lnSpc>
                              <a:spcPct val="115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Bondad del ajuste</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C"/>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4"/>
                          <a:stretch>
                            <a:fillRect l="-45000" t="-373451" r="-161" b="-337168"/>
                          </a:stretch>
                        </a:blipFill>
                      </a:tcPr>
                    </a:tc>
                  </a:tr>
                  <a:tr h="2313432">
                    <a:tc>
                      <a:txBody>
                        <a:bodyPr/>
                        <a:lstStyle/>
                        <a:p>
                          <a:pPr marL="0" algn="l" defTabSz="457200" rtl="0" eaLnBrk="1" latinLnBrk="0" hangingPunct="1">
                            <a:lnSpc>
                              <a:spcPct val="115000"/>
                            </a:lnSpc>
                            <a:spcAft>
                              <a:spcPts val="0"/>
                            </a:spcAft>
                          </a:pPr>
                          <a:r>
                            <a:rPr lang="es-EC" sz="1200" b="1" kern="1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Grafico de la función</a:t>
                          </a:r>
                          <a:endParaRPr lang="es-EC" sz="12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624" marR="6762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425575" indent="-1425575" algn="l">
                            <a:lnSpc>
                              <a:spcPct val="115000"/>
                            </a:lnSpc>
                            <a:spcAft>
                              <a:spcPts val="0"/>
                            </a:spcAft>
                          </a:pP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7624" marR="6762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pic>
        <p:nvPicPr>
          <p:cNvPr id="11" name="Imagen 10"/>
          <p:cNvPicPr/>
          <p:nvPr/>
        </p:nvPicPr>
        <p:blipFill>
          <a:blip r:embed="rId5" cstate="print">
            <a:extLst>
              <a:ext uri="{28A0092B-C50C-407E-A947-70E740481C1C}">
                <a14:useLocalDpi xmlns:a14="http://schemas.microsoft.com/office/drawing/2010/main" val="0"/>
              </a:ext>
            </a:extLst>
          </a:blip>
          <a:stretch>
            <a:fillRect/>
          </a:stretch>
        </p:blipFill>
        <p:spPr>
          <a:xfrm>
            <a:off x="8482263" y="4367463"/>
            <a:ext cx="3188369" cy="2201778"/>
          </a:xfrm>
          <a:prstGeom prst="rect">
            <a:avLst/>
          </a:prstGeom>
        </p:spPr>
      </p:pic>
    </p:spTree>
    <p:extLst>
      <p:ext uri="{BB962C8B-B14F-4D97-AF65-F5344CB8AC3E}">
        <p14:creationId xmlns:p14="http://schemas.microsoft.com/office/powerpoint/2010/main" val="14009192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9270609"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Filtrado de las observaciones </a:t>
              </a:r>
              <a:endParaRPr lang="es-EC" sz="1700" kern="1200" dirty="0"/>
            </a:p>
          </p:txBody>
        </p:sp>
      </p:grpSp>
      <p:sp>
        <p:nvSpPr>
          <p:cNvPr id="13" name="Rectángulo 12"/>
          <p:cNvSpPr/>
          <p:nvPr/>
        </p:nvSpPr>
        <p:spPr>
          <a:xfrm>
            <a:off x="162918" y="742081"/>
            <a:ext cx="4136571" cy="86077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5</a:t>
            </a:r>
            <a:r>
              <a:rPr lang="es-EC" sz="2000" dirty="0" smtClean="0"/>
              <a:t>. Ajuste del modelo matemático seleccionado, a través del método paramétrico </a:t>
            </a:r>
            <a:endParaRPr lang="es-EC" sz="2000" dirty="0"/>
          </a:p>
        </p:txBody>
      </p:sp>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235218711"/>
                  </p:ext>
                </p:extLst>
              </p:nvPr>
            </p:nvGraphicFramePr>
            <p:xfrm>
              <a:off x="4635304" y="617353"/>
              <a:ext cx="7135782" cy="1110231"/>
            </p:xfrm>
            <a:graphic>
              <a:graphicData uri="http://schemas.openxmlformats.org/drawingml/2006/table">
                <a:tbl>
                  <a:tblPr firstRow="1" firstCol="1" bandRow="1"/>
                  <a:tblGrid>
                    <a:gridCol w="3460854"/>
                    <a:gridCol w="1836750"/>
                    <a:gridCol w="1838178"/>
                  </a:tblGrid>
                  <a:tr h="361214">
                    <a:tc>
                      <a:txBody>
                        <a:bodyPr/>
                        <a:lstStyle/>
                        <a:p>
                          <a:pPr>
                            <a:spcAft>
                              <a:spcPts val="0"/>
                            </a:spcAft>
                          </a:pPr>
                          <a:r>
                            <a:rPr lang="es-EC" sz="1600" dirty="0">
                              <a:effectLst/>
                              <a:latin typeface="+mj-lt"/>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pH</a:t>
                          </a:r>
                          <a:endParaRPr lang="es-EC" sz="16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dirty="0">
                              <a:effectLst/>
                              <a:latin typeface="+mj-lt"/>
                              <a:ea typeface="Calibri" panose="020F0502020204030204" pitchFamily="34" charset="0"/>
                              <a:cs typeface="Times New Roman" panose="02020603050405020304" pitchFamily="18" charset="0"/>
                            </a:rPr>
                            <a:t>CE (dS/m)</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57">
                    <a:tc>
                      <a:txBody>
                        <a:bodyPr/>
                        <a:lstStyle/>
                        <a:p>
                          <a:pPr>
                            <a:spcAft>
                              <a:spcPts val="0"/>
                            </a:spcAft>
                          </a:pPr>
                          <a:r>
                            <a:rPr lang="es-EC" sz="1600" b="1">
                              <a:effectLst/>
                              <a:latin typeface="+mj-lt"/>
                              <a:ea typeface="Calibri" panose="020F0502020204030204" pitchFamily="34" charset="0"/>
                              <a:cs typeface="Times New Roman" panose="02020603050405020304" pitchFamily="18" charset="0"/>
                            </a:rPr>
                            <a:t>Grados de libertad </a:t>
                          </a:r>
                          <a14:m>
                            <m:oMath xmlns:m="http://schemas.openxmlformats.org/officeDocument/2006/math">
                              <m:r>
                                <a:rPr lang="es-EC" sz="1600" b="1" i="1">
                                  <a:effectLst/>
                                  <a:latin typeface="Cambria Math" panose="02040503050406030204" pitchFamily="18" charset="0"/>
                                  <a:ea typeface="Calibri" panose="020F0502020204030204" pitchFamily="34" charset="0"/>
                                  <a:cs typeface="Times New Roman" panose="02020603050405020304" pitchFamily="18" charset="0"/>
                                </a:rPr>
                                <m:t>    </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𝑺</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𝒏</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𝒖</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1= </a:t>
                          </a:r>
                          <a:r>
                            <a:rPr lang="es-EC" sz="1600" dirty="0">
                              <a:effectLst/>
                              <a:latin typeface="+mj-lt"/>
                              <a:ea typeface="Calibri" panose="020F0502020204030204" pitchFamily="34" charset="0"/>
                              <a:cs typeface="Times New Roman" panose="02020603050405020304" pitchFamily="18" charset="0"/>
                            </a:rPr>
                            <a:t>(</a:t>
                          </a:r>
                          <a:r>
                            <a:rPr lang="es-EC" sz="1600" dirty="0" smtClean="0">
                              <a:effectLst/>
                              <a:latin typeface="+mj-lt"/>
                              <a:ea typeface="Calibri" panose="020F0502020204030204" pitchFamily="34" charset="0"/>
                              <a:cs typeface="Times New Roman" panose="02020603050405020304" pitchFamily="18" charset="0"/>
                            </a:rPr>
                            <a:t>11-10)</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2</a:t>
                          </a:r>
                          <a:r>
                            <a:rPr lang="es-EC" sz="1600" baseline="0" dirty="0" smtClean="0">
                              <a:effectLst/>
                              <a:latin typeface="+mj-lt"/>
                              <a:ea typeface="Calibri" panose="020F0502020204030204" pitchFamily="34" charset="0"/>
                              <a:cs typeface="Times New Roman" panose="02020603050405020304" pitchFamily="18" charset="0"/>
                            </a:rPr>
                            <a:t> </a:t>
                          </a:r>
                          <a:r>
                            <a:rPr lang="es-EC" sz="1600" dirty="0" smtClean="0">
                              <a:effectLst/>
                              <a:latin typeface="+mj-lt"/>
                              <a:ea typeface="Calibri" panose="020F0502020204030204" pitchFamily="34" charset="0"/>
                              <a:cs typeface="Times New Roman" panose="02020603050405020304" pitchFamily="18" charset="0"/>
                            </a:rPr>
                            <a:t>=(11-9)</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60">
                    <a:tc>
                      <a:txBody>
                        <a:bodyPr/>
                        <a:lstStyle/>
                        <a:p>
                          <a:pPr>
                            <a:spcAft>
                              <a:spcPts val="0"/>
                            </a:spcAft>
                          </a:pPr>
                          <a:r>
                            <a:rPr lang="es-EC" sz="1600" b="1">
                              <a:effectLst/>
                              <a:latin typeface="+mj-lt"/>
                              <a:ea typeface="Calibri" panose="020F0502020204030204" pitchFamily="34" charset="0"/>
                              <a:cs typeface="Times New Roman" panose="02020603050405020304" pitchFamily="18" charset="0"/>
                            </a:rPr>
                            <a:t>Varianza  a priori </a:t>
                          </a:r>
                          <a14:m>
                            <m:oMath xmlns:m="http://schemas.openxmlformats.org/officeDocument/2006/math">
                              <m:acc>
                                <m:accPr>
                                  <m:chr m:val="̂"/>
                                  <m:ctrlPr>
                                    <a:rPr lang="es-EC" sz="1600" b="1"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s-EC" sz="1600"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s-EC" sz="1600" b="1" i="1">
                                          <a:effectLst/>
                                          <a:latin typeface="Cambria Math" panose="02040503050406030204" pitchFamily="18" charset="0"/>
                                          <a:ea typeface="Calibri" panose="020F0502020204030204" pitchFamily="34" charset="0"/>
                                          <a:cs typeface="Times New Roman" panose="02020603050405020304" pitchFamily="18" charset="0"/>
                                        </a:rPr>
                                        <m:t>   </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𝝈</m:t>
                                      </m:r>
                                      <m:r>
                                        <a:rPr lang="es-EC" sz="1600" b="1" i="1">
                                          <a:effectLst/>
                                          <a:latin typeface="Cambria Math" panose="02040503050406030204" pitchFamily="18" charset="0"/>
                                          <a:ea typeface="Calibri" panose="020F0502020204030204" pitchFamily="34" charset="0"/>
                                          <a:cs typeface="Times New Roman" panose="02020603050405020304" pitchFamily="18" charset="0"/>
                                        </a:rPr>
                                        <m:t>𝒐</m:t>
                                      </m:r>
                                    </m:e>
                                    <m:sup>
                                      <m:r>
                                        <a:rPr lang="es-EC" sz="1600" b="1" i="1">
                                          <a:effectLst/>
                                          <a:latin typeface="Cambria Math" panose="02040503050406030204" pitchFamily="18" charset="0"/>
                                          <a:ea typeface="Calibri" panose="020F0502020204030204" pitchFamily="34" charset="0"/>
                                          <a:cs typeface="Times New Roman" panose="02020603050405020304" pitchFamily="18" charset="0"/>
                                        </a:rPr>
                                        <m:t>𝟐</m:t>
                                      </m:r>
                                    </m:sup>
                                  </m:sSup>
                                </m:e>
                              </m:acc>
                            </m:oMath>
                          </a14:m>
                          <a:endParaRPr lang="es-EC" sz="16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2,5454e-05</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5,4051e-05</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235218711"/>
                  </p:ext>
                </p:extLst>
              </p:nvPr>
            </p:nvGraphicFramePr>
            <p:xfrm>
              <a:off x="4635304" y="617353"/>
              <a:ext cx="7135782" cy="1110231"/>
            </p:xfrm>
            <a:graphic>
              <a:graphicData uri="http://schemas.openxmlformats.org/drawingml/2006/table">
                <a:tbl>
                  <a:tblPr firstRow="1" firstCol="1" bandRow="1"/>
                  <a:tblGrid>
                    <a:gridCol w="3460854"/>
                    <a:gridCol w="1836750"/>
                    <a:gridCol w="1838178"/>
                  </a:tblGrid>
                  <a:tr h="361214">
                    <a:tc>
                      <a:txBody>
                        <a:bodyPr/>
                        <a:lstStyle/>
                        <a:p>
                          <a:pPr>
                            <a:spcAft>
                              <a:spcPts val="0"/>
                            </a:spcAft>
                          </a:pPr>
                          <a:r>
                            <a:rPr lang="es-EC" sz="1600" dirty="0">
                              <a:effectLst/>
                              <a:latin typeface="+mj-lt"/>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a:effectLst/>
                              <a:latin typeface="+mj-lt"/>
                              <a:ea typeface="Calibri" panose="020F0502020204030204" pitchFamily="34" charset="0"/>
                              <a:cs typeface="Times New Roman" panose="02020603050405020304" pitchFamily="18" charset="0"/>
                            </a:rPr>
                            <a:t>pH</a:t>
                          </a:r>
                          <a:endParaRPr lang="es-EC" sz="160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b="1" dirty="0">
                              <a:effectLst/>
                              <a:latin typeface="+mj-lt"/>
                              <a:ea typeface="Calibri" panose="020F0502020204030204" pitchFamily="34" charset="0"/>
                              <a:cs typeface="Times New Roman" panose="02020603050405020304" pitchFamily="18" charset="0"/>
                            </a:rPr>
                            <a:t>CE (dS/m)</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3957">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t="-116667" r="-106338" b="-123333"/>
                          </a:stretch>
                        </a:blipFill>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1= </a:t>
                          </a:r>
                          <a:r>
                            <a:rPr lang="es-EC" sz="1600" dirty="0">
                              <a:effectLst/>
                              <a:latin typeface="+mj-lt"/>
                              <a:ea typeface="Calibri" panose="020F0502020204030204" pitchFamily="34" charset="0"/>
                              <a:cs typeface="Times New Roman" panose="02020603050405020304" pitchFamily="18" charset="0"/>
                            </a:rPr>
                            <a:t>(</a:t>
                          </a:r>
                          <a:r>
                            <a:rPr lang="es-EC" sz="1600" dirty="0" smtClean="0">
                              <a:effectLst/>
                              <a:latin typeface="+mj-lt"/>
                              <a:ea typeface="Calibri" panose="020F0502020204030204" pitchFamily="34" charset="0"/>
                              <a:cs typeface="Times New Roman" panose="02020603050405020304" pitchFamily="18" charset="0"/>
                            </a:rPr>
                            <a:t>11-10)</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2</a:t>
                          </a:r>
                          <a:r>
                            <a:rPr lang="es-EC" sz="1600" baseline="0" dirty="0" smtClean="0">
                              <a:effectLst/>
                              <a:latin typeface="+mj-lt"/>
                              <a:ea typeface="Calibri" panose="020F0502020204030204" pitchFamily="34" charset="0"/>
                              <a:cs typeface="Times New Roman" panose="02020603050405020304" pitchFamily="18" charset="0"/>
                            </a:rPr>
                            <a:t> </a:t>
                          </a:r>
                          <a:r>
                            <a:rPr lang="es-EC" sz="1600" dirty="0" smtClean="0">
                              <a:effectLst/>
                              <a:latin typeface="+mj-lt"/>
                              <a:ea typeface="Calibri" panose="020F0502020204030204" pitchFamily="34" charset="0"/>
                              <a:cs typeface="Times New Roman" panose="02020603050405020304" pitchFamily="18" charset="0"/>
                            </a:rPr>
                            <a:t>=(11-9)</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5060">
                    <a:tc>
                      <a:txBody>
                        <a:bodyPr/>
                        <a:lstStyle/>
                        <a:p>
                          <a:endParaRPr lang="es-EC"/>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t="-206349" r="-106338" b="-17460"/>
                          </a:stretch>
                        </a:blipFill>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2,5454e-05</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600" dirty="0" smtClean="0">
                              <a:effectLst/>
                              <a:latin typeface="+mj-lt"/>
                              <a:ea typeface="Calibri" panose="020F0502020204030204" pitchFamily="34" charset="0"/>
                              <a:cs typeface="Times New Roman" panose="02020603050405020304" pitchFamily="18" charset="0"/>
                            </a:rPr>
                            <a:t>5,4051e-05</a:t>
                          </a:r>
                          <a:endParaRPr lang="es-EC" sz="16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mc:Fallback>
      </mc:AlternateContent>
      <p:sp>
        <p:nvSpPr>
          <p:cNvPr id="15" name="Rectángulo 14"/>
          <p:cNvSpPr/>
          <p:nvPr/>
        </p:nvSpPr>
        <p:spPr>
          <a:xfrm>
            <a:off x="162918" y="2062865"/>
            <a:ext cx="9678914" cy="35277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6</a:t>
            </a:r>
            <a:r>
              <a:rPr lang="es-EC" sz="2000" dirty="0" smtClean="0"/>
              <a:t>. Filtración de las observaciones </a:t>
            </a:r>
            <a:r>
              <a:rPr lang="es-EC" sz="2000" dirty="0"/>
              <a:t>(</a:t>
            </a:r>
            <a:r>
              <a:rPr lang="es-EC" sz="2000" b="1" dirty="0"/>
              <a:t>aplicando código programación de LSC</a:t>
            </a:r>
            <a:r>
              <a:rPr lang="es-EC" sz="2000" dirty="0"/>
              <a:t>)</a:t>
            </a:r>
          </a:p>
          <a:p>
            <a:pPr>
              <a:spcBef>
                <a:spcPts val="1000"/>
              </a:spcBef>
              <a:buClr>
                <a:schemeClr val="accent1"/>
              </a:buClr>
            </a:pPr>
            <a:endParaRPr lang="es-EC" sz="2000" dirty="0"/>
          </a:p>
        </p:txBody>
      </p:sp>
      <mc:AlternateContent xmlns:mc="http://schemas.openxmlformats.org/markup-compatibility/2006" xmlns:a14="http://schemas.microsoft.com/office/drawing/2010/main">
        <mc:Choice Requires="a14">
          <p:sp>
            <p:nvSpPr>
              <p:cNvPr id="7" name="Rectángulo 6"/>
              <p:cNvSpPr/>
              <p:nvPr/>
            </p:nvSpPr>
            <p:spPr>
              <a:xfrm>
                <a:off x="843666" y="3115253"/>
                <a:ext cx="3791638" cy="1477328"/>
              </a:xfrm>
              <a:prstGeom prst="rect">
                <a:avLst/>
              </a:prstGeom>
            </p:spPr>
            <p:txBody>
              <a:bodyPr wrap="square">
                <a:spAutoFit/>
              </a:bodyPr>
              <a:lstStyle/>
              <a:p>
                <a:pPr algn="just"/>
                <a14:m>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𝑟𝑟</m:t>
                        </m:r>
                      </m:sub>
                    </m:sSub>
                  </m:oMath>
                </a14:m>
                <a:r>
                  <a:rPr lang="es-EC" dirty="0">
                    <a:effectLst/>
                    <a:latin typeface="Times New Roman" panose="02020603050405020304" pitchFamily="18" charset="0"/>
                    <a:ea typeface="Times New Roman" panose="02020603050405020304" pitchFamily="18" charset="0"/>
                  </a:rPr>
                  <a:t>: matriz covarianza del </a:t>
                </a:r>
                <a:r>
                  <a:rPr lang="es-EC" dirty="0" smtClean="0">
                    <a:effectLst/>
                    <a:latin typeface="Times New Roman" panose="02020603050405020304" pitchFamily="18" charset="0"/>
                    <a:ea typeface="Times New Roman" panose="02020603050405020304" pitchFamily="18" charset="0"/>
                  </a:rPr>
                  <a:t>ruído, se obtiene por la precisión de las medidas, adopta la forma diagonal. (</a:t>
                </a:r>
                <a:r>
                  <a:rPr lang="es-EC" b="1" dirty="0" smtClean="0">
                    <a:effectLst/>
                    <a:latin typeface="Times New Roman" panose="02020603050405020304" pitchFamily="18" charset="0"/>
                    <a:ea typeface="Times New Roman" panose="02020603050405020304" pitchFamily="18" charset="0"/>
                  </a:rPr>
                  <a:t>Error aleatorio dependiente del método y del equipo</a:t>
                </a:r>
                <a:r>
                  <a:rPr lang="es-EC" dirty="0" smtClean="0">
                    <a:effectLst/>
                    <a:latin typeface="Times New Roman" panose="02020603050405020304" pitchFamily="18" charset="0"/>
                    <a:ea typeface="Times New Roman" panose="02020603050405020304" pitchFamily="18" charset="0"/>
                  </a:rPr>
                  <a:t>)</a:t>
                </a:r>
                <a:endParaRPr lang="es-EC" dirty="0"/>
              </a:p>
            </p:txBody>
          </p:sp>
        </mc:Choice>
        <mc:Fallback xmlns="">
          <p:sp>
            <p:nvSpPr>
              <p:cNvPr id="7" name="Rectángulo 6"/>
              <p:cNvSpPr>
                <a:spLocks noRot="1" noChangeAspect="1" noMove="1" noResize="1" noEditPoints="1" noAdjustHandles="1" noChangeArrowheads="1" noChangeShapeType="1" noTextEdit="1"/>
              </p:cNvSpPr>
              <p:nvPr/>
            </p:nvSpPr>
            <p:spPr>
              <a:xfrm>
                <a:off x="843666" y="3115253"/>
                <a:ext cx="3791638" cy="1477328"/>
              </a:xfrm>
              <a:prstGeom prst="rect">
                <a:avLst/>
              </a:prstGeom>
              <a:blipFill rotWithShape="0">
                <a:blip r:embed="rId3"/>
                <a:stretch>
                  <a:fillRect l="-1286" t="-2066" r="-1447" b="-5785"/>
                </a:stretch>
              </a:blipFill>
            </p:spPr>
            <p:txBody>
              <a:bodyPr/>
              <a:lstStyle/>
              <a:p>
                <a:r>
                  <a:rPr lang="es-EC">
                    <a:noFill/>
                  </a:rPr>
                  <a:t> </a:t>
                </a:r>
              </a:p>
            </p:txBody>
          </p:sp>
        </mc:Fallback>
      </mc:AlternateContent>
      <p:pic>
        <p:nvPicPr>
          <p:cNvPr id="11" name="Imagen 10"/>
          <p:cNvPicPr>
            <a:picLocks noChangeAspect="1"/>
          </p:cNvPicPr>
          <p:nvPr/>
        </p:nvPicPr>
        <p:blipFill>
          <a:blip r:embed="rId4"/>
          <a:stretch>
            <a:fillRect/>
          </a:stretch>
        </p:blipFill>
        <p:spPr>
          <a:xfrm>
            <a:off x="1400533" y="2511673"/>
            <a:ext cx="1661340" cy="584979"/>
          </a:xfrm>
          <a:prstGeom prst="rect">
            <a:avLst/>
          </a:prstGeom>
        </p:spPr>
      </p:pic>
      <p:pic>
        <p:nvPicPr>
          <p:cNvPr id="16" name="Imagen 15"/>
          <p:cNvPicPr>
            <a:picLocks noChangeAspect="1"/>
          </p:cNvPicPr>
          <p:nvPr/>
        </p:nvPicPr>
        <p:blipFill>
          <a:blip r:embed="rId5"/>
          <a:stretch>
            <a:fillRect/>
          </a:stretch>
        </p:blipFill>
        <p:spPr>
          <a:xfrm>
            <a:off x="7767730" y="2556513"/>
            <a:ext cx="2679920" cy="540139"/>
          </a:xfrm>
          <a:prstGeom prst="rect">
            <a:avLst/>
          </a:prstGeom>
        </p:spPr>
      </p:pic>
      <mc:AlternateContent xmlns:mc="http://schemas.openxmlformats.org/markup-compatibility/2006" xmlns:a14="http://schemas.microsoft.com/office/drawing/2010/main">
        <mc:Choice Requires="a14">
          <p:sp>
            <p:nvSpPr>
              <p:cNvPr id="18" name="Rectángulo 17"/>
              <p:cNvSpPr/>
              <p:nvPr/>
            </p:nvSpPr>
            <p:spPr>
              <a:xfrm>
                <a:off x="7211870" y="3096652"/>
                <a:ext cx="4386571" cy="1477328"/>
              </a:xfrm>
              <a:prstGeom prst="rect">
                <a:avLst/>
              </a:prstGeom>
            </p:spPr>
            <p:txBody>
              <a:bodyPr wrap="square">
                <a:spAutoFit/>
              </a:bodyPr>
              <a:lstStyle/>
              <a:p>
                <a:pPr algn="just"/>
                <a14:m>
                  <m:oMath xmlns:m="http://schemas.openxmlformats.org/officeDocument/2006/math">
                    <m:sSub>
                      <m:sSubPr>
                        <m:ctrlPr>
                          <a:rPr lang="es-EC"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s-EC" b="0" i="1" smtClean="0">
                            <a:effectLst/>
                            <a:latin typeface="Cambria Math" panose="02040503050406030204" pitchFamily="18" charset="0"/>
                            <a:ea typeface="Times New Roman" panose="02020603050405020304" pitchFamily="18" charset="0"/>
                            <a:cs typeface="Times New Roman" panose="02020603050405020304" pitchFamily="18" charset="0"/>
                          </a:rPr>
                          <m:t>𝑠𝑠</m:t>
                        </m:r>
                      </m:sub>
                    </m:sSub>
                  </m:oMath>
                </a14:m>
                <a:r>
                  <a:rPr lang="es-EC" dirty="0">
                    <a:effectLst/>
                    <a:latin typeface="Times New Roman" panose="02020603050405020304" pitchFamily="18" charset="0"/>
                    <a:ea typeface="Times New Roman" panose="02020603050405020304" pitchFamily="18" charset="0"/>
                  </a:rPr>
                  <a:t>: matriz covarianza </a:t>
                </a:r>
                <a:r>
                  <a:rPr lang="es-EC" dirty="0" smtClean="0">
                    <a:effectLst/>
                    <a:latin typeface="Times New Roman" panose="02020603050405020304" pitchFamily="18" charset="0"/>
                    <a:ea typeface="Times New Roman" panose="02020603050405020304" pitchFamily="18" charset="0"/>
                  </a:rPr>
                  <a:t>de las señales de las observaciones. Es una matriz cuadrada de 98 x98 para CE y de 102x102 para pH. </a:t>
                </a:r>
                <a:r>
                  <a:rPr lang="es-EC" dirty="0">
                    <a:latin typeface="Times New Roman" panose="02020603050405020304" pitchFamily="18" charset="0"/>
                    <a:ea typeface="Times New Roman" panose="02020603050405020304" pitchFamily="18" charset="0"/>
                  </a:rPr>
                  <a:t>(</a:t>
                </a:r>
                <a:r>
                  <a:rPr lang="es-EC" b="1" dirty="0">
                    <a:latin typeface="Times New Roman" panose="02020603050405020304" pitchFamily="18" charset="0"/>
                    <a:ea typeface="Times New Roman" panose="02020603050405020304" pitchFamily="18" charset="0"/>
                  </a:rPr>
                  <a:t>Error aleatorio </a:t>
                </a:r>
                <a:r>
                  <a:rPr lang="es-EC" b="1" dirty="0" smtClean="0">
                    <a:latin typeface="Times New Roman" panose="02020603050405020304" pitchFamily="18" charset="0"/>
                    <a:ea typeface="Times New Roman" panose="02020603050405020304" pitchFamily="18" charset="0"/>
                  </a:rPr>
                  <a:t>del  experimento)</a:t>
                </a:r>
                <a:endParaRPr lang="es-EC" dirty="0"/>
              </a:p>
              <a:p>
                <a:pPr algn="just"/>
                <a:endParaRPr lang="es-EC" dirty="0"/>
              </a:p>
            </p:txBody>
          </p:sp>
        </mc:Choice>
        <mc:Fallback xmlns="">
          <p:sp>
            <p:nvSpPr>
              <p:cNvPr id="18" name="Rectángulo 17"/>
              <p:cNvSpPr>
                <a:spLocks noRot="1" noChangeAspect="1" noMove="1" noResize="1" noEditPoints="1" noAdjustHandles="1" noChangeArrowheads="1" noChangeShapeType="1" noTextEdit="1"/>
              </p:cNvSpPr>
              <p:nvPr/>
            </p:nvSpPr>
            <p:spPr>
              <a:xfrm>
                <a:off x="7211870" y="3096652"/>
                <a:ext cx="4386571" cy="1477328"/>
              </a:xfrm>
              <a:prstGeom prst="rect">
                <a:avLst/>
              </a:prstGeom>
              <a:blipFill rotWithShape="0">
                <a:blip r:embed="rId6"/>
                <a:stretch>
                  <a:fillRect l="-1111" t="-2479" r="-1111"/>
                </a:stretch>
              </a:blipFill>
            </p:spPr>
            <p:txBody>
              <a:bodyPr/>
              <a:lstStyle/>
              <a:p>
                <a:r>
                  <a:rPr lang="es-EC">
                    <a:noFill/>
                  </a:rPr>
                  <a:t> </a:t>
                </a:r>
              </a:p>
            </p:txBody>
          </p:sp>
        </mc:Fallback>
      </mc:AlternateContent>
      <p:pic>
        <p:nvPicPr>
          <p:cNvPr id="19" name="Imagen 18"/>
          <p:cNvPicPr>
            <a:picLocks noChangeAspect="1"/>
          </p:cNvPicPr>
          <p:nvPr/>
        </p:nvPicPr>
        <p:blipFill>
          <a:blip r:embed="rId7"/>
          <a:stretch>
            <a:fillRect/>
          </a:stretch>
        </p:blipFill>
        <p:spPr>
          <a:xfrm>
            <a:off x="8508609" y="4798540"/>
            <a:ext cx="1621980" cy="638655"/>
          </a:xfrm>
          <a:prstGeom prst="rect">
            <a:avLst/>
          </a:prstGeom>
        </p:spPr>
      </p:pic>
      <mc:AlternateContent xmlns:mc="http://schemas.openxmlformats.org/markup-compatibility/2006" xmlns:a14="http://schemas.microsoft.com/office/drawing/2010/main">
        <mc:Choice Requires="a14">
          <p:sp>
            <p:nvSpPr>
              <p:cNvPr id="20" name="Rectángulo 19"/>
              <p:cNvSpPr/>
              <p:nvPr/>
            </p:nvSpPr>
            <p:spPr>
              <a:xfrm>
                <a:off x="7374790" y="5649519"/>
                <a:ext cx="3791638" cy="655629"/>
              </a:xfrm>
              <a:prstGeom prst="rect">
                <a:avLst/>
              </a:prstGeom>
            </p:spPr>
            <p:txBody>
              <a:bodyPr wrap="square">
                <a:spAutoFit/>
              </a:bodyPr>
              <a:lstStyle/>
              <a:p>
                <a:pPr algn="just"/>
                <a14:m>
                  <m:oMath xmlns:m="http://schemas.openxmlformats.org/officeDocument/2006/math">
                    <m:acc>
                      <m:accPr>
                        <m:chr m:val="̂"/>
                        <m:ctrlPr>
                          <a:rPr lang="es-EC" i="1">
                            <a:latin typeface="Cambria Math" panose="02040503050406030204" pitchFamily="18" charset="0"/>
                          </a:rPr>
                        </m:ctrlPr>
                      </m:accPr>
                      <m:e>
                        <m:r>
                          <a:rPr lang="es-EC" i="1">
                            <a:latin typeface="Cambria Math" panose="02040503050406030204" pitchFamily="18" charset="0"/>
                          </a:rPr>
                          <m:t>𝐶</m:t>
                        </m:r>
                      </m:e>
                    </m:acc>
                  </m:oMath>
                </a14:m>
                <a:r>
                  <a:rPr lang="es-EC" dirty="0" smtClean="0">
                    <a:effectLst/>
                    <a:latin typeface="Times New Roman" panose="02020603050405020304" pitchFamily="18" charset="0"/>
                    <a:ea typeface="Times New Roman" panose="02020603050405020304" pitchFamily="18" charset="0"/>
                  </a:rPr>
                  <a:t>: matriz covarianza de las observaciones </a:t>
                </a:r>
                <a:endParaRPr lang="es-EC" dirty="0"/>
              </a:p>
            </p:txBody>
          </p:sp>
        </mc:Choice>
        <mc:Fallback xmlns="">
          <p:sp>
            <p:nvSpPr>
              <p:cNvPr id="20" name="Rectángulo 19"/>
              <p:cNvSpPr>
                <a:spLocks noRot="1" noChangeAspect="1" noMove="1" noResize="1" noEditPoints="1" noAdjustHandles="1" noChangeArrowheads="1" noChangeShapeType="1" noTextEdit="1"/>
              </p:cNvSpPr>
              <p:nvPr/>
            </p:nvSpPr>
            <p:spPr>
              <a:xfrm>
                <a:off x="7374790" y="5649519"/>
                <a:ext cx="3791638" cy="655629"/>
              </a:xfrm>
              <a:prstGeom prst="rect">
                <a:avLst/>
              </a:prstGeom>
              <a:blipFill rotWithShape="0">
                <a:blip r:embed="rId8"/>
                <a:stretch>
                  <a:fillRect l="-1447" t="-3738" r="-1286" b="-14953"/>
                </a:stretch>
              </a:blipFill>
            </p:spPr>
            <p:txBody>
              <a:bodyPr/>
              <a:lstStyle/>
              <a:p>
                <a:r>
                  <a:rPr lang="es-EC">
                    <a:noFill/>
                  </a:rPr>
                  <a:t> </a:t>
                </a:r>
              </a:p>
            </p:txBody>
          </p:sp>
        </mc:Fallback>
      </mc:AlternateContent>
      <p:sp>
        <p:nvSpPr>
          <p:cNvPr id="21" name="Flecha derecha 20"/>
          <p:cNvSpPr/>
          <p:nvPr/>
        </p:nvSpPr>
        <p:spPr>
          <a:xfrm>
            <a:off x="6164694" y="3437119"/>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Flecha derecha 21"/>
          <p:cNvSpPr/>
          <p:nvPr/>
        </p:nvSpPr>
        <p:spPr>
          <a:xfrm rot="5400000">
            <a:off x="9150379" y="4369505"/>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Flecha derecha 22"/>
          <p:cNvSpPr/>
          <p:nvPr/>
        </p:nvSpPr>
        <p:spPr>
          <a:xfrm rot="10800000">
            <a:off x="6164695" y="5297395"/>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6" name="Imagen 25"/>
          <p:cNvPicPr>
            <a:picLocks noChangeAspect="1"/>
          </p:cNvPicPr>
          <p:nvPr/>
        </p:nvPicPr>
        <p:blipFill>
          <a:blip r:embed="rId9"/>
          <a:stretch>
            <a:fillRect/>
          </a:stretch>
        </p:blipFill>
        <p:spPr>
          <a:xfrm>
            <a:off x="95210" y="4881960"/>
            <a:ext cx="5994254" cy="1253344"/>
          </a:xfrm>
          <a:prstGeom prst="rect">
            <a:avLst/>
          </a:prstGeom>
        </p:spPr>
      </p:pic>
      <p:sp>
        <p:nvSpPr>
          <p:cNvPr id="27" name="Elipse 26"/>
          <p:cNvSpPr/>
          <p:nvPr/>
        </p:nvSpPr>
        <p:spPr>
          <a:xfrm>
            <a:off x="1299410" y="5859379"/>
            <a:ext cx="421105" cy="4457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979715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10447650"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Ajuste del modelo matemático por LSC</a:t>
              </a:r>
              <a:endParaRPr lang="es-EC" sz="1700" kern="1200" dirty="0"/>
            </a:p>
          </p:txBody>
        </p:sp>
      </p:grpSp>
      <p:sp>
        <p:nvSpPr>
          <p:cNvPr id="13" name="Rectángulo 12"/>
          <p:cNvSpPr/>
          <p:nvPr/>
        </p:nvSpPr>
        <p:spPr>
          <a:xfrm>
            <a:off x="183603" y="622567"/>
            <a:ext cx="11182861" cy="53326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1</a:t>
            </a:r>
            <a:r>
              <a:rPr lang="es-EC" sz="2000" dirty="0" smtClean="0"/>
              <a:t>. Ajuste del modelo matemático </a:t>
            </a:r>
            <a:r>
              <a:rPr lang="es-EC" sz="2000" dirty="0"/>
              <a:t>por LSC </a:t>
            </a:r>
            <a:r>
              <a:rPr lang="es-EC" sz="2000" dirty="0" smtClean="0"/>
              <a:t>(</a:t>
            </a:r>
            <a:r>
              <a:rPr lang="es-EC" sz="2000" b="1" dirty="0"/>
              <a:t>aplicando código programación de LSC</a:t>
            </a:r>
            <a:r>
              <a:rPr lang="es-EC" sz="2000" dirty="0" smtClean="0"/>
              <a:t>)</a:t>
            </a:r>
            <a:endParaRPr lang="es-EC" sz="2000" dirty="0"/>
          </a:p>
        </p:txBody>
      </p:sp>
      <p:pic>
        <p:nvPicPr>
          <p:cNvPr id="2" name="Imagen 1"/>
          <p:cNvPicPr>
            <a:picLocks noChangeAspect="1"/>
          </p:cNvPicPr>
          <p:nvPr/>
        </p:nvPicPr>
        <p:blipFill>
          <a:blip r:embed="rId2"/>
          <a:stretch>
            <a:fillRect/>
          </a:stretch>
        </p:blipFill>
        <p:spPr>
          <a:xfrm>
            <a:off x="1363078" y="1371600"/>
            <a:ext cx="5543550" cy="5267325"/>
          </a:xfrm>
          <a:prstGeom prst="rect">
            <a:avLst/>
          </a:prstGeom>
        </p:spPr>
      </p:pic>
      <p:cxnSp>
        <p:nvCxnSpPr>
          <p:cNvPr id="9" name="Conector recto de flecha 8"/>
          <p:cNvCxnSpPr/>
          <p:nvPr/>
        </p:nvCxnSpPr>
        <p:spPr>
          <a:xfrm>
            <a:off x="2731168" y="1780674"/>
            <a:ext cx="25867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ángulo 23"/>
              <p:cNvSpPr/>
              <p:nvPr/>
            </p:nvSpPr>
            <p:spPr>
              <a:xfrm>
                <a:off x="5504939" y="1532088"/>
                <a:ext cx="4136571" cy="497172"/>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1. Cálculo de la matriz </a:t>
                </a:r>
                <a14:m>
                  <m:oMath xmlns:m="http://schemas.openxmlformats.org/officeDocument/2006/math">
                    <m:r>
                      <a:rPr lang="es-EC" sz="2000">
                        <a:latin typeface="Cambria Math" panose="02040503050406030204" pitchFamily="18" charset="0"/>
                      </a:rPr>
                      <m:t>(</m:t>
                    </m:r>
                    <m:sSub>
                      <m:sSubPr>
                        <m:ctrlPr>
                          <a:rPr lang="es-EC" sz="2000" i="1">
                            <a:latin typeface="Cambria Math" panose="02040503050406030204" pitchFamily="18" charset="0"/>
                          </a:rPr>
                        </m:ctrlPr>
                      </m:sSubPr>
                      <m:e>
                        <m:r>
                          <m:rPr>
                            <m:sty m:val="p"/>
                          </m:rPr>
                          <a:rPr lang="es-EC" sz="2000">
                            <a:latin typeface="Cambria Math" panose="02040503050406030204" pitchFamily="18" charset="0"/>
                          </a:rPr>
                          <m:t>L</m:t>
                        </m:r>
                      </m:e>
                      <m:sub>
                        <m:r>
                          <m:rPr>
                            <m:sty m:val="p"/>
                          </m:rPr>
                          <a:rPr lang="es-EC" sz="2000">
                            <a:latin typeface="Cambria Math" panose="02040503050406030204" pitchFamily="18" charset="0"/>
                          </a:rPr>
                          <m:t>LSC</m:t>
                        </m:r>
                      </m:sub>
                    </m:sSub>
                    <m:r>
                      <a:rPr lang="es-EC" sz="2000">
                        <a:latin typeface="Cambria Math" panose="02040503050406030204" pitchFamily="18" charset="0"/>
                      </a:rPr>
                      <m:t>)</m:t>
                    </m:r>
                  </m:oMath>
                </a14:m>
                <a:endParaRPr lang="es-EC" sz="2000" dirty="0"/>
              </a:p>
            </p:txBody>
          </p:sp>
        </mc:Choice>
        <mc:Fallback xmlns="">
          <p:sp>
            <p:nvSpPr>
              <p:cNvPr id="24" name="Rectángulo 23"/>
              <p:cNvSpPr>
                <a:spLocks noRot="1" noChangeAspect="1" noMove="1" noResize="1" noEditPoints="1" noAdjustHandles="1" noChangeArrowheads="1" noChangeShapeType="1" noTextEdit="1"/>
              </p:cNvSpPr>
              <p:nvPr/>
            </p:nvSpPr>
            <p:spPr>
              <a:xfrm>
                <a:off x="5504939" y="1532088"/>
                <a:ext cx="4136571" cy="497172"/>
              </a:xfrm>
              <a:prstGeom prst="rect">
                <a:avLst/>
              </a:prstGeom>
              <a:blipFill rotWithShape="0">
                <a:blip r:embed="rId3"/>
                <a:stretch>
                  <a:fillRect l="-1473" t="-6098" b="-1220"/>
                </a:stretch>
              </a:blipFill>
            </p:spPr>
            <p:txBody>
              <a:bodyPr/>
              <a:lstStyle/>
              <a:p>
                <a:r>
                  <a:rPr lang="es-EC">
                    <a:noFill/>
                  </a:rPr>
                  <a:t> </a:t>
                </a:r>
              </a:p>
            </p:txBody>
          </p:sp>
        </mc:Fallback>
      </mc:AlternateContent>
      <p:sp>
        <p:nvSpPr>
          <p:cNvPr id="10" name="CuadroTexto 9"/>
          <p:cNvSpPr txBox="1"/>
          <p:nvPr/>
        </p:nvSpPr>
        <p:spPr>
          <a:xfrm>
            <a:off x="4803362" y="2791326"/>
            <a:ext cx="1029192" cy="261610"/>
          </a:xfrm>
          <a:prstGeom prst="rect">
            <a:avLst/>
          </a:prstGeom>
          <a:noFill/>
        </p:spPr>
        <p:txBody>
          <a:bodyPr wrap="square" rtlCol="0">
            <a:spAutoFit/>
          </a:bodyPr>
          <a:lstStyle>
            <a:defPPr>
              <a:defRPr lang="en-US"/>
            </a:defPPr>
            <a:lvl1pPr>
              <a:defRPr sz="1050">
                <a:solidFill>
                  <a:schemeClr val="accent1">
                    <a:lumMod val="75000"/>
                  </a:schemeClr>
                </a:solidFill>
              </a:defRPr>
            </a:lvl1pPr>
          </a:lstStyle>
          <a:p>
            <a:r>
              <a:rPr lang="es-EC" dirty="0"/>
              <a:t>para pH</a:t>
            </a:r>
          </a:p>
        </p:txBody>
      </p:sp>
      <p:sp>
        <p:nvSpPr>
          <p:cNvPr id="28" name="CuadroTexto 27"/>
          <p:cNvSpPr txBox="1"/>
          <p:nvPr/>
        </p:nvSpPr>
        <p:spPr>
          <a:xfrm>
            <a:off x="4803362" y="3039911"/>
            <a:ext cx="1029192" cy="261610"/>
          </a:xfrm>
          <a:prstGeom prst="rect">
            <a:avLst/>
          </a:prstGeom>
          <a:noFill/>
        </p:spPr>
        <p:txBody>
          <a:bodyPr wrap="square" rtlCol="0">
            <a:spAutoFit/>
          </a:bodyPr>
          <a:lstStyle/>
          <a:p>
            <a:r>
              <a:rPr lang="es-EC" sz="1050" dirty="0">
                <a:solidFill>
                  <a:schemeClr val="accent1">
                    <a:lumMod val="75000"/>
                  </a:schemeClr>
                </a:solidFill>
              </a:rPr>
              <a:t>p</a:t>
            </a:r>
            <a:r>
              <a:rPr lang="es-EC" sz="1050" dirty="0" smtClean="0">
                <a:solidFill>
                  <a:schemeClr val="accent1">
                    <a:lumMod val="75000"/>
                  </a:schemeClr>
                </a:solidFill>
              </a:rPr>
              <a:t>ara CE</a:t>
            </a:r>
            <a:endParaRPr lang="es-EC" sz="1050" dirty="0">
              <a:solidFill>
                <a:schemeClr val="accent1">
                  <a:lumMod val="75000"/>
                </a:schemeClr>
              </a:solidFill>
            </a:endParaRPr>
          </a:p>
        </p:txBody>
      </p:sp>
      <p:sp>
        <p:nvSpPr>
          <p:cNvPr id="29" name="CuadroTexto 28"/>
          <p:cNvSpPr txBox="1"/>
          <p:nvPr/>
        </p:nvSpPr>
        <p:spPr>
          <a:xfrm>
            <a:off x="5223825" y="4774821"/>
            <a:ext cx="1029192" cy="261610"/>
          </a:xfrm>
          <a:prstGeom prst="rect">
            <a:avLst/>
          </a:prstGeom>
          <a:noFill/>
        </p:spPr>
        <p:txBody>
          <a:bodyPr wrap="square" rtlCol="0">
            <a:spAutoFit/>
          </a:bodyPr>
          <a:lstStyle>
            <a:defPPr>
              <a:defRPr lang="en-US"/>
            </a:defPPr>
            <a:lvl1pPr>
              <a:defRPr sz="1050">
                <a:solidFill>
                  <a:schemeClr val="accent1">
                    <a:lumMod val="75000"/>
                  </a:schemeClr>
                </a:solidFill>
              </a:defRPr>
            </a:lvl1pPr>
          </a:lstStyle>
          <a:p>
            <a:r>
              <a:rPr lang="es-EC" dirty="0"/>
              <a:t>para pH</a:t>
            </a:r>
          </a:p>
        </p:txBody>
      </p:sp>
      <p:sp>
        <p:nvSpPr>
          <p:cNvPr id="30" name="CuadroTexto 29"/>
          <p:cNvSpPr txBox="1"/>
          <p:nvPr/>
        </p:nvSpPr>
        <p:spPr>
          <a:xfrm>
            <a:off x="5223825" y="4996620"/>
            <a:ext cx="1029192" cy="261610"/>
          </a:xfrm>
          <a:prstGeom prst="rect">
            <a:avLst/>
          </a:prstGeom>
          <a:noFill/>
        </p:spPr>
        <p:txBody>
          <a:bodyPr wrap="square" rtlCol="0">
            <a:spAutoFit/>
          </a:bodyPr>
          <a:lstStyle/>
          <a:p>
            <a:r>
              <a:rPr lang="es-EC" sz="1050" dirty="0">
                <a:solidFill>
                  <a:schemeClr val="accent1">
                    <a:lumMod val="75000"/>
                  </a:schemeClr>
                </a:solidFill>
              </a:rPr>
              <a:t>p</a:t>
            </a:r>
            <a:r>
              <a:rPr lang="es-EC" sz="1050" dirty="0" smtClean="0">
                <a:solidFill>
                  <a:schemeClr val="accent1">
                    <a:lumMod val="75000"/>
                  </a:schemeClr>
                </a:solidFill>
              </a:rPr>
              <a:t>ara CE</a:t>
            </a:r>
            <a:endParaRPr lang="es-EC" sz="1050" dirty="0">
              <a:solidFill>
                <a:schemeClr val="accent1">
                  <a:lumMod val="75000"/>
                </a:schemeClr>
              </a:solidFill>
            </a:endParaRPr>
          </a:p>
        </p:txBody>
      </p:sp>
    </p:spTree>
    <p:extLst>
      <p:ext uri="{BB962C8B-B14F-4D97-AF65-F5344CB8AC3E}">
        <p14:creationId xmlns:p14="http://schemas.microsoft.com/office/powerpoint/2010/main" val="1085271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10447650"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Ajuste del modelo matemático por LSC</a:t>
              </a:r>
              <a:endParaRPr lang="es-EC" sz="1700" kern="1200" dirty="0"/>
            </a:p>
          </p:txBody>
        </p:sp>
      </p:grpSp>
      <p:sp>
        <p:nvSpPr>
          <p:cNvPr id="13" name="Rectángulo 12"/>
          <p:cNvSpPr/>
          <p:nvPr/>
        </p:nvSpPr>
        <p:spPr>
          <a:xfrm>
            <a:off x="183603" y="622567"/>
            <a:ext cx="11182861" cy="53326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1</a:t>
            </a:r>
            <a:r>
              <a:rPr lang="es-EC" sz="2000" dirty="0" smtClean="0"/>
              <a:t>. Ajuste del modelo matemático </a:t>
            </a:r>
            <a:r>
              <a:rPr lang="es-EC" sz="2000" dirty="0"/>
              <a:t>por LSC </a:t>
            </a:r>
            <a:r>
              <a:rPr lang="es-EC" sz="2000" dirty="0" smtClean="0"/>
              <a:t>(</a:t>
            </a:r>
            <a:r>
              <a:rPr lang="es-EC" sz="2000" b="1" dirty="0"/>
              <a:t>aplicando código programación de LSC</a:t>
            </a:r>
            <a:r>
              <a:rPr lang="es-EC" sz="2000" dirty="0" smtClean="0"/>
              <a:t>)</a:t>
            </a:r>
            <a:endParaRPr lang="es-EC" sz="2000" dirty="0"/>
          </a:p>
        </p:txBody>
      </p:sp>
      <p:pic>
        <p:nvPicPr>
          <p:cNvPr id="2" name="Imagen 1"/>
          <p:cNvPicPr>
            <a:picLocks noChangeAspect="1"/>
          </p:cNvPicPr>
          <p:nvPr/>
        </p:nvPicPr>
        <p:blipFill>
          <a:blip r:embed="rId2"/>
          <a:stretch>
            <a:fillRect/>
          </a:stretch>
        </p:blipFill>
        <p:spPr>
          <a:xfrm>
            <a:off x="1363078" y="1371600"/>
            <a:ext cx="5543550" cy="5267325"/>
          </a:xfrm>
          <a:prstGeom prst="rect">
            <a:avLst/>
          </a:prstGeom>
        </p:spPr>
      </p:pic>
      <p:cxnSp>
        <p:nvCxnSpPr>
          <p:cNvPr id="9" name="Conector recto de flecha 8"/>
          <p:cNvCxnSpPr/>
          <p:nvPr/>
        </p:nvCxnSpPr>
        <p:spPr>
          <a:xfrm>
            <a:off x="2731168" y="1780674"/>
            <a:ext cx="25867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ángulo 23"/>
              <p:cNvSpPr/>
              <p:nvPr/>
            </p:nvSpPr>
            <p:spPr>
              <a:xfrm>
                <a:off x="5504939" y="1532088"/>
                <a:ext cx="4136571" cy="497172"/>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1. Cálculo de la matriz </a:t>
                </a:r>
                <a14:m>
                  <m:oMath xmlns:m="http://schemas.openxmlformats.org/officeDocument/2006/math">
                    <m:r>
                      <a:rPr lang="es-EC" sz="2000">
                        <a:latin typeface="Cambria Math" panose="02040503050406030204" pitchFamily="18" charset="0"/>
                      </a:rPr>
                      <m:t>(</m:t>
                    </m:r>
                    <m:sSub>
                      <m:sSubPr>
                        <m:ctrlPr>
                          <a:rPr lang="es-EC" sz="2000" i="1">
                            <a:latin typeface="Cambria Math" panose="02040503050406030204" pitchFamily="18" charset="0"/>
                          </a:rPr>
                        </m:ctrlPr>
                      </m:sSubPr>
                      <m:e>
                        <m:r>
                          <m:rPr>
                            <m:sty m:val="p"/>
                          </m:rPr>
                          <a:rPr lang="es-EC" sz="2000">
                            <a:latin typeface="Cambria Math" panose="02040503050406030204" pitchFamily="18" charset="0"/>
                          </a:rPr>
                          <m:t>L</m:t>
                        </m:r>
                      </m:e>
                      <m:sub>
                        <m:r>
                          <m:rPr>
                            <m:sty m:val="p"/>
                          </m:rPr>
                          <a:rPr lang="es-EC" sz="2000">
                            <a:latin typeface="Cambria Math" panose="02040503050406030204" pitchFamily="18" charset="0"/>
                          </a:rPr>
                          <m:t>LSC</m:t>
                        </m:r>
                      </m:sub>
                    </m:sSub>
                    <m:r>
                      <a:rPr lang="es-EC" sz="2000">
                        <a:latin typeface="Cambria Math" panose="02040503050406030204" pitchFamily="18" charset="0"/>
                      </a:rPr>
                      <m:t>)</m:t>
                    </m:r>
                  </m:oMath>
                </a14:m>
                <a:endParaRPr lang="es-EC" sz="2000" dirty="0"/>
              </a:p>
            </p:txBody>
          </p:sp>
        </mc:Choice>
        <mc:Fallback xmlns="">
          <p:sp>
            <p:nvSpPr>
              <p:cNvPr id="24" name="Rectángulo 23"/>
              <p:cNvSpPr>
                <a:spLocks noRot="1" noChangeAspect="1" noMove="1" noResize="1" noEditPoints="1" noAdjustHandles="1" noChangeArrowheads="1" noChangeShapeType="1" noTextEdit="1"/>
              </p:cNvSpPr>
              <p:nvPr/>
            </p:nvSpPr>
            <p:spPr>
              <a:xfrm>
                <a:off x="5504939" y="1532088"/>
                <a:ext cx="4136571" cy="497172"/>
              </a:xfrm>
              <a:prstGeom prst="rect">
                <a:avLst/>
              </a:prstGeom>
              <a:blipFill rotWithShape="0">
                <a:blip r:embed="rId3"/>
                <a:stretch>
                  <a:fillRect l="-1473" t="-6098" b="-1220"/>
                </a:stretch>
              </a:blipFill>
            </p:spPr>
            <p:txBody>
              <a:bodyPr/>
              <a:lstStyle/>
              <a:p>
                <a:r>
                  <a:rPr lang="es-EC">
                    <a:noFill/>
                  </a:rPr>
                  <a:t> </a:t>
                </a:r>
              </a:p>
            </p:txBody>
          </p:sp>
        </mc:Fallback>
      </mc:AlternateContent>
      <p:sp>
        <p:nvSpPr>
          <p:cNvPr id="10" name="CuadroTexto 9"/>
          <p:cNvSpPr txBox="1"/>
          <p:nvPr/>
        </p:nvSpPr>
        <p:spPr>
          <a:xfrm>
            <a:off x="4803362" y="2791326"/>
            <a:ext cx="1029192" cy="261610"/>
          </a:xfrm>
          <a:prstGeom prst="rect">
            <a:avLst/>
          </a:prstGeom>
          <a:noFill/>
        </p:spPr>
        <p:txBody>
          <a:bodyPr wrap="square" rtlCol="0">
            <a:spAutoFit/>
          </a:bodyPr>
          <a:lstStyle>
            <a:defPPr>
              <a:defRPr lang="en-US"/>
            </a:defPPr>
            <a:lvl1pPr>
              <a:defRPr sz="1050">
                <a:solidFill>
                  <a:schemeClr val="accent1">
                    <a:lumMod val="75000"/>
                  </a:schemeClr>
                </a:solidFill>
              </a:defRPr>
            </a:lvl1pPr>
          </a:lstStyle>
          <a:p>
            <a:r>
              <a:rPr lang="es-EC" dirty="0"/>
              <a:t>para pH</a:t>
            </a:r>
          </a:p>
        </p:txBody>
      </p:sp>
      <p:sp>
        <p:nvSpPr>
          <p:cNvPr id="28" name="CuadroTexto 27"/>
          <p:cNvSpPr txBox="1"/>
          <p:nvPr/>
        </p:nvSpPr>
        <p:spPr>
          <a:xfrm>
            <a:off x="4803362" y="3039911"/>
            <a:ext cx="1029192" cy="261610"/>
          </a:xfrm>
          <a:prstGeom prst="rect">
            <a:avLst/>
          </a:prstGeom>
          <a:noFill/>
        </p:spPr>
        <p:txBody>
          <a:bodyPr wrap="square" rtlCol="0">
            <a:spAutoFit/>
          </a:bodyPr>
          <a:lstStyle/>
          <a:p>
            <a:r>
              <a:rPr lang="es-EC" sz="1050" dirty="0">
                <a:solidFill>
                  <a:schemeClr val="accent1">
                    <a:lumMod val="75000"/>
                  </a:schemeClr>
                </a:solidFill>
              </a:rPr>
              <a:t>p</a:t>
            </a:r>
            <a:r>
              <a:rPr lang="es-EC" sz="1050" dirty="0" smtClean="0">
                <a:solidFill>
                  <a:schemeClr val="accent1">
                    <a:lumMod val="75000"/>
                  </a:schemeClr>
                </a:solidFill>
              </a:rPr>
              <a:t>ara CE</a:t>
            </a:r>
            <a:endParaRPr lang="es-EC" sz="1050" dirty="0">
              <a:solidFill>
                <a:schemeClr val="accent1">
                  <a:lumMod val="75000"/>
                </a:schemeClr>
              </a:solidFill>
            </a:endParaRPr>
          </a:p>
        </p:txBody>
      </p:sp>
      <p:sp>
        <p:nvSpPr>
          <p:cNvPr id="29" name="CuadroTexto 28"/>
          <p:cNvSpPr txBox="1"/>
          <p:nvPr/>
        </p:nvSpPr>
        <p:spPr>
          <a:xfrm>
            <a:off x="5223825" y="4774821"/>
            <a:ext cx="1029192" cy="261610"/>
          </a:xfrm>
          <a:prstGeom prst="rect">
            <a:avLst/>
          </a:prstGeom>
          <a:noFill/>
        </p:spPr>
        <p:txBody>
          <a:bodyPr wrap="square" rtlCol="0">
            <a:spAutoFit/>
          </a:bodyPr>
          <a:lstStyle>
            <a:defPPr>
              <a:defRPr lang="en-US"/>
            </a:defPPr>
            <a:lvl1pPr>
              <a:defRPr sz="1050">
                <a:solidFill>
                  <a:schemeClr val="accent1">
                    <a:lumMod val="75000"/>
                  </a:schemeClr>
                </a:solidFill>
              </a:defRPr>
            </a:lvl1pPr>
          </a:lstStyle>
          <a:p>
            <a:r>
              <a:rPr lang="es-EC" dirty="0"/>
              <a:t>para pH</a:t>
            </a:r>
          </a:p>
        </p:txBody>
      </p:sp>
      <p:sp>
        <p:nvSpPr>
          <p:cNvPr id="30" name="CuadroTexto 29"/>
          <p:cNvSpPr txBox="1"/>
          <p:nvPr/>
        </p:nvSpPr>
        <p:spPr>
          <a:xfrm>
            <a:off x="5223825" y="4996620"/>
            <a:ext cx="1029192" cy="261610"/>
          </a:xfrm>
          <a:prstGeom prst="rect">
            <a:avLst/>
          </a:prstGeom>
          <a:noFill/>
        </p:spPr>
        <p:txBody>
          <a:bodyPr wrap="square" rtlCol="0">
            <a:spAutoFit/>
          </a:bodyPr>
          <a:lstStyle/>
          <a:p>
            <a:r>
              <a:rPr lang="es-EC" sz="1050" dirty="0">
                <a:solidFill>
                  <a:schemeClr val="accent1">
                    <a:lumMod val="75000"/>
                  </a:schemeClr>
                </a:solidFill>
              </a:rPr>
              <a:t>p</a:t>
            </a:r>
            <a:r>
              <a:rPr lang="es-EC" sz="1050" dirty="0" smtClean="0">
                <a:solidFill>
                  <a:schemeClr val="accent1">
                    <a:lumMod val="75000"/>
                  </a:schemeClr>
                </a:solidFill>
              </a:rPr>
              <a:t>ara CE</a:t>
            </a:r>
            <a:endParaRPr lang="es-EC" sz="1050" dirty="0">
              <a:solidFill>
                <a:schemeClr val="accent1">
                  <a:lumMod val="75000"/>
                </a:schemeClr>
              </a:solidFill>
            </a:endParaRPr>
          </a:p>
        </p:txBody>
      </p:sp>
      <p:cxnSp>
        <p:nvCxnSpPr>
          <p:cNvPr id="14" name="Conector recto de flecha 13"/>
          <p:cNvCxnSpPr/>
          <p:nvPr/>
        </p:nvCxnSpPr>
        <p:spPr>
          <a:xfrm>
            <a:off x="3347274" y="2330116"/>
            <a:ext cx="25867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ángulo 14"/>
              <p:cNvSpPr/>
              <p:nvPr/>
            </p:nvSpPr>
            <p:spPr>
              <a:xfrm>
                <a:off x="5934064" y="2245027"/>
                <a:ext cx="5819882" cy="838934"/>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2. Cálculo de la matriz </a:t>
                </a:r>
                <a14:m>
                  <m:oMath xmlns:m="http://schemas.openxmlformats.org/officeDocument/2006/math">
                    <m:d>
                      <m:dPr>
                        <m:ctrlPr>
                          <a:rPr lang="es-EC" sz="2000" i="1">
                            <a:latin typeface="Cambria Math" panose="02040503050406030204" pitchFamily="18" charset="0"/>
                          </a:rPr>
                        </m:ctrlPr>
                      </m:dPr>
                      <m:e>
                        <m:sSub>
                          <m:sSubPr>
                            <m:ctrlPr>
                              <a:rPr lang="es-EC" sz="2000" i="1">
                                <a:latin typeface="Cambria Math" panose="02040503050406030204" pitchFamily="18" charset="0"/>
                              </a:rPr>
                            </m:ctrlPr>
                          </m:sSubPr>
                          <m:e>
                            <m:r>
                              <m:rPr>
                                <m:sty m:val="p"/>
                              </m:rPr>
                              <a:rPr lang="es-EC" sz="2000" b="0" i="0" smtClean="0">
                                <a:latin typeface="Cambria Math" panose="02040503050406030204" pitchFamily="18" charset="0"/>
                              </a:rPr>
                              <m:t>X</m:t>
                            </m:r>
                          </m:e>
                          <m:sub>
                            <m:r>
                              <m:rPr>
                                <m:sty m:val="p"/>
                              </m:rPr>
                              <a:rPr lang="es-EC" sz="2000">
                                <a:latin typeface="Cambria Math" panose="02040503050406030204" pitchFamily="18" charset="0"/>
                              </a:rPr>
                              <m:t>LSC</m:t>
                            </m:r>
                          </m:sub>
                        </m:sSub>
                      </m:e>
                    </m:d>
                  </m:oMath>
                </a14:m>
                <a:r>
                  <a:rPr lang="es-EC" sz="2000" dirty="0" smtClean="0">
                    <a:latin typeface="+mj-lt"/>
                  </a:rPr>
                  <a:t> , a través de ecuación fundamental de LSC</a:t>
                </a:r>
                <a:endParaRPr lang="es-EC" sz="2000" dirty="0">
                  <a:latin typeface="+mj-lt"/>
                </a:endParaRPr>
              </a:p>
            </p:txBody>
          </p:sp>
        </mc:Choice>
        <mc:Fallback xmlns="">
          <p:sp>
            <p:nvSpPr>
              <p:cNvPr id="15" name="Rectángulo 14"/>
              <p:cNvSpPr>
                <a:spLocks noRot="1" noChangeAspect="1" noMove="1" noResize="1" noEditPoints="1" noAdjustHandles="1" noChangeArrowheads="1" noChangeShapeType="1" noTextEdit="1"/>
              </p:cNvSpPr>
              <p:nvPr/>
            </p:nvSpPr>
            <p:spPr>
              <a:xfrm>
                <a:off x="5934064" y="2245027"/>
                <a:ext cx="5819882" cy="838934"/>
              </a:xfrm>
              <a:prstGeom prst="rect">
                <a:avLst/>
              </a:prstGeom>
              <a:blipFill rotWithShape="0">
                <a:blip r:embed="rId4"/>
                <a:stretch>
                  <a:fillRect l="-1047" t="-3623"/>
                </a:stretch>
              </a:blipFill>
            </p:spPr>
            <p:txBody>
              <a:bodyPr/>
              <a:lstStyle/>
              <a:p>
                <a:r>
                  <a:rPr lang="es-EC">
                    <a:noFill/>
                  </a:rPr>
                  <a:t> </a:t>
                </a:r>
              </a:p>
            </p:txBody>
          </p:sp>
        </mc:Fallback>
      </mc:AlternateContent>
    </p:spTree>
    <p:extLst>
      <p:ext uri="{BB962C8B-B14F-4D97-AF65-F5344CB8AC3E}">
        <p14:creationId xmlns:p14="http://schemas.microsoft.com/office/powerpoint/2010/main" val="672997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10447650"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Ajuste del modelo matemático por LSC</a:t>
              </a:r>
              <a:endParaRPr lang="es-EC" sz="1700" kern="1200" dirty="0"/>
            </a:p>
          </p:txBody>
        </p:sp>
      </p:grpSp>
      <p:sp>
        <p:nvSpPr>
          <p:cNvPr id="13" name="Rectángulo 12"/>
          <p:cNvSpPr/>
          <p:nvPr/>
        </p:nvSpPr>
        <p:spPr>
          <a:xfrm>
            <a:off x="183603" y="622567"/>
            <a:ext cx="11182861" cy="53326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Ajuste del modelo matemático </a:t>
            </a:r>
            <a:r>
              <a:rPr lang="es-EC" sz="2000" dirty="0"/>
              <a:t>por LSC </a:t>
            </a:r>
            <a:r>
              <a:rPr lang="es-EC" sz="2000" dirty="0" smtClean="0"/>
              <a:t>(</a:t>
            </a:r>
            <a:r>
              <a:rPr lang="es-EC" sz="2000" b="1" dirty="0"/>
              <a:t>aplicando código programación de LSC</a:t>
            </a:r>
            <a:r>
              <a:rPr lang="es-EC" sz="2000" dirty="0" smtClean="0"/>
              <a:t>)</a:t>
            </a:r>
            <a:endParaRPr lang="es-EC" sz="2000" dirty="0"/>
          </a:p>
        </p:txBody>
      </p:sp>
      <p:pic>
        <p:nvPicPr>
          <p:cNvPr id="2" name="Imagen 1"/>
          <p:cNvPicPr>
            <a:picLocks noChangeAspect="1"/>
          </p:cNvPicPr>
          <p:nvPr/>
        </p:nvPicPr>
        <p:blipFill>
          <a:blip r:embed="rId2"/>
          <a:stretch>
            <a:fillRect/>
          </a:stretch>
        </p:blipFill>
        <p:spPr>
          <a:xfrm>
            <a:off x="1363078" y="1371600"/>
            <a:ext cx="5543550" cy="5267325"/>
          </a:xfrm>
          <a:prstGeom prst="rect">
            <a:avLst/>
          </a:prstGeom>
        </p:spPr>
      </p:pic>
      <p:cxnSp>
        <p:nvCxnSpPr>
          <p:cNvPr id="9" name="Conector recto de flecha 8"/>
          <p:cNvCxnSpPr/>
          <p:nvPr/>
        </p:nvCxnSpPr>
        <p:spPr>
          <a:xfrm>
            <a:off x="2731168" y="1780674"/>
            <a:ext cx="25867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ángulo 23"/>
              <p:cNvSpPr/>
              <p:nvPr/>
            </p:nvSpPr>
            <p:spPr>
              <a:xfrm>
                <a:off x="5504939" y="1532088"/>
                <a:ext cx="4136571" cy="497172"/>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1. Cálculo de la matriz </a:t>
                </a:r>
                <a14:m>
                  <m:oMath xmlns:m="http://schemas.openxmlformats.org/officeDocument/2006/math">
                    <m:r>
                      <a:rPr lang="es-EC" sz="2000">
                        <a:latin typeface="Cambria Math" panose="02040503050406030204" pitchFamily="18" charset="0"/>
                      </a:rPr>
                      <m:t>(</m:t>
                    </m:r>
                    <m:sSub>
                      <m:sSubPr>
                        <m:ctrlPr>
                          <a:rPr lang="es-EC" sz="2000" i="1">
                            <a:latin typeface="Cambria Math" panose="02040503050406030204" pitchFamily="18" charset="0"/>
                          </a:rPr>
                        </m:ctrlPr>
                      </m:sSubPr>
                      <m:e>
                        <m:r>
                          <m:rPr>
                            <m:sty m:val="p"/>
                          </m:rPr>
                          <a:rPr lang="es-EC" sz="2000">
                            <a:latin typeface="Cambria Math" panose="02040503050406030204" pitchFamily="18" charset="0"/>
                          </a:rPr>
                          <m:t>L</m:t>
                        </m:r>
                      </m:e>
                      <m:sub>
                        <m:r>
                          <m:rPr>
                            <m:sty m:val="p"/>
                          </m:rPr>
                          <a:rPr lang="es-EC" sz="2000">
                            <a:latin typeface="Cambria Math" panose="02040503050406030204" pitchFamily="18" charset="0"/>
                          </a:rPr>
                          <m:t>LSC</m:t>
                        </m:r>
                      </m:sub>
                    </m:sSub>
                    <m:r>
                      <a:rPr lang="es-EC" sz="2000">
                        <a:latin typeface="Cambria Math" panose="02040503050406030204" pitchFamily="18" charset="0"/>
                      </a:rPr>
                      <m:t>)</m:t>
                    </m:r>
                  </m:oMath>
                </a14:m>
                <a:endParaRPr lang="es-EC" sz="2000" dirty="0"/>
              </a:p>
            </p:txBody>
          </p:sp>
        </mc:Choice>
        <mc:Fallback xmlns="">
          <p:sp>
            <p:nvSpPr>
              <p:cNvPr id="24" name="Rectángulo 23"/>
              <p:cNvSpPr>
                <a:spLocks noRot="1" noChangeAspect="1" noMove="1" noResize="1" noEditPoints="1" noAdjustHandles="1" noChangeArrowheads="1" noChangeShapeType="1" noTextEdit="1"/>
              </p:cNvSpPr>
              <p:nvPr/>
            </p:nvSpPr>
            <p:spPr>
              <a:xfrm>
                <a:off x="5504939" y="1532088"/>
                <a:ext cx="4136571" cy="497172"/>
              </a:xfrm>
              <a:prstGeom prst="rect">
                <a:avLst/>
              </a:prstGeom>
              <a:blipFill rotWithShape="0">
                <a:blip r:embed="rId3"/>
                <a:stretch>
                  <a:fillRect l="-1473" t="-6098" b="-1220"/>
                </a:stretch>
              </a:blipFill>
            </p:spPr>
            <p:txBody>
              <a:bodyPr/>
              <a:lstStyle/>
              <a:p>
                <a:r>
                  <a:rPr lang="es-EC">
                    <a:noFill/>
                  </a:rPr>
                  <a:t> </a:t>
                </a:r>
              </a:p>
            </p:txBody>
          </p:sp>
        </mc:Fallback>
      </mc:AlternateContent>
      <p:sp>
        <p:nvSpPr>
          <p:cNvPr id="10" name="CuadroTexto 9"/>
          <p:cNvSpPr txBox="1"/>
          <p:nvPr/>
        </p:nvSpPr>
        <p:spPr>
          <a:xfrm>
            <a:off x="4803362" y="2791326"/>
            <a:ext cx="1029192" cy="261610"/>
          </a:xfrm>
          <a:prstGeom prst="rect">
            <a:avLst/>
          </a:prstGeom>
          <a:noFill/>
        </p:spPr>
        <p:txBody>
          <a:bodyPr wrap="square" rtlCol="0">
            <a:spAutoFit/>
          </a:bodyPr>
          <a:lstStyle>
            <a:defPPr>
              <a:defRPr lang="en-US"/>
            </a:defPPr>
            <a:lvl1pPr>
              <a:defRPr sz="1050">
                <a:solidFill>
                  <a:schemeClr val="accent1">
                    <a:lumMod val="75000"/>
                  </a:schemeClr>
                </a:solidFill>
              </a:defRPr>
            </a:lvl1pPr>
          </a:lstStyle>
          <a:p>
            <a:r>
              <a:rPr lang="es-EC" dirty="0"/>
              <a:t>para pH</a:t>
            </a:r>
          </a:p>
        </p:txBody>
      </p:sp>
      <p:sp>
        <p:nvSpPr>
          <p:cNvPr id="28" name="CuadroTexto 27"/>
          <p:cNvSpPr txBox="1"/>
          <p:nvPr/>
        </p:nvSpPr>
        <p:spPr>
          <a:xfrm>
            <a:off x="4803362" y="3039911"/>
            <a:ext cx="1029192" cy="261610"/>
          </a:xfrm>
          <a:prstGeom prst="rect">
            <a:avLst/>
          </a:prstGeom>
          <a:noFill/>
        </p:spPr>
        <p:txBody>
          <a:bodyPr wrap="square" rtlCol="0">
            <a:spAutoFit/>
          </a:bodyPr>
          <a:lstStyle/>
          <a:p>
            <a:r>
              <a:rPr lang="es-EC" sz="1050" dirty="0">
                <a:solidFill>
                  <a:schemeClr val="accent1">
                    <a:lumMod val="75000"/>
                  </a:schemeClr>
                </a:solidFill>
              </a:rPr>
              <a:t>p</a:t>
            </a:r>
            <a:r>
              <a:rPr lang="es-EC" sz="1050" dirty="0" smtClean="0">
                <a:solidFill>
                  <a:schemeClr val="accent1">
                    <a:lumMod val="75000"/>
                  </a:schemeClr>
                </a:solidFill>
              </a:rPr>
              <a:t>ara CE</a:t>
            </a:r>
            <a:endParaRPr lang="es-EC" sz="1050" dirty="0">
              <a:solidFill>
                <a:schemeClr val="accent1">
                  <a:lumMod val="75000"/>
                </a:schemeClr>
              </a:solidFill>
            </a:endParaRPr>
          </a:p>
        </p:txBody>
      </p:sp>
      <p:sp>
        <p:nvSpPr>
          <p:cNvPr id="29" name="CuadroTexto 28"/>
          <p:cNvSpPr txBox="1"/>
          <p:nvPr/>
        </p:nvSpPr>
        <p:spPr>
          <a:xfrm>
            <a:off x="5223825" y="4774821"/>
            <a:ext cx="1029192" cy="261610"/>
          </a:xfrm>
          <a:prstGeom prst="rect">
            <a:avLst/>
          </a:prstGeom>
          <a:noFill/>
        </p:spPr>
        <p:txBody>
          <a:bodyPr wrap="square" rtlCol="0">
            <a:spAutoFit/>
          </a:bodyPr>
          <a:lstStyle>
            <a:defPPr>
              <a:defRPr lang="en-US"/>
            </a:defPPr>
            <a:lvl1pPr>
              <a:defRPr sz="1050">
                <a:solidFill>
                  <a:schemeClr val="accent1">
                    <a:lumMod val="75000"/>
                  </a:schemeClr>
                </a:solidFill>
              </a:defRPr>
            </a:lvl1pPr>
          </a:lstStyle>
          <a:p>
            <a:r>
              <a:rPr lang="es-EC" dirty="0"/>
              <a:t>para pH</a:t>
            </a:r>
          </a:p>
        </p:txBody>
      </p:sp>
      <p:sp>
        <p:nvSpPr>
          <p:cNvPr id="30" name="CuadroTexto 29"/>
          <p:cNvSpPr txBox="1"/>
          <p:nvPr/>
        </p:nvSpPr>
        <p:spPr>
          <a:xfrm>
            <a:off x="5223825" y="4996620"/>
            <a:ext cx="1029192" cy="261610"/>
          </a:xfrm>
          <a:prstGeom prst="rect">
            <a:avLst/>
          </a:prstGeom>
          <a:noFill/>
        </p:spPr>
        <p:txBody>
          <a:bodyPr wrap="square" rtlCol="0">
            <a:spAutoFit/>
          </a:bodyPr>
          <a:lstStyle/>
          <a:p>
            <a:r>
              <a:rPr lang="es-EC" sz="1050" dirty="0">
                <a:solidFill>
                  <a:schemeClr val="accent1">
                    <a:lumMod val="75000"/>
                  </a:schemeClr>
                </a:solidFill>
              </a:rPr>
              <a:t>p</a:t>
            </a:r>
            <a:r>
              <a:rPr lang="es-EC" sz="1050" dirty="0" smtClean="0">
                <a:solidFill>
                  <a:schemeClr val="accent1">
                    <a:lumMod val="75000"/>
                  </a:schemeClr>
                </a:solidFill>
              </a:rPr>
              <a:t>ara CE</a:t>
            </a:r>
            <a:endParaRPr lang="es-EC" sz="1050" dirty="0">
              <a:solidFill>
                <a:schemeClr val="accent1">
                  <a:lumMod val="75000"/>
                </a:schemeClr>
              </a:solidFill>
            </a:endParaRPr>
          </a:p>
        </p:txBody>
      </p:sp>
      <p:cxnSp>
        <p:nvCxnSpPr>
          <p:cNvPr id="14" name="Conector recto de flecha 13"/>
          <p:cNvCxnSpPr/>
          <p:nvPr/>
        </p:nvCxnSpPr>
        <p:spPr>
          <a:xfrm>
            <a:off x="3347274" y="2330116"/>
            <a:ext cx="25867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ángulo 14"/>
              <p:cNvSpPr/>
              <p:nvPr/>
            </p:nvSpPr>
            <p:spPr>
              <a:xfrm>
                <a:off x="5934064" y="2245027"/>
                <a:ext cx="5819882" cy="838934"/>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2. Cálculo de la matriz </a:t>
                </a:r>
                <a14:m>
                  <m:oMath xmlns:m="http://schemas.openxmlformats.org/officeDocument/2006/math">
                    <m:d>
                      <m:dPr>
                        <m:ctrlPr>
                          <a:rPr lang="es-EC" sz="2000" i="1">
                            <a:latin typeface="Cambria Math" panose="02040503050406030204" pitchFamily="18" charset="0"/>
                          </a:rPr>
                        </m:ctrlPr>
                      </m:dPr>
                      <m:e>
                        <m:sSub>
                          <m:sSubPr>
                            <m:ctrlPr>
                              <a:rPr lang="es-EC" sz="2000" i="1">
                                <a:latin typeface="Cambria Math" panose="02040503050406030204" pitchFamily="18" charset="0"/>
                              </a:rPr>
                            </m:ctrlPr>
                          </m:sSubPr>
                          <m:e>
                            <m:r>
                              <m:rPr>
                                <m:sty m:val="p"/>
                              </m:rPr>
                              <a:rPr lang="es-EC" sz="2000" b="0" i="0" smtClean="0">
                                <a:latin typeface="Cambria Math" panose="02040503050406030204" pitchFamily="18" charset="0"/>
                              </a:rPr>
                              <m:t>X</m:t>
                            </m:r>
                          </m:e>
                          <m:sub>
                            <m:r>
                              <m:rPr>
                                <m:sty m:val="p"/>
                              </m:rPr>
                              <a:rPr lang="es-EC" sz="2000">
                                <a:latin typeface="Cambria Math" panose="02040503050406030204" pitchFamily="18" charset="0"/>
                              </a:rPr>
                              <m:t>LSC</m:t>
                            </m:r>
                          </m:sub>
                        </m:sSub>
                      </m:e>
                    </m:d>
                  </m:oMath>
                </a14:m>
                <a:r>
                  <a:rPr lang="es-EC" sz="2000" dirty="0" smtClean="0">
                    <a:latin typeface="+mj-lt"/>
                  </a:rPr>
                  <a:t> , a través de ecuación fundamental de LSC</a:t>
                </a:r>
                <a:endParaRPr lang="es-EC" sz="2000" dirty="0">
                  <a:latin typeface="+mj-lt"/>
                </a:endParaRPr>
              </a:p>
            </p:txBody>
          </p:sp>
        </mc:Choice>
        <mc:Fallback xmlns="">
          <p:sp>
            <p:nvSpPr>
              <p:cNvPr id="15" name="Rectángulo 14"/>
              <p:cNvSpPr>
                <a:spLocks noRot="1" noChangeAspect="1" noMove="1" noResize="1" noEditPoints="1" noAdjustHandles="1" noChangeArrowheads="1" noChangeShapeType="1" noTextEdit="1"/>
              </p:cNvSpPr>
              <p:nvPr/>
            </p:nvSpPr>
            <p:spPr>
              <a:xfrm>
                <a:off x="5934064" y="2245027"/>
                <a:ext cx="5819882" cy="838934"/>
              </a:xfrm>
              <a:prstGeom prst="rect">
                <a:avLst/>
              </a:prstGeom>
              <a:blipFill rotWithShape="0">
                <a:blip r:embed="rId4"/>
                <a:stretch>
                  <a:fillRect l="-1047" t="-3623"/>
                </a:stretch>
              </a:blipFill>
            </p:spPr>
            <p:txBody>
              <a:bodyPr/>
              <a:lstStyle/>
              <a:p>
                <a:r>
                  <a:rPr lang="es-EC">
                    <a:noFill/>
                  </a:rPr>
                  <a:t> </a:t>
                </a:r>
              </a:p>
            </p:txBody>
          </p:sp>
        </mc:Fallback>
      </mc:AlternateContent>
      <p:cxnSp>
        <p:nvCxnSpPr>
          <p:cNvPr id="16" name="Conector recto de flecha 15"/>
          <p:cNvCxnSpPr/>
          <p:nvPr/>
        </p:nvCxnSpPr>
        <p:spPr>
          <a:xfrm>
            <a:off x="2911642" y="2791326"/>
            <a:ext cx="3826042" cy="19341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6822295" y="4616964"/>
            <a:ext cx="4931651" cy="64126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a:t>3</a:t>
            </a:r>
            <a:r>
              <a:rPr lang="es-EC" sz="2000" dirty="0" smtClean="0"/>
              <a:t>. Ajuste paramétrico con colocación</a:t>
            </a:r>
            <a:endParaRPr lang="es-EC" sz="2000" dirty="0">
              <a:latin typeface="+mj-lt"/>
            </a:endParaRPr>
          </a:p>
        </p:txBody>
      </p:sp>
    </p:spTree>
    <p:extLst>
      <p:ext uri="{BB962C8B-B14F-4D97-AF65-F5344CB8AC3E}">
        <p14:creationId xmlns:p14="http://schemas.microsoft.com/office/powerpoint/2010/main" val="6923594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0" y="0"/>
            <a:ext cx="10447650"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defTabSz="755650">
                <a:lnSpc>
                  <a:spcPct val="90000"/>
                </a:lnSpc>
                <a:spcBef>
                  <a:spcPct val="0"/>
                </a:spcBef>
                <a:spcAft>
                  <a:spcPct val="35000"/>
                </a:spcAft>
              </a:pPr>
              <a:r>
                <a:rPr lang="es-EC" sz="1700" kern="1200" dirty="0" smtClean="0"/>
                <a:t>Aplicación de </a:t>
              </a:r>
              <a:r>
                <a:rPr lang="es-EC" sz="1700" dirty="0" smtClean="0"/>
                <a:t>mínimos cuadrados colocación (LSC) – Predicción de los valores de pH y CE</a:t>
              </a:r>
              <a:endParaRPr lang="es-EC" sz="1700" kern="1200" dirty="0"/>
            </a:p>
          </p:txBody>
        </p:sp>
      </p:grpSp>
      <p:pic>
        <p:nvPicPr>
          <p:cNvPr id="17" name="Imagen 16"/>
          <p:cNvPicPr/>
          <p:nvPr/>
        </p:nvPicPr>
        <p:blipFill>
          <a:blip r:embed="rId2" cstate="print">
            <a:extLst>
              <a:ext uri="{28A0092B-C50C-407E-A947-70E740481C1C}">
                <a14:useLocalDpi xmlns:a14="http://schemas.microsoft.com/office/drawing/2010/main" val="0"/>
              </a:ext>
            </a:extLst>
          </a:blip>
          <a:stretch>
            <a:fillRect/>
          </a:stretch>
        </p:blipFill>
        <p:spPr>
          <a:xfrm>
            <a:off x="719808" y="521872"/>
            <a:ext cx="4298506" cy="2896241"/>
          </a:xfrm>
          <a:prstGeom prst="rect">
            <a:avLst/>
          </a:prstGeom>
          <a:ln w="3175">
            <a:solidFill>
              <a:schemeClr val="bg1">
                <a:lumMod val="50000"/>
              </a:schemeClr>
            </a:solidFill>
          </a:ln>
        </p:spPr>
      </p:pic>
      <p:sp>
        <p:nvSpPr>
          <p:cNvPr id="18" name="Flecha derecha 17"/>
          <p:cNvSpPr/>
          <p:nvPr/>
        </p:nvSpPr>
        <p:spPr>
          <a:xfrm>
            <a:off x="5775937" y="1777171"/>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3"/>
          <a:stretch>
            <a:fillRect/>
          </a:stretch>
        </p:blipFill>
        <p:spPr>
          <a:xfrm>
            <a:off x="6647946" y="641345"/>
            <a:ext cx="4249304" cy="2236813"/>
          </a:xfrm>
          <a:prstGeom prst="rect">
            <a:avLst/>
          </a:prstGeom>
        </p:spPr>
      </p:pic>
      <p:sp>
        <p:nvSpPr>
          <p:cNvPr id="22" name="Flecha derecha 21"/>
          <p:cNvSpPr/>
          <p:nvPr/>
        </p:nvSpPr>
        <p:spPr>
          <a:xfrm rot="5400000">
            <a:off x="9074427" y="3142123"/>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p:cNvPicPr>
            <a:picLocks noChangeAspect="1"/>
          </p:cNvPicPr>
          <p:nvPr/>
        </p:nvPicPr>
        <p:blipFill>
          <a:blip r:embed="rId4"/>
          <a:stretch>
            <a:fillRect/>
          </a:stretch>
        </p:blipFill>
        <p:spPr>
          <a:xfrm>
            <a:off x="6799822" y="3597208"/>
            <a:ext cx="1971675" cy="2908914"/>
          </a:xfrm>
          <a:prstGeom prst="rect">
            <a:avLst/>
          </a:prstGeom>
        </p:spPr>
      </p:pic>
      <p:pic>
        <p:nvPicPr>
          <p:cNvPr id="12" name="Imagen 11"/>
          <p:cNvPicPr>
            <a:picLocks noChangeAspect="1"/>
          </p:cNvPicPr>
          <p:nvPr/>
        </p:nvPicPr>
        <p:blipFill>
          <a:blip r:embed="rId5"/>
          <a:stretch>
            <a:fillRect/>
          </a:stretch>
        </p:blipFill>
        <p:spPr>
          <a:xfrm>
            <a:off x="9124621" y="3597208"/>
            <a:ext cx="2418453" cy="2890726"/>
          </a:xfrm>
          <a:prstGeom prst="rect">
            <a:avLst/>
          </a:prstGeom>
        </p:spPr>
      </p:pic>
      <p:sp>
        <p:nvSpPr>
          <p:cNvPr id="20" name="Más 19"/>
          <p:cNvSpPr/>
          <p:nvPr/>
        </p:nvSpPr>
        <p:spPr>
          <a:xfrm>
            <a:off x="8771497" y="4950160"/>
            <a:ext cx="332350" cy="34958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Flecha derecha 26"/>
          <p:cNvSpPr/>
          <p:nvPr/>
        </p:nvSpPr>
        <p:spPr>
          <a:xfrm rot="10800000">
            <a:off x="5870512" y="4902771"/>
            <a:ext cx="338439" cy="279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Imagen 20"/>
          <p:cNvPicPr>
            <a:picLocks noChangeAspect="1"/>
          </p:cNvPicPr>
          <p:nvPr/>
        </p:nvPicPr>
        <p:blipFill>
          <a:blip r:embed="rId6"/>
          <a:stretch>
            <a:fillRect/>
          </a:stretch>
        </p:blipFill>
        <p:spPr>
          <a:xfrm>
            <a:off x="92614" y="3873883"/>
            <a:ext cx="2987298" cy="2355564"/>
          </a:xfrm>
          <a:prstGeom prst="rect">
            <a:avLst/>
          </a:prstGeom>
        </p:spPr>
      </p:pic>
      <p:pic>
        <p:nvPicPr>
          <p:cNvPr id="23" name="Imagen 22"/>
          <p:cNvPicPr>
            <a:picLocks noChangeAspect="1"/>
          </p:cNvPicPr>
          <p:nvPr/>
        </p:nvPicPr>
        <p:blipFill>
          <a:blip r:embed="rId7"/>
          <a:stretch>
            <a:fillRect/>
          </a:stretch>
        </p:blipFill>
        <p:spPr>
          <a:xfrm>
            <a:off x="2236547" y="4506686"/>
            <a:ext cx="3148223" cy="2178531"/>
          </a:xfrm>
          <a:prstGeom prst="rect">
            <a:avLst/>
          </a:prstGeom>
        </p:spPr>
      </p:pic>
      <p:sp>
        <p:nvSpPr>
          <p:cNvPr id="31" name="Rectángulo 30"/>
          <p:cNvSpPr/>
          <p:nvPr/>
        </p:nvSpPr>
        <p:spPr>
          <a:xfrm>
            <a:off x="511199" y="3359019"/>
            <a:ext cx="4715723"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1. Crear grilla de puntos (743 puntos) </a:t>
            </a:r>
            <a:endParaRPr lang="es-EC" sz="2000" dirty="0"/>
          </a:p>
        </p:txBody>
      </p:sp>
      <p:sp>
        <p:nvSpPr>
          <p:cNvPr id="32" name="Rectángulo 31"/>
          <p:cNvSpPr/>
          <p:nvPr/>
        </p:nvSpPr>
        <p:spPr>
          <a:xfrm>
            <a:off x="6039731" y="2715186"/>
            <a:ext cx="5990368"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a:t>2</a:t>
            </a:r>
            <a:r>
              <a:rPr lang="es-EC" sz="2000" dirty="0" smtClean="0"/>
              <a:t>. Aplicar el código de programación de LSC</a:t>
            </a:r>
            <a:endParaRPr lang="es-EC" sz="2000" dirty="0"/>
          </a:p>
        </p:txBody>
      </p:sp>
      <p:sp>
        <p:nvSpPr>
          <p:cNvPr id="33" name="Rectángulo 32"/>
          <p:cNvSpPr/>
          <p:nvPr/>
        </p:nvSpPr>
        <p:spPr>
          <a:xfrm>
            <a:off x="6831525" y="6509669"/>
            <a:ext cx="4824242"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smtClean="0"/>
              <a:t>3. Representar los datos predichos</a:t>
            </a:r>
            <a:endParaRPr lang="es-EC" sz="2000" dirty="0"/>
          </a:p>
        </p:txBody>
      </p:sp>
      <p:sp>
        <p:nvSpPr>
          <p:cNvPr id="34" name="Rectángulo 33"/>
          <p:cNvSpPr/>
          <p:nvPr/>
        </p:nvSpPr>
        <p:spPr>
          <a:xfrm>
            <a:off x="669047" y="6509669"/>
            <a:ext cx="4707464" cy="348331"/>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dirty="0"/>
              <a:t>4</a:t>
            </a:r>
            <a:r>
              <a:rPr lang="es-EC" sz="2000" dirty="0" smtClean="0"/>
              <a:t>. Modelos de predicción por LSC</a:t>
            </a:r>
            <a:endParaRPr lang="es-EC" sz="2000" dirty="0"/>
          </a:p>
        </p:txBody>
      </p:sp>
    </p:spTree>
    <p:extLst>
      <p:ext uri="{BB962C8B-B14F-4D97-AF65-F5344CB8AC3E}">
        <p14:creationId xmlns:p14="http://schemas.microsoft.com/office/powerpoint/2010/main" val="504869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289535B-4C24-407A-8FDB-4927CAFA3E28}"/>
              </a:ext>
            </a:extLst>
          </p:cNvPr>
          <p:cNvSpPr>
            <a:spLocks noGrp="1"/>
          </p:cNvSpPr>
          <p:nvPr>
            <p:ph type="title"/>
          </p:nvPr>
        </p:nvSpPr>
        <p:spPr>
          <a:xfrm>
            <a:off x="3612990" y="2991461"/>
            <a:ext cx="4856096" cy="582390"/>
          </a:xfrm>
        </p:spPr>
        <p:txBody>
          <a:bodyPr>
            <a:normAutofit fontScale="90000"/>
          </a:bodyPr>
          <a:lstStyle/>
          <a:p>
            <a:pPr algn="ctr"/>
            <a:r>
              <a:rPr lang="es-EC" b="1" dirty="0" smtClean="0">
                <a:solidFill>
                  <a:srgbClr val="0070C0"/>
                </a:solidFill>
              </a:rPr>
              <a:t>RESULTADOS</a:t>
            </a:r>
            <a:endParaRPr lang="es-US" b="1" dirty="0">
              <a:solidFill>
                <a:srgbClr val="0070C0"/>
              </a:solidFill>
            </a:endParaRPr>
          </a:p>
        </p:txBody>
      </p:sp>
    </p:spTree>
    <p:extLst>
      <p:ext uri="{BB962C8B-B14F-4D97-AF65-F5344CB8AC3E}">
        <p14:creationId xmlns:p14="http://schemas.microsoft.com/office/powerpoint/2010/main" val="2746930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052679" y="57249"/>
            <a:ext cx="9865691" cy="53326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b="1" dirty="0" smtClean="0"/>
              <a:t>Mapa del modelo de predicción de pH – Aplicando técnicas geoestadísticas</a:t>
            </a:r>
            <a:endParaRPr lang="es-EC" sz="2000" b="1" dirty="0"/>
          </a:p>
        </p:txBody>
      </p:sp>
      <p:sp>
        <p:nvSpPr>
          <p:cNvPr id="10" name="Rectángulo 9"/>
          <p:cNvSpPr/>
          <p:nvPr/>
        </p:nvSpPr>
        <p:spPr>
          <a:xfrm>
            <a:off x="9318171" y="3456018"/>
            <a:ext cx="2764972" cy="3086296"/>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a:t>Este tipo de suelo </a:t>
            </a:r>
            <a:r>
              <a:rPr lang="es-EC" sz="2000" dirty="0" smtClean="0"/>
              <a:t>es </a:t>
            </a:r>
            <a:r>
              <a:rPr lang="es-EC" sz="2000" dirty="0"/>
              <a:t>apto para cultivos de maíz duro (choclo o seco), caña de azúcar, café, algodón, cebada, zapallo, sandia entre otros</a:t>
            </a:r>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0" y="639439"/>
            <a:ext cx="9165771" cy="6218561"/>
          </a:xfrm>
          <a:prstGeom prst="rect">
            <a:avLst/>
          </a:prstGeom>
          <a:ln w="3175">
            <a:solidFill>
              <a:schemeClr val="tx1"/>
            </a:solidFill>
          </a:ln>
        </p:spPr>
      </p:pic>
      <p:sp>
        <p:nvSpPr>
          <p:cNvPr id="12" name="Rectángulo 11"/>
          <p:cNvSpPr/>
          <p:nvPr/>
        </p:nvSpPr>
        <p:spPr>
          <a:xfrm>
            <a:off x="9165771" y="930532"/>
            <a:ext cx="3026229" cy="1943297"/>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smtClean="0"/>
              <a:t>Según el pH del modelo , en el cantón Montecristi predomina el suelo medianamente alcalino(7,4 -8,5)</a:t>
            </a:r>
            <a:endParaRPr lang="es-EC" sz="2000" dirty="0"/>
          </a:p>
        </p:txBody>
      </p:sp>
    </p:spTree>
    <p:extLst>
      <p:ext uri="{BB962C8B-B14F-4D97-AF65-F5344CB8AC3E}">
        <p14:creationId xmlns:p14="http://schemas.microsoft.com/office/powerpoint/2010/main" val="2846209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052679" y="57249"/>
            <a:ext cx="9865691" cy="533266"/>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b="1" dirty="0" smtClean="0"/>
              <a:t>Mapa del modelo de predicción de CE – Aplicando técnicas geoestadísticas</a:t>
            </a:r>
            <a:endParaRPr lang="es-EC" sz="2000" b="1" dirty="0"/>
          </a:p>
        </p:txBody>
      </p:sp>
      <p:sp>
        <p:nvSpPr>
          <p:cNvPr id="10" name="Rectángulo 9"/>
          <p:cNvSpPr/>
          <p:nvPr/>
        </p:nvSpPr>
        <p:spPr>
          <a:xfrm>
            <a:off x="9308375" y="3517557"/>
            <a:ext cx="2764972" cy="1504602"/>
          </a:xfrm>
          <a:prstGeom prst="rect">
            <a:avLst/>
          </a:prstGeom>
        </p:spPr>
        <p:txBody>
          <a:bodyPr vert="horz" lIns="91440" tIns="45720" rIns="91440" bIns="45720" rtlCol="0">
            <a:noAutofit/>
          </a:bodyPr>
          <a:lstStyle/>
          <a:p>
            <a:pPr marL="342900" indent="-342900" algn="just">
              <a:spcBef>
                <a:spcPts val="1000"/>
              </a:spcBef>
              <a:buClr>
                <a:schemeClr val="accent1"/>
              </a:buClr>
              <a:buFont typeface="Wingdings 3" charset="2"/>
              <a:buChar char=""/>
            </a:pPr>
            <a:r>
              <a:rPr lang="es-EC" sz="2000" dirty="0"/>
              <a:t>Este tipo de suelo </a:t>
            </a:r>
            <a:r>
              <a:rPr lang="es-EC" sz="2000" dirty="0" smtClean="0"/>
              <a:t>presenta mediana fertilidad natural </a:t>
            </a:r>
            <a:endParaRPr lang="es-EC" sz="2000" dirty="0"/>
          </a:p>
        </p:txBody>
      </p:sp>
      <p:pic>
        <p:nvPicPr>
          <p:cNvPr id="6" name="Imagen 5"/>
          <p:cNvPicPr/>
          <p:nvPr/>
        </p:nvPicPr>
        <p:blipFill>
          <a:blip r:embed="rId2" cstate="print">
            <a:extLst>
              <a:ext uri="{28A0092B-C50C-407E-A947-70E740481C1C}">
                <a14:useLocalDpi xmlns:a14="http://schemas.microsoft.com/office/drawing/2010/main" val="0"/>
              </a:ext>
            </a:extLst>
          </a:blip>
          <a:stretch>
            <a:fillRect/>
          </a:stretch>
        </p:blipFill>
        <p:spPr>
          <a:xfrm>
            <a:off x="0" y="640800"/>
            <a:ext cx="9165600" cy="6217200"/>
          </a:xfrm>
          <a:prstGeom prst="rect">
            <a:avLst/>
          </a:prstGeom>
          <a:ln w="3175">
            <a:solidFill>
              <a:schemeClr val="tx1"/>
            </a:solidFill>
          </a:ln>
        </p:spPr>
      </p:pic>
      <p:sp>
        <p:nvSpPr>
          <p:cNvPr id="7" name="Rectángulo 6"/>
          <p:cNvSpPr/>
          <p:nvPr/>
        </p:nvSpPr>
        <p:spPr>
          <a:xfrm>
            <a:off x="9189721" y="930532"/>
            <a:ext cx="3002280" cy="2247008"/>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smtClean="0"/>
              <a:t>Según la CE del modelo, en el cantón Montecristi predomina el suelo con salinidad despreciable (&lt;1,O dS/m)</a:t>
            </a:r>
            <a:endParaRPr lang="es-EC" sz="2000" dirty="0"/>
          </a:p>
        </p:txBody>
      </p:sp>
    </p:spTree>
    <p:extLst>
      <p:ext uri="{BB962C8B-B14F-4D97-AF65-F5344CB8AC3E}">
        <p14:creationId xmlns:p14="http://schemas.microsoft.com/office/powerpoint/2010/main" val="3231408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052679" y="57249"/>
            <a:ext cx="9865691" cy="533266"/>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b="1" dirty="0" smtClean="0"/>
              <a:t>Mapa del modelo de predicción de pH – Aplicando LSC</a:t>
            </a:r>
            <a:endParaRPr lang="es-EC" sz="2000" b="1" dirty="0"/>
          </a:p>
        </p:txBody>
      </p:sp>
      <p:sp>
        <p:nvSpPr>
          <p:cNvPr id="9" name="Rectángulo 8"/>
          <p:cNvSpPr/>
          <p:nvPr/>
        </p:nvSpPr>
        <p:spPr>
          <a:xfrm>
            <a:off x="9165771" y="930532"/>
            <a:ext cx="3026229" cy="1943297"/>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smtClean="0"/>
              <a:t>Según el pH del modelo , en el cantón Montecristi predomina el suelo medianamente alcalino(7,4 -8,5)</a:t>
            </a:r>
            <a:endParaRPr lang="es-EC" sz="2000" dirty="0"/>
          </a:p>
        </p:txBody>
      </p:sp>
      <p:sp>
        <p:nvSpPr>
          <p:cNvPr id="10" name="Rectángulo 9"/>
          <p:cNvSpPr/>
          <p:nvPr/>
        </p:nvSpPr>
        <p:spPr>
          <a:xfrm>
            <a:off x="9318171" y="3456018"/>
            <a:ext cx="2764972" cy="3086296"/>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a:t>Este tipo de suelo </a:t>
            </a:r>
            <a:r>
              <a:rPr lang="es-EC" sz="2000" dirty="0" smtClean="0"/>
              <a:t>es </a:t>
            </a:r>
            <a:r>
              <a:rPr lang="es-EC" sz="2000" dirty="0"/>
              <a:t>apto para cultivos de maíz duro (choclo o seco), caña de azúcar, café, algodón, cebada, zapallo, sandia entre otros</a:t>
            </a: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196"/>
            <a:ext cx="9165770" cy="6232804"/>
          </a:xfrm>
          <a:prstGeom prst="rect">
            <a:avLst/>
          </a:prstGeom>
        </p:spPr>
      </p:pic>
    </p:spTree>
    <p:extLst>
      <p:ext uri="{BB962C8B-B14F-4D97-AF65-F5344CB8AC3E}">
        <p14:creationId xmlns:p14="http://schemas.microsoft.com/office/powerpoint/2010/main" val="36563074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1830"/>
            <a:ext cx="8952552" cy="6335220"/>
          </a:xfrm>
          <a:prstGeom prst="rect">
            <a:avLst/>
          </a:prstGeom>
        </p:spPr>
      </p:pic>
      <p:sp>
        <p:nvSpPr>
          <p:cNvPr id="2" name="Título 1">
            <a:extLst>
              <a:ext uri="{FF2B5EF4-FFF2-40B4-BE49-F238E27FC236}">
                <a16:creationId xmlns:a16="http://schemas.microsoft.com/office/drawing/2014/main" xmlns="" id="{82BEBDEF-C07A-4678-8FE9-6377EB1AD1F0}"/>
              </a:ext>
            </a:extLst>
          </p:cNvPr>
          <p:cNvSpPr>
            <a:spLocks noGrp="1"/>
          </p:cNvSpPr>
          <p:nvPr>
            <p:ph type="title"/>
          </p:nvPr>
        </p:nvSpPr>
        <p:spPr>
          <a:xfrm>
            <a:off x="3875612" y="99064"/>
            <a:ext cx="5172502" cy="545912"/>
          </a:xfrm>
        </p:spPr>
        <p:txBody>
          <a:bodyPr>
            <a:noAutofit/>
          </a:bodyPr>
          <a:lstStyle/>
          <a:p>
            <a:pPr algn="ctr"/>
            <a:r>
              <a:rPr lang="es-EC" sz="3200" b="1" dirty="0">
                <a:solidFill>
                  <a:srgbClr val="0070C0"/>
                </a:solidFill>
              </a:rPr>
              <a:t>Á</a:t>
            </a:r>
            <a:r>
              <a:rPr lang="es-EC" sz="3200" b="1" dirty="0" smtClean="0">
                <a:solidFill>
                  <a:srgbClr val="0070C0"/>
                </a:solidFill>
              </a:rPr>
              <a:t>REA DE ESTUDIO</a:t>
            </a:r>
            <a:endParaRPr lang="es-US" sz="3200" b="1" dirty="0">
              <a:solidFill>
                <a:srgbClr val="0070C0"/>
              </a:solidFill>
            </a:endParaRPr>
          </a:p>
        </p:txBody>
      </p:sp>
      <p:sp>
        <p:nvSpPr>
          <p:cNvPr id="11" name="Rectángulo 10"/>
          <p:cNvSpPr/>
          <p:nvPr/>
        </p:nvSpPr>
        <p:spPr>
          <a:xfrm>
            <a:off x="8511410" y="3375664"/>
            <a:ext cx="3540890" cy="1019297"/>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a:t>La extensión del área es </a:t>
            </a:r>
            <a:r>
              <a:rPr lang="es-EC" sz="2000" dirty="0" smtClean="0"/>
              <a:t>de aproximadamente  </a:t>
            </a:r>
            <a:r>
              <a:rPr lang="es-EC" sz="2000" dirty="0"/>
              <a:t>745,54 </a:t>
            </a:r>
            <a:r>
              <a:rPr lang="es-EC" sz="2000" dirty="0" smtClean="0"/>
              <a:t>Km</a:t>
            </a:r>
            <a:r>
              <a:rPr lang="es-EC" sz="2000" baseline="30000" dirty="0" smtClean="0"/>
              <a:t>2</a:t>
            </a:r>
            <a:r>
              <a:rPr lang="es-EC" sz="2000" dirty="0" smtClean="0"/>
              <a:t> </a:t>
            </a:r>
            <a:endParaRPr lang="es-EC" sz="2000" dirty="0"/>
          </a:p>
        </p:txBody>
      </p:sp>
      <p:cxnSp>
        <p:nvCxnSpPr>
          <p:cNvPr id="7" name="Conector recto 6"/>
          <p:cNvCxnSpPr/>
          <p:nvPr/>
        </p:nvCxnSpPr>
        <p:spPr>
          <a:xfrm flipV="1">
            <a:off x="6905625" y="1543050"/>
            <a:ext cx="14288" cy="166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0285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052679" y="57249"/>
            <a:ext cx="9865691" cy="533266"/>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b="1" dirty="0" smtClean="0"/>
              <a:t>Mapa del modelo de predicción de CE – Aplicando LSC</a:t>
            </a:r>
            <a:endParaRPr lang="es-EC" sz="2000" b="1" dirty="0"/>
          </a:p>
        </p:txBody>
      </p:sp>
      <p:sp>
        <p:nvSpPr>
          <p:cNvPr id="13" name="Rectángulo 12"/>
          <p:cNvSpPr/>
          <p:nvPr/>
        </p:nvSpPr>
        <p:spPr>
          <a:xfrm>
            <a:off x="9308375" y="3604608"/>
            <a:ext cx="2764972" cy="1504602"/>
          </a:xfrm>
          <a:prstGeom prst="rect">
            <a:avLst/>
          </a:prstGeom>
        </p:spPr>
        <p:txBody>
          <a:bodyPr vert="horz" lIns="91440" tIns="45720" rIns="91440" bIns="45720" rtlCol="0">
            <a:noAutofit/>
          </a:bodyPr>
          <a:lstStyle/>
          <a:p>
            <a:pPr marL="342900" indent="-342900" algn="just">
              <a:spcBef>
                <a:spcPts val="1000"/>
              </a:spcBef>
              <a:buClr>
                <a:schemeClr val="accent1"/>
              </a:buClr>
              <a:buFont typeface="Wingdings 3" charset="2"/>
              <a:buChar char=""/>
            </a:pPr>
            <a:r>
              <a:rPr lang="es-EC" sz="2000" dirty="0"/>
              <a:t>Este tipo de suelo </a:t>
            </a:r>
            <a:r>
              <a:rPr lang="es-EC" sz="2000" dirty="0" smtClean="0"/>
              <a:t>presenta mediana fertilidad natural </a:t>
            </a:r>
            <a:endParaRPr lang="es-EC" sz="2000" dirty="0"/>
          </a:p>
        </p:txBody>
      </p:sp>
      <p:sp>
        <p:nvSpPr>
          <p:cNvPr id="14" name="Rectángulo 13"/>
          <p:cNvSpPr/>
          <p:nvPr/>
        </p:nvSpPr>
        <p:spPr>
          <a:xfrm>
            <a:off x="9189721" y="930532"/>
            <a:ext cx="3002280" cy="2247008"/>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000" dirty="0" smtClean="0"/>
              <a:t>Según la CE del modelo, en el cantón Montecristi predomina el suelo con salinidad despreciable (&lt;1,O dS/m)</a:t>
            </a:r>
            <a:endParaRPr lang="es-EC" sz="20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626221"/>
            <a:ext cx="9189719" cy="6231779"/>
          </a:xfrm>
          <a:prstGeom prst="rect">
            <a:avLst/>
          </a:prstGeom>
        </p:spPr>
      </p:pic>
    </p:spTree>
    <p:extLst>
      <p:ext uri="{BB962C8B-B14F-4D97-AF65-F5344CB8AC3E}">
        <p14:creationId xmlns:p14="http://schemas.microsoft.com/office/powerpoint/2010/main" val="18913580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1" y="0"/>
            <a:ext cx="5566410"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s-EC" sz="1600" dirty="0"/>
                <a:t>Análisis comparativo de las metodologías aplicadas</a:t>
              </a:r>
            </a:p>
          </p:txBody>
        </p:sp>
      </p:gr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 y="1710733"/>
            <a:ext cx="5965352" cy="4047221"/>
          </a:xfrm>
          <a:prstGeom prst="rect">
            <a:avLst/>
          </a:prstGeom>
          <a:ln w="3175">
            <a:solidFill>
              <a:schemeClr val="tx1"/>
            </a:solidFill>
          </a:ln>
        </p:spPr>
      </p:pic>
      <p:sp>
        <p:nvSpPr>
          <p:cNvPr id="10" name="Rectángulo 9"/>
          <p:cNvSpPr/>
          <p:nvPr/>
        </p:nvSpPr>
        <p:spPr>
          <a:xfrm>
            <a:off x="97823" y="792133"/>
            <a:ext cx="5866879" cy="718617"/>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b="1" dirty="0" smtClean="0"/>
              <a:t>Modelo de predicción de pH - aplicando técnicas geoestadísticas</a:t>
            </a:r>
            <a:endParaRPr lang="es-EC" sz="2000" b="1" dirty="0"/>
          </a:p>
        </p:txBody>
      </p:sp>
      <p:sp>
        <p:nvSpPr>
          <p:cNvPr id="11" name="Rectángulo 10"/>
          <p:cNvSpPr/>
          <p:nvPr/>
        </p:nvSpPr>
        <p:spPr>
          <a:xfrm>
            <a:off x="6561806" y="792133"/>
            <a:ext cx="5488798" cy="625942"/>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b="1" dirty="0" smtClean="0"/>
              <a:t>Modelo de predicción de pH – aplicando LSC</a:t>
            </a:r>
            <a:endParaRPr lang="es-EC" sz="2000" b="1"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716257"/>
            <a:ext cx="6019800" cy="4041697"/>
          </a:xfrm>
          <a:prstGeom prst="rect">
            <a:avLst/>
          </a:prstGeom>
          <a:ln w="3175">
            <a:solidFill>
              <a:schemeClr val="tx1"/>
            </a:solidFill>
          </a:ln>
        </p:spPr>
      </p:pic>
    </p:spTree>
    <p:extLst>
      <p:ext uri="{BB962C8B-B14F-4D97-AF65-F5344CB8AC3E}">
        <p14:creationId xmlns:p14="http://schemas.microsoft.com/office/powerpoint/2010/main" val="24765134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1" y="0"/>
            <a:ext cx="5566410"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s-EC" sz="1600" dirty="0"/>
                <a:t>Análisis comparativo de las metodologías aplicadas</a:t>
              </a:r>
            </a:p>
          </p:txBody>
        </p:sp>
      </p:grpSp>
      <p:sp>
        <p:nvSpPr>
          <p:cNvPr id="10" name="Rectángulo 9"/>
          <p:cNvSpPr/>
          <p:nvPr/>
        </p:nvSpPr>
        <p:spPr>
          <a:xfrm>
            <a:off x="97823" y="792133"/>
            <a:ext cx="5866879" cy="718617"/>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b="1" dirty="0" smtClean="0"/>
              <a:t>Modelo de predicción de CE - aplicando técnicas geoestadísticas</a:t>
            </a:r>
            <a:endParaRPr lang="es-EC" sz="2000" b="1" dirty="0"/>
          </a:p>
        </p:txBody>
      </p:sp>
      <p:sp>
        <p:nvSpPr>
          <p:cNvPr id="11" name="Rectángulo 10"/>
          <p:cNvSpPr/>
          <p:nvPr/>
        </p:nvSpPr>
        <p:spPr>
          <a:xfrm>
            <a:off x="6561806" y="792133"/>
            <a:ext cx="5488798" cy="625942"/>
          </a:xfrm>
          <a:prstGeom prst="rect">
            <a:avLst/>
          </a:prstGeom>
          <a:solidFill>
            <a:schemeClr val="bg1"/>
          </a:solidFill>
        </p:spPr>
        <p:txBody>
          <a:bodyPr vert="horz" lIns="91440" tIns="45720" rIns="91440" bIns="45720" rtlCol="0">
            <a:noAutofit/>
          </a:bodyPr>
          <a:lstStyle/>
          <a:p>
            <a:pPr algn="ctr">
              <a:spcBef>
                <a:spcPts val="1000"/>
              </a:spcBef>
              <a:buClr>
                <a:schemeClr val="accent1"/>
              </a:buClr>
            </a:pPr>
            <a:r>
              <a:rPr lang="es-EC" sz="2000" b="1" dirty="0" smtClean="0"/>
              <a:t>Modelo de predicción de CE – aplicando LSC</a:t>
            </a:r>
            <a:endParaRPr lang="es-EC" sz="2000" b="1" dirty="0"/>
          </a:p>
        </p:txBody>
      </p:sp>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10732"/>
            <a:ext cx="5966547" cy="4047222"/>
          </a:xfrm>
          <a:prstGeom prst="rect">
            <a:avLst/>
          </a:prstGeom>
          <a:ln w="3175">
            <a:solidFill>
              <a:schemeClr val="tx1"/>
            </a:solidFill>
          </a:ln>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559" y="1710732"/>
            <a:ext cx="6078441" cy="4047222"/>
          </a:xfrm>
          <a:prstGeom prst="rect">
            <a:avLst/>
          </a:prstGeom>
          <a:ln w="3175">
            <a:solidFill>
              <a:schemeClr val="tx1"/>
            </a:solidFill>
          </a:ln>
        </p:spPr>
      </p:pic>
    </p:spTree>
    <p:extLst>
      <p:ext uri="{BB962C8B-B14F-4D97-AF65-F5344CB8AC3E}">
        <p14:creationId xmlns:p14="http://schemas.microsoft.com/office/powerpoint/2010/main" val="11555986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xmlns="" id="{7289535B-4C24-407A-8FDB-4927CAFA3E28}"/>
              </a:ext>
            </a:extLst>
          </p:cNvPr>
          <p:cNvSpPr>
            <a:spLocks noGrp="1"/>
          </p:cNvSpPr>
          <p:nvPr>
            <p:ph type="title"/>
          </p:nvPr>
        </p:nvSpPr>
        <p:spPr>
          <a:xfrm>
            <a:off x="1368236" y="3004078"/>
            <a:ext cx="10102104" cy="582390"/>
          </a:xfrm>
        </p:spPr>
        <p:txBody>
          <a:bodyPr>
            <a:normAutofit fontScale="90000"/>
          </a:bodyPr>
          <a:lstStyle/>
          <a:p>
            <a:pPr algn="ctr"/>
            <a:r>
              <a:rPr lang="es-EC" b="1" dirty="0" smtClean="0">
                <a:solidFill>
                  <a:srgbClr val="0070C0"/>
                </a:solidFill>
              </a:rPr>
              <a:t>COMPROBACIÓN DE LA HIPÓTESIS</a:t>
            </a:r>
            <a:endParaRPr lang="es-US" b="1" dirty="0">
              <a:solidFill>
                <a:srgbClr val="0070C0"/>
              </a:solidFill>
            </a:endParaRPr>
          </a:p>
        </p:txBody>
      </p:sp>
      <p:sp>
        <p:nvSpPr>
          <p:cNvPr id="2" name="CuadroTexto 1"/>
          <p:cNvSpPr txBox="1"/>
          <p:nvPr/>
        </p:nvSpPr>
        <p:spPr>
          <a:xfrm>
            <a:off x="2806401" y="3966883"/>
            <a:ext cx="8152952" cy="1573304"/>
          </a:xfrm>
          <a:prstGeom prst="rect">
            <a:avLst/>
          </a:prstGeom>
        </p:spPr>
        <p:txBody>
          <a:bodyPr vert="horz" lIns="91440" tIns="45720" rIns="91440" bIns="45720" rtlCol="0">
            <a:noAutofit/>
          </a:bodyPr>
          <a:lstStyle>
            <a:defPPr>
              <a:defRPr lang="en-US"/>
            </a:defPPr>
            <a:lvl1pPr marL="342900" indent="-342900" algn="just">
              <a:spcBef>
                <a:spcPts val="1000"/>
              </a:spcBef>
              <a:buClr>
                <a:schemeClr val="accent1"/>
              </a:buClr>
              <a:buFont typeface="Wingdings 3" charset="2"/>
              <a:buChar char=""/>
              <a:defRPr sz="2000"/>
            </a:lvl1pPr>
          </a:lstStyle>
          <a:p>
            <a:r>
              <a:rPr lang="es-EC" sz="2400" dirty="0"/>
              <a:t> </a:t>
            </a:r>
            <a:r>
              <a:rPr lang="es-EC" sz="2400" dirty="0" smtClean="0"/>
              <a:t>24 puntos </a:t>
            </a:r>
            <a:r>
              <a:rPr lang="es-EC" sz="2400" dirty="0"/>
              <a:t>de </a:t>
            </a:r>
            <a:r>
              <a:rPr lang="es-EC" sz="2400" dirty="0" smtClean="0"/>
              <a:t>validación (20% de la muestra total)</a:t>
            </a:r>
          </a:p>
          <a:p>
            <a:pPr marL="0" indent="0">
              <a:buNone/>
            </a:pPr>
            <a:endParaRPr lang="es-EC" sz="2400" dirty="0"/>
          </a:p>
          <a:p>
            <a:r>
              <a:rPr lang="es-EC" sz="2400" dirty="0"/>
              <a:t> P</a:t>
            </a:r>
            <a:r>
              <a:rPr lang="es-EC" sz="2400" dirty="0" smtClean="0"/>
              <a:t>rueba de hipótesis </a:t>
            </a:r>
            <a:r>
              <a:rPr lang="es-EC" sz="2400" smtClean="0"/>
              <a:t>de Fisher</a:t>
            </a:r>
            <a:endParaRPr lang="es-EC" sz="2400" dirty="0"/>
          </a:p>
          <a:p>
            <a:pPr marL="0" indent="0">
              <a:buNone/>
            </a:pPr>
            <a:endParaRPr lang="es-EC" sz="2400" dirty="0"/>
          </a:p>
          <a:p>
            <a:pPr marL="0" indent="0">
              <a:buNone/>
            </a:pPr>
            <a:endParaRPr lang="es-EC" sz="2400" dirty="0"/>
          </a:p>
        </p:txBody>
      </p:sp>
    </p:spTree>
    <p:extLst>
      <p:ext uri="{BB962C8B-B14F-4D97-AF65-F5344CB8AC3E}">
        <p14:creationId xmlns:p14="http://schemas.microsoft.com/office/powerpoint/2010/main" val="3779457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upo 3"/>
          <p:cNvGrpSpPr/>
          <p:nvPr/>
        </p:nvGrpSpPr>
        <p:grpSpPr>
          <a:xfrm>
            <a:off x="1" y="0"/>
            <a:ext cx="3413289" cy="406800"/>
            <a:chOff x="4142263" y="2111524"/>
            <a:chExt cx="2108557" cy="1265134"/>
          </a:xfrm>
        </p:grpSpPr>
        <p:sp>
          <p:nvSpPr>
            <p:cNvPr id="5" name="Rectángulo redondeado 4"/>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tángulo 5"/>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s-EC" sz="1600" dirty="0" smtClean="0"/>
                <a:t>Comprobación de la hipótesis</a:t>
              </a:r>
              <a:endParaRPr lang="es-EC" sz="1600" dirty="0"/>
            </a:p>
          </p:txBody>
        </p:sp>
      </p:grpSp>
      <p:graphicFrame>
        <p:nvGraphicFramePr>
          <p:cNvPr id="8" name="Tabla 7"/>
          <p:cNvGraphicFramePr>
            <a:graphicFrameLocks noGrp="1"/>
          </p:cNvGraphicFramePr>
          <p:nvPr>
            <p:extLst>
              <p:ext uri="{D42A27DB-BD31-4B8C-83A1-F6EECF244321}">
                <p14:modId xmlns:p14="http://schemas.microsoft.com/office/powerpoint/2010/main" val="2275633357"/>
              </p:ext>
            </p:extLst>
          </p:nvPr>
        </p:nvGraphicFramePr>
        <p:xfrm>
          <a:off x="1542141" y="1516828"/>
          <a:ext cx="9065939" cy="2557971"/>
        </p:xfrm>
        <a:graphic>
          <a:graphicData uri="http://schemas.openxmlformats.org/drawingml/2006/table">
            <a:tbl>
              <a:tblPr firstRow="1" firstCol="1" bandRow="1"/>
              <a:tblGrid>
                <a:gridCol w="1246110"/>
                <a:gridCol w="2560854"/>
                <a:gridCol w="1427611"/>
                <a:gridCol w="951740"/>
                <a:gridCol w="1439812"/>
                <a:gridCol w="1439812"/>
              </a:tblGrid>
              <a:tr h="758953">
                <a:tc>
                  <a:txBody>
                    <a:bodyPr/>
                    <a:lstStyle/>
                    <a:p>
                      <a:pPr algn="ctr">
                        <a:lnSpc>
                          <a:spcPct val="107000"/>
                        </a:lnSpc>
                        <a:spcAft>
                          <a:spcPts val="0"/>
                        </a:spcAft>
                      </a:pPr>
                      <a:r>
                        <a:rPr lang="es-EC" sz="1600" b="1" dirty="0">
                          <a:effectLst/>
                          <a:latin typeface="+mj-lt"/>
                          <a:ea typeface="Calibri" panose="020F0502020204030204" pitchFamily="34" charset="0"/>
                          <a:cs typeface="Times New Roman" panose="02020603050405020304" pitchFamily="18" charset="0"/>
                        </a:rPr>
                        <a:t>Modelo</a:t>
                      </a:r>
                      <a:endParaRPr lang="es-EC" sz="1600" dirty="0">
                        <a:effectLst/>
                        <a:latin typeface="+mj-lt"/>
                        <a:ea typeface="Calibri" panose="020F0502020204030204" pitchFamily="34" charset="0"/>
                        <a:cs typeface="Times New Roman" panose="02020603050405020304" pitchFamily="18" charset="0"/>
                      </a:endParaRPr>
                    </a:p>
                    <a:p>
                      <a:pPr algn="ctr">
                        <a:lnSpc>
                          <a:spcPct val="107000"/>
                        </a:lnSpc>
                        <a:spcAft>
                          <a:spcPts val="0"/>
                        </a:spcAft>
                      </a:pPr>
                      <a:r>
                        <a:rPr lang="es-EC" sz="1600" b="1" dirty="0">
                          <a:effectLst/>
                          <a:latin typeface="+mj-lt"/>
                          <a:ea typeface="Calibri" panose="020F0502020204030204" pitchFamily="34" charset="0"/>
                          <a:cs typeface="Times New Roman" panose="02020603050405020304" pitchFamily="18" charset="0"/>
                        </a:rPr>
                        <a:t>Predicción</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Calibri" panose="020F0502020204030204" pitchFamily="34" charset="0"/>
                          <a:cs typeface="Times New Roman" panose="02020603050405020304" pitchFamily="18" charset="0"/>
                        </a:rPr>
                        <a:t>Metodología </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Calibri" panose="020F0502020204030204" pitchFamily="34" charset="0"/>
                          <a:cs typeface="Times New Roman" panose="02020603050405020304" pitchFamily="18" charset="0"/>
                        </a:rPr>
                        <a:t>Error medio cuadrático (RMS)</a:t>
                      </a:r>
                      <a:endParaRPr lang="es-EC" sz="160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a:effectLst/>
                          <a:latin typeface="+mj-lt"/>
                          <a:ea typeface="Calibri" panose="020F0502020204030204" pitchFamily="34" charset="0"/>
                          <a:cs typeface="Times New Roman" panose="02020603050405020304" pitchFamily="18" charset="0"/>
                        </a:rPr>
                        <a:t>Media</a:t>
                      </a:r>
                      <a:endParaRPr lang="es-EC" sz="160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a:effectLst/>
                          <a:latin typeface="+mj-lt"/>
                          <a:ea typeface="Calibri" panose="020F0502020204030204" pitchFamily="34" charset="0"/>
                          <a:cs typeface="Times New Roman" panose="02020603050405020304" pitchFamily="18" charset="0"/>
                        </a:rPr>
                        <a:t>Desviación estándar</a:t>
                      </a:r>
                    </a:p>
                  </a:txBody>
                  <a:tcPr marL="68144" marR="6814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b="1" dirty="0" smtClean="0">
                          <a:effectLst/>
                          <a:latin typeface="+mj-lt"/>
                          <a:ea typeface="Calibri" panose="020F0502020204030204" pitchFamily="34" charset="0"/>
                          <a:cs typeface="Times New Roman" panose="02020603050405020304" pitchFamily="18" charset="0"/>
                        </a:rPr>
                        <a:t>Hipótesis</a:t>
                      </a:r>
                      <a:endParaRPr lang="es-EC" sz="1600" b="1"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050">
                <a:tc>
                  <a:txBody>
                    <a:bodyPr/>
                    <a:lstStyle/>
                    <a:p>
                      <a:pPr algn="ctr">
                        <a:lnSpc>
                          <a:spcPct val="150000"/>
                        </a:lnSpc>
                        <a:spcAft>
                          <a:spcPts val="0"/>
                        </a:spcAft>
                      </a:pPr>
                      <a:r>
                        <a:rPr lang="es-EC" sz="1600" dirty="0">
                          <a:effectLst/>
                          <a:latin typeface="+mj-lt"/>
                          <a:ea typeface="Calibri" panose="020F0502020204030204" pitchFamily="34" charset="0"/>
                          <a:cs typeface="Times New Roman" panose="02020603050405020304" pitchFamily="18" charset="0"/>
                        </a:rPr>
                        <a:t>pH</a:t>
                      </a:r>
                    </a:p>
                  </a:txBody>
                  <a:tcPr marL="68144" marR="6814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Calibri" panose="020F0502020204030204" pitchFamily="34" charset="0"/>
                          <a:cs typeface="Times New Roman" panose="02020603050405020304" pitchFamily="18" charset="0"/>
                        </a:rPr>
                        <a:t>Técnicas geoestadísticas</a:t>
                      </a:r>
                    </a:p>
                  </a:txBody>
                  <a:tcPr marL="68144" marR="6814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a:effectLst/>
                          <a:latin typeface="+mj-lt"/>
                          <a:ea typeface="Calibri" panose="020F0502020204030204" pitchFamily="34" charset="0"/>
                          <a:cs typeface="Times New Roman" panose="02020603050405020304" pitchFamily="18" charset="0"/>
                        </a:rPr>
                        <a:t>0,4066</a:t>
                      </a:r>
                    </a:p>
                  </a:txBody>
                  <a:tcPr marL="68144" marR="6814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0,3382</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0,2307</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a:lnSpc>
                          <a:spcPct val="107000"/>
                        </a:lnSpc>
                        <a:spcAft>
                          <a:spcPts val="0"/>
                        </a:spcAft>
                      </a:pPr>
                      <a:r>
                        <a:rPr lang="es-EC" sz="1600" dirty="0" smtClean="0">
                          <a:solidFill>
                            <a:srgbClr val="C00000"/>
                          </a:solidFill>
                          <a:effectLst/>
                          <a:latin typeface="+mj-lt"/>
                          <a:ea typeface="Calibri" panose="020F0502020204030204" pitchFamily="34" charset="0"/>
                          <a:cs typeface="Times New Roman" panose="02020603050405020304" pitchFamily="18" charset="0"/>
                        </a:rPr>
                        <a:t>Rechaza</a:t>
                      </a:r>
                      <a:endParaRPr lang="es-EC" sz="1600" dirty="0">
                        <a:solidFill>
                          <a:srgbClr val="C00000"/>
                        </a:solidFill>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4050">
                <a:tc>
                  <a:txBody>
                    <a:bodyPr/>
                    <a:lstStyle/>
                    <a:p>
                      <a:pPr algn="ctr">
                        <a:lnSpc>
                          <a:spcPct val="150000"/>
                        </a:lnSpc>
                        <a:spcAft>
                          <a:spcPts val="0"/>
                        </a:spcAft>
                      </a:pPr>
                      <a:r>
                        <a:rPr lang="es-EC" sz="1600">
                          <a:effectLst/>
                          <a:latin typeface="+mj-lt"/>
                          <a:ea typeface="Calibri" panose="020F0502020204030204" pitchFamily="34" charset="0"/>
                          <a:cs typeface="Times New Roman" panose="02020603050405020304" pitchFamily="18" charset="0"/>
                        </a:rPr>
                        <a:t>pH</a:t>
                      </a:r>
                    </a:p>
                  </a:txBody>
                  <a:tcPr marL="68144" marR="68144"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a:effectLst/>
                          <a:latin typeface="+mj-lt"/>
                          <a:ea typeface="Calibri" panose="020F0502020204030204" pitchFamily="34" charset="0"/>
                          <a:cs typeface="Times New Roman" panose="02020603050405020304" pitchFamily="18" charset="0"/>
                        </a:rPr>
                        <a:t>LSC</a:t>
                      </a:r>
                    </a:p>
                  </a:txBody>
                  <a:tcPr marL="68144" marR="68144"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a:effectLst/>
                          <a:latin typeface="+mj-lt"/>
                          <a:ea typeface="Calibri" panose="020F0502020204030204" pitchFamily="34" charset="0"/>
                          <a:cs typeface="Times New Roman" panose="02020603050405020304" pitchFamily="18" charset="0"/>
                        </a:rPr>
                        <a:t>0,4274</a:t>
                      </a:r>
                    </a:p>
                  </a:txBody>
                  <a:tcPr marL="68144" marR="68144"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0,3483</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0,2374</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a:noFill/>
                    </a:lnT>
                    <a:lnB w="12700" cap="flat" cmpd="sng" algn="ctr">
                      <a:solidFill>
                        <a:schemeClr val="tx1"/>
                      </a:solidFill>
                      <a:prstDash val="solid"/>
                      <a:round/>
                      <a:headEnd type="none" w="med" len="med"/>
                      <a:tailEnd type="none" w="med" len="med"/>
                    </a:lnB>
                  </a:tcPr>
                </a:tc>
                <a:tc vMerge="1">
                  <a:txBody>
                    <a:bodyPr/>
                    <a:lstStyle/>
                    <a:p>
                      <a:pPr algn="ctr">
                        <a:lnSpc>
                          <a:spcPct val="107000"/>
                        </a:lnSpc>
                        <a:spcAft>
                          <a:spcPts val="0"/>
                        </a:spcAft>
                      </a:pP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a:noFill/>
                    </a:lnT>
                    <a:lnB w="12700" cap="flat" cmpd="sng" algn="ctr">
                      <a:solidFill>
                        <a:schemeClr val="tx1"/>
                      </a:solidFill>
                      <a:prstDash val="solid"/>
                      <a:round/>
                      <a:headEnd type="none" w="med" len="med"/>
                      <a:tailEnd type="none" w="med" len="med"/>
                    </a:lnB>
                  </a:tcPr>
                </a:tc>
              </a:tr>
              <a:tr h="264050">
                <a:tc>
                  <a:txBody>
                    <a:bodyPr/>
                    <a:lstStyle/>
                    <a:p>
                      <a:pPr algn="ctr">
                        <a:lnSpc>
                          <a:spcPct val="150000"/>
                        </a:lnSpc>
                        <a:spcAft>
                          <a:spcPts val="0"/>
                        </a:spcAft>
                      </a:pPr>
                      <a:r>
                        <a:rPr lang="es-EC" sz="1600">
                          <a:effectLst/>
                          <a:latin typeface="+mj-lt"/>
                          <a:ea typeface="Calibri" panose="020F0502020204030204" pitchFamily="34" charset="0"/>
                          <a:cs typeface="Times New Roman" panose="02020603050405020304" pitchFamily="18" charset="0"/>
                        </a:rPr>
                        <a:t>CE</a:t>
                      </a:r>
                    </a:p>
                  </a:txBody>
                  <a:tcPr marL="68144" marR="68144"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a:lnSpc>
                          <a:spcPct val="107000"/>
                        </a:lnSpc>
                        <a:spcAft>
                          <a:spcPts val="0"/>
                        </a:spcAft>
                      </a:pPr>
                      <a:r>
                        <a:rPr lang="es-EC" sz="1600">
                          <a:effectLst/>
                          <a:latin typeface="+mj-lt"/>
                          <a:ea typeface="Calibri" panose="020F0502020204030204" pitchFamily="34" charset="0"/>
                          <a:cs typeface="Times New Roman" panose="02020603050405020304" pitchFamily="18" charset="0"/>
                        </a:rPr>
                        <a:t>Técnicas geoestadísticas</a:t>
                      </a:r>
                    </a:p>
                  </a:txBody>
                  <a:tcPr marL="68144" marR="68144"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a:lnSpc>
                          <a:spcPct val="107000"/>
                        </a:lnSpc>
                        <a:spcAft>
                          <a:spcPts val="0"/>
                        </a:spcAft>
                      </a:pPr>
                      <a:r>
                        <a:rPr lang="es-EC" sz="1600" dirty="0">
                          <a:effectLst/>
                          <a:latin typeface="+mj-lt"/>
                          <a:ea typeface="Calibri" panose="020F0502020204030204" pitchFamily="34" charset="0"/>
                          <a:cs typeface="Times New Roman" panose="02020603050405020304" pitchFamily="18" charset="0"/>
                        </a:rPr>
                        <a:t>0,4553</a:t>
                      </a:r>
                    </a:p>
                  </a:txBody>
                  <a:tcPr marL="68144" marR="68144"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0,2781</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0,3671</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chemeClr val="tx1"/>
                      </a:solidFill>
                      <a:prstDash val="solid"/>
                      <a:round/>
                      <a:headEnd type="none" w="med" len="med"/>
                      <a:tailEnd type="none" w="med" len="med"/>
                    </a:lnT>
                    <a:lnB>
                      <a:noFill/>
                    </a:lnB>
                  </a:tcPr>
                </a:tc>
                <a:tc rowSpan="2">
                  <a:txBody>
                    <a:bodyPr/>
                    <a:lstStyle/>
                    <a:p>
                      <a:pPr algn="ctr">
                        <a:lnSpc>
                          <a:spcPct val="107000"/>
                        </a:lnSpc>
                        <a:spcAft>
                          <a:spcPts val="0"/>
                        </a:spcAft>
                      </a:pPr>
                      <a:r>
                        <a:rPr lang="es-EC" sz="1600" dirty="0" smtClean="0">
                          <a:solidFill>
                            <a:srgbClr val="00B050"/>
                          </a:solidFill>
                          <a:effectLst/>
                          <a:latin typeface="+mj-lt"/>
                          <a:ea typeface="Calibri" panose="020F0502020204030204" pitchFamily="34" charset="0"/>
                          <a:cs typeface="Times New Roman" panose="02020603050405020304" pitchFamily="18" charset="0"/>
                        </a:rPr>
                        <a:t>Acepta</a:t>
                      </a:r>
                      <a:endParaRPr lang="es-EC" sz="1600" dirty="0">
                        <a:solidFill>
                          <a:srgbClr val="00B050"/>
                        </a:solidFill>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4050">
                <a:tc>
                  <a:txBody>
                    <a:bodyPr/>
                    <a:lstStyle/>
                    <a:p>
                      <a:pPr algn="ctr">
                        <a:lnSpc>
                          <a:spcPct val="150000"/>
                        </a:lnSpc>
                        <a:spcAft>
                          <a:spcPts val="0"/>
                        </a:spcAft>
                      </a:pPr>
                      <a:r>
                        <a:rPr lang="es-EC" sz="1600">
                          <a:effectLst/>
                          <a:latin typeface="+mj-lt"/>
                          <a:ea typeface="Calibri" panose="020F0502020204030204" pitchFamily="34" charset="0"/>
                          <a:cs typeface="Times New Roman" panose="02020603050405020304" pitchFamily="18" charset="0"/>
                        </a:rPr>
                        <a:t>CE</a:t>
                      </a:r>
                    </a:p>
                  </a:txBody>
                  <a:tcPr marL="68144" marR="6814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effectLst/>
                          <a:latin typeface="+mj-lt"/>
                          <a:ea typeface="Calibri" panose="020F0502020204030204" pitchFamily="34" charset="0"/>
                          <a:cs typeface="Times New Roman" panose="02020603050405020304" pitchFamily="18" charset="0"/>
                        </a:rPr>
                        <a:t>LSC</a:t>
                      </a:r>
                    </a:p>
                  </a:txBody>
                  <a:tcPr marL="68144" marR="6814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effectLst/>
                          <a:latin typeface="+mj-lt"/>
                          <a:ea typeface="Calibri" panose="020F0502020204030204" pitchFamily="34" charset="0"/>
                          <a:cs typeface="Times New Roman" panose="02020603050405020304" pitchFamily="18" charset="0"/>
                        </a:rPr>
                        <a:t>0,4543</a:t>
                      </a:r>
                    </a:p>
                  </a:txBody>
                  <a:tcPr marL="68144" marR="6814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0,2612</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smtClean="0">
                          <a:effectLst/>
                          <a:latin typeface="+mj-lt"/>
                          <a:ea typeface="Calibri" panose="020F0502020204030204" pitchFamily="34" charset="0"/>
                          <a:cs typeface="Times New Roman" panose="02020603050405020304" pitchFamily="18" charset="0"/>
                        </a:rPr>
                        <a:t>0,3532</a:t>
                      </a:r>
                      <a:endParaRPr lang="es-EC" sz="1600" dirty="0">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pPr algn="ctr">
                        <a:lnSpc>
                          <a:spcPct val="107000"/>
                        </a:lnSpc>
                        <a:spcAft>
                          <a:spcPts val="0"/>
                        </a:spcAft>
                      </a:pPr>
                      <a:endParaRPr lang="es-EC" sz="1600" dirty="0">
                        <a:solidFill>
                          <a:srgbClr val="00B050"/>
                        </a:solidFill>
                        <a:effectLst/>
                        <a:latin typeface="+mj-lt"/>
                        <a:ea typeface="Calibri" panose="020F0502020204030204" pitchFamily="34" charset="0"/>
                        <a:cs typeface="Times New Roman" panose="02020603050405020304" pitchFamily="18" charset="0"/>
                      </a:endParaRPr>
                    </a:p>
                  </a:txBody>
                  <a:tcPr marL="68144" marR="68144"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9" name="Rectángulo 8"/>
          <p:cNvSpPr/>
          <p:nvPr/>
        </p:nvSpPr>
        <p:spPr>
          <a:xfrm>
            <a:off x="3121930" y="1083649"/>
            <a:ext cx="5702202" cy="369332"/>
          </a:xfrm>
          <a:prstGeom prst="rect">
            <a:avLst/>
          </a:prstGeom>
        </p:spPr>
        <p:txBody>
          <a:bodyPr wrap="none">
            <a:spAutoFit/>
          </a:bodyPr>
          <a:lstStyle/>
          <a:p>
            <a:pPr>
              <a:spcAft>
                <a:spcPts val="0"/>
              </a:spcAft>
            </a:pPr>
            <a:r>
              <a:rPr lang="es-EC" b="1" dirty="0">
                <a:solidFill>
                  <a:srgbClr val="000000"/>
                </a:solidFill>
                <a:ea typeface="Times New Roman" panose="02020603050405020304" pitchFamily="18" charset="0"/>
                <a:cs typeface="Times New Roman" panose="02020603050405020304" pitchFamily="18" charset="0"/>
              </a:rPr>
              <a:t>Resumen estadístico del error </a:t>
            </a:r>
            <a:r>
              <a:rPr lang="es-EC" b="1" dirty="0" smtClean="0">
                <a:solidFill>
                  <a:srgbClr val="000000"/>
                </a:solidFill>
                <a:ea typeface="Times New Roman" panose="02020603050405020304" pitchFamily="18" charset="0"/>
                <a:cs typeface="Times New Roman" panose="02020603050405020304" pitchFamily="18" charset="0"/>
              </a:rPr>
              <a:t>modelo de pH y CE</a:t>
            </a:r>
            <a:endParaRPr lang="es-EC" sz="1600" dirty="0">
              <a:effectLst/>
              <a:ea typeface="Calibri" panose="020F0502020204030204" pitchFamily="34" charset="0"/>
              <a:cs typeface="Times New Roman" panose="02020603050405020304" pitchFamily="18" charset="0"/>
            </a:endParaRPr>
          </a:p>
        </p:txBody>
      </p:sp>
      <p:sp>
        <p:nvSpPr>
          <p:cNvPr id="10" name="Rectángulo 9"/>
          <p:cNvSpPr/>
          <p:nvPr/>
        </p:nvSpPr>
        <p:spPr>
          <a:xfrm>
            <a:off x="1452282" y="4676995"/>
            <a:ext cx="9155798" cy="1015663"/>
          </a:xfrm>
          <a:prstGeom prst="rect">
            <a:avLst/>
          </a:prstGeom>
        </p:spPr>
        <p:txBody>
          <a:bodyPr vert="horz" lIns="91440" tIns="45720" rIns="91440" bIns="45720" rtlCol="0">
            <a:noAutofit/>
          </a:bodyPr>
          <a:lstStyle/>
          <a:p>
            <a:pPr marL="342900" indent="-342900" algn="just">
              <a:spcBef>
                <a:spcPts val="1000"/>
              </a:spcBef>
              <a:buClr>
                <a:schemeClr val="accent1"/>
              </a:buClr>
              <a:buFont typeface="Wingdings 3" charset="2"/>
              <a:buChar char=""/>
            </a:pPr>
            <a:r>
              <a:rPr lang="es-EC" sz="2000" dirty="0"/>
              <a:t>Los modelos de predicción espacial que generan un menor grado de incertidumbre son: el de conductividad eléctrica (CE) por LSC y el de pH por técnicas geoestadísticas. </a:t>
            </a:r>
          </a:p>
        </p:txBody>
      </p:sp>
    </p:spTree>
    <p:extLst>
      <p:ext uri="{BB962C8B-B14F-4D97-AF65-F5344CB8AC3E}">
        <p14:creationId xmlns:p14="http://schemas.microsoft.com/office/powerpoint/2010/main" val="3452438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5616477" y="1617325"/>
            <a:ext cx="1930954" cy="452501"/>
          </a:xfrm>
        </p:spPr>
        <p:txBody>
          <a:bodyPr/>
          <a:lstStyle/>
          <a:p>
            <a:pPr algn="ctr"/>
            <a:r>
              <a:rPr lang="es-EC" sz="2000" b="1" dirty="0" smtClean="0"/>
              <a:t>pH</a:t>
            </a:r>
            <a:endParaRPr lang="es-EC" sz="2000" b="1" dirty="0"/>
          </a:p>
        </p:txBody>
      </p:sp>
      <p:sp>
        <p:nvSpPr>
          <p:cNvPr id="5" name="Marcador de texto 4"/>
          <p:cNvSpPr>
            <a:spLocks noGrp="1"/>
          </p:cNvSpPr>
          <p:nvPr>
            <p:ph type="body" sz="quarter" idx="3"/>
          </p:nvPr>
        </p:nvSpPr>
        <p:spPr>
          <a:xfrm>
            <a:off x="9345844" y="1710789"/>
            <a:ext cx="1864090" cy="415401"/>
          </a:xfrm>
        </p:spPr>
        <p:txBody>
          <a:bodyPr/>
          <a:lstStyle/>
          <a:p>
            <a:pPr algn="ctr"/>
            <a:r>
              <a:rPr lang="es-EC" sz="2000" b="1" dirty="0" smtClean="0"/>
              <a:t>CE</a:t>
            </a:r>
            <a:endParaRPr lang="es-EC" sz="2000" b="1" dirty="0"/>
          </a:p>
        </p:txBody>
      </p:sp>
      <p:grpSp>
        <p:nvGrpSpPr>
          <p:cNvPr id="10" name="Grupo 9"/>
          <p:cNvGrpSpPr/>
          <p:nvPr/>
        </p:nvGrpSpPr>
        <p:grpSpPr>
          <a:xfrm>
            <a:off x="1" y="0"/>
            <a:ext cx="4141693" cy="357276"/>
            <a:chOff x="4142263" y="2111524"/>
            <a:chExt cx="2108557" cy="1265134"/>
          </a:xfrm>
        </p:grpSpPr>
        <p:sp>
          <p:nvSpPr>
            <p:cNvPr id="11" name="Rectángulo redondeado 10"/>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ángulo 11"/>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s-EC" sz="1600" dirty="0" smtClean="0"/>
                <a:t>Validación de la hipótesis</a:t>
              </a:r>
              <a:endParaRPr lang="es-EC" sz="1600" dirty="0"/>
            </a:p>
          </p:txBody>
        </p:sp>
      </p:grpSp>
      <p:sp>
        <p:nvSpPr>
          <p:cNvPr id="13" name="Rectángulo 12"/>
          <p:cNvSpPr/>
          <p:nvPr/>
        </p:nvSpPr>
        <p:spPr>
          <a:xfrm>
            <a:off x="335927" y="880276"/>
            <a:ext cx="10874007" cy="400110"/>
          </a:xfrm>
          <a:prstGeom prst="rect">
            <a:avLst/>
          </a:prstGeom>
        </p:spPr>
        <p:txBody>
          <a:bodyPr vert="horz" lIns="91440" tIns="45720" rIns="91440" bIns="45720" rtlCol="0">
            <a:noAutofit/>
          </a:bodyPr>
          <a:lstStyle/>
          <a:p>
            <a:pPr marL="342900" indent="-342900">
              <a:spcBef>
                <a:spcPts val="1000"/>
              </a:spcBef>
              <a:buClr>
                <a:schemeClr val="accent1"/>
              </a:buClr>
              <a:buFont typeface="Wingdings 3" charset="2"/>
              <a:buChar char=""/>
            </a:pPr>
            <a:r>
              <a:rPr lang="es-EC" sz="2400" dirty="0"/>
              <a:t>Se aplicó la prueba F (Fisher) , para la comparación de dos varianzas </a:t>
            </a:r>
          </a:p>
        </p:txBody>
      </p:sp>
      <mc:AlternateContent xmlns:mc="http://schemas.openxmlformats.org/markup-compatibility/2006" xmlns:a14="http://schemas.microsoft.com/office/drawing/2010/main">
        <mc:Choice Requires="a14">
          <p:sp>
            <p:nvSpPr>
              <p:cNvPr id="16" name="CuadroTexto 15"/>
              <p:cNvSpPr txBox="1"/>
              <p:nvPr/>
            </p:nvSpPr>
            <p:spPr>
              <a:xfrm>
                <a:off x="5560096" y="2370787"/>
                <a:ext cx="24677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𝐻𝑜</m:t>
                      </m:r>
                      <m:r>
                        <a:rPr lang="es-EC" sz="2400" b="0" i="1" smtClean="0">
                          <a:latin typeface="Cambria Math" panose="02040503050406030204" pitchFamily="18" charset="0"/>
                        </a:rPr>
                        <m:t>: </m:t>
                      </m:r>
                      <m:sSub>
                        <m:sSubPr>
                          <m:ctrlPr>
                            <a:rPr lang="es-EC" sz="2400" b="0" i="1" smtClean="0">
                              <a:latin typeface="Cambria Math" panose="02040503050406030204" pitchFamily="18" charset="0"/>
                            </a:rPr>
                          </m:ctrlPr>
                        </m:sSubPr>
                        <m:e>
                          <m:sSup>
                            <m:sSupPr>
                              <m:ctrlPr>
                                <a:rPr lang="es-EC" sz="2400" b="0" i="1" smtClean="0">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a:latin typeface="Cambria Math" panose="02040503050406030204" pitchFamily="18" charset="0"/>
                            </a:rPr>
                            <m:t>LSC</m:t>
                          </m:r>
                        </m:sub>
                      </m:sSub>
                      <m:r>
                        <a:rPr lang="es-EC" sz="2400" b="0" i="1" smtClean="0">
                          <a:latin typeface="Cambria Math" panose="02040503050406030204" pitchFamily="18" charset="0"/>
                        </a:rPr>
                        <m:t>=</m:t>
                      </m:r>
                      <m:sSub>
                        <m:sSubPr>
                          <m:ctrlPr>
                            <a:rPr lang="es-EC" sz="2400" i="1" smtClean="0">
                              <a:latin typeface="Cambria Math" panose="02040503050406030204" pitchFamily="18" charset="0"/>
                            </a:rPr>
                          </m:ctrlPr>
                        </m:sSubPr>
                        <m:e>
                          <m:sSup>
                            <m:sSupPr>
                              <m:ctrlPr>
                                <a:rPr lang="es-EC" sz="2400" i="1">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b="0" i="0" smtClean="0">
                              <a:latin typeface="Cambria Math" panose="02040503050406030204" pitchFamily="18" charset="0"/>
                            </a:rPr>
                            <m:t>TG</m:t>
                          </m:r>
                        </m:sub>
                      </m:sSub>
                    </m:oMath>
                  </m:oMathPara>
                </a14:m>
                <a:endParaRPr lang="es-EC" sz="2400" dirty="0"/>
              </a:p>
            </p:txBody>
          </p:sp>
        </mc:Choice>
        <mc:Fallback xmlns="">
          <p:sp>
            <p:nvSpPr>
              <p:cNvPr id="16" name="CuadroTexto 15"/>
              <p:cNvSpPr txBox="1">
                <a:spLocks noRot="1" noChangeAspect="1" noMove="1" noResize="1" noEditPoints="1" noAdjustHandles="1" noChangeArrowheads="1" noChangeShapeType="1" noTextEdit="1"/>
              </p:cNvSpPr>
              <p:nvPr/>
            </p:nvSpPr>
            <p:spPr>
              <a:xfrm>
                <a:off x="5560096" y="2370787"/>
                <a:ext cx="2467791" cy="369332"/>
              </a:xfrm>
              <a:prstGeom prst="rect">
                <a:avLst/>
              </a:prstGeom>
              <a:blipFill rotWithShape="0">
                <a:blip r:embed="rId2"/>
                <a:stretch>
                  <a:fillRect l="-1975" r="-494" b="-2000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7" name="CuadroTexto 16"/>
              <p:cNvSpPr txBox="1"/>
              <p:nvPr/>
            </p:nvSpPr>
            <p:spPr>
              <a:xfrm>
                <a:off x="5560096" y="3000108"/>
                <a:ext cx="246907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𝐻</m:t>
                      </m:r>
                      <m:r>
                        <a:rPr lang="es-EC" sz="2400" b="0" i="1" smtClean="0">
                          <a:latin typeface="Cambria Math" panose="02040503050406030204" pitchFamily="18" charset="0"/>
                        </a:rPr>
                        <m:t>1: </m:t>
                      </m:r>
                      <m:sSub>
                        <m:sSubPr>
                          <m:ctrlPr>
                            <a:rPr lang="es-EC" sz="2400" b="0" i="1" smtClean="0">
                              <a:latin typeface="Cambria Math" panose="02040503050406030204" pitchFamily="18" charset="0"/>
                            </a:rPr>
                          </m:ctrlPr>
                        </m:sSubPr>
                        <m:e>
                          <m:sSup>
                            <m:sSupPr>
                              <m:ctrlPr>
                                <a:rPr lang="es-EC" sz="2400" b="0" i="1" smtClean="0">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a:latin typeface="Cambria Math" panose="02040503050406030204" pitchFamily="18" charset="0"/>
                            </a:rPr>
                            <m:t>LSC</m:t>
                          </m:r>
                        </m:sub>
                      </m:sSub>
                      <m:r>
                        <a:rPr lang="es-EC" sz="2400" i="1" smtClean="0">
                          <a:latin typeface="Cambria Math" panose="02040503050406030204" pitchFamily="18" charset="0"/>
                          <a:ea typeface="Cambria Math" panose="02040503050406030204" pitchFamily="18" charset="0"/>
                        </a:rPr>
                        <m:t>≥</m:t>
                      </m:r>
                      <m:sSub>
                        <m:sSubPr>
                          <m:ctrlPr>
                            <a:rPr lang="es-EC" sz="2400" i="1" smtClean="0">
                              <a:latin typeface="Cambria Math" panose="02040503050406030204" pitchFamily="18" charset="0"/>
                            </a:rPr>
                          </m:ctrlPr>
                        </m:sSubPr>
                        <m:e>
                          <m:sSup>
                            <m:sSupPr>
                              <m:ctrlPr>
                                <a:rPr lang="es-EC" sz="2400" i="1">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b="0" i="0" smtClean="0">
                              <a:latin typeface="Cambria Math" panose="02040503050406030204" pitchFamily="18" charset="0"/>
                            </a:rPr>
                            <m:t>TG</m:t>
                          </m:r>
                        </m:sub>
                      </m:sSub>
                    </m:oMath>
                  </m:oMathPara>
                </a14:m>
                <a:endParaRPr lang="es-EC" sz="2400" dirty="0"/>
              </a:p>
            </p:txBody>
          </p:sp>
        </mc:Choice>
        <mc:Fallback xmlns="">
          <p:sp>
            <p:nvSpPr>
              <p:cNvPr id="17" name="CuadroTexto 16"/>
              <p:cNvSpPr txBox="1">
                <a:spLocks noRot="1" noChangeAspect="1" noMove="1" noResize="1" noEditPoints="1" noAdjustHandles="1" noChangeArrowheads="1" noChangeShapeType="1" noTextEdit="1"/>
              </p:cNvSpPr>
              <p:nvPr/>
            </p:nvSpPr>
            <p:spPr>
              <a:xfrm>
                <a:off x="5560096" y="3000108"/>
                <a:ext cx="2469074" cy="369332"/>
              </a:xfrm>
              <a:prstGeom prst="rect">
                <a:avLst/>
              </a:prstGeom>
              <a:blipFill rotWithShape="0">
                <a:blip r:embed="rId3"/>
                <a:stretch>
                  <a:fillRect l="-1975" r="-494" b="-180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8" name="CuadroTexto 17"/>
              <p:cNvSpPr txBox="1"/>
              <p:nvPr/>
            </p:nvSpPr>
            <p:spPr>
              <a:xfrm>
                <a:off x="9346004" y="2354829"/>
                <a:ext cx="246779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𝐻𝑜</m:t>
                      </m:r>
                      <m:r>
                        <a:rPr lang="es-EC" sz="2400" b="0" i="1" smtClean="0">
                          <a:latin typeface="Cambria Math" panose="02040503050406030204" pitchFamily="18" charset="0"/>
                        </a:rPr>
                        <m:t>: </m:t>
                      </m:r>
                      <m:sSub>
                        <m:sSubPr>
                          <m:ctrlPr>
                            <a:rPr lang="es-EC" sz="2400" b="0" i="1" smtClean="0">
                              <a:latin typeface="Cambria Math" panose="02040503050406030204" pitchFamily="18" charset="0"/>
                            </a:rPr>
                          </m:ctrlPr>
                        </m:sSubPr>
                        <m:e>
                          <m:sSup>
                            <m:sSupPr>
                              <m:ctrlPr>
                                <a:rPr lang="es-EC" sz="2400" b="0" i="1" smtClean="0">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a:latin typeface="Cambria Math" panose="02040503050406030204" pitchFamily="18" charset="0"/>
                            </a:rPr>
                            <m:t>LSC</m:t>
                          </m:r>
                        </m:sub>
                      </m:sSub>
                      <m:r>
                        <a:rPr lang="es-EC" sz="2400" b="0" i="1" smtClean="0">
                          <a:latin typeface="Cambria Math" panose="02040503050406030204" pitchFamily="18" charset="0"/>
                        </a:rPr>
                        <m:t>=</m:t>
                      </m:r>
                      <m:sSub>
                        <m:sSubPr>
                          <m:ctrlPr>
                            <a:rPr lang="es-EC" sz="2400" i="1" smtClean="0">
                              <a:latin typeface="Cambria Math" panose="02040503050406030204" pitchFamily="18" charset="0"/>
                            </a:rPr>
                          </m:ctrlPr>
                        </m:sSubPr>
                        <m:e>
                          <m:sSup>
                            <m:sSupPr>
                              <m:ctrlPr>
                                <a:rPr lang="es-EC" sz="2400" i="1">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b="0" i="0" smtClean="0">
                              <a:latin typeface="Cambria Math" panose="02040503050406030204" pitchFamily="18" charset="0"/>
                            </a:rPr>
                            <m:t>TG</m:t>
                          </m:r>
                        </m:sub>
                      </m:sSub>
                    </m:oMath>
                  </m:oMathPara>
                </a14:m>
                <a:endParaRPr lang="es-EC" sz="2400" dirty="0"/>
              </a:p>
            </p:txBody>
          </p:sp>
        </mc:Choice>
        <mc:Fallback xmlns="">
          <p:sp>
            <p:nvSpPr>
              <p:cNvPr id="18" name="CuadroTexto 17"/>
              <p:cNvSpPr txBox="1">
                <a:spLocks noRot="1" noChangeAspect="1" noMove="1" noResize="1" noEditPoints="1" noAdjustHandles="1" noChangeArrowheads="1" noChangeShapeType="1" noTextEdit="1"/>
              </p:cNvSpPr>
              <p:nvPr/>
            </p:nvSpPr>
            <p:spPr>
              <a:xfrm>
                <a:off x="9346004" y="2354829"/>
                <a:ext cx="2467791" cy="369332"/>
              </a:xfrm>
              <a:prstGeom prst="rect">
                <a:avLst/>
              </a:prstGeom>
              <a:blipFill rotWithShape="0">
                <a:blip r:embed="rId4"/>
                <a:stretch>
                  <a:fillRect l="-1975" r="-494" b="-1803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CuadroTexto 18"/>
              <p:cNvSpPr txBox="1"/>
              <p:nvPr/>
            </p:nvSpPr>
            <p:spPr>
              <a:xfrm>
                <a:off x="9346164" y="2997929"/>
                <a:ext cx="253640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C" sz="2400" b="0" i="1" smtClean="0">
                          <a:latin typeface="Cambria Math" panose="02040503050406030204" pitchFamily="18" charset="0"/>
                        </a:rPr>
                        <m:t>𝐻</m:t>
                      </m:r>
                      <m:r>
                        <a:rPr lang="es-EC" sz="2400" b="0" i="1" smtClean="0">
                          <a:latin typeface="Cambria Math" panose="02040503050406030204" pitchFamily="18" charset="0"/>
                        </a:rPr>
                        <m:t>1: </m:t>
                      </m:r>
                      <m:sSub>
                        <m:sSubPr>
                          <m:ctrlPr>
                            <a:rPr lang="es-EC" sz="2400" b="0" i="1" smtClean="0">
                              <a:latin typeface="Cambria Math" panose="02040503050406030204" pitchFamily="18" charset="0"/>
                            </a:rPr>
                          </m:ctrlPr>
                        </m:sSubPr>
                        <m:e>
                          <m:sSup>
                            <m:sSupPr>
                              <m:ctrlPr>
                                <a:rPr lang="es-EC" sz="2400" b="0" i="1" smtClean="0">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a:latin typeface="Cambria Math" panose="02040503050406030204" pitchFamily="18" charset="0"/>
                            </a:rPr>
                            <m:t>LSC</m:t>
                          </m:r>
                        </m:sub>
                      </m:sSub>
                      <m:r>
                        <a:rPr lang="es-EC" sz="2400" b="0" i="0" smtClean="0">
                          <a:latin typeface="Cambria Math" panose="02040503050406030204" pitchFamily="18" charset="0"/>
                        </a:rPr>
                        <m:t> </m:t>
                      </m:r>
                      <m:r>
                        <a:rPr lang="es-EC" sz="2400" i="1" smtClean="0">
                          <a:latin typeface="Cambria Math" panose="02040503050406030204" pitchFamily="18" charset="0"/>
                          <a:ea typeface="Cambria Math" panose="02040503050406030204" pitchFamily="18" charset="0"/>
                        </a:rPr>
                        <m:t>≥</m:t>
                      </m:r>
                      <m:sSub>
                        <m:sSubPr>
                          <m:ctrlPr>
                            <a:rPr lang="es-EC" sz="2400" i="1" smtClean="0">
                              <a:latin typeface="Cambria Math" panose="02040503050406030204" pitchFamily="18" charset="0"/>
                            </a:rPr>
                          </m:ctrlPr>
                        </m:sSubPr>
                        <m:e>
                          <m:sSup>
                            <m:sSupPr>
                              <m:ctrlPr>
                                <a:rPr lang="es-EC" sz="2400" i="1">
                                  <a:latin typeface="Cambria Math" panose="02040503050406030204" pitchFamily="18" charset="0"/>
                                </a:rPr>
                              </m:ctrlPr>
                            </m:sSupPr>
                            <m:e>
                              <m:r>
                                <a:rPr lang="es-EC" sz="2400" i="1">
                                  <a:latin typeface="Cambria Math" panose="02040503050406030204" pitchFamily="18" charset="0"/>
                                  <a:ea typeface="Cambria Math" panose="02040503050406030204" pitchFamily="18" charset="0"/>
                                </a:rPr>
                                <m:t>𝜃</m:t>
                              </m:r>
                            </m:e>
                            <m:sup>
                              <m:r>
                                <a:rPr lang="es-EC" sz="2400" i="1">
                                  <a:latin typeface="Cambria Math" panose="02040503050406030204" pitchFamily="18" charset="0"/>
                                </a:rPr>
                                <m:t>2</m:t>
                              </m:r>
                            </m:sup>
                          </m:sSup>
                        </m:e>
                        <m:sub>
                          <m:r>
                            <m:rPr>
                              <m:sty m:val="p"/>
                            </m:rPr>
                            <a:rPr lang="es-EC" sz="2400" b="0" i="0" smtClean="0">
                              <a:latin typeface="Cambria Math" panose="02040503050406030204" pitchFamily="18" charset="0"/>
                            </a:rPr>
                            <m:t>TG</m:t>
                          </m:r>
                        </m:sub>
                      </m:sSub>
                    </m:oMath>
                  </m:oMathPara>
                </a14:m>
                <a:endParaRPr lang="es-EC" sz="2400" dirty="0"/>
              </a:p>
            </p:txBody>
          </p:sp>
        </mc:Choice>
        <mc:Fallback xmlns="">
          <p:sp>
            <p:nvSpPr>
              <p:cNvPr id="19" name="CuadroTexto 18"/>
              <p:cNvSpPr txBox="1">
                <a:spLocks noRot="1" noChangeAspect="1" noMove="1" noResize="1" noEditPoints="1" noAdjustHandles="1" noChangeArrowheads="1" noChangeShapeType="1" noTextEdit="1"/>
              </p:cNvSpPr>
              <p:nvPr/>
            </p:nvSpPr>
            <p:spPr>
              <a:xfrm>
                <a:off x="9346164" y="2997929"/>
                <a:ext cx="2536400" cy="369332"/>
              </a:xfrm>
              <a:prstGeom prst="rect">
                <a:avLst/>
              </a:prstGeom>
              <a:blipFill rotWithShape="0">
                <a:blip r:embed="rId5"/>
                <a:stretch>
                  <a:fillRect l="-1923" r="-481" b="-20000"/>
                </a:stretch>
              </a:blipFill>
            </p:spPr>
            <p:txBody>
              <a:bodyPr/>
              <a:lstStyle/>
              <a:p>
                <a:r>
                  <a:rPr lang="es-EC">
                    <a:noFill/>
                  </a:rPr>
                  <a:t> </a:t>
                </a:r>
              </a:p>
            </p:txBody>
          </p:sp>
        </mc:Fallback>
      </mc:AlternateContent>
      <p:sp>
        <p:nvSpPr>
          <p:cNvPr id="20" name="Rectángulo 19"/>
          <p:cNvSpPr/>
          <p:nvPr/>
        </p:nvSpPr>
        <p:spPr>
          <a:xfrm>
            <a:off x="0" y="2126190"/>
            <a:ext cx="4141694" cy="687059"/>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1. Planteamiento de hipótesis nula y alternativa</a:t>
            </a:r>
            <a:endParaRPr lang="es-EC" sz="2000" dirty="0"/>
          </a:p>
          <a:p>
            <a:pPr>
              <a:spcBef>
                <a:spcPts val="1000"/>
              </a:spcBef>
              <a:buClr>
                <a:schemeClr val="accent1"/>
              </a:buClr>
            </a:pPr>
            <a:endParaRPr lang="es-EC" sz="2000" dirty="0"/>
          </a:p>
        </p:txBody>
      </p:sp>
      <p:sp>
        <p:nvSpPr>
          <p:cNvPr id="21" name="Rectángulo 20"/>
          <p:cNvSpPr/>
          <p:nvPr/>
        </p:nvSpPr>
        <p:spPr>
          <a:xfrm>
            <a:off x="0" y="4150746"/>
            <a:ext cx="4666129" cy="422263"/>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2. Definir el nivel de confianza (95%)</a:t>
            </a:r>
            <a:endParaRPr lang="es-EC" sz="2000" dirty="0"/>
          </a:p>
          <a:p>
            <a:pPr>
              <a:spcBef>
                <a:spcPts val="1000"/>
              </a:spcBef>
              <a:buClr>
                <a:schemeClr val="accent1"/>
              </a:buClr>
            </a:pPr>
            <a:endParaRPr lang="es-EC" sz="2000" dirty="0"/>
          </a:p>
        </p:txBody>
      </p:sp>
      <p:sp>
        <p:nvSpPr>
          <p:cNvPr id="22" name="Rectángulo 21"/>
          <p:cNvSpPr/>
          <p:nvPr/>
        </p:nvSpPr>
        <p:spPr>
          <a:xfrm>
            <a:off x="0" y="5449072"/>
            <a:ext cx="3213849" cy="374079"/>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3. Estadístico de Prueba</a:t>
            </a:r>
            <a:endParaRPr lang="es-EC" sz="2000" dirty="0"/>
          </a:p>
        </p:txBody>
      </p:sp>
      <mc:AlternateContent xmlns:mc="http://schemas.openxmlformats.org/markup-compatibility/2006" xmlns:a14="http://schemas.microsoft.com/office/drawing/2010/main">
        <mc:Choice Requires="a14">
          <p:sp>
            <p:nvSpPr>
              <p:cNvPr id="23" name="CuadroTexto 22"/>
              <p:cNvSpPr txBox="1"/>
              <p:nvPr/>
            </p:nvSpPr>
            <p:spPr>
              <a:xfrm>
                <a:off x="7579875" y="4020729"/>
                <a:ext cx="1233415" cy="369332"/>
              </a:xfrm>
              <a:prstGeom prst="rect">
                <a:avLst/>
              </a:prstGeom>
              <a:noFill/>
            </p:spPr>
            <p:txBody>
              <a:bodyPr wrap="none" lIns="0" tIns="0" rIns="0" bIns="0" rtlCol="0">
                <a:spAutoFit/>
              </a:bodyPr>
              <a:lstStyle>
                <a:defPPr>
                  <a:defRPr lang="en-US"/>
                </a:defPPr>
                <a:lvl1pPr>
                  <a:defRPr b="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r>
                        <a:rPr lang="es-EC" sz="2400" smtClean="0">
                          <a:latin typeface="Cambria Math" panose="02040503050406030204" pitchFamily="18" charset="0"/>
                        </a:rPr>
                        <m:t>𝛼</m:t>
                      </m:r>
                      <m:r>
                        <a:rPr lang="es-EC" sz="2400">
                          <a:latin typeface="Cambria Math" panose="02040503050406030204" pitchFamily="18" charset="0"/>
                        </a:rPr>
                        <m:t>=0,05</m:t>
                      </m:r>
                    </m:oMath>
                  </m:oMathPara>
                </a14:m>
                <a:endParaRPr lang="es-EC" sz="2400" dirty="0"/>
              </a:p>
            </p:txBody>
          </p:sp>
        </mc:Choice>
        <mc:Fallback xmlns="">
          <p:sp>
            <p:nvSpPr>
              <p:cNvPr id="23" name="CuadroTexto 22"/>
              <p:cNvSpPr txBox="1">
                <a:spLocks noRot="1" noChangeAspect="1" noMove="1" noResize="1" noEditPoints="1" noAdjustHandles="1" noChangeArrowheads="1" noChangeShapeType="1" noTextEdit="1"/>
              </p:cNvSpPr>
              <p:nvPr/>
            </p:nvSpPr>
            <p:spPr>
              <a:xfrm>
                <a:off x="7579875" y="4020729"/>
                <a:ext cx="1233415" cy="369332"/>
              </a:xfrm>
              <a:prstGeom prst="rect">
                <a:avLst/>
              </a:prstGeom>
              <a:blipFill rotWithShape="0">
                <a:blip r:embed="rId6"/>
                <a:stretch>
                  <a:fillRect l="-2956" r="-6404" b="-11667"/>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4" name="CuadroTexto 23"/>
              <p:cNvSpPr txBox="1"/>
              <p:nvPr/>
            </p:nvSpPr>
            <p:spPr>
              <a:xfrm>
                <a:off x="7547431" y="5041351"/>
                <a:ext cx="1265859" cy="8630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C" sz="2400" b="0" i="1" smtClean="0">
                              <a:latin typeface="Cambria Math" panose="02040503050406030204" pitchFamily="18" charset="0"/>
                            </a:rPr>
                          </m:ctrlPr>
                        </m:sSubPr>
                        <m:e>
                          <m:r>
                            <a:rPr lang="es-EC" sz="2400" i="1">
                              <a:latin typeface="Cambria Math" panose="02040503050406030204" pitchFamily="18" charset="0"/>
                            </a:rPr>
                            <m:t>𝐹</m:t>
                          </m:r>
                        </m:e>
                        <m:sub>
                          <m:r>
                            <a:rPr lang="es-EC" sz="2400" b="0" i="1" smtClean="0">
                              <a:latin typeface="Cambria Math" panose="02040503050406030204" pitchFamily="18" charset="0"/>
                            </a:rPr>
                            <m:t>𝑜</m:t>
                          </m:r>
                        </m:sub>
                      </m:sSub>
                      <m:r>
                        <a:rPr lang="es-EC" sz="2400" b="0" i="1" smtClean="0">
                          <a:latin typeface="Cambria Math" panose="02040503050406030204" pitchFamily="18" charset="0"/>
                        </a:rPr>
                        <m:t>= </m:t>
                      </m:r>
                      <m:f>
                        <m:fPr>
                          <m:ctrlPr>
                            <a:rPr lang="es-EC" sz="2400" b="0" i="1" smtClean="0">
                              <a:latin typeface="Cambria Math" panose="02040503050406030204" pitchFamily="18" charset="0"/>
                            </a:rPr>
                          </m:ctrlPr>
                        </m:fPr>
                        <m:num>
                          <m:sSup>
                            <m:sSupPr>
                              <m:ctrlPr>
                                <a:rPr lang="es-EC" sz="2400" b="0" i="1" smtClean="0">
                                  <a:latin typeface="Cambria Math" panose="02040503050406030204" pitchFamily="18" charset="0"/>
                                </a:rPr>
                              </m:ctrlPr>
                            </m:sSupPr>
                            <m:e>
                              <m:sSub>
                                <m:sSubPr>
                                  <m:ctrlPr>
                                    <a:rPr lang="es-EC" sz="2400" b="0" i="1" smtClean="0">
                                      <a:latin typeface="Cambria Math" panose="02040503050406030204" pitchFamily="18" charset="0"/>
                                    </a:rPr>
                                  </m:ctrlPr>
                                </m:sSubPr>
                                <m:e>
                                  <m:r>
                                    <a:rPr lang="es-EC" sz="2400" b="0" i="1" smtClean="0">
                                      <a:latin typeface="Cambria Math" panose="02040503050406030204" pitchFamily="18" charset="0"/>
                                    </a:rPr>
                                    <m:t>𝑆</m:t>
                                  </m:r>
                                </m:e>
                                <m:sub>
                                  <m:r>
                                    <a:rPr lang="es-EC" sz="2400" b="0" i="1" smtClean="0">
                                      <a:latin typeface="Cambria Math" panose="02040503050406030204" pitchFamily="18" charset="0"/>
                                    </a:rPr>
                                    <m:t>1</m:t>
                                  </m:r>
                                </m:sub>
                              </m:sSub>
                            </m:e>
                            <m:sup>
                              <m:r>
                                <a:rPr lang="es-EC" sz="2400" b="0" i="1" smtClean="0">
                                  <a:latin typeface="Cambria Math" panose="02040503050406030204" pitchFamily="18" charset="0"/>
                                </a:rPr>
                                <m:t>2</m:t>
                              </m:r>
                            </m:sup>
                          </m:sSup>
                        </m:num>
                        <m:den>
                          <m:sSup>
                            <m:sSupPr>
                              <m:ctrlPr>
                                <a:rPr lang="es-EC" sz="2400" i="1">
                                  <a:latin typeface="Cambria Math" panose="02040503050406030204" pitchFamily="18" charset="0"/>
                                </a:rPr>
                              </m:ctrlPr>
                            </m:sSupPr>
                            <m:e>
                              <m:sSub>
                                <m:sSubPr>
                                  <m:ctrlPr>
                                    <a:rPr lang="es-EC" sz="2400" i="1" smtClean="0">
                                      <a:latin typeface="Cambria Math" panose="02040503050406030204" pitchFamily="18" charset="0"/>
                                    </a:rPr>
                                  </m:ctrlPr>
                                </m:sSubPr>
                                <m:e>
                                  <m:r>
                                    <a:rPr lang="es-EC" sz="2400" i="1">
                                      <a:latin typeface="Cambria Math" panose="02040503050406030204" pitchFamily="18" charset="0"/>
                                    </a:rPr>
                                    <m:t>𝑆</m:t>
                                  </m:r>
                                </m:e>
                                <m:sub>
                                  <m:r>
                                    <a:rPr lang="es-EC" sz="2400" b="0" i="1" smtClean="0">
                                      <a:latin typeface="Cambria Math" panose="02040503050406030204" pitchFamily="18" charset="0"/>
                                    </a:rPr>
                                    <m:t>2</m:t>
                                  </m:r>
                                </m:sub>
                              </m:sSub>
                            </m:e>
                            <m:sup>
                              <m:r>
                                <a:rPr lang="es-EC" sz="2400" i="1">
                                  <a:latin typeface="Cambria Math" panose="02040503050406030204" pitchFamily="18" charset="0"/>
                                </a:rPr>
                                <m:t>2</m:t>
                              </m:r>
                            </m:sup>
                          </m:sSup>
                        </m:den>
                      </m:f>
                    </m:oMath>
                  </m:oMathPara>
                </a14:m>
                <a:endParaRPr lang="es-EC" sz="2400" dirty="0"/>
              </a:p>
            </p:txBody>
          </p:sp>
        </mc:Choice>
        <mc:Fallback xmlns="">
          <p:sp>
            <p:nvSpPr>
              <p:cNvPr id="24" name="CuadroTexto 23"/>
              <p:cNvSpPr txBox="1">
                <a:spLocks noRot="1" noChangeAspect="1" noMove="1" noResize="1" noEditPoints="1" noAdjustHandles="1" noChangeArrowheads="1" noChangeShapeType="1" noTextEdit="1"/>
              </p:cNvSpPr>
              <p:nvPr/>
            </p:nvSpPr>
            <p:spPr>
              <a:xfrm>
                <a:off x="7547431" y="5041351"/>
                <a:ext cx="1265859" cy="863057"/>
              </a:xfrm>
              <a:prstGeom prst="rect">
                <a:avLst/>
              </a:prstGeom>
              <a:blipFill rotWithShape="0">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528235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1940641" y="1170997"/>
            <a:ext cx="1930954" cy="452501"/>
          </a:xfrm>
        </p:spPr>
        <p:txBody>
          <a:bodyPr/>
          <a:lstStyle/>
          <a:p>
            <a:pPr algn="ctr"/>
            <a:r>
              <a:rPr lang="es-EC" sz="2000" b="1" dirty="0" smtClean="0"/>
              <a:t>pH</a:t>
            </a:r>
            <a:endParaRPr lang="es-EC" sz="2000" b="1" dirty="0"/>
          </a:p>
        </p:txBody>
      </p:sp>
      <p:sp>
        <p:nvSpPr>
          <p:cNvPr id="5" name="Marcador de texto 4"/>
          <p:cNvSpPr>
            <a:spLocks noGrp="1"/>
          </p:cNvSpPr>
          <p:nvPr>
            <p:ph type="body" sz="quarter" idx="3"/>
          </p:nvPr>
        </p:nvSpPr>
        <p:spPr>
          <a:xfrm>
            <a:off x="8295650" y="1225293"/>
            <a:ext cx="1864090" cy="415401"/>
          </a:xfrm>
        </p:spPr>
        <p:txBody>
          <a:bodyPr/>
          <a:lstStyle/>
          <a:p>
            <a:pPr algn="ctr"/>
            <a:r>
              <a:rPr lang="es-EC" sz="2000" b="1" dirty="0" smtClean="0"/>
              <a:t>CE</a:t>
            </a:r>
            <a:endParaRPr lang="es-EC" sz="2000" b="1" dirty="0"/>
          </a:p>
        </p:txBody>
      </p:sp>
      <p:grpSp>
        <p:nvGrpSpPr>
          <p:cNvPr id="10" name="Grupo 9"/>
          <p:cNvGrpSpPr/>
          <p:nvPr/>
        </p:nvGrpSpPr>
        <p:grpSpPr>
          <a:xfrm>
            <a:off x="1" y="0"/>
            <a:ext cx="4141693" cy="357276"/>
            <a:chOff x="4142263" y="2111524"/>
            <a:chExt cx="2108557" cy="1265134"/>
          </a:xfrm>
        </p:grpSpPr>
        <p:sp>
          <p:nvSpPr>
            <p:cNvPr id="11" name="Rectángulo redondeado 10"/>
            <p:cNvSpPr/>
            <p:nvPr/>
          </p:nvSpPr>
          <p:spPr>
            <a:xfrm>
              <a:off x="4142263" y="2111524"/>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Rectángulo 11"/>
            <p:cNvSpPr/>
            <p:nvPr/>
          </p:nvSpPr>
          <p:spPr>
            <a:xfrm>
              <a:off x="4179318" y="2148579"/>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r>
                <a:rPr lang="es-EC" sz="1600" dirty="0" smtClean="0"/>
                <a:t>Validación de la hipótesis</a:t>
              </a:r>
              <a:endParaRPr lang="es-EC" sz="1600" dirty="0"/>
            </a:p>
          </p:txBody>
        </p:sp>
      </p:grpSp>
      <p:sp>
        <p:nvSpPr>
          <p:cNvPr id="20" name="Rectángulo 19"/>
          <p:cNvSpPr/>
          <p:nvPr/>
        </p:nvSpPr>
        <p:spPr>
          <a:xfrm>
            <a:off x="0" y="650026"/>
            <a:ext cx="2702859" cy="415304"/>
          </a:xfrm>
          <a:prstGeom prst="rect">
            <a:avLst/>
          </a:prstGeom>
          <a:solidFill>
            <a:schemeClr val="bg1"/>
          </a:solidFill>
        </p:spPr>
        <p:txBody>
          <a:bodyPr vert="horz" lIns="91440" tIns="45720" rIns="91440" bIns="45720" rtlCol="0">
            <a:noAutofit/>
          </a:bodyPr>
          <a:lstStyle/>
          <a:p>
            <a:pPr>
              <a:spcBef>
                <a:spcPts val="1000"/>
              </a:spcBef>
              <a:buClr>
                <a:schemeClr val="accent1"/>
              </a:buClr>
            </a:pPr>
            <a:r>
              <a:rPr lang="es-EC" sz="2000" dirty="0" smtClean="0"/>
              <a:t>4. Regla de Decisión</a:t>
            </a:r>
            <a:endParaRPr lang="es-EC" sz="2000" dirty="0"/>
          </a:p>
        </p:txBody>
      </p:sp>
      <p:cxnSp>
        <p:nvCxnSpPr>
          <p:cNvPr id="7" name="Conector recto 6"/>
          <p:cNvCxnSpPr/>
          <p:nvPr/>
        </p:nvCxnSpPr>
        <p:spPr>
          <a:xfrm>
            <a:off x="6064624" y="1225293"/>
            <a:ext cx="0" cy="3600728"/>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474009" y="5426628"/>
            <a:ext cx="11181229" cy="735028"/>
          </a:xfrm>
          <a:prstGeom prst="rect">
            <a:avLst/>
          </a:prstGeom>
        </p:spPr>
        <p:txBody>
          <a:bodyPr vert="horz" lIns="91440" tIns="45720" rIns="91440" bIns="45720" rtlCol="0">
            <a:noAutofit/>
          </a:bodyPr>
          <a:lstStyle/>
          <a:p>
            <a:pPr marL="342900" indent="-342900" algn="just">
              <a:spcBef>
                <a:spcPts val="1000"/>
              </a:spcBef>
              <a:buClr>
                <a:schemeClr val="accent1"/>
              </a:buClr>
              <a:buFont typeface="Wingdings 3" charset="2"/>
              <a:buChar char=""/>
            </a:pPr>
            <a:r>
              <a:rPr lang="es-EC" sz="2000" dirty="0" smtClean="0"/>
              <a:t>De esta manera la </a:t>
            </a:r>
            <a:r>
              <a:rPr lang="es-EC" sz="2000" dirty="0"/>
              <a:t>hipótesis planteada </a:t>
            </a:r>
            <a:r>
              <a:rPr lang="es-EC" sz="2000" dirty="0" smtClean="0"/>
              <a:t>(Ho) </a:t>
            </a:r>
            <a:r>
              <a:rPr lang="es-EC" sz="2000" dirty="0"/>
              <a:t>se rechaza para la variable de </a:t>
            </a:r>
            <a:r>
              <a:rPr lang="es-EC" sz="2000" dirty="0" smtClean="0"/>
              <a:t>pH y se acepta para </a:t>
            </a:r>
            <a:r>
              <a:rPr lang="es-EC" sz="2000" dirty="0"/>
              <a:t>la variable de conductividad eléctrica (CE</a:t>
            </a:r>
            <a:r>
              <a:rPr lang="es-EC" sz="2000" dirty="0" smtClean="0"/>
              <a:t>).</a:t>
            </a:r>
          </a:p>
        </p:txBody>
      </p:sp>
      <p:pic>
        <p:nvPicPr>
          <p:cNvPr id="6" name="Imagen 5"/>
          <p:cNvPicPr>
            <a:picLocks noChangeAspect="1"/>
          </p:cNvPicPr>
          <p:nvPr/>
        </p:nvPicPr>
        <p:blipFill>
          <a:blip r:embed="rId2"/>
          <a:stretch>
            <a:fillRect/>
          </a:stretch>
        </p:blipFill>
        <p:spPr>
          <a:xfrm>
            <a:off x="796418" y="1734760"/>
            <a:ext cx="4467420" cy="3133700"/>
          </a:xfrm>
          <a:prstGeom prst="rect">
            <a:avLst/>
          </a:prstGeom>
        </p:spPr>
      </p:pic>
      <p:pic>
        <p:nvPicPr>
          <p:cNvPr id="13" name="Imagen 12"/>
          <p:cNvPicPr>
            <a:picLocks noChangeAspect="1"/>
          </p:cNvPicPr>
          <p:nvPr/>
        </p:nvPicPr>
        <p:blipFill>
          <a:blip r:embed="rId3"/>
          <a:stretch>
            <a:fillRect/>
          </a:stretch>
        </p:blipFill>
        <p:spPr>
          <a:xfrm>
            <a:off x="6845727" y="1640694"/>
            <a:ext cx="4543932" cy="3198838"/>
          </a:xfrm>
          <a:prstGeom prst="rect">
            <a:avLst/>
          </a:prstGeom>
        </p:spPr>
      </p:pic>
      <p:sp>
        <p:nvSpPr>
          <p:cNvPr id="14" name="Rectángulo 13"/>
          <p:cNvSpPr/>
          <p:nvPr/>
        </p:nvSpPr>
        <p:spPr>
          <a:xfrm>
            <a:off x="906929" y="4518316"/>
            <a:ext cx="889000" cy="3077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0,496</a:t>
            </a:r>
            <a:endParaRPr lang="es-EC" dirty="0">
              <a:latin typeface="Times New Roman" panose="02020603050405020304" pitchFamily="18" charset="0"/>
              <a:cs typeface="Times New Roman" panose="02020603050405020304" pitchFamily="18" charset="0"/>
            </a:endParaRPr>
          </a:p>
        </p:txBody>
      </p:sp>
      <p:sp>
        <p:nvSpPr>
          <p:cNvPr id="19" name="Rectángulo 18"/>
          <p:cNvSpPr/>
          <p:nvPr/>
        </p:nvSpPr>
        <p:spPr>
          <a:xfrm>
            <a:off x="3252694" y="4531827"/>
            <a:ext cx="889000" cy="3077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2,014</a:t>
            </a:r>
            <a:endParaRPr lang="es-EC" dirty="0">
              <a:latin typeface="Times New Roman" panose="02020603050405020304" pitchFamily="18" charset="0"/>
              <a:cs typeface="Times New Roman" panose="02020603050405020304" pitchFamily="18" charset="0"/>
            </a:endParaRPr>
          </a:p>
        </p:txBody>
      </p:sp>
      <p:sp>
        <p:nvSpPr>
          <p:cNvPr id="21" name="Rectángulo 20"/>
          <p:cNvSpPr/>
          <p:nvPr/>
        </p:nvSpPr>
        <p:spPr>
          <a:xfrm>
            <a:off x="9374094" y="4532655"/>
            <a:ext cx="889000" cy="3077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2,014</a:t>
            </a:r>
            <a:endParaRPr lang="es-EC" dirty="0">
              <a:latin typeface="Times New Roman" panose="02020603050405020304" pitchFamily="18" charset="0"/>
              <a:cs typeface="Times New Roman" panose="02020603050405020304" pitchFamily="18" charset="0"/>
            </a:endParaRPr>
          </a:p>
        </p:txBody>
      </p:sp>
      <p:sp>
        <p:nvSpPr>
          <p:cNvPr id="22" name="Rectángulo 21"/>
          <p:cNvSpPr/>
          <p:nvPr/>
        </p:nvSpPr>
        <p:spPr>
          <a:xfrm>
            <a:off x="6865411" y="4508207"/>
            <a:ext cx="889000" cy="307705"/>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0,496</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398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209256" y="1025573"/>
            <a:ext cx="8565970" cy="5341620"/>
          </a:xfrm>
        </p:spPr>
        <p:txBody>
          <a:bodyPr>
            <a:noAutofit/>
          </a:bodyPr>
          <a:lstStyle/>
          <a:p>
            <a:pPr algn="just"/>
            <a:r>
              <a:rPr lang="es-EC" sz="1400" dirty="0"/>
              <a:t>Se recopilaron un total de 130 fichas técnicas de cada perfil del suelo (parámetros físicos y químicos por cada horizonte/capa) a través  del Web Map Service (WMS) del Instituto Espacial Ecuatoriano. De toda la base de datos se validaron 102 y 98 puntos de muestreo para pH y conductividad eléctrica (CE) respectivamente, a través de </a:t>
            </a:r>
            <a:r>
              <a:rPr lang="es-EC" sz="1400" dirty="0" smtClean="0"/>
              <a:t>gráficas </a:t>
            </a:r>
            <a:r>
              <a:rPr lang="es-EC" sz="1400" dirty="0"/>
              <a:t>de control y advertencia</a:t>
            </a:r>
            <a:r>
              <a:rPr lang="es-EC" sz="1400" dirty="0" smtClean="0"/>
              <a:t>.</a:t>
            </a:r>
          </a:p>
          <a:p>
            <a:pPr algn="just"/>
            <a:endParaRPr lang="es-EC" sz="1400" dirty="0"/>
          </a:p>
          <a:p>
            <a:pPr algn="just"/>
            <a:r>
              <a:rPr lang="es-EC" sz="1400" dirty="0"/>
              <a:t>Los modelos de predicción espacial de pH y conductividad eléctrica (CE) obtenidos por técnicas geoestadísticas, se generaron a través del interpolador  Kriging Ordinario sobre una malla irregular de 102 y 98 puntos de muestreo para pH y CE respectivamente. La mayor variabilidad presento la CE con un coeficiente de variación del 50,24%, mientras que el pH apenas con un 5,75%. </a:t>
            </a:r>
            <a:endParaRPr lang="es-EC" sz="1400" dirty="0" smtClean="0"/>
          </a:p>
          <a:p>
            <a:pPr algn="just"/>
            <a:endParaRPr lang="es-EC" sz="1400" dirty="0"/>
          </a:p>
          <a:p>
            <a:pPr algn="just"/>
            <a:r>
              <a:rPr lang="es-EC" sz="1400" dirty="0"/>
              <a:t>La aplicación del código de programación, de mínimos cuadrados colocación (LSC) en Matlab R2009a versión 7.8.0, generó una malla regular de 743 puntos predichos, que  posteriormente se graficaron en ArcGIS 10.1 mediante la herramienta </a:t>
            </a:r>
            <a:r>
              <a:rPr lang="es-EC" sz="1400" i="1" dirty="0"/>
              <a:t>Point to Raster</a:t>
            </a:r>
            <a:r>
              <a:rPr lang="es-EC" sz="1400" dirty="0"/>
              <a:t>. Es importante mencionar que los modelos de predicción espacial de pH y conductividad eléctrica (CE) obtenidos por LSC, están en formato raster. </a:t>
            </a:r>
          </a:p>
          <a:p>
            <a:pPr marL="0" indent="0" algn="just">
              <a:buNone/>
            </a:pPr>
            <a:endParaRPr lang="es-EC" sz="1400" dirty="0" smtClean="0"/>
          </a:p>
          <a:p>
            <a:pPr algn="just"/>
            <a:r>
              <a:rPr lang="es-EC" sz="1400" dirty="0" smtClean="0"/>
              <a:t>La </a:t>
            </a:r>
            <a:r>
              <a:rPr lang="es-EC" sz="1400" dirty="0"/>
              <a:t>validación de los modelos con puntos externos, demostró que la metodología más competente para la predicción espacial de CE es a través de  mínimos cuadrados colocación (LSC), mientras que para pH son las técnicas geoestadísticas. El mapeo de ciertos parámetros del suelo, permitirán  establecer la factibilidad, la viabilidad y el buen desarrollo de un cultivo en un suelo definido.</a:t>
            </a:r>
          </a:p>
          <a:p>
            <a:pPr algn="just"/>
            <a:endParaRPr lang="es-EC" sz="1400" dirty="0"/>
          </a:p>
        </p:txBody>
      </p:sp>
      <p:sp>
        <p:nvSpPr>
          <p:cNvPr id="4" name="Título 1">
            <a:extLst>
              <a:ext uri="{FF2B5EF4-FFF2-40B4-BE49-F238E27FC236}">
                <a16:creationId xmlns:a16="http://schemas.microsoft.com/office/drawing/2014/main" xmlns="" id="{7289535B-4C24-407A-8FDB-4927CAFA3E28}"/>
              </a:ext>
            </a:extLst>
          </p:cNvPr>
          <p:cNvSpPr>
            <a:spLocks noGrp="1"/>
          </p:cNvSpPr>
          <p:nvPr>
            <p:ph type="title"/>
          </p:nvPr>
        </p:nvSpPr>
        <p:spPr>
          <a:xfrm>
            <a:off x="1686741" y="284182"/>
            <a:ext cx="3531870" cy="582390"/>
          </a:xfrm>
        </p:spPr>
        <p:txBody>
          <a:bodyPr>
            <a:normAutofit fontScale="90000"/>
          </a:bodyPr>
          <a:lstStyle/>
          <a:p>
            <a:r>
              <a:rPr lang="es-EC" b="1" dirty="0" smtClean="0">
                <a:solidFill>
                  <a:srgbClr val="0070C0"/>
                </a:solidFill>
              </a:rPr>
              <a:t>CONCLUSIONES</a:t>
            </a:r>
            <a:endParaRPr lang="es-US" b="1" dirty="0">
              <a:solidFill>
                <a:srgbClr val="0070C0"/>
              </a:solidFill>
            </a:endParaRPr>
          </a:p>
        </p:txBody>
      </p:sp>
    </p:spTree>
    <p:extLst>
      <p:ext uri="{BB962C8B-B14F-4D97-AF65-F5344CB8AC3E}">
        <p14:creationId xmlns:p14="http://schemas.microsoft.com/office/powerpoint/2010/main" val="487208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33451" y="1443990"/>
            <a:ext cx="8895806" cy="4678680"/>
          </a:xfrm>
        </p:spPr>
        <p:txBody>
          <a:bodyPr>
            <a:normAutofit/>
          </a:bodyPr>
          <a:lstStyle/>
          <a:p>
            <a:pPr algn="just"/>
            <a:r>
              <a:rPr lang="es-EC" sz="1500" dirty="0"/>
              <a:t>Para obtener mejores resultados en la aplicación de mínimos cuadrados colocación (LSC), respecto al ajuste del modelo matemático seleccionado de cada variable, se recomienda poseer un mayor número de puntos de observación en forma de malla regular, los mismos que deben adaptarse de mejor manera al gráfico de la función de cada  modelo lineal.  Dicho modelo lineal debe presentar buena correlación, buen condicionamiento del sistema  y el menor error medio</a:t>
            </a:r>
            <a:r>
              <a:rPr lang="es-EC" sz="1500" dirty="0" smtClean="0"/>
              <a:t>.</a:t>
            </a:r>
          </a:p>
          <a:p>
            <a:pPr marL="0" indent="0" algn="just">
              <a:buNone/>
            </a:pPr>
            <a:endParaRPr lang="es-EC" sz="1500" dirty="0"/>
          </a:p>
          <a:p>
            <a:pPr algn="just"/>
            <a:r>
              <a:rPr lang="es-EC" sz="1500" dirty="0"/>
              <a:t> </a:t>
            </a:r>
            <a:r>
              <a:rPr lang="es-EC" sz="1500" dirty="0" smtClean="0"/>
              <a:t>Antes </a:t>
            </a:r>
            <a:r>
              <a:rPr lang="es-EC" sz="1500" dirty="0"/>
              <a:t>de aplicar cualquier metodología de predicción espacial, se recomienda identificar y eliminar la mayor cantidad de fenómenos de contaminación puntual, a través de imágenes satelitales, interpretación visual por ortofotos y el uso de cartografía influyente dentro del área de estudio. Además sería aconsejable visitar el área de estudio para una posible verificación de los datos</a:t>
            </a:r>
            <a:r>
              <a:rPr lang="es-EC" sz="1500" dirty="0" smtClean="0"/>
              <a:t>.</a:t>
            </a:r>
          </a:p>
          <a:p>
            <a:pPr algn="just"/>
            <a:endParaRPr lang="es-EC" sz="1500" dirty="0"/>
          </a:p>
          <a:p>
            <a:pPr algn="just"/>
            <a:r>
              <a:rPr lang="es-EC" sz="1500" dirty="0" smtClean="0"/>
              <a:t> Se </a:t>
            </a:r>
            <a:r>
              <a:rPr lang="es-EC" sz="1500" dirty="0"/>
              <a:t>aconseja para futuras investigaciones aplicar la metodología de mínimos cuadrados colocación (LSC), en la generación de modelos de predicción para los múltiples parámetros físicos y químicos del componente suelo.</a:t>
            </a:r>
          </a:p>
          <a:p>
            <a:pPr algn="just"/>
            <a:endParaRPr lang="es-EC" sz="1500" dirty="0"/>
          </a:p>
        </p:txBody>
      </p:sp>
      <p:sp>
        <p:nvSpPr>
          <p:cNvPr id="4" name="Título 1">
            <a:extLst>
              <a:ext uri="{FF2B5EF4-FFF2-40B4-BE49-F238E27FC236}">
                <a16:creationId xmlns:a16="http://schemas.microsoft.com/office/drawing/2014/main" xmlns="" id="{7289535B-4C24-407A-8FDB-4927CAFA3E28}"/>
              </a:ext>
            </a:extLst>
          </p:cNvPr>
          <p:cNvSpPr>
            <a:spLocks noGrp="1"/>
          </p:cNvSpPr>
          <p:nvPr>
            <p:ph type="title"/>
          </p:nvPr>
        </p:nvSpPr>
        <p:spPr>
          <a:xfrm>
            <a:off x="1703070" y="600414"/>
            <a:ext cx="8538210" cy="582390"/>
          </a:xfrm>
        </p:spPr>
        <p:txBody>
          <a:bodyPr>
            <a:normAutofit fontScale="90000"/>
          </a:bodyPr>
          <a:lstStyle/>
          <a:p>
            <a:r>
              <a:rPr lang="es-EC" b="1" dirty="0" smtClean="0">
                <a:solidFill>
                  <a:srgbClr val="0070C0"/>
                </a:solidFill>
              </a:rPr>
              <a:t>RECOMENDACIONES</a:t>
            </a:r>
            <a:endParaRPr lang="es-US" b="1" dirty="0">
              <a:solidFill>
                <a:srgbClr val="0070C0"/>
              </a:solidFill>
            </a:endParaRPr>
          </a:p>
        </p:txBody>
      </p:sp>
    </p:spTree>
    <p:extLst>
      <p:ext uri="{BB962C8B-B14F-4D97-AF65-F5344CB8AC3E}">
        <p14:creationId xmlns:p14="http://schemas.microsoft.com/office/powerpoint/2010/main" val="14126673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01879" y="2268039"/>
            <a:ext cx="8915399" cy="2262781"/>
          </a:xfrm>
        </p:spPr>
        <p:txBody>
          <a:bodyPr/>
          <a:lstStyle/>
          <a:p>
            <a:pPr algn="ctr"/>
            <a:r>
              <a:rPr lang="es-EC" b="1" dirty="0" smtClean="0"/>
              <a:t>GRACIAS POR SU ATENCIÓN</a:t>
            </a:r>
            <a:endParaRPr lang="es-EC" b="1" dirty="0"/>
          </a:p>
        </p:txBody>
      </p:sp>
    </p:spTree>
    <p:extLst>
      <p:ext uri="{BB962C8B-B14F-4D97-AF65-F5344CB8AC3E}">
        <p14:creationId xmlns:p14="http://schemas.microsoft.com/office/powerpoint/2010/main" val="202726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BEBDEF-C07A-4678-8FE9-6377EB1AD1F0}"/>
              </a:ext>
            </a:extLst>
          </p:cNvPr>
          <p:cNvSpPr>
            <a:spLocks noGrp="1"/>
          </p:cNvSpPr>
          <p:nvPr>
            <p:ph type="title"/>
          </p:nvPr>
        </p:nvSpPr>
        <p:spPr>
          <a:xfrm>
            <a:off x="1665825" y="659473"/>
            <a:ext cx="2334675" cy="633190"/>
          </a:xfrm>
        </p:spPr>
        <p:txBody>
          <a:bodyPr>
            <a:normAutofit fontScale="90000"/>
          </a:bodyPr>
          <a:lstStyle/>
          <a:p>
            <a:r>
              <a:rPr lang="es-EC" b="1" dirty="0">
                <a:solidFill>
                  <a:srgbClr val="0070C0"/>
                </a:solidFill>
              </a:rPr>
              <a:t>OBJETIVOS</a:t>
            </a:r>
            <a:endParaRPr lang="es-US" b="1" dirty="0">
              <a:solidFill>
                <a:srgbClr val="0070C0"/>
              </a:solidFill>
            </a:endParaRPr>
          </a:p>
        </p:txBody>
      </p:sp>
      <p:sp>
        <p:nvSpPr>
          <p:cNvPr id="3" name="Marcador de contenido 2">
            <a:extLst>
              <a:ext uri="{FF2B5EF4-FFF2-40B4-BE49-F238E27FC236}">
                <a16:creationId xmlns:a16="http://schemas.microsoft.com/office/drawing/2014/main" xmlns="" id="{9843478D-F3E5-419A-9F8C-4D4100FCF0CD}"/>
              </a:ext>
            </a:extLst>
          </p:cNvPr>
          <p:cNvSpPr>
            <a:spLocks noGrp="1"/>
          </p:cNvSpPr>
          <p:nvPr>
            <p:ph idx="1"/>
          </p:nvPr>
        </p:nvSpPr>
        <p:spPr>
          <a:xfrm>
            <a:off x="2206636" y="1680708"/>
            <a:ext cx="9340980" cy="1017810"/>
          </a:xfrm>
        </p:spPr>
        <p:txBody>
          <a:bodyPr>
            <a:noAutofit/>
          </a:bodyPr>
          <a:lstStyle/>
          <a:p>
            <a:pPr marL="0" indent="0" algn="just">
              <a:buNone/>
            </a:pPr>
            <a:r>
              <a:rPr lang="es-EC" sz="2000" dirty="0">
                <a:solidFill>
                  <a:schemeClr val="tx1"/>
                </a:solidFill>
              </a:rPr>
              <a:t>Generar modelos de predicción espacial de los parámetros pH y conductividad eléctrica, para el suelo del cantón Montecristi, mediante técnicas geoestadísticas y mínimos cuadrados colocación (LSC). </a:t>
            </a:r>
            <a:endParaRPr lang="es-US" sz="2000" dirty="0">
              <a:solidFill>
                <a:schemeClr val="tx1"/>
              </a:solidFill>
            </a:endParaRPr>
          </a:p>
        </p:txBody>
      </p:sp>
      <p:sp>
        <p:nvSpPr>
          <p:cNvPr id="4" name="Título 1">
            <a:extLst>
              <a:ext uri="{FF2B5EF4-FFF2-40B4-BE49-F238E27FC236}">
                <a16:creationId xmlns:a16="http://schemas.microsoft.com/office/drawing/2014/main" xmlns="" id="{C55305C7-43CE-4FCA-AFBE-AABCD6C9E2E3}"/>
              </a:ext>
            </a:extLst>
          </p:cNvPr>
          <p:cNvSpPr txBox="1">
            <a:spLocks/>
          </p:cNvSpPr>
          <p:nvPr/>
        </p:nvSpPr>
        <p:spPr>
          <a:xfrm>
            <a:off x="2136787" y="1311493"/>
            <a:ext cx="3312575" cy="468090"/>
          </a:xfrm>
          <a:prstGeom prst="rect">
            <a:avLst/>
          </a:prstGeom>
        </p:spPr>
        <p:txBody>
          <a:bodyPr vert="horz" lIns="91440" tIns="45720" rIns="91440" bIns="45720" rtlCol="0" anchor="t">
            <a:normAutofit fontScale="67500" lnSpcReduction="2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dirty="0">
                <a:solidFill>
                  <a:srgbClr val="0070C0"/>
                </a:solidFill>
              </a:rPr>
              <a:t>OBJETIVO GENERAL</a:t>
            </a:r>
            <a:endParaRPr lang="es-US" b="1" dirty="0">
              <a:solidFill>
                <a:srgbClr val="0070C0"/>
              </a:solidFill>
            </a:endParaRPr>
          </a:p>
        </p:txBody>
      </p:sp>
      <p:sp>
        <p:nvSpPr>
          <p:cNvPr id="6" name="Título 1">
            <a:extLst>
              <a:ext uri="{FF2B5EF4-FFF2-40B4-BE49-F238E27FC236}">
                <a16:creationId xmlns:a16="http://schemas.microsoft.com/office/drawing/2014/main" xmlns="" id="{CF61886E-07F7-47A7-AA9C-473BFD2FFC6B}"/>
              </a:ext>
            </a:extLst>
          </p:cNvPr>
          <p:cNvSpPr txBox="1">
            <a:spLocks/>
          </p:cNvSpPr>
          <p:nvPr/>
        </p:nvSpPr>
        <p:spPr>
          <a:xfrm>
            <a:off x="2206636" y="3067733"/>
            <a:ext cx="3832213" cy="52886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sz="2400" b="1" dirty="0">
                <a:solidFill>
                  <a:srgbClr val="0070C0"/>
                </a:solidFill>
              </a:rPr>
              <a:t>OBJETIVOS </a:t>
            </a:r>
            <a:r>
              <a:rPr lang="es-EC" sz="2500" b="1" dirty="0">
                <a:solidFill>
                  <a:srgbClr val="0070C0"/>
                </a:solidFill>
              </a:rPr>
              <a:t>ESPECIFICOS</a:t>
            </a:r>
            <a:endParaRPr lang="es-US" sz="2500" b="1" dirty="0">
              <a:solidFill>
                <a:srgbClr val="0070C0"/>
              </a:solidFill>
            </a:endParaRPr>
          </a:p>
        </p:txBody>
      </p:sp>
      <p:sp>
        <p:nvSpPr>
          <p:cNvPr id="7" name="Marcador de contenido 2">
            <a:extLst>
              <a:ext uri="{FF2B5EF4-FFF2-40B4-BE49-F238E27FC236}">
                <a16:creationId xmlns:a16="http://schemas.microsoft.com/office/drawing/2014/main" xmlns="" id="{CC31231A-E78D-4446-8018-1D615B7A21B8}"/>
              </a:ext>
            </a:extLst>
          </p:cNvPr>
          <p:cNvSpPr txBox="1">
            <a:spLocks/>
          </p:cNvSpPr>
          <p:nvPr/>
        </p:nvSpPr>
        <p:spPr>
          <a:xfrm>
            <a:off x="2425000" y="3482286"/>
            <a:ext cx="9407609" cy="30099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0" algn="just"/>
            <a:r>
              <a:rPr lang="es-EC" sz="2000" dirty="0">
                <a:solidFill>
                  <a:schemeClr val="tx1"/>
                </a:solidFill>
              </a:rPr>
              <a:t>Recopilar y validar los datos georreferenciados.</a:t>
            </a:r>
            <a:endParaRPr lang="es-US" sz="2000" dirty="0">
              <a:solidFill>
                <a:schemeClr val="tx1"/>
              </a:solidFill>
            </a:endParaRPr>
          </a:p>
          <a:p>
            <a:pPr lvl="0" algn="just"/>
            <a:r>
              <a:rPr lang="es-EC" sz="2000" dirty="0">
                <a:solidFill>
                  <a:schemeClr val="tx1"/>
                </a:solidFill>
              </a:rPr>
              <a:t>Obtener un modelo de predicción para cada parámetro, utilizando técnicas geoestadísticas como el </a:t>
            </a:r>
            <a:r>
              <a:rPr lang="es-EC" sz="2000" dirty="0" err="1">
                <a:solidFill>
                  <a:schemeClr val="tx1"/>
                </a:solidFill>
              </a:rPr>
              <a:t>variograma</a:t>
            </a:r>
            <a:r>
              <a:rPr lang="es-EC" sz="2000" dirty="0">
                <a:solidFill>
                  <a:schemeClr val="tx1"/>
                </a:solidFill>
              </a:rPr>
              <a:t> y el predictor </a:t>
            </a:r>
            <a:r>
              <a:rPr lang="es-EC" sz="2000" dirty="0" err="1">
                <a:solidFill>
                  <a:schemeClr val="tx1"/>
                </a:solidFill>
              </a:rPr>
              <a:t>Kriging</a:t>
            </a:r>
            <a:r>
              <a:rPr lang="es-EC" sz="2000" dirty="0">
                <a:solidFill>
                  <a:schemeClr val="tx1"/>
                </a:solidFill>
              </a:rPr>
              <a:t>.</a:t>
            </a:r>
            <a:endParaRPr lang="es-US" sz="2000" dirty="0">
              <a:solidFill>
                <a:schemeClr val="tx1"/>
              </a:solidFill>
            </a:endParaRPr>
          </a:p>
          <a:p>
            <a:pPr lvl="0" algn="just"/>
            <a:r>
              <a:rPr lang="es-EC" sz="2000" dirty="0">
                <a:solidFill>
                  <a:schemeClr val="tx1"/>
                </a:solidFill>
              </a:rPr>
              <a:t>Generar la matriz covarianza empírica del set de datos y desarrollar el modelo de predicción para cada parámetro, a través de mínimos cuadrados colocación (LSC).</a:t>
            </a:r>
            <a:endParaRPr lang="es-US" sz="2000" dirty="0">
              <a:solidFill>
                <a:schemeClr val="tx1"/>
              </a:solidFill>
            </a:endParaRPr>
          </a:p>
          <a:p>
            <a:pPr lvl="0" algn="just"/>
            <a:r>
              <a:rPr lang="es-EC" sz="2000" dirty="0">
                <a:solidFill>
                  <a:schemeClr val="tx1"/>
                </a:solidFill>
              </a:rPr>
              <a:t>Comprobar los modelos de predicción resultantes, a través de puntos de validación entre el método estocástico </a:t>
            </a:r>
            <a:r>
              <a:rPr lang="es-EC" sz="2000" dirty="0" err="1">
                <a:solidFill>
                  <a:schemeClr val="tx1"/>
                </a:solidFill>
              </a:rPr>
              <a:t>Kriging</a:t>
            </a:r>
            <a:r>
              <a:rPr lang="es-EC" sz="2000" dirty="0">
                <a:solidFill>
                  <a:schemeClr val="tx1"/>
                </a:solidFill>
              </a:rPr>
              <a:t> y mínimos cuadrados colocación (LSC).</a:t>
            </a:r>
            <a:endParaRPr lang="es-US" sz="2000" dirty="0">
              <a:solidFill>
                <a:schemeClr val="tx1"/>
              </a:solidFill>
            </a:endParaRPr>
          </a:p>
        </p:txBody>
      </p:sp>
    </p:spTree>
    <p:extLst>
      <p:ext uri="{BB962C8B-B14F-4D97-AF65-F5344CB8AC3E}">
        <p14:creationId xmlns:p14="http://schemas.microsoft.com/office/powerpoint/2010/main" val="1222681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lumMod val="120000"/>
              </a:schemeClr>
            </a:gs>
            <a:gs pos="100000">
              <a:schemeClr val="accent1">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289535B-4C24-407A-8FDB-4927CAFA3E28}"/>
              </a:ext>
            </a:extLst>
          </p:cNvPr>
          <p:cNvSpPr>
            <a:spLocks noGrp="1"/>
          </p:cNvSpPr>
          <p:nvPr>
            <p:ph type="title"/>
          </p:nvPr>
        </p:nvSpPr>
        <p:spPr>
          <a:xfrm>
            <a:off x="1640503" y="693297"/>
            <a:ext cx="1598075" cy="582390"/>
          </a:xfrm>
        </p:spPr>
        <p:txBody>
          <a:bodyPr>
            <a:normAutofit fontScale="90000"/>
          </a:bodyPr>
          <a:lstStyle/>
          <a:p>
            <a:r>
              <a:rPr lang="es-EC" b="1" dirty="0">
                <a:solidFill>
                  <a:srgbClr val="0070C0"/>
                </a:solidFill>
              </a:rPr>
              <a:t>METAS</a:t>
            </a:r>
            <a:endParaRPr lang="es-US" b="1" dirty="0">
              <a:solidFill>
                <a:srgbClr val="0070C0"/>
              </a:solidFill>
            </a:endParaRPr>
          </a:p>
        </p:txBody>
      </p:sp>
      <p:sp>
        <p:nvSpPr>
          <p:cNvPr id="3" name="Marcador de contenido 2">
            <a:extLst>
              <a:ext uri="{FF2B5EF4-FFF2-40B4-BE49-F238E27FC236}">
                <a16:creationId xmlns:a16="http://schemas.microsoft.com/office/drawing/2014/main" xmlns="" id="{79DE1676-FA4B-429A-81AA-65EC6BE6A112}"/>
              </a:ext>
            </a:extLst>
          </p:cNvPr>
          <p:cNvSpPr>
            <a:spLocks noGrp="1"/>
          </p:cNvSpPr>
          <p:nvPr>
            <p:ph idx="1"/>
          </p:nvPr>
        </p:nvSpPr>
        <p:spPr>
          <a:xfrm>
            <a:off x="1790629" y="1469786"/>
            <a:ext cx="9729788" cy="4194035"/>
          </a:xfrm>
        </p:spPr>
        <p:txBody>
          <a:bodyPr>
            <a:noAutofit/>
          </a:bodyPr>
          <a:lstStyle/>
          <a:p>
            <a:pPr lvl="0" algn="just"/>
            <a:r>
              <a:rPr lang="es-EC" sz="2000" dirty="0">
                <a:solidFill>
                  <a:schemeClr val="tx1"/>
                </a:solidFill>
              </a:rPr>
              <a:t>Una base de datos geográfica con información recopilada del Web Map Service del Instituto Espacial Ecuatoriano (IEE</a:t>
            </a:r>
            <a:r>
              <a:rPr lang="es-EC" sz="2000" dirty="0" smtClean="0">
                <a:solidFill>
                  <a:schemeClr val="tx1"/>
                </a:solidFill>
              </a:rPr>
              <a:t>).</a:t>
            </a:r>
          </a:p>
          <a:p>
            <a:pPr lvl="0" algn="just"/>
            <a:endParaRPr lang="es-US" sz="2000" dirty="0">
              <a:solidFill>
                <a:schemeClr val="tx1"/>
              </a:solidFill>
            </a:endParaRPr>
          </a:p>
          <a:p>
            <a:pPr lvl="0" algn="just"/>
            <a:r>
              <a:rPr lang="es-EC" sz="2000" dirty="0">
                <a:solidFill>
                  <a:schemeClr val="tx1"/>
                </a:solidFill>
              </a:rPr>
              <a:t>Un mapa 1:25.000, por cada modelo de predicción espacial de pH y conductividad eléctrica generado mediante técnicas geoestadísticas</a:t>
            </a:r>
            <a:r>
              <a:rPr lang="es-EC" sz="2000" dirty="0" smtClean="0">
                <a:solidFill>
                  <a:schemeClr val="tx1"/>
                </a:solidFill>
              </a:rPr>
              <a:t>.</a:t>
            </a:r>
          </a:p>
          <a:p>
            <a:pPr lvl="0" algn="just"/>
            <a:endParaRPr lang="es-US" sz="2000" dirty="0">
              <a:solidFill>
                <a:schemeClr val="tx1"/>
              </a:solidFill>
            </a:endParaRPr>
          </a:p>
          <a:p>
            <a:pPr lvl="0" algn="just"/>
            <a:r>
              <a:rPr lang="es-EC" sz="2000" dirty="0">
                <a:solidFill>
                  <a:schemeClr val="tx1"/>
                </a:solidFill>
              </a:rPr>
              <a:t>Un mapa 1:25.000,  por cada modelo de predicción espacial de pH y conductividad eléctrica aplicando mínimos cuadrado colocación (LSC</a:t>
            </a:r>
            <a:r>
              <a:rPr lang="es-EC" sz="2000" dirty="0" smtClean="0">
                <a:solidFill>
                  <a:schemeClr val="tx1"/>
                </a:solidFill>
              </a:rPr>
              <a:t>).</a:t>
            </a:r>
          </a:p>
          <a:p>
            <a:pPr lvl="0" algn="just"/>
            <a:endParaRPr lang="es-US" sz="2000" dirty="0">
              <a:solidFill>
                <a:schemeClr val="tx1"/>
              </a:solidFill>
            </a:endParaRPr>
          </a:p>
          <a:p>
            <a:pPr lvl="0" algn="just"/>
            <a:r>
              <a:rPr lang="es-EC" sz="2000" dirty="0">
                <a:solidFill>
                  <a:schemeClr val="tx1"/>
                </a:solidFill>
              </a:rPr>
              <a:t>Un reporte con los datos de validación de cada modelo de predicción obtenido, con sus respectivos errores de predicción por cada parámetro.</a:t>
            </a:r>
            <a:endParaRPr lang="es-US" sz="2000" dirty="0">
              <a:solidFill>
                <a:schemeClr val="tx1"/>
              </a:solidFill>
            </a:endParaRPr>
          </a:p>
          <a:p>
            <a:pPr marL="0" indent="0" algn="just">
              <a:buNone/>
            </a:pPr>
            <a:endParaRPr lang="es-US" sz="2000" dirty="0">
              <a:solidFill>
                <a:schemeClr val="tx1"/>
              </a:solidFill>
            </a:endParaRPr>
          </a:p>
        </p:txBody>
      </p:sp>
    </p:spTree>
    <p:extLst>
      <p:ext uri="{BB962C8B-B14F-4D97-AF65-F5344CB8AC3E}">
        <p14:creationId xmlns:p14="http://schemas.microsoft.com/office/powerpoint/2010/main" val="20353687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8000"/>
            <a:lum/>
          </a:blip>
          <a:srcRect/>
          <a:stretch>
            <a:fillRect t="-17000" b="-17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289535B-4C24-407A-8FDB-4927CAFA3E28}"/>
              </a:ext>
            </a:extLst>
          </p:cNvPr>
          <p:cNvSpPr>
            <a:spLocks noGrp="1"/>
          </p:cNvSpPr>
          <p:nvPr>
            <p:ph type="title"/>
          </p:nvPr>
        </p:nvSpPr>
        <p:spPr>
          <a:xfrm>
            <a:off x="1736038" y="720591"/>
            <a:ext cx="2126279" cy="582390"/>
          </a:xfrm>
        </p:spPr>
        <p:txBody>
          <a:bodyPr>
            <a:normAutofit fontScale="90000"/>
          </a:bodyPr>
          <a:lstStyle/>
          <a:p>
            <a:r>
              <a:rPr lang="es-EC" b="1" dirty="0" smtClean="0">
                <a:solidFill>
                  <a:srgbClr val="0070C0"/>
                </a:solidFill>
              </a:rPr>
              <a:t>HIPÓTESIS</a:t>
            </a:r>
            <a:endParaRPr lang="es-US" b="1" dirty="0">
              <a:solidFill>
                <a:srgbClr val="0070C0"/>
              </a:solidFill>
            </a:endParaRPr>
          </a:p>
        </p:txBody>
      </p:sp>
      <p:sp>
        <p:nvSpPr>
          <p:cNvPr id="3" name="Marcador de contenido 2">
            <a:extLst>
              <a:ext uri="{FF2B5EF4-FFF2-40B4-BE49-F238E27FC236}">
                <a16:creationId xmlns:a16="http://schemas.microsoft.com/office/drawing/2014/main" xmlns="" id="{79DE1676-FA4B-429A-81AA-65EC6BE6A112}"/>
              </a:ext>
            </a:extLst>
          </p:cNvPr>
          <p:cNvSpPr>
            <a:spLocks noGrp="1"/>
          </p:cNvSpPr>
          <p:nvPr>
            <p:ph idx="1"/>
          </p:nvPr>
        </p:nvSpPr>
        <p:spPr>
          <a:xfrm>
            <a:off x="1736038" y="2261358"/>
            <a:ext cx="9729788" cy="3047621"/>
          </a:xfrm>
        </p:spPr>
        <p:txBody>
          <a:bodyPr>
            <a:normAutofit/>
          </a:bodyPr>
          <a:lstStyle/>
          <a:p>
            <a:pPr algn="just"/>
            <a:r>
              <a:rPr lang="es-EC" sz="2400" dirty="0">
                <a:solidFill>
                  <a:schemeClr val="tx1"/>
                </a:solidFill>
              </a:rPr>
              <a:t>La aplicación de un modelo de predicción por mínimos cuadrados colocación (LSC), de los parámetros pH y conductividad eléctrica (CE) de los suelos del cantón Montecristi, genera un menor grado de incertidumbre que un modelo de predicción generado por la interpolación mediante Kriging.</a:t>
            </a:r>
          </a:p>
          <a:p>
            <a:pPr marL="0" indent="0" algn="just">
              <a:buNone/>
            </a:pPr>
            <a:endParaRPr lang="es-US" sz="2000" dirty="0">
              <a:solidFill>
                <a:schemeClr val="tx1"/>
              </a:solidFill>
            </a:endParaRPr>
          </a:p>
        </p:txBody>
      </p:sp>
    </p:spTree>
    <p:extLst>
      <p:ext uri="{BB962C8B-B14F-4D97-AF65-F5344CB8AC3E}">
        <p14:creationId xmlns:p14="http://schemas.microsoft.com/office/powerpoint/2010/main" val="3803755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902764" y="170280"/>
            <a:ext cx="8911687" cy="648477"/>
          </a:xfrm>
        </p:spPr>
        <p:txBody>
          <a:bodyPr/>
          <a:lstStyle/>
          <a:p>
            <a:pPr algn="ctr"/>
            <a:r>
              <a:rPr lang="es-US" b="1" dirty="0"/>
              <a:t>FUNDAMENTOS CONCEPTUALES</a:t>
            </a:r>
            <a:endParaRPr lang="es-EC" dirty="0"/>
          </a:p>
        </p:txBody>
      </p:sp>
      <p:sp>
        <p:nvSpPr>
          <p:cNvPr id="3" name="Marcador de texto 2"/>
          <p:cNvSpPr>
            <a:spLocks noGrp="1"/>
          </p:cNvSpPr>
          <p:nvPr>
            <p:ph type="body" idx="1"/>
          </p:nvPr>
        </p:nvSpPr>
        <p:spPr>
          <a:xfrm>
            <a:off x="1125878" y="858723"/>
            <a:ext cx="3813928" cy="962168"/>
          </a:xfrm>
        </p:spPr>
        <p:txBody>
          <a:bodyPr/>
          <a:lstStyle/>
          <a:p>
            <a:pPr algn="ctr"/>
            <a:r>
              <a:rPr lang="es-US" b="1" dirty="0"/>
              <a:t>TÉCNICAS </a:t>
            </a:r>
            <a:r>
              <a:rPr lang="es-US" b="1" dirty="0" smtClean="0"/>
              <a:t>GEOESTADÍSTICAS</a:t>
            </a:r>
            <a:endParaRPr lang="es-US" b="1" dirty="0"/>
          </a:p>
        </p:txBody>
      </p:sp>
      <p:sp>
        <p:nvSpPr>
          <p:cNvPr id="4" name="Marcador de contenido 3"/>
          <p:cNvSpPr>
            <a:spLocks noGrp="1"/>
          </p:cNvSpPr>
          <p:nvPr>
            <p:ph sz="half" idx="2"/>
          </p:nvPr>
        </p:nvSpPr>
        <p:spPr>
          <a:xfrm>
            <a:off x="861395" y="1910002"/>
            <a:ext cx="4342893" cy="1582279"/>
          </a:xfrm>
        </p:spPr>
        <p:txBody>
          <a:bodyPr/>
          <a:lstStyle/>
          <a:p>
            <a:r>
              <a:rPr lang="es-EC" dirty="0" smtClean="0"/>
              <a:t>Hoy </a:t>
            </a:r>
            <a:r>
              <a:rPr lang="es-EC" dirty="0"/>
              <a:t>en día, la geoestadística es una técnica que sirve para analizar y predecir los valores de una variable que está distribuida en espacio o tiempo (Luna, 2012)</a:t>
            </a:r>
          </a:p>
        </p:txBody>
      </p:sp>
      <p:sp>
        <p:nvSpPr>
          <p:cNvPr id="5" name="Marcador de texto 4"/>
          <p:cNvSpPr>
            <a:spLocks noGrp="1"/>
          </p:cNvSpPr>
          <p:nvPr>
            <p:ph type="body" sz="quarter" idx="3"/>
          </p:nvPr>
        </p:nvSpPr>
        <p:spPr>
          <a:xfrm>
            <a:off x="7529861" y="968306"/>
            <a:ext cx="3999001" cy="941696"/>
          </a:xfrm>
        </p:spPr>
        <p:txBody>
          <a:bodyPr/>
          <a:lstStyle/>
          <a:p>
            <a:pPr algn="ctr"/>
            <a:r>
              <a:rPr lang="es-US" b="1" dirty="0"/>
              <a:t>MÍNIMOS CUADRADOS COLOCACIÓN (LSC</a:t>
            </a:r>
            <a:r>
              <a:rPr lang="es-US" b="1" dirty="0" smtClean="0"/>
              <a:t>)</a:t>
            </a:r>
            <a:endParaRPr lang="es-US" b="1" dirty="0"/>
          </a:p>
        </p:txBody>
      </p:sp>
      <p:sp>
        <p:nvSpPr>
          <p:cNvPr id="6" name="Marcador de contenido 5"/>
          <p:cNvSpPr>
            <a:spLocks noGrp="1"/>
          </p:cNvSpPr>
          <p:nvPr>
            <p:ph sz="quarter" idx="4"/>
          </p:nvPr>
        </p:nvSpPr>
        <p:spPr>
          <a:xfrm>
            <a:off x="7237478" y="1914754"/>
            <a:ext cx="4583766" cy="1418506"/>
          </a:xfrm>
        </p:spPr>
        <p:txBody>
          <a:bodyPr/>
          <a:lstStyle/>
          <a:p>
            <a:r>
              <a:rPr lang="es-EC" dirty="0"/>
              <a:t>Es una técnica matemática de gran precisión que se aplica a datos dispersos mediante métodos estadísticos (</a:t>
            </a:r>
            <a:r>
              <a:rPr lang="es-EC" dirty="0" err="1"/>
              <a:t>Furones</a:t>
            </a:r>
            <a:r>
              <a:rPr lang="es-EC" dirty="0"/>
              <a:t>, 2007).</a:t>
            </a:r>
          </a:p>
          <a:p>
            <a:endParaRPr lang="es-EC" dirty="0"/>
          </a:p>
        </p:txBody>
      </p:sp>
      <p:pic>
        <p:nvPicPr>
          <p:cNvPr id="9" name="Imagen 8"/>
          <p:cNvPicPr>
            <a:picLocks noChangeAspect="1"/>
          </p:cNvPicPr>
          <p:nvPr/>
        </p:nvPicPr>
        <p:blipFill>
          <a:blip r:embed="rId2"/>
          <a:stretch>
            <a:fillRect/>
          </a:stretch>
        </p:blipFill>
        <p:spPr>
          <a:xfrm>
            <a:off x="7445582" y="3277013"/>
            <a:ext cx="4083280" cy="481827"/>
          </a:xfrm>
          <a:prstGeom prst="rect">
            <a:avLst/>
          </a:prstGeom>
        </p:spPr>
      </p:pic>
      <p:pic>
        <p:nvPicPr>
          <p:cNvPr id="11" name="Imagen 10"/>
          <p:cNvPicPr>
            <a:picLocks noChangeAspect="1"/>
          </p:cNvPicPr>
          <p:nvPr/>
        </p:nvPicPr>
        <p:blipFill>
          <a:blip r:embed="rId3"/>
          <a:stretch>
            <a:fillRect/>
          </a:stretch>
        </p:blipFill>
        <p:spPr>
          <a:xfrm>
            <a:off x="8129186" y="3910515"/>
            <a:ext cx="2800350" cy="571500"/>
          </a:xfrm>
          <a:prstGeom prst="rect">
            <a:avLst/>
          </a:prstGeom>
        </p:spPr>
      </p:pic>
      <mc:AlternateContent xmlns:mc="http://schemas.openxmlformats.org/markup-compatibility/2006" xmlns:a14="http://schemas.microsoft.com/office/drawing/2010/main">
        <mc:Choice Requires="a14">
          <p:sp>
            <p:nvSpPr>
              <p:cNvPr id="13" name="Rectángulo 12"/>
              <p:cNvSpPr/>
              <p:nvPr/>
            </p:nvSpPr>
            <p:spPr>
              <a:xfrm>
                <a:off x="7574484" y="4671394"/>
                <a:ext cx="4186274" cy="378758"/>
              </a:xfrm>
              <a:prstGeom prst="rect">
                <a:avLst/>
              </a:prstGeom>
            </p:spPr>
            <p:txBody>
              <a:bodyPr wrap="none">
                <a:spAutoFit/>
              </a:bodyPr>
              <a:lstStyle/>
              <a:p>
                <a14:m>
                  <m:oMath xmlns:m="http://schemas.openxmlformats.org/officeDocument/2006/math">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𝐶</m:t>
                        </m:r>
                      </m:e>
                    </m:acc>
                    <m:r>
                      <a:rPr lang="es-EC"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s-EC" dirty="0">
                    <a:effectLst/>
                    <a:latin typeface="Times New Roman" panose="02020603050405020304" pitchFamily="18" charset="0"/>
                    <a:ea typeface="Times New Roman" panose="02020603050405020304" pitchFamily="18" charset="0"/>
                  </a:rPr>
                  <a:t> </a:t>
                </a:r>
                <a:r>
                  <a:rPr lang="es-EC" dirty="0" smtClean="0">
                    <a:effectLst/>
                    <a:latin typeface="Times New Roman" panose="02020603050405020304" pitchFamily="18" charset="0"/>
                    <a:ea typeface="Times New Roman" panose="02020603050405020304" pitchFamily="18" charset="0"/>
                  </a:rPr>
                  <a:t>:  matriz </a:t>
                </a:r>
                <a:r>
                  <a:rPr lang="es-EC" dirty="0">
                    <a:effectLst/>
                    <a:latin typeface="Times New Roman" panose="02020603050405020304" pitchFamily="18" charset="0"/>
                    <a:ea typeface="Times New Roman" panose="02020603050405020304" pitchFamily="18" charset="0"/>
                  </a:rPr>
                  <a:t>covarianza de las observaciones</a:t>
                </a:r>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7574484" y="4671394"/>
                <a:ext cx="4186274" cy="378758"/>
              </a:xfrm>
              <a:prstGeom prst="rect">
                <a:avLst/>
              </a:prstGeom>
              <a:blipFill rotWithShape="0">
                <a:blip r:embed="rId4"/>
                <a:stretch>
                  <a:fillRect t="-6452" r="-1166" b="-25806"/>
                </a:stretch>
              </a:blipFill>
            </p:spPr>
            <p:txBody>
              <a:bodyPr/>
              <a:lstStyle/>
              <a:p>
                <a:r>
                  <a:rPr lang="es-EC">
                    <a:noFill/>
                  </a:rPr>
                  <a:t> </a:t>
                </a:r>
              </a:p>
            </p:txBody>
          </p:sp>
        </mc:Fallback>
      </mc:AlternateContent>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l="48127"/>
          <a:stretch/>
        </p:blipFill>
        <p:spPr>
          <a:xfrm>
            <a:off x="3455337" y="4195485"/>
            <a:ext cx="3110487" cy="2529605"/>
          </a:xfrm>
          <a:prstGeom prst="rect">
            <a:avLst/>
          </a:prstGeom>
        </p:spPr>
      </p:pic>
      <mc:AlternateContent xmlns:mc="http://schemas.openxmlformats.org/markup-compatibility/2006" xmlns:a14="http://schemas.microsoft.com/office/drawing/2010/main">
        <mc:Choice Requires="a14">
          <p:sp>
            <p:nvSpPr>
              <p:cNvPr id="14" name="Rectángulo 13"/>
              <p:cNvSpPr/>
              <p:nvPr/>
            </p:nvSpPr>
            <p:spPr>
              <a:xfrm>
                <a:off x="7529861" y="5050152"/>
                <a:ext cx="3351687" cy="369332"/>
              </a:xfrm>
              <a:prstGeom prst="rect">
                <a:avLst/>
              </a:prstGeom>
            </p:spPr>
            <p:txBody>
              <a:bodyPr wrap="none">
                <a:spAutoFit/>
              </a:bodyPr>
              <a:lstStyle/>
              <a:p>
                <a14:m>
                  <m:oMath xmlns:m="http://schemas.openxmlformats.org/officeDocument/2006/math">
                    <m:sSub>
                      <m:sSubPr>
                        <m:ctrlPr>
                          <a:rPr lang="es-EC" i="1" smtClean="0">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𝑠𝑠</m:t>
                        </m:r>
                      </m:sub>
                    </m:sSub>
                  </m:oMath>
                </a14:m>
                <a:r>
                  <a:rPr lang="es-EC" dirty="0">
                    <a:effectLst/>
                    <a:latin typeface="Times New Roman" panose="02020603050405020304" pitchFamily="18" charset="0"/>
                    <a:ea typeface="Times New Roman" panose="02020603050405020304" pitchFamily="18" charset="0"/>
                  </a:rPr>
                  <a:t> </a:t>
                </a:r>
                <a:r>
                  <a:rPr lang="es-EC" dirty="0" smtClean="0">
                    <a:effectLst/>
                    <a:latin typeface="Times New Roman" panose="02020603050405020304" pitchFamily="18" charset="0"/>
                    <a:ea typeface="Times New Roman" panose="02020603050405020304" pitchFamily="18" charset="0"/>
                  </a:rPr>
                  <a:t>: matriz </a:t>
                </a:r>
                <a:r>
                  <a:rPr lang="es-EC" dirty="0">
                    <a:effectLst/>
                    <a:latin typeface="Times New Roman" panose="02020603050405020304" pitchFamily="18" charset="0"/>
                    <a:ea typeface="Times New Roman" panose="02020603050405020304" pitchFamily="18" charset="0"/>
                  </a:rPr>
                  <a:t>covarianza de la señal</a:t>
                </a:r>
                <a:endParaRPr lang="es-EC" dirty="0"/>
              </a:p>
            </p:txBody>
          </p:sp>
        </mc:Choice>
        <mc:Fallback xmlns="">
          <p:sp>
            <p:nvSpPr>
              <p:cNvPr id="14" name="Rectángulo 13"/>
              <p:cNvSpPr>
                <a:spLocks noRot="1" noChangeAspect="1" noMove="1" noResize="1" noEditPoints="1" noAdjustHandles="1" noChangeArrowheads="1" noChangeShapeType="1" noTextEdit="1"/>
              </p:cNvSpPr>
              <p:nvPr/>
            </p:nvSpPr>
            <p:spPr>
              <a:xfrm>
                <a:off x="7529861" y="5050152"/>
                <a:ext cx="3351687" cy="369332"/>
              </a:xfrm>
              <a:prstGeom prst="rect">
                <a:avLst/>
              </a:prstGeom>
              <a:blipFill rotWithShape="0">
                <a:blip r:embed="rId6"/>
                <a:stretch>
                  <a:fillRect t="-8197" r="-727" b="-24590"/>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7529861" y="5404938"/>
                <a:ext cx="3157980" cy="369332"/>
              </a:xfrm>
              <a:prstGeom prst="rect">
                <a:avLst/>
              </a:prstGeom>
            </p:spPr>
            <p:txBody>
              <a:bodyPr wrap="none">
                <a:spAutoFit/>
              </a:bodyPr>
              <a:lstStyle/>
              <a:p>
                <a14:m>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s-EC" i="1">
                            <a:effectLst/>
                            <a:latin typeface="Cambria Math" panose="02040503050406030204" pitchFamily="18" charset="0"/>
                            <a:ea typeface="Times New Roman" panose="02020603050405020304" pitchFamily="18" charset="0"/>
                            <a:cs typeface="Times New Roman" panose="02020603050405020304" pitchFamily="18" charset="0"/>
                          </a:rPr>
                          <m:t>𝑟𝑟</m:t>
                        </m:r>
                      </m:sub>
                    </m:sSub>
                  </m:oMath>
                </a14:m>
                <a:r>
                  <a:rPr lang="es-EC" dirty="0">
                    <a:effectLst/>
                    <a:latin typeface="Times New Roman" panose="02020603050405020304" pitchFamily="18" charset="0"/>
                    <a:ea typeface="Times New Roman" panose="02020603050405020304" pitchFamily="18" charset="0"/>
                  </a:rPr>
                  <a:t>: matriz covarianza del </a:t>
                </a:r>
                <a:r>
                  <a:rPr lang="es-EC" dirty="0" smtClean="0">
                    <a:effectLst/>
                    <a:latin typeface="Times New Roman" panose="02020603050405020304" pitchFamily="18" charset="0"/>
                    <a:ea typeface="Times New Roman" panose="02020603050405020304" pitchFamily="18" charset="0"/>
                  </a:rPr>
                  <a:t>ruído</a:t>
                </a:r>
                <a:endParaRPr lang="es-EC" dirty="0"/>
              </a:p>
            </p:txBody>
          </p:sp>
        </mc:Choice>
        <mc:Fallback xmlns="">
          <p:sp>
            <p:nvSpPr>
              <p:cNvPr id="15" name="Rectángulo 14"/>
              <p:cNvSpPr>
                <a:spLocks noRot="1" noChangeAspect="1" noMove="1" noResize="1" noEditPoints="1" noAdjustHandles="1" noChangeArrowheads="1" noChangeShapeType="1" noTextEdit="1"/>
              </p:cNvSpPr>
              <p:nvPr/>
            </p:nvSpPr>
            <p:spPr>
              <a:xfrm>
                <a:off x="7529861" y="5404938"/>
                <a:ext cx="3157980" cy="369332"/>
              </a:xfrm>
              <a:prstGeom prst="rect">
                <a:avLst/>
              </a:prstGeom>
              <a:blipFill rotWithShape="0">
                <a:blip r:embed="rId7"/>
                <a:stretch>
                  <a:fillRect t="-10000" r="-965" b="-26667"/>
                </a:stretch>
              </a:blipFill>
            </p:spPr>
            <p:txBody>
              <a:bodyPr/>
              <a:lstStyle/>
              <a:p>
                <a:r>
                  <a:rPr lang="es-EC">
                    <a:noFill/>
                  </a:rPr>
                  <a:t> </a:t>
                </a:r>
              </a:p>
            </p:txBody>
          </p:sp>
        </mc:Fallback>
      </mc:AlternateContent>
      <p:pic>
        <p:nvPicPr>
          <p:cNvPr id="16" name="Imagen 15"/>
          <p:cNvPicPr>
            <a:picLocks noChangeAspect="1"/>
          </p:cNvPicPr>
          <p:nvPr/>
        </p:nvPicPr>
        <p:blipFill>
          <a:blip r:embed="rId8"/>
          <a:stretch>
            <a:fillRect/>
          </a:stretch>
        </p:blipFill>
        <p:spPr>
          <a:xfrm>
            <a:off x="7991221" y="5962706"/>
            <a:ext cx="3352800" cy="647700"/>
          </a:xfrm>
          <a:prstGeom prst="rect">
            <a:avLst/>
          </a:prstGeom>
        </p:spPr>
      </p:pic>
      <p:pic>
        <p:nvPicPr>
          <p:cNvPr id="20" name="Imagen 19"/>
          <p:cNvPicPr>
            <a:picLocks noChangeAspect="1"/>
          </p:cNvPicPr>
          <p:nvPr/>
        </p:nvPicPr>
        <p:blipFill>
          <a:blip r:embed="rId9"/>
          <a:stretch>
            <a:fillRect/>
          </a:stretch>
        </p:blipFill>
        <p:spPr>
          <a:xfrm>
            <a:off x="91500" y="3406591"/>
            <a:ext cx="3363837" cy="2529605"/>
          </a:xfrm>
          <a:prstGeom prst="rect">
            <a:avLst/>
          </a:prstGeom>
        </p:spPr>
      </p:pic>
    </p:spTree>
    <p:extLst>
      <p:ext uri="{BB962C8B-B14F-4D97-AF65-F5344CB8AC3E}">
        <p14:creationId xmlns:p14="http://schemas.microsoft.com/office/powerpoint/2010/main" val="712864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289535B-4C24-407A-8FDB-4927CAFA3E28}"/>
              </a:ext>
            </a:extLst>
          </p:cNvPr>
          <p:cNvSpPr>
            <a:spLocks noGrp="1"/>
          </p:cNvSpPr>
          <p:nvPr>
            <p:ph type="title"/>
          </p:nvPr>
        </p:nvSpPr>
        <p:spPr>
          <a:xfrm>
            <a:off x="1588246" y="585720"/>
            <a:ext cx="3354578" cy="582390"/>
          </a:xfrm>
        </p:spPr>
        <p:txBody>
          <a:bodyPr>
            <a:normAutofit fontScale="90000"/>
          </a:bodyPr>
          <a:lstStyle/>
          <a:p>
            <a:r>
              <a:rPr lang="es-EC" b="1" dirty="0" smtClean="0">
                <a:solidFill>
                  <a:srgbClr val="0070C0"/>
                </a:solidFill>
              </a:rPr>
              <a:t>METODOLOGÍA</a:t>
            </a:r>
            <a:endParaRPr lang="es-US" b="1" dirty="0">
              <a:solidFill>
                <a:srgbClr val="0070C0"/>
              </a:solidFill>
            </a:endParaRPr>
          </a:p>
        </p:txBody>
      </p:sp>
      <p:graphicFrame>
        <p:nvGraphicFramePr>
          <p:cNvPr id="3" name="Diagrama 2"/>
          <p:cNvGraphicFramePr/>
          <p:nvPr>
            <p:extLst>
              <p:ext uri="{D42A27DB-BD31-4B8C-83A1-F6EECF244321}">
                <p14:modId xmlns:p14="http://schemas.microsoft.com/office/powerpoint/2010/main" val="22322542"/>
              </p:ext>
            </p:extLst>
          </p:nvPr>
        </p:nvGraphicFramePr>
        <p:xfrm>
          <a:off x="1171387" y="1262240"/>
          <a:ext cx="10393084" cy="548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464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upo 7"/>
          <p:cNvGrpSpPr/>
          <p:nvPr/>
        </p:nvGrpSpPr>
        <p:grpSpPr>
          <a:xfrm>
            <a:off x="0" y="0"/>
            <a:ext cx="2894525" cy="406800"/>
            <a:chOff x="1190282" y="2966"/>
            <a:chExt cx="2108557" cy="1265134"/>
          </a:xfrm>
        </p:grpSpPr>
        <p:sp>
          <p:nvSpPr>
            <p:cNvPr id="9" name="Rectángulo redondeado 8"/>
            <p:cNvSpPr/>
            <p:nvPr/>
          </p:nvSpPr>
          <p:spPr>
            <a:xfrm>
              <a:off x="1190282" y="2966"/>
              <a:ext cx="2108557" cy="126513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ángulo 9"/>
            <p:cNvSpPr/>
            <p:nvPr/>
          </p:nvSpPr>
          <p:spPr>
            <a:xfrm>
              <a:off x="1227337" y="40021"/>
              <a:ext cx="2034447" cy="11910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Recopilación de datos</a:t>
              </a:r>
              <a:endParaRPr lang="es-EC" sz="1700" kern="1200" dirty="0"/>
            </a:p>
          </p:txBody>
        </p:sp>
      </p:grpSp>
      <p:pic>
        <p:nvPicPr>
          <p:cNvPr id="12" name="Imagen 11"/>
          <p:cNvPicPr>
            <a:picLocks noChangeAspect="1"/>
          </p:cNvPicPr>
          <p:nvPr/>
        </p:nvPicPr>
        <p:blipFill rotWithShape="1">
          <a:blip r:embed="rId2" cstate="print">
            <a:extLst>
              <a:ext uri="{28A0092B-C50C-407E-A947-70E740481C1C}">
                <a14:useLocalDpi xmlns:a14="http://schemas.microsoft.com/office/drawing/2010/main" val="0"/>
              </a:ext>
            </a:extLst>
          </a:blip>
          <a:srcRect l="1" r="439" b="640"/>
          <a:stretch/>
        </p:blipFill>
        <p:spPr bwMode="auto">
          <a:xfrm>
            <a:off x="2152357" y="418715"/>
            <a:ext cx="9889855" cy="5362907"/>
          </a:xfrm>
          <a:prstGeom prst="rect">
            <a:avLst/>
          </a:prstGeom>
          <a:ln>
            <a:noFill/>
          </a:ln>
          <a:extLst>
            <a:ext uri="{53640926-AAD7-44D8-BBD7-CCE9431645EC}">
              <a14:shadowObscured xmlns:a14="http://schemas.microsoft.com/office/drawing/2010/main"/>
            </a:ext>
          </a:extLst>
        </p:spPr>
      </p:pic>
      <p:cxnSp>
        <p:nvCxnSpPr>
          <p:cNvPr id="13" name="Conector recto de flecha 12"/>
          <p:cNvCxnSpPr/>
          <p:nvPr/>
        </p:nvCxnSpPr>
        <p:spPr>
          <a:xfrm flipH="1">
            <a:off x="295422" y="1871003"/>
            <a:ext cx="2264898" cy="17584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4080008" y="1041009"/>
            <a:ext cx="3017276" cy="24477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8" y="3629465"/>
            <a:ext cx="3784586" cy="3068023"/>
          </a:xfrm>
          <a:prstGeom prst="rect">
            <a:avLst/>
          </a:prstGeom>
        </p:spPr>
      </p:pic>
    </p:spTree>
    <p:extLst>
      <p:ext uri="{BB962C8B-B14F-4D97-AF65-F5344CB8AC3E}">
        <p14:creationId xmlns:p14="http://schemas.microsoft.com/office/powerpoint/2010/main" val="616899436"/>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2323</TotalTime>
  <Words>2425</Words>
  <Application>Microsoft Office PowerPoint</Application>
  <PresentationFormat>Panorámica</PresentationFormat>
  <Paragraphs>466</Paragraphs>
  <Slides>39</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39</vt:i4>
      </vt:variant>
    </vt:vector>
  </HeadingPairs>
  <TitlesOfParts>
    <vt:vector size="46" baseType="lpstr">
      <vt:lpstr>Arial</vt:lpstr>
      <vt:lpstr>Calibri</vt:lpstr>
      <vt:lpstr>Cambria Math</vt:lpstr>
      <vt:lpstr>Century Gothic</vt:lpstr>
      <vt:lpstr>Times New Roman</vt:lpstr>
      <vt:lpstr>Wingdings 3</vt:lpstr>
      <vt:lpstr>Espiral</vt:lpstr>
      <vt:lpstr>“PREDICCIÓN ESPACIAL DE LOS PARÁMETROS PH Y CONDUCTIVIDAD ELÉCTRICA, EN EL SUELO DEL CANTÓN MONTECRISTI,MEDIANTE TÉCNICAS GEOESTADÍSTICAS Y MÍNIMOS CUADRADOS COLOCACIÓN (LSC)”</vt:lpstr>
      <vt:lpstr>PROBLEMA</vt:lpstr>
      <vt:lpstr>ÁREA DE ESTUDIO</vt:lpstr>
      <vt:lpstr>OBJETIVOS</vt:lpstr>
      <vt:lpstr>METAS</vt:lpstr>
      <vt:lpstr>HIPÓTESIS</vt:lpstr>
      <vt:lpstr>FUNDAMENTOS CONCEPTUALES</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COMPROBACIÓN DE LA HIPÓTESIS</vt:lpstr>
      <vt:lpstr>Presentación de PowerPoint</vt:lpstr>
      <vt:lpstr>Presentación de PowerPoint</vt:lpstr>
      <vt:lpstr>Presentación de PowerPoint</vt:lpstr>
      <vt:lpstr>CONCLUSIONES</vt:lpstr>
      <vt:lpstr>RECOMENDACIONES</vt:lpstr>
      <vt:lpstr>GRACIAS POR SU ATENCIÓN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“PREDICCIÓN ESPACIAL DE LOS PARÁMETROS PH Y CONDUCTIVIDAD ELÉCTRCA, EN EL SUELO DEL CANTÓN MONTECRISTI,MEDIANTE TÉCNICAS GEOESTADÍSTICAS Y MÍNIMOS CUADRADOS COLOCACIÓN (LSC)</dc:title>
  <dc:creator>Eri Arellano</dc:creator>
  <cp:lastModifiedBy>jOhn Arellano</cp:lastModifiedBy>
  <cp:revision>134</cp:revision>
  <dcterms:created xsi:type="dcterms:W3CDTF">2017-08-14T17:58:01Z</dcterms:created>
  <dcterms:modified xsi:type="dcterms:W3CDTF">2017-09-01T15:44:11Z</dcterms:modified>
</cp:coreProperties>
</file>