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7" r:id="rId5"/>
    <p:sldId id="261" r:id="rId6"/>
    <p:sldId id="264" r:id="rId7"/>
    <p:sldId id="265" r:id="rId8"/>
    <p:sldId id="275" r:id="rId9"/>
    <p:sldId id="266" r:id="rId10"/>
    <p:sldId id="268" r:id="rId11"/>
    <p:sldId id="269" r:id="rId12"/>
    <p:sldId id="276" r:id="rId13"/>
    <p:sldId id="277" r:id="rId14"/>
    <p:sldId id="278" r:id="rId15"/>
    <p:sldId id="270" r:id="rId16"/>
    <p:sldId id="271" r:id="rId17"/>
    <p:sldId id="272" r:id="rId18"/>
    <p:sldId id="279" r:id="rId19"/>
    <p:sldId id="282" r:id="rId20"/>
    <p:sldId id="283" r:id="rId21"/>
    <p:sldId id="318" r:id="rId22"/>
    <p:sldId id="319" r:id="rId23"/>
    <p:sldId id="320" r:id="rId24"/>
    <p:sldId id="321" r:id="rId25"/>
    <p:sldId id="322" r:id="rId26"/>
    <p:sldId id="323" r:id="rId27"/>
    <p:sldId id="324" r:id="rId28"/>
    <p:sldId id="325" r:id="rId29"/>
    <p:sldId id="326" r:id="rId30"/>
    <p:sldId id="327"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363986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262549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369033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295136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237412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55638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63714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158448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8380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411714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349B566-C9D9-4A0E-AA8F-333ABCFF78A8}" type="datetimeFigureOut">
              <a:rPr lang="es-EC" smtClean="0"/>
              <a:t>6/9/2017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16876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9B566-C9D9-4A0E-AA8F-333ABCFF78A8}" type="datetimeFigureOut">
              <a:rPr lang="es-EC" smtClean="0"/>
              <a:t>6/9/2017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0578A-7053-4316-8C7D-849CDA8C9FDB}" type="slidenum">
              <a:rPr lang="es-EC" smtClean="0"/>
              <a:t>‹Nº›</a:t>
            </a:fld>
            <a:endParaRPr lang="es-EC"/>
          </a:p>
        </p:txBody>
      </p:sp>
    </p:spTree>
    <p:extLst>
      <p:ext uri="{BB962C8B-B14F-4D97-AF65-F5344CB8AC3E}">
        <p14:creationId xmlns:p14="http://schemas.microsoft.com/office/powerpoint/2010/main" val="279632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1700808"/>
            <a:ext cx="7772400" cy="1470025"/>
          </a:xfrm>
        </p:spPr>
        <p:txBody>
          <a:bodyPr>
            <a:normAutofit fontScale="90000"/>
          </a:bodyPr>
          <a:lstStyle/>
          <a:p>
            <a:r>
              <a:rPr lang="es-ES" b="1" dirty="0"/>
              <a:t>PROYECTO DE INVESTIGACION, PREVIO A LA OBTENCIÓN DEL TÍTULO DE INGENIERO EN ELECTRÓNICA Y TELECOMUNICACIONES</a:t>
            </a:r>
            <a:endParaRPr lang="es-EC" dirty="0"/>
          </a:p>
        </p:txBody>
      </p:sp>
      <p:sp>
        <p:nvSpPr>
          <p:cNvPr id="3" name="2 Subtítulo"/>
          <p:cNvSpPr>
            <a:spLocks noGrp="1"/>
          </p:cNvSpPr>
          <p:nvPr>
            <p:ph type="subTitle" idx="1"/>
          </p:nvPr>
        </p:nvSpPr>
        <p:spPr>
          <a:xfrm>
            <a:off x="1403648" y="4149080"/>
            <a:ext cx="6400800" cy="1752600"/>
          </a:xfrm>
        </p:spPr>
        <p:txBody>
          <a:bodyPr>
            <a:normAutofit/>
          </a:bodyPr>
          <a:lstStyle/>
          <a:p>
            <a:r>
              <a:rPr lang="es-EC" dirty="0">
                <a:solidFill>
                  <a:schemeClr val="tx1"/>
                </a:solidFill>
              </a:rPr>
              <a:t>AUTOR: ANDRES AMORES</a:t>
            </a:r>
          </a:p>
          <a:p>
            <a:r>
              <a:rPr lang="es-EC" dirty="0">
                <a:solidFill>
                  <a:schemeClr val="tx1"/>
                </a:solidFill>
              </a:rPr>
              <a:t>DIRECTOR: ING. RODRIGO SILVA Msc.</a:t>
            </a:r>
          </a:p>
          <a:p>
            <a:r>
              <a:rPr lang="es-EC" dirty="0">
                <a:solidFill>
                  <a:schemeClr val="tx1"/>
                </a:solidFill>
              </a:rPr>
              <a:t>SANGOLQUÍ  2017</a:t>
            </a:r>
          </a:p>
        </p:txBody>
      </p:sp>
    </p:spTree>
    <p:extLst>
      <p:ext uri="{BB962C8B-B14F-4D97-AF65-F5344CB8AC3E}">
        <p14:creationId xmlns:p14="http://schemas.microsoft.com/office/powerpoint/2010/main" val="223345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rmAutofit/>
          </a:bodyPr>
          <a:lstStyle/>
          <a:p>
            <a:r>
              <a:rPr lang="es-EC" b="1" dirty="0"/>
              <a:t>REDES NEURONALES</a:t>
            </a:r>
            <a:endParaRPr lang="es-EC" dirty="0"/>
          </a:p>
        </p:txBody>
      </p:sp>
      <p:sp>
        <p:nvSpPr>
          <p:cNvPr id="3" name="2 Marcador de contenido"/>
          <p:cNvSpPr>
            <a:spLocks noGrp="1"/>
          </p:cNvSpPr>
          <p:nvPr>
            <p:ph idx="1"/>
          </p:nvPr>
        </p:nvSpPr>
        <p:spPr>
          <a:xfrm>
            <a:off x="827584" y="1556792"/>
            <a:ext cx="8229600" cy="4525963"/>
          </a:xfrm>
        </p:spPr>
        <p:txBody>
          <a:bodyPr>
            <a:normAutofit/>
          </a:bodyPr>
          <a:lstStyle/>
          <a:p>
            <a:pPr marL="0" lvl="0" indent="0" algn="just">
              <a:buNone/>
            </a:pPr>
            <a:r>
              <a:rPr lang="es-EC" dirty="0"/>
              <a:t>Las Redes Neuronales Artificiales (RNA) o sistemas conexionistas son sistemas de procesamiento de la información cuya estructura y funcionamiento están inspirados en las redes neuronales biológicas. Consisten en un conjunto de elementos simples de procesamiento llamados nodos o neuronas conectadas entre sí por conexiones que tienen un valor numérico modificable llamado peso</a:t>
            </a:r>
          </a:p>
        </p:txBody>
      </p:sp>
    </p:spTree>
    <p:extLst>
      <p:ext uri="{BB962C8B-B14F-4D97-AF65-F5344CB8AC3E}">
        <p14:creationId xmlns:p14="http://schemas.microsoft.com/office/powerpoint/2010/main" val="49352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124744"/>
            <a:ext cx="8229600" cy="4525963"/>
          </a:xfrm>
        </p:spPr>
        <p:txBody>
          <a:bodyPr>
            <a:normAutofit fontScale="92500" lnSpcReduction="20000"/>
          </a:bodyPr>
          <a:lstStyle/>
          <a:p>
            <a:pPr marL="0" indent="0" algn="just">
              <a:buNone/>
            </a:pPr>
            <a:r>
              <a:rPr lang="es-EC" dirty="0"/>
              <a:t>La actividad que una unidad de procesamiento o neurona artificial realiza en un sistema de este tipo es simple. Normalmente, consiste en sumar los valores de las entradas (</a:t>
            </a:r>
            <a:r>
              <a:rPr lang="es-EC" i="1" dirty="0"/>
              <a:t>inputs</a:t>
            </a:r>
            <a:r>
              <a:rPr lang="es-EC" dirty="0"/>
              <a:t>) que recibe de otras unidades conectadas a ella, comparar esta cantidad con el valor umbral y, si lo iguala o supera, enviar activación o salida (</a:t>
            </a:r>
            <a:r>
              <a:rPr lang="es-EC" i="1" dirty="0"/>
              <a:t>output</a:t>
            </a:r>
            <a:r>
              <a:rPr lang="es-EC" dirty="0"/>
              <a:t>) a las unidades a las que esté conectada. Tanto las entradas que la unidad recibe como las salidas que envía dependen a su vez del peso o fuerza de las conexiones por las cuales se realizan dichas operaciones</a:t>
            </a:r>
          </a:p>
        </p:txBody>
      </p:sp>
    </p:spTree>
    <p:extLst>
      <p:ext uri="{BB962C8B-B14F-4D97-AF65-F5344CB8AC3E}">
        <p14:creationId xmlns:p14="http://schemas.microsoft.com/office/powerpoint/2010/main" val="216670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CA957B60-EA88-4EAD-875A-645BD2C6234C}"/>
              </a:ext>
            </a:extLst>
          </p:cNvPr>
          <p:cNvSpPr>
            <a:spLocks noGrp="1"/>
          </p:cNvSpPr>
          <p:nvPr>
            <p:ph idx="1"/>
          </p:nvPr>
        </p:nvSpPr>
        <p:spPr>
          <a:xfrm>
            <a:off x="457200" y="980728"/>
            <a:ext cx="8229600" cy="5145435"/>
          </a:xfrm>
        </p:spPr>
        <p:txBody>
          <a:bodyPr>
            <a:normAutofit fontScale="92500"/>
          </a:bodyPr>
          <a:lstStyle/>
          <a:p>
            <a:pPr marL="0" indent="0" algn="just">
              <a:buNone/>
            </a:pPr>
            <a:r>
              <a:rPr lang="es-EC" dirty="0"/>
              <a:t>Para entrenar a un sistema conexionista o a una red neuronal, en la realización de una determinada clasificación es necesario realizar dos operaciones. Primero, hay que seleccionar una muestra representativa con respecto a dicha clasificación, de pares de entradas y sus correspondientes salidas. Segundo, es necesario un algoritmo o regla para ajustar los valores modificables de las conexiones entre las unidades en un proceso iterativo de presentación de entradas, observación de salidas y modificación de las conexiones</a:t>
            </a:r>
          </a:p>
        </p:txBody>
      </p:sp>
    </p:spTree>
    <p:extLst>
      <p:ext uri="{BB962C8B-B14F-4D97-AF65-F5344CB8AC3E}">
        <p14:creationId xmlns:p14="http://schemas.microsoft.com/office/powerpoint/2010/main" val="139429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3210088-C4EE-4B89-BE57-49CE055250AF}"/>
              </a:ext>
            </a:extLst>
          </p:cNvPr>
          <p:cNvSpPr>
            <a:spLocks noGrp="1"/>
          </p:cNvSpPr>
          <p:nvPr>
            <p:ph idx="1"/>
          </p:nvPr>
        </p:nvSpPr>
        <p:spPr/>
        <p:txBody>
          <a:bodyPr>
            <a:normAutofit fontScale="92500" lnSpcReduction="20000"/>
          </a:bodyPr>
          <a:lstStyle/>
          <a:p>
            <a:pPr marL="0" indent="0">
              <a:buNone/>
            </a:pPr>
            <a:r>
              <a:rPr lang="es-ES" dirty="0"/>
              <a:t>Las redes neuronales representan modelos simples del sistema nervioso central; son un conjunto de elementos altamente interconectados que tienen la habilidad de responder simultáneamente a distintas entradas y aprender en entornos cambiantes. </a:t>
            </a:r>
            <a:r>
              <a:rPr lang="es-EC" dirty="0"/>
              <a:t>Las redes neuronales artificiales han demostrado ser efectivas como procesos computacionales en varias tareas, como, por ejemplo, en el reconocimiento de patrones. Estas exponen un gran número de características deseables, algunas de las cuales no se encuentran en los sistemas convencionales. A continuación, se enumeran estas propiedades</a:t>
            </a:r>
          </a:p>
        </p:txBody>
      </p:sp>
      <p:sp>
        <p:nvSpPr>
          <p:cNvPr id="6" name="Título 5">
            <a:extLst>
              <a:ext uri="{FF2B5EF4-FFF2-40B4-BE49-F238E27FC236}">
                <a16:creationId xmlns:a16="http://schemas.microsoft.com/office/drawing/2014/main" id="{4EA450AE-5CBF-47B4-8CCF-FD43EB6D5C0E}"/>
              </a:ext>
            </a:extLst>
          </p:cNvPr>
          <p:cNvSpPr>
            <a:spLocks noGrp="1"/>
          </p:cNvSpPr>
          <p:nvPr>
            <p:ph type="title"/>
          </p:nvPr>
        </p:nvSpPr>
        <p:spPr/>
        <p:txBody>
          <a:bodyPr/>
          <a:lstStyle/>
          <a:p>
            <a:r>
              <a:rPr lang="es-EC" dirty="0"/>
              <a:t>PROPIEDADES</a:t>
            </a:r>
          </a:p>
        </p:txBody>
      </p:sp>
    </p:spTree>
    <p:extLst>
      <p:ext uri="{BB962C8B-B14F-4D97-AF65-F5344CB8AC3E}">
        <p14:creationId xmlns:p14="http://schemas.microsoft.com/office/powerpoint/2010/main" val="115807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7545C3C3-71F3-4FA0-A565-628A93E94E92}"/>
              </a:ext>
            </a:extLst>
          </p:cNvPr>
          <p:cNvSpPr>
            <a:spLocks noGrp="1"/>
          </p:cNvSpPr>
          <p:nvPr>
            <p:ph idx="1"/>
          </p:nvPr>
        </p:nvSpPr>
        <p:spPr/>
        <p:txBody>
          <a:bodyPr/>
          <a:lstStyle/>
          <a:p>
            <a:pPr lvl="0"/>
            <a:r>
              <a:rPr lang="es-ES" dirty="0"/>
              <a:t>Son muy robustas y tolerantes a fallas.</a:t>
            </a:r>
            <a:endParaRPr lang="es-EC" dirty="0"/>
          </a:p>
          <a:p>
            <a:pPr lvl="0"/>
            <a:r>
              <a:rPr lang="es-ES" dirty="0"/>
              <a:t>Tienen la posibilidad de manejar información difusa, con ruido, incompleta o inconsistente.</a:t>
            </a:r>
            <a:endParaRPr lang="es-EC" dirty="0"/>
          </a:p>
          <a:p>
            <a:pPr lvl="0"/>
            <a:r>
              <a:rPr lang="es-ES" dirty="0"/>
              <a:t>Posee un alto grado en cuanto a paralelismo.</a:t>
            </a:r>
            <a:endParaRPr lang="es-EC" dirty="0"/>
          </a:p>
          <a:p>
            <a:pPr lvl="0"/>
            <a:r>
              <a:rPr lang="es-ES" dirty="0"/>
              <a:t>Tiene capacidad de generalizar.</a:t>
            </a:r>
            <a:endParaRPr lang="es-EC" dirty="0"/>
          </a:p>
          <a:p>
            <a:pPr lvl="0"/>
            <a:r>
              <a:rPr lang="es-ES" dirty="0"/>
              <a:t>Se caracteriza por su aprendizaje adaptativo.</a:t>
            </a:r>
            <a:endParaRPr lang="es-EC" dirty="0"/>
          </a:p>
          <a:p>
            <a:endParaRPr lang="es-EC" dirty="0"/>
          </a:p>
        </p:txBody>
      </p:sp>
    </p:spTree>
    <p:extLst>
      <p:ext uri="{BB962C8B-B14F-4D97-AF65-F5344CB8AC3E}">
        <p14:creationId xmlns:p14="http://schemas.microsoft.com/office/powerpoint/2010/main" val="847196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NEURONA ARTIFICIAL</a:t>
            </a:r>
            <a:endParaRPr lang="es-EC" dirty="0"/>
          </a:p>
        </p:txBody>
      </p:sp>
      <p:sp>
        <p:nvSpPr>
          <p:cNvPr id="3" name="2 Marcador de contenido"/>
          <p:cNvSpPr>
            <a:spLocks noGrp="1"/>
          </p:cNvSpPr>
          <p:nvPr>
            <p:ph idx="1"/>
          </p:nvPr>
        </p:nvSpPr>
        <p:spPr/>
        <p:txBody>
          <a:bodyPr>
            <a:normAutofit lnSpcReduction="10000"/>
          </a:bodyPr>
          <a:lstStyle/>
          <a:p>
            <a:pPr lvl="0" algn="just"/>
            <a:r>
              <a:rPr lang="es-EC" dirty="0"/>
              <a:t>Las redes neuronales artificiales están formadas por una serie de procesadores elementales, denominados neuronas artificiales. Estas constituyen dispositivos simples de cálculo que, a partir de un vector de entradas procedentes del mundo exterior o de un vector de estímulos recibidos de otras neuronas, proporcionan una respuesta única (salida). Resulta útil la caracterización de tres tipos de neuronas artificiales</a:t>
            </a:r>
          </a:p>
        </p:txBody>
      </p:sp>
    </p:spTree>
    <p:extLst>
      <p:ext uri="{BB962C8B-B14F-4D97-AF65-F5344CB8AC3E}">
        <p14:creationId xmlns:p14="http://schemas.microsoft.com/office/powerpoint/2010/main" val="127277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196752"/>
            <a:ext cx="8229600" cy="4525963"/>
          </a:xfrm>
        </p:spPr>
        <p:txBody>
          <a:bodyPr>
            <a:normAutofit lnSpcReduction="10000"/>
          </a:bodyPr>
          <a:lstStyle/>
          <a:p>
            <a:pPr lvl="0"/>
            <a:r>
              <a:rPr lang="es-EC" dirty="0"/>
              <a:t>Neuronas de entrada: obtienen señales del entorno</a:t>
            </a:r>
          </a:p>
          <a:p>
            <a:pPr lvl="0"/>
            <a:r>
              <a:rPr lang="es-EC" dirty="0"/>
              <a:t>Neuronas de salida: envían señales fuera del sistema cuando ya haya terminado el tratamiento de toda la información.</a:t>
            </a:r>
          </a:p>
          <a:p>
            <a:pPr lvl="0"/>
            <a:r>
              <a:rPr lang="es-EC" dirty="0"/>
              <a:t>Neuronas ocultas: obtienen estímulos y envían salidas dentro del sistema sin ayuda del exterior. Dentro de las mismas se realiza el procesamiento de toda la información. </a:t>
            </a:r>
          </a:p>
          <a:p>
            <a:endParaRPr lang="es-EC" dirty="0"/>
          </a:p>
        </p:txBody>
      </p:sp>
    </p:spTree>
    <p:extLst>
      <p:ext uri="{BB962C8B-B14F-4D97-AF65-F5344CB8AC3E}">
        <p14:creationId xmlns:p14="http://schemas.microsoft.com/office/powerpoint/2010/main" val="400726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020030E-170E-4351-A24F-57588C52B20D}"/>
              </a:ext>
            </a:extLst>
          </p:cNvPr>
          <p:cNvPicPr/>
          <p:nvPr/>
        </p:nvPicPr>
        <p:blipFill rotWithShape="1">
          <a:blip r:embed="rId2"/>
          <a:srcRect l="39927" t="35943" r="28102" b="37846"/>
          <a:stretch/>
        </p:blipFill>
        <p:spPr bwMode="auto">
          <a:xfrm>
            <a:off x="1835696" y="1556792"/>
            <a:ext cx="6192688" cy="30243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6489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a:bodyPr>
          <a:lstStyle/>
          <a:p>
            <a:r>
              <a:rPr lang="es-ES" b="1" dirty="0"/>
              <a:t>Perceptrón Simple</a:t>
            </a:r>
            <a:endParaRPr lang="es-EC" dirty="0"/>
          </a:p>
        </p:txBody>
      </p:sp>
      <p:sp>
        <p:nvSpPr>
          <p:cNvPr id="4" name="Marcador de contenido 3">
            <a:extLst>
              <a:ext uri="{FF2B5EF4-FFF2-40B4-BE49-F238E27FC236}">
                <a16:creationId xmlns:a16="http://schemas.microsoft.com/office/drawing/2014/main" id="{7EE9DA5A-8CD1-404A-AF17-E533D4EB2EFD}"/>
              </a:ext>
            </a:extLst>
          </p:cNvPr>
          <p:cNvSpPr>
            <a:spLocks noGrp="1"/>
          </p:cNvSpPr>
          <p:nvPr>
            <p:ph idx="1"/>
          </p:nvPr>
        </p:nvSpPr>
        <p:spPr/>
        <p:txBody>
          <a:bodyPr/>
          <a:lstStyle/>
          <a:p>
            <a:r>
              <a:rPr lang="es-ES" dirty="0"/>
              <a:t>El perceptrón es la red más antigua que existe. Esta red fue desarrollada en el año de 1943. Lo que hace este tipo de red es sumar señales de entrada, luego las multiplica por valores de pesos que son seleccionados al azar, el mismo valor se lo compara con un patrón para verificar si la neurona esta activa, si el valor comparado es mayor, significa que la salida nos da un valor de 1, sino da un valor de 0</a:t>
            </a:r>
            <a:endParaRPr lang="es-EC" dirty="0"/>
          </a:p>
        </p:txBody>
      </p:sp>
    </p:spTree>
    <p:extLst>
      <p:ext uri="{BB962C8B-B14F-4D97-AF65-F5344CB8AC3E}">
        <p14:creationId xmlns:p14="http://schemas.microsoft.com/office/powerpoint/2010/main" val="99148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ttps://upload.wikimedia.org/wikipedia/commons/thumb/b/b0/Perceptr%C3%B3n_5_unidades.svg/975px-Perceptr%C3%B3n_5_unidades.svg.png">
            <a:extLst>
              <a:ext uri="{FF2B5EF4-FFF2-40B4-BE49-F238E27FC236}">
                <a16:creationId xmlns:a16="http://schemas.microsoft.com/office/drawing/2014/main" id="{2D92E22E-90A7-42A3-89DB-8A3B77B89E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128792" cy="4104456"/>
          </a:xfrm>
          <a:prstGeom prst="rect">
            <a:avLst/>
          </a:prstGeom>
          <a:noFill/>
          <a:ln>
            <a:noFill/>
          </a:ln>
        </p:spPr>
      </p:pic>
    </p:spTree>
    <p:extLst>
      <p:ext uri="{BB962C8B-B14F-4D97-AF65-F5344CB8AC3E}">
        <p14:creationId xmlns:p14="http://schemas.microsoft.com/office/powerpoint/2010/main" val="378284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08920"/>
            <a:ext cx="8229600" cy="1143000"/>
          </a:xfrm>
        </p:spPr>
        <p:txBody>
          <a:bodyPr>
            <a:normAutofit fontScale="90000"/>
          </a:bodyPr>
          <a:lstStyle/>
          <a:p>
            <a:r>
              <a:rPr lang="es-ES" b="1" dirty="0"/>
              <a:t>TEMA: RECONOCIMIENTO DE IM</a:t>
            </a:r>
            <a:r>
              <a:rPr lang="es-EC" b="1" dirty="0"/>
              <a:t>ÁGENES EN FRAMES DE VIDEO </a:t>
            </a:r>
            <a:br>
              <a:rPr lang="es-EC" b="1" dirty="0"/>
            </a:br>
            <a:r>
              <a:rPr lang="es-EC" b="1" dirty="0"/>
              <a:t>UTILIZANDO REDES NEURONALES.</a:t>
            </a:r>
            <a:br>
              <a:rPr lang="es-MX" b="1" dirty="0"/>
            </a:br>
            <a:br>
              <a:rPr lang="es-EC" dirty="0"/>
            </a:br>
            <a:endParaRPr lang="es-EC" dirty="0"/>
          </a:p>
        </p:txBody>
      </p:sp>
    </p:spTree>
    <p:extLst>
      <p:ext uri="{BB962C8B-B14F-4D97-AF65-F5344CB8AC3E}">
        <p14:creationId xmlns:p14="http://schemas.microsoft.com/office/powerpoint/2010/main" val="148261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Aprendizaje Profundo (</a:t>
            </a:r>
            <a:r>
              <a:rPr lang="es-ES" b="1" i="1" dirty="0"/>
              <a:t>DEEP LEARNING</a:t>
            </a:r>
            <a:r>
              <a:rPr lang="es-ES" b="1" dirty="0"/>
              <a:t>)</a:t>
            </a:r>
            <a:endParaRPr lang="es-EC" b="1" dirty="0"/>
          </a:p>
        </p:txBody>
      </p:sp>
      <p:sp>
        <p:nvSpPr>
          <p:cNvPr id="3" name="2 Marcador de contenido"/>
          <p:cNvSpPr>
            <a:spLocks noGrp="1"/>
          </p:cNvSpPr>
          <p:nvPr>
            <p:ph idx="1"/>
          </p:nvPr>
        </p:nvSpPr>
        <p:spPr/>
        <p:txBody>
          <a:bodyPr>
            <a:normAutofit fontScale="55000" lnSpcReduction="20000"/>
          </a:bodyPr>
          <a:lstStyle/>
          <a:p>
            <a:r>
              <a:rPr lang="es-EC" dirty="0"/>
              <a:t>Como se conoce durante los últimos años hemos oído hablar de un término que nos llama mucho la atención que es la inteligencia artificial. La misma que ha ido avanzando de una manera muy rápida desde los años 1950s que fue la fecha en que esta nació. La idea surgió de un pensamiento, ¿que tal si los computadores tuviesen ideas propias y pensarán?, y con el pasar de los años esta idea no fue tan descabellada como se pensaba.</a:t>
            </a:r>
          </a:p>
          <a:p>
            <a:r>
              <a:rPr lang="es-EC" dirty="0"/>
              <a:t> </a:t>
            </a:r>
          </a:p>
          <a:p>
            <a:r>
              <a:rPr lang="es-EC" dirty="0"/>
              <a:t>Con el nacimiento de la Inteligencia Artificial se crearon varios métodos para realizar lo que varios investigadores soñaron algún día, hacer que los computadores piensen o aprendan por sí solos. Uno de ellos y el más conocido es el Aprendizaje automático (</a:t>
            </a:r>
            <a:r>
              <a:rPr lang="es-EC" i="1" dirty="0"/>
              <a:t>Machine </a:t>
            </a:r>
            <a:r>
              <a:rPr lang="es-EC" i="1" dirty="0" err="1"/>
              <a:t>Learning</a:t>
            </a:r>
            <a:r>
              <a:rPr lang="es-EC" dirty="0"/>
              <a:t>) que consta de varias técnicas en el ámbito informático que permiten ayudar a los computadores a tener la capacidad de aprender varias cosas sin tener que ser programadas. Existen varios tipos de algoritmos de aprendizaje automático, entre los más populares se encuentran: Algoritmos genéticos, aprendizaje por refuerzo, árboles de decisión, redes neuronales, y unos de los más usados en la actualidad es el Aprendizaje Profundo (</a:t>
            </a:r>
            <a:r>
              <a:rPr lang="es-EC" i="1" dirty="0"/>
              <a:t>Deep </a:t>
            </a:r>
            <a:r>
              <a:rPr lang="es-EC" i="1" dirty="0" err="1"/>
              <a:t>Learning</a:t>
            </a:r>
            <a:r>
              <a:rPr lang="es-EC" dirty="0"/>
              <a:t>).</a:t>
            </a:r>
          </a:p>
        </p:txBody>
      </p:sp>
    </p:spTree>
    <p:extLst>
      <p:ext uri="{BB962C8B-B14F-4D97-AF65-F5344CB8AC3E}">
        <p14:creationId xmlns:p14="http://schemas.microsoft.com/office/powerpoint/2010/main" val="372932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6F255-4226-496E-95DA-ED26E6555285}"/>
              </a:ext>
            </a:extLst>
          </p:cNvPr>
          <p:cNvSpPr>
            <a:spLocks noGrp="1"/>
          </p:cNvSpPr>
          <p:nvPr>
            <p:ph type="title"/>
          </p:nvPr>
        </p:nvSpPr>
        <p:spPr/>
        <p:txBody>
          <a:bodyPr>
            <a:normAutofit fontScale="90000"/>
          </a:bodyPr>
          <a:lstStyle/>
          <a:p>
            <a:r>
              <a:rPr lang="es-ES" b="1" dirty="0"/>
              <a:t>Redes Neuronales </a:t>
            </a:r>
            <a:r>
              <a:rPr lang="es-ES" b="1" dirty="0" err="1"/>
              <a:t>Convolucionales</a:t>
            </a:r>
            <a:r>
              <a:rPr lang="es-ES" b="1" dirty="0"/>
              <a:t> (CNN)</a:t>
            </a:r>
            <a:endParaRPr lang="es-EC" dirty="0"/>
          </a:p>
        </p:txBody>
      </p:sp>
      <p:sp>
        <p:nvSpPr>
          <p:cNvPr id="3" name="Marcador de contenido 2">
            <a:extLst>
              <a:ext uri="{FF2B5EF4-FFF2-40B4-BE49-F238E27FC236}">
                <a16:creationId xmlns:a16="http://schemas.microsoft.com/office/drawing/2014/main" id="{0B63A8FB-77F9-4C3D-8B41-721602BCF281}"/>
              </a:ext>
            </a:extLst>
          </p:cNvPr>
          <p:cNvSpPr>
            <a:spLocks noGrp="1"/>
          </p:cNvSpPr>
          <p:nvPr>
            <p:ph idx="1"/>
          </p:nvPr>
        </p:nvSpPr>
        <p:spPr/>
        <p:txBody>
          <a:bodyPr>
            <a:normAutofit fontScale="92500" lnSpcReduction="10000"/>
          </a:bodyPr>
          <a:lstStyle/>
          <a:p>
            <a:pPr marL="0" indent="0">
              <a:buNone/>
            </a:pPr>
            <a:r>
              <a:rPr lang="es-EC" dirty="0"/>
              <a:t>Las redes neuronales </a:t>
            </a:r>
            <a:r>
              <a:rPr lang="es-EC" dirty="0" err="1"/>
              <a:t>convolucionales</a:t>
            </a:r>
            <a:r>
              <a:rPr lang="es-EC" dirty="0"/>
              <a:t> (CNN) no varían de las redes neuronales simples como puede ser el perceptrón multicapa. Estas redes tienen una función de pérdida sobre la última capa. La única diferencia entre las redes neuronales </a:t>
            </a:r>
            <a:r>
              <a:rPr lang="es-EC" dirty="0" err="1"/>
              <a:t>convolucionales</a:t>
            </a:r>
            <a:r>
              <a:rPr lang="es-EC" dirty="0"/>
              <a:t> con el perceptrón multicapa es que las entradas de estas van a ser imágenes, por lo cual al momento de realizar el entrenamiento nos permite ahorrar tiempo, se hace más eficiente y reduce la cantidad de parámetros que utiliza la red. </a:t>
            </a:r>
          </a:p>
          <a:p>
            <a:endParaRPr lang="es-EC" dirty="0"/>
          </a:p>
        </p:txBody>
      </p:sp>
    </p:spTree>
    <p:extLst>
      <p:ext uri="{BB962C8B-B14F-4D97-AF65-F5344CB8AC3E}">
        <p14:creationId xmlns:p14="http://schemas.microsoft.com/office/powerpoint/2010/main" val="82478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B99C9-1B00-4FEC-91DC-ECBA5784629B}"/>
              </a:ext>
            </a:extLst>
          </p:cNvPr>
          <p:cNvSpPr>
            <a:spLocks noGrp="1"/>
          </p:cNvSpPr>
          <p:nvPr>
            <p:ph type="title"/>
          </p:nvPr>
        </p:nvSpPr>
        <p:spPr/>
        <p:txBody>
          <a:bodyPr/>
          <a:lstStyle/>
          <a:p>
            <a:r>
              <a:rPr lang="es-ES" b="1" dirty="0" err="1"/>
              <a:t>AlexNet</a:t>
            </a:r>
            <a:endParaRPr lang="es-EC" dirty="0"/>
          </a:p>
        </p:txBody>
      </p:sp>
      <p:sp>
        <p:nvSpPr>
          <p:cNvPr id="3" name="Marcador de contenido 2">
            <a:extLst>
              <a:ext uri="{FF2B5EF4-FFF2-40B4-BE49-F238E27FC236}">
                <a16:creationId xmlns:a16="http://schemas.microsoft.com/office/drawing/2014/main" id="{B085E6F8-EB73-4B87-94B5-9FD2ED1864F2}"/>
              </a:ext>
            </a:extLst>
          </p:cNvPr>
          <p:cNvSpPr>
            <a:spLocks noGrp="1"/>
          </p:cNvSpPr>
          <p:nvPr>
            <p:ph idx="1"/>
          </p:nvPr>
        </p:nvSpPr>
        <p:spPr/>
        <p:txBody>
          <a:bodyPr>
            <a:normAutofit fontScale="62500" lnSpcReduction="20000"/>
          </a:bodyPr>
          <a:lstStyle/>
          <a:p>
            <a:pPr marL="0" indent="0">
              <a:buNone/>
            </a:pPr>
            <a:r>
              <a:rPr lang="es-EC" dirty="0"/>
              <a:t>La Red </a:t>
            </a:r>
            <a:r>
              <a:rPr lang="es-EC" dirty="0" err="1"/>
              <a:t>Convolucional</a:t>
            </a:r>
            <a:r>
              <a:rPr lang="es-EC" dirty="0"/>
              <a:t> </a:t>
            </a:r>
            <a:r>
              <a:rPr lang="es-EC" dirty="0" err="1"/>
              <a:t>AlexNet</a:t>
            </a:r>
            <a:r>
              <a:rPr lang="es-EC" dirty="0"/>
              <a:t> es la red pionera de las redes </a:t>
            </a:r>
            <a:r>
              <a:rPr lang="es-EC" dirty="0" err="1"/>
              <a:t>convolucionales</a:t>
            </a:r>
            <a:r>
              <a:rPr lang="es-EC" dirty="0"/>
              <a:t>. Fue creada en el año de 2012 por Alex </a:t>
            </a:r>
            <a:r>
              <a:rPr lang="es-EC" dirty="0" err="1"/>
              <a:t>Krizhevsky</a:t>
            </a:r>
            <a:r>
              <a:rPr lang="es-EC" dirty="0"/>
              <a:t>, Ilya </a:t>
            </a:r>
            <a:r>
              <a:rPr lang="es-EC" dirty="0" err="1"/>
              <a:t>Sutskever</a:t>
            </a:r>
            <a:r>
              <a:rPr lang="es-EC" dirty="0"/>
              <a:t> y Geoffrey </a:t>
            </a:r>
            <a:r>
              <a:rPr lang="es-EC" dirty="0" err="1"/>
              <a:t>Hinton</a:t>
            </a:r>
            <a:r>
              <a:rPr lang="es-EC" dirty="0"/>
              <a:t> en una competencia que se realiza cada año sobre visión computacional llamada ILSVRC (</a:t>
            </a:r>
            <a:r>
              <a:rPr lang="es-EC" i="1" dirty="0" err="1"/>
              <a:t>ImageNet</a:t>
            </a:r>
            <a:r>
              <a:rPr lang="es-EC" i="1" dirty="0"/>
              <a:t> </a:t>
            </a:r>
            <a:r>
              <a:rPr lang="es-EC" i="1" dirty="0" err="1"/>
              <a:t>Large-Scale</a:t>
            </a:r>
            <a:r>
              <a:rPr lang="es-EC" i="1" dirty="0"/>
              <a:t> Visual </a:t>
            </a:r>
            <a:r>
              <a:rPr lang="es-EC" i="1" dirty="0" err="1"/>
              <a:t>Recognition</a:t>
            </a:r>
            <a:r>
              <a:rPr lang="es-EC" i="1" dirty="0"/>
              <a:t> </a:t>
            </a:r>
            <a:r>
              <a:rPr lang="es-EC" i="1" dirty="0" err="1"/>
              <a:t>Challenge</a:t>
            </a:r>
            <a:r>
              <a:rPr lang="es-EC" dirty="0"/>
              <a:t>). Esta Red fue entrenada sobre una base de datos de imágenes llamada </a:t>
            </a:r>
            <a:r>
              <a:rPr lang="es-EC" dirty="0" err="1"/>
              <a:t>ImageNet</a:t>
            </a:r>
            <a:r>
              <a:rPr lang="es-EC" dirty="0"/>
              <a:t>, la misma que tiene un conjunto de más de 14 millones de imágenes. El modelo de </a:t>
            </a:r>
            <a:r>
              <a:rPr lang="es-EC" dirty="0" err="1"/>
              <a:t>AlexNet</a:t>
            </a:r>
            <a:r>
              <a:rPr lang="es-EC" dirty="0"/>
              <a:t> está entrenado para clasificar imágenes en 1000 categorías. Por ejemplo, lápices, teléfono, teclados, animales, etc. Los creadores de esta red hicieron un artículo donde discutieron la arquitectura de la red. La red consta con 650,000 neuronas. Utilizaron 5 capas de convolución, algunas capas con </a:t>
            </a:r>
            <a:r>
              <a:rPr lang="es-EC" i="1" dirty="0" err="1"/>
              <a:t>pooling</a:t>
            </a:r>
            <a:r>
              <a:rPr lang="es-EC" dirty="0"/>
              <a:t>, y 3 capas de conexión. En total se utilizó 25 capas. Para su entrenamiento se utilizó dos </a:t>
            </a:r>
            <a:r>
              <a:rPr lang="es-EC" dirty="0" err="1"/>
              <a:t>GPUs</a:t>
            </a:r>
            <a:r>
              <a:rPr lang="es-EC" dirty="0"/>
              <a:t> modelo GTX 580 y el entrenamiento de la misma duro aproximadamente 6 días. Las imágenes que tiene </a:t>
            </a:r>
            <a:r>
              <a:rPr lang="es-EC" dirty="0" err="1"/>
              <a:t>AlexNet</a:t>
            </a:r>
            <a:r>
              <a:rPr lang="es-EC" dirty="0"/>
              <a:t> son de un tamaño de 227 x 227 x 3. Para poder utilizar esta red en MATLAB se necesita tener instalado el </a:t>
            </a:r>
            <a:r>
              <a:rPr lang="es-EC" i="1" dirty="0" err="1"/>
              <a:t>Toolbox</a:t>
            </a:r>
            <a:r>
              <a:rPr lang="es-EC" dirty="0"/>
              <a:t> de Redes Neuronales para </a:t>
            </a:r>
            <a:r>
              <a:rPr lang="es-EC" dirty="0" err="1"/>
              <a:t>Alexnet</a:t>
            </a:r>
            <a:endParaRPr lang="es-EC" dirty="0"/>
          </a:p>
        </p:txBody>
      </p:sp>
    </p:spTree>
    <p:extLst>
      <p:ext uri="{BB962C8B-B14F-4D97-AF65-F5344CB8AC3E}">
        <p14:creationId xmlns:p14="http://schemas.microsoft.com/office/powerpoint/2010/main" val="18867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1B00E8-62A8-4DFE-8085-C6B43F21B59B}"/>
              </a:ext>
            </a:extLst>
          </p:cNvPr>
          <p:cNvSpPr>
            <a:spLocks noGrp="1"/>
          </p:cNvSpPr>
          <p:nvPr>
            <p:ph type="title"/>
          </p:nvPr>
        </p:nvSpPr>
        <p:spPr/>
        <p:txBody>
          <a:bodyPr/>
          <a:lstStyle/>
          <a:p>
            <a:r>
              <a:rPr lang="es-EC" dirty="0"/>
              <a:t>DISEÑO</a:t>
            </a:r>
          </a:p>
        </p:txBody>
      </p:sp>
      <p:pic>
        <p:nvPicPr>
          <p:cNvPr id="4" name="Imagen 3">
            <a:extLst>
              <a:ext uri="{FF2B5EF4-FFF2-40B4-BE49-F238E27FC236}">
                <a16:creationId xmlns:a16="http://schemas.microsoft.com/office/drawing/2014/main" id="{C65BB2AB-89F3-44DC-9B62-3A96F6C012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81891" y="1556792"/>
            <a:ext cx="6780217" cy="3711669"/>
          </a:xfrm>
          <a:prstGeom prst="rect">
            <a:avLst/>
          </a:prstGeom>
          <a:noFill/>
          <a:ln>
            <a:noFill/>
          </a:ln>
        </p:spPr>
      </p:pic>
    </p:spTree>
    <p:extLst>
      <p:ext uri="{BB962C8B-B14F-4D97-AF65-F5344CB8AC3E}">
        <p14:creationId xmlns:p14="http://schemas.microsoft.com/office/powerpoint/2010/main" val="111130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DFF6E-6BA8-4CAD-8BB2-869E1FE4B362}"/>
              </a:ext>
            </a:extLst>
          </p:cNvPr>
          <p:cNvSpPr>
            <a:spLocks noGrp="1"/>
          </p:cNvSpPr>
          <p:nvPr>
            <p:ph type="title"/>
          </p:nvPr>
        </p:nvSpPr>
        <p:spPr/>
        <p:txBody>
          <a:bodyPr/>
          <a:lstStyle/>
          <a:p>
            <a:r>
              <a:rPr lang="es-EC" dirty="0"/>
              <a:t>ENTRENAMIENTO DE RED</a:t>
            </a:r>
          </a:p>
        </p:txBody>
      </p:sp>
      <p:sp>
        <p:nvSpPr>
          <p:cNvPr id="3" name="Marcador de contenido 2">
            <a:extLst>
              <a:ext uri="{FF2B5EF4-FFF2-40B4-BE49-F238E27FC236}">
                <a16:creationId xmlns:a16="http://schemas.microsoft.com/office/drawing/2014/main" id="{7F3C9AE5-CFE1-408B-A9AE-B626FA508FCD}"/>
              </a:ext>
            </a:extLst>
          </p:cNvPr>
          <p:cNvSpPr>
            <a:spLocks noGrp="1"/>
          </p:cNvSpPr>
          <p:nvPr>
            <p:ph idx="1"/>
          </p:nvPr>
        </p:nvSpPr>
        <p:spPr/>
        <p:txBody>
          <a:bodyPr>
            <a:normAutofit fontScale="47500" lnSpcReduction="20000"/>
          </a:bodyPr>
          <a:lstStyle/>
          <a:p>
            <a:r>
              <a:rPr lang="es-EC" dirty="0" err="1"/>
              <a:t>miniBatchSize</a:t>
            </a:r>
            <a:r>
              <a:rPr lang="es-EC" dirty="0"/>
              <a:t> = 32; %Se puede reducir este numero si la GPU se queda sin memoria</a:t>
            </a:r>
          </a:p>
          <a:p>
            <a:r>
              <a:rPr lang="es-EC" dirty="0" err="1"/>
              <a:t>numImages</a:t>
            </a:r>
            <a:r>
              <a:rPr lang="es-EC" dirty="0"/>
              <a:t> = nume1(</a:t>
            </a:r>
            <a:r>
              <a:rPr lang="es-EC" dirty="0" err="1"/>
              <a:t>trainingDS.Files</a:t>
            </a:r>
            <a:r>
              <a:rPr lang="es-EC" dirty="0"/>
              <a:t>);</a:t>
            </a:r>
          </a:p>
          <a:p>
            <a:r>
              <a:rPr lang="es-EC" dirty="0"/>
              <a:t> </a:t>
            </a:r>
          </a:p>
          <a:p>
            <a:r>
              <a:rPr lang="es-EC" dirty="0"/>
              <a:t>%Se corre el entrenamiento para 5000 iteraciones. Convierte 20000</a:t>
            </a:r>
          </a:p>
          <a:p>
            <a:r>
              <a:rPr lang="es-EC" dirty="0"/>
              <a:t>%iteraciones en el numero de </a:t>
            </a:r>
            <a:r>
              <a:rPr lang="es-EC" dirty="0" err="1"/>
              <a:t>epocas</a:t>
            </a:r>
            <a:r>
              <a:rPr lang="es-EC" dirty="0"/>
              <a:t> que se usaran.</a:t>
            </a:r>
          </a:p>
          <a:p>
            <a:r>
              <a:rPr lang="en-US" dirty="0" err="1"/>
              <a:t>numIterationsPerEpoch</a:t>
            </a:r>
            <a:r>
              <a:rPr lang="en-US" dirty="0"/>
              <a:t> = </a:t>
            </a:r>
            <a:r>
              <a:rPr lang="en-US" dirty="0" err="1"/>
              <a:t>numImages</a:t>
            </a:r>
            <a:r>
              <a:rPr lang="en-US" dirty="0"/>
              <a:t>/</a:t>
            </a:r>
            <a:r>
              <a:rPr lang="en-US" dirty="0" err="1"/>
              <a:t>miniBatchSize</a:t>
            </a:r>
            <a:r>
              <a:rPr lang="en-US" dirty="0"/>
              <a:t>;</a:t>
            </a:r>
            <a:endParaRPr lang="es-EC" dirty="0"/>
          </a:p>
          <a:p>
            <a:r>
              <a:rPr lang="en-US" dirty="0"/>
              <a:t>%</a:t>
            </a:r>
            <a:r>
              <a:rPr lang="en-US" dirty="0" err="1"/>
              <a:t>maxEpochs</a:t>
            </a:r>
            <a:r>
              <a:rPr lang="en-US" dirty="0"/>
              <a:t> = round(20000/</a:t>
            </a:r>
            <a:r>
              <a:rPr lang="en-US" dirty="0" err="1"/>
              <a:t>numIterationsPerEpoch</a:t>
            </a:r>
            <a:r>
              <a:rPr lang="en-US" dirty="0"/>
              <a:t>);</a:t>
            </a:r>
            <a:endParaRPr lang="es-EC" dirty="0"/>
          </a:p>
          <a:p>
            <a:r>
              <a:rPr lang="en-US" dirty="0" err="1"/>
              <a:t>maxEpochs</a:t>
            </a:r>
            <a:r>
              <a:rPr lang="en-US" dirty="0"/>
              <a:t> = 100;</a:t>
            </a:r>
            <a:endParaRPr lang="es-EC" dirty="0"/>
          </a:p>
          <a:p>
            <a:r>
              <a:rPr lang="en-US" dirty="0" err="1"/>
              <a:t>lr</a:t>
            </a:r>
            <a:r>
              <a:rPr lang="en-US" dirty="0"/>
              <a:t>=0.001;</a:t>
            </a:r>
            <a:endParaRPr lang="es-EC" dirty="0"/>
          </a:p>
          <a:p>
            <a:r>
              <a:rPr lang="en-US" dirty="0"/>
              <a:t>opts = </a:t>
            </a:r>
            <a:r>
              <a:rPr lang="en-US" dirty="0" err="1"/>
              <a:t>trainingOptions</a:t>
            </a:r>
            <a:r>
              <a:rPr lang="en-US" dirty="0"/>
              <a:t>('</a:t>
            </a:r>
            <a:r>
              <a:rPr lang="en-US" dirty="0" err="1"/>
              <a:t>sgdm</a:t>
            </a:r>
            <a:r>
              <a:rPr lang="en-US" dirty="0"/>
              <a:t>', ...</a:t>
            </a:r>
            <a:endParaRPr lang="es-EC" dirty="0"/>
          </a:p>
          <a:p>
            <a:r>
              <a:rPr lang="en-US" dirty="0"/>
              <a:t>    '</a:t>
            </a:r>
            <a:r>
              <a:rPr lang="en-US" dirty="0" err="1"/>
              <a:t>InitialLearnRate</a:t>
            </a:r>
            <a:r>
              <a:rPr lang="en-US" dirty="0"/>
              <a:t>', </a:t>
            </a:r>
            <a:r>
              <a:rPr lang="en-US" dirty="0" err="1"/>
              <a:t>lr</a:t>
            </a:r>
            <a:r>
              <a:rPr lang="en-US" dirty="0"/>
              <a:t>,...</a:t>
            </a:r>
            <a:endParaRPr lang="es-EC" dirty="0"/>
          </a:p>
          <a:p>
            <a:r>
              <a:rPr lang="en-US" dirty="0"/>
              <a:t>    '</a:t>
            </a:r>
            <a:r>
              <a:rPr lang="en-US" dirty="0" err="1"/>
              <a:t>LearnRateSchedule</a:t>
            </a:r>
            <a:r>
              <a:rPr lang="en-US" dirty="0"/>
              <a:t>', 'none',...</a:t>
            </a:r>
            <a:endParaRPr lang="es-EC" dirty="0"/>
          </a:p>
          <a:p>
            <a:r>
              <a:rPr lang="en-US" dirty="0"/>
              <a:t>    'L2Regularization', 0.0005, ...</a:t>
            </a:r>
            <a:endParaRPr lang="es-EC" dirty="0"/>
          </a:p>
          <a:p>
            <a:r>
              <a:rPr lang="en-US" dirty="0"/>
              <a:t>    '</a:t>
            </a:r>
            <a:r>
              <a:rPr lang="en-US" dirty="0" err="1"/>
              <a:t>MaxEpochs</a:t>
            </a:r>
            <a:r>
              <a:rPr lang="en-US" dirty="0"/>
              <a:t>', </a:t>
            </a:r>
            <a:r>
              <a:rPr lang="en-US" dirty="0" err="1"/>
              <a:t>maxEpochs</a:t>
            </a:r>
            <a:r>
              <a:rPr lang="en-US" dirty="0"/>
              <a:t>, ...</a:t>
            </a:r>
            <a:endParaRPr lang="es-EC" dirty="0"/>
          </a:p>
          <a:p>
            <a:r>
              <a:rPr lang="en-US" dirty="0"/>
              <a:t>    '</a:t>
            </a:r>
            <a:r>
              <a:rPr lang="en-US" dirty="0" err="1"/>
              <a:t>MiniBatchSize</a:t>
            </a:r>
            <a:r>
              <a:rPr lang="en-US" dirty="0"/>
              <a:t>', </a:t>
            </a:r>
            <a:r>
              <a:rPr lang="en-US" dirty="0" err="1"/>
              <a:t>miniBatchSize</a:t>
            </a:r>
            <a:r>
              <a:rPr lang="en-US" dirty="0"/>
              <a:t>);</a:t>
            </a:r>
            <a:endParaRPr lang="es-EC" dirty="0"/>
          </a:p>
          <a:p>
            <a:r>
              <a:rPr lang="en-US" dirty="0"/>
              <a:t> </a:t>
            </a:r>
            <a:endParaRPr lang="es-EC" dirty="0"/>
          </a:p>
          <a:p>
            <a:r>
              <a:rPr lang="en-US" dirty="0"/>
              <a:t>net= </a:t>
            </a:r>
            <a:r>
              <a:rPr lang="en-US" dirty="0" err="1"/>
              <a:t>trainNetwork</a:t>
            </a:r>
            <a:r>
              <a:rPr lang="en-US" dirty="0"/>
              <a:t>(</a:t>
            </a:r>
            <a:r>
              <a:rPr lang="en-US" dirty="0" err="1"/>
              <a:t>trainingDS</a:t>
            </a:r>
            <a:r>
              <a:rPr lang="en-US" dirty="0"/>
              <a:t>, layers, opts);</a:t>
            </a:r>
            <a:endParaRPr lang="es-EC" dirty="0"/>
          </a:p>
          <a:p>
            <a:r>
              <a:rPr lang="es-EC" dirty="0"/>
              <a:t>%</a:t>
            </a:r>
            <a:r>
              <a:rPr lang="es-EC" dirty="0" err="1"/>
              <a:t>save</a:t>
            </a:r>
            <a:r>
              <a:rPr lang="es-EC" dirty="0"/>
              <a:t>('trainedNet.</a:t>
            </a:r>
            <a:r>
              <a:rPr lang="es-EC" dirty="0" err="1"/>
              <a:t>mat</a:t>
            </a:r>
            <a:r>
              <a:rPr lang="es-EC" dirty="0"/>
              <a:t>','net')</a:t>
            </a:r>
          </a:p>
          <a:p>
            <a:endParaRPr lang="es-EC" dirty="0"/>
          </a:p>
        </p:txBody>
      </p:sp>
    </p:spTree>
    <p:extLst>
      <p:ext uri="{BB962C8B-B14F-4D97-AF65-F5344CB8AC3E}">
        <p14:creationId xmlns:p14="http://schemas.microsoft.com/office/powerpoint/2010/main" val="3324536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17CC8-45E6-4E98-86A2-39BF115C504C}"/>
              </a:ext>
            </a:extLst>
          </p:cNvPr>
          <p:cNvSpPr>
            <a:spLocks noGrp="1"/>
          </p:cNvSpPr>
          <p:nvPr>
            <p:ph type="title"/>
          </p:nvPr>
        </p:nvSpPr>
        <p:spPr/>
        <p:txBody>
          <a:bodyPr/>
          <a:lstStyle/>
          <a:p>
            <a:r>
              <a:rPr lang="es-EC" dirty="0"/>
              <a:t>Carga de Video</a:t>
            </a:r>
          </a:p>
        </p:txBody>
      </p:sp>
      <p:sp>
        <p:nvSpPr>
          <p:cNvPr id="3" name="Marcador de contenido 2">
            <a:extLst>
              <a:ext uri="{FF2B5EF4-FFF2-40B4-BE49-F238E27FC236}">
                <a16:creationId xmlns:a16="http://schemas.microsoft.com/office/drawing/2014/main" id="{2974B1BA-0C01-452A-8340-2E8665985461}"/>
              </a:ext>
            </a:extLst>
          </p:cNvPr>
          <p:cNvSpPr>
            <a:spLocks noGrp="1"/>
          </p:cNvSpPr>
          <p:nvPr>
            <p:ph idx="1"/>
          </p:nvPr>
        </p:nvSpPr>
        <p:spPr/>
        <p:txBody>
          <a:bodyPr>
            <a:normAutofit fontScale="47500" lnSpcReduction="20000"/>
          </a:bodyPr>
          <a:lstStyle/>
          <a:p>
            <a:r>
              <a:rPr lang="es-EC" dirty="0"/>
              <a:t>%% Carga del video</a:t>
            </a:r>
          </a:p>
          <a:p>
            <a:r>
              <a:rPr lang="es-EC" dirty="0" err="1"/>
              <a:t>videoPlayer</a:t>
            </a:r>
            <a:r>
              <a:rPr lang="es-EC" dirty="0"/>
              <a:t> = </a:t>
            </a:r>
            <a:r>
              <a:rPr lang="es-EC" dirty="0" err="1"/>
              <a:t>vision.DeployableVideoPlayer</a:t>
            </a:r>
            <a:r>
              <a:rPr lang="es-EC" dirty="0"/>
              <a:t>;</a:t>
            </a:r>
          </a:p>
          <a:p>
            <a:r>
              <a:rPr lang="es-EC" dirty="0"/>
              <a:t> </a:t>
            </a:r>
          </a:p>
          <a:p>
            <a:r>
              <a:rPr lang="es-EC" dirty="0"/>
              <a:t>% En esta </a:t>
            </a:r>
            <a:r>
              <a:rPr lang="es-EC" dirty="0" err="1"/>
              <a:t>seccion</a:t>
            </a:r>
            <a:r>
              <a:rPr lang="es-EC" dirty="0"/>
              <a:t> la red aprende el entorno(</a:t>
            </a:r>
            <a:r>
              <a:rPr lang="es-EC" dirty="0" err="1"/>
              <a:t>background</a:t>
            </a:r>
            <a:r>
              <a:rPr lang="es-EC" dirty="0"/>
              <a:t>)</a:t>
            </a:r>
          </a:p>
          <a:p>
            <a:r>
              <a:rPr lang="en-US" dirty="0" err="1"/>
              <a:t>foregroundDetector</a:t>
            </a:r>
            <a:r>
              <a:rPr lang="en-US" dirty="0"/>
              <a:t> = </a:t>
            </a:r>
            <a:r>
              <a:rPr lang="en-US" dirty="0" err="1"/>
              <a:t>vision.ForegroundDetector</a:t>
            </a:r>
            <a:r>
              <a:rPr lang="en-US" dirty="0"/>
              <a:t>('</a:t>
            </a:r>
            <a:r>
              <a:rPr lang="en-US" dirty="0" err="1"/>
              <a:t>NumGaussians</a:t>
            </a:r>
            <a:r>
              <a:rPr lang="en-US" dirty="0"/>
              <a:t>', 5, ...</a:t>
            </a:r>
            <a:endParaRPr lang="es-EC" dirty="0"/>
          </a:p>
          <a:p>
            <a:r>
              <a:rPr lang="en-US" dirty="0"/>
              <a:t>'</a:t>
            </a:r>
            <a:r>
              <a:rPr lang="en-US" dirty="0" err="1"/>
              <a:t>NumTrainingFrames</a:t>
            </a:r>
            <a:r>
              <a:rPr lang="en-US" dirty="0"/>
              <a:t>', 150,'MinimumBackgroundRatio',0.7);</a:t>
            </a:r>
            <a:endParaRPr lang="es-EC" dirty="0"/>
          </a:p>
          <a:p>
            <a:r>
              <a:rPr lang="en-US" dirty="0" err="1"/>
              <a:t>roi</a:t>
            </a:r>
            <a:r>
              <a:rPr lang="en-US" dirty="0"/>
              <a:t> = [1 1 1080 1900];</a:t>
            </a:r>
            <a:endParaRPr lang="es-EC" dirty="0"/>
          </a:p>
          <a:p>
            <a:r>
              <a:rPr lang="en-US" dirty="0" err="1"/>
              <a:t>videoReader</a:t>
            </a:r>
            <a:r>
              <a:rPr lang="en-US" dirty="0"/>
              <a:t> = </a:t>
            </a:r>
            <a:r>
              <a:rPr lang="en-US" dirty="0" err="1"/>
              <a:t>vision.VideoFileReader</a:t>
            </a:r>
            <a:r>
              <a:rPr lang="en-US" dirty="0"/>
              <a:t>('atropello.mov');</a:t>
            </a:r>
            <a:endParaRPr lang="es-EC" dirty="0"/>
          </a:p>
          <a:p>
            <a:r>
              <a:rPr lang="en-US" dirty="0"/>
              <a:t>for </a:t>
            </a:r>
            <a:r>
              <a:rPr lang="en-US" dirty="0" err="1"/>
              <a:t>i</a:t>
            </a:r>
            <a:r>
              <a:rPr lang="en-US" dirty="0"/>
              <a:t> = 1:150</a:t>
            </a:r>
            <a:endParaRPr lang="es-EC" dirty="0"/>
          </a:p>
          <a:p>
            <a:r>
              <a:rPr lang="en-US" dirty="0"/>
              <a:t>    </a:t>
            </a:r>
            <a:r>
              <a:rPr lang="es-EC" dirty="0" err="1"/>
              <a:t>frame</a:t>
            </a:r>
            <a:r>
              <a:rPr lang="es-EC" dirty="0"/>
              <a:t> = step(</a:t>
            </a:r>
            <a:r>
              <a:rPr lang="es-EC" dirty="0" err="1"/>
              <a:t>videoReader</a:t>
            </a:r>
            <a:r>
              <a:rPr lang="es-EC" dirty="0"/>
              <a:t>); % lee el siguiente </a:t>
            </a:r>
            <a:r>
              <a:rPr lang="es-EC" dirty="0" err="1"/>
              <a:t>frame</a:t>
            </a:r>
            <a:endParaRPr lang="es-EC" dirty="0"/>
          </a:p>
          <a:p>
            <a:r>
              <a:rPr lang="es-EC" dirty="0"/>
              <a:t>    </a:t>
            </a:r>
            <a:r>
              <a:rPr lang="en-US" dirty="0"/>
              <a:t>frame = </a:t>
            </a:r>
            <a:r>
              <a:rPr lang="en-US" dirty="0" err="1"/>
              <a:t>imcrop</a:t>
            </a:r>
            <a:r>
              <a:rPr lang="en-US" dirty="0"/>
              <a:t>(</a:t>
            </a:r>
            <a:r>
              <a:rPr lang="en-US" dirty="0" err="1"/>
              <a:t>frame,roi</a:t>
            </a:r>
            <a:r>
              <a:rPr lang="en-US" dirty="0"/>
              <a:t>);</a:t>
            </a:r>
            <a:endParaRPr lang="es-EC" dirty="0"/>
          </a:p>
          <a:p>
            <a:r>
              <a:rPr lang="en-US" dirty="0"/>
              <a:t>    </a:t>
            </a:r>
            <a:r>
              <a:rPr lang="en-US" dirty="0" err="1"/>
              <a:t>frameSmall</a:t>
            </a:r>
            <a:r>
              <a:rPr lang="en-US" dirty="0"/>
              <a:t> = </a:t>
            </a:r>
            <a:r>
              <a:rPr lang="en-US" dirty="0" err="1"/>
              <a:t>imresize</a:t>
            </a:r>
            <a:r>
              <a:rPr lang="en-US" dirty="0"/>
              <a:t>(frame,0.25);</a:t>
            </a:r>
            <a:endParaRPr lang="es-EC" dirty="0"/>
          </a:p>
          <a:p>
            <a:r>
              <a:rPr lang="en-US" dirty="0"/>
              <a:t>    foreground = step(</a:t>
            </a:r>
            <a:r>
              <a:rPr lang="en-US" dirty="0" err="1"/>
              <a:t>foregroundDetector</a:t>
            </a:r>
            <a:r>
              <a:rPr lang="en-US" dirty="0"/>
              <a:t>, </a:t>
            </a:r>
            <a:r>
              <a:rPr lang="en-US" dirty="0" err="1"/>
              <a:t>frameSmall</a:t>
            </a:r>
            <a:r>
              <a:rPr lang="en-US" dirty="0"/>
              <a:t>);</a:t>
            </a:r>
            <a:endParaRPr lang="es-EC" dirty="0"/>
          </a:p>
          <a:p>
            <a:r>
              <a:rPr lang="en-US" dirty="0"/>
              <a:t>end</a:t>
            </a:r>
            <a:endParaRPr lang="es-EC" dirty="0"/>
          </a:p>
          <a:p>
            <a:r>
              <a:rPr lang="en-US" dirty="0" err="1"/>
              <a:t>blobAnalysis</a:t>
            </a:r>
            <a:r>
              <a:rPr lang="en-US" dirty="0"/>
              <a:t> = </a:t>
            </a:r>
            <a:r>
              <a:rPr lang="en-US" dirty="0" err="1"/>
              <a:t>vision.BlobAnalysis</a:t>
            </a:r>
            <a:r>
              <a:rPr lang="en-US" dirty="0"/>
              <a:t>('</a:t>
            </a:r>
            <a:r>
              <a:rPr lang="en-US" dirty="0" err="1"/>
              <a:t>BoundingBoxOutputPort</a:t>
            </a:r>
            <a:r>
              <a:rPr lang="en-US" dirty="0"/>
              <a:t>', true, ...</a:t>
            </a:r>
            <a:endParaRPr lang="es-EC" dirty="0"/>
          </a:p>
          <a:p>
            <a:r>
              <a:rPr lang="en-US" dirty="0"/>
              <a:t>'</a:t>
            </a:r>
            <a:r>
              <a:rPr lang="en-US" dirty="0" err="1"/>
              <a:t>AreaOutputPort</a:t>
            </a:r>
            <a:r>
              <a:rPr lang="en-US" dirty="0"/>
              <a:t>', false, '</a:t>
            </a:r>
            <a:r>
              <a:rPr lang="en-US" dirty="0" err="1"/>
              <a:t>CentroidOutputPort</a:t>
            </a:r>
            <a:r>
              <a:rPr lang="en-US" dirty="0"/>
              <a:t>', false, ...</a:t>
            </a:r>
            <a:endParaRPr lang="es-EC" dirty="0"/>
          </a:p>
          <a:p>
            <a:r>
              <a:rPr lang="en-US" dirty="0"/>
              <a:t>    '</a:t>
            </a:r>
            <a:r>
              <a:rPr lang="en-US" dirty="0" err="1"/>
              <a:t>MinimumBlobArea</a:t>
            </a:r>
            <a:r>
              <a:rPr lang="en-US" dirty="0"/>
              <a:t>', 300);</a:t>
            </a:r>
            <a:endParaRPr lang="es-EC" dirty="0"/>
          </a:p>
          <a:p>
            <a:endParaRPr lang="es-EC" dirty="0"/>
          </a:p>
        </p:txBody>
      </p:sp>
    </p:spTree>
    <p:extLst>
      <p:ext uri="{BB962C8B-B14F-4D97-AF65-F5344CB8AC3E}">
        <p14:creationId xmlns:p14="http://schemas.microsoft.com/office/powerpoint/2010/main" val="292540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D8CF8-1068-4942-AD9B-E36BEE01C378}"/>
              </a:ext>
            </a:extLst>
          </p:cNvPr>
          <p:cNvSpPr>
            <a:spLocks noGrp="1"/>
          </p:cNvSpPr>
          <p:nvPr>
            <p:ph type="title"/>
          </p:nvPr>
        </p:nvSpPr>
        <p:spPr/>
        <p:txBody>
          <a:bodyPr/>
          <a:lstStyle/>
          <a:p>
            <a:r>
              <a:rPr lang="es-EC" dirty="0"/>
              <a:t>Clasificador</a:t>
            </a:r>
          </a:p>
        </p:txBody>
      </p:sp>
      <p:sp>
        <p:nvSpPr>
          <p:cNvPr id="3" name="Marcador de contenido 2">
            <a:extLst>
              <a:ext uri="{FF2B5EF4-FFF2-40B4-BE49-F238E27FC236}">
                <a16:creationId xmlns:a16="http://schemas.microsoft.com/office/drawing/2014/main" id="{99FF9E76-ADCD-4674-B879-E885736F17BE}"/>
              </a:ext>
            </a:extLst>
          </p:cNvPr>
          <p:cNvSpPr>
            <a:spLocks noGrp="1"/>
          </p:cNvSpPr>
          <p:nvPr>
            <p:ph idx="1"/>
          </p:nvPr>
        </p:nvSpPr>
        <p:spPr/>
        <p:txBody>
          <a:bodyPr>
            <a:normAutofit fontScale="25000" lnSpcReduction="20000"/>
          </a:bodyPr>
          <a:lstStyle/>
          <a:p>
            <a:r>
              <a:rPr lang="en-US" dirty="0"/>
              <a:t>se = </a:t>
            </a:r>
            <a:r>
              <a:rPr lang="en-US" dirty="0" err="1"/>
              <a:t>strel</a:t>
            </a:r>
            <a:r>
              <a:rPr lang="en-US" dirty="0"/>
              <a:t>('square', 2); </a:t>
            </a:r>
            <a:endParaRPr lang="es-EC" dirty="0"/>
          </a:p>
          <a:p>
            <a:r>
              <a:rPr lang="en-US" dirty="0"/>
              <a:t>while ~</a:t>
            </a:r>
            <a:r>
              <a:rPr lang="en-US" dirty="0" err="1"/>
              <a:t>isDone</a:t>
            </a:r>
            <a:r>
              <a:rPr lang="en-US" dirty="0"/>
              <a:t>(</a:t>
            </a:r>
            <a:r>
              <a:rPr lang="en-US" dirty="0" err="1"/>
              <a:t>videoReader</a:t>
            </a:r>
            <a:r>
              <a:rPr lang="en-US" dirty="0"/>
              <a:t>)</a:t>
            </a:r>
            <a:endParaRPr lang="es-EC" dirty="0"/>
          </a:p>
          <a:p>
            <a:r>
              <a:rPr lang="en-US" dirty="0"/>
              <a:t>    </a:t>
            </a:r>
            <a:endParaRPr lang="es-EC" dirty="0"/>
          </a:p>
          <a:p>
            <a:r>
              <a:rPr lang="en-US" dirty="0"/>
              <a:t>    frame = step(</a:t>
            </a:r>
            <a:r>
              <a:rPr lang="en-US" dirty="0" err="1"/>
              <a:t>videoReader</a:t>
            </a:r>
            <a:r>
              <a:rPr lang="en-US" dirty="0"/>
              <a:t>); </a:t>
            </a:r>
            <a:endParaRPr lang="es-EC" dirty="0"/>
          </a:p>
          <a:p>
            <a:r>
              <a:rPr lang="en-US" dirty="0"/>
              <a:t>    frame = </a:t>
            </a:r>
            <a:r>
              <a:rPr lang="en-US" dirty="0" err="1"/>
              <a:t>imcrop</a:t>
            </a:r>
            <a:r>
              <a:rPr lang="en-US" dirty="0"/>
              <a:t>(</a:t>
            </a:r>
            <a:r>
              <a:rPr lang="en-US" dirty="0" err="1"/>
              <a:t>frame,roi</a:t>
            </a:r>
            <a:r>
              <a:rPr lang="en-US" dirty="0"/>
              <a:t>); </a:t>
            </a:r>
            <a:endParaRPr lang="es-EC" dirty="0"/>
          </a:p>
          <a:p>
            <a:r>
              <a:rPr lang="en-US" dirty="0"/>
              <a:t>    </a:t>
            </a:r>
            <a:r>
              <a:rPr lang="en-US" dirty="0" err="1"/>
              <a:t>frameSmall</a:t>
            </a:r>
            <a:r>
              <a:rPr lang="en-US" dirty="0"/>
              <a:t> = </a:t>
            </a:r>
            <a:r>
              <a:rPr lang="en-US" dirty="0" err="1"/>
              <a:t>imresize</a:t>
            </a:r>
            <a:r>
              <a:rPr lang="en-US" dirty="0"/>
              <a:t>(frame,0.25);</a:t>
            </a:r>
            <a:endParaRPr lang="es-EC" dirty="0"/>
          </a:p>
          <a:p>
            <a:r>
              <a:rPr lang="en-US" dirty="0"/>
              <a:t>    foreground = step(</a:t>
            </a:r>
            <a:r>
              <a:rPr lang="en-US" dirty="0" err="1"/>
              <a:t>foregroundDetector</a:t>
            </a:r>
            <a:r>
              <a:rPr lang="en-US" dirty="0"/>
              <a:t>, </a:t>
            </a:r>
            <a:r>
              <a:rPr lang="en-US" dirty="0" err="1"/>
              <a:t>frameSmall</a:t>
            </a:r>
            <a:r>
              <a:rPr lang="en-US" dirty="0"/>
              <a:t>);</a:t>
            </a:r>
            <a:endParaRPr lang="es-EC" dirty="0"/>
          </a:p>
          <a:p>
            <a:r>
              <a:rPr lang="en-US" dirty="0"/>
              <a:t>    </a:t>
            </a:r>
            <a:endParaRPr lang="es-EC" dirty="0"/>
          </a:p>
          <a:p>
            <a:r>
              <a:rPr lang="en-US" dirty="0"/>
              <a:t>    </a:t>
            </a:r>
            <a:r>
              <a:rPr lang="en-US" dirty="0" err="1"/>
              <a:t>filteredForeground</a:t>
            </a:r>
            <a:r>
              <a:rPr lang="en-US" dirty="0"/>
              <a:t> = </a:t>
            </a:r>
            <a:r>
              <a:rPr lang="en-US" dirty="0" err="1"/>
              <a:t>imopen</a:t>
            </a:r>
            <a:r>
              <a:rPr lang="en-US" dirty="0"/>
              <a:t>(foreground, se);</a:t>
            </a:r>
            <a:endParaRPr lang="es-EC" dirty="0"/>
          </a:p>
          <a:p>
            <a:r>
              <a:rPr lang="en-US" dirty="0"/>
              <a:t>    </a:t>
            </a:r>
            <a:endParaRPr lang="es-EC" dirty="0"/>
          </a:p>
          <a:p>
            <a:r>
              <a:rPr lang="en-US" dirty="0"/>
              <a:t>   </a:t>
            </a:r>
            <a:r>
              <a:rPr lang="en-US" dirty="0" err="1"/>
              <a:t>bbox</a:t>
            </a:r>
            <a:r>
              <a:rPr lang="en-US" dirty="0"/>
              <a:t> = step(</a:t>
            </a:r>
            <a:r>
              <a:rPr lang="en-US" dirty="0" err="1"/>
              <a:t>blobAnalysis</a:t>
            </a:r>
            <a:r>
              <a:rPr lang="en-US" dirty="0"/>
              <a:t>, </a:t>
            </a:r>
            <a:r>
              <a:rPr lang="en-US" dirty="0" err="1"/>
              <a:t>filteredForeground</a:t>
            </a:r>
            <a:r>
              <a:rPr lang="en-US" dirty="0"/>
              <a:t>);</a:t>
            </a:r>
            <a:endParaRPr lang="es-EC" dirty="0"/>
          </a:p>
          <a:p>
            <a:r>
              <a:rPr lang="en-US" dirty="0"/>
              <a:t>    </a:t>
            </a:r>
            <a:endParaRPr lang="es-EC" dirty="0"/>
          </a:p>
          <a:p>
            <a:r>
              <a:rPr lang="en-US" dirty="0"/>
              <a:t>    </a:t>
            </a:r>
            <a:r>
              <a:rPr lang="en-US" dirty="0" err="1"/>
              <a:t>numCars</a:t>
            </a:r>
            <a:r>
              <a:rPr lang="en-US" dirty="0"/>
              <a:t> = size(bbox,1);</a:t>
            </a:r>
            <a:endParaRPr lang="es-EC" dirty="0"/>
          </a:p>
          <a:p>
            <a:r>
              <a:rPr lang="en-US" dirty="0"/>
              <a:t>    </a:t>
            </a:r>
            <a:r>
              <a:rPr lang="en-US" dirty="0" err="1"/>
              <a:t>bbox</a:t>
            </a:r>
            <a:r>
              <a:rPr lang="en-US" dirty="0"/>
              <a:t> = 4.*</a:t>
            </a:r>
            <a:r>
              <a:rPr lang="en-US" dirty="0" err="1"/>
              <a:t>bbox</a:t>
            </a:r>
            <a:r>
              <a:rPr lang="en-US" dirty="0"/>
              <a:t>;</a:t>
            </a:r>
            <a:endParaRPr lang="es-EC" dirty="0"/>
          </a:p>
          <a:p>
            <a:r>
              <a:rPr lang="en-US" dirty="0"/>
              <a:t>    result = frame;</a:t>
            </a:r>
            <a:endParaRPr lang="es-EC" dirty="0"/>
          </a:p>
          <a:p>
            <a:r>
              <a:rPr lang="en-US" dirty="0"/>
              <a:t>    if </a:t>
            </a:r>
            <a:r>
              <a:rPr lang="en-US" dirty="0" err="1"/>
              <a:t>numCars</a:t>
            </a:r>
            <a:r>
              <a:rPr lang="en-US" dirty="0"/>
              <a:t> &gt; 0</a:t>
            </a:r>
            <a:endParaRPr lang="es-EC" dirty="0"/>
          </a:p>
          <a:p>
            <a:r>
              <a:rPr lang="en-US" dirty="0"/>
              <a:t>        for j=1:numCars</a:t>
            </a:r>
            <a:endParaRPr lang="es-EC" dirty="0"/>
          </a:p>
          <a:p>
            <a:r>
              <a:rPr lang="en-US" dirty="0"/>
              <a:t>     </a:t>
            </a:r>
            <a:endParaRPr lang="es-EC" dirty="0"/>
          </a:p>
          <a:p>
            <a:r>
              <a:rPr lang="en-US" dirty="0"/>
              <a:t>            </a:t>
            </a:r>
            <a:endParaRPr lang="es-EC" dirty="0"/>
          </a:p>
          <a:p>
            <a:r>
              <a:rPr lang="en-US" dirty="0" err="1"/>
              <a:t>im</a:t>
            </a:r>
            <a:r>
              <a:rPr lang="en-US" dirty="0"/>
              <a:t> = </a:t>
            </a:r>
            <a:r>
              <a:rPr lang="en-US" dirty="0" err="1"/>
              <a:t>imcrop</a:t>
            </a:r>
            <a:r>
              <a:rPr lang="en-US" dirty="0"/>
              <a:t>(frame,[</a:t>
            </a:r>
            <a:r>
              <a:rPr lang="en-US" dirty="0" err="1"/>
              <a:t>bbox</a:t>
            </a:r>
            <a:r>
              <a:rPr lang="en-US" dirty="0"/>
              <a:t>(j,1)-10 </a:t>
            </a:r>
            <a:r>
              <a:rPr lang="en-US" dirty="0" err="1"/>
              <a:t>bbox</a:t>
            </a:r>
            <a:r>
              <a:rPr lang="en-US" dirty="0"/>
              <a:t>(j,2)-10 </a:t>
            </a:r>
            <a:r>
              <a:rPr lang="en-US" dirty="0" err="1"/>
              <a:t>bbox</a:t>
            </a:r>
            <a:r>
              <a:rPr lang="en-US" dirty="0"/>
              <a:t>(j,3)+30 </a:t>
            </a:r>
            <a:r>
              <a:rPr lang="en-US" dirty="0" err="1"/>
              <a:t>bbox</a:t>
            </a:r>
            <a:r>
              <a:rPr lang="en-US" dirty="0"/>
              <a:t>(j,4)+30]);</a:t>
            </a:r>
            <a:endParaRPr lang="es-EC" dirty="0"/>
          </a:p>
          <a:p>
            <a:r>
              <a:rPr lang="en-US" dirty="0"/>
              <a:t>            </a:t>
            </a:r>
            <a:endParaRPr lang="es-EC" dirty="0"/>
          </a:p>
          <a:p>
            <a:r>
              <a:rPr lang="en-US" dirty="0"/>
              <a:t>     </a:t>
            </a:r>
            <a:r>
              <a:rPr lang="en-US" dirty="0" err="1"/>
              <a:t>im</a:t>
            </a:r>
            <a:r>
              <a:rPr lang="en-US" dirty="0"/>
              <a:t> = single(im2uint8(</a:t>
            </a:r>
            <a:r>
              <a:rPr lang="en-US" dirty="0" err="1"/>
              <a:t>im</a:t>
            </a:r>
            <a:r>
              <a:rPr lang="en-US" dirty="0"/>
              <a:t>));</a:t>
            </a:r>
            <a:endParaRPr lang="es-EC" dirty="0"/>
          </a:p>
          <a:p>
            <a:r>
              <a:rPr lang="en-US" dirty="0"/>
              <a:t>     </a:t>
            </a:r>
            <a:r>
              <a:rPr lang="en-US" dirty="0" err="1"/>
              <a:t>im</a:t>
            </a:r>
            <a:r>
              <a:rPr lang="en-US" dirty="0"/>
              <a:t> = </a:t>
            </a:r>
            <a:r>
              <a:rPr lang="en-US" dirty="0" err="1"/>
              <a:t>imresize</a:t>
            </a:r>
            <a:r>
              <a:rPr lang="en-US" dirty="0"/>
              <a:t>(</a:t>
            </a:r>
            <a:r>
              <a:rPr lang="en-US" dirty="0" err="1"/>
              <a:t>im</a:t>
            </a:r>
            <a:r>
              <a:rPr lang="en-US" dirty="0"/>
              <a:t>, [227 227]) ;</a:t>
            </a:r>
            <a:endParaRPr lang="es-EC" dirty="0"/>
          </a:p>
          <a:p>
            <a:r>
              <a:rPr lang="en-US" dirty="0"/>
              <a:t>     label = char(classify(</a:t>
            </a:r>
            <a:r>
              <a:rPr lang="en-US" dirty="0" err="1"/>
              <a:t>net,im</a:t>
            </a:r>
            <a:r>
              <a:rPr lang="en-US" dirty="0"/>
              <a:t>)); </a:t>
            </a:r>
            <a:endParaRPr lang="es-EC" dirty="0"/>
          </a:p>
          <a:p>
            <a:r>
              <a:rPr lang="en-US" dirty="0"/>
              <a:t>result = </a:t>
            </a:r>
            <a:r>
              <a:rPr lang="en-US" dirty="0" err="1"/>
              <a:t>insertObjectAnnotation</a:t>
            </a:r>
            <a:r>
              <a:rPr lang="en-US" dirty="0"/>
              <a:t>(result,'Rectangle',</a:t>
            </a:r>
            <a:r>
              <a:rPr lang="en-US" dirty="0" err="1"/>
              <a:t>bbox</a:t>
            </a:r>
            <a:r>
              <a:rPr lang="en-US" dirty="0"/>
              <a:t>(j,:),label,'FontSize',32);</a:t>
            </a:r>
            <a:endParaRPr lang="es-EC" dirty="0"/>
          </a:p>
          <a:p>
            <a:r>
              <a:rPr lang="en-US" dirty="0"/>
              <a:t>        end</a:t>
            </a:r>
            <a:endParaRPr lang="es-EC" dirty="0"/>
          </a:p>
          <a:p>
            <a:r>
              <a:rPr lang="en-US" dirty="0"/>
              <a:t>        </a:t>
            </a:r>
            <a:endParaRPr lang="es-EC" dirty="0"/>
          </a:p>
          <a:p>
            <a:r>
              <a:rPr lang="en-US" dirty="0"/>
              <a:t>    end</a:t>
            </a:r>
            <a:endParaRPr lang="es-EC" dirty="0"/>
          </a:p>
          <a:p>
            <a:r>
              <a:rPr lang="en-US" dirty="0"/>
              <a:t>    step(</a:t>
            </a:r>
            <a:r>
              <a:rPr lang="en-US" dirty="0" err="1"/>
              <a:t>videoPlayer,result</a:t>
            </a:r>
            <a:r>
              <a:rPr lang="en-US" dirty="0"/>
              <a:t>);</a:t>
            </a:r>
            <a:endParaRPr lang="es-EC" dirty="0"/>
          </a:p>
          <a:p>
            <a:r>
              <a:rPr lang="en-US" dirty="0"/>
              <a:t>    </a:t>
            </a:r>
            <a:endParaRPr lang="es-EC" dirty="0"/>
          </a:p>
          <a:p>
            <a:r>
              <a:rPr lang="en-US" dirty="0"/>
              <a:t>       </a:t>
            </a:r>
            <a:endParaRPr lang="es-EC" dirty="0"/>
          </a:p>
          <a:p>
            <a:r>
              <a:rPr lang="es-EC" dirty="0" err="1"/>
              <a:t>end</a:t>
            </a:r>
            <a:endParaRPr lang="es-EC" dirty="0"/>
          </a:p>
          <a:p>
            <a:endParaRPr lang="es-EC" dirty="0"/>
          </a:p>
        </p:txBody>
      </p:sp>
    </p:spTree>
    <p:extLst>
      <p:ext uri="{BB962C8B-B14F-4D97-AF65-F5344CB8AC3E}">
        <p14:creationId xmlns:p14="http://schemas.microsoft.com/office/powerpoint/2010/main" val="2597102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45137-9B44-4CE6-924C-513D9A01D394}"/>
              </a:ext>
            </a:extLst>
          </p:cNvPr>
          <p:cNvSpPr>
            <a:spLocks noGrp="1"/>
          </p:cNvSpPr>
          <p:nvPr>
            <p:ph type="title"/>
          </p:nvPr>
        </p:nvSpPr>
        <p:spPr/>
        <p:txBody>
          <a:bodyPr/>
          <a:lstStyle/>
          <a:p>
            <a:r>
              <a:rPr lang="es-EC" dirty="0"/>
              <a:t>Resultados</a:t>
            </a:r>
          </a:p>
        </p:txBody>
      </p:sp>
      <p:pic>
        <p:nvPicPr>
          <p:cNvPr id="4" name="Marcador de contenido 3">
            <a:extLst>
              <a:ext uri="{FF2B5EF4-FFF2-40B4-BE49-F238E27FC236}">
                <a16:creationId xmlns:a16="http://schemas.microsoft.com/office/drawing/2014/main" id="{0DA5D65C-FB5B-4476-916C-BC27BBBAAAC9}"/>
              </a:ext>
            </a:extLst>
          </p:cNvPr>
          <p:cNvPicPr>
            <a:picLocks noGrp="1"/>
          </p:cNvPicPr>
          <p:nvPr>
            <p:ph idx="1"/>
          </p:nvPr>
        </p:nvPicPr>
        <p:blipFill rotWithShape="1">
          <a:blip r:embed="rId2"/>
          <a:srcRect l="19473" t="3512" r="29515" b="18227"/>
          <a:stretch/>
        </p:blipFill>
        <p:spPr bwMode="auto">
          <a:xfrm>
            <a:off x="2051720" y="1268760"/>
            <a:ext cx="5244636"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4616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907F1-C6E4-4265-BA6C-89A4D5D2B78B}"/>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70321672-5FBD-45CB-88A6-964E4531BEB9}"/>
              </a:ext>
            </a:extLst>
          </p:cNvPr>
          <p:cNvSpPr>
            <a:spLocks noGrp="1"/>
          </p:cNvSpPr>
          <p:nvPr>
            <p:ph idx="1"/>
          </p:nvPr>
        </p:nvSpPr>
        <p:spPr/>
        <p:txBody>
          <a:bodyPr>
            <a:normAutofit fontScale="55000" lnSpcReduction="20000"/>
          </a:bodyPr>
          <a:lstStyle/>
          <a:p>
            <a:pPr lvl="0"/>
            <a:r>
              <a:rPr lang="es-EC" dirty="0"/>
              <a:t>Se desarrolló un clasificador de dos tipos de imágenes (Autos y Personas) con ayuda de las redes neuronales </a:t>
            </a:r>
            <a:r>
              <a:rPr lang="es-EC" dirty="0" err="1"/>
              <a:t>convolucionales</a:t>
            </a:r>
            <a:r>
              <a:rPr lang="es-EC" dirty="0"/>
              <a:t> (CNN) que son usadas para este tipo de aplicaciones con imágenes. El programa se lo realizó en el software MATLAB versión R2017a. Para esto se entreno nuevamente a la red </a:t>
            </a:r>
            <a:r>
              <a:rPr lang="es-EC" dirty="0" err="1"/>
              <a:t>AlexNet</a:t>
            </a:r>
            <a:r>
              <a:rPr lang="es-EC" dirty="0"/>
              <a:t> modificando sus últimas capas para que clasifique únicamente autos y personas. </a:t>
            </a:r>
          </a:p>
          <a:p>
            <a:r>
              <a:rPr lang="es-EC" dirty="0"/>
              <a:t> </a:t>
            </a:r>
          </a:p>
          <a:p>
            <a:pPr lvl="0"/>
            <a:r>
              <a:rPr lang="es-EC" dirty="0"/>
              <a:t>Para el procesamiento al momento del entrenamiento de la Red Neuronal se utilizó la tarjeta gráfica NVIDIA GEFORCE GTX960M, previamente instalada en el computador. Con ayuda de esta GPU se logró acelerar el proceso de entrenamiento de la red en un 20%, debido a su capacidad computacional. </a:t>
            </a:r>
          </a:p>
          <a:p>
            <a:r>
              <a:rPr lang="es-EC" dirty="0"/>
              <a:t> </a:t>
            </a:r>
          </a:p>
          <a:p>
            <a:pPr lvl="0"/>
            <a:r>
              <a:rPr lang="es-EC" dirty="0"/>
              <a:t>El clasificador funcionó con videos que tengan un fondo fijo, es decir que no se esté moviendo, debido a que la red no clasifica cuando todo el cuadro o </a:t>
            </a:r>
            <a:r>
              <a:rPr lang="es-EC" i="1" dirty="0" err="1"/>
              <a:t>frames</a:t>
            </a:r>
            <a:r>
              <a:rPr lang="es-EC" dirty="0"/>
              <a:t> de video están en movimiento. Para ello se utilizó funciones que quitaron el fondo de las tramas de video y de esta manera la red pudo reconocer únicamente a los objetos que se encontraban en movimiento para su posterior clasificación. </a:t>
            </a:r>
          </a:p>
          <a:p>
            <a:endParaRPr lang="es-EC" dirty="0"/>
          </a:p>
        </p:txBody>
      </p:sp>
    </p:spTree>
    <p:extLst>
      <p:ext uri="{BB962C8B-B14F-4D97-AF65-F5344CB8AC3E}">
        <p14:creationId xmlns:p14="http://schemas.microsoft.com/office/powerpoint/2010/main" val="2945525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480FC4-BF8F-4846-872E-25946202FB78}"/>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3E46FFC1-CEE3-47A9-B888-A7CBA66BE0B8}"/>
              </a:ext>
            </a:extLst>
          </p:cNvPr>
          <p:cNvSpPr>
            <a:spLocks noGrp="1"/>
          </p:cNvSpPr>
          <p:nvPr>
            <p:ph idx="1"/>
          </p:nvPr>
        </p:nvSpPr>
        <p:spPr/>
        <p:txBody>
          <a:bodyPr>
            <a:normAutofit fontScale="55000" lnSpcReduction="20000"/>
          </a:bodyPr>
          <a:lstStyle/>
          <a:p>
            <a:pPr lvl="0"/>
            <a:r>
              <a:rPr lang="es-EC" dirty="0"/>
              <a:t>Existen varios tipos de clasificadores de imágenes que existen en la actualidad. Pero al momento de clasificar de mejor manera las Redes Neuronales </a:t>
            </a:r>
            <a:r>
              <a:rPr lang="es-EC" dirty="0" err="1"/>
              <a:t>Convolucionales</a:t>
            </a:r>
            <a:r>
              <a:rPr lang="es-EC" dirty="0"/>
              <a:t> son la mejor opción debido a que es más eficiente ya que no tienen que la necesidad de estar extrayendo manualmente los descriptores de las imágenes, sino que tienen un aprendizaje de inicio a fin como una neurona interconectada.</a:t>
            </a:r>
          </a:p>
          <a:p>
            <a:r>
              <a:rPr lang="es-EC" dirty="0"/>
              <a:t> </a:t>
            </a:r>
          </a:p>
          <a:p>
            <a:pPr lvl="0"/>
            <a:r>
              <a:rPr lang="es-EC" dirty="0"/>
              <a:t>En las 3 pruebas realizadas en el entrenamiento de la Red, se obtuvieron valores similares. Las redes entrenadas tuvieron una efectividad de más del 80% en la mayoría de los casos. Debido a esto al momento de evaluar el desempeño del clasificador con los </a:t>
            </a:r>
            <a:r>
              <a:rPr lang="es-EC" i="1" dirty="0" err="1"/>
              <a:t>frames</a:t>
            </a:r>
            <a:r>
              <a:rPr lang="es-EC" dirty="0"/>
              <a:t> de video se obtuvieron resultados casi iguales en los tres casos. Lo que quiere decir que las Redes Neuronales son uno de los sistemas más efectivos al momento de realizar este tipo de operaciones. </a:t>
            </a:r>
          </a:p>
          <a:p>
            <a:r>
              <a:rPr lang="es-EC" dirty="0"/>
              <a:t> </a:t>
            </a:r>
          </a:p>
          <a:p>
            <a:pPr lvl="0"/>
            <a:r>
              <a:rPr lang="es-EC" dirty="0"/>
              <a:t>Se concluyó que mientras más imágenes se metan a la red para su entrenamiento mayor va a ser su eficiencia, pero el tiempo de entrenamiento va a ser mucho mayor.</a:t>
            </a:r>
          </a:p>
          <a:p>
            <a:endParaRPr lang="es-EC" dirty="0"/>
          </a:p>
        </p:txBody>
      </p:sp>
    </p:spTree>
    <p:extLst>
      <p:ext uri="{BB962C8B-B14F-4D97-AF65-F5344CB8AC3E}">
        <p14:creationId xmlns:p14="http://schemas.microsoft.com/office/powerpoint/2010/main" val="389302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Antecedentes</a:t>
            </a:r>
          </a:p>
        </p:txBody>
      </p:sp>
      <p:sp>
        <p:nvSpPr>
          <p:cNvPr id="3" name="2 Marcador de contenido"/>
          <p:cNvSpPr>
            <a:spLocks noGrp="1"/>
          </p:cNvSpPr>
          <p:nvPr>
            <p:ph idx="1"/>
          </p:nvPr>
        </p:nvSpPr>
        <p:spPr/>
        <p:txBody>
          <a:bodyPr>
            <a:normAutofit fontScale="85000" lnSpcReduction="20000"/>
          </a:bodyPr>
          <a:lstStyle/>
          <a:p>
            <a:pPr lvl="0" algn="just"/>
            <a:r>
              <a:rPr lang="es-ES" dirty="0"/>
              <a:t>Los sistemas de videovigilancia han ido creciendo y mejorando de manera exponencial en los últimos años, debido al incremento de accidentes de tránsito, ataques terroristas, robos, asaltos, etc. Dichos sistemas son utilizados para intentar disminuir y solventar todos estos tipos de problemas que se tiene en la actualidad. A lo largo de los años se han creado varias aplicaciones para ayudar a mejorar los sistemas de seguridad, un claro ejemplo es la detección de objetos que ha ayudado a prevenir varios actos terroristas. De la misma manera la detección de rostros y personas han hecho que actos delictivos disminuyan de una manera excepcional.</a:t>
            </a:r>
            <a:endParaRPr lang="es-MX" dirty="0"/>
          </a:p>
          <a:p>
            <a:endParaRPr lang="es-EC" dirty="0"/>
          </a:p>
        </p:txBody>
      </p:sp>
    </p:spTree>
    <p:extLst>
      <p:ext uri="{BB962C8B-B14F-4D97-AF65-F5344CB8AC3E}">
        <p14:creationId xmlns:p14="http://schemas.microsoft.com/office/powerpoint/2010/main" val="2590586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AA495-EB32-41B4-BABA-E2F30F8A064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64B9375-5094-4B9C-8D48-3EBD592A8291}"/>
              </a:ext>
            </a:extLst>
          </p:cNvPr>
          <p:cNvSpPr>
            <a:spLocks noGrp="1"/>
          </p:cNvSpPr>
          <p:nvPr>
            <p:ph idx="1"/>
          </p:nvPr>
        </p:nvSpPr>
        <p:spPr/>
        <p:txBody>
          <a:bodyPr>
            <a:normAutofit fontScale="55000" lnSpcReduction="20000"/>
          </a:bodyPr>
          <a:lstStyle/>
          <a:p>
            <a:pPr lvl="0"/>
            <a:r>
              <a:rPr lang="es-EC" dirty="0"/>
              <a:t>Si se requiere utilizar las redes neuronales especialmente las Redes Neuronales </a:t>
            </a:r>
            <a:r>
              <a:rPr lang="es-EC" dirty="0" err="1"/>
              <a:t>Convolucionales</a:t>
            </a:r>
            <a:r>
              <a:rPr lang="es-EC" dirty="0"/>
              <a:t> en MATLAB, se recomienda utilizar versiones más actuales que el MATLAB R2016a, debido que en esta versión y versiones anteriores no se logró realizar el entrenamiento de la red ya que genera conflictos y errores. En el caso de este proyecto se realizó en diferentes computadores teniendo así el mismo resultado con todos al momento de utilizar el MATLAB R2016a.</a:t>
            </a:r>
          </a:p>
          <a:p>
            <a:r>
              <a:rPr lang="es-EC" dirty="0"/>
              <a:t> </a:t>
            </a:r>
          </a:p>
          <a:p>
            <a:pPr lvl="0"/>
            <a:r>
              <a:rPr lang="es-EC" dirty="0"/>
              <a:t>Para el uso de la GPU conjuntamente con MATLAB es recomendable instalar todos los drivers y actualizaciones que estén disponibles para el GPU y de esta manera poder trabajar con un conjunto de herramientas al mismo tiempo. En el caso de este proyecto al momento de entrenar las redes neuronales no funcionaba debido a que los drivers de la GPU se encontraban desactualizados. </a:t>
            </a:r>
          </a:p>
          <a:p>
            <a:r>
              <a:rPr lang="es-EC" dirty="0"/>
              <a:t> </a:t>
            </a:r>
          </a:p>
          <a:p>
            <a:pPr lvl="0"/>
            <a:r>
              <a:rPr lang="es-EC"/>
              <a:t>Al momento de modificar las capas de las redes Neuronales tener mucho cuidado con las primeras capas, debido a que en ellas se aprende la información básica que servirá para después y que las capas superiores aprendan de ella.</a:t>
            </a:r>
          </a:p>
          <a:p>
            <a:pPr marL="0" indent="0">
              <a:buNone/>
            </a:pPr>
            <a:endParaRPr lang="es-EC"/>
          </a:p>
        </p:txBody>
      </p:sp>
    </p:spTree>
    <p:extLst>
      <p:ext uri="{BB962C8B-B14F-4D97-AF65-F5344CB8AC3E}">
        <p14:creationId xmlns:p14="http://schemas.microsoft.com/office/powerpoint/2010/main" val="1968645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5E162-EAB5-4DD4-A0C6-BC6746DC8988}"/>
              </a:ext>
            </a:extLst>
          </p:cNvPr>
          <p:cNvSpPr>
            <a:spLocks noGrp="1"/>
          </p:cNvSpPr>
          <p:nvPr>
            <p:ph type="title"/>
          </p:nvPr>
        </p:nvSpPr>
        <p:spPr/>
        <p:txBody>
          <a:bodyPr/>
          <a:lstStyle/>
          <a:p>
            <a:r>
              <a:rPr lang="es-MX" dirty="0"/>
              <a:t>Justificación</a:t>
            </a:r>
            <a:endParaRPr lang="es-EC" dirty="0"/>
          </a:p>
        </p:txBody>
      </p:sp>
      <p:sp>
        <p:nvSpPr>
          <p:cNvPr id="3" name="Marcador de contenido 2">
            <a:extLst>
              <a:ext uri="{FF2B5EF4-FFF2-40B4-BE49-F238E27FC236}">
                <a16:creationId xmlns:a16="http://schemas.microsoft.com/office/drawing/2014/main" id="{94103807-0861-463A-B074-68A15F1FBC95}"/>
              </a:ext>
            </a:extLst>
          </p:cNvPr>
          <p:cNvSpPr>
            <a:spLocks noGrp="1"/>
          </p:cNvSpPr>
          <p:nvPr>
            <p:ph idx="1"/>
          </p:nvPr>
        </p:nvSpPr>
        <p:spPr/>
        <p:txBody>
          <a:bodyPr>
            <a:normAutofit fontScale="92500" lnSpcReduction="20000"/>
          </a:bodyPr>
          <a:lstStyle/>
          <a:p>
            <a:pPr algn="just"/>
            <a:r>
              <a:rPr lang="es-EC" dirty="0"/>
              <a:t>La investigación y </a:t>
            </a:r>
            <a:r>
              <a:rPr lang="es-ES" dirty="0"/>
              <a:t>el desarrollo de técnicas para el reconocimiento de imágenes abren algunas posibilidades para la detección de eventos en sistemas de videovigilancia. Así, por ejemplo, dentro de un escenario específico, un evento puede constituir la presencia o ausencia de una persona o un objeto en un instante de tiempo determinado. Para aquello será necesario procesar muy rápidamente el video utilizando algoritmos clasificadores de imágenes y herramientas computacionales muy eficientes. </a:t>
            </a:r>
            <a:endParaRPr lang="es-MX" dirty="0"/>
          </a:p>
          <a:p>
            <a:pPr algn="just"/>
            <a:endParaRPr lang="es-EC" dirty="0"/>
          </a:p>
        </p:txBody>
      </p:sp>
    </p:spTree>
    <p:extLst>
      <p:ext uri="{BB962C8B-B14F-4D97-AF65-F5344CB8AC3E}">
        <p14:creationId xmlns:p14="http://schemas.microsoft.com/office/powerpoint/2010/main" val="181985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80728"/>
            <a:ext cx="8229600" cy="1143000"/>
          </a:xfrm>
        </p:spPr>
        <p:txBody>
          <a:bodyPr>
            <a:normAutofit fontScale="90000"/>
          </a:bodyPr>
          <a:lstStyle/>
          <a:p>
            <a:pPr lvl="0"/>
            <a:r>
              <a:rPr lang="es-ES" b="1" dirty="0"/>
              <a:t>Alcance del proyecto</a:t>
            </a:r>
            <a:br>
              <a:rPr lang="es-EC" b="1" dirty="0"/>
            </a:br>
            <a:endParaRPr lang="es-EC" dirty="0"/>
          </a:p>
        </p:txBody>
      </p:sp>
      <p:sp>
        <p:nvSpPr>
          <p:cNvPr id="3" name="2 Marcador de contenido"/>
          <p:cNvSpPr>
            <a:spLocks noGrp="1"/>
          </p:cNvSpPr>
          <p:nvPr>
            <p:ph idx="1"/>
          </p:nvPr>
        </p:nvSpPr>
        <p:spPr/>
        <p:txBody>
          <a:bodyPr>
            <a:normAutofit fontScale="92500" lnSpcReduction="20000"/>
          </a:bodyPr>
          <a:lstStyle/>
          <a:p>
            <a:pPr algn="just"/>
            <a:r>
              <a:rPr lang="es-ES" dirty="0"/>
              <a:t>El aporte del proyecto tiene que ver en primer lugar, en lograr la clasificación de imágenes (personas, vehículos) desde los </a:t>
            </a:r>
            <a:r>
              <a:rPr lang="es-ES" dirty="0" err="1"/>
              <a:t>frames</a:t>
            </a:r>
            <a:r>
              <a:rPr lang="es-ES" dirty="0"/>
              <a:t> de video que generalmente tienen baja calidad en definición, iluminación, distancia de objetos, etc., y, por otro lado, la implementación del clasificador con la red neuronal requiere una buena capacidad computacional para realizar millones de operaciones simultáneas. En ese contexto también se medirá el desempeño de las herramientas que permitan realizar estas operaciones en el menor tiempo posible.</a:t>
            </a:r>
            <a:endParaRPr lang="es-EC" dirty="0"/>
          </a:p>
        </p:txBody>
      </p:sp>
    </p:spTree>
    <p:extLst>
      <p:ext uri="{BB962C8B-B14F-4D97-AF65-F5344CB8AC3E}">
        <p14:creationId xmlns:p14="http://schemas.microsoft.com/office/powerpoint/2010/main" val="1845487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dirty="0"/>
              <a:t>Objetivos</a:t>
            </a:r>
            <a:br>
              <a:rPr lang="es-EC" b="1" dirty="0"/>
            </a:br>
            <a:endParaRPr lang="es-EC" dirty="0"/>
          </a:p>
        </p:txBody>
      </p:sp>
      <p:sp>
        <p:nvSpPr>
          <p:cNvPr id="3" name="2 Marcador de contenido"/>
          <p:cNvSpPr>
            <a:spLocks noGrp="1"/>
          </p:cNvSpPr>
          <p:nvPr>
            <p:ph idx="1"/>
          </p:nvPr>
        </p:nvSpPr>
        <p:spPr/>
        <p:txBody>
          <a:bodyPr/>
          <a:lstStyle/>
          <a:p>
            <a:pPr marL="0" lvl="0" indent="0">
              <a:buNone/>
            </a:pPr>
            <a:r>
              <a:rPr lang="es-EC" b="1" dirty="0"/>
              <a:t>Objetivo General</a:t>
            </a:r>
          </a:p>
          <a:p>
            <a:pPr algn="just"/>
            <a:r>
              <a:rPr lang="es-EC" dirty="0"/>
              <a:t>Realizar el reconocimiento de imágenes en </a:t>
            </a:r>
            <a:r>
              <a:rPr lang="es-EC" dirty="0" err="1"/>
              <a:t>frames</a:t>
            </a:r>
            <a:r>
              <a:rPr lang="es-EC" dirty="0"/>
              <a:t> de video capturados a través de un sistema de video vigilancia.</a:t>
            </a:r>
          </a:p>
          <a:p>
            <a:endParaRPr lang="es-EC" dirty="0"/>
          </a:p>
        </p:txBody>
      </p:sp>
    </p:spTree>
    <p:extLst>
      <p:ext uri="{BB962C8B-B14F-4D97-AF65-F5344CB8AC3E}">
        <p14:creationId xmlns:p14="http://schemas.microsoft.com/office/powerpoint/2010/main" val="168045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a:bodyPr>
          <a:lstStyle/>
          <a:p>
            <a:pPr marL="0" lvl="0" indent="0">
              <a:buNone/>
            </a:pPr>
            <a:r>
              <a:rPr lang="es-EC" b="1" dirty="0"/>
              <a:t>Objetivos específicos</a:t>
            </a:r>
          </a:p>
          <a:p>
            <a:pPr lvl="0" algn="just"/>
            <a:r>
              <a:rPr lang="es-EC" sz="2400" dirty="0"/>
              <a:t>Investigar el contexto teórico de la clasificación de imágenes.</a:t>
            </a:r>
          </a:p>
          <a:p>
            <a:pPr lvl="0" algn="just"/>
            <a:r>
              <a:rPr lang="es-EC" sz="2400" dirty="0"/>
              <a:t>Implementar un clasificador de imágenes utilizando redes neuronales.</a:t>
            </a:r>
          </a:p>
          <a:p>
            <a:pPr lvl="0" algn="just"/>
            <a:r>
              <a:rPr lang="es-EC" sz="2400" dirty="0"/>
              <a:t>Evaluar el desempeño del clasificador con imágenes de </a:t>
            </a:r>
            <a:r>
              <a:rPr lang="es-EC" sz="2400" dirty="0" err="1"/>
              <a:t>frames</a:t>
            </a:r>
            <a:r>
              <a:rPr lang="es-EC" sz="2400" dirty="0"/>
              <a:t> de video</a:t>
            </a:r>
          </a:p>
          <a:p>
            <a:pPr lvl="0" algn="just"/>
            <a:r>
              <a:rPr lang="es-EC" sz="2400" dirty="0"/>
              <a:t>Analizar los datos obtenidos en el entrenamiento de la Red Neuronal.</a:t>
            </a:r>
          </a:p>
          <a:p>
            <a:pPr algn="just"/>
            <a:r>
              <a:rPr lang="es-ES" sz="2400" dirty="0"/>
              <a:t>Desarrollar pruebas de rendimiento de la GPU</a:t>
            </a:r>
            <a:endParaRPr lang="es-EC" sz="2400" dirty="0"/>
          </a:p>
          <a:p>
            <a:endParaRPr lang="es-EC" dirty="0"/>
          </a:p>
        </p:txBody>
      </p:sp>
    </p:spTree>
    <p:extLst>
      <p:ext uri="{BB962C8B-B14F-4D97-AF65-F5344CB8AC3E}">
        <p14:creationId xmlns:p14="http://schemas.microsoft.com/office/powerpoint/2010/main" val="259500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Clasificadores de imágenes</a:t>
            </a:r>
            <a:endParaRPr lang="es-EC" dirty="0"/>
          </a:p>
        </p:txBody>
      </p:sp>
      <p:sp>
        <p:nvSpPr>
          <p:cNvPr id="3" name="2 Marcador de contenido"/>
          <p:cNvSpPr>
            <a:spLocks noGrp="1"/>
          </p:cNvSpPr>
          <p:nvPr>
            <p:ph idx="1"/>
          </p:nvPr>
        </p:nvSpPr>
        <p:spPr/>
        <p:txBody>
          <a:bodyPr>
            <a:normAutofit fontScale="85000" lnSpcReduction="10000"/>
          </a:bodyPr>
          <a:lstStyle/>
          <a:p>
            <a:pPr algn="just"/>
            <a:r>
              <a:rPr lang="es-EC" dirty="0"/>
              <a:t>Los clasificadores de imágenes consisten en tomar una imagen o un objeto y asignarlo a una clase disponible ya sea: carro, casas, personas, animales, etc. Dichos objetos se pueden definir por varios tipos de características, como tamaño, textura, etc.</a:t>
            </a:r>
          </a:p>
          <a:p>
            <a:pPr algn="just"/>
            <a:r>
              <a:rPr lang="es-EC" dirty="0"/>
              <a:t>Para realizar la clasificación de objetos se necesita definir fronteras entre las diferentes clases. Generalmente estas se las calculan mediante un proceso de entrenamiento en el que se usan las características de una serie de prototipos de ejemplo de las clases</a:t>
            </a:r>
          </a:p>
          <a:p>
            <a:pPr algn="just"/>
            <a:endParaRPr lang="es-EC" dirty="0"/>
          </a:p>
        </p:txBody>
      </p:sp>
    </p:spTree>
    <p:extLst>
      <p:ext uri="{BB962C8B-B14F-4D97-AF65-F5344CB8AC3E}">
        <p14:creationId xmlns:p14="http://schemas.microsoft.com/office/powerpoint/2010/main" val="55009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052736"/>
            <a:ext cx="8229600" cy="4525963"/>
          </a:xfrm>
        </p:spPr>
        <p:txBody>
          <a:bodyPr>
            <a:normAutofit fontScale="92500" lnSpcReduction="20000"/>
          </a:bodyPr>
          <a:lstStyle/>
          <a:p>
            <a:pPr marL="0" indent="0">
              <a:buNone/>
            </a:pPr>
            <a:r>
              <a:rPr lang="es-EC" dirty="0"/>
              <a:t>Existen diversos tipos de clasificadores entre los cuales se destacan los siguientes:</a:t>
            </a:r>
          </a:p>
          <a:p>
            <a:pPr lvl="0"/>
            <a:r>
              <a:rPr lang="es-EC" dirty="0"/>
              <a:t>Modelos de Mezcla de Gaussianas, segmenta imágenes y tareas de clasificación generales (</a:t>
            </a:r>
            <a:r>
              <a:rPr lang="es-EC" i="1" dirty="0" err="1"/>
              <a:t>Gaussian</a:t>
            </a:r>
            <a:r>
              <a:rPr lang="es-EC" i="1" dirty="0"/>
              <a:t> Mixture </a:t>
            </a:r>
            <a:r>
              <a:rPr lang="es-EC" i="1" dirty="0" err="1"/>
              <a:t>Models</a:t>
            </a:r>
            <a:r>
              <a:rPr lang="es-EC" dirty="0"/>
              <a:t> (GMM)).</a:t>
            </a:r>
          </a:p>
          <a:p>
            <a:pPr lvl="0"/>
            <a:r>
              <a:rPr lang="es-EC" dirty="0"/>
              <a:t>Hiper-Cubos y clasificador de mínima distancia euclídea, segmenta colores.</a:t>
            </a:r>
          </a:p>
          <a:p>
            <a:pPr lvl="0"/>
            <a:r>
              <a:rPr lang="es-EC" dirty="0"/>
              <a:t>Máquinas de vectores soporte (</a:t>
            </a:r>
            <a:r>
              <a:rPr lang="es-EC" i="1" dirty="0" err="1"/>
              <a:t>Support</a:t>
            </a:r>
            <a:r>
              <a:rPr lang="es-EC" i="1" dirty="0"/>
              <a:t> Vector Machines</a:t>
            </a:r>
            <a:r>
              <a:rPr lang="es-EC" dirty="0"/>
              <a:t> (SVM)).</a:t>
            </a:r>
          </a:p>
          <a:p>
            <a:pPr lvl="0"/>
            <a:r>
              <a:rPr lang="es-EC" dirty="0"/>
              <a:t>Redes Neuronales.</a:t>
            </a:r>
          </a:p>
          <a:p>
            <a:endParaRPr lang="es-EC" dirty="0"/>
          </a:p>
          <a:p>
            <a:pPr marL="0" indent="0">
              <a:buNone/>
            </a:pPr>
            <a:endParaRPr lang="es-EC" dirty="0"/>
          </a:p>
        </p:txBody>
      </p:sp>
    </p:spTree>
    <p:extLst>
      <p:ext uri="{BB962C8B-B14F-4D97-AF65-F5344CB8AC3E}">
        <p14:creationId xmlns:p14="http://schemas.microsoft.com/office/powerpoint/2010/main" val="28159821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152</TotalTime>
  <Words>2208</Words>
  <Application>Microsoft Office PowerPoint</Application>
  <PresentationFormat>Presentación en pantalla (4:3)</PresentationFormat>
  <Paragraphs>142</Paragraphs>
  <Slides>30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30</vt:i4>
      </vt:variant>
    </vt:vector>
  </HeadingPairs>
  <TitlesOfParts>
    <vt:vector size="33" baseType="lpstr">
      <vt:lpstr>Arial</vt:lpstr>
      <vt:lpstr>Calibri</vt:lpstr>
      <vt:lpstr>Tema de Office</vt:lpstr>
      <vt:lpstr>PROYECTO DE INVESTIGACION, PREVIO A LA OBTENCIÓN DEL TÍTULO DE INGENIERO EN ELECTRÓNICA Y TELECOMUNICACIONES</vt:lpstr>
      <vt:lpstr>TEMA: RECONOCIMIENTO DE IMÁGENES EN FRAMES DE VIDEO  UTILIZANDO REDES NEURONALES.  </vt:lpstr>
      <vt:lpstr>Antecedentes</vt:lpstr>
      <vt:lpstr>Justificación</vt:lpstr>
      <vt:lpstr>Alcance del proyecto </vt:lpstr>
      <vt:lpstr>Objetivos </vt:lpstr>
      <vt:lpstr>Presentación de PowerPoint</vt:lpstr>
      <vt:lpstr>Clasificadores de imágenes</vt:lpstr>
      <vt:lpstr>Presentación de PowerPoint</vt:lpstr>
      <vt:lpstr>REDES NEURONALES</vt:lpstr>
      <vt:lpstr>Presentación de PowerPoint</vt:lpstr>
      <vt:lpstr>Presentación de PowerPoint</vt:lpstr>
      <vt:lpstr>PROPIEDADES</vt:lpstr>
      <vt:lpstr>Presentación de PowerPoint</vt:lpstr>
      <vt:lpstr>NEURONA ARTIFICIAL</vt:lpstr>
      <vt:lpstr>Presentación de PowerPoint</vt:lpstr>
      <vt:lpstr>Presentación de PowerPoint</vt:lpstr>
      <vt:lpstr>Perceptrón Simple</vt:lpstr>
      <vt:lpstr>Presentación de PowerPoint</vt:lpstr>
      <vt:lpstr>Aprendizaje Profundo (DEEP LEARNING)</vt:lpstr>
      <vt:lpstr>Redes Neuronales Convolucionales (CNN)</vt:lpstr>
      <vt:lpstr>AlexNet</vt:lpstr>
      <vt:lpstr>DISEÑO</vt:lpstr>
      <vt:lpstr>ENTRENAMIENTO DE RED</vt:lpstr>
      <vt:lpstr>Carga de Video</vt:lpstr>
      <vt:lpstr>Clasificador</vt:lpstr>
      <vt:lpstr>Resultados</vt:lpstr>
      <vt:lpstr>Conclusiones</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INVESTIGACION, PREVIO A LA OBTENCIÓN DEL TÍTULO DE INGENIERO EN ELECTRÓNICA Y TELECOMUNICACIONES</dc:title>
  <dc:creator>andres amores</dc:creator>
  <cp:lastModifiedBy>andres amores</cp:lastModifiedBy>
  <cp:revision>15</cp:revision>
  <dcterms:created xsi:type="dcterms:W3CDTF">2017-09-03T23:27:54Z</dcterms:created>
  <dcterms:modified xsi:type="dcterms:W3CDTF">2017-09-06T20:50:04Z</dcterms:modified>
</cp:coreProperties>
</file>