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62" r:id="rId2"/>
    <p:sldId id="263" r:id="rId3"/>
    <p:sldId id="264" r:id="rId4"/>
    <p:sldId id="265" r:id="rId5"/>
    <p:sldId id="266"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Lst>
  <p:sldSz cx="9144000" cy="5143500" type="screen16x9"/>
  <p:notesSz cx="6858000" cy="9313863"/>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4" autoAdjust="0"/>
    <p:restoredTop sz="94660"/>
  </p:normalViewPr>
  <p:slideViewPr>
    <p:cSldViewPr>
      <p:cViewPr varScale="1">
        <p:scale>
          <a:sx n="93" d="100"/>
          <a:sy n="93" d="100"/>
        </p:scale>
        <p:origin x="786" y="7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TESIS\Simulacion2\ConvergenciaAB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TESIS\Ensayos\Conclusiones\TablaAnalisisCopia2.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file:///D:\TESIS\Ensayos\Conclusiones\TablaAnalisisCopia2.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TESIS\Simulacion2\ConvergenciaAB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TESIS\Simulacion2\ConvergenciaAB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TESIS\Ensayos\EnsayosABS\VIGA\VigaOpt100ABS%202017.06.0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oleObject" Target="file:///D:\TESIS\Ensayos\EnsayosABS\CILINDRO\ProbetaCilindroABS%202017.07.03.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D:\TESIS\Ensayos\EnsayosABS\FlexoTorsion\ProbetaFlexoTorsionABS%202017.07.03.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D:\TESIS\Ensayos\Conclusiones\TablaAnalisisCopia2.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file:///D:\TESIS\Ensayos\Conclusiones\TablaAnalisisCopia2.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file:///D:\TESIS\Ensayos\Conclusiones\TablaAnalisisCopia2.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dirty="0" smtClean="0">
                <a:effectLst/>
              </a:rPr>
              <a:t>Análisis de Convergencia. Viga 100% de masa, ABS</a:t>
            </a:r>
            <a:endParaRPr lang="es-EC"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'Viga 100%'!$B$1</c:f>
              <c:strCache>
                <c:ptCount val="1"/>
                <c:pt idx="0">
                  <c:v>Deflexion [mm]</c:v>
                </c:pt>
              </c:strCache>
            </c:strRef>
          </c:tx>
          <c:spPr>
            <a:ln w="19050" cap="rnd">
              <a:solidFill>
                <a:schemeClr val="accent1"/>
              </a:solidFill>
              <a:round/>
            </a:ln>
            <a:effectLst/>
          </c:spPr>
          <c:marker>
            <c:symbol val="none"/>
          </c:marker>
          <c:xVal>
            <c:numRef>
              <c:f>'Viga 100%'!$A$2:$A$11</c:f>
              <c:numCache>
                <c:formatCode>General</c:formatCode>
                <c:ptCount val="10"/>
                <c:pt idx="0">
                  <c:v>100</c:v>
                </c:pt>
                <c:pt idx="1">
                  <c:v>75</c:v>
                </c:pt>
                <c:pt idx="2">
                  <c:v>50</c:v>
                </c:pt>
                <c:pt idx="3">
                  <c:v>25</c:v>
                </c:pt>
                <c:pt idx="4">
                  <c:v>15</c:v>
                </c:pt>
                <c:pt idx="5">
                  <c:v>10</c:v>
                </c:pt>
                <c:pt idx="6">
                  <c:v>8</c:v>
                </c:pt>
                <c:pt idx="7">
                  <c:v>6</c:v>
                </c:pt>
                <c:pt idx="8">
                  <c:v>4</c:v>
                </c:pt>
                <c:pt idx="9">
                  <c:v>2</c:v>
                </c:pt>
              </c:numCache>
            </c:numRef>
          </c:xVal>
          <c:yVal>
            <c:numRef>
              <c:f>'Viga 100%'!$B$2:$B$11</c:f>
              <c:numCache>
                <c:formatCode>General</c:formatCode>
                <c:ptCount val="10"/>
                <c:pt idx="0">
                  <c:v>4.3392999999999997</c:v>
                </c:pt>
                <c:pt idx="1">
                  <c:v>5.5529999999999999</c:v>
                </c:pt>
                <c:pt idx="2">
                  <c:v>5.7804000000000002</c:v>
                </c:pt>
                <c:pt idx="3">
                  <c:v>5.9324000000000003</c:v>
                </c:pt>
                <c:pt idx="4">
                  <c:v>5.9905999999999997</c:v>
                </c:pt>
                <c:pt idx="5">
                  <c:v>6.0247999999999999</c:v>
                </c:pt>
                <c:pt idx="6">
                  <c:v>6.0650000000000004</c:v>
                </c:pt>
                <c:pt idx="7">
                  <c:v>6.1783000000000001</c:v>
                </c:pt>
                <c:pt idx="8">
                  <c:v>6.2329999999999997</c:v>
                </c:pt>
                <c:pt idx="9">
                  <c:v>6.3239999999999998</c:v>
                </c:pt>
              </c:numCache>
            </c:numRef>
          </c:yVal>
          <c:smooth val="1"/>
        </c:ser>
        <c:dLbls>
          <c:showLegendKey val="0"/>
          <c:showVal val="0"/>
          <c:showCatName val="0"/>
          <c:showSerName val="0"/>
          <c:showPercent val="0"/>
          <c:showBubbleSize val="0"/>
        </c:dLbls>
        <c:axId val="140039416"/>
        <c:axId val="140039808"/>
      </c:scatterChart>
      <c:valAx>
        <c:axId val="14003941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r>
                  <a:rPr lang="es-EC" sz="1000" dirty="0" smtClean="0">
                    <a:effectLst/>
                  </a:rPr>
                  <a:t>Número</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s-EC" baseline="0" noProof="0" dirty="0" smtClean="0"/>
                  <a:t> de elementos</a:t>
                </a:r>
                <a:endParaRPr lang="es-EC" noProof="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65000"/>
                      <a:lumOff val="35000"/>
                    </a:prst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039808"/>
        <c:crosses val="autoZero"/>
        <c:crossBetween val="midCat"/>
      </c:valAx>
      <c:valAx>
        <c:axId val="140039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u="none" strike="noStrike" baseline="0" dirty="0" smtClean="0">
                    <a:effectLst/>
                  </a:rPr>
                  <a:t>Deflexión</a:t>
                </a:r>
                <a:r>
                  <a:rPr lang="es-EC" dirty="0" smtClean="0"/>
                  <a:t> [mm]</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0394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a:effectLst/>
              </a:rPr>
              <a:t>Diagrama Esfuerzo vs Porcentaje de Masa, Material ABS y PLA</a:t>
            </a:r>
            <a:endParaRPr lang="es-EC"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Prisma!$B$39</c:f>
              <c:strCache>
                <c:ptCount val="1"/>
                <c:pt idx="0">
                  <c:v>Esfuerzo ABS [Mpa]</c:v>
                </c:pt>
              </c:strCache>
            </c:strRef>
          </c:tx>
          <c:spPr>
            <a:ln w="19050" cap="rnd">
              <a:solidFill>
                <a:schemeClr val="accent1"/>
              </a:solidFill>
              <a:round/>
            </a:ln>
            <a:effectLst/>
          </c:spPr>
          <c:marker>
            <c:symbol val="none"/>
          </c:marker>
          <c:xVal>
            <c:numRef>
              <c:f>Prisma!$A$40:$A$43</c:f>
              <c:numCache>
                <c:formatCode>General</c:formatCode>
                <c:ptCount val="4"/>
                <c:pt idx="0">
                  <c:v>100</c:v>
                </c:pt>
                <c:pt idx="1">
                  <c:v>50</c:v>
                </c:pt>
                <c:pt idx="2">
                  <c:v>30</c:v>
                </c:pt>
                <c:pt idx="3">
                  <c:v>20</c:v>
                </c:pt>
              </c:numCache>
            </c:numRef>
          </c:xVal>
          <c:yVal>
            <c:numRef>
              <c:f>Prisma!$B$40:$B$43</c:f>
              <c:numCache>
                <c:formatCode>0.0000000</c:formatCode>
                <c:ptCount val="4"/>
                <c:pt idx="0">
                  <c:v>1.34</c:v>
                </c:pt>
                <c:pt idx="1">
                  <c:v>5.3000000000000001E-6</c:v>
                </c:pt>
                <c:pt idx="2">
                  <c:v>7.3000000000000004E-6</c:v>
                </c:pt>
                <c:pt idx="3">
                  <c:v>9.6198999999999992E-6</c:v>
                </c:pt>
              </c:numCache>
            </c:numRef>
          </c:yVal>
          <c:smooth val="1"/>
        </c:ser>
        <c:ser>
          <c:idx val="1"/>
          <c:order val="1"/>
          <c:tx>
            <c:strRef>
              <c:f>Prisma!$C$39</c:f>
              <c:strCache>
                <c:ptCount val="1"/>
                <c:pt idx="0">
                  <c:v>Esfuerzo PLA [Mpa]</c:v>
                </c:pt>
              </c:strCache>
            </c:strRef>
          </c:tx>
          <c:spPr>
            <a:ln w="19050" cap="rnd">
              <a:solidFill>
                <a:schemeClr val="accent2"/>
              </a:solidFill>
              <a:round/>
            </a:ln>
            <a:effectLst/>
          </c:spPr>
          <c:marker>
            <c:symbol val="none"/>
          </c:marker>
          <c:xVal>
            <c:numRef>
              <c:f>Prisma!$A$40:$A$43</c:f>
              <c:numCache>
                <c:formatCode>General</c:formatCode>
                <c:ptCount val="4"/>
                <c:pt idx="0">
                  <c:v>100</c:v>
                </c:pt>
                <c:pt idx="1">
                  <c:v>50</c:v>
                </c:pt>
                <c:pt idx="2">
                  <c:v>30</c:v>
                </c:pt>
                <c:pt idx="3">
                  <c:v>20</c:v>
                </c:pt>
              </c:numCache>
            </c:numRef>
          </c:xVal>
          <c:yVal>
            <c:numRef>
              <c:f>Prisma!$C$40:$C$43</c:f>
              <c:numCache>
                <c:formatCode>0.0000000</c:formatCode>
                <c:ptCount val="4"/>
                <c:pt idx="0">
                  <c:v>1.403</c:v>
                </c:pt>
                <c:pt idx="1">
                  <c:v>5.3000000000000001E-6</c:v>
                </c:pt>
                <c:pt idx="2">
                  <c:v>7.7750999999999995E-6</c:v>
                </c:pt>
                <c:pt idx="3">
                  <c:v>9.6765999999999998E-6</c:v>
                </c:pt>
              </c:numCache>
            </c:numRef>
          </c:yVal>
          <c:smooth val="1"/>
        </c:ser>
        <c:dLbls>
          <c:showLegendKey val="0"/>
          <c:showVal val="0"/>
          <c:showCatName val="0"/>
          <c:showSerName val="0"/>
          <c:showPercent val="0"/>
          <c:showBubbleSize val="0"/>
        </c:dLbls>
        <c:axId val="203047024"/>
        <c:axId val="203043104"/>
      </c:scatterChart>
      <c:valAx>
        <c:axId val="2030470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Porcentaje de Masa</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043104"/>
        <c:crosses val="autoZero"/>
        <c:crossBetween val="midCat"/>
      </c:valAx>
      <c:valAx>
        <c:axId val="20304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Esfuerzo [</a:t>
                </a:r>
                <a:r>
                  <a:rPr lang="es-EC" dirty="0" err="1" smtClean="0"/>
                  <a:t>MPa</a:t>
                </a:r>
                <a:r>
                  <a:rPr lang="es-EC" dirty="0" smtClean="0"/>
                  <a:t>]</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047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s-EC" sz="1400" b="0" i="0" baseline="0" dirty="0">
                <a:effectLst/>
              </a:rPr>
              <a:t>Diagrama </a:t>
            </a:r>
            <a:r>
              <a:rPr lang="es-EC" sz="1400" b="0" i="0" baseline="0" dirty="0" smtClean="0">
                <a:effectLst/>
              </a:rPr>
              <a:t>Deformaciones Unitarias </a:t>
            </a:r>
            <a:r>
              <a:rPr lang="es-EC" sz="1400" b="0" i="0" baseline="0" dirty="0">
                <a:effectLst/>
              </a:rPr>
              <a:t>vs Porcentaje de Masa, Material ABS y PLA</a:t>
            </a:r>
            <a:endParaRPr lang="es-EC" sz="14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s-EC"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s-EC"/>
        </a:p>
      </c:txPr>
    </c:title>
    <c:autoTitleDeleted val="0"/>
    <c:plotArea>
      <c:layout/>
      <c:scatterChart>
        <c:scatterStyle val="smoothMarker"/>
        <c:varyColors val="0"/>
        <c:ser>
          <c:idx val="0"/>
          <c:order val="0"/>
          <c:tx>
            <c:strRef>
              <c:f>Prisma!$B$56</c:f>
              <c:strCache>
                <c:ptCount val="1"/>
                <c:pt idx="0">
                  <c:v>Deformacion Unitaria ABS</c:v>
                </c:pt>
              </c:strCache>
            </c:strRef>
          </c:tx>
          <c:spPr>
            <a:ln w="19050" cap="rnd">
              <a:solidFill>
                <a:schemeClr val="accent1"/>
              </a:solidFill>
              <a:round/>
            </a:ln>
            <a:effectLst/>
          </c:spPr>
          <c:marker>
            <c:symbol val="none"/>
          </c:marker>
          <c:xVal>
            <c:numRef>
              <c:f>Prisma!$A$57:$A$60</c:f>
              <c:numCache>
                <c:formatCode>General</c:formatCode>
                <c:ptCount val="4"/>
                <c:pt idx="0">
                  <c:v>100</c:v>
                </c:pt>
                <c:pt idx="1">
                  <c:v>50</c:v>
                </c:pt>
                <c:pt idx="2">
                  <c:v>30</c:v>
                </c:pt>
                <c:pt idx="3">
                  <c:v>20</c:v>
                </c:pt>
              </c:numCache>
            </c:numRef>
          </c:xVal>
          <c:yVal>
            <c:numRef>
              <c:f>Prisma!$B$57:$B$60</c:f>
              <c:numCache>
                <c:formatCode>0.0000000</c:formatCode>
                <c:ptCount val="4"/>
                <c:pt idx="0">
                  <c:v>1.6799999999999999E-4</c:v>
                </c:pt>
                <c:pt idx="1">
                  <c:v>4.0999999999999997E-6</c:v>
                </c:pt>
                <c:pt idx="2">
                  <c:v>4.1923999999999999E-6</c:v>
                </c:pt>
                <c:pt idx="3">
                  <c:v>9.2716999999999997E-6</c:v>
                </c:pt>
              </c:numCache>
            </c:numRef>
          </c:yVal>
          <c:smooth val="1"/>
        </c:ser>
        <c:ser>
          <c:idx val="1"/>
          <c:order val="1"/>
          <c:tx>
            <c:strRef>
              <c:f>Prisma!$C$56</c:f>
              <c:strCache>
                <c:ptCount val="1"/>
                <c:pt idx="0">
                  <c:v>Deformacion Unitaria PLA</c:v>
                </c:pt>
              </c:strCache>
            </c:strRef>
          </c:tx>
          <c:spPr>
            <a:ln w="19050" cap="rnd">
              <a:solidFill>
                <a:schemeClr val="accent2"/>
              </a:solidFill>
              <a:round/>
            </a:ln>
            <a:effectLst/>
          </c:spPr>
          <c:marker>
            <c:symbol val="none"/>
          </c:marker>
          <c:xVal>
            <c:numRef>
              <c:f>Prisma!$A$57:$A$60</c:f>
              <c:numCache>
                <c:formatCode>General</c:formatCode>
                <c:ptCount val="4"/>
                <c:pt idx="0">
                  <c:v>100</c:v>
                </c:pt>
                <c:pt idx="1">
                  <c:v>50</c:v>
                </c:pt>
                <c:pt idx="2">
                  <c:v>30</c:v>
                </c:pt>
                <c:pt idx="3">
                  <c:v>20</c:v>
                </c:pt>
              </c:numCache>
            </c:numRef>
          </c:xVal>
          <c:yVal>
            <c:numRef>
              <c:f>Prisma!$C$57:$C$60</c:f>
              <c:numCache>
                <c:formatCode>0.0000000</c:formatCode>
                <c:ptCount val="4"/>
                <c:pt idx="0">
                  <c:v>9.2E-5</c:v>
                </c:pt>
                <c:pt idx="1">
                  <c:v>1.3999999999999999E-6</c:v>
                </c:pt>
                <c:pt idx="2">
                  <c:v>2.1967000000000001E-6</c:v>
                </c:pt>
                <c:pt idx="3">
                  <c:v>2.8580999999999998E-6</c:v>
                </c:pt>
              </c:numCache>
            </c:numRef>
          </c:yVal>
          <c:smooth val="1"/>
        </c:ser>
        <c:dLbls>
          <c:showLegendKey val="0"/>
          <c:showVal val="0"/>
          <c:showCatName val="0"/>
          <c:showSerName val="0"/>
          <c:showPercent val="0"/>
          <c:showBubbleSize val="0"/>
        </c:dLbls>
        <c:axId val="203045456"/>
        <c:axId val="203047416"/>
      </c:scatterChart>
      <c:valAx>
        <c:axId val="2030454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Porcentaje</a:t>
                </a:r>
                <a:r>
                  <a:rPr lang="es-EC" baseline="0" dirty="0" smtClean="0"/>
                  <a:t> de masa</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047416"/>
        <c:crosses val="autoZero"/>
        <c:crossBetween val="midCat"/>
      </c:valAx>
      <c:valAx>
        <c:axId val="203047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Deformaciones</a:t>
                </a:r>
                <a:r>
                  <a:rPr lang="es-EC" baseline="0" dirty="0" smtClean="0"/>
                  <a:t> Unitarias</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0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04545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dirty="0" smtClean="0">
                <a:effectLst/>
              </a:rPr>
              <a:t>Análisis de convergencia. Cilindro 100% de masa, ABS</a:t>
            </a:r>
            <a:endParaRPr lang="es-EC"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'Cilindro 100%'!$B$1</c:f>
              <c:strCache>
                <c:ptCount val="1"/>
                <c:pt idx="0">
                  <c:v>Desplazamiento [mm]</c:v>
                </c:pt>
              </c:strCache>
            </c:strRef>
          </c:tx>
          <c:spPr>
            <a:ln w="19050" cap="rnd">
              <a:solidFill>
                <a:schemeClr val="accent1"/>
              </a:solidFill>
              <a:round/>
            </a:ln>
            <a:effectLst/>
          </c:spPr>
          <c:marker>
            <c:symbol val="none"/>
          </c:marker>
          <c:xVal>
            <c:numRef>
              <c:f>'Cilindro 100%'!$A$2:$A$11</c:f>
              <c:numCache>
                <c:formatCode>General</c:formatCode>
                <c:ptCount val="10"/>
                <c:pt idx="0">
                  <c:v>100</c:v>
                </c:pt>
                <c:pt idx="1">
                  <c:v>75</c:v>
                </c:pt>
                <c:pt idx="2">
                  <c:v>50</c:v>
                </c:pt>
                <c:pt idx="3">
                  <c:v>25</c:v>
                </c:pt>
                <c:pt idx="4">
                  <c:v>15</c:v>
                </c:pt>
                <c:pt idx="5">
                  <c:v>10</c:v>
                </c:pt>
                <c:pt idx="6">
                  <c:v>8</c:v>
                </c:pt>
                <c:pt idx="7">
                  <c:v>6</c:v>
                </c:pt>
                <c:pt idx="8">
                  <c:v>4</c:v>
                </c:pt>
                <c:pt idx="9">
                  <c:v>2</c:v>
                </c:pt>
              </c:numCache>
            </c:numRef>
          </c:xVal>
          <c:yVal>
            <c:numRef>
              <c:f>'Cilindro 100%'!$B$2:$B$11</c:f>
              <c:numCache>
                <c:formatCode>0.000</c:formatCode>
                <c:ptCount val="10"/>
                <c:pt idx="0">
                  <c:v>0.68610000000000004</c:v>
                </c:pt>
                <c:pt idx="1">
                  <c:v>0.69199999999999995</c:v>
                </c:pt>
                <c:pt idx="2">
                  <c:v>0.70499999999999996</c:v>
                </c:pt>
                <c:pt idx="3">
                  <c:v>0.70599999999999996</c:v>
                </c:pt>
                <c:pt idx="4">
                  <c:v>0.70799999999999996</c:v>
                </c:pt>
                <c:pt idx="5">
                  <c:v>0.71399999999999997</c:v>
                </c:pt>
                <c:pt idx="6">
                  <c:v>0.71599999999999997</c:v>
                </c:pt>
                <c:pt idx="7">
                  <c:v>0.71699999999999997</c:v>
                </c:pt>
                <c:pt idx="8">
                  <c:v>0.71699999999999997</c:v>
                </c:pt>
                <c:pt idx="9">
                  <c:v>0.71699999999999997</c:v>
                </c:pt>
              </c:numCache>
            </c:numRef>
          </c:yVal>
          <c:smooth val="1"/>
        </c:ser>
        <c:dLbls>
          <c:showLegendKey val="0"/>
          <c:showVal val="0"/>
          <c:showCatName val="0"/>
          <c:showSerName val="0"/>
          <c:showPercent val="0"/>
          <c:showBubbleSize val="0"/>
        </c:dLbls>
        <c:axId val="140041768"/>
        <c:axId val="115978736"/>
      </c:scatterChart>
      <c:valAx>
        <c:axId val="14004176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baseline="0" dirty="0" smtClean="0">
                    <a:effectLst/>
                  </a:rPr>
                  <a:t>Número</a:t>
                </a:r>
                <a:endParaRPr lang="es-EC" sz="1000" dirty="0" smtClean="0">
                  <a:effectLst/>
                </a:endParaRPr>
              </a:p>
              <a:p>
                <a:pPr>
                  <a:defRPr/>
                </a:pPr>
                <a:r>
                  <a:rPr lang="es-EC" sz="1000" b="0" i="0" baseline="0" dirty="0" smtClean="0">
                    <a:effectLst/>
                  </a:rPr>
                  <a:t> de elementos</a:t>
                </a:r>
                <a:endParaRPr lang="es-EC" sz="1000"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15978736"/>
        <c:crosses val="autoZero"/>
        <c:crossBetween val="midCat"/>
      </c:valAx>
      <c:valAx>
        <c:axId val="115978736"/>
        <c:scaling>
          <c:orientation val="minMax"/>
          <c:max val="0.75000000000000011"/>
          <c:min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baseline="0" noProof="0" dirty="0" smtClean="0">
                    <a:effectLst/>
                  </a:rPr>
                  <a:t>Desplazamiento [mm]</a:t>
                </a:r>
                <a:endParaRPr lang="es-EC" sz="1000" noProof="0" dirty="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1400417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dirty="0" smtClean="0">
                <a:effectLst/>
              </a:rPr>
              <a:t>Análisis de convergencia. Prisma cuadrado 100% de masa, PLA</a:t>
            </a:r>
            <a:endParaRPr lang="es-EC" sz="11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'Flexo 100%'!$B$1</c:f>
              <c:strCache>
                <c:ptCount val="1"/>
                <c:pt idx="0">
                  <c:v>Deflexion [mm]</c:v>
                </c:pt>
              </c:strCache>
            </c:strRef>
          </c:tx>
          <c:spPr>
            <a:ln w="19050" cap="rnd">
              <a:solidFill>
                <a:schemeClr val="accent1"/>
              </a:solidFill>
              <a:round/>
            </a:ln>
            <a:effectLst/>
          </c:spPr>
          <c:marker>
            <c:symbol val="none"/>
          </c:marker>
          <c:xVal>
            <c:numRef>
              <c:f>'Flexo 100%'!$A$2:$A$11</c:f>
              <c:numCache>
                <c:formatCode>General</c:formatCode>
                <c:ptCount val="10"/>
                <c:pt idx="0">
                  <c:v>100</c:v>
                </c:pt>
                <c:pt idx="1">
                  <c:v>75</c:v>
                </c:pt>
                <c:pt idx="2">
                  <c:v>50</c:v>
                </c:pt>
                <c:pt idx="3">
                  <c:v>25</c:v>
                </c:pt>
                <c:pt idx="4">
                  <c:v>15</c:v>
                </c:pt>
                <c:pt idx="5">
                  <c:v>10</c:v>
                </c:pt>
                <c:pt idx="6">
                  <c:v>8</c:v>
                </c:pt>
                <c:pt idx="7">
                  <c:v>6</c:v>
                </c:pt>
                <c:pt idx="8">
                  <c:v>5</c:v>
                </c:pt>
                <c:pt idx="9">
                  <c:v>4</c:v>
                </c:pt>
              </c:numCache>
            </c:numRef>
          </c:xVal>
          <c:yVal>
            <c:numRef>
              <c:f>'Flexo 100%'!$B$2:$B$11</c:f>
              <c:numCache>
                <c:formatCode>General</c:formatCode>
                <c:ptCount val="10"/>
                <c:pt idx="0">
                  <c:v>0.65300000000000002</c:v>
                </c:pt>
                <c:pt idx="1">
                  <c:v>0.65300000000000002</c:v>
                </c:pt>
                <c:pt idx="2">
                  <c:v>0.40400000000000003</c:v>
                </c:pt>
                <c:pt idx="3">
                  <c:v>0.36099999999999999</c:v>
                </c:pt>
                <c:pt idx="4">
                  <c:v>0.36099999999999999</c:v>
                </c:pt>
                <c:pt idx="5">
                  <c:v>0.36299999999999999</c:v>
                </c:pt>
                <c:pt idx="6">
                  <c:v>0.36399999999999999</c:v>
                </c:pt>
                <c:pt idx="7">
                  <c:v>0.36499999999999999</c:v>
                </c:pt>
                <c:pt idx="8">
                  <c:v>0.36399999999999999</c:v>
                </c:pt>
                <c:pt idx="9">
                  <c:v>0.36399999999999999</c:v>
                </c:pt>
              </c:numCache>
            </c:numRef>
          </c:yVal>
          <c:smooth val="1"/>
        </c:ser>
        <c:dLbls>
          <c:showLegendKey val="0"/>
          <c:showVal val="0"/>
          <c:showCatName val="0"/>
          <c:showSerName val="0"/>
          <c:showPercent val="0"/>
          <c:showBubbleSize val="0"/>
        </c:dLbls>
        <c:axId val="202285600"/>
        <c:axId val="202285208"/>
      </c:scatterChart>
      <c:valAx>
        <c:axId val="2022856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kern="1200" baseline="0" dirty="0" smtClean="0">
                    <a:solidFill>
                      <a:srgbClr val="595959"/>
                    </a:solidFill>
                    <a:effectLst/>
                  </a:rPr>
                  <a:t>Número</a:t>
                </a:r>
                <a:endParaRPr lang="es-EC" dirty="0" smtClean="0">
                  <a:effectLst/>
                </a:endParaRPr>
              </a:p>
              <a:p>
                <a:pPr>
                  <a:defRPr/>
                </a:pPr>
                <a:r>
                  <a:rPr lang="es-EC" sz="1000" b="0" i="0" kern="1200" baseline="0" dirty="0" smtClean="0">
                    <a:solidFill>
                      <a:srgbClr val="595959"/>
                    </a:solidFill>
                    <a:effectLst/>
                  </a:rPr>
                  <a:t> de elementos</a:t>
                </a:r>
                <a:endParaRPr lang="es-EC" dirty="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5208"/>
        <c:crosses val="autoZero"/>
        <c:crossBetween val="midCat"/>
      </c:valAx>
      <c:valAx>
        <c:axId val="202285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Desplazamiento [mm]</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560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Diagrama</a:t>
            </a:r>
            <a:r>
              <a:rPr lang="en-US" baseline="0" dirty="0"/>
              <a:t> </a:t>
            </a:r>
            <a:r>
              <a:rPr lang="en-US" baseline="0" dirty="0" err="1"/>
              <a:t>Fuerza</a:t>
            </a:r>
            <a:r>
              <a:rPr lang="en-US" baseline="0" dirty="0"/>
              <a:t> vs </a:t>
            </a:r>
            <a:r>
              <a:rPr lang="es-EC" sz="1400" b="0" i="0" u="none" strike="noStrike" baseline="0" dirty="0" smtClean="0">
                <a:effectLst/>
              </a:rPr>
              <a:t>Deflexión, Viga 100% ABS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VigaOpt100ABS2017.06.06!$F$1</c:f>
              <c:strCache>
                <c:ptCount val="1"/>
                <c:pt idx="0">
                  <c:v>Fuerza (N)</c:v>
                </c:pt>
              </c:strCache>
            </c:strRef>
          </c:tx>
          <c:spPr>
            <a:ln w="19050" cap="rnd">
              <a:solidFill>
                <a:schemeClr val="accent1"/>
              </a:solidFill>
              <a:round/>
            </a:ln>
            <a:effectLst/>
          </c:spPr>
          <c:marker>
            <c:symbol val="none"/>
          </c:marker>
          <c:xVal>
            <c:numRef>
              <c:f>VigaOpt100ABS2017.06.06!$E$2:$E$343</c:f>
              <c:numCache>
                <c:formatCode>General</c:formatCode>
                <c:ptCount val="342"/>
                <c:pt idx="0">
                  <c:v>0</c:v>
                </c:pt>
                <c:pt idx="1">
                  <c:v>0</c:v>
                </c:pt>
                <c:pt idx="2">
                  <c:v>3.4000000000000002E-2</c:v>
                </c:pt>
                <c:pt idx="3">
                  <c:v>7.2999999999999995E-2</c:v>
                </c:pt>
                <c:pt idx="4">
                  <c:v>0.113</c:v>
                </c:pt>
                <c:pt idx="5">
                  <c:v>0.14799999999999999</c:v>
                </c:pt>
                <c:pt idx="6">
                  <c:v>0.192</c:v>
                </c:pt>
                <c:pt idx="7">
                  <c:v>0.23499999999999999</c:v>
                </c:pt>
                <c:pt idx="8">
                  <c:v>0.28000000000000003</c:v>
                </c:pt>
                <c:pt idx="9">
                  <c:v>0.32400000000000001</c:v>
                </c:pt>
                <c:pt idx="10">
                  <c:v>0.36599999999999999</c:v>
                </c:pt>
                <c:pt idx="11">
                  <c:v>0.40699999999999997</c:v>
                </c:pt>
                <c:pt idx="12">
                  <c:v>0.45</c:v>
                </c:pt>
                <c:pt idx="13">
                  <c:v>0.497</c:v>
                </c:pt>
                <c:pt idx="14">
                  <c:v>0.54200000000000004</c:v>
                </c:pt>
                <c:pt idx="15">
                  <c:v>0.58899999999999997</c:v>
                </c:pt>
                <c:pt idx="16">
                  <c:v>0.63400000000000001</c:v>
                </c:pt>
                <c:pt idx="17">
                  <c:v>0.67800000000000005</c:v>
                </c:pt>
                <c:pt idx="18">
                  <c:v>0.72099999999999997</c:v>
                </c:pt>
                <c:pt idx="19">
                  <c:v>0.76400000000000001</c:v>
                </c:pt>
                <c:pt idx="20">
                  <c:v>0.80500000000000005</c:v>
                </c:pt>
                <c:pt idx="21">
                  <c:v>0.84599999999999997</c:v>
                </c:pt>
                <c:pt idx="22">
                  <c:v>0.88900000000000001</c:v>
                </c:pt>
                <c:pt idx="23">
                  <c:v>0.93200000000000005</c:v>
                </c:pt>
                <c:pt idx="24">
                  <c:v>0.97499999999999998</c:v>
                </c:pt>
                <c:pt idx="25">
                  <c:v>1.018</c:v>
                </c:pt>
                <c:pt idx="26">
                  <c:v>1.0669999999999999</c:v>
                </c:pt>
                <c:pt idx="27">
                  <c:v>1.1100000000000001</c:v>
                </c:pt>
                <c:pt idx="28">
                  <c:v>1.1479999999999999</c:v>
                </c:pt>
                <c:pt idx="29">
                  <c:v>1.1919999999999999</c:v>
                </c:pt>
                <c:pt idx="30">
                  <c:v>1.2330000000000001</c:v>
                </c:pt>
                <c:pt idx="31">
                  <c:v>1.2769999999999999</c:v>
                </c:pt>
                <c:pt idx="32">
                  <c:v>1.3220000000000001</c:v>
                </c:pt>
                <c:pt idx="33">
                  <c:v>1.381</c:v>
                </c:pt>
                <c:pt idx="34">
                  <c:v>1.454</c:v>
                </c:pt>
                <c:pt idx="35">
                  <c:v>1.5249999999999999</c:v>
                </c:pt>
                <c:pt idx="36">
                  <c:v>1.5960000000000001</c:v>
                </c:pt>
                <c:pt idx="37">
                  <c:v>1.6659999999999999</c:v>
                </c:pt>
                <c:pt idx="38">
                  <c:v>1.74</c:v>
                </c:pt>
                <c:pt idx="39">
                  <c:v>1.8080000000000001</c:v>
                </c:pt>
                <c:pt idx="40">
                  <c:v>1.8759999999999999</c:v>
                </c:pt>
                <c:pt idx="41">
                  <c:v>1.96</c:v>
                </c:pt>
                <c:pt idx="42">
                  <c:v>2.028</c:v>
                </c:pt>
                <c:pt idx="43">
                  <c:v>2.101</c:v>
                </c:pt>
                <c:pt idx="44">
                  <c:v>2.1720000000000002</c:v>
                </c:pt>
                <c:pt idx="45">
                  <c:v>2.238</c:v>
                </c:pt>
                <c:pt idx="46">
                  <c:v>2.3079999999999998</c:v>
                </c:pt>
                <c:pt idx="47">
                  <c:v>2.375</c:v>
                </c:pt>
                <c:pt idx="48">
                  <c:v>2.44</c:v>
                </c:pt>
                <c:pt idx="49">
                  <c:v>2.5110000000000001</c:v>
                </c:pt>
                <c:pt idx="50">
                  <c:v>2.5790000000000002</c:v>
                </c:pt>
                <c:pt idx="51">
                  <c:v>2.6440000000000001</c:v>
                </c:pt>
                <c:pt idx="52">
                  <c:v>2.72</c:v>
                </c:pt>
                <c:pt idx="53">
                  <c:v>2.7839999999999998</c:v>
                </c:pt>
                <c:pt idx="54">
                  <c:v>2.855</c:v>
                </c:pt>
                <c:pt idx="55">
                  <c:v>2.9239999999999999</c:v>
                </c:pt>
                <c:pt idx="56">
                  <c:v>2.9910000000000001</c:v>
                </c:pt>
                <c:pt idx="57">
                  <c:v>3.0590000000000002</c:v>
                </c:pt>
                <c:pt idx="58">
                  <c:v>3.125</c:v>
                </c:pt>
                <c:pt idx="59">
                  <c:v>3.1949999999999998</c:v>
                </c:pt>
                <c:pt idx="60">
                  <c:v>3.262</c:v>
                </c:pt>
                <c:pt idx="61">
                  <c:v>3.327</c:v>
                </c:pt>
                <c:pt idx="62">
                  <c:v>3.4049999999999998</c:v>
                </c:pt>
                <c:pt idx="63">
                  <c:v>3.47</c:v>
                </c:pt>
                <c:pt idx="64">
                  <c:v>3.54</c:v>
                </c:pt>
                <c:pt idx="65">
                  <c:v>3.6040000000000001</c:v>
                </c:pt>
                <c:pt idx="66">
                  <c:v>3.67</c:v>
                </c:pt>
                <c:pt idx="67">
                  <c:v>3.7360000000000002</c:v>
                </c:pt>
                <c:pt idx="68">
                  <c:v>3.806</c:v>
                </c:pt>
                <c:pt idx="69">
                  <c:v>3.87</c:v>
                </c:pt>
                <c:pt idx="70">
                  <c:v>3.9369999999999998</c:v>
                </c:pt>
                <c:pt idx="71">
                  <c:v>4.0060000000000002</c:v>
                </c:pt>
                <c:pt idx="72">
                  <c:v>4.0709999999999997</c:v>
                </c:pt>
                <c:pt idx="73">
                  <c:v>4.1459999999999999</c:v>
                </c:pt>
                <c:pt idx="74">
                  <c:v>4.2089999999999996</c:v>
                </c:pt>
                <c:pt idx="75">
                  <c:v>4.2770000000000001</c:v>
                </c:pt>
                <c:pt idx="76">
                  <c:v>4.343</c:v>
                </c:pt>
                <c:pt idx="77">
                  <c:v>4.407</c:v>
                </c:pt>
                <c:pt idx="78">
                  <c:v>4.4729999999999999</c:v>
                </c:pt>
                <c:pt idx="79">
                  <c:v>4.5380000000000003</c:v>
                </c:pt>
                <c:pt idx="80">
                  <c:v>4.6040000000000001</c:v>
                </c:pt>
                <c:pt idx="81">
                  <c:v>4.6660000000000004</c:v>
                </c:pt>
                <c:pt idx="82">
                  <c:v>4.7290000000000001</c:v>
                </c:pt>
                <c:pt idx="83">
                  <c:v>4.7919999999999998</c:v>
                </c:pt>
                <c:pt idx="84">
                  <c:v>4.8680000000000003</c:v>
                </c:pt>
                <c:pt idx="85">
                  <c:v>4.9260000000000002</c:v>
                </c:pt>
                <c:pt idx="86">
                  <c:v>4.9909999999999997</c:v>
                </c:pt>
                <c:pt idx="87">
                  <c:v>5.0540000000000003</c:v>
                </c:pt>
                <c:pt idx="88">
                  <c:v>5.1150000000000002</c:v>
                </c:pt>
                <c:pt idx="89">
                  <c:v>5.1769999999999996</c:v>
                </c:pt>
                <c:pt idx="90">
                  <c:v>5.24</c:v>
                </c:pt>
                <c:pt idx="91">
                  <c:v>5.3010000000000002</c:v>
                </c:pt>
                <c:pt idx="92">
                  <c:v>5.3630000000000004</c:v>
                </c:pt>
                <c:pt idx="93">
                  <c:v>5.4240000000000004</c:v>
                </c:pt>
                <c:pt idx="94">
                  <c:v>5.5019999999999998</c:v>
                </c:pt>
                <c:pt idx="95">
                  <c:v>5.5640000000000001</c:v>
                </c:pt>
                <c:pt idx="96">
                  <c:v>5.6239999999999997</c:v>
                </c:pt>
                <c:pt idx="97">
                  <c:v>5.6870000000000003</c:v>
                </c:pt>
                <c:pt idx="98">
                  <c:v>5.7489999999999997</c:v>
                </c:pt>
                <c:pt idx="99">
                  <c:v>5.81</c:v>
                </c:pt>
                <c:pt idx="100">
                  <c:v>5.8730000000000002</c:v>
                </c:pt>
                <c:pt idx="101">
                  <c:v>5.9320000000000004</c:v>
                </c:pt>
                <c:pt idx="102">
                  <c:v>5.992</c:v>
                </c:pt>
                <c:pt idx="103">
                  <c:v>6.0519999999999996</c:v>
                </c:pt>
                <c:pt idx="104">
                  <c:v>6.1130000000000004</c:v>
                </c:pt>
                <c:pt idx="105">
                  <c:v>6.1849999999999996</c:v>
                </c:pt>
                <c:pt idx="106">
                  <c:v>6.2460000000000004</c:v>
                </c:pt>
                <c:pt idx="107">
                  <c:v>6.3090000000000002</c:v>
                </c:pt>
                <c:pt idx="108">
                  <c:v>6.3710000000000004</c:v>
                </c:pt>
                <c:pt idx="109">
                  <c:v>6.4329999999999998</c:v>
                </c:pt>
                <c:pt idx="110">
                  <c:v>6.4969999999999999</c:v>
                </c:pt>
                <c:pt idx="111">
                  <c:v>6.5570000000000004</c:v>
                </c:pt>
                <c:pt idx="112">
                  <c:v>6.617</c:v>
                </c:pt>
                <c:pt idx="113">
                  <c:v>6.681</c:v>
                </c:pt>
                <c:pt idx="114">
                  <c:v>6.7389999999999999</c:v>
                </c:pt>
                <c:pt idx="115">
                  <c:v>6.81</c:v>
                </c:pt>
                <c:pt idx="116">
                  <c:v>6.8710000000000004</c:v>
                </c:pt>
                <c:pt idx="117">
                  <c:v>6.9269999999999996</c:v>
                </c:pt>
                <c:pt idx="118">
                  <c:v>6.9889999999999999</c:v>
                </c:pt>
                <c:pt idx="119">
                  <c:v>7.0490000000000004</c:v>
                </c:pt>
                <c:pt idx="120">
                  <c:v>7.1050000000000004</c:v>
                </c:pt>
                <c:pt idx="121">
                  <c:v>7.1639999999999997</c:v>
                </c:pt>
                <c:pt idx="122">
                  <c:v>7.2210000000000001</c:v>
                </c:pt>
                <c:pt idx="123">
                  <c:v>7.2759999999999998</c:v>
                </c:pt>
                <c:pt idx="124">
                  <c:v>7.3369999999999997</c:v>
                </c:pt>
                <c:pt idx="125">
                  <c:v>7.4039999999999999</c:v>
                </c:pt>
                <c:pt idx="126">
                  <c:v>7.46</c:v>
                </c:pt>
                <c:pt idx="127">
                  <c:v>7.5170000000000003</c:v>
                </c:pt>
                <c:pt idx="128">
                  <c:v>7.5709999999999997</c:v>
                </c:pt>
                <c:pt idx="129">
                  <c:v>7.6289999999999996</c:v>
                </c:pt>
                <c:pt idx="130">
                  <c:v>7.6870000000000003</c:v>
                </c:pt>
                <c:pt idx="131">
                  <c:v>7.74</c:v>
                </c:pt>
                <c:pt idx="132">
                  <c:v>7.798</c:v>
                </c:pt>
                <c:pt idx="133">
                  <c:v>7.8540000000000001</c:v>
                </c:pt>
                <c:pt idx="134">
                  <c:v>7.9089999999999998</c:v>
                </c:pt>
                <c:pt idx="135">
                  <c:v>7.968</c:v>
                </c:pt>
                <c:pt idx="136">
                  <c:v>8.0350000000000001</c:v>
                </c:pt>
                <c:pt idx="137">
                  <c:v>8.0909999999999993</c:v>
                </c:pt>
                <c:pt idx="138">
                  <c:v>8.1489999999999991</c:v>
                </c:pt>
                <c:pt idx="139">
                  <c:v>8.202</c:v>
                </c:pt>
                <c:pt idx="140">
                  <c:v>8.2609999999999992</c:v>
                </c:pt>
                <c:pt idx="141">
                  <c:v>8.3149999999999995</c:v>
                </c:pt>
                <c:pt idx="142">
                  <c:v>8.3719999999999999</c:v>
                </c:pt>
                <c:pt idx="143">
                  <c:v>8.43</c:v>
                </c:pt>
                <c:pt idx="144">
                  <c:v>8.484</c:v>
                </c:pt>
                <c:pt idx="145">
                  <c:v>8.5510000000000002</c:v>
                </c:pt>
                <c:pt idx="146">
                  <c:v>8.6080000000000005</c:v>
                </c:pt>
                <c:pt idx="147">
                  <c:v>8.6620000000000008</c:v>
                </c:pt>
                <c:pt idx="148">
                  <c:v>8.7200000000000006</c:v>
                </c:pt>
                <c:pt idx="149">
                  <c:v>8.7739999999999991</c:v>
                </c:pt>
                <c:pt idx="150">
                  <c:v>8.8409999999999993</c:v>
                </c:pt>
                <c:pt idx="151">
                  <c:v>8.9039999999999999</c:v>
                </c:pt>
                <c:pt idx="152">
                  <c:v>8.9659999999999993</c:v>
                </c:pt>
                <c:pt idx="153">
                  <c:v>9.0340000000000007</c:v>
                </c:pt>
                <c:pt idx="154">
                  <c:v>9.0950000000000006</c:v>
                </c:pt>
                <c:pt idx="155">
                  <c:v>9.1579999999999995</c:v>
                </c:pt>
                <c:pt idx="156">
                  <c:v>9.218</c:v>
                </c:pt>
                <c:pt idx="157">
                  <c:v>9.2899999999999991</c:v>
                </c:pt>
                <c:pt idx="158">
                  <c:v>9.3520000000000003</c:v>
                </c:pt>
                <c:pt idx="159">
                  <c:v>9.4109999999999996</c:v>
                </c:pt>
                <c:pt idx="160">
                  <c:v>9.4730000000000008</c:v>
                </c:pt>
                <c:pt idx="161">
                  <c:v>9.5350000000000001</c:v>
                </c:pt>
                <c:pt idx="162">
                  <c:v>9.5990000000000002</c:v>
                </c:pt>
                <c:pt idx="163">
                  <c:v>9.6560000000000006</c:v>
                </c:pt>
                <c:pt idx="164">
                  <c:v>9.7159999999999993</c:v>
                </c:pt>
                <c:pt idx="165">
                  <c:v>9.7759999999999998</c:v>
                </c:pt>
                <c:pt idx="166">
                  <c:v>9.8339999999999996</c:v>
                </c:pt>
                <c:pt idx="167">
                  <c:v>9.8949999999999996</c:v>
                </c:pt>
                <c:pt idx="168">
                  <c:v>9.9659999999999993</c:v>
                </c:pt>
                <c:pt idx="169">
                  <c:v>10.025</c:v>
                </c:pt>
                <c:pt idx="170">
                  <c:v>10.083</c:v>
                </c:pt>
                <c:pt idx="171">
                  <c:v>10.141999999999999</c:v>
                </c:pt>
                <c:pt idx="172">
                  <c:v>10.202</c:v>
                </c:pt>
                <c:pt idx="173">
                  <c:v>10.260999999999999</c:v>
                </c:pt>
                <c:pt idx="174">
                  <c:v>10.32</c:v>
                </c:pt>
                <c:pt idx="175">
                  <c:v>10.378</c:v>
                </c:pt>
                <c:pt idx="176">
                  <c:v>10.439</c:v>
                </c:pt>
                <c:pt idx="177">
                  <c:v>10.497999999999999</c:v>
                </c:pt>
                <c:pt idx="178">
                  <c:v>10.573</c:v>
                </c:pt>
                <c:pt idx="179">
                  <c:v>10.631</c:v>
                </c:pt>
                <c:pt idx="180">
                  <c:v>10.691000000000001</c:v>
                </c:pt>
                <c:pt idx="181">
                  <c:v>10.749000000000001</c:v>
                </c:pt>
                <c:pt idx="182">
                  <c:v>10.81</c:v>
                </c:pt>
                <c:pt idx="183">
                  <c:v>10.87</c:v>
                </c:pt>
                <c:pt idx="184">
                  <c:v>10.928000000000001</c:v>
                </c:pt>
                <c:pt idx="185">
                  <c:v>10.986000000000001</c:v>
                </c:pt>
                <c:pt idx="186">
                  <c:v>11.045</c:v>
                </c:pt>
                <c:pt idx="187">
                  <c:v>11.115</c:v>
                </c:pt>
                <c:pt idx="188">
                  <c:v>11.173</c:v>
                </c:pt>
                <c:pt idx="189">
                  <c:v>11.231999999999999</c:v>
                </c:pt>
                <c:pt idx="190">
                  <c:v>11.29</c:v>
                </c:pt>
                <c:pt idx="191">
                  <c:v>11.351000000000001</c:v>
                </c:pt>
                <c:pt idx="192">
                  <c:v>11.414</c:v>
                </c:pt>
                <c:pt idx="193">
                  <c:v>11.472</c:v>
                </c:pt>
                <c:pt idx="194">
                  <c:v>11.532</c:v>
                </c:pt>
                <c:pt idx="195">
                  <c:v>11.590999999999999</c:v>
                </c:pt>
                <c:pt idx="196">
                  <c:v>11.653</c:v>
                </c:pt>
                <c:pt idx="197">
                  <c:v>11.721</c:v>
                </c:pt>
                <c:pt idx="198">
                  <c:v>11.782</c:v>
                </c:pt>
                <c:pt idx="199">
                  <c:v>11.840999999999999</c:v>
                </c:pt>
                <c:pt idx="200">
                  <c:v>11.9</c:v>
                </c:pt>
                <c:pt idx="201">
                  <c:v>11.96</c:v>
                </c:pt>
                <c:pt idx="202">
                  <c:v>12.02</c:v>
                </c:pt>
                <c:pt idx="203">
                  <c:v>12.081</c:v>
                </c:pt>
                <c:pt idx="204">
                  <c:v>12.141</c:v>
                </c:pt>
                <c:pt idx="205">
                  <c:v>12.202999999999999</c:v>
                </c:pt>
                <c:pt idx="206">
                  <c:v>12.256</c:v>
                </c:pt>
                <c:pt idx="207">
                  <c:v>12.324999999999999</c:v>
                </c:pt>
                <c:pt idx="208">
                  <c:v>12.382</c:v>
                </c:pt>
                <c:pt idx="209">
                  <c:v>12.443</c:v>
                </c:pt>
                <c:pt idx="210">
                  <c:v>12.499000000000001</c:v>
                </c:pt>
                <c:pt idx="211">
                  <c:v>12.557</c:v>
                </c:pt>
                <c:pt idx="212">
                  <c:v>12.612</c:v>
                </c:pt>
                <c:pt idx="213">
                  <c:v>12.670999999999999</c:v>
                </c:pt>
                <c:pt idx="214">
                  <c:v>12.728</c:v>
                </c:pt>
                <c:pt idx="215">
                  <c:v>12.784000000000001</c:v>
                </c:pt>
                <c:pt idx="216">
                  <c:v>12.840999999999999</c:v>
                </c:pt>
                <c:pt idx="217">
                  <c:v>12.897</c:v>
                </c:pt>
                <c:pt idx="218">
                  <c:v>12.965999999999999</c:v>
                </c:pt>
                <c:pt idx="219">
                  <c:v>13.025</c:v>
                </c:pt>
                <c:pt idx="220">
                  <c:v>13.084</c:v>
                </c:pt>
                <c:pt idx="221">
                  <c:v>13.14</c:v>
                </c:pt>
                <c:pt idx="222">
                  <c:v>13.199</c:v>
                </c:pt>
                <c:pt idx="223">
                  <c:v>13.256</c:v>
                </c:pt>
                <c:pt idx="224">
                  <c:v>13.317</c:v>
                </c:pt>
                <c:pt idx="225">
                  <c:v>13.375</c:v>
                </c:pt>
                <c:pt idx="226">
                  <c:v>13.433</c:v>
                </c:pt>
                <c:pt idx="227">
                  <c:v>13.488</c:v>
                </c:pt>
                <c:pt idx="228">
                  <c:v>13.554</c:v>
                </c:pt>
                <c:pt idx="229">
                  <c:v>13.613</c:v>
                </c:pt>
                <c:pt idx="230">
                  <c:v>13.67</c:v>
                </c:pt>
                <c:pt idx="231">
                  <c:v>13.728999999999999</c:v>
                </c:pt>
                <c:pt idx="232">
                  <c:v>13.786</c:v>
                </c:pt>
                <c:pt idx="233">
                  <c:v>13.843999999999999</c:v>
                </c:pt>
                <c:pt idx="234">
                  <c:v>13.903</c:v>
                </c:pt>
                <c:pt idx="235">
                  <c:v>13.962</c:v>
                </c:pt>
                <c:pt idx="236">
                  <c:v>14.021000000000001</c:v>
                </c:pt>
                <c:pt idx="237">
                  <c:v>14.081</c:v>
                </c:pt>
                <c:pt idx="238">
                  <c:v>14.146000000000001</c:v>
                </c:pt>
                <c:pt idx="239">
                  <c:v>14.207000000000001</c:v>
                </c:pt>
                <c:pt idx="240">
                  <c:v>14.262</c:v>
                </c:pt>
                <c:pt idx="241">
                  <c:v>14.32</c:v>
                </c:pt>
                <c:pt idx="242">
                  <c:v>14.377000000000001</c:v>
                </c:pt>
                <c:pt idx="243">
                  <c:v>14.436</c:v>
                </c:pt>
                <c:pt idx="244">
                  <c:v>14.492000000000001</c:v>
                </c:pt>
                <c:pt idx="245">
                  <c:v>14.551</c:v>
                </c:pt>
                <c:pt idx="246">
                  <c:v>14.61</c:v>
                </c:pt>
                <c:pt idx="247">
                  <c:v>14.678000000000001</c:v>
                </c:pt>
                <c:pt idx="248">
                  <c:v>14.734999999999999</c:v>
                </c:pt>
                <c:pt idx="249">
                  <c:v>14.791</c:v>
                </c:pt>
                <c:pt idx="250">
                  <c:v>14.849</c:v>
                </c:pt>
                <c:pt idx="251">
                  <c:v>14.904999999999999</c:v>
                </c:pt>
                <c:pt idx="252">
                  <c:v>14.962</c:v>
                </c:pt>
                <c:pt idx="253">
                  <c:v>15.019</c:v>
                </c:pt>
                <c:pt idx="254">
                  <c:v>15.076000000000001</c:v>
                </c:pt>
                <c:pt idx="255">
                  <c:v>15.13</c:v>
                </c:pt>
                <c:pt idx="256">
                  <c:v>15.186999999999999</c:v>
                </c:pt>
                <c:pt idx="257">
                  <c:v>15.250999999999999</c:v>
                </c:pt>
                <c:pt idx="258">
                  <c:v>15.31</c:v>
                </c:pt>
                <c:pt idx="259">
                  <c:v>15.366</c:v>
                </c:pt>
                <c:pt idx="260">
                  <c:v>15.420999999999999</c:v>
                </c:pt>
                <c:pt idx="261">
                  <c:v>15.478</c:v>
                </c:pt>
                <c:pt idx="262">
                  <c:v>15.537000000000001</c:v>
                </c:pt>
                <c:pt idx="263">
                  <c:v>15.593999999999999</c:v>
                </c:pt>
                <c:pt idx="264">
                  <c:v>15.651999999999999</c:v>
                </c:pt>
                <c:pt idx="265">
                  <c:v>15.706</c:v>
                </c:pt>
                <c:pt idx="266">
                  <c:v>15.773999999999999</c:v>
                </c:pt>
                <c:pt idx="267">
                  <c:v>15.853999999999999</c:v>
                </c:pt>
                <c:pt idx="268">
                  <c:v>15.96</c:v>
                </c:pt>
                <c:pt idx="269">
                  <c:v>16.047999999999998</c:v>
                </c:pt>
                <c:pt idx="270">
                  <c:v>16.135999999999999</c:v>
                </c:pt>
                <c:pt idx="271">
                  <c:v>16.225999999999999</c:v>
                </c:pt>
                <c:pt idx="272">
                  <c:v>16.315000000000001</c:v>
                </c:pt>
                <c:pt idx="273">
                  <c:v>16.407</c:v>
                </c:pt>
                <c:pt idx="274">
                  <c:v>16.501000000000001</c:v>
                </c:pt>
                <c:pt idx="275">
                  <c:v>16.594999999999999</c:v>
                </c:pt>
                <c:pt idx="276">
                  <c:v>16.686</c:v>
                </c:pt>
                <c:pt idx="277">
                  <c:v>16.791</c:v>
                </c:pt>
                <c:pt idx="278">
                  <c:v>16.879000000000001</c:v>
                </c:pt>
                <c:pt idx="279">
                  <c:v>16.97</c:v>
                </c:pt>
                <c:pt idx="280">
                  <c:v>17.062999999999999</c:v>
                </c:pt>
                <c:pt idx="281">
                  <c:v>17.155000000000001</c:v>
                </c:pt>
                <c:pt idx="282">
                  <c:v>17.242000000000001</c:v>
                </c:pt>
                <c:pt idx="283">
                  <c:v>17.332999999999998</c:v>
                </c:pt>
                <c:pt idx="284">
                  <c:v>17.422000000000001</c:v>
                </c:pt>
                <c:pt idx="285">
                  <c:v>17.513000000000002</c:v>
                </c:pt>
                <c:pt idx="286">
                  <c:v>17.614999999999998</c:v>
                </c:pt>
                <c:pt idx="287">
                  <c:v>17.704999999999998</c:v>
                </c:pt>
                <c:pt idx="288">
                  <c:v>17.794</c:v>
                </c:pt>
                <c:pt idx="289">
                  <c:v>17.881</c:v>
                </c:pt>
                <c:pt idx="290">
                  <c:v>17.971</c:v>
                </c:pt>
                <c:pt idx="291">
                  <c:v>18.062999999999999</c:v>
                </c:pt>
                <c:pt idx="292">
                  <c:v>18.152999999999999</c:v>
                </c:pt>
                <c:pt idx="293">
                  <c:v>18.245000000000001</c:v>
                </c:pt>
                <c:pt idx="294">
                  <c:v>18.332999999999998</c:v>
                </c:pt>
                <c:pt idx="295">
                  <c:v>18.422000000000001</c:v>
                </c:pt>
                <c:pt idx="296">
                  <c:v>18.527000000000001</c:v>
                </c:pt>
                <c:pt idx="297">
                  <c:v>18.614000000000001</c:v>
                </c:pt>
                <c:pt idx="298">
                  <c:v>18.702000000000002</c:v>
                </c:pt>
                <c:pt idx="299">
                  <c:v>18.795999999999999</c:v>
                </c:pt>
                <c:pt idx="300">
                  <c:v>18.885000000000002</c:v>
                </c:pt>
                <c:pt idx="301">
                  <c:v>18.98</c:v>
                </c:pt>
                <c:pt idx="302">
                  <c:v>19.073</c:v>
                </c:pt>
                <c:pt idx="303">
                  <c:v>19.164999999999999</c:v>
                </c:pt>
                <c:pt idx="304">
                  <c:v>19.259</c:v>
                </c:pt>
                <c:pt idx="305">
                  <c:v>19.364000000000001</c:v>
                </c:pt>
                <c:pt idx="306">
                  <c:v>19.456</c:v>
                </c:pt>
                <c:pt idx="307">
                  <c:v>19.545999999999999</c:v>
                </c:pt>
                <c:pt idx="308">
                  <c:v>19.638999999999999</c:v>
                </c:pt>
                <c:pt idx="309">
                  <c:v>19.733000000000001</c:v>
                </c:pt>
                <c:pt idx="310">
                  <c:v>19.821000000000002</c:v>
                </c:pt>
                <c:pt idx="311">
                  <c:v>19.907</c:v>
                </c:pt>
                <c:pt idx="312">
                  <c:v>20.001000000000001</c:v>
                </c:pt>
                <c:pt idx="313">
                  <c:v>20.09</c:v>
                </c:pt>
                <c:pt idx="314">
                  <c:v>20.178999999999998</c:v>
                </c:pt>
                <c:pt idx="315">
                  <c:v>20.283999999999999</c:v>
                </c:pt>
                <c:pt idx="316">
                  <c:v>20.370999999999999</c:v>
                </c:pt>
                <c:pt idx="317">
                  <c:v>20.462</c:v>
                </c:pt>
                <c:pt idx="318">
                  <c:v>20.552</c:v>
                </c:pt>
                <c:pt idx="319">
                  <c:v>20.640999999999998</c:v>
                </c:pt>
                <c:pt idx="320">
                  <c:v>20.731000000000002</c:v>
                </c:pt>
                <c:pt idx="321">
                  <c:v>20.821000000000002</c:v>
                </c:pt>
                <c:pt idx="322">
                  <c:v>20.911999999999999</c:v>
                </c:pt>
                <c:pt idx="323">
                  <c:v>21.001000000000001</c:v>
                </c:pt>
                <c:pt idx="324">
                  <c:v>21.106000000000002</c:v>
                </c:pt>
                <c:pt idx="325">
                  <c:v>21.193999999999999</c:v>
                </c:pt>
                <c:pt idx="326">
                  <c:v>21.285</c:v>
                </c:pt>
                <c:pt idx="327">
                  <c:v>21.375</c:v>
                </c:pt>
                <c:pt idx="328">
                  <c:v>21.468</c:v>
                </c:pt>
                <c:pt idx="329">
                  <c:v>21.561</c:v>
                </c:pt>
                <c:pt idx="330">
                  <c:v>21.654</c:v>
                </c:pt>
                <c:pt idx="331">
                  <c:v>21.748000000000001</c:v>
                </c:pt>
                <c:pt idx="332">
                  <c:v>21.837</c:v>
                </c:pt>
                <c:pt idx="333">
                  <c:v>21.943000000000001</c:v>
                </c:pt>
                <c:pt idx="334">
                  <c:v>22.033000000000001</c:v>
                </c:pt>
                <c:pt idx="335">
                  <c:v>22.123999999999999</c:v>
                </c:pt>
                <c:pt idx="336">
                  <c:v>22.216000000000001</c:v>
                </c:pt>
                <c:pt idx="337">
                  <c:v>22.305</c:v>
                </c:pt>
                <c:pt idx="338">
                  <c:v>22.391999999999999</c:v>
                </c:pt>
                <c:pt idx="339">
                  <c:v>22.484000000000002</c:v>
                </c:pt>
                <c:pt idx="340">
                  <c:v>22.571000000000002</c:v>
                </c:pt>
                <c:pt idx="341">
                  <c:v>22.666</c:v>
                </c:pt>
              </c:numCache>
            </c:numRef>
          </c:xVal>
          <c:yVal>
            <c:numRef>
              <c:f>VigaOpt100ABS2017.06.06!$F$2:$F$343</c:f>
              <c:numCache>
                <c:formatCode>General</c:formatCode>
                <c:ptCount val="342"/>
                <c:pt idx="0">
                  <c:v>0</c:v>
                </c:pt>
                <c:pt idx="1">
                  <c:v>0.33</c:v>
                </c:pt>
                <c:pt idx="2">
                  <c:v>0</c:v>
                </c:pt>
                <c:pt idx="3">
                  <c:v>1.6519999999999999</c:v>
                </c:pt>
                <c:pt idx="4">
                  <c:v>4.2960000000000003</c:v>
                </c:pt>
                <c:pt idx="5">
                  <c:v>7.4359999999999999</c:v>
                </c:pt>
                <c:pt idx="6">
                  <c:v>8.5920000000000005</c:v>
                </c:pt>
                <c:pt idx="7">
                  <c:v>12.227</c:v>
                </c:pt>
                <c:pt idx="8">
                  <c:v>15.036</c:v>
                </c:pt>
                <c:pt idx="9">
                  <c:v>17.515000000000001</c:v>
                </c:pt>
                <c:pt idx="10">
                  <c:v>19.827999999999999</c:v>
                </c:pt>
                <c:pt idx="11">
                  <c:v>22.140999999999998</c:v>
                </c:pt>
                <c:pt idx="12">
                  <c:v>25.280999999999999</c:v>
                </c:pt>
                <c:pt idx="13">
                  <c:v>27.263999999999999</c:v>
                </c:pt>
                <c:pt idx="14">
                  <c:v>29.247</c:v>
                </c:pt>
                <c:pt idx="15">
                  <c:v>31.56</c:v>
                </c:pt>
                <c:pt idx="16">
                  <c:v>34.204000000000001</c:v>
                </c:pt>
                <c:pt idx="17">
                  <c:v>37.012999999999998</c:v>
                </c:pt>
                <c:pt idx="18">
                  <c:v>38.664999999999999</c:v>
                </c:pt>
                <c:pt idx="19">
                  <c:v>40.152000000000001</c:v>
                </c:pt>
                <c:pt idx="20">
                  <c:v>42.134999999999998</c:v>
                </c:pt>
                <c:pt idx="21">
                  <c:v>44.283000000000001</c:v>
                </c:pt>
                <c:pt idx="22">
                  <c:v>47.091999999999999</c:v>
                </c:pt>
                <c:pt idx="23">
                  <c:v>51.387999999999998</c:v>
                </c:pt>
                <c:pt idx="24">
                  <c:v>54.197000000000003</c:v>
                </c:pt>
                <c:pt idx="25">
                  <c:v>57.170999999999999</c:v>
                </c:pt>
                <c:pt idx="26">
                  <c:v>59.484000000000002</c:v>
                </c:pt>
                <c:pt idx="27">
                  <c:v>61.633000000000003</c:v>
                </c:pt>
                <c:pt idx="28">
                  <c:v>63.12</c:v>
                </c:pt>
                <c:pt idx="29">
                  <c:v>65.597999999999999</c:v>
                </c:pt>
                <c:pt idx="30">
                  <c:v>68.242000000000004</c:v>
                </c:pt>
                <c:pt idx="31">
                  <c:v>71.381</c:v>
                </c:pt>
                <c:pt idx="32">
                  <c:v>74.355999999999995</c:v>
                </c:pt>
                <c:pt idx="33">
                  <c:v>80.138999999999996</c:v>
                </c:pt>
                <c:pt idx="34">
                  <c:v>85.096000000000004</c:v>
                </c:pt>
                <c:pt idx="35">
                  <c:v>90.218000000000004</c:v>
                </c:pt>
                <c:pt idx="36">
                  <c:v>95.671000000000006</c:v>
                </c:pt>
                <c:pt idx="37" formatCode="0.00">
                  <c:v>101</c:v>
                </c:pt>
                <c:pt idx="38" formatCode="0.00">
                  <c:v>106</c:v>
                </c:pt>
                <c:pt idx="39" formatCode="0.00">
                  <c:v>114</c:v>
                </c:pt>
                <c:pt idx="40" formatCode="0.00">
                  <c:v>119</c:v>
                </c:pt>
                <c:pt idx="41" formatCode="0.00">
                  <c:v>124</c:v>
                </c:pt>
                <c:pt idx="42" formatCode="0.00">
                  <c:v>130</c:v>
                </c:pt>
                <c:pt idx="43" formatCode="0.00">
                  <c:v>138</c:v>
                </c:pt>
                <c:pt idx="44" formatCode="0.00">
                  <c:v>143</c:v>
                </c:pt>
                <c:pt idx="45" formatCode="0.00">
                  <c:v>148</c:v>
                </c:pt>
                <c:pt idx="46" formatCode="0.00">
                  <c:v>154</c:v>
                </c:pt>
                <c:pt idx="47" formatCode="0.00">
                  <c:v>159</c:v>
                </c:pt>
                <c:pt idx="48" formatCode="0.00">
                  <c:v>163</c:v>
                </c:pt>
                <c:pt idx="49" formatCode="0.00">
                  <c:v>170</c:v>
                </c:pt>
                <c:pt idx="50" formatCode="0.00">
                  <c:v>175</c:v>
                </c:pt>
                <c:pt idx="51" formatCode="0.00">
                  <c:v>179</c:v>
                </c:pt>
                <c:pt idx="52" formatCode="0.00">
                  <c:v>184</c:v>
                </c:pt>
                <c:pt idx="53" formatCode="0.00">
                  <c:v>188</c:v>
                </c:pt>
                <c:pt idx="54" formatCode="0.00">
                  <c:v>196</c:v>
                </c:pt>
                <c:pt idx="55" formatCode="0.00">
                  <c:v>202</c:v>
                </c:pt>
                <c:pt idx="56" formatCode="0.00">
                  <c:v>207</c:v>
                </c:pt>
                <c:pt idx="57" formatCode="0.00">
                  <c:v>212</c:v>
                </c:pt>
                <c:pt idx="58" formatCode="0.00">
                  <c:v>217</c:v>
                </c:pt>
                <c:pt idx="59" formatCode="0.00">
                  <c:v>225</c:v>
                </c:pt>
                <c:pt idx="60" formatCode="0.00">
                  <c:v>230</c:v>
                </c:pt>
                <c:pt idx="61" formatCode="0.00">
                  <c:v>234</c:v>
                </c:pt>
                <c:pt idx="62" formatCode="0.00">
                  <c:v>239</c:v>
                </c:pt>
                <c:pt idx="63" formatCode="0.00">
                  <c:v>244</c:v>
                </c:pt>
                <c:pt idx="64" formatCode="0.00">
                  <c:v>249</c:v>
                </c:pt>
                <c:pt idx="65" formatCode="0.00">
                  <c:v>257</c:v>
                </c:pt>
                <c:pt idx="66" formatCode="0.00">
                  <c:v>261</c:v>
                </c:pt>
                <c:pt idx="67" formatCode="0.00">
                  <c:v>266</c:v>
                </c:pt>
                <c:pt idx="68" formatCode="0.00">
                  <c:v>271</c:v>
                </c:pt>
                <c:pt idx="69" formatCode="0.00">
                  <c:v>278</c:v>
                </c:pt>
                <c:pt idx="70" formatCode="0.00">
                  <c:v>283</c:v>
                </c:pt>
                <c:pt idx="71" formatCode="0.00">
                  <c:v>288</c:v>
                </c:pt>
                <c:pt idx="72" formatCode="0.00">
                  <c:v>293</c:v>
                </c:pt>
                <c:pt idx="73" formatCode="0.00">
                  <c:v>298</c:v>
                </c:pt>
                <c:pt idx="74" formatCode="0.00">
                  <c:v>302</c:v>
                </c:pt>
                <c:pt idx="75" formatCode="0.00">
                  <c:v>307</c:v>
                </c:pt>
                <c:pt idx="76" formatCode="0.00">
                  <c:v>314</c:v>
                </c:pt>
                <c:pt idx="77" formatCode="0.00">
                  <c:v>319</c:v>
                </c:pt>
                <c:pt idx="78" formatCode="0.00">
                  <c:v>324</c:v>
                </c:pt>
                <c:pt idx="79" formatCode="0.00">
                  <c:v>328</c:v>
                </c:pt>
                <c:pt idx="80" formatCode="0.00">
                  <c:v>335</c:v>
                </c:pt>
                <c:pt idx="81" formatCode="0.00">
                  <c:v>340</c:v>
                </c:pt>
                <c:pt idx="82" formatCode="0.00">
                  <c:v>345</c:v>
                </c:pt>
                <c:pt idx="83" formatCode="0.00">
                  <c:v>349</c:v>
                </c:pt>
                <c:pt idx="84" formatCode="0.00">
                  <c:v>354</c:v>
                </c:pt>
                <c:pt idx="85" formatCode="0.00">
                  <c:v>359</c:v>
                </c:pt>
                <c:pt idx="86" formatCode="0.00">
                  <c:v>365</c:v>
                </c:pt>
                <c:pt idx="87" formatCode="0.00">
                  <c:v>370</c:v>
                </c:pt>
                <c:pt idx="88" formatCode="0.00">
                  <c:v>375</c:v>
                </c:pt>
                <c:pt idx="89" formatCode="0.00">
                  <c:v>379</c:v>
                </c:pt>
                <c:pt idx="90" formatCode="0.00">
                  <c:v>386</c:v>
                </c:pt>
                <c:pt idx="91" formatCode="0.00">
                  <c:v>391</c:v>
                </c:pt>
                <c:pt idx="92" formatCode="0.00">
                  <c:v>395</c:v>
                </c:pt>
                <c:pt idx="93" formatCode="0.00">
                  <c:v>400</c:v>
                </c:pt>
                <c:pt idx="94" formatCode="0.00">
                  <c:v>405</c:v>
                </c:pt>
                <c:pt idx="95" formatCode="0.00">
                  <c:v>408</c:v>
                </c:pt>
                <c:pt idx="96" formatCode="0.00">
                  <c:v>412</c:v>
                </c:pt>
                <c:pt idx="97" formatCode="0.00">
                  <c:v>419</c:v>
                </c:pt>
                <c:pt idx="98" formatCode="0.00">
                  <c:v>423</c:v>
                </c:pt>
                <c:pt idx="99" formatCode="0.00">
                  <c:v>427</c:v>
                </c:pt>
                <c:pt idx="100" formatCode="0.00">
                  <c:v>431</c:v>
                </c:pt>
                <c:pt idx="101" formatCode="0.00">
                  <c:v>438</c:v>
                </c:pt>
                <c:pt idx="102" formatCode="0.00">
                  <c:v>442</c:v>
                </c:pt>
                <c:pt idx="103" formatCode="0.00">
                  <c:v>446</c:v>
                </c:pt>
                <c:pt idx="104" formatCode="0.00">
                  <c:v>451</c:v>
                </c:pt>
                <c:pt idx="105" formatCode="0.00">
                  <c:v>455</c:v>
                </c:pt>
                <c:pt idx="106" formatCode="0.00">
                  <c:v>459</c:v>
                </c:pt>
                <c:pt idx="107" formatCode="0.00">
                  <c:v>466</c:v>
                </c:pt>
                <c:pt idx="108" formatCode="0.00">
                  <c:v>470</c:v>
                </c:pt>
                <c:pt idx="109" formatCode="0.00">
                  <c:v>474</c:v>
                </c:pt>
                <c:pt idx="110" formatCode="0.00">
                  <c:v>478</c:v>
                </c:pt>
                <c:pt idx="111" formatCode="0.00">
                  <c:v>482</c:v>
                </c:pt>
                <c:pt idx="112" formatCode="0.00">
                  <c:v>488</c:v>
                </c:pt>
                <c:pt idx="113" formatCode="0.00">
                  <c:v>492</c:v>
                </c:pt>
                <c:pt idx="114" formatCode="0.00">
                  <c:v>496</c:v>
                </c:pt>
                <c:pt idx="115" formatCode="0.00">
                  <c:v>500</c:v>
                </c:pt>
                <c:pt idx="116" formatCode="0.00">
                  <c:v>504</c:v>
                </c:pt>
                <c:pt idx="117" formatCode="0.00">
                  <c:v>508</c:v>
                </c:pt>
                <c:pt idx="118" formatCode="0.00">
                  <c:v>513</c:v>
                </c:pt>
                <c:pt idx="119" formatCode="0.00">
                  <c:v>517</c:v>
                </c:pt>
                <c:pt idx="120" formatCode="0.00">
                  <c:v>521</c:v>
                </c:pt>
                <c:pt idx="121" formatCode="0.00">
                  <c:v>525</c:v>
                </c:pt>
                <c:pt idx="122" formatCode="0.00">
                  <c:v>528</c:v>
                </c:pt>
                <c:pt idx="123" formatCode="0.00">
                  <c:v>534</c:v>
                </c:pt>
                <c:pt idx="124" formatCode="0.00">
                  <c:v>538</c:v>
                </c:pt>
                <c:pt idx="125" formatCode="0.00">
                  <c:v>542</c:v>
                </c:pt>
                <c:pt idx="126" formatCode="0.00">
                  <c:v>545</c:v>
                </c:pt>
                <c:pt idx="127" formatCode="0.00">
                  <c:v>548</c:v>
                </c:pt>
                <c:pt idx="128" formatCode="0.00">
                  <c:v>554</c:v>
                </c:pt>
                <c:pt idx="129" formatCode="0.00">
                  <c:v>558</c:v>
                </c:pt>
                <c:pt idx="130" formatCode="0.00">
                  <c:v>561</c:v>
                </c:pt>
                <c:pt idx="131" formatCode="0.00">
                  <c:v>564</c:v>
                </c:pt>
                <c:pt idx="132" formatCode="0.00">
                  <c:v>568</c:v>
                </c:pt>
                <c:pt idx="133" formatCode="0.00">
                  <c:v>572</c:v>
                </c:pt>
                <c:pt idx="134" formatCode="0.00">
                  <c:v>577</c:v>
                </c:pt>
                <c:pt idx="135" formatCode="0.00">
                  <c:v>580</c:v>
                </c:pt>
                <c:pt idx="136" formatCode="0.00">
                  <c:v>583</c:v>
                </c:pt>
                <c:pt idx="137" formatCode="0.00">
                  <c:v>586</c:v>
                </c:pt>
                <c:pt idx="138" formatCode="0.00">
                  <c:v>591</c:v>
                </c:pt>
                <c:pt idx="139" formatCode="0.00">
                  <c:v>594</c:v>
                </c:pt>
                <c:pt idx="140" formatCode="0.00">
                  <c:v>597</c:v>
                </c:pt>
                <c:pt idx="141" formatCode="0.00">
                  <c:v>600</c:v>
                </c:pt>
                <c:pt idx="142" formatCode="0.00">
                  <c:v>602</c:v>
                </c:pt>
                <c:pt idx="143" formatCode="0.00">
                  <c:v>605</c:v>
                </c:pt>
                <c:pt idx="144" formatCode="0.00">
                  <c:v>607</c:v>
                </c:pt>
                <c:pt idx="145" formatCode="0.00">
                  <c:v>611</c:v>
                </c:pt>
                <c:pt idx="146" formatCode="0.00">
                  <c:v>614</c:v>
                </c:pt>
                <c:pt idx="147" formatCode="0.00">
                  <c:v>617</c:v>
                </c:pt>
                <c:pt idx="148" formatCode="0.00">
                  <c:v>619</c:v>
                </c:pt>
                <c:pt idx="149" formatCode="0.00">
                  <c:v>623</c:v>
                </c:pt>
                <c:pt idx="150" formatCode="0.00">
                  <c:v>626</c:v>
                </c:pt>
                <c:pt idx="151" formatCode="0.00">
                  <c:v>629</c:v>
                </c:pt>
                <c:pt idx="152" formatCode="0.00">
                  <c:v>631</c:v>
                </c:pt>
                <c:pt idx="153" formatCode="0.00">
                  <c:v>634</c:v>
                </c:pt>
                <c:pt idx="154" formatCode="0.00">
                  <c:v>636</c:v>
                </c:pt>
                <c:pt idx="155" formatCode="0.00">
                  <c:v>640</c:v>
                </c:pt>
                <c:pt idx="156" formatCode="0.00">
                  <c:v>643</c:v>
                </c:pt>
                <c:pt idx="157" formatCode="0.00">
                  <c:v>645</c:v>
                </c:pt>
                <c:pt idx="158" formatCode="0.00">
                  <c:v>648</c:v>
                </c:pt>
                <c:pt idx="159" formatCode="0.00">
                  <c:v>650</c:v>
                </c:pt>
                <c:pt idx="160" formatCode="0.00">
                  <c:v>653</c:v>
                </c:pt>
                <c:pt idx="161" formatCode="0.00">
                  <c:v>656</c:v>
                </c:pt>
                <c:pt idx="162" formatCode="0.00">
                  <c:v>658</c:v>
                </c:pt>
                <c:pt idx="163" formatCode="0.00">
                  <c:v>660</c:v>
                </c:pt>
                <c:pt idx="164" formatCode="0.00">
                  <c:v>662</c:v>
                </c:pt>
                <c:pt idx="165" formatCode="0.00">
                  <c:v>664</c:v>
                </c:pt>
                <c:pt idx="166" formatCode="0.00">
                  <c:v>667</c:v>
                </c:pt>
                <c:pt idx="167" formatCode="0.00">
                  <c:v>669</c:v>
                </c:pt>
                <c:pt idx="168" formatCode="0.00">
                  <c:v>671</c:v>
                </c:pt>
                <c:pt idx="169" formatCode="0.00">
                  <c:v>673</c:v>
                </c:pt>
                <c:pt idx="170" formatCode="0.00">
                  <c:v>675</c:v>
                </c:pt>
                <c:pt idx="171" formatCode="0.00">
                  <c:v>678</c:v>
                </c:pt>
                <c:pt idx="172" formatCode="0.00">
                  <c:v>679</c:v>
                </c:pt>
                <c:pt idx="173" formatCode="0.00">
                  <c:v>681</c:v>
                </c:pt>
                <c:pt idx="174" formatCode="0.00">
                  <c:v>683</c:v>
                </c:pt>
                <c:pt idx="175" formatCode="0.00">
                  <c:v>684</c:v>
                </c:pt>
                <c:pt idx="176" formatCode="0.00">
                  <c:v>686</c:v>
                </c:pt>
                <c:pt idx="177" formatCode="0.00">
                  <c:v>689</c:v>
                </c:pt>
                <c:pt idx="178" formatCode="0.00">
                  <c:v>690</c:v>
                </c:pt>
                <c:pt idx="179" formatCode="0.00">
                  <c:v>692</c:v>
                </c:pt>
                <c:pt idx="180" formatCode="0.00">
                  <c:v>693</c:v>
                </c:pt>
                <c:pt idx="181" formatCode="0.00">
                  <c:v>695</c:v>
                </c:pt>
                <c:pt idx="182" formatCode="0.00">
                  <c:v>697</c:v>
                </c:pt>
                <c:pt idx="183" formatCode="0.00">
                  <c:v>698</c:v>
                </c:pt>
                <c:pt idx="184" formatCode="0.00">
                  <c:v>699</c:v>
                </c:pt>
                <c:pt idx="185" formatCode="0.00">
                  <c:v>701</c:v>
                </c:pt>
                <c:pt idx="186" formatCode="0.00">
                  <c:v>703</c:v>
                </c:pt>
                <c:pt idx="187" formatCode="0.00">
                  <c:v>704</c:v>
                </c:pt>
                <c:pt idx="188" formatCode="0.00">
                  <c:v>706</c:v>
                </c:pt>
                <c:pt idx="189" formatCode="0.00">
                  <c:v>707</c:v>
                </c:pt>
                <c:pt idx="190" formatCode="0.00">
                  <c:v>708</c:v>
                </c:pt>
                <c:pt idx="191" formatCode="0.00">
                  <c:v>710</c:v>
                </c:pt>
                <c:pt idx="192" formatCode="0.00">
                  <c:v>711</c:v>
                </c:pt>
                <c:pt idx="193" formatCode="0.00">
                  <c:v>713</c:v>
                </c:pt>
                <c:pt idx="194" formatCode="0.00">
                  <c:v>714</c:v>
                </c:pt>
                <c:pt idx="195" formatCode="0.00">
                  <c:v>715</c:v>
                </c:pt>
                <c:pt idx="196" formatCode="0.00">
                  <c:v>716</c:v>
                </c:pt>
                <c:pt idx="197" formatCode="0.00">
                  <c:v>717</c:v>
                </c:pt>
                <c:pt idx="198" formatCode="0.00">
                  <c:v>718</c:v>
                </c:pt>
                <c:pt idx="199" formatCode="0.00">
                  <c:v>720</c:v>
                </c:pt>
                <c:pt idx="200" formatCode="0.00">
                  <c:v>720</c:v>
                </c:pt>
                <c:pt idx="201" formatCode="0.00">
                  <c:v>722</c:v>
                </c:pt>
                <c:pt idx="202" formatCode="0.00">
                  <c:v>723</c:v>
                </c:pt>
                <c:pt idx="203" formatCode="0.00">
                  <c:v>724</c:v>
                </c:pt>
                <c:pt idx="204" formatCode="0.00">
                  <c:v>725</c:v>
                </c:pt>
                <c:pt idx="205" formatCode="0.00">
                  <c:v>727</c:v>
                </c:pt>
                <c:pt idx="206" formatCode="0.00">
                  <c:v>727</c:v>
                </c:pt>
                <c:pt idx="207" formatCode="0.00">
                  <c:v>728</c:v>
                </c:pt>
                <c:pt idx="208" formatCode="0.00">
                  <c:v>729</c:v>
                </c:pt>
                <c:pt idx="209" formatCode="0.00">
                  <c:v>730</c:v>
                </c:pt>
                <c:pt idx="210" formatCode="0.00">
                  <c:v>731</c:v>
                </c:pt>
                <c:pt idx="211" formatCode="0.00">
                  <c:v>732</c:v>
                </c:pt>
                <c:pt idx="212" formatCode="0.00">
                  <c:v>733</c:v>
                </c:pt>
                <c:pt idx="213" formatCode="0.00">
                  <c:v>734</c:v>
                </c:pt>
                <c:pt idx="214" formatCode="0.00">
                  <c:v>735</c:v>
                </c:pt>
                <c:pt idx="215" formatCode="0.00">
                  <c:v>736</c:v>
                </c:pt>
                <c:pt idx="216" formatCode="0.00">
                  <c:v>736</c:v>
                </c:pt>
                <c:pt idx="217" formatCode="0.00">
                  <c:v>737</c:v>
                </c:pt>
                <c:pt idx="218" formatCode="0.00">
                  <c:v>738</c:v>
                </c:pt>
                <c:pt idx="219" formatCode="0.00">
                  <c:v>738</c:v>
                </c:pt>
                <c:pt idx="220" formatCode="0.00">
                  <c:v>739</c:v>
                </c:pt>
                <c:pt idx="221" formatCode="0.00">
                  <c:v>740</c:v>
                </c:pt>
                <c:pt idx="222" formatCode="0.00">
                  <c:v>741</c:v>
                </c:pt>
                <c:pt idx="223" formatCode="0.00">
                  <c:v>741</c:v>
                </c:pt>
                <c:pt idx="224" formatCode="0.00">
                  <c:v>742</c:v>
                </c:pt>
                <c:pt idx="225" formatCode="0.00">
                  <c:v>743</c:v>
                </c:pt>
                <c:pt idx="226" formatCode="0.00">
                  <c:v>743</c:v>
                </c:pt>
                <c:pt idx="227" formatCode="0.00">
                  <c:v>743</c:v>
                </c:pt>
                <c:pt idx="228" formatCode="0.00">
                  <c:v>744</c:v>
                </c:pt>
                <c:pt idx="229" formatCode="0.00">
                  <c:v>745</c:v>
                </c:pt>
                <c:pt idx="230" formatCode="0.00">
                  <c:v>746</c:v>
                </c:pt>
                <c:pt idx="231" formatCode="0.00">
                  <c:v>746</c:v>
                </c:pt>
                <c:pt idx="232" formatCode="0.00">
                  <c:v>747</c:v>
                </c:pt>
                <c:pt idx="233" formatCode="0.00">
                  <c:v>747</c:v>
                </c:pt>
                <c:pt idx="234" formatCode="0.00">
                  <c:v>748</c:v>
                </c:pt>
                <c:pt idx="235" formatCode="0.00">
                  <c:v>748</c:v>
                </c:pt>
                <c:pt idx="236" formatCode="0.00">
                  <c:v>749</c:v>
                </c:pt>
                <c:pt idx="237" formatCode="0.00">
                  <c:v>750</c:v>
                </c:pt>
                <c:pt idx="238" formatCode="0.00">
                  <c:v>750</c:v>
                </c:pt>
                <c:pt idx="239" formatCode="0.00">
                  <c:v>750</c:v>
                </c:pt>
                <c:pt idx="240" formatCode="0.00">
                  <c:v>751</c:v>
                </c:pt>
                <c:pt idx="241" formatCode="0.00">
                  <c:v>751</c:v>
                </c:pt>
                <c:pt idx="242" formatCode="0.00">
                  <c:v>752</c:v>
                </c:pt>
                <c:pt idx="243" formatCode="0.00">
                  <c:v>752</c:v>
                </c:pt>
                <c:pt idx="244" formatCode="0.00">
                  <c:v>752</c:v>
                </c:pt>
                <c:pt idx="245" formatCode="0.00">
                  <c:v>753</c:v>
                </c:pt>
                <c:pt idx="246" formatCode="0.00">
                  <c:v>753</c:v>
                </c:pt>
                <c:pt idx="247" formatCode="0.00">
                  <c:v>754</c:v>
                </c:pt>
                <c:pt idx="248" formatCode="0.00">
                  <c:v>754</c:v>
                </c:pt>
                <c:pt idx="249" formatCode="0.00">
                  <c:v>754</c:v>
                </c:pt>
                <c:pt idx="250" formatCode="0.00">
                  <c:v>755</c:v>
                </c:pt>
                <c:pt idx="251" formatCode="0.00">
                  <c:v>755</c:v>
                </c:pt>
                <c:pt idx="252" formatCode="0.00">
                  <c:v>756</c:v>
                </c:pt>
                <c:pt idx="253" formatCode="0.00">
                  <c:v>756</c:v>
                </c:pt>
                <c:pt idx="254" formatCode="0.00">
                  <c:v>756</c:v>
                </c:pt>
                <c:pt idx="255" formatCode="0.00">
                  <c:v>757</c:v>
                </c:pt>
                <c:pt idx="256" formatCode="0.00">
                  <c:v>757</c:v>
                </c:pt>
                <c:pt idx="257" formatCode="0.00">
                  <c:v>757</c:v>
                </c:pt>
                <c:pt idx="258" formatCode="0.00">
                  <c:v>758</c:v>
                </c:pt>
                <c:pt idx="259" formatCode="0.00">
                  <c:v>758</c:v>
                </c:pt>
                <c:pt idx="260" formatCode="0.00">
                  <c:v>758</c:v>
                </c:pt>
                <c:pt idx="261" formatCode="0.00">
                  <c:v>758</c:v>
                </c:pt>
                <c:pt idx="262" formatCode="0.00">
                  <c:v>758</c:v>
                </c:pt>
                <c:pt idx="263" formatCode="0.00">
                  <c:v>759</c:v>
                </c:pt>
                <c:pt idx="264" formatCode="0.00">
                  <c:v>759</c:v>
                </c:pt>
                <c:pt idx="265" formatCode="0.00">
                  <c:v>759</c:v>
                </c:pt>
                <c:pt idx="266" formatCode="0.00">
                  <c:v>759</c:v>
                </c:pt>
                <c:pt idx="267" formatCode="0.00">
                  <c:v>761</c:v>
                </c:pt>
                <c:pt idx="268" formatCode="0.00">
                  <c:v>763</c:v>
                </c:pt>
                <c:pt idx="269" formatCode="0.00">
                  <c:v>767</c:v>
                </c:pt>
                <c:pt idx="270" formatCode="0.00">
                  <c:v>769</c:v>
                </c:pt>
                <c:pt idx="271" formatCode="0.00">
                  <c:v>770</c:v>
                </c:pt>
                <c:pt idx="272" formatCode="0.00">
                  <c:v>772</c:v>
                </c:pt>
                <c:pt idx="273" formatCode="0.00">
                  <c:v>773</c:v>
                </c:pt>
                <c:pt idx="274" formatCode="0.00">
                  <c:v>775</c:v>
                </c:pt>
                <c:pt idx="275" formatCode="0.00">
                  <c:v>776</c:v>
                </c:pt>
                <c:pt idx="276" formatCode="0.00">
                  <c:v>777</c:v>
                </c:pt>
                <c:pt idx="277" formatCode="0.00">
                  <c:v>777</c:v>
                </c:pt>
                <c:pt idx="278" formatCode="0.00">
                  <c:v>778</c:v>
                </c:pt>
                <c:pt idx="279" formatCode="0.00">
                  <c:v>779</c:v>
                </c:pt>
                <c:pt idx="280" formatCode="0.00">
                  <c:v>780</c:v>
                </c:pt>
                <c:pt idx="281" formatCode="0.00">
                  <c:v>780</c:v>
                </c:pt>
                <c:pt idx="282" formatCode="0.00">
                  <c:v>781</c:v>
                </c:pt>
                <c:pt idx="283" formatCode="0.00">
                  <c:v>781</c:v>
                </c:pt>
                <c:pt idx="284" formatCode="0.00">
                  <c:v>781</c:v>
                </c:pt>
                <c:pt idx="285" formatCode="0.00">
                  <c:v>782</c:v>
                </c:pt>
                <c:pt idx="286" formatCode="0.00">
                  <c:v>782</c:v>
                </c:pt>
                <c:pt idx="287" formatCode="0.00">
                  <c:v>782</c:v>
                </c:pt>
                <c:pt idx="288" formatCode="0.00">
                  <c:v>782</c:v>
                </c:pt>
                <c:pt idx="289" formatCode="0.00">
                  <c:v>783</c:v>
                </c:pt>
                <c:pt idx="290" formatCode="0.00">
                  <c:v>783</c:v>
                </c:pt>
                <c:pt idx="291" formatCode="0.00">
                  <c:v>783</c:v>
                </c:pt>
                <c:pt idx="292" formatCode="0.00">
                  <c:v>783</c:v>
                </c:pt>
                <c:pt idx="293" formatCode="0.00">
                  <c:v>783</c:v>
                </c:pt>
                <c:pt idx="294" formatCode="0.00">
                  <c:v>783</c:v>
                </c:pt>
                <c:pt idx="295" formatCode="0.00">
                  <c:v>783</c:v>
                </c:pt>
                <c:pt idx="296" formatCode="0.00">
                  <c:v>783</c:v>
                </c:pt>
                <c:pt idx="297" formatCode="0.00">
                  <c:v>783</c:v>
                </c:pt>
                <c:pt idx="298" formatCode="0.00">
                  <c:v>783</c:v>
                </c:pt>
                <c:pt idx="299" formatCode="0.00">
                  <c:v>783</c:v>
                </c:pt>
                <c:pt idx="300" formatCode="0.00">
                  <c:v>783</c:v>
                </c:pt>
                <c:pt idx="301" formatCode="0.00">
                  <c:v>783</c:v>
                </c:pt>
                <c:pt idx="302" formatCode="0.00">
                  <c:v>783</c:v>
                </c:pt>
                <c:pt idx="303" formatCode="0.00">
                  <c:v>783</c:v>
                </c:pt>
                <c:pt idx="304" formatCode="0.00">
                  <c:v>783</c:v>
                </c:pt>
                <c:pt idx="305" formatCode="0.00">
                  <c:v>783</c:v>
                </c:pt>
                <c:pt idx="306" formatCode="0.00">
                  <c:v>783</c:v>
                </c:pt>
                <c:pt idx="307" formatCode="0.00">
                  <c:v>783</c:v>
                </c:pt>
                <c:pt idx="308" formatCode="0.00">
                  <c:v>783</c:v>
                </c:pt>
                <c:pt idx="309" formatCode="0.00">
                  <c:v>783</c:v>
                </c:pt>
                <c:pt idx="310" formatCode="0.00">
                  <c:v>783</c:v>
                </c:pt>
                <c:pt idx="311" formatCode="0.00">
                  <c:v>783</c:v>
                </c:pt>
                <c:pt idx="312" formatCode="0.00">
                  <c:v>784</c:v>
                </c:pt>
                <c:pt idx="313" formatCode="0.00">
                  <c:v>783</c:v>
                </c:pt>
                <c:pt idx="314" formatCode="0.00">
                  <c:v>783</c:v>
                </c:pt>
                <c:pt idx="315" formatCode="0.00">
                  <c:v>784</c:v>
                </c:pt>
                <c:pt idx="316" formatCode="0.00">
                  <c:v>784</c:v>
                </c:pt>
                <c:pt idx="317" formatCode="0.00">
                  <c:v>784</c:v>
                </c:pt>
                <c:pt idx="318" formatCode="0.00">
                  <c:v>784</c:v>
                </c:pt>
                <c:pt idx="319" formatCode="0.00">
                  <c:v>783</c:v>
                </c:pt>
                <c:pt idx="320" formatCode="0.00">
                  <c:v>784</c:v>
                </c:pt>
                <c:pt idx="321" formatCode="0.00">
                  <c:v>784</c:v>
                </c:pt>
                <c:pt idx="322" formatCode="0.00">
                  <c:v>783</c:v>
                </c:pt>
                <c:pt idx="323" formatCode="0.00">
                  <c:v>784</c:v>
                </c:pt>
                <c:pt idx="324" formatCode="0.00">
                  <c:v>784</c:v>
                </c:pt>
                <c:pt idx="325" formatCode="0.00">
                  <c:v>784</c:v>
                </c:pt>
                <c:pt idx="326" formatCode="0.00">
                  <c:v>784</c:v>
                </c:pt>
                <c:pt idx="327" formatCode="0.00">
                  <c:v>784</c:v>
                </c:pt>
                <c:pt idx="328" formatCode="0.00">
                  <c:v>785</c:v>
                </c:pt>
                <c:pt idx="329" formatCode="0.00">
                  <c:v>785</c:v>
                </c:pt>
                <c:pt idx="330" formatCode="0.00">
                  <c:v>785</c:v>
                </c:pt>
                <c:pt idx="331" formatCode="0.00">
                  <c:v>785</c:v>
                </c:pt>
                <c:pt idx="332" formatCode="0.00">
                  <c:v>785</c:v>
                </c:pt>
                <c:pt idx="333" formatCode="0.00">
                  <c:v>785</c:v>
                </c:pt>
                <c:pt idx="334" formatCode="0.00">
                  <c:v>785</c:v>
                </c:pt>
                <c:pt idx="335" formatCode="0.00">
                  <c:v>785</c:v>
                </c:pt>
                <c:pt idx="336" formatCode="0.00">
                  <c:v>785</c:v>
                </c:pt>
                <c:pt idx="337" formatCode="0.00">
                  <c:v>784</c:v>
                </c:pt>
                <c:pt idx="338" formatCode="0.00">
                  <c:v>783</c:v>
                </c:pt>
                <c:pt idx="339" formatCode="0.00">
                  <c:v>782</c:v>
                </c:pt>
                <c:pt idx="340" formatCode="0.00">
                  <c:v>779</c:v>
                </c:pt>
                <c:pt idx="341" formatCode="0.00">
                  <c:v>768</c:v>
                </c:pt>
              </c:numCache>
            </c:numRef>
          </c:yVal>
          <c:smooth val="1"/>
        </c:ser>
        <c:dLbls>
          <c:showLegendKey val="0"/>
          <c:showVal val="0"/>
          <c:showCatName val="0"/>
          <c:showSerName val="0"/>
          <c:showPercent val="0"/>
          <c:showBubbleSize val="0"/>
        </c:dLbls>
        <c:axId val="202284424"/>
        <c:axId val="202283640"/>
      </c:scatterChart>
      <c:valAx>
        <c:axId val="2022844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sz="1000" b="0" i="0" u="none" strike="noStrike" baseline="0">
                    <a:effectLst/>
                  </a:rPr>
                  <a:t>Deflexión</a:t>
                </a:r>
                <a:r>
                  <a:rPr lang="en-US"/>
                  <a:t>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3640"/>
        <c:crosses val="autoZero"/>
        <c:crossBetween val="midCat"/>
      </c:valAx>
      <c:valAx>
        <c:axId val="2022836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Fuerza [N]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44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b="0" dirty="0" err="1"/>
              <a:t>Diagrama</a:t>
            </a:r>
            <a:r>
              <a:rPr lang="en-US" sz="1400" b="0" dirty="0"/>
              <a:t> Torque vs </a:t>
            </a:r>
            <a:r>
              <a:rPr lang="es-EC" sz="1400" b="0" i="0" u="none" strike="noStrike" baseline="0" dirty="0">
                <a:effectLst/>
              </a:rPr>
              <a:t>Ángulo de </a:t>
            </a:r>
            <a:r>
              <a:rPr lang="es-EC" sz="1400" b="0" i="0" u="none" strike="noStrike" baseline="0" dirty="0" smtClean="0">
                <a:effectLst/>
              </a:rPr>
              <a:t>torsión, Cilindro 100%, ABS</a:t>
            </a:r>
            <a:r>
              <a:rPr lang="es-EC" sz="1800" b="1" i="0" u="none" strike="noStrike" baseline="0" dirty="0" smtClean="0">
                <a:effectLst/>
              </a:rPr>
              <a:t> </a:t>
            </a:r>
            <a:endParaRPr lang="en-US" sz="1400" b="0" dirty="0"/>
          </a:p>
        </c:rich>
      </c:tx>
      <c:overlay val="0"/>
    </c:title>
    <c:autoTitleDeleted val="0"/>
    <c:plotArea>
      <c:layout/>
      <c:scatterChart>
        <c:scatterStyle val="smoothMarker"/>
        <c:varyColors val="0"/>
        <c:ser>
          <c:idx val="0"/>
          <c:order val="0"/>
          <c:tx>
            <c:strRef>
              <c:f>'Cilindro 100%'!$I$1</c:f>
              <c:strCache>
                <c:ptCount val="1"/>
              </c:strCache>
            </c:strRef>
          </c:tx>
          <c:spPr>
            <a:ln w="19050" cap="rnd">
              <a:solidFill>
                <a:schemeClr val="accent1"/>
              </a:solidFill>
              <a:round/>
            </a:ln>
            <a:effectLst/>
          </c:spPr>
          <c:marker>
            <c:symbol val="none"/>
          </c:marker>
          <c:xVal>
            <c:numRef>
              <c:f>'Cilindro 100%'!$F$2:$F$481</c:f>
              <c:numCache>
                <c:formatCode>0.00</c:formatCode>
                <c:ptCount val="480"/>
                <c:pt idx="0">
                  <c:v>0</c:v>
                </c:pt>
                <c:pt idx="1">
                  <c:v>0.32740445436047044</c:v>
                </c:pt>
                <c:pt idx="2">
                  <c:v>0.76394372684109757</c:v>
                </c:pt>
                <c:pt idx="3">
                  <c:v>1.4187526355620386</c:v>
                </c:pt>
                <c:pt idx="4">
                  <c:v>1.9644267261628225</c:v>
                </c:pt>
                <c:pt idx="5">
                  <c:v>2.7174569711919045</c:v>
                </c:pt>
                <c:pt idx="6">
                  <c:v>3.3504389162888137</c:v>
                </c:pt>
                <c:pt idx="7">
                  <c:v>3.91793997051363</c:v>
                </c:pt>
                <c:pt idx="8">
                  <c:v>4.6927971791667433</c:v>
                </c:pt>
              </c:numCache>
            </c:numRef>
          </c:xVal>
          <c:yVal>
            <c:numRef>
              <c:f>'Cilindro 100%'!$G$2:$G$481</c:f>
              <c:numCache>
                <c:formatCode>General</c:formatCode>
                <c:ptCount val="480"/>
                <c:pt idx="0">
                  <c:v>0</c:v>
                </c:pt>
                <c:pt idx="1">
                  <c:v>40</c:v>
                </c:pt>
                <c:pt idx="2">
                  <c:v>80</c:v>
                </c:pt>
                <c:pt idx="3">
                  <c:v>120</c:v>
                </c:pt>
                <c:pt idx="4">
                  <c:v>160</c:v>
                </c:pt>
                <c:pt idx="5">
                  <c:v>200</c:v>
                </c:pt>
                <c:pt idx="6">
                  <c:v>240</c:v>
                </c:pt>
                <c:pt idx="7">
                  <c:v>280</c:v>
                </c:pt>
                <c:pt idx="8">
                  <c:v>320</c:v>
                </c:pt>
              </c:numCache>
            </c:numRef>
          </c:yVal>
          <c:smooth val="1"/>
        </c:ser>
        <c:dLbls>
          <c:showLegendKey val="0"/>
          <c:showVal val="0"/>
          <c:showCatName val="0"/>
          <c:showSerName val="0"/>
          <c:showPercent val="0"/>
          <c:showBubbleSize val="0"/>
        </c:dLbls>
        <c:axId val="202284816"/>
        <c:axId val="202286384"/>
      </c:scatterChart>
      <c:valAx>
        <c:axId val="202284816"/>
        <c:scaling>
          <c:orientation val="minMax"/>
        </c:scaling>
        <c:delete val="0"/>
        <c:axPos val="b"/>
        <c:title>
          <c:tx>
            <c:rich>
              <a:bodyPr/>
              <a:lstStyle/>
              <a:p>
                <a:pPr>
                  <a:defRPr/>
                </a:pPr>
                <a:r>
                  <a:rPr lang="es-EC" sz="1000" b="0" i="0" u="none" strike="noStrike" baseline="0">
                    <a:effectLst/>
                  </a:rPr>
                  <a:t>Ángulo de torsión </a:t>
                </a:r>
                <a:r>
                  <a:rPr lang="es-EC" b="0" baseline="0"/>
                  <a:t>[grados]</a:t>
                </a:r>
                <a:endParaRPr lang="es-EC" b="0"/>
              </a:p>
            </c:rich>
          </c:tx>
          <c:overlay val="0"/>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6384"/>
        <c:crosses val="autoZero"/>
        <c:crossBetween val="midCat"/>
      </c:valAx>
      <c:valAx>
        <c:axId val="20228638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a:pPr>
                <a:r>
                  <a:rPr lang="en-US" b="0"/>
                  <a:t>Torque [N cm]</a:t>
                </a:r>
              </a:p>
            </c:rich>
          </c:tx>
          <c:overlay val="0"/>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4816"/>
        <c:crosses val="autoZero"/>
        <c:crossBetween val="midCat"/>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dirty="0"/>
              <a:t>Diagrama Torque vs </a:t>
            </a:r>
            <a:r>
              <a:rPr lang="es-EC" dirty="0" smtClean="0"/>
              <a:t>Desplazamiento, Prisma cuadrado 100%, ABS </a:t>
            </a:r>
            <a:endParaRPr lang="es-EC"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'FlexoTorsion 100%'!$E$3:$F$3</c:f>
              <c:numCache>
                <c:formatCode>General</c:formatCode>
                <c:ptCount val="2"/>
                <c:pt idx="0" formatCode="0.00">
                  <c:v>0.18166666666666664</c:v>
                </c:pt>
                <c:pt idx="1">
                  <c:v>37.450000000000003</c:v>
                </c:pt>
              </c:numCache>
            </c:numRef>
          </c:xVal>
          <c:yVal>
            <c:numRef>
              <c:f>'FlexoTorsion 100%'!$E$4:$F$4</c:f>
              <c:numCache>
                <c:formatCode>General</c:formatCode>
                <c:ptCount val="2"/>
                <c:pt idx="0" formatCode="0.00">
                  <c:v>0.37399999999999994</c:v>
                </c:pt>
                <c:pt idx="1">
                  <c:v>74.900000000000006</c:v>
                </c:pt>
              </c:numCache>
            </c:numRef>
          </c:yVal>
          <c:smooth val="1"/>
        </c:ser>
        <c:dLbls>
          <c:showLegendKey val="0"/>
          <c:showVal val="0"/>
          <c:showCatName val="0"/>
          <c:showSerName val="0"/>
          <c:showPercent val="0"/>
          <c:showBubbleSize val="0"/>
        </c:dLbls>
        <c:axId val="202287168"/>
        <c:axId val="202281680"/>
      </c:scatterChart>
      <c:valAx>
        <c:axId val="2022871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Desplazamiento [mm]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1680"/>
        <c:crosses val="autoZero"/>
        <c:crossBetween val="midCat"/>
      </c:valAx>
      <c:valAx>
        <c:axId val="202281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a:t>Torque [Kg mm]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716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a:effectLst/>
              </a:rPr>
              <a:t>Diagrama de Esfuerzos vs Porcentaje de Masa - Material ABS y PLA</a:t>
            </a:r>
            <a:endParaRPr lang="es-EC"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Viga!$B$37</c:f>
              <c:strCache>
                <c:ptCount val="1"/>
                <c:pt idx="0">
                  <c:v>Esfuerzo ABS [Mpa]</c:v>
                </c:pt>
              </c:strCache>
            </c:strRef>
          </c:tx>
          <c:spPr>
            <a:ln w="19050" cap="rnd">
              <a:solidFill>
                <a:schemeClr val="accent1"/>
              </a:solidFill>
              <a:round/>
            </a:ln>
            <a:effectLst/>
          </c:spPr>
          <c:marker>
            <c:symbol val="none"/>
          </c:marker>
          <c:xVal>
            <c:numRef>
              <c:f>Viga!$A$38:$A$41</c:f>
              <c:numCache>
                <c:formatCode>General</c:formatCode>
                <c:ptCount val="4"/>
                <c:pt idx="0">
                  <c:v>100</c:v>
                </c:pt>
                <c:pt idx="1">
                  <c:v>50</c:v>
                </c:pt>
                <c:pt idx="2">
                  <c:v>30</c:v>
                </c:pt>
                <c:pt idx="3">
                  <c:v>20</c:v>
                </c:pt>
              </c:numCache>
            </c:numRef>
          </c:xVal>
          <c:yVal>
            <c:numRef>
              <c:f>Viga!$B$38:$B$41</c:f>
              <c:numCache>
                <c:formatCode>0.00</c:formatCode>
                <c:ptCount val="4"/>
                <c:pt idx="0">
                  <c:v>30.815000000000001</c:v>
                </c:pt>
                <c:pt idx="1">
                  <c:v>30.16</c:v>
                </c:pt>
                <c:pt idx="2">
                  <c:v>6.28</c:v>
                </c:pt>
                <c:pt idx="3">
                  <c:v>1.65</c:v>
                </c:pt>
              </c:numCache>
            </c:numRef>
          </c:yVal>
          <c:smooth val="1"/>
        </c:ser>
        <c:ser>
          <c:idx val="1"/>
          <c:order val="1"/>
          <c:tx>
            <c:strRef>
              <c:f>Viga!$C$37</c:f>
              <c:strCache>
                <c:ptCount val="1"/>
                <c:pt idx="0">
                  <c:v>Esfuerzo PLA [Mpa]</c:v>
                </c:pt>
              </c:strCache>
            </c:strRef>
          </c:tx>
          <c:spPr>
            <a:ln w="19050" cap="rnd">
              <a:solidFill>
                <a:schemeClr val="accent2"/>
              </a:solidFill>
              <a:round/>
            </a:ln>
            <a:effectLst/>
          </c:spPr>
          <c:marker>
            <c:symbol val="none"/>
          </c:marker>
          <c:xVal>
            <c:numRef>
              <c:f>Viga!$A$38:$A$41</c:f>
              <c:numCache>
                <c:formatCode>General</c:formatCode>
                <c:ptCount val="4"/>
                <c:pt idx="0">
                  <c:v>100</c:v>
                </c:pt>
                <c:pt idx="1">
                  <c:v>50</c:v>
                </c:pt>
                <c:pt idx="2">
                  <c:v>30</c:v>
                </c:pt>
                <c:pt idx="3">
                  <c:v>20</c:v>
                </c:pt>
              </c:numCache>
            </c:numRef>
          </c:xVal>
          <c:yVal>
            <c:numRef>
              <c:f>Viga!$C$38:$C$41</c:f>
              <c:numCache>
                <c:formatCode>General</c:formatCode>
                <c:ptCount val="4"/>
                <c:pt idx="0">
                  <c:v>31.38</c:v>
                </c:pt>
                <c:pt idx="1">
                  <c:v>30.64</c:v>
                </c:pt>
                <c:pt idx="2" formatCode="#,##0.00">
                  <c:v>10.28</c:v>
                </c:pt>
                <c:pt idx="3" formatCode="#,##0.00">
                  <c:v>2.69</c:v>
                </c:pt>
              </c:numCache>
            </c:numRef>
          </c:yVal>
          <c:smooth val="1"/>
        </c:ser>
        <c:dLbls>
          <c:showLegendKey val="0"/>
          <c:showVal val="0"/>
          <c:showCatName val="0"/>
          <c:showSerName val="0"/>
          <c:showPercent val="0"/>
          <c:showBubbleSize val="0"/>
        </c:dLbls>
        <c:axId val="202287952"/>
        <c:axId val="202282072"/>
      </c:scatterChart>
      <c:valAx>
        <c:axId val="202287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smtClean="0"/>
                  <a:t>Porcentaje</a:t>
                </a:r>
                <a:r>
                  <a:rPr lang="en-US" baseline="0" dirty="0" smtClean="0"/>
                  <a:t> de masa [%]</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2072"/>
        <c:crosses val="autoZero"/>
        <c:crossBetween val="midCat"/>
      </c:valAx>
      <c:valAx>
        <c:axId val="202282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Esfuerzos [</a:t>
                </a:r>
                <a:r>
                  <a:rPr lang="es-EC" dirty="0" err="1" smtClean="0"/>
                  <a:t>MPa</a:t>
                </a:r>
                <a:r>
                  <a:rPr lang="es-EC" dirty="0" smtClean="0"/>
                  <a:t>]</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795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a:effectLst/>
              </a:rPr>
              <a:t>Diagrama de Deformaciones Unitarias vs Porcentaje de Masa - Material ABS y PLA</a:t>
            </a:r>
            <a:endParaRPr lang="es-EC"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Viga!$B$50</c:f>
              <c:strCache>
                <c:ptCount val="1"/>
                <c:pt idx="0">
                  <c:v>Deformacion Unitaria ABS</c:v>
                </c:pt>
              </c:strCache>
            </c:strRef>
          </c:tx>
          <c:spPr>
            <a:ln w="19050" cap="rnd">
              <a:solidFill>
                <a:schemeClr val="accent1"/>
              </a:solidFill>
              <a:round/>
            </a:ln>
            <a:effectLst/>
          </c:spPr>
          <c:marker>
            <c:symbol val="none"/>
          </c:marker>
          <c:xVal>
            <c:numRef>
              <c:f>Viga!$A$51:$A$54</c:f>
              <c:numCache>
                <c:formatCode>General</c:formatCode>
                <c:ptCount val="4"/>
                <c:pt idx="0">
                  <c:v>100</c:v>
                </c:pt>
                <c:pt idx="1">
                  <c:v>50</c:v>
                </c:pt>
                <c:pt idx="2">
                  <c:v>30</c:v>
                </c:pt>
                <c:pt idx="3">
                  <c:v>20</c:v>
                </c:pt>
              </c:numCache>
            </c:numRef>
          </c:xVal>
          <c:yVal>
            <c:numRef>
              <c:f>Viga!$B$51:$B$54</c:f>
              <c:numCache>
                <c:formatCode>General</c:formatCode>
                <c:ptCount val="4"/>
                <c:pt idx="0">
                  <c:v>1.77E-2</c:v>
                </c:pt>
                <c:pt idx="1">
                  <c:v>1.8200000000000001E-2</c:v>
                </c:pt>
                <c:pt idx="2" formatCode="0.0000">
                  <c:v>3.8E-3</c:v>
                </c:pt>
                <c:pt idx="3" formatCode="0.0000">
                  <c:v>1.07E-3</c:v>
                </c:pt>
              </c:numCache>
            </c:numRef>
          </c:yVal>
          <c:smooth val="1"/>
        </c:ser>
        <c:ser>
          <c:idx val="1"/>
          <c:order val="1"/>
          <c:tx>
            <c:strRef>
              <c:f>Viga!$C$50</c:f>
              <c:strCache>
                <c:ptCount val="1"/>
                <c:pt idx="0">
                  <c:v>Deformacion Unitaria PLA</c:v>
                </c:pt>
              </c:strCache>
            </c:strRef>
          </c:tx>
          <c:spPr>
            <a:ln w="19050" cap="rnd">
              <a:solidFill>
                <a:schemeClr val="accent2"/>
              </a:solidFill>
              <a:round/>
            </a:ln>
            <a:effectLst/>
          </c:spPr>
          <c:marker>
            <c:symbol val="none"/>
          </c:marker>
          <c:xVal>
            <c:numRef>
              <c:f>Viga!$A$51:$A$54</c:f>
              <c:numCache>
                <c:formatCode>General</c:formatCode>
                <c:ptCount val="4"/>
                <c:pt idx="0">
                  <c:v>100</c:v>
                </c:pt>
                <c:pt idx="1">
                  <c:v>50</c:v>
                </c:pt>
                <c:pt idx="2">
                  <c:v>30</c:v>
                </c:pt>
                <c:pt idx="3">
                  <c:v>20</c:v>
                </c:pt>
              </c:numCache>
            </c:numRef>
          </c:xVal>
          <c:yVal>
            <c:numRef>
              <c:f>Viga!$C$51:$C$54</c:f>
              <c:numCache>
                <c:formatCode>0.00000</c:formatCode>
                <c:ptCount val="4"/>
                <c:pt idx="0" formatCode="General">
                  <c:v>9.6900000000000007E-3</c:v>
                </c:pt>
                <c:pt idx="1">
                  <c:v>9.7999999999999997E-3</c:v>
                </c:pt>
                <c:pt idx="2" formatCode="General">
                  <c:v>3.4099999999999998E-3</c:v>
                </c:pt>
                <c:pt idx="3">
                  <c:v>8.3000000000000001E-4</c:v>
                </c:pt>
              </c:numCache>
            </c:numRef>
          </c:yVal>
          <c:smooth val="1"/>
        </c:ser>
        <c:dLbls>
          <c:showLegendKey val="0"/>
          <c:showVal val="0"/>
          <c:showCatName val="0"/>
          <c:showSerName val="0"/>
          <c:showPercent val="0"/>
          <c:showBubbleSize val="0"/>
        </c:dLbls>
        <c:axId val="202283248"/>
        <c:axId val="203046632"/>
      </c:scatterChart>
      <c:valAx>
        <c:axId val="2022832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Porcentaje de Masa</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046632"/>
        <c:crosses val="autoZero"/>
        <c:crossBetween val="midCat"/>
      </c:valAx>
      <c:valAx>
        <c:axId val="203046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Deformaciones</a:t>
                </a:r>
                <a:r>
                  <a:rPr lang="es-EC" baseline="0" dirty="0" smtClean="0"/>
                  <a:t> Unitarias</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228324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sz="1400" b="0" i="0" baseline="0">
                <a:effectLst/>
              </a:rPr>
              <a:t>Diagrama de Esfuerzo Cortante vs Porcentaje de Masa, Material ABS y PLA</a:t>
            </a:r>
            <a:endParaRPr lang="es-EC"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EC"/>
        </a:p>
      </c:txPr>
    </c:title>
    <c:autoTitleDeleted val="0"/>
    <c:plotArea>
      <c:layout/>
      <c:scatterChart>
        <c:scatterStyle val="smoothMarker"/>
        <c:varyColors val="0"/>
        <c:ser>
          <c:idx val="0"/>
          <c:order val="0"/>
          <c:tx>
            <c:strRef>
              <c:f>Cilindro!$B$47</c:f>
              <c:strCache>
                <c:ptCount val="1"/>
                <c:pt idx="0">
                  <c:v>Esfuerzo Cortante ABS [Mpa]</c:v>
                </c:pt>
              </c:strCache>
            </c:strRef>
          </c:tx>
          <c:spPr>
            <a:ln w="19050" cap="rnd">
              <a:solidFill>
                <a:schemeClr val="accent1"/>
              </a:solidFill>
              <a:round/>
            </a:ln>
            <a:effectLst/>
          </c:spPr>
          <c:marker>
            <c:symbol val="none"/>
          </c:marker>
          <c:xVal>
            <c:numRef>
              <c:f>Cilindro!$A$48:$A$51</c:f>
              <c:numCache>
                <c:formatCode>General</c:formatCode>
                <c:ptCount val="4"/>
                <c:pt idx="0">
                  <c:v>100</c:v>
                </c:pt>
                <c:pt idx="1">
                  <c:v>50</c:v>
                </c:pt>
                <c:pt idx="2">
                  <c:v>30</c:v>
                </c:pt>
              </c:numCache>
            </c:numRef>
          </c:xVal>
          <c:yVal>
            <c:numRef>
              <c:f>Cilindro!$B$48:$B$51</c:f>
              <c:numCache>
                <c:formatCode>#,##0.00</c:formatCode>
                <c:ptCount val="4"/>
                <c:pt idx="0">
                  <c:v>4.96</c:v>
                </c:pt>
                <c:pt idx="1">
                  <c:v>5.1100000000000003</c:v>
                </c:pt>
                <c:pt idx="2">
                  <c:v>5.32</c:v>
                </c:pt>
              </c:numCache>
            </c:numRef>
          </c:yVal>
          <c:smooth val="1"/>
        </c:ser>
        <c:ser>
          <c:idx val="1"/>
          <c:order val="1"/>
          <c:tx>
            <c:strRef>
              <c:f>Cilindro!$C$47</c:f>
              <c:strCache>
                <c:ptCount val="1"/>
                <c:pt idx="0">
                  <c:v>Esfuerzo Cortante PLA [Mpa]</c:v>
                </c:pt>
              </c:strCache>
            </c:strRef>
          </c:tx>
          <c:spPr>
            <a:ln w="19050" cap="rnd">
              <a:solidFill>
                <a:schemeClr val="accent2"/>
              </a:solidFill>
              <a:round/>
            </a:ln>
            <a:effectLst/>
          </c:spPr>
          <c:marker>
            <c:symbol val="none"/>
          </c:marker>
          <c:xVal>
            <c:numRef>
              <c:f>Cilindro!$A$48:$A$51</c:f>
              <c:numCache>
                <c:formatCode>General</c:formatCode>
                <c:ptCount val="4"/>
                <c:pt idx="0">
                  <c:v>100</c:v>
                </c:pt>
                <c:pt idx="1">
                  <c:v>50</c:v>
                </c:pt>
                <c:pt idx="2">
                  <c:v>30</c:v>
                </c:pt>
              </c:numCache>
            </c:numRef>
          </c:xVal>
          <c:yVal>
            <c:numRef>
              <c:f>Cilindro!$C$48:$C$51</c:f>
              <c:numCache>
                <c:formatCode>0.00</c:formatCode>
                <c:ptCount val="4"/>
                <c:pt idx="0">
                  <c:v>4.13</c:v>
                </c:pt>
                <c:pt idx="1">
                  <c:v>5.75</c:v>
                </c:pt>
                <c:pt idx="2">
                  <c:v>6.57</c:v>
                </c:pt>
              </c:numCache>
            </c:numRef>
          </c:yVal>
          <c:smooth val="1"/>
        </c:ser>
        <c:dLbls>
          <c:showLegendKey val="0"/>
          <c:showVal val="0"/>
          <c:showCatName val="0"/>
          <c:showSerName val="0"/>
          <c:showPercent val="0"/>
          <c:showBubbleSize val="0"/>
        </c:dLbls>
        <c:axId val="203045064"/>
        <c:axId val="203044280"/>
      </c:scatterChart>
      <c:valAx>
        <c:axId val="20304506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err="1" smtClean="0"/>
                  <a:t>Porcentaje</a:t>
                </a:r>
                <a:r>
                  <a:rPr lang="en-US" baseline="0" dirty="0" smtClean="0"/>
                  <a:t> de masa [%]</a:t>
                </a:r>
                <a:endParaRPr lang="es-EC"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044280"/>
        <c:crosses val="autoZero"/>
        <c:crossBetween val="midCat"/>
      </c:valAx>
      <c:valAx>
        <c:axId val="2030442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C" dirty="0" smtClean="0"/>
                  <a:t>Esfuerzo Cortante [</a:t>
                </a:r>
                <a:r>
                  <a:rPr lang="es-EC" dirty="0" err="1" smtClean="0"/>
                  <a:t>MPa</a:t>
                </a:r>
                <a:r>
                  <a:rPr lang="es-EC" dirty="0" smtClean="0"/>
                  <a:t>]</a:t>
                </a:r>
                <a:endParaRPr lang="es-EC"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C"/>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20304506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576E0B9A-CE83-4D3A-A5B0-FD58F72E64BF}" type="datetimeFigureOut">
              <a:rPr lang="es-EC" smtClean="0"/>
              <a:pPr/>
              <a:t>13/9/2017</a:t>
            </a:fld>
            <a:endParaRPr lang="es-EC"/>
          </a:p>
        </p:txBody>
      </p:sp>
      <p:sp>
        <p:nvSpPr>
          <p:cNvPr id="4" name="3 Marcador de pie de página"/>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4B5833E5-548A-4529-AE24-3E70933FBA8C}" type="slidenum">
              <a:rPr lang="es-EC" smtClean="0"/>
              <a:pPr/>
              <a:t>‹Nº›</a:t>
            </a:fld>
            <a:endParaRPr lang="es-EC"/>
          </a:p>
        </p:txBody>
      </p:sp>
    </p:spTree>
    <p:extLst>
      <p:ext uri="{BB962C8B-B14F-4D97-AF65-F5344CB8AC3E}">
        <p14:creationId xmlns:p14="http://schemas.microsoft.com/office/powerpoint/2010/main" val="1912901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6F6D936E-EE9D-4306-9770-9E17BB9FFDCD}" type="datetimeFigureOut">
              <a:rPr lang="es-EC" smtClean="0"/>
              <a:t>13/9/2017</a:t>
            </a:fld>
            <a:endParaRPr lang="es-EC"/>
          </a:p>
        </p:txBody>
      </p:sp>
      <p:sp>
        <p:nvSpPr>
          <p:cNvPr id="4" name="3 Marcador de imagen de diapositiva"/>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a:defRPr sz="1200"/>
            </a:lvl1pPr>
          </a:lstStyle>
          <a:p>
            <a:fld id="{6619A4C1-42A3-4DE6-A15F-D15F36D7C642}" type="slidenum">
              <a:rPr lang="es-EC" smtClean="0"/>
              <a:t>‹Nº›</a:t>
            </a:fld>
            <a:endParaRPr lang="es-EC"/>
          </a:p>
        </p:txBody>
      </p:sp>
    </p:spTree>
    <p:extLst>
      <p:ext uri="{BB962C8B-B14F-4D97-AF65-F5344CB8AC3E}">
        <p14:creationId xmlns:p14="http://schemas.microsoft.com/office/powerpoint/2010/main" val="3812346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21"/>
          <p:cNvGraphicFramePr>
            <a:graphicFrameLocks noChangeAspect="1"/>
          </p:cNvGraphicFramePr>
          <p:nvPr/>
        </p:nvGraphicFramePr>
        <p:xfrm>
          <a:off x="0" y="735808"/>
          <a:ext cx="9144000" cy="4212431"/>
        </p:xfrm>
        <a:graphic>
          <a:graphicData uri="http://schemas.openxmlformats.org/presentationml/2006/ole">
            <mc:AlternateContent xmlns:mc="http://schemas.openxmlformats.org/markup-compatibility/2006">
              <mc:Choice xmlns:v="urn:schemas-microsoft-com:vml" Requires="v">
                <p:oleObj spid="_x0000_s1125" name="CorelDRAW" r:id="rId3" imgW="9151920" imgH="5621400" progId="">
                  <p:embed/>
                </p:oleObj>
              </mc:Choice>
              <mc:Fallback>
                <p:oleObj name="CorelDRAW" r:id="rId3" imgW="9151920" imgH="5621400" progId="">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35808"/>
                        <a:ext cx="9144000" cy="4212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00" y="4683919"/>
            <a:ext cx="2133600" cy="357188"/>
          </a:xfrm>
          <a:prstGeom prst="rect">
            <a:avLst/>
          </a:prstGeom>
          <a:noFill/>
          <a:ln>
            <a:noFill/>
          </a:ln>
          <a:extLst/>
        </p:spPr>
        <p:txBody>
          <a:bodyPr lIns="68580" tIns="34290" rIns="68580" bIns="3429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defRPr/>
            </a:pPr>
            <a:endParaRPr lang="es-EC" altLang="es-EC" sz="1100" dirty="0">
              <a:solidFill>
                <a:srgbClr val="000000"/>
              </a:solidFill>
            </a:endParaRPr>
          </a:p>
        </p:txBody>
      </p:sp>
      <p:sp>
        <p:nvSpPr>
          <p:cNvPr id="4" name="Rectangle 25"/>
          <p:cNvSpPr>
            <a:spLocks noChangeArrowheads="1"/>
          </p:cNvSpPr>
          <p:nvPr/>
        </p:nvSpPr>
        <p:spPr bwMode="auto">
          <a:xfrm>
            <a:off x="3124200" y="4683919"/>
            <a:ext cx="2895600" cy="357188"/>
          </a:xfrm>
          <a:prstGeom prst="rect">
            <a:avLst/>
          </a:prstGeom>
          <a:noFill/>
          <a:ln>
            <a:noFill/>
          </a:ln>
          <a:extLst/>
        </p:spPr>
        <p:txBody>
          <a:bodyPr lIns="68580" tIns="34290" rIns="68580" bIns="3429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800" eaLnBrk="1" fontAlgn="base" hangingPunct="1">
              <a:spcBef>
                <a:spcPct val="0"/>
              </a:spcBef>
              <a:spcAft>
                <a:spcPct val="0"/>
              </a:spcAft>
              <a:defRPr/>
            </a:pPr>
            <a:endParaRPr lang="es-EC" altLang="es-EC" sz="1100" dirty="0">
              <a:solidFill>
                <a:srgbClr val="000000"/>
              </a:solidFill>
            </a:endParaRPr>
          </a:p>
        </p:txBody>
      </p:sp>
      <p:sp>
        <p:nvSpPr>
          <p:cNvPr id="5" name="Rectangle 26"/>
          <p:cNvSpPr>
            <a:spLocks noChangeArrowheads="1"/>
          </p:cNvSpPr>
          <p:nvPr/>
        </p:nvSpPr>
        <p:spPr bwMode="auto">
          <a:xfrm>
            <a:off x="457200" y="4683919"/>
            <a:ext cx="2133600" cy="357188"/>
          </a:xfrm>
          <a:prstGeom prst="rect">
            <a:avLst/>
          </a:prstGeom>
          <a:noFill/>
          <a:ln>
            <a:noFill/>
          </a:ln>
          <a:extLst/>
        </p:spPr>
        <p:txBody>
          <a:bodyPr lIns="68580" tIns="34290" rIns="68580" bIns="3429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defRPr/>
            </a:pPr>
            <a:endParaRPr lang="es-EC" altLang="es-EC" sz="1100" dirty="0">
              <a:solidFill>
                <a:srgbClr val="000000"/>
              </a:solidFill>
            </a:endParaRPr>
          </a:p>
        </p:txBody>
      </p:sp>
      <p:sp>
        <p:nvSpPr>
          <p:cNvPr id="6" name="Rectangle 27"/>
          <p:cNvSpPr>
            <a:spLocks noChangeArrowheads="1"/>
          </p:cNvSpPr>
          <p:nvPr/>
        </p:nvSpPr>
        <p:spPr bwMode="auto">
          <a:xfrm>
            <a:off x="3124200" y="4683919"/>
            <a:ext cx="2895600" cy="357188"/>
          </a:xfrm>
          <a:prstGeom prst="rect">
            <a:avLst/>
          </a:prstGeom>
          <a:noFill/>
          <a:ln>
            <a:noFill/>
          </a:ln>
          <a:extLst/>
        </p:spPr>
        <p:txBody>
          <a:bodyPr lIns="68580" tIns="34290" rIns="68580" bIns="3429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5800" eaLnBrk="1" fontAlgn="base" hangingPunct="1">
              <a:spcBef>
                <a:spcPct val="0"/>
              </a:spcBef>
              <a:spcAft>
                <a:spcPct val="0"/>
              </a:spcAft>
              <a:defRPr/>
            </a:pPr>
            <a:endParaRPr lang="es-EC" altLang="es-EC" sz="1100" dirty="0">
              <a:solidFill>
                <a:srgbClr val="000000"/>
              </a:solidFill>
            </a:endParaRPr>
          </a:p>
        </p:txBody>
      </p:sp>
      <p:pic>
        <p:nvPicPr>
          <p:cNvPr id="7"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292204"/>
            <a:ext cx="9144000" cy="85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887" y="195264"/>
            <a:ext cx="791765" cy="594122"/>
          </a:xfrm>
          <a:prstGeom prst="ellipse">
            <a:avLst/>
          </a:prstGeom>
          <a:solidFill>
            <a:schemeClr val="bg1"/>
          </a:solidFill>
          <a:ln>
            <a:noFill/>
          </a:ln>
          <a:extLst/>
        </p:spPr>
        <p:txBody>
          <a:bodyPr wrap="none" lIns="68580" tIns="34290" rIns="68580" bIns="3429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defRPr/>
            </a:pPr>
            <a:endParaRPr lang="es-EC" altLang="es-EC" sz="1400">
              <a:solidFill>
                <a:srgbClr val="000000"/>
              </a:solidFill>
            </a:endParaRPr>
          </a:p>
        </p:txBody>
      </p:sp>
      <p:pic>
        <p:nvPicPr>
          <p:cNvPr id="9"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8350" y="86917"/>
            <a:ext cx="3312319" cy="66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68580" tIns="34290" rIns="68580" bIns="34290"/>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1200151"/>
            <a:ext cx="8229600" cy="3394472"/>
          </a:xfrm>
          <a:prstGeom prst="rect">
            <a:avLst/>
          </a:prstGeom>
        </p:spPr>
        <p:txBody>
          <a:bodyPr vert="eaVert" lIns="68580" tIns="34290" rIns="68580" bIns="3429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05980"/>
            <a:ext cx="2057400" cy="4388644"/>
          </a:xfrm>
          <a:prstGeom prst="rect">
            <a:avLst/>
          </a:prstGeom>
        </p:spPr>
        <p:txBody>
          <a:bodyPr vert="eaVert" lIns="68580" tIns="34290" rIns="68580" bIns="34290"/>
          <a:lstStyle/>
          <a:p>
            <a:r>
              <a:rPr lang="es-ES"/>
              <a:t>Haga clic para modificar el estilo de título del patrón</a:t>
            </a:r>
            <a:endParaRPr lang="es-EC"/>
          </a:p>
        </p:txBody>
      </p:sp>
      <p:sp>
        <p:nvSpPr>
          <p:cNvPr id="3" name="2 Marcador de texto vertical"/>
          <p:cNvSpPr>
            <a:spLocks noGrp="1"/>
          </p:cNvSpPr>
          <p:nvPr>
            <p:ph type="body" orient="vert" idx="1"/>
          </p:nvPr>
        </p:nvSpPr>
        <p:spPr>
          <a:xfrm>
            <a:off x="457200" y="205980"/>
            <a:ext cx="6019800" cy="4388644"/>
          </a:xfrm>
          <a:prstGeom prst="rect">
            <a:avLst/>
          </a:prstGeom>
        </p:spPr>
        <p:txBody>
          <a:bodyPr vert="eaVert" lIns="68580" tIns="34290" rIns="68580" bIns="3429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68580" tIns="34290" rIns="68580" bIns="34290"/>
          <a:lstStyle/>
          <a:p>
            <a:r>
              <a:rPr lang="es-ES"/>
              <a:t>Haga clic para modificar el estilo de título del patrón</a:t>
            </a:r>
            <a:endParaRPr lang="es-EC"/>
          </a:p>
        </p:txBody>
      </p:sp>
      <p:sp>
        <p:nvSpPr>
          <p:cNvPr id="3" name="2 Marcador de contenido"/>
          <p:cNvSpPr>
            <a:spLocks noGrp="1"/>
          </p:cNvSpPr>
          <p:nvPr>
            <p:ph idx="1"/>
          </p:nvPr>
        </p:nvSpPr>
        <p:spPr>
          <a:xfrm>
            <a:off x="457200" y="1200151"/>
            <a:ext cx="8229600" cy="3394472"/>
          </a:xfrm>
          <a:prstGeom prst="rect">
            <a:avLst/>
          </a:prstGeom>
        </p:spPr>
        <p:txBody>
          <a:bodyPr lIns="68580" tIns="34290" rIns="68580" bIns="3429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3305176"/>
            <a:ext cx="7772400" cy="1021556"/>
          </a:xfrm>
          <a:prstGeom prst="rect">
            <a:avLst/>
          </a:prstGeom>
        </p:spPr>
        <p:txBody>
          <a:bodyPr lIns="68580" tIns="34290" rIns="68580" bIns="34290" anchor="t"/>
          <a:lstStyle>
            <a:lvl1pPr algn="l">
              <a:defRPr sz="3000" b="1" cap="all"/>
            </a:lvl1pPr>
          </a:lstStyle>
          <a:p>
            <a:r>
              <a:rPr lang="es-ES"/>
              <a:t>Haga clic para modificar el estilo de título del patrón</a:t>
            </a:r>
            <a:endParaRPr lang="es-EC"/>
          </a:p>
        </p:txBody>
      </p:sp>
      <p:sp>
        <p:nvSpPr>
          <p:cNvPr id="3" name="2 Marcador de texto"/>
          <p:cNvSpPr>
            <a:spLocks noGrp="1"/>
          </p:cNvSpPr>
          <p:nvPr>
            <p:ph type="body" idx="1"/>
          </p:nvPr>
        </p:nvSpPr>
        <p:spPr>
          <a:xfrm>
            <a:off x="722313" y="2180035"/>
            <a:ext cx="7772400" cy="1125140"/>
          </a:xfrm>
          <a:prstGeom prst="rect">
            <a:avLst/>
          </a:prstGeom>
        </p:spPr>
        <p:txBody>
          <a:bodyPr lIns="68580" tIns="34290" rIns="68580" bIns="34290" anchor="b"/>
          <a:lstStyle>
            <a:lvl1pPr marL="0" indent="0">
              <a:buNone/>
              <a:defRPr sz="1500"/>
            </a:lvl1pPr>
            <a:lvl2pPr marL="342900" indent="0">
              <a:buNone/>
              <a:defRPr sz="1400"/>
            </a:lvl2pPr>
            <a:lvl3pPr marL="685800" indent="0">
              <a:buNone/>
              <a:defRPr sz="1200"/>
            </a:lvl3pPr>
            <a:lvl4pPr marL="1028700" indent="0">
              <a:buNone/>
              <a:defRPr sz="1100"/>
            </a:lvl4pPr>
            <a:lvl5pPr marL="1371600" indent="0">
              <a:buNone/>
              <a:defRPr sz="1100"/>
            </a:lvl5pPr>
            <a:lvl6pPr marL="1714500" indent="0">
              <a:buNone/>
              <a:defRPr sz="1100"/>
            </a:lvl6pPr>
            <a:lvl7pPr marL="2057400" indent="0">
              <a:buNone/>
              <a:defRPr sz="1100"/>
            </a:lvl7pPr>
            <a:lvl8pPr marL="2400300" indent="0">
              <a:buNone/>
              <a:defRPr sz="1100"/>
            </a:lvl8pPr>
            <a:lvl9pPr marL="2743200" indent="0">
              <a:buNone/>
              <a:defRPr sz="1100"/>
            </a:lvl9pPr>
          </a:lstStyle>
          <a:p>
            <a:pPr lvl="0"/>
            <a:r>
              <a:rPr lang="es-ES"/>
              <a:t>Haga clic para modificar el estilo de texto del patrón</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68580" tIns="34290" rIns="68580" bIns="34290"/>
          <a:lstStyle/>
          <a:p>
            <a:r>
              <a:rPr lang="es-ES"/>
              <a:t>Haga clic para modificar el estilo de título del patrón</a:t>
            </a:r>
            <a:endParaRPr lang="es-EC"/>
          </a:p>
        </p:txBody>
      </p:sp>
      <p:sp>
        <p:nvSpPr>
          <p:cNvPr id="3" name="2 Marcador de contenido"/>
          <p:cNvSpPr>
            <a:spLocks noGrp="1"/>
          </p:cNvSpPr>
          <p:nvPr>
            <p:ph sz="half" idx="1"/>
          </p:nvPr>
        </p:nvSpPr>
        <p:spPr>
          <a:xfrm>
            <a:off x="457200" y="1200151"/>
            <a:ext cx="4038600" cy="3394472"/>
          </a:xfrm>
          <a:prstGeom prst="rect">
            <a:avLst/>
          </a:prstGeom>
        </p:spPr>
        <p:txBody>
          <a:bodyPr lIns="68580" tIns="34290" rIns="68580" bIns="34290"/>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contenido"/>
          <p:cNvSpPr>
            <a:spLocks noGrp="1"/>
          </p:cNvSpPr>
          <p:nvPr>
            <p:ph sz="half" idx="2"/>
          </p:nvPr>
        </p:nvSpPr>
        <p:spPr>
          <a:xfrm>
            <a:off x="4648200" y="1200151"/>
            <a:ext cx="4038600" cy="3394472"/>
          </a:xfrm>
          <a:prstGeom prst="rect">
            <a:avLst/>
          </a:prstGeom>
        </p:spPr>
        <p:txBody>
          <a:bodyPr lIns="68580" tIns="34290" rIns="68580" bIns="34290"/>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68580" tIns="34290" rIns="68580" bIns="34290"/>
          <a:lstStyle>
            <a:lvl1pPr>
              <a:defRPr/>
            </a:lvl1pPr>
          </a:lstStyle>
          <a:p>
            <a:r>
              <a:rPr lang="es-ES"/>
              <a:t>Haga clic para modificar el estilo de título del patrón</a:t>
            </a:r>
            <a:endParaRPr lang="es-EC"/>
          </a:p>
        </p:txBody>
      </p:sp>
      <p:sp>
        <p:nvSpPr>
          <p:cNvPr id="3" name="2 Marcador de texto"/>
          <p:cNvSpPr>
            <a:spLocks noGrp="1"/>
          </p:cNvSpPr>
          <p:nvPr>
            <p:ph type="body" idx="1"/>
          </p:nvPr>
        </p:nvSpPr>
        <p:spPr>
          <a:xfrm>
            <a:off x="457200" y="1151335"/>
            <a:ext cx="4040188" cy="479822"/>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1631156"/>
            <a:ext cx="4040188" cy="2963466"/>
          </a:xfrm>
          <a:prstGeom prst="rect">
            <a:avLst/>
          </a:prstGeom>
        </p:spPr>
        <p:txBody>
          <a:bodyPr lIns="68580" tIns="34290" rIns="68580" bIns="34290"/>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4 Marcador de texto"/>
          <p:cNvSpPr>
            <a:spLocks noGrp="1"/>
          </p:cNvSpPr>
          <p:nvPr>
            <p:ph type="body" sz="quarter" idx="3"/>
          </p:nvPr>
        </p:nvSpPr>
        <p:spPr>
          <a:xfrm>
            <a:off x="4645028" y="1151335"/>
            <a:ext cx="4041775" cy="479822"/>
          </a:xfrm>
          <a:prstGeom prst="rect">
            <a:avLst/>
          </a:prstGeom>
        </p:spPr>
        <p:txBody>
          <a:bodyPr lIns="68580" tIns="34290" rIns="68580" bIns="34290"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8" y="1631156"/>
            <a:ext cx="4041775" cy="2963466"/>
          </a:xfrm>
          <a:prstGeom prst="rect">
            <a:avLst/>
          </a:prstGeom>
        </p:spPr>
        <p:txBody>
          <a:bodyPr lIns="68580" tIns="34290" rIns="68580" bIns="34290"/>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05979"/>
            <a:ext cx="8229600" cy="857250"/>
          </a:xfrm>
          <a:prstGeom prst="rect">
            <a:avLst/>
          </a:prstGeom>
        </p:spPr>
        <p:txBody>
          <a:bodyPr lIns="68580" tIns="34290" rIns="68580" bIns="34290"/>
          <a:lstStyle/>
          <a:p>
            <a:r>
              <a:rPr lang="es-ES"/>
              <a:t>Haga clic para modificar el estilo de título del patrón</a:t>
            </a:r>
            <a:endParaRPr lang="es-EC"/>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3" y="204787"/>
            <a:ext cx="3008313" cy="871538"/>
          </a:xfrm>
          <a:prstGeom prst="rect">
            <a:avLst/>
          </a:prstGeom>
        </p:spPr>
        <p:txBody>
          <a:bodyPr lIns="68580" tIns="34290" rIns="68580" bIns="34290" anchor="b"/>
          <a:lstStyle>
            <a:lvl1pPr algn="l">
              <a:defRPr sz="1500" b="1"/>
            </a:lvl1pPr>
          </a:lstStyle>
          <a:p>
            <a:r>
              <a:rPr lang="es-ES"/>
              <a:t>Haga clic para modificar el estilo de título del patrón</a:t>
            </a:r>
            <a:endParaRPr lang="es-EC"/>
          </a:p>
        </p:txBody>
      </p:sp>
      <p:sp>
        <p:nvSpPr>
          <p:cNvPr id="3" name="2 Marcador de contenido"/>
          <p:cNvSpPr>
            <a:spLocks noGrp="1"/>
          </p:cNvSpPr>
          <p:nvPr>
            <p:ph idx="1"/>
          </p:nvPr>
        </p:nvSpPr>
        <p:spPr>
          <a:xfrm>
            <a:off x="3575050" y="204790"/>
            <a:ext cx="5111750" cy="4389835"/>
          </a:xfrm>
          <a:prstGeom prst="rect">
            <a:avLst/>
          </a:prstGeom>
        </p:spPr>
        <p:txBody>
          <a:bodyPr lIns="68580" tIns="34290" rIns="68580" bIns="3429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3 Marcador de texto"/>
          <p:cNvSpPr>
            <a:spLocks noGrp="1"/>
          </p:cNvSpPr>
          <p:nvPr>
            <p:ph type="body" sz="half" idx="2"/>
          </p:nvPr>
        </p:nvSpPr>
        <p:spPr>
          <a:xfrm>
            <a:off x="457203" y="1076327"/>
            <a:ext cx="3008313" cy="3518297"/>
          </a:xfrm>
          <a:prstGeom prst="rect">
            <a:avLst/>
          </a:prstGeom>
        </p:spPr>
        <p:txBody>
          <a:bodyPr lIns="68580" tIns="34290" rIns="68580" bIns="34290"/>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s-ES"/>
              <a:t>Haga clic para modificar el estilo de texto del patrón</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3600451"/>
            <a:ext cx="5486400" cy="425054"/>
          </a:xfrm>
          <a:prstGeom prst="rect">
            <a:avLst/>
          </a:prstGeom>
        </p:spPr>
        <p:txBody>
          <a:bodyPr lIns="68580" tIns="34290" rIns="68580" bIns="34290" anchor="b"/>
          <a:lstStyle>
            <a:lvl1pPr algn="l">
              <a:defRPr sz="1500" b="1"/>
            </a:lvl1pPr>
          </a:lstStyle>
          <a:p>
            <a:r>
              <a:rPr lang="es-ES"/>
              <a:t>Haga clic para modificar el estilo de título del patrón</a:t>
            </a:r>
            <a:endParaRPr lang="es-EC"/>
          </a:p>
        </p:txBody>
      </p:sp>
      <p:sp>
        <p:nvSpPr>
          <p:cNvPr id="3" name="2 Marcador de posición de imagen"/>
          <p:cNvSpPr>
            <a:spLocks noGrp="1"/>
          </p:cNvSpPr>
          <p:nvPr>
            <p:ph type="pic" idx="1"/>
          </p:nvPr>
        </p:nvSpPr>
        <p:spPr>
          <a:xfrm>
            <a:off x="1792288" y="459581"/>
            <a:ext cx="5486400" cy="3086100"/>
          </a:xfrm>
          <a:prstGeom prst="rect">
            <a:avLst/>
          </a:prstGeom>
        </p:spPr>
        <p:txBody>
          <a:bodyPr lIns="68580" tIns="34290" rIns="68580" bIns="34290"/>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s-EC" noProof="0"/>
          </a:p>
        </p:txBody>
      </p:sp>
      <p:sp>
        <p:nvSpPr>
          <p:cNvPr id="4" name="3 Marcador de texto"/>
          <p:cNvSpPr>
            <a:spLocks noGrp="1"/>
          </p:cNvSpPr>
          <p:nvPr>
            <p:ph type="body" sz="half" idx="2"/>
          </p:nvPr>
        </p:nvSpPr>
        <p:spPr>
          <a:xfrm>
            <a:off x="1792288" y="4025504"/>
            <a:ext cx="5486400" cy="603647"/>
          </a:xfrm>
          <a:prstGeom prst="rect">
            <a:avLst/>
          </a:prstGeom>
        </p:spPr>
        <p:txBody>
          <a:bodyPr lIns="68580" tIns="34290" rIns="68580" bIns="34290"/>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s-ES"/>
              <a:t>Haga clic para modificar el estilo de texto del patrón</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0" y="1"/>
            <a:ext cx="9144000" cy="465535"/>
          </a:xfrm>
          <a:prstGeom prst="rect">
            <a:avLst/>
          </a:prstGeom>
          <a:gradFill rotWithShape="1">
            <a:gsLst>
              <a:gs pos="0">
                <a:schemeClr val="bg1"/>
              </a:gs>
              <a:gs pos="100000">
                <a:srgbClr val="9EB786"/>
              </a:gs>
            </a:gsLst>
            <a:lin ang="0" scaled="1"/>
          </a:gradFill>
          <a:ln>
            <a:noFill/>
          </a:ln>
          <a:extLst/>
        </p:spPr>
        <p:txBody>
          <a:bodyPr wrap="none" lIns="68580" tIns="34290" rIns="68580" bIns="3429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defRPr/>
            </a:pPr>
            <a:endParaRPr lang="es-EC" altLang="es-EC" sz="1400">
              <a:solidFill>
                <a:srgbClr val="000000"/>
              </a:solidFill>
            </a:endParaRPr>
          </a:p>
        </p:txBody>
      </p:sp>
      <p:sp>
        <p:nvSpPr>
          <p:cNvPr id="1027" name="Rectangle 21"/>
          <p:cNvSpPr>
            <a:spLocks noChangeArrowheads="1"/>
          </p:cNvSpPr>
          <p:nvPr/>
        </p:nvSpPr>
        <p:spPr bwMode="auto">
          <a:xfrm rot="10800000">
            <a:off x="0" y="4731544"/>
            <a:ext cx="7885510" cy="411956"/>
          </a:xfrm>
          <a:prstGeom prst="rect">
            <a:avLst/>
          </a:prstGeom>
          <a:gradFill rotWithShape="1">
            <a:gsLst>
              <a:gs pos="0">
                <a:schemeClr val="bg1"/>
              </a:gs>
              <a:gs pos="100000">
                <a:srgbClr val="9EB786"/>
              </a:gs>
            </a:gsLst>
            <a:lin ang="0" scaled="1"/>
          </a:gradFill>
          <a:ln>
            <a:noFill/>
          </a:ln>
          <a:extLst/>
        </p:spPr>
        <p:txBody>
          <a:bodyPr wrap="none" lIns="68580" tIns="34290" rIns="68580" bIns="3429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685800" eaLnBrk="1" fontAlgn="base" hangingPunct="1">
              <a:spcBef>
                <a:spcPct val="0"/>
              </a:spcBef>
              <a:spcAft>
                <a:spcPct val="0"/>
              </a:spcAft>
              <a:defRPr/>
            </a:pPr>
            <a:endParaRPr lang="es-EC" altLang="es-EC" sz="1400">
              <a:solidFill>
                <a:srgbClr val="000000"/>
              </a:solidFill>
            </a:endParaRPr>
          </a:p>
        </p:txBody>
      </p:sp>
      <p:sp>
        <p:nvSpPr>
          <p:cNvPr id="1028" name="Line 23"/>
          <p:cNvSpPr>
            <a:spLocks noChangeShapeType="1"/>
          </p:cNvSpPr>
          <p:nvPr/>
        </p:nvSpPr>
        <p:spPr bwMode="auto">
          <a:xfrm rot="10800000" flipH="1">
            <a:off x="25004" y="4722019"/>
            <a:ext cx="66603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68580" tIns="34290" rIns="68580" bIns="34290"/>
          <a:lstStyle/>
          <a:p>
            <a:pPr defTabSz="685800" eaLnBrk="0" fontAlgn="base" hangingPunct="0">
              <a:spcBef>
                <a:spcPct val="0"/>
              </a:spcBef>
              <a:spcAft>
                <a:spcPct val="0"/>
              </a:spcAft>
            </a:pPr>
            <a:endParaRPr lang="es-EC" sz="1400">
              <a:solidFill>
                <a:prstClr val="black"/>
              </a:solidFill>
              <a:latin typeface="Arial" panose="020B0604020202020204" pitchFamily="34" charset="0"/>
              <a:cs typeface="Arial" panose="020B0604020202020204" pitchFamily="34" charset="0"/>
            </a:endParaRPr>
          </a:p>
        </p:txBody>
      </p:sp>
      <p:sp>
        <p:nvSpPr>
          <p:cNvPr id="1029" name="Line 24"/>
          <p:cNvSpPr>
            <a:spLocks noChangeShapeType="1"/>
          </p:cNvSpPr>
          <p:nvPr/>
        </p:nvSpPr>
        <p:spPr bwMode="auto">
          <a:xfrm rot="10800000" flipH="1">
            <a:off x="25004" y="4683919"/>
            <a:ext cx="6660356"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lIns="68580" tIns="34290" rIns="68580" bIns="34290"/>
          <a:lstStyle/>
          <a:p>
            <a:pPr defTabSz="685800" eaLnBrk="0" fontAlgn="base" hangingPunct="0">
              <a:spcBef>
                <a:spcPct val="0"/>
              </a:spcBef>
              <a:spcAft>
                <a:spcPct val="0"/>
              </a:spcAft>
            </a:pPr>
            <a:endParaRPr lang="es-EC" sz="1400">
              <a:solidFill>
                <a:prstClr val="black"/>
              </a:solidFill>
              <a:latin typeface="Arial" panose="020B0604020202020204" pitchFamily="34" charset="0"/>
              <a:cs typeface="Arial" panose="020B0604020202020204" pitchFamily="34" charset="0"/>
            </a:endParaRPr>
          </a:p>
        </p:txBody>
      </p:sp>
      <p:pic>
        <p:nvPicPr>
          <p:cNvPr id="103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2985" y="4462463"/>
            <a:ext cx="2305050" cy="47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24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5pPr>
      <a:lvl6pPr marL="3429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8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7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6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p:titleStyle>
    <p:bodyStyle>
      <a:lvl1pPr marL="257175" indent="-257175" algn="l" rtl="0" eaLnBrk="0" fontAlgn="base" hangingPunct="0">
        <a:spcBef>
          <a:spcPct val="20000"/>
        </a:spcBef>
        <a:spcAft>
          <a:spcPct val="0"/>
        </a:spcAft>
        <a:buChar char="•"/>
        <a:defRPr sz="1800">
          <a:solidFill>
            <a:schemeClr val="bg1"/>
          </a:solidFill>
          <a:latin typeface="+mn-lt"/>
          <a:ea typeface="+mn-ea"/>
          <a:cs typeface="+mn-cs"/>
        </a:defRPr>
      </a:lvl1pPr>
      <a:lvl2pPr marL="557213" indent="-214313" algn="l" rtl="0" eaLnBrk="0" fontAlgn="base" hangingPunct="0">
        <a:spcBef>
          <a:spcPct val="20000"/>
        </a:spcBef>
        <a:spcAft>
          <a:spcPct val="0"/>
        </a:spcAft>
        <a:buChar char="–"/>
        <a:defRPr sz="1800">
          <a:solidFill>
            <a:schemeClr val="bg1"/>
          </a:solidFill>
          <a:latin typeface="+mn-lt"/>
        </a:defRPr>
      </a:lvl2pPr>
      <a:lvl3pPr marL="857250" indent="-171450" algn="l" rtl="0" eaLnBrk="0" fontAlgn="base" hangingPunct="0">
        <a:spcBef>
          <a:spcPct val="20000"/>
        </a:spcBef>
        <a:spcAft>
          <a:spcPct val="0"/>
        </a:spcAft>
        <a:buChar char="•"/>
        <a:defRPr sz="1800">
          <a:solidFill>
            <a:schemeClr val="bg1"/>
          </a:solidFill>
          <a:latin typeface="+mn-lt"/>
        </a:defRPr>
      </a:lvl3pPr>
      <a:lvl4pPr marL="1200150" indent="-171450" algn="l" rtl="0" eaLnBrk="0" fontAlgn="base" hangingPunct="0">
        <a:spcBef>
          <a:spcPct val="20000"/>
        </a:spcBef>
        <a:spcAft>
          <a:spcPct val="0"/>
        </a:spcAft>
        <a:buChar char="–"/>
        <a:defRPr sz="1800">
          <a:solidFill>
            <a:schemeClr val="bg1"/>
          </a:solidFill>
          <a:latin typeface="+mn-lt"/>
        </a:defRPr>
      </a:lvl4pPr>
      <a:lvl5pPr marL="1543050" indent="-171450" algn="l" rtl="0" eaLnBrk="0" fontAlgn="base" hangingPunct="0">
        <a:spcBef>
          <a:spcPct val="20000"/>
        </a:spcBef>
        <a:spcAft>
          <a:spcPct val="0"/>
        </a:spcAft>
        <a:buChar char="»"/>
        <a:defRPr sz="1800">
          <a:solidFill>
            <a:schemeClr val="bg1"/>
          </a:solidFill>
          <a:latin typeface="+mn-lt"/>
        </a:defRPr>
      </a:lvl5pPr>
      <a:lvl6pPr marL="1885950" indent="-171450" algn="l" rtl="0" eaLnBrk="1" fontAlgn="base" hangingPunct="1">
        <a:spcBef>
          <a:spcPct val="20000"/>
        </a:spcBef>
        <a:spcAft>
          <a:spcPct val="0"/>
        </a:spcAft>
        <a:buChar char="»"/>
        <a:defRPr sz="1800">
          <a:solidFill>
            <a:schemeClr val="bg1"/>
          </a:solidFill>
          <a:latin typeface="+mn-lt"/>
        </a:defRPr>
      </a:lvl6pPr>
      <a:lvl7pPr marL="2228850" indent="-171450" algn="l" rtl="0" eaLnBrk="1" fontAlgn="base" hangingPunct="1">
        <a:spcBef>
          <a:spcPct val="20000"/>
        </a:spcBef>
        <a:spcAft>
          <a:spcPct val="0"/>
        </a:spcAft>
        <a:buChar char="»"/>
        <a:defRPr sz="1800">
          <a:solidFill>
            <a:schemeClr val="bg1"/>
          </a:solidFill>
          <a:latin typeface="+mn-lt"/>
        </a:defRPr>
      </a:lvl7pPr>
      <a:lvl8pPr marL="2571750" indent="-171450" algn="l" rtl="0" eaLnBrk="1" fontAlgn="base" hangingPunct="1">
        <a:spcBef>
          <a:spcPct val="20000"/>
        </a:spcBef>
        <a:spcAft>
          <a:spcPct val="0"/>
        </a:spcAft>
        <a:buChar char="»"/>
        <a:defRPr sz="1800">
          <a:solidFill>
            <a:schemeClr val="bg1"/>
          </a:solidFill>
          <a:latin typeface="+mn-lt"/>
        </a:defRPr>
      </a:lvl8pPr>
      <a:lvl9pPr marL="2914650" indent="-171450" algn="l" rtl="0" eaLnBrk="1" fontAlgn="base" hangingPunct="1">
        <a:spcBef>
          <a:spcPct val="20000"/>
        </a:spcBef>
        <a:spcAft>
          <a:spcPct val="0"/>
        </a:spcAft>
        <a:buChar char="»"/>
        <a:defRPr sz="1800">
          <a:solidFill>
            <a:schemeClr val="bg1"/>
          </a:solidFill>
          <a:latin typeface="+mn-lt"/>
        </a:defRPr>
      </a:lvl9pPr>
    </p:bodyStyle>
    <p:otherStyle>
      <a:defPPr>
        <a:defRPr lang="es-EC"/>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3.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52.jpeg"/><Relationship Id="rId4" Type="http://schemas.openxmlformats.org/officeDocument/2006/relationships/image" Target="../media/image51.jpeg"/></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image" Target="../media/image58.pn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102" y="0"/>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1042630" y="699542"/>
            <a:ext cx="7704856" cy="2369880"/>
          </a:xfrm>
          <a:prstGeom prst="rect">
            <a:avLst/>
          </a:prstGeom>
          <a:noFill/>
        </p:spPr>
        <p:txBody>
          <a:bodyPr wrap="square" rtlCol="0">
            <a:spAutoFit/>
          </a:bodyPr>
          <a:lstStyle/>
          <a:p>
            <a:pPr algn="ctr"/>
            <a:r>
              <a:rPr lang="es-ES" sz="1600" dirty="0" smtClean="0"/>
              <a:t>DEPARTAMENTO DE CIENCIAS DE LA ENERGÍA Y MECÁNICA</a:t>
            </a:r>
          </a:p>
          <a:p>
            <a:pPr algn="ctr"/>
            <a:endParaRPr lang="es-ES" sz="1600" dirty="0" smtClean="0"/>
          </a:p>
          <a:p>
            <a:pPr algn="ctr"/>
            <a:r>
              <a:rPr lang="es-EC" sz="1600" dirty="0" smtClean="0"/>
              <a:t>TRABAJO </a:t>
            </a:r>
            <a:r>
              <a:rPr lang="es-EC" sz="1600" dirty="0"/>
              <a:t>DE TITULACIÓN PREVIO A LA OBTENCIÓN DEL TÍTULO DE INGENIERO MECÁNICO </a:t>
            </a:r>
            <a:endParaRPr lang="es-EC" sz="1600" dirty="0" smtClean="0"/>
          </a:p>
          <a:p>
            <a:pPr algn="ctr"/>
            <a:endParaRPr lang="es-EC" sz="1600" dirty="0" smtClean="0"/>
          </a:p>
          <a:p>
            <a:pPr algn="ctr"/>
            <a:r>
              <a:rPr lang="es-ES" sz="1600" b="1" dirty="0" smtClean="0"/>
              <a:t>Tema: </a:t>
            </a:r>
            <a:r>
              <a:rPr lang="es-ES" sz="1600" dirty="0"/>
              <a:t>VALIDACIÓN DE ELEMENTOS POLIMÉRICOS SOMETIDOS A CARGAS COMBINADAS, OPTIMIZADOS TOPOLÓGICAMENTE MEDIANTE SOFTWARE INSPIRE 9.5 </a:t>
            </a:r>
            <a:br>
              <a:rPr lang="es-ES" sz="1600" dirty="0"/>
            </a:br>
            <a:endParaRPr lang="es-ES" sz="1600" dirty="0"/>
          </a:p>
          <a:p>
            <a:endParaRPr lang="es-ES" sz="2000" dirty="0"/>
          </a:p>
        </p:txBody>
      </p:sp>
      <p:sp>
        <p:nvSpPr>
          <p:cNvPr id="3" name="CuadroTexto 2"/>
          <p:cNvSpPr txBox="1"/>
          <p:nvPr/>
        </p:nvSpPr>
        <p:spPr>
          <a:xfrm>
            <a:off x="1030578" y="2426213"/>
            <a:ext cx="3242703" cy="584775"/>
          </a:xfrm>
          <a:prstGeom prst="rect">
            <a:avLst/>
          </a:prstGeom>
          <a:noFill/>
        </p:spPr>
        <p:txBody>
          <a:bodyPr wrap="square" rtlCol="0">
            <a:spAutoFit/>
          </a:bodyPr>
          <a:lstStyle/>
          <a:p>
            <a:pPr algn="ctr"/>
            <a:r>
              <a:rPr lang="es-EC" sz="1600" b="1" dirty="0" smtClean="0"/>
              <a:t>Autora:</a:t>
            </a:r>
          </a:p>
          <a:p>
            <a:pPr algn="ctr"/>
            <a:r>
              <a:rPr lang="es-EC" sz="1600" dirty="0" smtClean="0"/>
              <a:t>Pérez Prado Marcela Alexandra</a:t>
            </a:r>
            <a:endParaRPr lang="es-EC" sz="1600" dirty="0"/>
          </a:p>
        </p:txBody>
      </p:sp>
      <p:sp>
        <p:nvSpPr>
          <p:cNvPr id="7" name="CuadroTexto 6"/>
          <p:cNvSpPr txBox="1"/>
          <p:nvPr/>
        </p:nvSpPr>
        <p:spPr>
          <a:xfrm>
            <a:off x="5081809" y="2426213"/>
            <a:ext cx="3242703" cy="584775"/>
          </a:xfrm>
          <a:prstGeom prst="rect">
            <a:avLst/>
          </a:prstGeom>
          <a:noFill/>
        </p:spPr>
        <p:txBody>
          <a:bodyPr wrap="square" rtlCol="0">
            <a:spAutoFit/>
          </a:bodyPr>
          <a:lstStyle/>
          <a:p>
            <a:pPr algn="ctr"/>
            <a:r>
              <a:rPr lang="es-EC" sz="1600" b="1" dirty="0" smtClean="0"/>
              <a:t>Director:</a:t>
            </a:r>
          </a:p>
          <a:p>
            <a:pPr algn="ctr"/>
            <a:r>
              <a:rPr lang="en-US" sz="1600" dirty="0" err="1" smtClean="0"/>
              <a:t>Ing</a:t>
            </a:r>
            <a:r>
              <a:rPr lang="en-US" sz="1600" dirty="0" smtClean="0"/>
              <a:t>. </a:t>
            </a:r>
            <a:r>
              <a:rPr lang="en-US" sz="1600" dirty="0" err="1" smtClean="0"/>
              <a:t>Olmedo</a:t>
            </a:r>
            <a:r>
              <a:rPr lang="en-US" sz="1600" dirty="0" smtClean="0"/>
              <a:t> Fernando</a:t>
            </a:r>
            <a:endParaRPr lang="es-EC" sz="1600" dirty="0"/>
          </a:p>
        </p:txBody>
      </p:sp>
      <p:sp>
        <p:nvSpPr>
          <p:cNvPr id="8" name="CuadroTexto 7"/>
          <p:cNvSpPr txBox="1"/>
          <p:nvPr/>
        </p:nvSpPr>
        <p:spPr>
          <a:xfrm>
            <a:off x="1030578" y="3069422"/>
            <a:ext cx="3242703" cy="584775"/>
          </a:xfrm>
          <a:prstGeom prst="rect">
            <a:avLst/>
          </a:prstGeom>
          <a:noFill/>
        </p:spPr>
        <p:txBody>
          <a:bodyPr wrap="square" rtlCol="0">
            <a:spAutoFit/>
          </a:bodyPr>
          <a:lstStyle/>
          <a:p>
            <a:pPr algn="ctr"/>
            <a:r>
              <a:rPr lang="es-EC" sz="1600" b="1" dirty="0" smtClean="0"/>
              <a:t>Designado de la Carrera:</a:t>
            </a:r>
          </a:p>
          <a:p>
            <a:pPr algn="ctr"/>
            <a:r>
              <a:rPr lang="en-US" sz="1600" dirty="0" err="1" smtClean="0"/>
              <a:t>Ing</a:t>
            </a:r>
            <a:r>
              <a:rPr lang="en-US" sz="1600" dirty="0" smtClean="0"/>
              <a:t>. Cortez Byron</a:t>
            </a:r>
            <a:endParaRPr lang="es-EC" sz="1600" dirty="0"/>
          </a:p>
        </p:txBody>
      </p:sp>
      <p:sp>
        <p:nvSpPr>
          <p:cNvPr id="9" name="CuadroTexto 8"/>
          <p:cNvSpPr txBox="1"/>
          <p:nvPr/>
        </p:nvSpPr>
        <p:spPr>
          <a:xfrm>
            <a:off x="5081809" y="2990224"/>
            <a:ext cx="3242703" cy="584775"/>
          </a:xfrm>
          <a:prstGeom prst="rect">
            <a:avLst/>
          </a:prstGeom>
          <a:noFill/>
        </p:spPr>
        <p:txBody>
          <a:bodyPr wrap="square" rtlCol="0">
            <a:spAutoFit/>
          </a:bodyPr>
          <a:lstStyle/>
          <a:p>
            <a:pPr algn="ctr"/>
            <a:r>
              <a:rPr lang="es-EC" sz="1600" b="1" dirty="0" smtClean="0"/>
              <a:t>Designado del Departamento:</a:t>
            </a:r>
          </a:p>
          <a:p>
            <a:pPr algn="ctr"/>
            <a:r>
              <a:rPr lang="en-US" sz="1600" dirty="0" err="1" smtClean="0"/>
              <a:t>Ing</a:t>
            </a:r>
            <a:r>
              <a:rPr lang="en-US" sz="1600" dirty="0" smtClean="0"/>
              <a:t>. </a:t>
            </a:r>
            <a:r>
              <a:rPr lang="en-US" sz="1600" dirty="0" err="1" smtClean="0"/>
              <a:t>Narv</a:t>
            </a:r>
            <a:r>
              <a:rPr lang="es-ES" sz="1600" dirty="0" smtClean="0"/>
              <a:t>á</a:t>
            </a:r>
            <a:r>
              <a:rPr lang="en-US" sz="1600" dirty="0" err="1" smtClean="0"/>
              <a:t>ez</a:t>
            </a:r>
            <a:r>
              <a:rPr lang="en-US" sz="1600" dirty="0" smtClean="0"/>
              <a:t> Christian</a:t>
            </a:r>
            <a:endParaRPr lang="es-EC" sz="1600" dirty="0"/>
          </a:p>
        </p:txBody>
      </p:sp>
      <p:sp>
        <p:nvSpPr>
          <p:cNvPr id="10" name="CuadroTexto 9"/>
          <p:cNvSpPr txBox="1"/>
          <p:nvPr/>
        </p:nvSpPr>
        <p:spPr>
          <a:xfrm>
            <a:off x="3062220" y="3574999"/>
            <a:ext cx="3242703" cy="584775"/>
          </a:xfrm>
          <a:prstGeom prst="rect">
            <a:avLst/>
          </a:prstGeom>
          <a:noFill/>
        </p:spPr>
        <p:txBody>
          <a:bodyPr wrap="square" rtlCol="0">
            <a:spAutoFit/>
          </a:bodyPr>
          <a:lstStyle/>
          <a:p>
            <a:pPr algn="ctr"/>
            <a:r>
              <a:rPr lang="es-EC" sz="1600" b="1" dirty="0" smtClean="0"/>
              <a:t>Secretario Académico:</a:t>
            </a:r>
          </a:p>
          <a:p>
            <a:pPr algn="ctr"/>
            <a:r>
              <a:rPr lang="en-US" sz="1600" dirty="0" smtClean="0"/>
              <a:t>Dr. Marcelo </a:t>
            </a:r>
            <a:r>
              <a:rPr lang="en-US" sz="1600" dirty="0" err="1" smtClean="0"/>
              <a:t>Mej</a:t>
            </a:r>
            <a:r>
              <a:rPr lang="es-ES" sz="1600" dirty="0" smtClean="0"/>
              <a:t>í</a:t>
            </a:r>
            <a:r>
              <a:rPr lang="en-US" sz="1600" dirty="0" smtClean="0"/>
              <a:t>a</a:t>
            </a:r>
            <a:endParaRPr lang="es-EC"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520" y="555526"/>
            <a:ext cx="8640960" cy="923330"/>
          </a:xfrm>
          <a:prstGeom prst="rect">
            <a:avLst/>
          </a:prstGeom>
          <a:noFill/>
        </p:spPr>
        <p:txBody>
          <a:bodyPr wrap="square" rtlCol="0">
            <a:spAutoFit/>
          </a:bodyPr>
          <a:lstStyle/>
          <a:p>
            <a:pPr algn="just"/>
            <a:r>
              <a:rPr lang="es-EC" dirty="0" smtClean="0"/>
              <a:t>Para el diseño se utilizó la simulación en programas CAD, donde se obtuvo resultados mediante un análisis de convergencia de esfuerzos flectores, esfuerzos cortantes, deformaciones unitaria y desplazamientos. </a:t>
            </a:r>
          </a:p>
        </p:txBody>
      </p:sp>
      <p:sp>
        <p:nvSpPr>
          <p:cNvPr id="5" name="CuadroTexto 4"/>
          <p:cNvSpPr txBox="1"/>
          <p:nvPr/>
        </p:nvSpPr>
        <p:spPr>
          <a:xfrm>
            <a:off x="251520" y="1635646"/>
            <a:ext cx="3672408" cy="369332"/>
          </a:xfrm>
          <a:prstGeom prst="rect">
            <a:avLst/>
          </a:prstGeom>
          <a:noFill/>
        </p:spPr>
        <p:txBody>
          <a:bodyPr wrap="square" rtlCol="0">
            <a:spAutoFit/>
          </a:bodyPr>
          <a:lstStyle/>
          <a:p>
            <a:r>
              <a:rPr lang="es-EC" u="sng" dirty="0" smtClean="0"/>
              <a:t>Deflexión en la Viga Rectangular</a:t>
            </a:r>
            <a:endParaRPr lang="es-EC" u="sng" dirty="0"/>
          </a:p>
        </p:txBody>
      </p:sp>
      <p:pic>
        <p:nvPicPr>
          <p:cNvPr id="6" name="Imagen 5"/>
          <p:cNvPicPr/>
          <p:nvPr/>
        </p:nvPicPr>
        <p:blipFill>
          <a:blip r:embed="rId2"/>
          <a:stretch>
            <a:fillRect/>
          </a:stretch>
        </p:blipFill>
        <p:spPr>
          <a:xfrm>
            <a:off x="251521" y="2283718"/>
            <a:ext cx="4032448" cy="1584176"/>
          </a:xfrm>
          <a:prstGeom prst="rect">
            <a:avLst/>
          </a:prstGeom>
        </p:spPr>
      </p:pic>
      <p:graphicFrame>
        <p:nvGraphicFramePr>
          <p:cNvPr id="7" name="Gráfico 6"/>
          <p:cNvGraphicFramePr>
            <a:graphicFrameLocks/>
          </p:cNvGraphicFramePr>
          <p:nvPr>
            <p:extLst>
              <p:ext uri="{D42A27DB-BD31-4B8C-83A1-F6EECF244321}">
                <p14:modId xmlns:p14="http://schemas.microsoft.com/office/powerpoint/2010/main" val="355832739"/>
              </p:ext>
            </p:extLst>
          </p:nvPr>
        </p:nvGraphicFramePr>
        <p:xfrm>
          <a:off x="4644008" y="1997737"/>
          <a:ext cx="4104456" cy="2477039"/>
        </p:xfrm>
        <a:graphic>
          <a:graphicData uri="http://schemas.openxmlformats.org/drawingml/2006/chart">
            <c:chart xmlns:c="http://schemas.openxmlformats.org/drawingml/2006/chart" xmlns:r="http://schemas.openxmlformats.org/officeDocument/2006/relationships" r:id="rId3"/>
          </a:graphicData>
        </a:graphic>
      </p:graphicFrame>
      <p:pic>
        <p:nvPicPr>
          <p:cNvPr id="8" name="4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8260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55526"/>
            <a:ext cx="3672408" cy="369332"/>
          </a:xfrm>
          <a:prstGeom prst="rect">
            <a:avLst/>
          </a:prstGeom>
          <a:noFill/>
        </p:spPr>
        <p:txBody>
          <a:bodyPr wrap="square" rtlCol="0">
            <a:spAutoFit/>
          </a:bodyPr>
          <a:lstStyle/>
          <a:p>
            <a:r>
              <a:rPr lang="es-EC" u="sng" dirty="0" smtClean="0"/>
              <a:t>Desplazamiento en el cilindro</a:t>
            </a:r>
            <a:endParaRPr lang="es-EC" u="sng" dirty="0"/>
          </a:p>
        </p:txBody>
      </p:sp>
      <p:pic>
        <p:nvPicPr>
          <p:cNvPr id="5" name="Imagen 4"/>
          <p:cNvPicPr/>
          <p:nvPr/>
        </p:nvPicPr>
        <p:blipFill>
          <a:blip r:embed="rId2"/>
          <a:stretch>
            <a:fillRect/>
          </a:stretch>
        </p:blipFill>
        <p:spPr>
          <a:xfrm>
            <a:off x="179512" y="1131590"/>
            <a:ext cx="3960440" cy="1728192"/>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1277814910"/>
              </p:ext>
            </p:extLst>
          </p:nvPr>
        </p:nvGraphicFramePr>
        <p:xfrm>
          <a:off x="4499992" y="740192"/>
          <a:ext cx="4355976" cy="2263606"/>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179512" y="3066514"/>
            <a:ext cx="6912768"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Para la obtención del ángulo de torsión se utilizó la fórmula del arco:</a:t>
            </a:r>
          </a:p>
        </p:txBody>
      </p:sp>
      <p:pic>
        <p:nvPicPr>
          <p:cNvPr id="8" name="Imagen 7"/>
          <p:cNvPicPr>
            <a:picLocks noChangeAspect="1"/>
          </p:cNvPicPr>
          <p:nvPr/>
        </p:nvPicPr>
        <p:blipFill>
          <a:blip r:embed="rId4"/>
          <a:stretch>
            <a:fillRect/>
          </a:stretch>
        </p:blipFill>
        <p:spPr>
          <a:xfrm>
            <a:off x="682422" y="3852215"/>
            <a:ext cx="1477310" cy="607422"/>
          </a:xfrm>
          <a:prstGeom prst="rect">
            <a:avLst/>
          </a:prstGeom>
        </p:spPr>
      </p:pic>
      <p:pic>
        <p:nvPicPr>
          <p:cNvPr id="9" name="Imagen 8"/>
          <p:cNvPicPr>
            <a:picLocks noChangeAspect="1"/>
          </p:cNvPicPr>
          <p:nvPr/>
        </p:nvPicPr>
        <p:blipFill>
          <a:blip r:embed="rId5"/>
          <a:stretch>
            <a:fillRect/>
          </a:stretch>
        </p:blipFill>
        <p:spPr>
          <a:xfrm>
            <a:off x="3131840" y="3435846"/>
            <a:ext cx="1737952" cy="1161420"/>
          </a:xfrm>
          <a:prstGeom prst="rect">
            <a:avLst/>
          </a:prstGeom>
        </p:spPr>
      </p:pic>
      <p:pic>
        <p:nvPicPr>
          <p:cNvPr id="10" name="4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278" y="4371950"/>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4734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555526"/>
            <a:ext cx="4176464" cy="369332"/>
          </a:xfrm>
          <a:prstGeom prst="rect">
            <a:avLst/>
          </a:prstGeom>
          <a:noFill/>
        </p:spPr>
        <p:txBody>
          <a:bodyPr wrap="square" rtlCol="0">
            <a:spAutoFit/>
          </a:bodyPr>
          <a:lstStyle/>
          <a:p>
            <a:r>
              <a:rPr lang="es-EC" u="sng" dirty="0" smtClean="0"/>
              <a:t>Desplazamiento en el prisma cuadrado</a:t>
            </a:r>
            <a:endParaRPr lang="es-EC" u="sng" dirty="0"/>
          </a:p>
        </p:txBody>
      </p:sp>
      <p:pic>
        <p:nvPicPr>
          <p:cNvPr id="5" name="Imagen 4"/>
          <p:cNvPicPr/>
          <p:nvPr/>
        </p:nvPicPr>
        <p:blipFill>
          <a:blip r:embed="rId2"/>
          <a:stretch>
            <a:fillRect/>
          </a:stretch>
        </p:blipFill>
        <p:spPr>
          <a:xfrm>
            <a:off x="147089" y="1399297"/>
            <a:ext cx="3960440" cy="1728192"/>
          </a:xfrm>
          <a:prstGeom prst="rect">
            <a:avLst/>
          </a:prstGeom>
        </p:spPr>
      </p:pic>
      <p:graphicFrame>
        <p:nvGraphicFramePr>
          <p:cNvPr id="6" name="Gráfico 5"/>
          <p:cNvGraphicFramePr>
            <a:graphicFrameLocks/>
          </p:cNvGraphicFramePr>
          <p:nvPr>
            <p:extLst>
              <p:ext uri="{D42A27DB-BD31-4B8C-83A1-F6EECF244321}">
                <p14:modId xmlns:p14="http://schemas.microsoft.com/office/powerpoint/2010/main" val="1646623931"/>
              </p:ext>
            </p:extLst>
          </p:nvPr>
        </p:nvGraphicFramePr>
        <p:xfrm>
          <a:off x="4377947" y="987574"/>
          <a:ext cx="4278139" cy="2551638"/>
        </p:xfrm>
        <a:graphic>
          <a:graphicData uri="http://schemas.openxmlformats.org/drawingml/2006/chart">
            <c:chart xmlns:c="http://schemas.openxmlformats.org/drawingml/2006/chart" xmlns:r="http://schemas.openxmlformats.org/officeDocument/2006/relationships" r:id="rId3"/>
          </a:graphicData>
        </a:graphic>
      </p:graphicFrame>
      <p:pic>
        <p:nvPicPr>
          <p:cNvPr id="7" name="4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9283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93947" y="504877"/>
            <a:ext cx="4320480" cy="461665"/>
          </a:xfrm>
          <a:prstGeom prst="rect">
            <a:avLst/>
          </a:prstGeom>
          <a:noFill/>
        </p:spPr>
        <p:txBody>
          <a:bodyPr wrap="square" rtlCol="0">
            <a:spAutoFit/>
          </a:bodyPr>
          <a:lstStyle/>
          <a:p>
            <a:pPr algn="r"/>
            <a:r>
              <a:rPr lang="en-US" sz="2400" b="1" dirty="0" err="1" smtClean="0">
                <a:latin typeface="Arial" panose="020B0604020202020204" pitchFamily="34" charset="0"/>
                <a:cs typeface="Arial" panose="020B0604020202020204" pitchFamily="34" charset="0"/>
              </a:rPr>
              <a:t>Resultados</a:t>
            </a:r>
            <a:endParaRPr lang="es-EC" sz="2400" b="1" dirty="0">
              <a:latin typeface="Arial" panose="020B0604020202020204" pitchFamily="34" charset="0"/>
              <a:cs typeface="Arial" panose="020B060402020202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597996226"/>
              </p:ext>
            </p:extLst>
          </p:nvPr>
        </p:nvGraphicFramePr>
        <p:xfrm>
          <a:off x="323528" y="1419622"/>
          <a:ext cx="2387600" cy="1905000"/>
        </p:xfrm>
        <a:graphic>
          <a:graphicData uri="http://schemas.openxmlformats.org/drawingml/2006/table">
            <a:tbl>
              <a:tblPr/>
              <a:tblGrid>
                <a:gridCol w="865624"/>
                <a:gridCol w="760988"/>
                <a:gridCol w="760988"/>
              </a:tblGrid>
              <a:tr h="571500">
                <a:tc gridSpan="3">
                  <a:txBody>
                    <a:bodyPr/>
                    <a:lstStyle/>
                    <a:p>
                      <a:pPr algn="ctr" fontAlgn="ctr"/>
                      <a:r>
                        <a:rPr lang="es-EC" sz="1100" b="1" i="0" u="none" strike="noStrike" noProof="0" dirty="0">
                          <a:solidFill>
                            <a:srgbClr val="000000"/>
                          </a:solidFill>
                          <a:effectLst/>
                          <a:latin typeface="Calibri" panose="020F0502020204030204" pitchFamily="34" charset="0"/>
                        </a:rPr>
                        <a:t>Viga Rectangular a </a:t>
                      </a:r>
                      <a:r>
                        <a:rPr lang="es-EC" sz="1100" b="1" i="0" u="none" strike="noStrike" noProof="0" dirty="0" smtClean="0">
                          <a:solidFill>
                            <a:srgbClr val="000000"/>
                          </a:solidFill>
                          <a:effectLst/>
                          <a:latin typeface="Calibri" panose="020F0502020204030204" pitchFamily="34" charset="0"/>
                        </a:rPr>
                        <a:t>flexión</a:t>
                      </a:r>
                      <a:endParaRPr lang="es-EC" sz="1100" b="1" i="0" u="none" strike="noStrike" noProof="0"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190500">
                <a:tc>
                  <a:txBody>
                    <a:bodyPr/>
                    <a:lstStyle/>
                    <a:p>
                      <a:pPr algn="ctr" fontAlgn="ctr"/>
                      <a:r>
                        <a:rPr lang="es-EC" sz="1100" b="1" i="0" u="none" strike="noStrike" noProof="0" dirty="0">
                          <a:solidFill>
                            <a:srgbClr val="000000"/>
                          </a:solidFill>
                          <a:effectLst/>
                          <a:latin typeface="Calibri" panose="020F0502020204030204" pitchFamily="34" charset="0"/>
                        </a:rPr>
                        <a:t>Material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noProof="0" dirty="0">
                          <a:solidFill>
                            <a:srgbClr val="000000"/>
                          </a:solidFill>
                          <a:effectLst/>
                          <a:latin typeface="Calibri" panose="020F0502020204030204" pitchFamily="34" charset="0"/>
                        </a:rPr>
                        <a:t>ABS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100" b="0" i="0" u="none" strike="noStrike" noProof="0" dirty="0">
                          <a:solidFill>
                            <a:srgbClr val="000000"/>
                          </a:solidFill>
                          <a:effectLst/>
                          <a:latin typeface="Calibri" panose="020F0502020204030204" pitchFamily="34" charset="0"/>
                        </a:rPr>
                        <a:t>PLA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s-EC" sz="1100" b="1" i="0" u="none" strike="noStrike" noProof="0" dirty="0">
                          <a:solidFill>
                            <a:srgbClr val="000000"/>
                          </a:solidFill>
                          <a:effectLst/>
                          <a:latin typeface="Calibri" panose="020F0502020204030204" pitchFamily="34" charset="0"/>
                        </a:rPr>
                        <a:t>Esfuerzo [</a:t>
                      </a:r>
                      <a:r>
                        <a:rPr lang="es-EC" sz="1100" b="1" i="0" u="none" strike="noStrike" noProof="0" dirty="0" err="1">
                          <a:solidFill>
                            <a:srgbClr val="000000"/>
                          </a:solidFill>
                          <a:effectLst/>
                          <a:latin typeface="Calibri" panose="020F0502020204030204" pitchFamily="34" charset="0"/>
                        </a:rPr>
                        <a:t>Mpa</a:t>
                      </a:r>
                      <a:r>
                        <a:rPr lang="es-EC" sz="1100" b="1" i="0" u="none" strike="noStrike" noProof="0"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noProof="0" dirty="0">
                          <a:solidFill>
                            <a:srgbClr val="000000"/>
                          </a:solidFill>
                          <a:effectLst/>
                          <a:latin typeface="Calibri" panose="020F0502020204030204" pitchFamily="34" charset="0"/>
                        </a:rPr>
                        <a:t>30,82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noProof="0" dirty="0">
                          <a:solidFill>
                            <a:srgbClr val="000000"/>
                          </a:solidFill>
                          <a:effectLst/>
                          <a:latin typeface="Calibri" panose="020F0502020204030204" pitchFamily="34" charset="0"/>
                        </a:rPr>
                        <a:t>31,38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s-EC" sz="1100" b="1" i="0" u="none" strike="noStrike" noProof="0" dirty="0" smtClean="0">
                          <a:solidFill>
                            <a:srgbClr val="000000"/>
                          </a:solidFill>
                          <a:effectLst/>
                          <a:latin typeface="Calibri" panose="020F0502020204030204" pitchFamily="34" charset="0"/>
                        </a:rPr>
                        <a:t>Deformación </a:t>
                      </a:r>
                      <a:r>
                        <a:rPr lang="es-EC" sz="1100" b="1" i="0" u="none" strike="noStrike" noProof="0" dirty="0">
                          <a:solidFill>
                            <a:srgbClr val="000000"/>
                          </a:solidFill>
                          <a:effectLst/>
                          <a:latin typeface="Calibri" panose="020F0502020204030204" pitchFamily="34" charset="0"/>
                        </a:rPr>
                        <a:t>Unitaria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noProof="0" dirty="0">
                          <a:solidFill>
                            <a:srgbClr val="000000"/>
                          </a:solidFill>
                          <a:effectLst/>
                          <a:latin typeface="Calibri" panose="020F0502020204030204" pitchFamily="34" charset="0"/>
                        </a:rPr>
                        <a:t>0,0177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noProof="0" dirty="0">
                          <a:solidFill>
                            <a:srgbClr val="000000"/>
                          </a:solidFill>
                          <a:effectLst/>
                          <a:latin typeface="Calibri" panose="020F0502020204030204" pitchFamily="34" charset="0"/>
                        </a:rPr>
                        <a:t>0,00969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s-EC" sz="1100" b="1" i="0" u="none" strike="noStrike" noProof="0" dirty="0" smtClean="0">
                          <a:solidFill>
                            <a:srgbClr val="000000"/>
                          </a:solidFill>
                          <a:effectLst/>
                          <a:latin typeface="Calibri" panose="020F0502020204030204" pitchFamily="34" charset="0"/>
                        </a:rPr>
                        <a:t>Deflexión </a:t>
                      </a:r>
                      <a:r>
                        <a:rPr lang="es-EC" sz="1100" b="1" i="0" u="none" strike="noStrike" noProof="0" dirty="0">
                          <a:solidFill>
                            <a:srgbClr val="000000"/>
                          </a:solidFill>
                          <a:effectLst/>
                          <a:latin typeface="Calibri" panose="020F0502020204030204" pitchFamily="34" charset="0"/>
                        </a:rPr>
                        <a:t>[mm]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noProof="0" dirty="0">
                          <a:solidFill>
                            <a:srgbClr val="000000"/>
                          </a:solidFill>
                          <a:effectLst/>
                          <a:latin typeface="Calibri" panose="020F0502020204030204" pitchFamily="34" charset="0"/>
                        </a:rPr>
                        <a:t>6,02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noProof="0" dirty="0">
                          <a:solidFill>
                            <a:srgbClr val="000000"/>
                          </a:solidFill>
                          <a:effectLst/>
                          <a:latin typeface="Calibri" panose="020F0502020204030204" pitchFamily="34" charset="0"/>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872945421"/>
              </p:ext>
            </p:extLst>
          </p:nvPr>
        </p:nvGraphicFramePr>
        <p:xfrm>
          <a:off x="3131840" y="1419622"/>
          <a:ext cx="2376264" cy="1905000"/>
        </p:xfrm>
        <a:graphic>
          <a:graphicData uri="http://schemas.openxmlformats.org/drawingml/2006/table">
            <a:tbl>
              <a:tblPr/>
              <a:tblGrid>
                <a:gridCol w="861514"/>
                <a:gridCol w="757375"/>
                <a:gridCol w="757375"/>
              </a:tblGrid>
              <a:tr h="238125">
                <a:tc gridSpan="3">
                  <a:txBody>
                    <a:bodyPr/>
                    <a:lstStyle/>
                    <a:p>
                      <a:pPr algn="ctr" fontAlgn="ctr"/>
                      <a:r>
                        <a:rPr lang="es-EC" sz="1100" b="1" i="0" u="none" strike="noStrike" dirty="0">
                          <a:solidFill>
                            <a:srgbClr val="000000"/>
                          </a:solidFill>
                          <a:effectLst/>
                          <a:latin typeface="Calibri" panose="020F0502020204030204" pitchFamily="34" charset="0"/>
                        </a:rPr>
                        <a:t>Cilindro a </a:t>
                      </a:r>
                      <a:r>
                        <a:rPr lang="es-EC" sz="1100" b="1" i="0" u="none" strike="noStrike" dirty="0" smtClean="0">
                          <a:solidFill>
                            <a:srgbClr val="000000"/>
                          </a:solidFill>
                          <a:effectLst/>
                          <a:latin typeface="Calibri" panose="020F0502020204030204" pitchFamily="34" charset="0"/>
                        </a:rPr>
                        <a:t>torsión</a:t>
                      </a:r>
                      <a:endParaRPr lang="es-EC"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38125">
                <a:tc>
                  <a:txBody>
                    <a:bodyPr/>
                    <a:lstStyle/>
                    <a:p>
                      <a:pPr algn="ctr" fontAlgn="ctr"/>
                      <a:r>
                        <a:rPr lang="es-EC" sz="1100" b="1" i="0" u="none" strike="noStrike">
                          <a:solidFill>
                            <a:srgbClr val="000000"/>
                          </a:solidFill>
                          <a:effectLst/>
                          <a:latin typeface="Calibri" panose="020F0502020204030204" pitchFamily="34" charset="0"/>
                        </a:rPr>
                        <a:t>Material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ABS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PLA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375">
                <a:tc>
                  <a:txBody>
                    <a:bodyPr/>
                    <a:lstStyle/>
                    <a:p>
                      <a:pPr algn="ctr" fontAlgn="ctr"/>
                      <a:r>
                        <a:rPr lang="es-EC" sz="1100" b="1" i="0" u="none" strike="noStrike">
                          <a:solidFill>
                            <a:srgbClr val="000000"/>
                          </a:solidFill>
                          <a:effectLst/>
                          <a:latin typeface="Calibri" panose="020F0502020204030204" pitchFamily="34" charset="0"/>
                        </a:rPr>
                        <a:t>Esfuerzo Cortante [Mpa]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4,96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4375">
                <a:tc>
                  <a:txBody>
                    <a:bodyPr/>
                    <a:lstStyle/>
                    <a:p>
                      <a:pPr algn="ctr" fontAlgn="ctr"/>
                      <a:r>
                        <a:rPr lang="es-EC" sz="1100" b="1" i="0" u="none" strike="noStrike" dirty="0" smtClean="0">
                          <a:solidFill>
                            <a:srgbClr val="000000"/>
                          </a:solidFill>
                          <a:effectLst/>
                          <a:latin typeface="Calibri" panose="020F0502020204030204" pitchFamily="34" charset="0"/>
                        </a:rPr>
                        <a:t>Ángulo </a:t>
                      </a:r>
                      <a:r>
                        <a:rPr lang="es-EC" sz="1100" b="1" i="0" u="none" strike="noStrike" dirty="0">
                          <a:solidFill>
                            <a:srgbClr val="000000"/>
                          </a:solidFill>
                          <a:effectLst/>
                          <a:latin typeface="Calibri" panose="020F0502020204030204" pitchFamily="34" charset="0"/>
                        </a:rPr>
                        <a:t>de </a:t>
                      </a:r>
                      <a:r>
                        <a:rPr lang="es-EC" sz="1100" b="1" i="0" u="none" strike="noStrike" dirty="0" smtClean="0">
                          <a:solidFill>
                            <a:srgbClr val="000000"/>
                          </a:solidFill>
                          <a:effectLst/>
                          <a:latin typeface="Calibri" panose="020F0502020204030204" pitchFamily="34" charset="0"/>
                        </a:rPr>
                        <a:t>torsión </a:t>
                      </a:r>
                      <a:r>
                        <a:rPr lang="es-EC" sz="1100" b="1" i="0" u="none" strike="noStrike" dirty="0">
                          <a:solidFill>
                            <a:srgbClr val="000000"/>
                          </a:solidFill>
                          <a:effectLst/>
                          <a:latin typeface="Calibri" panose="020F0502020204030204" pitchFamily="34" charset="0"/>
                        </a:rPr>
                        <a:t>[Grados]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3,69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2,02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253910575"/>
              </p:ext>
            </p:extLst>
          </p:nvPr>
        </p:nvGraphicFramePr>
        <p:xfrm>
          <a:off x="6012160" y="1419622"/>
          <a:ext cx="2520279" cy="1905000"/>
        </p:xfrm>
        <a:graphic>
          <a:graphicData uri="http://schemas.openxmlformats.org/drawingml/2006/table">
            <a:tbl>
              <a:tblPr/>
              <a:tblGrid>
                <a:gridCol w="913727"/>
                <a:gridCol w="803276"/>
                <a:gridCol w="803276"/>
              </a:tblGrid>
              <a:tr h="238125">
                <a:tc gridSpan="3">
                  <a:txBody>
                    <a:bodyPr/>
                    <a:lstStyle/>
                    <a:p>
                      <a:pPr algn="ctr" fontAlgn="ctr"/>
                      <a:r>
                        <a:rPr lang="es-EC" sz="1100" b="1" i="0" u="none" strike="noStrike" dirty="0">
                          <a:solidFill>
                            <a:srgbClr val="000000"/>
                          </a:solidFill>
                          <a:effectLst/>
                          <a:latin typeface="Calibri" panose="020F0502020204030204" pitchFamily="34" charset="0"/>
                        </a:rPr>
                        <a:t>Prisma Cuadrado a </a:t>
                      </a:r>
                      <a:r>
                        <a:rPr lang="es-EC" sz="1100" b="1" i="0" u="none" strike="noStrike" dirty="0" smtClean="0">
                          <a:solidFill>
                            <a:srgbClr val="000000"/>
                          </a:solidFill>
                          <a:effectLst/>
                          <a:latin typeface="Calibri" panose="020F0502020204030204" pitchFamily="34" charset="0"/>
                        </a:rPr>
                        <a:t>flexo torsión</a:t>
                      </a:r>
                      <a:endParaRPr lang="es-EC" sz="11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38125">
                <a:tc>
                  <a:txBody>
                    <a:bodyPr/>
                    <a:lstStyle/>
                    <a:p>
                      <a:pPr algn="ctr" fontAlgn="ctr"/>
                      <a:r>
                        <a:rPr lang="es-EC" sz="1100" b="1" i="0" u="none" strike="noStrike">
                          <a:solidFill>
                            <a:srgbClr val="000000"/>
                          </a:solidFill>
                          <a:effectLst/>
                          <a:latin typeface="Calibri" panose="020F0502020204030204" pitchFamily="34" charset="0"/>
                        </a:rPr>
                        <a:t>Material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ABS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PLA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0">
                <a:tc>
                  <a:txBody>
                    <a:bodyPr/>
                    <a:lstStyle/>
                    <a:p>
                      <a:pPr algn="ctr" fontAlgn="ctr"/>
                      <a:r>
                        <a:rPr lang="es-EC" sz="1100" b="1" i="0" u="none" strike="noStrike">
                          <a:solidFill>
                            <a:srgbClr val="000000"/>
                          </a:solidFill>
                          <a:effectLst/>
                          <a:latin typeface="Calibri" panose="020F0502020204030204" pitchFamily="34" charset="0"/>
                        </a:rPr>
                        <a:t>Esfuerzo [Mpa]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1,3400000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1,4030000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0">
                <a:tc>
                  <a:txBody>
                    <a:bodyPr/>
                    <a:lstStyle/>
                    <a:p>
                      <a:pPr algn="ctr" fontAlgn="ctr"/>
                      <a:r>
                        <a:rPr lang="es-EC" sz="1100" b="1" i="0" u="none" strike="noStrike" dirty="0" smtClean="0">
                          <a:solidFill>
                            <a:srgbClr val="000000"/>
                          </a:solidFill>
                          <a:effectLst/>
                          <a:latin typeface="Calibri" panose="020F0502020204030204" pitchFamily="34" charset="0"/>
                        </a:rPr>
                        <a:t>Deformación </a:t>
                      </a:r>
                      <a:r>
                        <a:rPr lang="es-EC" sz="1100" b="1" i="0" u="none" strike="noStrike" dirty="0">
                          <a:solidFill>
                            <a:srgbClr val="000000"/>
                          </a:solidFill>
                          <a:effectLst/>
                          <a:latin typeface="Calibri" panose="020F0502020204030204" pitchFamily="34" charset="0"/>
                        </a:rPr>
                        <a:t>Unitaria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0,0001680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0,0009200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50">
                <a:tc>
                  <a:txBody>
                    <a:bodyPr/>
                    <a:lstStyle/>
                    <a:p>
                      <a:pPr algn="ctr" fontAlgn="ctr"/>
                      <a:r>
                        <a:rPr lang="es-EC" sz="1100" b="1" i="0" u="none" strike="noStrike" dirty="0" smtClean="0">
                          <a:solidFill>
                            <a:srgbClr val="000000"/>
                          </a:solidFill>
                          <a:effectLst/>
                          <a:latin typeface="Calibri" panose="020F0502020204030204" pitchFamily="34" charset="0"/>
                        </a:rPr>
                        <a:t>Deflexión </a:t>
                      </a:r>
                      <a:r>
                        <a:rPr lang="es-EC" sz="1100" b="1" i="0" u="none" strike="noStrike" dirty="0">
                          <a:solidFill>
                            <a:srgbClr val="000000"/>
                          </a:solidFill>
                          <a:effectLst/>
                          <a:latin typeface="Calibri" panose="020F0502020204030204" pitchFamily="34" charset="0"/>
                        </a:rPr>
                        <a:t>[mm]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a:solidFill>
                            <a:srgbClr val="000000"/>
                          </a:solidFill>
                          <a:effectLst/>
                          <a:latin typeface="Calibri" panose="020F0502020204030204" pitchFamily="34" charset="0"/>
                        </a:rPr>
                        <a:t>0,36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100" b="0" i="0" u="none" strike="noStrike" dirty="0">
                          <a:solidFill>
                            <a:srgbClr val="000000"/>
                          </a:solidFill>
                          <a:effectLst/>
                          <a:latin typeface="Calibri" panose="020F0502020204030204" pitchFamily="34" charset="0"/>
                        </a:rPr>
                        <a:t>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1"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082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9552" y="633"/>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Optimización topológica usando el software Inspire 9.5</a:t>
            </a:r>
            <a:endParaRPr lang="es-EC" sz="2400" b="1" dirty="0">
              <a:latin typeface="Arial" panose="020B0604020202020204" pitchFamily="34" charset="0"/>
              <a:cs typeface="Arial" panose="020B0604020202020204" pitchFamily="34" charset="0"/>
            </a:endParaRPr>
          </a:p>
        </p:txBody>
      </p:sp>
      <p:pic>
        <p:nvPicPr>
          <p:cNvPr id="5" name="Imagen 4"/>
          <p:cNvPicPr/>
          <p:nvPr/>
        </p:nvPicPr>
        <p:blipFill>
          <a:blip r:embed="rId2"/>
          <a:stretch>
            <a:fillRect/>
          </a:stretch>
        </p:blipFill>
        <p:spPr>
          <a:xfrm>
            <a:off x="984679" y="547329"/>
            <a:ext cx="396999" cy="504056"/>
          </a:xfrm>
          <a:prstGeom prst="rect">
            <a:avLst/>
          </a:prstGeom>
        </p:spPr>
      </p:pic>
      <p:sp>
        <p:nvSpPr>
          <p:cNvPr id="7" name="CuadroTexto 6"/>
          <p:cNvSpPr txBox="1"/>
          <p:nvPr/>
        </p:nvSpPr>
        <p:spPr>
          <a:xfrm>
            <a:off x="2592119" y="731998"/>
            <a:ext cx="2091255"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C" sz="1400" dirty="0" smtClean="0"/>
              <a:t>Exportar el sólido del elemento</a:t>
            </a:r>
            <a:endParaRPr lang="es-EC" sz="1400" dirty="0"/>
          </a:p>
        </p:txBody>
      </p:sp>
      <p:pic>
        <p:nvPicPr>
          <p:cNvPr id="8" name="Imagen 7"/>
          <p:cNvPicPr/>
          <p:nvPr/>
        </p:nvPicPr>
        <p:blipFill>
          <a:blip r:embed="rId3"/>
          <a:stretch>
            <a:fillRect/>
          </a:stretch>
        </p:blipFill>
        <p:spPr>
          <a:xfrm>
            <a:off x="5158321" y="741503"/>
            <a:ext cx="419100" cy="513715"/>
          </a:xfrm>
          <a:prstGeom prst="rect">
            <a:avLst/>
          </a:prstGeom>
        </p:spPr>
      </p:pic>
      <p:pic>
        <p:nvPicPr>
          <p:cNvPr id="9" name="Imagen 8"/>
          <p:cNvPicPr/>
          <p:nvPr/>
        </p:nvPicPr>
        <p:blipFill>
          <a:blip r:embed="rId4"/>
          <a:stretch>
            <a:fillRect/>
          </a:stretch>
        </p:blipFill>
        <p:spPr>
          <a:xfrm>
            <a:off x="6222801" y="558627"/>
            <a:ext cx="2807650" cy="1581075"/>
          </a:xfrm>
          <a:prstGeom prst="rect">
            <a:avLst/>
          </a:prstGeom>
        </p:spPr>
      </p:pic>
      <p:pic>
        <p:nvPicPr>
          <p:cNvPr id="11" name="Imagen 10"/>
          <p:cNvPicPr/>
          <p:nvPr/>
        </p:nvPicPr>
        <p:blipFill>
          <a:blip r:embed="rId5"/>
          <a:stretch>
            <a:fillRect/>
          </a:stretch>
        </p:blipFill>
        <p:spPr>
          <a:xfrm>
            <a:off x="7433031" y="2903422"/>
            <a:ext cx="567055" cy="600075"/>
          </a:xfrm>
          <a:prstGeom prst="rect">
            <a:avLst/>
          </a:prstGeom>
        </p:spPr>
      </p:pic>
      <p:pic>
        <p:nvPicPr>
          <p:cNvPr id="13" name="Imagen 12"/>
          <p:cNvPicPr/>
          <p:nvPr/>
        </p:nvPicPr>
        <p:blipFill>
          <a:blip r:embed="rId6"/>
          <a:stretch>
            <a:fillRect/>
          </a:stretch>
        </p:blipFill>
        <p:spPr>
          <a:xfrm>
            <a:off x="683568" y="2376946"/>
            <a:ext cx="3096344" cy="1653028"/>
          </a:xfrm>
          <a:prstGeom prst="rect">
            <a:avLst/>
          </a:prstGeom>
        </p:spPr>
      </p:pic>
      <p:sp>
        <p:nvSpPr>
          <p:cNvPr id="14" name="CuadroTexto 13"/>
          <p:cNvSpPr txBox="1"/>
          <p:nvPr/>
        </p:nvSpPr>
        <p:spPr>
          <a:xfrm>
            <a:off x="139063" y="1100223"/>
            <a:ext cx="2088232"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Arial" panose="020B0604020202020204" pitchFamily="34" charset="0"/>
              <a:buChar char="•"/>
            </a:pPr>
            <a:r>
              <a:rPr lang="es-EC" sz="1400" dirty="0" smtClean="0"/>
              <a:t>Módulo de elasticidad</a:t>
            </a:r>
          </a:p>
          <a:p>
            <a:pPr marL="285750" indent="-285750">
              <a:buFont typeface="Arial" panose="020B0604020202020204" pitchFamily="34" charset="0"/>
              <a:buChar char="•"/>
            </a:pPr>
            <a:r>
              <a:rPr lang="es-EC" sz="1400" dirty="0" smtClean="0"/>
              <a:t>Coeficiente de </a:t>
            </a:r>
            <a:r>
              <a:rPr lang="es-EC" sz="1400" dirty="0" err="1" smtClean="0"/>
              <a:t>poisson</a:t>
            </a:r>
            <a:endParaRPr lang="es-EC" sz="1400" dirty="0" smtClean="0"/>
          </a:p>
          <a:p>
            <a:pPr marL="285750" indent="-285750">
              <a:buFont typeface="Arial" panose="020B0604020202020204" pitchFamily="34" charset="0"/>
              <a:buChar char="•"/>
            </a:pPr>
            <a:r>
              <a:rPr lang="es-EC" sz="1400" dirty="0" smtClean="0"/>
              <a:t>Densidad </a:t>
            </a:r>
          </a:p>
          <a:p>
            <a:pPr marL="285750" indent="-285750">
              <a:buFont typeface="Arial" panose="020B0604020202020204" pitchFamily="34" charset="0"/>
              <a:buChar char="•"/>
            </a:pPr>
            <a:r>
              <a:rPr lang="es-EC" sz="1400" dirty="0" smtClean="0"/>
              <a:t>Esfuerzo último</a:t>
            </a:r>
            <a:endParaRPr lang="es-EC" sz="1400" dirty="0"/>
          </a:p>
        </p:txBody>
      </p:sp>
      <p:sp>
        <p:nvSpPr>
          <p:cNvPr id="15" name="CuadroTexto 14"/>
          <p:cNvSpPr txBox="1"/>
          <p:nvPr/>
        </p:nvSpPr>
        <p:spPr>
          <a:xfrm>
            <a:off x="4409331" y="2376946"/>
            <a:ext cx="1813470" cy="166199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r>
              <a:rPr lang="es-EC" sz="1400" dirty="0" smtClean="0"/>
              <a:t>Máxima rigidez</a:t>
            </a:r>
          </a:p>
          <a:p>
            <a:pPr marL="285750" indent="-285750" algn="just">
              <a:buFont typeface="Arial" panose="020B0604020202020204" pitchFamily="34" charset="0"/>
              <a:buChar char="•"/>
            </a:pPr>
            <a:r>
              <a:rPr lang="es-EC" sz="1400" dirty="0" smtClean="0"/>
              <a:t>% de masa del elemento</a:t>
            </a:r>
          </a:p>
          <a:p>
            <a:pPr marL="285750" indent="-285750" algn="just">
              <a:buFont typeface="Arial" panose="020B0604020202020204" pitchFamily="34" charset="0"/>
              <a:buChar char="•"/>
            </a:pPr>
            <a:r>
              <a:rPr lang="es-EC" sz="1400" dirty="0" smtClean="0"/>
              <a:t>Restricciones de frecuencia y espesor</a:t>
            </a:r>
          </a:p>
          <a:p>
            <a:endParaRPr lang="es-EC" dirty="0"/>
          </a:p>
        </p:txBody>
      </p:sp>
      <p:cxnSp>
        <p:nvCxnSpPr>
          <p:cNvPr id="17" name="Conector recto de flecha 16"/>
          <p:cNvCxnSpPr/>
          <p:nvPr/>
        </p:nvCxnSpPr>
        <p:spPr>
          <a:xfrm>
            <a:off x="1691680" y="981515"/>
            <a:ext cx="8456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9" name="Conector recto de flecha 18"/>
          <p:cNvCxnSpPr/>
          <p:nvPr/>
        </p:nvCxnSpPr>
        <p:spPr>
          <a:xfrm>
            <a:off x="4742926" y="993608"/>
            <a:ext cx="3600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Conector recto de flecha 20"/>
          <p:cNvCxnSpPr/>
          <p:nvPr/>
        </p:nvCxnSpPr>
        <p:spPr>
          <a:xfrm>
            <a:off x="5652120" y="1011171"/>
            <a:ext cx="48540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Conector recto de flecha 22"/>
          <p:cNvCxnSpPr/>
          <p:nvPr/>
        </p:nvCxnSpPr>
        <p:spPr>
          <a:xfrm>
            <a:off x="7716558" y="2283718"/>
            <a:ext cx="0" cy="4320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Conector recto de flecha 24"/>
          <p:cNvCxnSpPr/>
          <p:nvPr/>
        </p:nvCxnSpPr>
        <p:spPr>
          <a:xfrm flipH="1">
            <a:off x="6300192" y="3203459"/>
            <a:ext cx="101349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Conector recto de flecha 26"/>
          <p:cNvCxnSpPr/>
          <p:nvPr/>
        </p:nvCxnSpPr>
        <p:spPr>
          <a:xfrm flipH="1">
            <a:off x="3851920" y="3203459"/>
            <a:ext cx="4320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28" name="4 Image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695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11560" y="873721"/>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Viga rectangular a flexión</a:t>
            </a:r>
            <a:endParaRPr lang="es-EC" sz="24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692441" y="1483873"/>
            <a:ext cx="5550430" cy="1160397"/>
          </a:xfrm>
          <a:prstGeom prst="rect">
            <a:avLst/>
          </a:prstGeom>
        </p:spPr>
      </p:pic>
      <p:sp>
        <p:nvSpPr>
          <p:cNvPr id="6" name="CuadroTexto 5"/>
          <p:cNvSpPr txBox="1"/>
          <p:nvPr/>
        </p:nvSpPr>
        <p:spPr>
          <a:xfrm>
            <a:off x="68452" y="1042789"/>
            <a:ext cx="1872208" cy="369332"/>
          </a:xfrm>
          <a:prstGeom prst="rect">
            <a:avLst/>
          </a:prstGeom>
          <a:noFill/>
        </p:spPr>
        <p:txBody>
          <a:bodyPr wrap="square" rtlCol="0">
            <a:spAutoFit/>
          </a:bodyPr>
          <a:lstStyle/>
          <a:p>
            <a:r>
              <a:rPr lang="en-US" dirty="0" smtClean="0"/>
              <a:t>100% de masa</a:t>
            </a:r>
            <a:endParaRPr lang="es-EC" dirty="0"/>
          </a:p>
        </p:txBody>
      </p:sp>
      <p:sp>
        <p:nvSpPr>
          <p:cNvPr id="7" name="CuadroTexto 6"/>
          <p:cNvSpPr txBox="1"/>
          <p:nvPr/>
        </p:nvSpPr>
        <p:spPr>
          <a:xfrm>
            <a:off x="26644" y="2787774"/>
            <a:ext cx="1872208" cy="369332"/>
          </a:xfrm>
          <a:prstGeom prst="rect">
            <a:avLst/>
          </a:prstGeom>
          <a:noFill/>
        </p:spPr>
        <p:txBody>
          <a:bodyPr wrap="square" rtlCol="0">
            <a:spAutoFit/>
          </a:bodyPr>
          <a:lstStyle/>
          <a:p>
            <a:r>
              <a:rPr lang="en-US" dirty="0" smtClean="0"/>
              <a:t>50% de masa</a:t>
            </a:r>
            <a:endParaRPr lang="es-EC" dirty="0"/>
          </a:p>
        </p:txBody>
      </p:sp>
      <p:pic>
        <p:nvPicPr>
          <p:cNvPr id="8" name="Imagen 7"/>
          <p:cNvPicPr>
            <a:picLocks noChangeAspect="1"/>
          </p:cNvPicPr>
          <p:nvPr/>
        </p:nvPicPr>
        <p:blipFill>
          <a:blip r:embed="rId3"/>
          <a:stretch>
            <a:fillRect/>
          </a:stretch>
        </p:blipFill>
        <p:spPr>
          <a:xfrm>
            <a:off x="68452" y="3291830"/>
            <a:ext cx="5328592" cy="1103469"/>
          </a:xfrm>
          <a:prstGeom prst="rect">
            <a:avLst/>
          </a:prstGeom>
        </p:spPr>
      </p:pic>
      <p:pic>
        <p:nvPicPr>
          <p:cNvPr id="9" name="Imagen 8"/>
          <p:cNvPicPr/>
          <p:nvPr/>
        </p:nvPicPr>
        <p:blipFill>
          <a:blip r:embed="rId4"/>
          <a:stretch>
            <a:fillRect/>
          </a:stretch>
        </p:blipFill>
        <p:spPr>
          <a:xfrm>
            <a:off x="6156176" y="2787774"/>
            <a:ext cx="2115835" cy="1707892"/>
          </a:xfrm>
          <a:prstGeom prst="rect">
            <a:avLst/>
          </a:prstGeom>
        </p:spPr>
      </p:pic>
      <p:sp>
        <p:nvSpPr>
          <p:cNvPr id="10" name="CuadroTexto 9"/>
          <p:cNvSpPr txBox="1"/>
          <p:nvPr/>
        </p:nvSpPr>
        <p:spPr>
          <a:xfrm>
            <a:off x="26644" y="395229"/>
            <a:ext cx="8968044" cy="646331"/>
          </a:xfrm>
          <a:prstGeom prst="rect">
            <a:avLst/>
          </a:prstGeom>
          <a:noFill/>
        </p:spPr>
        <p:txBody>
          <a:bodyPr wrap="square" rtlCol="0">
            <a:spAutoFit/>
          </a:bodyPr>
          <a:lstStyle/>
          <a:p>
            <a:pPr algn="just"/>
            <a:r>
              <a:rPr lang="es-EC" dirty="0" smtClean="0"/>
              <a:t>Los geometrías optimizadas generadas por el software Inspire 9,5 son las mismas para los materiales ABS y PLA. </a:t>
            </a:r>
            <a:endParaRPr lang="es-EC" dirty="0"/>
          </a:p>
        </p:txBody>
      </p:sp>
      <p:pic>
        <p:nvPicPr>
          <p:cNvPr id="11" name="4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095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7504" y="555526"/>
            <a:ext cx="1872208" cy="369332"/>
          </a:xfrm>
          <a:prstGeom prst="rect">
            <a:avLst/>
          </a:prstGeom>
          <a:noFill/>
        </p:spPr>
        <p:txBody>
          <a:bodyPr wrap="square" rtlCol="0">
            <a:spAutoFit/>
          </a:bodyPr>
          <a:lstStyle/>
          <a:p>
            <a:r>
              <a:rPr lang="en-US" dirty="0"/>
              <a:t>3</a:t>
            </a:r>
            <a:r>
              <a:rPr lang="en-US" dirty="0" smtClean="0"/>
              <a:t>0% de masa</a:t>
            </a:r>
            <a:endParaRPr lang="es-EC" dirty="0"/>
          </a:p>
        </p:txBody>
      </p:sp>
      <p:pic>
        <p:nvPicPr>
          <p:cNvPr id="5" name="Imagen 4"/>
          <p:cNvPicPr>
            <a:picLocks noChangeAspect="1"/>
          </p:cNvPicPr>
          <p:nvPr/>
        </p:nvPicPr>
        <p:blipFill>
          <a:blip r:embed="rId2"/>
          <a:stretch>
            <a:fillRect/>
          </a:stretch>
        </p:blipFill>
        <p:spPr>
          <a:xfrm>
            <a:off x="179512" y="1131590"/>
            <a:ext cx="5487963" cy="1080120"/>
          </a:xfrm>
          <a:prstGeom prst="rect">
            <a:avLst/>
          </a:prstGeom>
        </p:spPr>
      </p:pic>
      <p:pic>
        <p:nvPicPr>
          <p:cNvPr id="6" name="Imagen 5"/>
          <p:cNvPicPr/>
          <p:nvPr/>
        </p:nvPicPr>
        <p:blipFill>
          <a:blip r:embed="rId3"/>
          <a:stretch>
            <a:fillRect/>
          </a:stretch>
        </p:blipFill>
        <p:spPr>
          <a:xfrm>
            <a:off x="6372200" y="769434"/>
            <a:ext cx="1656184" cy="1802316"/>
          </a:xfrm>
          <a:prstGeom prst="rect">
            <a:avLst/>
          </a:prstGeom>
        </p:spPr>
      </p:pic>
      <p:sp>
        <p:nvSpPr>
          <p:cNvPr id="7" name="CuadroTexto 6"/>
          <p:cNvSpPr txBox="1"/>
          <p:nvPr/>
        </p:nvSpPr>
        <p:spPr>
          <a:xfrm>
            <a:off x="104037" y="2621993"/>
            <a:ext cx="1872208" cy="369332"/>
          </a:xfrm>
          <a:prstGeom prst="rect">
            <a:avLst/>
          </a:prstGeom>
          <a:noFill/>
        </p:spPr>
        <p:txBody>
          <a:bodyPr wrap="square" rtlCol="0">
            <a:spAutoFit/>
          </a:bodyPr>
          <a:lstStyle/>
          <a:p>
            <a:r>
              <a:rPr lang="en-US" dirty="0" smtClean="0"/>
              <a:t>20% de masa</a:t>
            </a:r>
            <a:endParaRPr lang="es-EC" dirty="0"/>
          </a:p>
        </p:txBody>
      </p:sp>
      <p:pic>
        <p:nvPicPr>
          <p:cNvPr id="8" name="Imagen 7"/>
          <p:cNvPicPr>
            <a:picLocks noChangeAspect="1"/>
          </p:cNvPicPr>
          <p:nvPr/>
        </p:nvPicPr>
        <p:blipFill>
          <a:blip r:embed="rId4"/>
          <a:stretch>
            <a:fillRect/>
          </a:stretch>
        </p:blipFill>
        <p:spPr>
          <a:xfrm>
            <a:off x="179512" y="3027225"/>
            <a:ext cx="5438775" cy="1200150"/>
          </a:xfrm>
          <a:prstGeom prst="rect">
            <a:avLst/>
          </a:prstGeom>
        </p:spPr>
      </p:pic>
      <p:pic>
        <p:nvPicPr>
          <p:cNvPr id="9" name="Imagen 8"/>
          <p:cNvPicPr/>
          <p:nvPr/>
        </p:nvPicPr>
        <p:blipFill>
          <a:blip r:embed="rId5"/>
          <a:stretch>
            <a:fillRect/>
          </a:stretch>
        </p:blipFill>
        <p:spPr>
          <a:xfrm>
            <a:off x="6372200" y="2887285"/>
            <a:ext cx="1656184" cy="1480030"/>
          </a:xfrm>
          <a:prstGeom prst="rect">
            <a:avLst/>
          </a:prstGeom>
        </p:spPr>
      </p:pic>
      <p:pic>
        <p:nvPicPr>
          <p:cNvPr id="10" name="4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492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01" y="483518"/>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Cilindro a torsión</a:t>
            </a:r>
            <a:endParaRPr lang="es-EC" sz="2400" b="1" dirty="0">
              <a:latin typeface="Arial" panose="020B0604020202020204" pitchFamily="34" charset="0"/>
              <a:cs typeface="Arial" panose="020B0604020202020204" pitchFamily="34" charset="0"/>
            </a:endParaRPr>
          </a:p>
        </p:txBody>
      </p:sp>
      <p:sp>
        <p:nvSpPr>
          <p:cNvPr id="5" name="CuadroTexto 4"/>
          <p:cNvSpPr txBox="1"/>
          <p:nvPr/>
        </p:nvSpPr>
        <p:spPr>
          <a:xfrm>
            <a:off x="68452" y="575851"/>
            <a:ext cx="1872208" cy="369332"/>
          </a:xfrm>
          <a:prstGeom prst="rect">
            <a:avLst/>
          </a:prstGeom>
          <a:noFill/>
        </p:spPr>
        <p:txBody>
          <a:bodyPr wrap="square" rtlCol="0">
            <a:spAutoFit/>
          </a:bodyPr>
          <a:lstStyle/>
          <a:p>
            <a:r>
              <a:rPr lang="en-US" dirty="0" smtClean="0"/>
              <a:t>100% de masa</a:t>
            </a:r>
            <a:endParaRPr lang="es-EC" dirty="0"/>
          </a:p>
        </p:txBody>
      </p:sp>
      <p:pic>
        <p:nvPicPr>
          <p:cNvPr id="6" name="Imagen 5"/>
          <p:cNvPicPr>
            <a:picLocks noChangeAspect="1"/>
          </p:cNvPicPr>
          <p:nvPr/>
        </p:nvPicPr>
        <p:blipFill>
          <a:blip r:embed="rId2"/>
          <a:stretch>
            <a:fillRect/>
          </a:stretch>
        </p:blipFill>
        <p:spPr>
          <a:xfrm>
            <a:off x="1547664" y="945183"/>
            <a:ext cx="4927011" cy="1361999"/>
          </a:xfrm>
          <a:prstGeom prst="rect">
            <a:avLst/>
          </a:prstGeom>
        </p:spPr>
      </p:pic>
      <p:sp>
        <p:nvSpPr>
          <p:cNvPr id="7" name="CuadroTexto 6"/>
          <p:cNvSpPr txBox="1"/>
          <p:nvPr/>
        </p:nvSpPr>
        <p:spPr>
          <a:xfrm>
            <a:off x="74548" y="2399515"/>
            <a:ext cx="1872208" cy="369332"/>
          </a:xfrm>
          <a:prstGeom prst="rect">
            <a:avLst/>
          </a:prstGeom>
          <a:noFill/>
        </p:spPr>
        <p:txBody>
          <a:bodyPr wrap="square" rtlCol="0">
            <a:spAutoFit/>
          </a:bodyPr>
          <a:lstStyle/>
          <a:p>
            <a:r>
              <a:rPr lang="en-US" dirty="0" smtClean="0"/>
              <a:t>50% de masa</a:t>
            </a:r>
            <a:endParaRPr lang="es-EC" dirty="0"/>
          </a:p>
        </p:txBody>
      </p:sp>
      <p:pic>
        <p:nvPicPr>
          <p:cNvPr id="8" name="Imagen 7"/>
          <p:cNvPicPr>
            <a:picLocks noChangeAspect="1"/>
          </p:cNvPicPr>
          <p:nvPr/>
        </p:nvPicPr>
        <p:blipFill>
          <a:blip r:embed="rId3"/>
          <a:stretch>
            <a:fillRect/>
          </a:stretch>
        </p:blipFill>
        <p:spPr>
          <a:xfrm>
            <a:off x="467544" y="2876265"/>
            <a:ext cx="4176464" cy="1419319"/>
          </a:xfrm>
          <a:prstGeom prst="rect">
            <a:avLst/>
          </a:prstGeom>
        </p:spPr>
      </p:pic>
      <p:pic>
        <p:nvPicPr>
          <p:cNvPr id="9" name="Imagen 8"/>
          <p:cNvPicPr/>
          <p:nvPr/>
        </p:nvPicPr>
        <p:blipFill>
          <a:blip r:embed="rId4"/>
          <a:stretch>
            <a:fillRect/>
          </a:stretch>
        </p:blipFill>
        <p:spPr>
          <a:xfrm>
            <a:off x="5868144" y="2514409"/>
            <a:ext cx="1695450" cy="1781175"/>
          </a:xfrm>
          <a:prstGeom prst="rect">
            <a:avLst/>
          </a:prstGeom>
        </p:spPr>
      </p:pic>
      <p:pic>
        <p:nvPicPr>
          <p:cNvPr id="10" name="4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323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7504" y="555526"/>
            <a:ext cx="1872208" cy="369332"/>
          </a:xfrm>
          <a:prstGeom prst="rect">
            <a:avLst/>
          </a:prstGeom>
          <a:noFill/>
        </p:spPr>
        <p:txBody>
          <a:bodyPr wrap="square" rtlCol="0">
            <a:spAutoFit/>
          </a:bodyPr>
          <a:lstStyle/>
          <a:p>
            <a:r>
              <a:rPr lang="en-US" dirty="0"/>
              <a:t>3</a:t>
            </a:r>
            <a:r>
              <a:rPr lang="en-US" dirty="0" smtClean="0"/>
              <a:t>0% de masa</a:t>
            </a:r>
            <a:endParaRPr lang="es-EC" dirty="0"/>
          </a:p>
        </p:txBody>
      </p:sp>
      <p:pic>
        <p:nvPicPr>
          <p:cNvPr id="5" name="Imagen 4"/>
          <p:cNvPicPr>
            <a:picLocks noChangeAspect="1"/>
          </p:cNvPicPr>
          <p:nvPr/>
        </p:nvPicPr>
        <p:blipFill>
          <a:blip r:embed="rId2"/>
          <a:stretch>
            <a:fillRect/>
          </a:stretch>
        </p:blipFill>
        <p:spPr>
          <a:xfrm>
            <a:off x="611560" y="1011393"/>
            <a:ext cx="4248472" cy="1368152"/>
          </a:xfrm>
          <a:prstGeom prst="rect">
            <a:avLst/>
          </a:prstGeom>
        </p:spPr>
      </p:pic>
      <p:pic>
        <p:nvPicPr>
          <p:cNvPr id="6" name="Imagen 5"/>
          <p:cNvPicPr/>
          <p:nvPr/>
        </p:nvPicPr>
        <p:blipFill>
          <a:blip r:embed="rId3"/>
          <a:stretch>
            <a:fillRect/>
          </a:stretch>
        </p:blipFill>
        <p:spPr>
          <a:xfrm>
            <a:off x="6095776" y="843558"/>
            <a:ext cx="1704975" cy="1703822"/>
          </a:xfrm>
          <a:prstGeom prst="rect">
            <a:avLst/>
          </a:prstGeom>
        </p:spPr>
      </p:pic>
      <p:sp>
        <p:nvSpPr>
          <p:cNvPr id="7" name="CuadroTexto 6"/>
          <p:cNvSpPr txBox="1"/>
          <p:nvPr/>
        </p:nvSpPr>
        <p:spPr>
          <a:xfrm>
            <a:off x="104037" y="2621993"/>
            <a:ext cx="1872208" cy="369332"/>
          </a:xfrm>
          <a:prstGeom prst="rect">
            <a:avLst/>
          </a:prstGeom>
          <a:noFill/>
        </p:spPr>
        <p:txBody>
          <a:bodyPr wrap="square" rtlCol="0">
            <a:spAutoFit/>
          </a:bodyPr>
          <a:lstStyle/>
          <a:p>
            <a:r>
              <a:rPr lang="en-US" dirty="0" smtClean="0"/>
              <a:t>20% de masa</a:t>
            </a:r>
            <a:endParaRPr lang="es-EC" dirty="0"/>
          </a:p>
        </p:txBody>
      </p:sp>
      <p:pic>
        <p:nvPicPr>
          <p:cNvPr id="8" name="Imagen 7"/>
          <p:cNvPicPr>
            <a:picLocks noChangeAspect="1"/>
          </p:cNvPicPr>
          <p:nvPr/>
        </p:nvPicPr>
        <p:blipFill>
          <a:blip r:embed="rId4"/>
          <a:stretch>
            <a:fillRect/>
          </a:stretch>
        </p:blipFill>
        <p:spPr>
          <a:xfrm>
            <a:off x="611560" y="3040534"/>
            <a:ext cx="4248472" cy="1475431"/>
          </a:xfrm>
          <a:prstGeom prst="rect">
            <a:avLst/>
          </a:prstGeom>
        </p:spPr>
      </p:pic>
      <p:pic>
        <p:nvPicPr>
          <p:cNvPr id="9" name="Imagen 8"/>
          <p:cNvPicPr/>
          <p:nvPr/>
        </p:nvPicPr>
        <p:blipFill>
          <a:blip r:embed="rId5"/>
          <a:stretch>
            <a:fillRect/>
          </a:stretch>
        </p:blipFill>
        <p:spPr>
          <a:xfrm>
            <a:off x="6095776" y="2779403"/>
            <a:ext cx="1704975" cy="1624965"/>
          </a:xfrm>
          <a:prstGeom prst="rect">
            <a:avLst/>
          </a:prstGeom>
        </p:spPr>
      </p:pic>
      <p:pic>
        <p:nvPicPr>
          <p:cNvPr id="10" name="4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154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01" y="483518"/>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Prisma cuadrado a flexo torsión</a:t>
            </a:r>
            <a:endParaRPr lang="es-EC" sz="2400" b="1" dirty="0">
              <a:latin typeface="Arial" panose="020B0604020202020204" pitchFamily="34" charset="0"/>
              <a:cs typeface="Arial" panose="020B0604020202020204" pitchFamily="34" charset="0"/>
            </a:endParaRPr>
          </a:p>
        </p:txBody>
      </p:sp>
      <p:sp>
        <p:nvSpPr>
          <p:cNvPr id="5" name="CuadroTexto 4"/>
          <p:cNvSpPr txBox="1"/>
          <p:nvPr/>
        </p:nvSpPr>
        <p:spPr>
          <a:xfrm>
            <a:off x="68452" y="575851"/>
            <a:ext cx="1872208" cy="369332"/>
          </a:xfrm>
          <a:prstGeom prst="rect">
            <a:avLst/>
          </a:prstGeom>
          <a:noFill/>
        </p:spPr>
        <p:txBody>
          <a:bodyPr wrap="square" rtlCol="0">
            <a:spAutoFit/>
          </a:bodyPr>
          <a:lstStyle/>
          <a:p>
            <a:r>
              <a:rPr lang="en-US" dirty="0" smtClean="0"/>
              <a:t>100% de masa</a:t>
            </a:r>
            <a:endParaRPr lang="es-EC" dirty="0"/>
          </a:p>
        </p:txBody>
      </p:sp>
      <p:pic>
        <p:nvPicPr>
          <p:cNvPr id="6" name="Imagen 5"/>
          <p:cNvPicPr>
            <a:picLocks noChangeAspect="1"/>
          </p:cNvPicPr>
          <p:nvPr/>
        </p:nvPicPr>
        <p:blipFill>
          <a:blip r:embed="rId2"/>
          <a:stretch>
            <a:fillRect/>
          </a:stretch>
        </p:blipFill>
        <p:spPr>
          <a:xfrm>
            <a:off x="1970505" y="945184"/>
            <a:ext cx="3681615" cy="1568406"/>
          </a:xfrm>
          <a:prstGeom prst="rect">
            <a:avLst/>
          </a:prstGeom>
        </p:spPr>
      </p:pic>
      <p:sp>
        <p:nvSpPr>
          <p:cNvPr id="8" name="CuadroTexto 7"/>
          <p:cNvSpPr txBox="1"/>
          <p:nvPr/>
        </p:nvSpPr>
        <p:spPr>
          <a:xfrm>
            <a:off x="68452" y="2537527"/>
            <a:ext cx="1872208" cy="369332"/>
          </a:xfrm>
          <a:prstGeom prst="rect">
            <a:avLst/>
          </a:prstGeom>
          <a:noFill/>
        </p:spPr>
        <p:txBody>
          <a:bodyPr wrap="square" rtlCol="0">
            <a:spAutoFit/>
          </a:bodyPr>
          <a:lstStyle/>
          <a:p>
            <a:r>
              <a:rPr lang="en-US" dirty="0" smtClean="0"/>
              <a:t>50% de masa</a:t>
            </a:r>
            <a:endParaRPr lang="es-EC" dirty="0"/>
          </a:p>
        </p:txBody>
      </p:sp>
      <p:pic>
        <p:nvPicPr>
          <p:cNvPr id="9" name="Imagen 8"/>
          <p:cNvPicPr>
            <a:picLocks noChangeAspect="1"/>
          </p:cNvPicPr>
          <p:nvPr/>
        </p:nvPicPr>
        <p:blipFill>
          <a:blip r:embed="rId3"/>
          <a:stretch>
            <a:fillRect/>
          </a:stretch>
        </p:blipFill>
        <p:spPr>
          <a:xfrm>
            <a:off x="660708" y="2906859"/>
            <a:ext cx="3318781" cy="1592344"/>
          </a:xfrm>
          <a:prstGeom prst="rect">
            <a:avLst/>
          </a:prstGeom>
        </p:spPr>
      </p:pic>
      <p:pic>
        <p:nvPicPr>
          <p:cNvPr id="10" name="Imagen 9"/>
          <p:cNvPicPr>
            <a:picLocks noChangeAspect="1"/>
          </p:cNvPicPr>
          <p:nvPr/>
        </p:nvPicPr>
        <p:blipFill>
          <a:blip r:embed="rId4"/>
          <a:stretch>
            <a:fillRect/>
          </a:stretch>
        </p:blipFill>
        <p:spPr>
          <a:xfrm>
            <a:off x="4898550" y="2880403"/>
            <a:ext cx="3057826" cy="1609059"/>
          </a:xfrm>
          <a:prstGeom prst="rect">
            <a:avLst/>
          </a:prstGeom>
        </p:spPr>
      </p:pic>
      <p:pic>
        <p:nvPicPr>
          <p:cNvPr id="11" name="4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9710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037" y="51470"/>
            <a:ext cx="8229600" cy="504056"/>
          </a:xfrm>
        </p:spPr>
        <p:txBody>
          <a:bodyPr/>
          <a:lstStyle/>
          <a:p>
            <a:r>
              <a:rPr lang="es-EC" i="0" dirty="0" smtClean="0">
                <a:solidFill>
                  <a:schemeClr val="tx1"/>
                </a:solidFill>
                <a:effectLst/>
                <a:latin typeface="Arial" panose="020B0604020202020204" pitchFamily="34" charset="0"/>
                <a:cs typeface="Arial" panose="020B0604020202020204" pitchFamily="34" charset="0"/>
              </a:rPr>
              <a:t>OBJETIVO GENERAL</a:t>
            </a:r>
            <a:r>
              <a:rPr lang="es-EC" b="0" i="0" dirty="0" smtClean="0">
                <a:solidFill>
                  <a:schemeClr val="tx1"/>
                </a:solidFill>
                <a:effectLst/>
                <a:latin typeface="Arial" panose="020B0604020202020204" pitchFamily="34" charset="0"/>
                <a:cs typeface="Arial" panose="020B0604020202020204" pitchFamily="34" charset="0"/>
              </a:rPr>
              <a:t/>
            </a:r>
            <a:br>
              <a:rPr lang="es-EC" b="0" i="0" dirty="0" smtClean="0">
                <a:solidFill>
                  <a:schemeClr val="tx1"/>
                </a:solidFill>
                <a:effectLst/>
                <a:latin typeface="Arial" panose="020B0604020202020204" pitchFamily="34" charset="0"/>
                <a:cs typeface="Arial" panose="020B0604020202020204" pitchFamily="34" charset="0"/>
              </a:rPr>
            </a:br>
            <a:endParaRPr lang="es-EC" b="0" i="0" dirty="0">
              <a:solidFill>
                <a:schemeClr val="tx1"/>
              </a:solidFill>
              <a:latin typeface="Arial" panose="020B0604020202020204" pitchFamily="34" charset="0"/>
              <a:cs typeface="Arial" panose="020B0604020202020204" pitchFamily="34" charset="0"/>
            </a:endParaRPr>
          </a:p>
        </p:txBody>
      </p:sp>
      <p:sp>
        <p:nvSpPr>
          <p:cNvPr id="4" name="CuadroTexto 3"/>
          <p:cNvSpPr txBox="1"/>
          <p:nvPr/>
        </p:nvSpPr>
        <p:spPr>
          <a:xfrm>
            <a:off x="179512" y="502419"/>
            <a:ext cx="8568952" cy="923330"/>
          </a:xfrm>
          <a:prstGeom prst="rect">
            <a:avLst/>
          </a:prstGeom>
          <a:noFill/>
        </p:spPr>
        <p:txBody>
          <a:bodyPr wrap="square" rtlCol="0">
            <a:spAutoFit/>
          </a:bodyPr>
          <a:lstStyle/>
          <a:p>
            <a:pPr algn="just"/>
            <a:r>
              <a:rPr lang="es-EC" dirty="0">
                <a:cs typeface="Arial" panose="020B0604020202020204" pitchFamily="34" charset="0"/>
              </a:rPr>
              <a:t>Realizar la validación de elementos </a:t>
            </a:r>
            <a:r>
              <a:rPr lang="es-EC" dirty="0" smtClean="0">
                <a:cs typeface="Arial" panose="020B0604020202020204" pitchFamily="34" charset="0"/>
              </a:rPr>
              <a:t>poliméricos </a:t>
            </a:r>
            <a:r>
              <a:rPr lang="es-EC" dirty="0">
                <a:cs typeface="Arial" panose="020B0604020202020204" pitchFamily="34" charset="0"/>
              </a:rPr>
              <a:t>sometidos a cargas combinadas, optimizados topológicamente mediante software Inspire 9.5.</a:t>
            </a:r>
          </a:p>
          <a:p>
            <a:endParaRPr lang="es-EC" dirty="0"/>
          </a:p>
        </p:txBody>
      </p:sp>
      <p:sp>
        <p:nvSpPr>
          <p:cNvPr id="5" name="Título 1"/>
          <p:cNvSpPr txBox="1">
            <a:spLocks/>
          </p:cNvSpPr>
          <p:nvPr/>
        </p:nvSpPr>
        <p:spPr>
          <a:xfrm>
            <a:off x="450037" y="1311086"/>
            <a:ext cx="8229600" cy="504056"/>
          </a:xfrm>
          <a:prstGeom prst="rect">
            <a:avLst/>
          </a:prstGeom>
        </p:spPr>
        <p:txBody>
          <a:bodyPr lIns="68580" tIns="34290" rIns="68580" bIns="34290"/>
          <a:lstStyle>
            <a:lvl1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2pPr>
            <a:lvl3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3pPr>
            <a:lvl4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4pPr>
            <a:lvl5pPr algn="r" rtl="0" eaLnBrk="0" fontAlgn="base" hangingPunct="0">
              <a:spcBef>
                <a:spcPct val="0"/>
              </a:spcBef>
              <a:spcAft>
                <a:spcPct val="0"/>
              </a:spcAft>
              <a:defRPr sz="2400" b="1" i="1">
                <a:solidFill>
                  <a:srgbClr val="FFFFCC"/>
                </a:solidFill>
                <a:effectLst>
                  <a:outerShdw blurRad="38100" dist="38100" dir="2700000" algn="tl">
                    <a:srgbClr val="C0C0C0"/>
                  </a:outerShdw>
                </a:effectLst>
                <a:latin typeface="Berlin Sans FB Demi" pitchFamily="34" charset="0"/>
              </a:defRPr>
            </a:lvl5pPr>
            <a:lvl6pPr marL="3429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6pPr>
            <a:lvl7pPr marL="6858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7pPr>
            <a:lvl8pPr marL="10287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8pPr>
            <a:lvl9pPr marL="1371600" algn="r" rtl="0" eaLnBrk="1" fontAlgn="base" hangingPunct="1">
              <a:spcBef>
                <a:spcPct val="0"/>
              </a:spcBef>
              <a:spcAft>
                <a:spcPct val="0"/>
              </a:spcAft>
              <a:defRPr sz="2400" b="1" i="1">
                <a:solidFill>
                  <a:srgbClr val="FFFFCC"/>
                </a:solidFill>
                <a:effectLst>
                  <a:outerShdw blurRad="38100" dist="38100" dir="2700000" algn="tl">
                    <a:srgbClr val="C0C0C0"/>
                  </a:outerShdw>
                </a:effectLst>
                <a:latin typeface="Arial" charset="0"/>
              </a:defRPr>
            </a:lvl9pPr>
          </a:lstStyle>
          <a:p>
            <a:r>
              <a:rPr lang="es-EC" i="0" kern="0" dirty="0" smtClean="0">
                <a:solidFill>
                  <a:schemeClr val="tx1"/>
                </a:solidFill>
                <a:effectLst/>
                <a:latin typeface="Arial" panose="020B0604020202020204" pitchFamily="34" charset="0"/>
                <a:cs typeface="Arial" panose="020B0604020202020204" pitchFamily="34" charset="0"/>
              </a:rPr>
              <a:t>OBJETIVOS ESPECÍFICOS</a:t>
            </a:r>
            <a:r>
              <a:rPr lang="es-EC" b="0" i="0" kern="0" dirty="0" smtClean="0">
                <a:solidFill>
                  <a:schemeClr val="tx1"/>
                </a:solidFill>
                <a:effectLst/>
                <a:latin typeface="Arial" panose="020B0604020202020204" pitchFamily="34" charset="0"/>
                <a:cs typeface="Arial" panose="020B0604020202020204" pitchFamily="34" charset="0"/>
              </a:rPr>
              <a:t/>
            </a:r>
            <a:br>
              <a:rPr lang="es-EC" b="0" i="0" kern="0" dirty="0" smtClean="0">
                <a:solidFill>
                  <a:schemeClr val="tx1"/>
                </a:solidFill>
                <a:effectLst/>
                <a:latin typeface="Arial" panose="020B0604020202020204" pitchFamily="34" charset="0"/>
                <a:cs typeface="Arial" panose="020B0604020202020204" pitchFamily="34" charset="0"/>
              </a:rPr>
            </a:br>
            <a:endParaRPr lang="es-EC" b="0" i="0" kern="0" dirty="0">
              <a:solidFill>
                <a:schemeClr val="tx1"/>
              </a:solidFill>
              <a:latin typeface="Arial" panose="020B0604020202020204" pitchFamily="34" charset="0"/>
              <a:cs typeface="Arial" panose="020B0604020202020204" pitchFamily="34" charset="0"/>
            </a:endParaRPr>
          </a:p>
        </p:txBody>
      </p:sp>
      <p:sp>
        <p:nvSpPr>
          <p:cNvPr id="6" name="Rectángulo 5"/>
          <p:cNvSpPr/>
          <p:nvPr/>
        </p:nvSpPr>
        <p:spPr>
          <a:xfrm>
            <a:off x="109203" y="1707654"/>
            <a:ext cx="8709570" cy="2585323"/>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s-EC" dirty="0">
                <a:ea typeface="Arial" panose="020B0604020202020204" pitchFamily="34" charset="0"/>
                <a:cs typeface="Arial" panose="020B0604020202020204" pitchFamily="34" charset="0"/>
              </a:rPr>
              <a:t>Obtener información sobre el tema de optimización topológica.</a:t>
            </a:r>
            <a:endParaRPr lang="es-EC" dirty="0">
              <a:ea typeface="Arial" panose="020B060402020202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ea typeface="Arial" panose="020B0604020202020204" pitchFamily="34" charset="0"/>
                <a:cs typeface="Arial" panose="020B0604020202020204" pitchFamily="34" charset="0"/>
              </a:rPr>
              <a:t>Diseñar los prototipos que se someterán al análisis de optimización topológica, utilizando el programa AAWW.</a:t>
            </a:r>
            <a:endParaRPr lang="es-EC" dirty="0">
              <a:ea typeface="Arial" panose="020B060402020202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ea typeface="Arial" panose="020B0604020202020204" pitchFamily="34" charset="0"/>
                <a:cs typeface="Arial" panose="020B0604020202020204" pitchFamily="34" charset="0"/>
              </a:rPr>
              <a:t>Realizar la optimización topológica de los prototipos diseñados, utilizando el software Inspire 9.5.</a:t>
            </a:r>
            <a:endParaRPr lang="es-EC" dirty="0">
              <a:ea typeface="Arial" panose="020B060402020202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ea typeface="Arial" panose="020B0604020202020204" pitchFamily="34" charset="0"/>
                <a:cs typeface="Arial" panose="020B0604020202020204" pitchFamily="34" charset="0"/>
              </a:rPr>
              <a:t>Construir los prototipos optimizados utilizando impresora 3D.</a:t>
            </a:r>
            <a:endParaRPr lang="es-EC" dirty="0">
              <a:ea typeface="Arial" panose="020B060402020202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ea typeface="Arial" panose="020B0604020202020204" pitchFamily="34" charset="0"/>
                <a:cs typeface="Arial" panose="020B0604020202020204" pitchFamily="34" charset="0"/>
              </a:rPr>
              <a:t>Realizar los ensayos mecánicos respectivos para la validación del software utilizado.</a:t>
            </a:r>
            <a:endParaRPr lang="es-EC" dirty="0">
              <a:ea typeface="Arial" panose="020B060402020202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s-EC" dirty="0">
                <a:ea typeface="Arial" panose="020B0604020202020204" pitchFamily="34" charset="0"/>
                <a:cs typeface="Arial" panose="020B0604020202020204" pitchFamily="34" charset="0"/>
              </a:rPr>
              <a:t>Realizar un análisis de resultados a través de una comparación entre los valores de esfuerzos, deflexiones y deformaciones unitarias, obtenidos en la simulación y ensayos</a:t>
            </a:r>
            <a:r>
              <a:rPr lang="es-EC" dirty="0" smtClean="0">
                <a:ea typeface="Arial" panose="020B0604020202020204" pitchFamily="34" charset="0"/>
                <a:cs typeface="Arial" panose="020B0604020202020204" pitchFamily="34" charset="0"/>
              </a:rPr>
              <a:t>.</a:t>
            </a:r>
            <a:endParaRPr lang="es-EC" sz="2000" dirty="0">
              <a:ea typeface="Arial" panose="020B0604020202020204" pitchFamily="34" charset="0"/>
              <a:cs typeface="Times New Roman" panose="02020603050405020304" pitchFamily="18" charset="0"/>
            </a:endParaRPr>
          </a:p>
        </p:txBody>
      </p:sp>
      <p:pic>
        <p:nvPicPr>
          <p:cNvPr id="7"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4" y="4337288"/>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43121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4037" y="447887"/>
            <a:ext cx="1872208" cy="369332"/>
          </a:xfrm>
          <a:prstGeom prst="rect">
            <a:avLst/>
          </a:prstGeom>
          <a:noFill/>
        </p:spPr>
        <p:txBody>
          <a:bodyPr wrap="square" rtlCol="0">
            <a:spAutoFit/>
          </a:bodyPr>
          <a:lstStyle/>
          <a:p>
            <a:r>
              <a:rPr lang="en-US" dirty="0"/>
              <a:t>3</a:t>
            </a:r>
            <a:r>
              <a:rPr lang="en-US" dirty="0" smtClean="0"/>
              <a:t>0% de masa</a:t>
            </a:r>
            <a:endParaRPr lang="es-EC" dirty="0"/>
          </a:p>
        </p:txBody>
      </p:sp>
      <p:pic>
        <p:nvPicPr>
          <p:cNvPr id="5" name="Imagen 4"/>
          <p:cNvPicPr>
            <a:picLocks noChangeAspect="1"/>
          </p:cNvPicPr>
          <p:nvPr/>
        </p:nvPicPr>
        <p:blipFill>
          <a:blip r:embed="rId2"/>
          <a:stretch>
            <a:fillRect/>
          </a:stretch>
        </p:blipFill>
        <p:spPr>
          <a:xfrm>
            <a:off x="755576" y="751766"/>
            <a:ext cx="3384376" cy="1656184"/>
          </a:xfrm>
          <a:prstGeom prst="rect">
            <a:avLst/>
          </a:prstGeom>
        </p:spPr>
      </p:pic>
      <p:pic>
        <p:nvPicPr>
          <p:cNvPr id="6" name="Imagen 5"/>
          <p:cNvPicPr>
            <a:picLocks noChangeAspect="1"/>
          </p:cNvPicPr>
          <p:nvPr/>
        </p:nvPicPr>
        <p:blipFill>
          <a:blip r:embed="rId3"/>
          <a:stretch>
            <a:fillRect/>
          </a:stretch>
        </p:blipFill>
        <p:spPr>
          <a:xfrm>
            <a:off x="4985544" y="774103"/>
            <a:ext cx="3187824" cy="1656184"/>
          </a:xfrm>
          <a:prstGeom prst="rect">
            <a:avLst/>
          </a:prstGeom>
        </p:spPr>
      </p:pic>
      <p:sp>
        <p:nvSpPr>
          <p:cNvPr id="7" name="CuadroTexto 6"/>
          <p:cNvSpPr txBox="1"/>
          <p:nvPr/>
        </p:nvSpPr>
        <p:spPr>
          <a:xfrm>
            <a:off x="104037" y="2437944"/>
            <a:ext cx="1872208" cy="369332"/>
          </a:xfrm>
          <a:prstGeom prst="rect">
            <a:avLst/>
          </a:prstGeom>
          <a:noFill/>
        </p:spPr>
        <p:txBody>
          <a:bodyPr wrap="square" rtlCol="0">
            <a:spAutoFit/>
          </a:bodyPr>
          <a:lstStyle/>
          <a:p>
            <a:r>
              <a:rPr lang="en-US" dirty="0" smtClean="0"/>
              <a:t>20% de masa</a:t>
            </a:r>
            <a:endParaRPr lang="es-EC" dirty="0"/>
          </a:p>
        </p:txBody>
      </p:sp>
      <p:pic>
        <p:nvPicPr>
          <p:cNvPr id="8" name="Imagen 7"/>
          <p:cNvPicPr>
            <a:picLocks noChangeAspect="1"/>
          </p:cNvPicPr>
          <p:nvPr/>
        </p:nvPicPr>
        <p:blipFill>
          <a:blip r:embed="rId4"/>
          <a:stretch>
            <a:fillRect/>
          </a:stretch>
        </p:blipFill>
        <p:spPr>
          <a:xfrm>
            <a:off x="755576" y="2837271"/>
            <a:ext cx="3429000" cy="1656184"/>
          </a:xfrm>
          <a:prstGeom prst="rect">
            <a:avLst/>
          </a:prstGeom>
        </p:spPr>
      </p:pic>
      <p:pic>
        <p:nvPicPr>
          <p:cNvPr id="9" name="Imagen 8"/>
          <p:cNvPicPr>
            <a:picLocks noChangeAspect="1"/>
          </p:cNvPicPr>
          <p:nvPr/>
        </p:nvPicPr>
        <p:blipFill>
          <a:blip r:embed="rId5"/>
          <a:stretch>
            <a:fillRect/>
          </a:stretch>
        </p:blipFill>
        <p:spPr>
          <a:xfrm>
            <a:off x="5004048" y="2837271"/>
            <a:ext cx="3187824" cy="1606687"/>
          </a:xfrm>
          <a:prstGeom prst="rect">
            <a:avLst/>
          </a:prstGeom>
        </p:spPr>
      </p:pic>
      <p:pic>
        <p:nvPicPr>
          <p:cNvPr id="10" name="4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95169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53101" y="633"/>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Construcción de prototipos optimizados</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107504" y="555526"/>
            <a:ext cx="8856984" cy="923330"/>
          </a:xfrm>
          <a:prstGeom prst="rect">
            <a:avLst/>
          </a:prstGeom>
          <a:noFill/>
        </p:spPr>
        <p:txBody>
          <a:bodyPr wrap="square" rtlCol="0">
            <a:spAutoFit/>
          </a:bodyPr>
          <a:lstStyle/>
          <a:p>
            <a:pPr marL="285750" indent="-285750" algn="just">
              <a:buFont typeface="Arial" panose="020B0604020202020204" pitchFamily="34" charset="0"/>
              <a:buChar char="•"/>
            </a:pPr>
            <a:r>
              <a:rPr lang="es-EC" dirty="0"/>
              <a:t>Fueron impresas 14 piezas con el material ABS y 14 piezas con el material PLA</a:t>
            </a:r>
            <a:r>
              <a:rPr lang="es-EC" dirty="0" smtClean="0"/>
              <a:t>.</a:t>
            </a:r>
          </a:p>
          <a:p>
            <a:pPr marL="285750" indent="-285750" algn="just">
              <a:buFont typeface="Arial" panose="020B0604020202020204" pitchFamily="34" charset="0"/>
              <a:buChar char="•"/>
            </a:pPr>
            <a:r>
              <a:rPr lang="es-EC" dirty="0" smtClean="0"/>
              <a:t>Todas las piezas fabricadas fueron impresas con la misma dirección de las fibras y al 100% de relleno para realizar los análisis considerando un comportamiento isotrópico.</a:t>
            </a:r>
          </a:p>
        </p:txBody>
      </p:sp>
      <p:pic>
        <p:nvPicPr>
          <p:cNvPr id="7" name="Imagen 6" descr="D:\TESIS\Fotos\IMG_1765.JPG"/>
          <p:cNvPicPr/>
          <p:nvPr/>
        </p:nvPicPr>
        <p:blipFill rotWithShape="1">
          <a:blip r:embed="rId2" cstate="print">
            <a:extLst>
              <a:ext uri="{28A0092B-C50C-407E-A947-70E740481C1C}">
                <a14:useLocalDpi xmlns:a14="http://schemas.microsoft.com/office/drawing/2010/main" val="0"/>
              </a:ext>
            </a:extLst>
          </a:blip>
          <a:srcRect l="12141" r="9913" b="8722"/>
          <a:stretch/>
        </p:blipFill>
        <p:spPr bwMode="auto">
          <a:xfrm>
            <a:off x="107504" y="2571750"/>
            <a:ext cx="2376264" cy="1935770"/>
          </a:xfrm>
          <a:prstGeom prst="rect">
            <a:avLst/>
          </a:prstGeom>
          <a:noFill/>
          <a:ln>
            <a:noFill/>
          </a:ln>
          <a:extLst>
            <a:ext uri="{53640926-AAD7-44D8-BBD7-CCE9431645EC}">
              <a14:shadowObscured xmlns:a14="http://schemas.microsoft.com/office/drawing/2010/main"/>
            </a:ext>
          </a:extLst>
        </p:spPr>
      </p:pic>
      <p:pic>
        <p:nvPicPr>
          <p:cNvPr id="8" name="Imagen 7" descr="D:\TESIS\Fotos\IMG_1762.JPG"/>
          <p:cNvPicPr/>
          <p:nvPr/>
        </p:nvPicPr>
        <p:blipFill rotWithShape="1">
          <a:blip r:embed="rId3" cstate="print">
            <a:extLst>
              <a:ext uri="{28A0092B-C50C-407E-A947-70E740481C1C}">
                <a14:useLocalDpi xmlns:a14="http://schemas.microsoft.com/office/drawing/2010/main" val="0"/>
              </a:ext>
            </a:extLst>
          </a:blip>
          <a:srcRect l="11502" r="6708" b="7541"/>
          <a:stretch/>
        </p:blipFill>
        <p:spPr bwMode="auto">
          <a:xfrm>
            <a:off x="3131840" y="2571750"/>
            <a:ext cx="2664296" cy="1935770"/>
          </a:xfrm>
          <a:prstGeom prst="rect">
            <a:avLst/>
          </a:prstGeom>
          <a:noFill/>
          <a:ln>
            <a:noFill/>
          </a:ln>
          <a:extLst>
            <a:ext uri="{53640926-AAD7-44D8-BBD7-CCE9431645EC}">
              <a14:shadowObscured xmlns:a14="http://schemas.microsoft.com/office/drawing/2010/main"/>
            </a:ext>
          </a:extLst>
        </p:spPr>
      </p:pic>
      <p:pic>
        <p:nvPicPr>
          <p:cNvPr id="10" name="Imagen 9" descr="D:\TESIS\Ensayos\EnsayosABS\FotosEnsayos\Ensayos 2017.04.12\Tracción 2017.04.12\17909469_10211100750068778_296659429_n.jpg"/>
          <p:cNvPicPr/>
          <p:nvPr/>
        </p:nvPicPr>
        <p:blipFill rotWithShape="1">
          <a:blip r:embed="rId4">
            <a:extLst>
              <a:ext uri="{28A0092B-C50C-407E-A947-70E740481C1C}">
                <a14:useLocalDpi xmlns:a14="http://schemas.microsoft.com/office/drawing/2010/main" val="0"/>
              </a:ext>
            </a:extLst>
          </a:blip>
          <a:srcRect l="4445" t="38396" r="9845" b="32237"/>
          <a:stretch/>
        </p:blipFill>
        <p:spPr bwMode="auto">
          <a:xfrm>
            <a:off x="636889" y="1580014"/>
            <a:ext cx="3672408" cy="682515"/>
          </a:xfrm>
          <a:prstGeom prst="rect">
            <a:avLst/>
          </a:prstGeom>
          <a:noFill/>
          <a:ln>
            <a:noFill/>
          </a:ln>
          <a:extLst>
            <a:ext uri="{53640926-AAD7-44D8-BBD7-CCE9431645EC}">
              <a14:shadowObscured xmlns:a14="http://schemas.microsoft.com/office/drawing/2010/main"/>
            </a:ext>
          </a:extLst>
        </p:spPr>
      </p:pic>
      <p:pic>
        <p:nvPicPr>
          <p:cNvPr id="11" name="Imagen 10" descr="D:\TESIS\Ensayos\EnsayosABS\FotosEnsayos\Ensayos 2017.04.12\Flexión 2017.04.12\17918847_10211100750348785_598078199_n.jpg"/>
          <p:cNvPicPr/>
          <p:nvPr/>
        </p:nvPicPr>
        <p:blipFill rotWithShape="1">
          <a:blip r:embed="rId5">
            <a:extLst>
              <a:ext uri="{28A0092B-C50C-407E-A947-70E740481C1C}">
                <a14:useLocalDpi xmlns:a14="http://schemas.microsoft.com/office/drawing/2010/main" val="0"/>
              </a:ext>
            </a:extLst>
          </a:blip>
          <a:srcRect l="39716" t="17979" r="37843" b="16607"/>
          <a:stretch/>
        </p:blipFill>
        <p:spPr bwMode="auto">
          <a:xfrm rot="5400000">
            <a:off x="6172785" y="305779"/>
            <a:ext cx="710012" cy="3258483"/>
          </a:xfrm>
          <a:prstGeom prst="rect">
            <a:avLst/>
          </a:prstGeom>
          <a:noFill/>
          <a:ln>
            <a:noFill/>
          </a:ln>
          <a:extLst>
            <a:ext uri="{53640926-AAD7-44D8-BBD7-CCE9431645EC}">
              <a14:shadowObscured xmlns:a14="http://schemas.microsoft.com/office/drawing/2010/main"/>
            </a:ext>
          </a:extLst>
        </p:spPr>
      </p:pic>
      <p:pic>
        <p:nvPicPr>
          <p:cNvPr id="12" name="4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12" descr="D:\TESIS\Fotos\IMG_1766.JPG"/>
          <p:cNvPicPr/>
          <p:nvPr/>
        </p:nvPicPr>
        <p:blipFill rotWithShape="1">
          <a:blip r:embed="rId7" cstate="print">
            <a:extLst>
              <a:ext uri="{28A0092B-C50C-407E-A947-70E740481C1C}">
                <a14:useLocalDpi xmlns:a14="http://schemas.microsoft.com/office/drawing/2010/main" val="0"/>
              </a:ext>
            </a:extLst>
          </a:blip>
          <a:srcRect l="19492" t="3196" r="20286" b="7963"/>
          <a:stretch/>
        </p:blipFill>
        <p:spPr bwMode="auto">
          <a:xfrm>
            <a:off x="6300192" y="2571750"/>
            <a:ext cx="2569721" cy="19294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905423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01" y="633"/>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Ensayos Mecánicos</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653101" y="529376"/>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Ensayo de flexión en vigas</a:t>
            </a:r>
            <a:endParaRPr lang="es-EC" sz="2400" b="1" dirty="0">
              <a:latin typeface="Arial" panose="020B0604020202020204" pitchFamily="34" charset="0"/>
              <a:cs typeface="Arial" panose="020B0604020202020204" pitchFamily="34" charset="0"/>
            </a:endParaRPr>
          </a:p>
        </p:txBody>
      </p:sp>
      <p:sp>
        <p:nvSpPr>
          <p:cNvPr id="7" name="CuadroTexto 6"/>
          <p:cNvSpPr txBox="1"/>
          <p:nvPr/>
        </p:nvSpPr>
        <p:spPr>
          <a:xfrm>
            <a:off x="0" y="991041"/>
            <a:ext cx="9144000" cy="120032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Se utilizó la máquina de ensayos universal MTS, capacidad de 5 KN</a:t>
            </a:r>
          </a:p>
          <a:p>
            <a:pPr marL="285750" indent="-285750" algn="just">
              <a:buFont typeface="Arial" panose="020B0604020202020204" pitchFamily="34" charset="0"/>
              <a:buChar char="•"/>
            </a:pPr>
            <a:r>
              <a:rPr lang="es-EC" dirty="0" smtClean="0"/>
              <a:t>El ensayo se realizó a la viga con 100% de masa y a las vigas optimizadas topológicamente con el 50%, 30% y 20% de masa.</a:t>
            </a:r>
          </a:p>
          <a:p>
            <a:pPr marL="285750" indent="-285750" algn="just">
              <a:buFont typeface="Arial" panose="020B0604020202020204" pitchFamily="34" charset="0"/>
              <a:buChar char="•"/>
            </a:pPr>
            <a:r>
              <a:rPr lang="es-EC" dirty="0" smtClean="0"/>
              <a:t>Los resultados obtenidos fueron de fuerza en Newton y deflexión en milímetros.</a:t>
            </a:r>
          </a:p>
        </p:txBody>
      </p:sp>
      <p:pic>
        <p:nvPicPr>
          <p:cNvPr id="8" name="Imagen 7" descr="D:\TESIS\Ensayos\EnsayosABS\FotosEnsayos\Ensayos 2017.06.13\IMG_045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478" y="2195203"/>
            <a:ext cx="3734853" cy="2043498"/>
          </a:xfrm>
          <a:prstGeom prst="rect">
            <a:avLst/>
          </a:prstGeom>
          <a:noFill/>
          <a:ln>
            <a:noFill/>
          </a:ln>
        </p:spPr>
      </p:pic>
      <p:graphicFrame>
        <p:nvGraphicFramePr>
          <p:cNvPr id="9" name="Gráfico 8"/>
          <p:cNvGraphicFramePr/>
          <p:nvPr>
            <p:extLst>
              <p:ext uri="{D42A27DB-BD31-4B8C-83A1-F6EECF244321}">
                <p14:modId xmlns:p14="http://schemas.microsoft.com/office/powerpoint/2010/main" val="1354965244"/>
              </p:ext>
            </p:extLst>
          </p:nvPr>
        </p:nvGraphicFramePr>
        <p:xfrm>
          <a:off x="4644008" y="2173796"/>
          <a:ext cx="3898876" cy="218058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4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4856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01" y="411510"/>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Ensayo de torsión</a:t>
            </a:r>
            <a:endParaRPr lang="es-EC" sz="2400" b="1" dirty="0">
              <a:latin typeface="Arial" panose="020B0604020202020204" pitchFamily="34" charset="0"/>
              <a:cs typeface="Arial" panose="020B0604020202020204" pitchFamily="34" charset="0"/>
            </a:endParaRPr>
          </a:p>
        </p:txBody>
      </p:sp>
      <p:sp>
        <p:nvSpPr>
          <p:cNvPr id="5" name="CuadroTexto 4"/>
          <p:cNvSpPr txBox="1"/>
          <p:nvPr/>
        </p:nvSpPr>
        <p:spPr>
          <a:xfrm>
            <a:off x="323528" y="829237"/>
            <a:ext cx="8712968" cy="1754326"/>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El dado rectangular se colocó en el medidor de torque, mientras que el dado hexagonal se colocó en una llave para ajustar tuercas de automóviles </a:t>
            </a:r>
          </a:p>
          <a:p>
            <a:pPr marL="285750" indent="-285750" algn="just">
              <a:buFont typeface="Arial" panose="020B0604020202020204" pitchFamily="34" charset="0"/>
              <a:buChar char="•"/>
            </a:pPr>
            <a:r>
              <a:rPr lang="es-EC" dirty="0" smtClean="0"/>
              <a:t>La aplicación del torque con la llave para ajustar tuercas permite que se aplique una torsión pura en el cilindro.</a:t>
            </a:r>
          </a:p>
          <a:p>
            <a:pPr marL="285750" indent="-285750" algn="just">
              <a:buFont typeface="Arial" panose="020B0604020202020204" pitchFamily="34" charset="0"/>
              <a:buChar char="•"/>
            </a:pPr>
            <a:r>
              <a:rPr lang="es-EC" dirty="0" smtClean="0"/>
              <a:t>En el extremo de la llave se colocó un comparador de reloj para saber el desplazamiento que tuvo el elemento.</a:t>
            </a:r>
            <a:endParaRPr lang="es-EC" dirty="0"/>
          </a:p>
        </p:txBody>
      </p:sp>
      <p:pic>
        <p:nvPicPr>
          <p:cNvPr id="6" name="Imagen 5" descr="D:\TESIS\Ensayos\FotosEnsayos12072017\IMG_108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533837"/>
            <a:ext cx="3168352" cy="2066977"/>
          </a:xfrm>
          <a:prstGeom prst="rect">
            <a:avLst/>
          </a:prstGeom>
          <a:noFill/>
          <a:ln>
            <a:noFill/>
          </a:ln>
        </p:spPr>
      </p:pic>
      <p:pic>
        <p:nvPicPr>
          <p:cNvPr id="8"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áfico 8"/>
          <p:cNvGraphicFramePr/>
          <p:nvPr>
            <p:extLst>
              <p:ext uri="{D42A27DB-BD31-4B8C-83A1-F6EECF244321}">
                <p14:modId xmlns:p14="http://schemas.microsoft.com/office/powerpoint/2010/main" val="400322438"/>
              </p:ext>
            </p:extLst>
          </p:nvPr>
        </p:nvGraphicFramePr>
        <p:xfrm>
          <a:off x="4427984" y="2516677"/>
          <a:ext cx="3957067" cy="20841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774146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01" y="411510"/>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Ensayo de flexo torsión</a:t>
            </a:r>
            <a:endParaRPr lang="es-EC" sz="2400" b="1" dirty="0">
              <a:latin typeface="Arial" panose="020B0604020202020204" pitchFamily="34" charset="0"/>
              <a:cs typeface="Arial" panose="020B0604020202020204" pitchFamily="34" charset="0"/>
            </a:endParaRPr>
          </a:p>
        </p:txBody>
      </p:sp>
      <p:sp>
        <p:nvSpPr>
          <p:cNvPr id="5" name="CuadroTexto 4"/>
          <p:cNvSpPr txBox="1"/>
          <p:nvPr/>
        </p:nvSpPr>
        <p:spPr>
          <a:xfrm>
            <a:off x="467544" y="873175"/>
            <a:ext cx="8280920" cy="1477328"/>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El dado rectangular se colocó en la </a:t>
            </a:r>
            <a:r>
              <a:rPr lang="es-EC" dirty="0" err="1" smtClean="0"/>
              <a:t>entenalla</a:t>
            </a:r>
            <a:r>
              <a:rPr lang="es-EC" dirty="0" smtClean="0"/>
              <a:t>, el cual se comporta como una sujeción de empotramiento.</a:t>
            </a:r>
          </a:p>
          <a:p>
            <a:pPr marL="285750" indent="-285750" algn="just">
              <a:buFont typeface="Arial" panose="020B0604020202020204" pitchFamily="34" charset="0"/>
              <a:buChar char="•"/>
            </a:pPr>
            <a:r>
              <a:rPr lang="es-EC" dirty="0" smtClean="0"/>
              <a:t>Se usó un nivel para que el prisma se encuentre completamente recto</a:t>
            </a:r>
          </a:p>
          <a:p>
            <a:pPr marL="285750" indent="-285750" algn="just">
              <a:buFont typeface="Arial" panose="020B0604020202020204" pitchFamily="34" charset="0"/>
              <a:buChar char="•"/>
            </a:pPr>
            <a:r>
              <a:rPr lang="es-EC" dirty="0" smtClean="0"/>
              <a:t>En un extremo del prisma se colocó una carga de 2,5 y 5 [Kg]. </a:t>
            </a:r>
          </a:p>
          <a:p>
            <a:pPr marL="285750" indent="-285750" algn="just">
              <a:buFont typeface="Arial" panose="020B0604020202020204" pitchFamily="34" charset="0"/>
              <a:buChar char="•"/>
            </a:pPr>
            <a:r>
              <a:rPr lang="es-EC" dirty="0" smtClean="0"/>
              <a:t>Se colocó un comparador de reloj en el extremo donde se aplicó las cargas.</a:t>
            </a:r>
            <a:endParaRPr lang="es-EC" dirty="0"/>
          </a:p>
        </p:txBody>
      </p:sp>
      <p:pic>
        <p:nvPicPr>
          <p:cNvPr id="6" name="Imagen 5" descr="D:\TESIS\Ensayos\FotosEnsayos27062017\IMG_102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2499742"/>
            <a:ext cx="2304256" cy="1800200"/>
          </a:xfrm>
          <a:prstGeom prst="rect">
            <a:avLst/>
          </a:prstGeom>
          <a:noFill/>
          <a:ln>
            <a:noFill/>
          </a:ln>
        </p:spPr>
      </p:pic>
      <p:pic>
        <p:nvPicPr>
          <p:cNvPr id="7" name="Imagen 6" descr="D:\TESIS\Ensayos\FotosEnsayos27062017\IMG_100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499742"/>
            <a:ext cx="2232248" cy="1800200"/>
          </a:xfrm>
          <a:prstGeom prst="rect">
            <a:avLst/>
          </a:prstGeom>
          <a:noFill/>
          <a:ln>
            <a:noFill/>
          </a:ln>
        </p:spPr>
      </p:pic>
      <p:pic>
        <p:nvPicPr>
          <p:cNvPr id="9" name="4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Gráfico 9"/>
          <p:cNvGraphicFramePr/>
          <p:nvPr>
            <p:extLst>
              <p:ext uri="{D42A27DB-BD31-4B8C-83A1-F6EECF244321}">
                <p14:modId xmlns:p14="http://schemas.microsoft.com/office/powerpoint/2010/main" val="1390034118"/>
              </p:ext>
            </p:extLst>
          </p:nvPr>
        </p:nvGraphicFramePr>
        <p:xfrm>
          <a:off x="5040982" y="2350503"/>
          <a:ext cx="3905250" cy="23336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3117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01" y="0"/>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Análisis de resultados</a:t>
            </a:r>
            <a:endParaRPr lang="es-EC" sz="2400" b="1" dirty="0">
              <a:latin typeface="Arial" panose="020B0604020202020204" pitchFamily="34" charset="0"/>
              <a:cs typeface="Arial" panose="020B0604020202020204" pitchFamily="34" charset="0"/>
            </a:endParaRPr>
          </a:p>
        </p:txBody>
      </p:sp>
      <p:sp>
        <p:nvSpPr>
          <p:cNvPr id="5" name="CuadroTexto 4"/>
          <p:cNvSpPr txBox="1"/>
          <p:nvPr/>
        </p:nvSpPr>
        <p:spPr>
          <a:xfrm>
            <a:off x="653101" y="529376"/>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Viga rectangular a flexión</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107504" y="985489"/>
            <a:ext cx="1872208" cy="369332"/>
          </a:xfrm>
          <a:prstGeom prst="rect">
            <a:avLst/>
          </a:prstGeom>
          <a:noFill/>
        </p:spPr>
        <p:txBody>
          <a:bodyPr wrap="square" rtlCol="0">
            <a:spAutoFit/>
          </a:bodyPr>
          <a:lstStyle/>
          <a:p>
            <a:r>
              <a:rPr lang="es-EC" u="sng" dirty="0" smtClean="0"/>
              <a:t>Análisis de pesos</a:t>
            </a:r>
            <a:endParaRPr lang="es-EC" u="sng" dirty="0"/>
          </a:p>
        </p:txBody>
      </p:sp>
      <p:graphicFrame>
        <p:nvGraphicFramePr>
          <p:cNvPr id="8" name="Tabla 7"/>
          <p:cNvGraphicFramePr>
            <a:graphicFrameLocks noGrp="1"/>
          </p:cNvGraphicFramePr>
          <p:nvPr>
            <p:extLst>
              <p:ext uri="{D42A27DB-BD31-4B8C-83A1-F6EECF244321}">
                <p14:modId xmlns:p14="http://schemas.microsoft.com/office/powerpoint/2010/main" val="4065569319"/>
              </p:ext>
            </p:extLst>
          </p:nvPr>
        </p:nvGraphicFramePr>
        <p:xfrm>
          <a:off x="179512" y="1459305"/>
          <a:ext cx="4176464" cy="2986245"/>
        </p:xfrm>
        <a:graphic>
          <a:graphicData uri="http://schemas.openxmlformats.org/drawingml/2006/table">
            <a:tbl>
              <a:tblPr firstRow="1" firstCol="1" bandRow="1"/>
              <a:tblGrid>
                <a:gridCol w="1368152"/>
                <a:gridCol w="1054221"/>
                <a:gridCol w="745979"/>
                <a:gridCol w="1008112"/>
              </a:tblGrid>
              <a:tr h="177795">
                <a:tc gridSpan="4">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Análisis de pesos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348018">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pPr>
                      <a:endParaRPr lang="es-EC" sz="1100">
                        <a:effectLst/>
                        <a:latin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1044054">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de pesos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41,35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53,54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7,09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5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12,85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31,08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18">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19,25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 name="Tabla 11"/>
          <p:cNvGraphicFramePr>
            <a:graphicFrameLocks noGrp="1"/>
          </p:cNvGraphicFramePr>
          <p:nvPr>
            <p:extLst>
              <p:ext uri="{D42A27DB-BD31-4B8C-83A1-F6EECF244321}">
                <p14:modId xmlns:p14="http://schemas.microsoft.com/office/powerpoint/2010/main" val="1647605109"/>
              </p:ext>
            </p:extLst>
          </p:nvPr>
        </p:nvGraphicFramePr>
        <p:xfrm>
          <a:off x="4716016" y="1459305"/>
          <a:ext cx="4065938" cy="2984650"/>
        </p:xfrm>
        <a:graphic>
          <a:graphicData uri="http://schemas.openxmlformats.org/drawingml/2006/table">
            <a:tbl>
              <a:tblPr firstRow="1" firstCol="1" bandRow="1"/>
              <a:tblGrid>
                <a:gridCol w="1368152"/>
                <a:gridCol w="936104"/>
                <a:gridCol w="792088"/>
                <a:gridCol w="969594"/>
              </a:tblGrid>
              <a:tr h="198977">
                <a:tc gridSpan="4">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Análisis de pesos</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8977">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 </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r>
              <a:tr h="994884">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[g]</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de pesos</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53">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51,85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53">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27,41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52,86</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53">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16,44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31,71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5,69</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953">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10,28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19,83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0,87</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780033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55526"/>
            <a:ext cx="2160240" cy="369332"/>
          </a:xfrm>
          <a:prstGeom prst="rect">
            <a:avLst/>
          </a:prstGeom>
          <a:noFill/>
        </p:spPr>
        <p:txBody>
          <a:bodyPr wrap="square" rtlCol="0">
            <a:spAutoFit/>
          </a:bodyPr>
          <a:lstStyle/>
          <a:p>
            <a:r>
              <a:rPr lang="es-EC" u="sng" dirty="0" smtClean="0"/>
              <a:t>Análisis de esfuerzos</a:t>
            </a:r>
            <a:endParaRPr lang="es-EC" u="sng" dirty="0"/>
          </a:p>
        </p:txBody>
      </p:sp>
      <p:graphicFrame>
        <p:nvGraphicFramePr>
          <p:cNvPr id="7" name="Gráfico 6"/>
          <p:cNvGraphicFramePr/>
          <p:nvPr>
            <p:extLst>
              <p:ext uri="{D42A27DB-BD31-4B8C-83A1-F6EECF244321}">
                <p14:modId xmlns:p14="http://schemas.microsoft.com/office/powerpoint/2010/main" val="2397196355"/>
              </p:ext>
            </p:extLst>
          </p:nvPr>
        </p:nvGraphicFramePr>
        <p:xfrm>
          <a:off x="2051720" y="1131590"/>
          <a:ext cx="5076056" cy="3004543"/>
        </p:xfrm>
        <a:graphic>
          <a:graphicData uri="http://schemas.openxmlformats.org/drawingml/2006/chart">
            <c:chart xmlns:c="http://schemas.openxmlformats.org/drawingml/2006/chart" xmlns:r="http://schemas.openxmlformats.org/officeDocument/2006/relationships" r:id="rId2"/>
          </a:graphicData>
        </a:graphic>
      </p:graphicFrame>
      <p:pic>
        <p:nvPicPr>
          <p:cNvPr id="8"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4098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55526"/>
            <a:ext cx="3635896" cy="369332"/>
          </a:xfrm>
          <a:prstGeom prst="rect">
            <a:avLst/>
          </a:prstGeom>
          <a:noFill/>
        </p:spPr>
        <p:txBody>
          <a:bodyPr wrap="square" rtlCol="0">
            <a:spAutoFit/>
          </a:bodyPr>
          <a:lstStyle/>
          <a:p>
            <a:r>
              <a:rPr lang="es-EC" u="sng" dirty="0" smtClean="0"/>
              <a:t>Análisis de deformaciones unitarias </a:t>
            </a:r>
            <a:endParaRPr lang="es-EC" u="sng" dirty="0"/>
          </a:p>
        </p:txBody>
      </p:sp>
      <p:graphicFrame>
        <p:nvGraphicFramePr>
          <p:cNvPr id="5" name="Gráfico 4"/>
          <p:cNvGraphicFramePr/>
          <p:nvPr>
            <p:extLst>
              <p:ext uri="{D42A27DB-BD31-4B8C-83A1-F6EECF244321}">
                <p14:modId xmlns:p14="http://schemas.microsoft.com/office/powerpoint/2010/main" val="1717285304"/>
              </p:ext>
            </p:extLst>
          </p:nvPr>
        </p:nvGraphicFramePr>
        <p:xfrm>
          <a:off x="2051720" y="1059582"/>
          <a:ext cx="4950296" cy="2955776"/>
        </p:xfrm>
        <a:graphic>
          <a:graphicData uri="http://schemas.openxmlformats.org/drawingml/2006/chart">
            <c:chart xmlns:c="http://schemas.openxmlformats.org/drawingml/2006/chart" xmlns:r="http://schemas.openxmlformats.org/officeDocument/2006/relationships" r:id="rId2"/>
          </a:graphicData>
        </a:graphic>
      </p:graphicFrame>
      <p:pic>
        <p:nvPicPr>
          <p:cNvPr id="6"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57765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555526"/>
            <a:ext cx="2284151" cy="369332"/>
          </a:xfrm>
          <a:prstGeom prst="rect">
            <a:avLst/>
          </a:prstGeom>
        </p:spPr>
        <p:txBody>
          <a:bodyPr wrap="none">
            <a:spAutoFit/>
          </a:bodyPr>
          <a:lstStyle/>
          <a:p>
            <a:r>
              <a:rPr lang="es-EC" u="sng" dirty="0"/>
              <a:t>Análisis de </a:t>
            </a:r>
            <a:r>
              <a:rPr lang="es-EC" u="sng" dirty="0" smtClean="0"/>
              <a:t>deflexiones</a:t>
            </a:r>
            <a:endParaRPr lang="es-EC" u="sng" dirty="0"/>
          </a:p>
        </p:txBody>
      </p:sp>
      <p:graphicFrame>
        <p:nvGraphicFramePr>
          <p:cNvPr id="6" name="Tabla 5"/>
          <p:cNvGraphicFramePr>
            <a:graphicFrameLocks noGrp="1"/>
          </p:cNvGraphicFramePr>
          <p:nvPr>
            <p:extLst>
              <p:ext uri="{D42A27DB-BD31-4B8C-83A1-F6EECF244321}">
                <p14:modId xmlns:p14="http://schemas.microsoft.com/office/powerpoint/2010/main" val="611132609"/>
              </p:ext>
            </p:extLst>
          </p:nvPr>
        </p:nvGraphicFramePr>
        <p:xfrm>
          <a:off x="251520" y="1131590"/>
          <a:ext cx="3816424" cy="2088232"/>
        </p:xfrm>
        <a:graphic>
          <a:graphicData uri="http://schemas.openxmlformats.org/drawingml/2006/table">
            <a:tbl>
              <a:tblPr firstRow="1" firstCol="1" bandRow="1"/>
              <a:tblGrid>
                <a:gridCol w="876364"/>
                <a:gridCol w="904634"/>
                <a:gridCol w="932904"/>
                <a:gridCol w="1102522"/>
              </a:tblGrid>
              <a:tr h="1044116">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Deflexión ABS Simulación [mm]</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Deflexión ABS Ensayos [mm]</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8,13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23,86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31,66</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84060628"/>
              </p:ext>
            </p:extLst>
          </p:nvPr>
        </p:nvGraphicFramePr>
        <p:xfrm>
          <a:off x="4644008" y="1131590"/>
          <a:ext cx="3744416" cy="2088232"/>
        </p:xfrm>
        <a:graphic>
          <a:graphicData uri="http://schemas.openxmlformats.org/drawingml/2006/table">
            <a:tbl>
              <a:tblPr firstRow="1" firstCol="1" bandRow="1"/>
              <a:tblGrid>
                <a:gridCol w="859829"/>
                <a:gridCol w="887565"/>
                <a:gridCol w="915302"/>
                <a:gridCol w="1081720"/>
              </a:tblGrid>
              <a:tr h="1044116">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Deflexión PLA Simulación [mm]</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Deflexión PLA Ensayos [mm]</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3,25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3,91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4,26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38,73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61,43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02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62,25</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uadroTexto 8"/>
          <p:cNvSpPr txBox="1"/>
          <p:nvPr/>
        </p:nvSpPr>
        <p:spPr>
          <a:xfrm>
            <a:off x="251520" y="3255100"/>
            <a:ext cx="8280920" cy="1477328"/>
          </a:xfrm>
          <a:prstGeom prst="rect">
            <a:avLst/>
          </a:prstGeom>
          <a:noFill/>
        </p:spPr>
        <p:txBody>
          <a:bodyPr wrap="square" rtlCol="0">
            <a:spAutoFit/>
          </a:bodyPr>
          <a:lstStyle/>
          <a:p>
            <a:pPr marL="285750" indent="-285750">
              <a:buFont typeface="Arial" panose="020B0604020202020204" pitchFamily="34" charset="0"/>
              <a:buChar char="•"/>
            </a:pPr>
            <a:r>
              <a:rPr lang="es-EC" dirty="0" smtClean="0"/>
              <a:t>Elementos pequeños y tener valores de deflexión pequeños va a generar errores grandes.</a:t>
            </a:r>
          </a:p>
          <a:p>
            <a:pPr marL="285750" indent="-285750">
              <a:buFont typeface="Arial" panose="020B0604020202020204" pitchFamily="34" charset="0"/>
              <a:buChar char="•"/>
            </a:pPr>
            <a:r>
              <a:rPr lang="es-EC" dirty="0" smtClean="0"/>
              <a:t>Existe una pequeña variación en el módulo de elasticidad</a:t>
            </a:r>
          </a:p>
          <a:p>
            <a:pPr marL="285750" indent="-285750">
              <a:buFont typeface="Arial" panose="020B0604020202020204" pitchFamily="34" charset="0"/>
              <a:buChar char="•"/>
            </a:pPr>
            <a:r>
              <a:rPr lang="es-EC" dirty="0" smtClean="0"/>
              <a:t>Errores de impresión</a:t>
            </a:r>
          </a:p>
          <a:p>
            <a:pPr marL="285750" indent="-285750">
              <a:buFont typeface="Arial" panose="020B0604020202020204" pitchFamily="34" charset="0"/>
              <a:buChar char="•"/>
            </a:pPr>
            <a:r>
              <a:rPr lang="es-EC" dirty="0" smtClean="0"/>
              <a:t>Errores de lectura de datos</a:t>
            </a:r>
            <a:endParaRPr lang="es-EC" dirty="0"/>
          </a:p>
        </p:txBody>
      </p:sp>
      <p:pic>
        <p:nvPicPr>
          <p:cNvPr id="10"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632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53101" y="529376"/>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Cilindro a torsión</a:t>
            </a:r>
            <a:endParaRPr lang="es-EC" sz="2400" b="1" dirty="0">
              <a:latin typeface="Arial" panose="020B0604020202020204" pitchFamily="34" charset="0"/>
              <a:cs typeface="Arial" panose="020B0604020202020204" pitchFamily="34"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419245697"/>
              </p:ext>
            </p:extLst>
          </p:nvPr>
        </p:nvGraphicFramePr>
        <p:xfrm>
          <a:off x="113866" y="1400862"/>
          <a:ext cx="4314118" cy="2395026"/>
        </p:xfrm>
        <a:graphic>
          <a:graphicData uri="http://schemas.openxmlformats.org/drawingml/2006/table">
            <a:tbl>
              <a:tblPr firstRow="1" firstCol="1" bandRow="1"/>
              <a:tblGrid>
                <a:gridCol w="1309202"/>
                <a:gridCol w="740445"/>
                <a:gridCol w="913611"/>
                <a:gridCol w="589798"/>
                <a:gridCol w="761062"/>
              </a:tblGrid>
              <a:tr h="198067">
                <a:tc gridSpan="5">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Análisis de pesos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98067">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pPr>
                      <a:endParaRPr lang="es-EC" sz="1100">
                        <a:effectLst/>
                        <a:latin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05246">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Dado Rectangular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11,19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pPr>
                      <a:endParaRPr lang="es-EC" sz="1100">
                        <a:effectLst/>
                        <a:latin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05246">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Dado Hexagonal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5,94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pPr>
                      <a:endParaRPr lang="es-EC" sz="1100">
                        <a:effectLst/>
                        <a:latin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594199">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Real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de pesos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61,31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44,18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37,47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20,34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46,04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53,46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067">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26,23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9,10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20,60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2,99</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uadroTexto 7"/>
          <p:cNvSpPr txBox="1"/>
          <p:nvPr/>
        </p:nvSpPr>
        <p:spPr>
          <a:xfrm>
            <a:off x="107504" y="835999"/>
            <a:ext cx="1872208" cy="369332"/>
          </a:xfrm>
          <a:prstGeom prst="rect">
            <a:avLst/>
          </a:prstGeom>
          <a:noFill/>
        </p:spPr>
        <p:txBody>
          <a:bodyPr wrap="square" rtlCol="0">
            <a:spAutoFit/>
          </a:bodyPr>
          <a:lstStyle/>
          <a:p>
            <a:r>
              <a:rPr lang="es-EC" u="sng" dirty="0" smtClean="0"/>
              <a:t>Análisis de pesos</a:t>
            </a:r>
            <a:endParaRPr lang="es-EC" u="sng" dirty="0"/>
          </a:p>
        </p:txBody>
      </p:sp>
      <p:graphicFrame>
        <p:nvGraphicFramePr>
          <p:cNvPr id="10" name="Tabla 9"/>
          <p:cNvGraphicFramePr>
            <a:graphicFrameLocks noGrp="1"/>
          </p:cNvGraphicFramePr>
          <p:nvPr>
            <p:extLst>
              <p:ext uri="{D42A27DB-BD31-4B8C-83A1-F6EECF244321}">
                <p14:modId xmlns:p14="http://schemas.microsoft.com/office/powerpoint/2010/main" val="1827571196"/>
              </p:ext>
            </p:extLst>
          </p:nvPr>
        </p:nvGraphicFramePr>
        <p:xfrm>
          <a:off x="4716016" y="1400862"/>
          <a:ext cx="4248472" cy="2488603"/>
        </p:xfrm>
        <a:graphic>
          <a:graphicData uri="http://schemas.openxmlformats.org/drawingml/2006/table">
            <a:tbl>
              <a:tblPr firstRow="1" firstCol="1" bandRow="1"/>
              <a:tblGrid>
                <a:gridCol w="1341515"/>
                <a:gridCol w="602700"/>
                <a:gridCol w="864096"/>
                <a:gridCol w="720081"/>
                <a:gridCol w="720080"/>
              </a:tblGrid>
              <a:tr h="169735">
                <a:tc gridSpan="5">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Análisis de pesos</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69735">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39468">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Dado Rectangular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13,96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339468">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Dado Hexagonal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7,41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509203">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Real [g]</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de pesos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68">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76,01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54,64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23">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40,32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18,95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34,68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15,61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23">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33,04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21,36</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6,79</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1"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38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0037" y="51470"/>
            <a:ext cx="8229600" cy="504056"/>
          </a:xfrm>
        </p:spPr>
        <p:txBody>
          <a:bodyPr/>
          <a:lstStyle/>
          <a:p>
            <a:r>
              <a:rPr lang="es-EC" i="0" dirty="0" smtClean="0">
                <a:solidFill>
                  <a:schemeClr val="tx1"/>
                </a:solidFill>
                <a:effectLst/>
                <a:latin typeface="Arial" panose="020B0604020202020204" pitchFamily="34" charset="0"/>
                <a:cs typeface="Arial" panose="020B0604020202020204" pitchFamily="34" charset="0"/>
              </a:rPr>
              <a:t>ALCANCE DEL PROYECTO</a:t>
            </a:r>
            <a:r>
              <a:rPr lang="es-EC" b="0" i="0" dirty="0" smtClean="0">
                <a:solidFill>
                  <a:schemeClr val="tx1"/>
                </a:solidFill>
                <a:effectLst/>
                <a:latin typeface="Arial" panose="020B0604020202020204" pitchFamily="34" charset="0"/>
                <a:cs typeface="Arial" panose="020B0604020202020204" pitchFamily="34" charset="0"/>
              </a:rPr>
              <a:t/>
            </a:r>
            <a:br>
              <a:rPr lang="es-EC" b="0" i="0" dirty="0" smtClean="0">
                <a:solidFill>
                  <a:schemeClr val="tx1"/>
                </a:solidFill>
                <a:effectLst/>
                <a:latin typeface="Arial" panose="020B0604020202020204" pitchFamily="34" charset="0"/>
                <a:cs typeface="Arial" panose="020B0604020202020204" pitchFamily="34" charset="0"/>
              </a:rPr>
            </a:br>
            <a:endParaRPr lang="es-EC" b="0" i="0" dirty="0">
              <a:solidFill>
                <a:schemeClr val="tx1"/>
              </a:solidFill>
              <a:latin typeface="Arial" panose="020B0604020202020204" pitchFamily="34" charset="0"/>
              <a:cs typeface="Arial" panose="020B0604020202020204" pitchFamily="34" charset="0"/>
            </a:endParaRPr>
          </a:p>
        </p:txBody>
      </p:sp>
      <p:pic>
        <p:nvPicPr>
          <p:cNvPr id="5" name="Imagen 4"/>
          <p:cNvPicPr/>
          <p:nvPr/>
        </p:nvPicPr>
        <p:blipFill>
          <a:blip r:embed="rId2"/>
          <a:stretch>
            <a:fillRect/>
          </a:stretch>
        </p:blipFill>
        <p:spPr>
          <a:xfrm>
            <a:off x="3923928" y="696878"/>
            <a:ext cx="2419133" cy="1085852"/>
          </a:xfrm>
          <a:prstGeom prst="rect">
            <a:avLst/>
          </a:prstGeom>
        </p:spPr>
      </p:pic>
      <p:pic>
        <p:nvPicPr>
          <p:cNvPr id="6" name="Imagen 5"/>
          <p:cNvPicPr/>
          <p:nvPr/>
        </p:nvPicPr>
        <p:blipFill>
          <a:blip r:embed="rId3"/>
          <a:stretch>
            <a:fillRect/>
          </a:stretch>
        </p:blipFill>
        <p:spPr>
          <a:xfrm>
            <a:off x="3923039" y="2077498"/>
            <a:ext cx="2420022" cy="902743"/>
          </a:xfrm>
          <a:prstGeom prst="rect">
            <a:avLst/>
          </a:prstGeom>
        </p:spPr>
      </p:pic>
      <p:pic>
        <p:nvPicPr>
          <p:cNvPr id="7" name="Imagen 6"/>
          <p:cNvPicPr/>
          <p:nvPr/>
        </p:nvPicPr>
        <p:blipFill>
          <a:blip r:embed="rId4"/>
          <a:stretch>
            <a:fillRect/>
          </a:stretch>
        </p:blipFill>
        <p:spPr>
          <a:xfrm>
            <a:off x="3921483" y="3338387"/>
            <a:ext cx="2423133" cy="962455"/>
          </a:xfrm>
          <a:prstGeom prst="rect">
            <a:avLst/>
          </a:prstGeom>
        </p:spPr>
      </p:pic>
      <p:sp>
        <p:nvSpPr>
          <p:cNvPr id="8" name="CuadroTexto 7"/>
          <p:cNvSpPr txBox="1"/>
          <p:nvPr/>
        </p:nvSpPr>
        <p:spPr>
          <a:xfrm>
            <a:off x="6774289" y="1025568"/>
            <a:ext cx="2088232" cy="369332"/>
          </a:xfrm>
          <a:prstGeom prst="rect">
            <a:avLst/>
          </a:prstGeom>
          <a:noFill/>
        </p:spPr>
        <p:txBody>
          <a:bodyPr wrap="square" rtlCol="0">
            <a:spAutoFit/>
          </a:bodyPr>
          <a:lstStyle/>
          <a:p>
            <a:r>
              <a:rPr lang="es-EC" dirty="0" smtClean="0">
                <a:cs typeface="Arial" panose="020B0604020202020204" pitchFamily="34" charset="0"/>
              </a:rPr>
              <a:t>Elemento a Flexión</a:t>
            </a:r>
            <a:endParaRPr lang="es-EC" dirty="0">
              <a:cs typeface="Arial" panose="020B0604020202020204" pitchFamily="34" charset="0"/>
            </a:endParaRPr>
          </a:p>
        </p:txBody>
      </p:sp>
      <p:sp>
        <p:nvSpPr>
          <p:cNvPr id="9" name="CuadroTexto 8"/>
          <p:cNvSpPr txBox="1"/>
          <p:nvPr/>
        </p:nvSpPr>
        <p:spPr>
          <a:xfrm>
            <a:off x="6774288" y="3634948"/>
            <a:ext cx="2088232" cy="646331"/>
          </a:xfrm>
          <a:prstGeom prst="rect">
            <a:avLst/>
          </a:prstGeom>
          <a:noFill/>
        </p:spPr>
        <p:txBody>
          <a:bodyPr wrap="square" rtlCol="0">
            <a:spAutoFit/>
          </a:bodyPr>
          <a:lstStyle/>
          <a:p>
            <a:pPr algn="ctr"/>
            <a:r>
              <a:rPr lang="es-EC" dirty="0" smtClean="0"/>
              <a:t>Elemento a Flexo Torsión</a:t>
            </a:r>
            <a:endParaRPr lang="es-EC" dirty="0"/>
          </a:p>
        </p:txBody>
      </p:sp>
      <p:sp>
        <p:nvSpPr>
          <p:cNvPr id="10" name="CuadroTexto 9"/>
          <p:cNvSpPr txBox="1"/>
          <p:nvPr/>
        </p:nvSpPr>
        <p:spPr>
          <a:xfrm>
            <a:off x="6774288" y="2286454"/>
            <a:ext cx="2579919" cy="369332"/>
          </a:xfrm>
          <a:prstGeom prst="rect">
            <a:avLst/>
          </a:prstGeom>
          <a:noFill/>
        </p:spPr>
        <p:txBody>
          <a:bodyPr wrap="square" rtlCol="0">
            <a:spAutoFit/>
          </a:bodyPr>
          <a:lstStyle/>
          <a:p>
            <a:r>
              <a:rPr lang="es-EC" dirty="0" smtClean="0"/>
              <a:t>Elemento a Torsión</a:t>
            </a:r>
            <a:endParaRPr lang="es-EC" dirty="0"/>
          </a:p>
        </p:txBody>
      </p:sp>
      <p:sp>
        <p:nvSpPr>
          <p:cNvPr id="11" name="CuadroTexto 10"/>
          <p:cNvSpPr txBox="1"/>
          <p:nvPr/>
        </p:nvSpPr>
        <p:spPr>
          <a:xfrm>
            <a:off x="170759" y="630270"/>
            <a:ext cx="3319496" cy="3416320"/>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cs typeface="Arial" panose="020B0604020202020204" pitchFamily="34" charset="0"/>
              </a:rPr>
              <a:t>Uso del software Inspire 9,5</a:t>
            </a:r>
          </a:p>
          <a:p>
            <a:pPr marL="285750" indent="-285750" algn="just">
              <a:buFont typeface="Arial" panose="020B0604020202020204" pitchFamily="34" charset="0"/>
              <a:buChar char="•"/>
            </a:pPr>
            <a:r>
              <a:rPr lang="es-EC" dirty="0" smtClean="0">
                <a:cs typeface="Arial" panose="020B0604020202020204" pitchFamily="34" charset="0"/>
              </a:rPr>
              <a:t>Materiales a usar: Polímeros </a:t>
            </a:r>
            <a:r>
              <a:rPr lang="es-EC" dirty="0" err="1" smtClean="0">
                <a:cs typeface="Arial" panose="020B0604020202020204" pitchFamily="34" charset="0"/>
              </a:rPr>
              <a:t>Acrilonitrilo</a:t>
            </a:r>
            <a:r>
              <a:rPr lang="es-EC" dirty="0" smtClean="0">
                <a:cs typeface="Arial" panose="020B0604020202020204" pitchFamily="34" charset="0"/>
              </a:rPr>
              <a:t> butadieno estireno (ABS) y Ácido </a:t>
            </a:r>
            <a:r>
              <a:rPr lang="es-EC" dirty="0" err="1" smtClean="0">
                <a:cs typeface="Arial" panose="020B0604020202020204" pitchFamily="34" charset="0"/>
              </a:rPr>
              <a:t>Poliláctico</a:t>
            </a:r>
            <a:r>
              <a:rPr lang="es-EC" dirty="0" smtClean="0">
                <a:cs typeface="Arial" panose="020B0604020202020204" pitchFamily="34" charset="0"/>
              </a:rPr>
              <a:t> (PLA)</a:t>
            </a:r>
          </a:p>
          <a:p>
            <a:pPr marL="285750" indent="-285750" algn="just">
              <a:buFont typeface="Arial" panose="020B0604020202020204" pitchFamily="34" charset="0"/>
              <a:buChar char="•"/>
            </a:pPr>
            <a:r>
              <a:rPr lang="es-EC" dirty="0" smtClean="0">
                <a:cs typeface="Arial" panose="020B0604020202020204" pitchFamily="34" charset="0"/>
              </a:rPr>
              <a:t>Fabricación de tres prototipos de elementos </a:t>
            </a:r>
          </a:p>
          <a:p>
            <a:pPr marL="285750" indent="-285750" algn="just">
              <a:buFont typeface="Arial" panose="020B0604020202020204" pitchFamily="34" charset="0"/>
              <a:buChar char="•"/>
            </a:pPr>
            <a:r>
              <a:rPr lang="es-EC" dirty="0" smtClean="0">
                <a:cs typeface="Arial" panose="020B0604020202020204" pitchFamily="34" charset="0"/>
              </a:rPr>
              <a:t>Uso programas de CAD para la simulación</a:t>
            </a:r>
          </a:p>
          <a:p>
            <a:pPr marL="285750" indent="-285750" algn="just">
              <a:buFont typeface="Arial" panose="020B0604020202020204" pitchFamily="34" charset="0"/>
              <a:buChar char="•"/>
            </a:pPr>
            <a:r>
              <a:rPr lang="es-EC" dirty="0" smtClean="0">
                <a:cs typeface="Arial" panose="020B0604020202020204" pitchFamily="34" charset="0"/>
              </a:rPr>
              <a:t>Validación de elementos optimizados topológicamente por medio de ensayos mecánicos</a:t>
            </a:r>
            <a:endParaRPr lang="es-EC" dirty="0">
              <a:cs typeface="Arial" panose="020B0604020202020204" pitchFamily="34" charset="0"/>
            </a:endParaRPr>
          </a:p>
        </p:txBody>
      </p:sp>
      <p:pic>
        <p:nvPicPr>
          <p:cNvPr id="12" name="4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5389" y="4300842"/>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989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55526"/>
            <a:ext cx="3203848" cy="369332"/>
          </a:xfrm>
          <a:prstGeom prst="rect">
            <a:avLst/>
          </a:prstGeom>
          <a:noFill/>
        </p:spPr>
        <p:txBody>
          <a:bodyPr wrap="square" rtlCol="0">
            <a:spAutoFit/>
          </a:bodyPr>
          <a:lstStyle/>
          <a:p>
            <a:r>
              <a:rPr lang="es-EC" u="sng" dirty="0" smtClean="0"/>
              <a:t>Análisis de esfuerzos cortantes</a:t>
            </a:r>
            <a:endParaRPr lang="es-EC" u="sng" dirty="0"/>
          </a:p>
        </p:txBody>
      </p:sp>
      <p:graphicFrame>
        <p:nvGraphicFramePr>
          <p:cNvPr id="5" name="Gráfico 4"/>
          <p:cNvGraphicFramePr/>
          <p:nvPr>
            <p:extLst>
              <p:ext uri="{D42A27DB-BD31-4B8C-83A1-F6EECF244321}">
                <p14:modId xmlns:p14="http://schemas.microsoft.com/office/powerpoint/2010/main" val="2201560604"/>
              </p:ext>
            </p:extLst>
          </p:nvPr>
        </p:nvGraphicFramePr>
        <p:xfrm>
          <a:off x="1619672" y="1059582"/>
          <a:ext cx="5526360" cy="31718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9800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55526"/>
            <a:ext cx="3635896" cy="369332"/>
          </a:xfrm>
          <a:prstGeom prst="rect">
            <a:avLst/>
          </a:prstGeom>
          <a:noFill/>
        </p:spPr>
        <p:txBody>
          <a:bodyPr wrap="square" rtlCol="0">
            <a:spAutoFit/>
          </a:bodyPr>
          <a:lstStyle/>
          <a:p>
            <a:r>
              <a:rPr lang="es-EC" u="sng" dirty="0" smtClean="0"/>
              <a:t>Análisis de ángulos de torsión</a:t>
            </a:r>
            <a:endParaRPr lang="es-EC" u="sng" dirty="0"/>
          </a:p>
        </p:txBody>
      </p:sp>
      <p:graphicFrame>
        <p:nvGraphicFramePr>
          <p:cNvPr id="6" name="Tabla 5"/>
          <p:cNvGraphicFramePr>
            <a:graphicFrameLocks noGrp="1"/>
          </p:cNvGraphicFramePr>
          <p:nvPr>
            <p:extLst>
              <p:ext uri="{D42A27DB-BD31-4B8C-83A1-F6EECF244321}">
                <p14:modId xmlns:p14="http://schemas.microsoft.com/office/powerpoint/2010/main" val="1520848164"/>
              </p:ext>
            </p:extLst>
          </p:nvPr>
        </p:nvGraphicFramePr>
        <p:xfrm>
          <a:off x="467544" y="1347614"/>
          <a:ext cx="3695700" cy="1714500"/>
        </p:xfrm>
        <a:graphic>
          <a:graphicData uri="http://schemas.openxmlformats.org/drawingml/2006/table">
            <a:tbl>
              <a:tblPr firstRow="1" firstCol="1" bandRow="1"/>
              <a:tblGrid>
                <a:gridCol w="762000"/>
                <a:gridCol w="901700"/>
                <a:gridCol w="1041400"/>
                <a:gridCol w="990600"/>
              </a:tblGrid>
              <a:tr h="190500">
                <a:tc gridSpan="4">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Angulo de Torsión [Grados]</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gridSpan="4">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ABS</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1500">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Simulación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Ensayos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3,75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25,07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4,82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-14,11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7,14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0777636"/>
              </p:ext>
            </p:extLst>
          </p:nvPr>
        </p:nvGraphicFramePr>
        <p:xfrm>
          <a:off x="4788024" y="1347614"/>
          <a:ext cx="3695700" cy="1714500"/>
        </p:xfrm>
        <a:graphic>
          <a:graphicData uri="http://schemas.openxmlformats.org/drawingml/2006/table">
            <a:tbl>
              <a:tblPr firstRow="1" firstCol="1" bandRow="1"/>
              <a:tblGrid>
                <a:gridCol w="762000"/>
                <a:gridCol w="901700"/>
                <a:gridCol w="1041400"/>
                <a:gridCol w="990600"/>
              </a:tblGrid>
              <a:tr h="190500">
                <a:tc gridSpan="4">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Angulo de Torsión [Grados]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gridSpan="4">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1500">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Simulación</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Ensayos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6,93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2,61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-9,96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4,64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6,30- 7,82</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438932" y="3363838"/>
            <a:ext cx="7013388" cy="923330"/>
          </a:xfrm>
          <a:prstGeom prst="rect">
            <a:avLst/>
          </a:prstGeom>
        </p:spPr>
        <p:txBody>
          <a:bodyPr wrap="square">
            <a:spAutoFit/>
          </a:bodyPr>
          <a:lstStyle/>
          <a:p>
            <a:pPr marL="285750" indent="-285750">
              <a:buFont typeface="Arial" panose="020B0604020202020204" pitchFamily="34" charset="0"/>
              <a:buChar char="•"/>
            </a:pPr>
            <a:r>
              <a:rPr lang="es-EC" dirty="0"/>
              <a:t>Existe una pequeña variación en el </a:t>
            </a:r>
            <a:r>
              <a:rPr lang="es-EC" dirty="0" smtClean="0"/>
              <a:t>módulo </a:t>
            </a:r>
            <a:r>
              <a:rPr lang="es-EC" dirty="0"/>
              <a:t>de elasticidad</a:t>
            </a:r>
          </a:p>
          <a:p>
            <a:pPr marL="285750" indent="-285750">
              <a:buFont typeface="Arial" panose="020B0604020202020204" pitchFamily="34" charset="0"/>
              <a:buChar char="•"/>
            </a:pPr>
            <a:r>
              <a:rPr lang="es-EC" dirty="0"/>
              <a:t>Errores de impresión</a:t>
            </a:r>
          </a:p>
          <a:p>
            <a:pPr marL="285750" indent="-285750">
              <a:buFont typeface="Arial" panose="020B0604020202020204" pitchFamily="34" charset="0"/>
              <a:buChar char="•"/>
            </a:pPr>
            <a:r>
              <a:rPr lang="es-EC" dirty="0"/>
              <a:t>Errores de lectura de datos</a:t>
            </a:r>
          </a:p>
        </p:txBody>
      </p:sp>
      <p:pic>
        <p:nvPicPr>
          <p:cNvPr id="10"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88502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53101" y="529376"/>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Prisma cuadrado a flexo torsión</a:t>
            </a:r>
            <a:endParaRPr lang="es-EC" sz="2400" b="1" dirty="0">
              <a:latin typeface="Arial" panose="020B0604020202020204" pitchFamily="34" charset="0"/>
              <a:cs typeface="Arial" panose="020B0604020202020204" pitchFamily="34" charset="0"/>
            </a:endParaRPr>
          </a:p>
        </p:txBody>
      </p:sp>
      <p:sp>
        <p:nvSpPr>
          <p:cNvPr id="5" name="CuadroTexto 4"/>
          <p:cNvSpPr txBox="1"/>
          <p:nvPr/>
        </p:nvSpPr>
        <p:spPr>
          <a:xfrm>
            <a:off x="107504" y="835999"/>
            <a:ext cx="1872208" cy="369332"/>
          </a:xfrm>
          <a:prstGeom prst="rect">
            <a:avLst/>
          </a:prstGeom>
          <a:noFill/>
        </p:spPr>
        <p:txBody>
          <a:bodyPr wrap="square" rtlCol="0">
            <a:spAutoFit/>
          </a:bodyPr>
          <a:lstStyle/>
          <a:p>
            <a:r>
              <a:rPr lang="es-EC" u="sng" dirty="0" smtClean="0"/>
              <a:t>Análisis de pesos</a:t>
            </a:r>
            <a:endParaRPr lang="es-EC" u="sng" dirty="0"/>
          </a:p>
        </p:txBody>
      </p:sp>
      <p:graphicFrame>
        <p:nvGraphicFramePr>
          <p:cNvPr id="7" name="Tabla 6"/>
          <p:cNvGraphicFramePr>
            <a:graphicFrameLocks noGrp="1"/>
          </p:cNvGraphicFramePr>
          <p:nvPr>
            <p:extLst>
              <p:ext uri="{D42A27DB-BD31-4B8C-83A1-F6EECF244321}">
                <p14:modId xmlns:p14="http://schemas.microsoft.com/office/powerpoint/2010/main" val="2478247491"/>
              </p:ext>
            </p:extLst>
          </p:nvPr>
        </p:nvGraphicFramePr>
        <p:xfrm>
          <a:off x="107504" y="1205331"/>
          <a:ext cx="4176464" cy="3305769"/>
        </p:xfrm>
        <a:graphic>
          <a:graphicData uri="http://schemas.openxmlformats.org/drawingml/2006/table">
            <a:tbl>
              <a:tblPr firstRow="1" firstCol="1" bandRow="1"/>
              <a:tblGrid>
                <a:gridCol w="1440160"/>
                <a:gridCol w="576064"/>
                <a:gridCol w="720080"/>
                <a:gridCol w="630690"/>
                <a:gridCol w="809470"/>
              </a:tblGrid>
              <a:tr h="135930">
                <a:tc gridSpan="5">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Análisis de pesos</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1859">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Material</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ABS</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pPr>
                      <a:endParaRPr lang="es-EC" sz="1100" dirty="0">
                        <a:effectLst/>
                        <a:latin typeface="Calibri" panose="020F050202020403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07789">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Peso Dado Rectangular [g]</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23,12</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07000"/>
                        </a:lnSpc>
                      </a:pPr>
                      <a:endParaRPr lang="es-EC" sz="1100" dirty="0">
                        <a:effectLst/>
                        <a:latin typeface="Calibri" panose="020F050202020403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815577">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Porcentaje de masa [%]</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Peso [g]</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Peso Real [g]</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Relación de pesos</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Error Porcentual [%]</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133,23</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110,11</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100,00</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0,00</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80,96</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57,84</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52,53</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5,06</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57,73</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34,61</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31,43</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4,77</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45,57</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22,45</a:t>
                      </a:r>
                      <a:endParaRPr lang="es-EC" sz="110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20,39</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1,94</a:t>
                      </a:r>
                      <a:endParaRPr lang="es-EC" sz="1100" dirty="0">
                        <a:effectLst/>
                        <a:latin typeface="Calibri" panose="020F0502020204030204" pitchFamily="34" charset="0"/>
                        <a:ea typeface="Arial" panose="020B0604020202020204" pitchFamily="34" charset="0"/>
                        <a:cs typeface="Calibri" panose="020F0502020204030204" pitchFamily="34"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852457979"/>
              </p:ext>
            </p:extLst>
          </p:nvPr>
        </p:nvGraphicFramePr>
        <p:xfrm>
          <a:off x="4499992" y="1205331"/>
          <a:ext cx="4320480" cy="3305769"/>
        </p:xfrm>
        <a:graphic>
          <a:graphicData uri="http://schemas.openxmlformats.org/drawingml/2006/table">
            <a:tbl>
              <a:tblPr firstRow="1" firstCol="1" bandRow="1"/>
              <a:tblGrid>
                <a:gridCol w="1440160"/>
                <a:gridCol w="576064"/>
                <a:gridCol w="864096"/>
                <a:gridCol w="616228"/>
                <a:gridCol w="823932"/>
              </a:tblGrid>
              <a:tr h="135930">
                <a:tc gridSpan="5">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Análisis de pesos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71859">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Material </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407789">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Dado Rectangular [g]</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28,84</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815577">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[g]</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Peso Real [g]</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Relación de pesos</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165,14</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136,3</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100,00</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0,00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100,99</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72,15</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52,93</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5,87</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72,13</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43,29</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31,76</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5,87</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789">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57,75</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21,21</a:t>
                      </a:r>
                      <a:endParaRPr lang="es-EC" sz="110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6,05</a:t>
                      </a:r>
                      <a:endParaRPr lang="es-EC" sz="1100" dirty="0">
                        <a:effectLst/>
                        <a:latin typeface="Arial" panose="020B0604020202020204" pitchFamily="34" charset="0"/>
                        <a:ea typeface="Arial" panose="020B0604020202020204" pitchFamily="34" charset="0"/>
                        <a:cs typeface="Times New Roman" panose="02020603050405020304" pitchFamily="18" charset="0"/>
                      </a:endParaRPr>
                    </a:p>
                  </a:txBody>
                  <a:tcPr marL="33682" marR="3368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10"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4287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555526"/>
            <a:ext cx="2160240" cy="369332"/>
          </a:xfrm>
          <a:prstGeom prst="rect">
            <a:avLst/>
          </a:prstGeom>
          <a:noFill/>
        </p:spPr>
        <p:txBody>
          <a:bodyPr wrap="square" rtlCol="0">
            <a:spAutoFit/>
          </a:bodyPr>
          <a:lstStyle/>
          <a:p>
            <a:r>
              <a:rPr lang="es-EC" u="sng" dirty="0" smtClean="0"/>
              <a:t>Análisis de esfuerzos</a:t>
            </a:r>
            <a:endParaRPr lang="es-EC" u="sng" dirty="0"/>
          </a:p>
        </p:txBody>
      </p:sp>
      <p:graphicFrame>
        <p:nvGraphicFramePr>
          <p:cNvPr id="5" name="Gráfico 4"/>
          <p:cNvGraphicFramePr/>
          <p:nvPr>
            <p:extLst>
              <p:ext uri="{D42A27DB-BD31-4B8C-83A1-F6EECF244321}">
                <p14:modId xmlns:p14="http://schemas.microsoft.com/office/powerpoint/2010/main" val="1702335320"/>
              </p:ext>
            </p:extLst>
          </p:nvPr>
        </p:nvGraphicFramePr>
        <p:xfrm>
          <a:off x="2267744" y="1059582"/>
          <a:ext cx="4878288" cy="3099792"/>
        </p:xfrm>
        <a:graphic>
          <a:graphicData uri="http://schemas.openxmlformats.org/drawingml/2006/chart">
            <c:chart xmlns:c="http://schemas.openxmlformats.org/drawingml/2006/chart" xmlns:r="http://schemas.openxmlformats.org/officeDocument/2006/relationships" r:id="rId2"/>
          </a:graphicData>
        </a:graphic>
      </p:graphicFrame>
      <p:pic>
        <p:nvPicPr>
          <p:cNvPr id="6"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70946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785537738"/>
              </p:ext>
            </p:extLst>
          </p:nvPr>
        </p:nvGraphicFramePr>
        <p:xfrm>
          <a:off x="1817948" y="924858"/>
          <a:ext cx="5598368" cy="315906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0" y="555526"/>
            <a:ext cx="3635896" cy="369332"/>
          </a:xfrm>
          <a:prstGeom prst="rect">
            <a:avLst/>
          </a:prstGeom>
          <a:noFill/>
        </p:spPr>
        <p:txBody>
          <a:bodyPr wrap="square" rtlCol="0">
            <a:spAutoFit/>
          </a:bodyPr>
          <a:lstStyle/>
          <a:p>
            <a:r>
              <a:rPr lang="es-EC" u="sng" dirty="0" smtClean="0"/>
              <a:t>Análisis de deformaciones unitarias </a:t>
            </a:r>
            <a:endParaRPr lang="es-EC" u="sng" dirty="0"/>
          </a:p>
        </p:txBody>
      </p:sp>
      <p:pic>
        <p:nvPicPr>
          <p:cNvPr id="7"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5178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07504" y="555526"/>
            <a:ext cx="2284151" cy="369332"/>
          </a:xfrm>
          <a:prstGeom prst="rect">
            <a:avLst/>
          </a:prstGeom>
        </p:spPr>
        <p:txBody>
          <a:bodyPr wrap="none">
            <a:spAutoFit/>
          </a:bodyPr>
          <a:lstStyle/>
          <a:p>
            <a:r>
              <a:rPr lang="es-EC" u="sng" dirty="0"/>
              <a:t>Análisis de </a:t>
            </a:r>
            <a:r>
              <a:rPr lang="es-EC" u="sng" dirty="0" smtClean="0"/>
              <a:t>deflexiones</a:t>
            </a:r>
            <a:endParaRPr lang="es-EC" u="sng" dirty="0"/>
          </a:p>
        </p:txBody>
      </p:sp>
      <p:graphicFrame>
        <p:nvGraphicFramePr>
          <p:cNvPr id="6" name="Tabla 5"/>
          <p:cNvGraphicFramePr>
            <a:graphicFrameLocks noGrp="1"/>
          </p:cNvGraphicFramePr>
          <p:nvPr>
            <p:extLst>
              <p:ext uri="{D42A27DB-BD31-4B8C-83A1-F6EECF244321}">
                <p14:modId xmlns:p14="http://schemas.microsoft.com/office/powerpoint/2010/main" val="4157815145"/>
              </p:ext>
            </p:extLst>
          </p:nvPr>
        </p:nvGraphicFramePr>
        <p:xfrm>
          <a:off x="395536" y="1203598"/>
          <a:ext cx="3771900" cy="1714500"/>
        </p:xfrm>
        <a:graphic>
          <a:graphicData uri="http://schemas.openxmlformats.org/drawingml/2006/table">
            <a:tbl>
              <a:tblPr firstRow="1" firstCol="1" bandRow="1"/>
              <a:tblGrid>
                <a:gridCol w="762000"/>
                <a:gridCol w="838200"/>
                <a:gridCol w="863600"/>
                <a:gridCol w="1308100"/>
              </a:tblGrid>
              <a:tr h="190500">
                <a:tc gridSpan="4">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Desplazamientos [mm]</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gridSpan="4">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ABS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1500">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Simulación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Ensayos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0,45</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0,67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2,21</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0,96</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0,94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-2,08</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318728787"/>
              </p:ext>
            </p:extLst>
          </p:nvPr>
        </p:nvGraphicFramePr>
        <p:xfrm>
          <a:off x="4716016" y="1203598"/>
          <a:ext cx="3771900" cy="1714500"/>
        </p:xfrm>
        <a:graphic>
          <a:graphicData uri="http://schemas.openxmlformats.org/drawingml/2006/table">
            <a:tbl>
              <a:tblPr firstRow="1" firstCol="1" bandRow="1"/>
              <a:tblGrid>
                <a:gridCol w="762000"/>
                <a:gridCol w="838200"/>
                <a:gridCol w="863600"/>
                <a:gridCol w="1308100"/>
              </a:tblGrid>
              <a:tr h="190500">
                <a:tc gridSpan="4">
                  <a:txBody>
                    <a:bodyPr/>
                    <a:lstStyle/>
                    <a:p>
                      <a:pPr algn="ctr">
                        <a:lnSpc>
                          <a:spcPct val="107000"/>
                        </a:lnSpc>
                        <a:spcAft>
                          <a:spcPts val="0"/>
                        </a:spcAft>
                      </a:pPr>
                      <a:r>
                        <a:rPr lang="es-EC"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Desplazamientos [mm]</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190500">
                <a:tc gridSpan="4">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PLA</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c hMerge="1">
                  <a:txBody>
                    <a:bodyPr/>
                    <a:lstStyle/>
                    <a:p>
                      <a:endParaRPr lang="es-EC"/>
                    </a:p>
                  </a:txBody>
                  <a:tcPr/>
                </a:tc>
              </a:tr>
              <a:tr h="571500">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Porcentaje de masa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Simulación</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Ensayos</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Error Porcentual [%]</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0,23</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15,58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0,28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2,94</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0,37</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-2,89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0,49</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0,48</a:t>
                      </a:r>
                      <a:endParaRPr lang="es-EC" sz="120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EC" sz="1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-2,44</a:t>
                      </a:r>
                      <a:endParaRPr lang="es-EC" sz="1200" dirty="0">
                        <a:effectLst/>
                        <a:latin typeface="Arial" panose="020B0604020202020204" pitchFamily="34" charset="0"/>
                        <a:ea typeface="Arial" panose="020B060402020202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ángulo 8"/>
          <p:cNvSpPr/>
          <p:nvPr/>
        </p:nvSpPr>
        <p:spPr>
          <a:xfrm>
            <a:off x="395536" y="3291830"/>
            <a:ext cx="6264696" cy="923330"/>
          </a:xfrm>
          <a:prstGeom prst="rect">
            <a:avLst/>
          </a:prstGeom>
        </p:spPr>
        <p:txBody>
          <a:bodyPr wrap="square">
            <a:spAutoFit/>
          </a:bodyPr>
          <a:lstStyle/>
          <a:p>
            <a:pPr marL="285750" indent="-285750">
              <a:buFont typeface="Arial" panose="020B0604020202020204" pitchFamily="34" charset="0"/>
              <a:buChar char="•"/>
            </a:pPr>
            <a:r>
              <a:rPr lang="es-EC" dirty="0"/>
              <a:t>Existe una pequeña variación en el </a:t>
            </a:r>
            <a:r>
              <a:rPr lang="es-EC" dirty="0" smtClean="0"/>
              <a:t>módulo </a:t>
            </a:r>
            <a:r>
              <a:rPr lang="es-EC" dirty="0"/>
              <a:t>de elasticidad</a:t>
            </a:r>
          </a:p>
          <a:p>
            <a:pPr marL="285750" indent="-285750">
              <a:buFont typeface="Arial" panose="020B0604020202020204" pitchFamily="34" charset="0"/>
              <a:buChar char="•"/>
            </a:pPr>
            <a:r>
              <a:rPr lang="es-EC" dirty="0"/>
              <a:t>Errores de impresión</a:t>
            </a:r>
          </a:p>
          <a:p>
            <a:pPr marL="285750" indent="-285750">
              <a:buFont typeface="Arial" panose="020B0604020202020204" pitchFamily="34" charset="0"/>
              <a:buChar char="•"/>
            </a:pPr>
            <a:r>
              <a:rPr lang="es-EC" dirty="0"/>
              <a:t>Errores de lectura de datos</a:t>
            </a:r>
          </a:p>
        </p:txBody>
      </p:sp>
      <p:pic>
        <p:nvPicPr>
          <p:cNvPr id="10"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004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5509" y="10996"/>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Conclusiones</a:t>
            </a:r>
            <a:endParaRPr lang="es-EC" sz="2400" b="1" dirty="0">
              <a:latin typeface="Arial" panose="020B0604020202020204" pitchFamily="34" charset="0"/>
              <a:cs typeface="Arial" panose="020B0604020202020204" pitchFamily="34" charset="0"/>
            </a:endParaRPr>
          </a:p>
        </p:txBody>
      </p:sp>
      <p:sp>
        <p:nvSpPr>
          <p:cNvPr id="6" name="Rectángulo 5"/>
          <p:cNvSpPr/>
          <p:nvPr/>
        </p:nvSpPr>
        <p:spPr>
          <a:xfrm>
            <a:off x="395536" y="411510"/>
            <a:ext cx="8496944" cy="3672800"/>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sz="1600" dirty="0">
                <a:ea typeface="Arial" panose="020B0604020202020204" pitchFamily="34" charset="0"/>
                <a:cs typeface="Times New Roman" panose="02020603050405020304" pitchFamily="18" charset="0"/>
              </a:rPr>
              <a:t>La optimización topológica es de gran ayuda al momento de realizar el diseño de un elemento de cualquier tipo de material </a:t>
            </a:r>
            <a:r>
              <a:rPr lang="es-EC" sz="1600" dirty="0" smtClean="0">
                <a:ea typeface="Arial" panose="020B0604020202020204" pitchFamily="34" charset="0"/>
                <a:cs typeface="Times New Roman" panose="02020603050405020304" pitchFamily="18" charset="0"/>
              </a:rPr>
              <a:t>ya </a:t>
            </a:r>
            <a:r>
              <a:rPr lang="es-EC" sz="1600" dirty="0">
                <a:ea typeface="Arial" panose="020B0604020202020204" pitchFamily="34" charset="0"/>
                <a:cs typeface="Times New Roman" panose="02020603050405020304" pitchFamily="18" charset="0"/>
              </a:rPr>
              <a:t>que se puede optimizar el peso del elemento, su geometría y el costo del mismo. </a:t>
            </a:r>
            <a:endParaRPr lang="es-EC" sz="1600" dirty="0" smtClean="0">
              <a:ea typeface="Arial" panose="020B0604020202020204" pitchFamily="34" charset="0"/>
              <a:cs typeface="Times New Roman" panose="02020603050405020304" pitchFamily="18" charset="0"/>
            </a:endParaRPr>
          </a:p>
          <a:p>
            <a:pPr marL="342900" indent="-342900" algn="just">
              <a:lnSpc>
                <a:spcPct val="150000"/>
              </a:lnSpc>
              <a:spcAft>
                <a:spcPts val="1000"/>
              </a:spcAft>
              <a:buFont typeface="Symbol" panose="05050102010706020507" pitchFamily="18" charset="2"/>
              <a:buChar char=""/>
            </a:pPr>
            <a:r>
              <a:rPr lang="es-EC" sz="1600" dirty="0"/>
              <a:t>Se observó que el análisis de optimización topológica no depende del material ni del tipo de cargas que se estén aplicando, solamente depende del tipo de apoyos que tenga el elemento, del porcentaje de masa con que se vaya a trabajar y de las restricciones de espesor.</a:t>
            </a:r>
          </a:p>
          <a:p>
            <a:pPr marL="342900" lvl="0" indent="-342900" algn="just">
              <a:lnSpc>
                <a:spcPct val="150000"/>
              </a:lnSpc>
              <a:spcAft>
                <a:spcPts val="1000"/>
              </a:spcAft>
              <a:buFont typeface="Symbol" panose="05050102010706020507" pitchFamily="18" charset="2"/>
              <a:buChar char=""/>
            </a:pPr>
            <a:r>
              <a:rPr lang="es-EC" sz="1600" dirty="0"/>
              <a:t>Se observó que el programa Inspire 9.5 realiza la optimización topológica buscando la máxima rigidez con diferentes porcentajes de masa y con la máxima inercia posible en el elemento</a:t>
            </a:r>
            <a:r>
              <a:rPr lang="es-EC" sz="1600" dirty="0" smtClean="0"/>
              <a:t>. </a:t>
            </a:r>
            <a:r>
              <a:rPr lang="es-EC" sz="1600" dirty="0"/>
              <a:t>El programa busca dejar el mismo esfuerzo en todo el </a:t>
            </a:r>
            <a:r>
              <a:rPr lang="es-EC" sz="1600" dirty="0" smtClean="0"/>
              <a:t>elemento.</a:t>
            </a:r>
          </a:p>
        </p:txBody>
      </p:sp>
      <p:pic>
        <p:nvPicPr>
          <p:cNvPr id="7"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216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411510"/>
            <a:ext cx="9144000" cy="4247317"/>
          </a:xfrm>
          <a:prstGeom prst="rect">
            <a:avLst/>
          </a:prstGeom>
        </p:spPr>
        <p:txBody>
          <a:bodyPr wrap="square">
            <a:spAutoFit/>
          </a:bodyPr>
          <a:lstStyle/>
          <a:p>
            <a:pPr marL="285750" indent="-285750" algn="just">
              <a:buFont typeface="Arial" panose="020B0604020202020204" pitchFamily="34" charset="0"/>
              <a:buChar char="•"/>
            </a:pPr>
            <a:r>
              <a:rPr lang="es-EC" dirty="0" smtClean="0"/>
              <a:t>Se </a:t>
            </a:r>
            <a:r>
              <a:rPr lang="es-EC" dirty="0"/>
              <a:t>obtuvo mediante las simulaciones realizadas que los esfuerzos solamente dependen de la fuerza que se le está aplicando y de las características geométricas que tenga el elemento mas no del material y el coeficiente de </a:t>
            </a:r>
            <a:r>
              <a:rPr lang="es-EC" dirty="0" err="1"/>
              <a:t>poisson</a:t>
            </a:r>
            <a:r>
              <a:rPr lang="es-EC" dirty="0" smtClean="0"/>
              <a:t>.</a:t>
            </a:r>
          </a:p>
          <a:p>
            <a:pPr algn="just"/>
            <a:endParaRPr lang="es-EC" dirty="0" smtClean="0"/>
          </a:p>
          <a:p>
            <a:pPr marL="285750" indent="-285750" algn="just">
              <a:buFont typeface="Arial" panose="020B0604020202020204" pitchFamily="34" charset="0"/>
              <a:buChar char="•"/>
            </a:pPr>
            <a:r>
              <a:rPr lang="es-EC" dirty="0"/>
              <a:t>Se observó con los diagramas de esfuerzo, esfuerzo cortante y deformación unitaria que se puede realizar elementos optimizados topológicamente desde el 45% de masa en </a:t>
            </a:r>
            <a:r>
              <a:rPr lang="es-EC" dirty="0" smtClean="0"/>
              <a:t>adelante.</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a:t>Se obtuvo en los ensayos realizados de flexión, torsión y flexo torsión que los datos medidos </a:t>
            </a:r>
            <a:r>
              <a:rPr lang="es-EC" dirty="0" smtClean="0"/>
              <a:t>son parecidos </a:t>
            </a:r>
            <a:r>
              <a:rPr lang="es-EC" dirty="0"/>
              <a:t>con los resultados obtenidos en las simulaciones realizadas en el programa </a:t>
            </a:r>
            <a:r>
              <a:rPr lang="es-EC" dirty="0" smtClean="0"/>
              <a:t>CAD. Los errores porcentuales generados se deben a diferentes factores como: </a:t>
            </a:r>
            <a:r>
              <a:rPr lang="es-EC" dirty="0"/>
              <a:t>por ser elementos pequeños y tener valores de deflexión pequeños los </a:t>
            </a:r>
            <a:r>
              <a:rPr lang="es-EC" dirty="0" smtClean="0"/>
              <a:t>errores van </a:t>
            </a:r>
            <a:r>
              <a:rPr lang="es-EC" dirty="0"/>
              <a:t>a ser bastantes grandes, </a:t>
            </a:r>
            <a:r>
              <a:rPr lang="es-EC" dirty="0" smtClean="0"/>
              <a:t>existe </a:t>
            </a:r>
            <a:r>
              <a:rPr lang="es-EC" dirty="0"/>
              <a:t>una pequeña variación </a:t>
            </a:r>
            <a:r>
              <a:rPr lang="es-EC" dirty="0" smtClean="0"/>
              <a:t>del </a:t>
            </a:r>
            <a:r>
              <a:rPr lang="es-EC" dirty="0"/>
              <a:t>módulo de elasticidad en cada una de las </a:t>
            </a:r>
            <a:r>
              <a:rPr lang="es-EC" dirty="0" smtClean="0"/>
              <a:t>piezas, </a:t>
            </a:r>
            <a:r>
              <a:rPr lang="es-EC" dirty="0"/>
              <a:t>las dimensiones de impresión no son totalmente exactas con las simuladas y existen errores de lectura de datos ya que la toma de los mismos al momento de realizar los ensayos fue </a:t>
            </a:r>
            <a:r>
              <a:rPr lang="es-EC" dirty="0" smtClean="0"/>
              <a:t>manual.</a:t>
            </a:r>
            <a:endParaRPr lang="es-EC" dirty="0"/>
          </a:p>
          <a:p>
            <a:pPr marL="285750" indent="-285750">
              <a:buFont typeface="Arial" panose="020B0604020202020204" pitchFamily="34" charset="0"/>
              <a:buChar char="•"/>
            </a:pPr>
            <a:endParaRPr lang="es-EC" dirty="0"/>
          </a:p>
        </p:txBody>
      </p:sp>
      <p:pic>
        <p:nvPicPr>
          <p:cNvPr id="5"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6971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65509" y="10996"/>
            <a:ext cx="8490899"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Recomendaciones</a:t>
            </a:r>
            <a:endParaRPr lang="es-EC" sz="2400" b="1" dirty="0">
              <a:latin typeface="Arial" panose="020B0604020202020204" pitchFamily="34" charset="0"/>
              <a:cs typeface="Arial" panose="020B0604020202020204" pitchFamily="34" charset="0"/>
            </a:endParaRPr>
          </a:p>
        </p:txBody>
      </p:sp>
      <p:sp>
        <p:nvSpPr>
          <p:cNvPr id="5" name="Rectángulo 4"/>
          <p:cNvSpPr/>
          <p:nvPr/>
        </p:nvSpPr>
        <p:spPr>
          <a:xfrm>
            <a:off x="107504" y="472661"/>
            <a:ext cx="8964488" cy="4216539"/>
          </a:xfrm>
          <a:prstGeom prst="rect">
            <a:avLst/>
          </a:prstGeom>
        </p:spPr>
        <p:txBody>
          <a:bodyPr wrap="square">
            <a:spAutoFit/>
          </a:bodyPr>
          <a:lstStyle/>
          <a:p>
            <a:pPr marL="342900" lvl="0" indent="-342900" algn="just">
              <a:lnSpc>
                <a:spcPct val="150000"/>
              </a:lnSpc>
              <a:spcAft>
                <a:spcPts val="1000"/>
              </a:spcAft>
              <a:buFont typeface="Symbol" panose="05050102010706020507" pitchFamily="18" charset="2"/>
              <a:buChar char=""/>
            </a:pPr>
            <a:r>
              <a:rPr lang="es-EC" dirty="0">
                <a:ea typeface="Arial" panose="020B0604020202020204" pitchFamily="34" charset="0"/>
                <a:cs typeface="Times New Roman" panose="02020603050405020304" pitchFamily="18" charset="0"/>
              </a:rPr>
              <a:t>Realizar la corrida de la optimización topológica en el programa Inspire 9.5 con diferentes valores de factor de seguridad  y con diferentes restricciones de </a:t>
            </a:r>
            <a:r>
              <a:rPr lang="es-EC" dirty="0" smtClean="0">
                <a:ea typeface="Arial" panose="020B0604020202020204" pitchFamily="34" charset="0"/>
                <a:cs typeface="Times New Roman" panose="02020603050405020304" pitchFamily="18" charset="0"/>
              </a:rPr>
              <a:t>frecuencia.</a:t>
            </a:r>
          </a:p>
          <a:p>
            <a:pPr marL="342900" lvl="0" indent="-342900" algn="just">
              <a:lnSpc>
                <a:spcPct val="150000"/>
              </a:lnSpc>
              <a:spcAft>
                <a:spcPts val="1000"/>
              </a:spcAft>
              <a:buFont typeface="Symbol" panose="05050102010706020507" pitchFamily="18" charset="2"/>
              <a:buChar char=""/>
            </a:pPr>
            <a:r>
              <a:rPr lang="es-EC" dirty="0" smtClean="0">
                <a:ea typeface="Arial" panose="020B0604020202020204" pitchFamily="34" charset="0"/>
                <a:cs typeface="Times New Roman" panose="02020603050405020304" pitchFamily="18" charset="0"/>
              </a:rPr>
              <a:t>Aplicar </a:t>
            </a:r>
            <a:r>
              <a:rPr lang="es-EC" dirty="0">
                <a:ea typeface="Arial" panose="020B0604020202020204" pitchFamily="34" charset="0"/>
                <a:cs typeface="Times New Roman" panose="02020603050405020304" pitchFamily="18" charset="0"/>
              </a:rPr>
              <a:t>la optimización topológica con la mayor rigidez y con diferentes porcentajes de masa en elementos construidos en </a:t>
            </a:r>
            <a:r>
              <a:rPr lang="es-EC" dirty="0" smtClean="0">
                <a:ea typeface="Arial" panose="020B0604020202020204" pitchFamily="34" charset="0"/>
                <a:cs typeface="Times New Roman" panose="02020603050405020304" pitchFamily="18" charset="0"/>
              </a:rPr>
              <a:t>acero.</a:t>
            </a:r>
          </a:p>
          <a:p>
            <a:pPr marL="342900" lvl="0" indent="-342900" algn="just">
              <a:lnSpc>
                <a:spcPct val="150000"/>
              </a:lnSpc>
              <a:spcAft>
                <a:spcPts val="1000"/>
              </a:spcAft>
              <a:buFont typeface="Symbol" panose="05050102010706020507" pitchFamily="18" charset="2"/>
              <a:buChar char=""/>
            </a:pPr>
            <a:r>
              <a:rPr lang="es-EC" dirty="0" smtClean="0">
                <a:ea typeface="Arial" panose="020B0604020202020204" pitchFamily="34" charset="0"/>
                <a:cs typeface="Times New Roman" panose="02020603050405020304" pitchFamily="18" charset="0"/>
              </a:rPr>
              <a:t>Realizar </a:t>
            </a:r>
            <a:r>
              <a:rPr lang="es-EC" dirty="0">
                <a:ea typeface="Arial" panose="020B0604020202020204" pitchFamily="34" charset="0"/>
                <a:cs typeface="Times New Roman" panose="02020603050405020304" pitchFamily="18" charset="0"/>
              </a:rPr>
              <a:t>investigaciones usando sólidos de diferentes formas y tamaños como por ejemplo la carcasa de una máquina, la hélice de una bomba hidráulica, el bloque de un motor, entre otros. </a:t>
            </a:r>
          </a:p>
          <a:p>
            <a:pPr marL="342900" lvl="0" indent="-342900" algn="just">
              <a:lnSpc>
                <a:spcPct val="150000"/>
              </a:lnSpc>
              <a:spcAft>
                <a:spcPts val="1000"/>
              </a:spcAft>
              <a:buFont typeface="Symbol" panose="05050102010706020507" pitchFamily="18" charset="2"/>
              <a:buChar char=""/>
            </a:pPr>
            <a:r>
              <a:rPr lang="es-EC" dirty="0">
                <a:ea typeface="Arial" panose="020B0604020202020204" pitchFamily="34" charset="0"/>
                <a:cs typeface="Times New Roman" panose="02020603050405020304" pitchFamily="18" charset="0"/>
              </a:rPr>
              <a:t>Realizar un programa de elementos finitos para computador del análisis de optimización topológica. </a:t>
            </a:r>
            <a:endParaRPr lang="es-EC" dirty="0">
              <a:effectLst/>
              <a:ea typeface="Arial" panose="020B0604020202020204" pitchFamily="34" charset="0"/>
              <a:cs typeface="Times New Roman" panose="02020603050405020304" pitchFamily="18" charset="0"/>
            </a:endParaRPr>
          </a:p>
        </p:txBody>
      </p:sp>
      <p:pic>
        <p:nvPicPr>
          <p:cNvPr id="6"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4243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555526"/>
            <a:ext cx="3916263" cy="3916264"/>
          </a:xfrm>
          <a:prstGeom prst="rect">
            <a:avLst/>
          </a:prstGeom>
          <a:noFill/>
          <a:extLst>
            <a:ext uri="{909E8E84-426E-40DD-AFC4-6F175D3DCCD1}">
              <a14:hiddenFill xmlns:a14="http://schemas.microsoft.com/office/drawing/2010/main">
                <a:solidFill>
                  <a:srgbClr val="FFFFFF"/>
                </a:solidFill>
              </a14:hiddenFill>
            </a:ext>
          </a:extLst>
        </p:spPr>
      </p:pic>
      <p:pic>
        <p:nvPicPr>
          <p:cNvPr id="5"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4507002"/>
            <a:ext cx="2470382" cy="63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32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0037" y="51470"/>
            <a:ext cx="8229600" cy="504056"/>
          </a:xfrm>
        </p:spPr>
        <p:txBody>
          <a:bodyPr/>
          <a:lstStyle/>
          <a:p>
            <a:r>
              <a:rPr lang="es-EC" i="0" dirty="0" smtClean="0">
                <a:solidFill>
                  <a:schemeClr val="tx1"/>
                </a:solidFill>
                <a:effectLst/>
                <a:latin typeface="Arial" panose="020B0604020202020204" pitchFamily="34" charset="0"/>
                <a:cs typeface="Arial" panose="020B0604020202020204" pitchFamily="34" charset="0"/>
              </a:rPr>
              <a:t>Optimización Topológica </a:t>
            </a:r>
            <a:r>
              <a:rPr lang="es-EC" b="0" i="0" dirty="0" smtClean="0">
                <a:solidFill>
                  <a:schemeClr val="tx1"/>
                </a:solidFill>
                <a:effectLst/>
                <a:latin typeface="Arial" panose="020B0604020202020204" pitchFamily="34" charset="0"/>
                <a:cs typeface="Arial" panose="020B0604020202020204" pitchFamily="34" charset="0"/>
              </a:rPr>
              <a:t/>
            </a:r>
            <a:br>
              <a:rPr lang="es-EC" b="0" i="0" dirty="0" smtClean="0">
                <a:solidFill>
                  <a:schemeClr val="tx1"/>
                </a:solidFill>
                <a:effectLst/>
                <a:latin typeface="Arial" panose="020B0604020202020204" pitchFamily="34" charset="0"/>
                <a:cs typeface="Arial" panose="020B0604020202020204" pitchFamily="34" charset="0"/>
              </a:rPr>
            </a:br>
            <a:endParaRPr lang="es-EC" b="0" i="0" dirty="0">
              <a:solidFill>
                <a:schemeClr val="tx1"/>
              </a:solidFill>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2"/>
          <a:stretch>
            <a:fillRect/>
          </a:stretch>
        </p:blipFill>
        <p:spPr>
          <a:xfrm>
            <a:off x="939536" y="843558"/>
            <a:ext cx="2910705" cy="3024336"/>
          </a:xfrm>
          <a:prstGeom prst="rect">
            <a:avLst/>
          </a:prstGeom>
        </p:spPr>
      </p:pic>
      <p:sp>
        <p:nvSpPr>
          <p:cNvPr id="9" name="CuadroTexto 8"/>
          <p:cNvSpPr txBox="1"/>
          <p:nvPr/>
        </p:nvSpPr>
        <p:spPr>
          <a:xfrm>
            <a:off x="4427984" y="555526"/>
            <a:ext cx="4251653" cy="369331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cs typeface="Arial" panose="020B0604020202020204" pitchFamily="34" charset="0"/>
              </a:rPr>
              <a:t>Máxima rigidez con el menor peso</a:t>
            </a:r>
          </a:p>
          <a:p>
            <a:pPr marL="285750" indent="-285750" algn="just">
              <a:buFont typeface="Arial" panose="020B0604020202020204" pitchFamily="34" charset="0"/>
              <a:buChar char="•"/>
            </a:pPr>
            <a:r>
              <a:rPr lang="es-EC" dirty="0" smtClean="0">
                <a:cs typeface="Arial" panose="020B0604020202020204" pitchFamily="34" charset="0"/>
              </a:rPr>
              <a:t>Funcionalidad intacta</a:t>
            </a:r>
          </a:p>
          <a:p>
            <a:pPr marL="285750" indent="-285750" algn="just">
              <a:buFont typeface="Arial" panose="020B0604020202020204" pitchFamily="34" charset="0"/>
              <a:buChar char="•"/>
            </a:pPr>
            <a:r>
              <a:rPr lang="es-EC" dirty="0" smtClean="0">
                <a:cs typeface="Arial" panose="020B0604020202020204" pitchFamily="34" charset="0"/>
              </a:rPr>
              <a:t>Bajo peso implican bajos costos de material</a:t>
            </a:r>
          </a:p>
          <a:p>
            <a:pPr marL="285750" indent="-285750" algn="just">
              <a:buFont typeface="Arial" panose="020B0604020202020204" pitchFamily="34" charset="0"/>
              <a:buChar char="•"/>
            </a:pPr>
            <a:r>
              <a:rPr lang="es-EC" dirty="0" smtClean="0">
                <a:cs typeface="Arial" panose="020B0604020202020204" pitchFamily="34" charset="0"/>
              </a:rPr>
              <a:t>Variables conocidas: cargas aplicadas, soportes, volumen y restricciones de diseño.</a:t>
            </a:r>
          </a:p>
          <a:p>
            <a:pPr marL="285750" indent="-285750" algn="just">
              <a:buFont typeface="Arial" panose="020B0604020202020204" pitchFamily="34" charset="0"/>
              <a:buChar char="•"/>
            </a:pPr>
            <a:r>
              <a:rPr lang="es-EC" dirty="0" smtClean="0">
                <a:cs typeface="Arial" panose="020B0604020202020204" pitchFamily="34" charset="0"/>
              </a:rPr>
              <a:t>Variables desconocidas: tamaño físico, forma y conectividad del elemento.</a:t>
            </a:r>
          </a:p>
          <a:p>
            <a:pPr marL="285750" indent="-285750" algn="just">
              <a:buFont typeface="Arial" panose="020B0604020202020204" pitchFamily="34" charset="0"/>
              <a:buChar char="•"/>
            </a:pPr>
            <a:r>
              <a:rPr lang="es-EC" dirty="0" smtClean="0">
                <a:cs typeface="Arial" panose="020B0604020202020204" pitchFamily="34" charset="0"/>
              </a:rPr>
              <a:t>Análisis por método de elementos finitos (matrices de rigidez, fuerza y desplazamiento)</a:t>
            </a:r>
          </a:p>
          <a:p>
            <a:pPr marL="285750" indent="-285750" algn="just">
              <a:buFont typeface="Arial" panose="020B0604020202020204" pitchFamily="34" charset="0"/>
              <a:buChar char="•"/>
            </a:pPr>
            <a:r>
              <a:rPr lang="es-EC" dirty="0" smtClean="0">
                <a:cs typeface="Arial" panose="020B0604020202020204" pitchFamily="34" charset="0"/>
              </a:rPr>
              <a:t>Minimizar la función de densidad.</a:t>
            </a:r>
            <a:endParaRPr lang="es-EC" dirty="0">
              <a:cs typeface="Arial" panose="020B0604020202020204" pitchFamily="34" charset="0"/>
            </a:endParaRPr>
          </a:p>
        </p:txBody>
      </p:sp>
      <p:pic>
        <p:nvPicPr>
          <p:cNvPr id="13"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0027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0"/>
            <a:ext cx="8229600" cy="555526"/>
          </a:xfrm>
        </p:spPr>
        <p:txBody>
          <a:bodyPr/>
          <a:lstStyle/>
          <a:p>
            <a:r>
              <a:rPr lang="es-EC" i="0" dirty="0" smtClean="0">
                <a:solidFill>
                  <a:schemeClr val="tx1"/>
                </a:solidFill>
                <a:effectLst/>
                <a:latin typeface="Arial" panose="020B0604020202020204" pitchFamily="34" charset="0"/>
                <a:cs typeface="Arial" panose="020B0604020202020204" pitchFamily="34" charset="0"/>
              </a:rPr>
              <a:t>Diseño de prototipos</a:t>
            </a:r>
            <a:endParaRPr lang="es-EC" dirty="0"/>
          </a:p>
        </p:txBody>
      </p:sp>
      <p:sp>
        <p:nvSpPr>
          <p:cNvPr id="5" name="CuadroTexto 4"/>
          <p:cNvSpPr txBox="1"/>
          <p:nvPr/>
        </p:nvSpPr>
        <p:spPr>
          <a:xfrm>
            <a:off x="4493947" y="504877"/>
            <a:ext cx="4320480" cy="461665"/>
          </a:xfrm>
          <a:prstGeom prst="rect">
            <a:avLst/>
          </a:prstGeom>
          <a:noFill/>
        </p:spPr>
        <p:txBody>
          <a:bodyPr wrap="square" rtlCol="0">
            <a:spAutoFit/>
          </a:bodyPr>
          <a:lstStyle/>
          <a:p>
            <a:pPr algn="r"/>
            <a:r>
              <a:rPr lang="en-US" sz="2400" b="1" dirty="0" smtClean="0">
                <a:latin typeface="Arial" panose="020B0604020202020204" pitchFamily="34" charset="0"/>
                <a:cs typeface="Arial" panose="020B0604020202020204" pitchFamily="34" charset="0"/>
              </a:rPr>
              <a:t>Material</a:t>
            </a:r>
            <a:endParaRPr lang="es-EC" sz="2400" b="1" dirty="0">
              <a:latin typeface="Arial" panose="020B0604020202020204" pitchFamily="34" charset="0"/>
              <a:cs typeface="Arial" panose="020B0604020202020204" pitchFamily="34" charset="0"/>
            </a:endParaRPr>
          </a:p>
        </p:txBody>
      </p:sp>
      <p:sp>
        <p:nvSpPr>
          <p:cNvPr id="6" name="CuadroTexto 5"/>
          <p:cNvSpPr txBox="1"/>
          <p:nvPr/>
        </p:nvSpPr>
        <p:spPr>
          <a:xfrm>
            <a:off x="179512" y="966542"/>
            <a:ext cx="8856984" cy="369332"/>
          </a:xfrm>
          <a:prstGeom prst="rect">
            <a:avLst/>
          </a:prstGeom>
          <a:noFill/>
        </p:spPr>
        <p:txBody>
          <a:bodyPr wrap="square" rtlCol="0">
            <a:spAutoFit/>
          </a:bodyPr>
          <a:lstStyle/>
          <a:p>
            <a:pPr algn="just"/>
            <a:r>
              <a:rPr lang="es-EC" dirty="0" smtClean="0"/>
              <a:t>Los termoplástico escogidos son: ABS (</a:t>
            </a:r>
            <a:r>
              <a:rPr lang="es-EC" dirty="0" err="1">
                <a:cs typeface="Arial" panose="020B0604020202020204" pitchFamily="34" charset="0"/>
              </a:rPr>
              <a:t>Acrilonitrilo</a:t>
            </a:r>
            <a:r>
              <a:rPr lang="es-EC" dirty="0">
                <a:cs typeface="Arial" panose="020B0604020202020204" pitchFamily="34" charset="0"/>
              </a:rPr>
              <a:t> butadieno </a:t>
            </a:r>
            <a:r>
              <a:rPr lang="es-EC" dirty="0" smtClean="0">
                <a:cs typeface="Arial" panose="020B0604020202020204" pitchFamily="34" charset="0"/>
              </a:rPr>
              <a:t>estireno</a:t>
            </a:r>
            <a:r>
              <a:rPr lang="es-EC" dirty="0" smtClean="0"/>
              <a:t>) y PLA (</a:t>
            </a:r>
            <a:r>
              <a:rPr lang="es-EC" dirty="0">
                <a:cs typeface="Arial" panose="020B0604020202020204" pitchFamily="34" charset="0"/>
              </a:rPr>
              <a:t>Ácido </a:t>
            </a:r>
            <a:r>
              <a:rPr lang="es-EC" dirty="0" err="1" smtClean="0">
                <a:cs typeface="Arial" panose="020B0604020202020204" pitchFamily="34" charset="0"/>
              </a:rPr>
              <a:t>Poliláctico</a:t>
            </a:r>
            <a:r>
              <a:rPr lang="es-EC" dirty="0" smtClean="0"/>
              <a:t>)</a:t>
            </a:r>
            <a:endParaRPr lang="es-EC" dirty="0"/>
          </a:p>
        </p:txBody>
      </p:sp>
      <p:sp>
        <p:nvSpPr>
          <p:cNvPr id="7" name="CuadroTexto 6"/>
          <p:cNvSpPr txBox="1"/>
          <p:nvPr/>
        </p:nvSpPr>
        <p:spPr>
          <a:xfrm>
            <a:off x="1043608" y="1471419"/>
            <a:ext cx="7797552"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Propiedades físicas y mecánicas de los materiales</a:t>
            </a:r>
            <a:endParaRPr lang="es-EC" sz="2400" b="1" dirty="0">
              <a:latin typeface="Arial" panose="020B0604020202020204" pitchFamily="34" charset="0"/>
              <a:cs typeface="Arial" panose="020B0604020202020204" pitchFamily="34" charset="0"/>
            </a:endParaRPr>
          </a:p>
        </p:txBody>
      </p:sp>
      <p:sp>
        <p:nvSpPr>
          <p:cNvPr id="10" name="CuadroTexto 9"/>
          <p:cNvSpPr txBox="1"/>
          <p:nvPr/>
        </p:nvSpPr>
        <p:spPr>
          <a:xfrm>
            <a:off x="182960" y="1933084"/>
            <a:ext cx="8621974" cy="646331"/>
          </a:xfrm>
          <a:prstGeom prst="rect">
            <a:avLst/>
          </a:prstGeom>
          <a:noFill/>
        </p:spPr>
        <p:txBody>
          <a:bodyPr wrap="square" rtlCol="0">
            <a:spAutoFit/>
          </a:bodyPr>
          <a:lstStyle/>
          <a:p>
            <a:r>
              <a:rPr lang="es-EC" dirty="0" smtClean="0"/>
              <a:t>Las empresas que realizan impresiones 3D no disponen de las propiedades mecánicas de los materiales después de realizar las impresiones 3D. </a:t>
            </a:r>
          </a:p>
        </p:txBody>
      </p:sp>
      <p:pic>
        <p:nvPicPr>
          <p:cNvPr id="13" name="Imagen 12" descr="D:\TESIS\Ensayos\EnsayosABS\FotosEnsayos\Ensayos 2017.04.12\Tracción 2017.04.12\17910908_10211100746988701_310381978_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0408" y="2610714"/>
            <a:ext cx="1619957" cy="2008560"/>
          </a:xfrm>
          <a:prstGeom prst="rect">
            <a:avLst/>
          </a:prstGeom>
          <a:noFill/>
          <a:ln>
            <a:noFill/>
          </a:ln>
        </p:spPr>
      </p:pic>
      <p:sp>
        <p:nvSpPr>
          <p:cNvPr id="16" name="CuadroTexto 15"/>
          <p:cNvSpPr txBox="1"/>
          <p:nvPr/>
        </p:nvSpPr>
        <p:spPr>
          <a:xfrm>
            <a:off x="2948149" y="3274902"/>
            <a:ext cx="1368152" cy="646331"/>
          </a:xfrm>
          <a:prstGeom prst="rect">
            <a:avLst/>
          </a:prstGeom>
          <a:noFill/>
        </p:spPr>
        <p:txBody>
          <a:bodyPr wrap="square" rtlCol="0">
            <a:spAutoFit/>
          </a:bodyPr>
          <a:lstStyle/>
          <a:p>
            <a:pPr algn="ctr"/>
            <a:r>
              <a:rPr lang="es-EC" dirty="0" smtClean="0"/>
              <a:t>Ensayo de tracción</a:t>
            </a:r>
            <a:endParaRPr lang="es-EC" dirty="0"/>
          </a:p>
        </p:txBody>
      </p:sp>
      <p:sp>
        <p:nvSpPr>
          <p:cNvPr id="17" name="CuadroTexto 16"/>
          <p:cNvSpPr txBox="1"/>
          <p:nvPr/>
        </p:nvSpPr>
        <p:spPr>
          <a:xfrm>
            <a:off x="7213734" y="3291829"/>
            <a:ext cx="1627426" cy="646331"/>
          </a:xfrm>
          <a:prstGeom prst="rect">
            <a:avLst/>
          </a:prstGeom>
          <a:noFill/>
        </p:spPr>
        <p:txBody>
          <a:bodyPr wrap="square" rtlCol="0">
            <a:spAutoFit/>
          </a:bodyPr>
          <a:lstStyle/>
          <a:p>
            <a:pPr algn="ctr"/>
            <a:r>
              <a:rPr lang="es-EC" dirty="0" smtClean="0"/>
              <a:t>Ensayo de flexión</a:t>
            </a:r>
            <a:endParaRPr lang="es-EC" dirty="0"/>
          </a:p>
        </p:txBody>
      </p:sp>
      <p:pic>
        <p:nvPicPr>
          <p:cNvPr id="18" name="4 Im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4279" y="4367389"/>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descr="D:\TESIS\Ensayos\EnsayosABS\FotosEnsayos\Ensayos 2017.04.12\Flexión 2017.04.12\17910758_10211100748388736_989385393_n.jpg"/>
          <p:cNvPicPr/>
          <p:nvPr/>
        </p:nvPicPr>
        <p:blipFill rotWithShape="1">
          <a:blip r:embed="rId4" cstate="print">
            <a:extLst>
              <a:ext uri="{28A0092B-C50C-407E-A947-70E740481C1C}">
                <a14:useLocalDpi xmlns:a14="http://schemas.microsoft.com/office/drawing/2010/main" val="0"/>
              </a:ext>
            </a:extLst>
          </a:blip>
          <a:srcRect l="13543" r="22962" b="8921"/>
          <a:stretch/>
        </p:blipFill>
        <p:spPr bwMode="auto">
          <a:xfrm>
            <a:off x="4860032" y="2658182"/>
            <a:ext cx="2294890" cy="1851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8066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771800" y="483518"/>
            <a:ext cx="6372200"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Resultados</a:t>
            </a:r>
            <a:endParaRPr lang="es-EC" sz="2400" b="1" dirty="0">
              <a:latin typeface="Arial" panose="020B0604020202020204" pitchFamily="34" charset="0"/>
              <a:cs typeface="Arial" panose="020B0604020202020204" pitchFamily="34"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1377784855"/>
              </p:ext>
            </p:extLst>
          </p:nvPr>
        </p:nvGraphicFramePr>
        <p:xfrm>
          <a:off x="251520" y="1635646"/>
          <a:ext cx="2664297" cy="1732013"/>
        </p:xfrm>
        <a:graphic>
          <a:graphicData uri="http://schemas.openxmlformats.org/drawingml/2006/table">
            <a:tbl>
              <a:tblPr firstRow="1" firstCol="1" bandRow="1"/>
              <a:tblGrid>
                <a:gridCol w="888099"/>
                <a:gridCol w="888099"/>
                <a:gridCol w="888099"/>
              </a:tblGrid>
              <a:tr h="866006">
                <a:tc gridSpan="3">
                  <a:txBody>
                    <a:bodyPr/>
                    <a:lstStyle/>
                    <a:p>
                      <a:pPr algn="ctr" rtl="0" fontAlgn="ctr"/>
                      <a:r>
                        <a:rPr lang="es-EC" sz="1200" b="1" i="0" u="none" strike="noStrike" dirty="0">
                          <a:solidFill>
                            <a:srgbClr val="000000"/>
                          </a:solidFill>
                          <a:effectLst/>
                          <a:latin typeface="Arial" panose="020B0604020202020204" pitchFamily="34" charset="0"/>
                        </a:rPr>
                        <a:t>Ensayo de Tracción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88669">
                <a:tc>
                  <a:txBody>
                    <a:bodyPr/>
                    <a:lstStyle/>
                    <a:p>
                      <a:pPr algn="ctr" rtl="0" fontAlgn="ctr"/>
                      <a:r>
                        <a:rPr lang="es-EC"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C" sz="1200" b="1" i="0" u="none" strike="noStrike">
                          <a:solidFill>
                            <a:srgbClr val="000000"/>
                          </a:solidFill>
                          <a:effectLst/>
                          <a:latin typeface="Arial" panose="020B0604020202020204" pitchFamily="34" charset="0"/>
                        </a:rPr>
                        <a:t>ABS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1" i="0" u="none" strike="noStrike" dirty="0">
                          <a:solidFill>
                            <a:srgbClr val="000000"/>
                          </a:solidFill>
                          <a:effectLst/>
                          <a:latin typeface="Arial" panose="020B0604020202020204" pitchFamily="34" charset="0"/>
                        </a:rPr>
                        <a:t>PLA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669">
                <a:tc>
                  <a:txBody>
                    <a:bodyPr/>
                    <a:lstStyle/>
                    <a:p>
                      <a:pPr algn="ctr" rtl="0" fontAlgn="ctr"/>
                      <a:r>
                        <a:rPr lang="el-GR" sz="1200" b="1" i="0" u="none" strike="noStrike">
                          <a:solidFill>
                            <a:srgbClr val="000000"/>
                          </a:solidFill>
                          <a:effectLst/>
                          <a:latin typeface="Arial" panose="020B0604020202020204" pitchFamily="34" charset="0"/>
                        </a:rPr>
                        <a:t>σ</a:t>
                      </a:r>
                      <a:r>
                        <a:rPr lang="es-EC" sz="1200" b="1" i="0" u="none" strike="noStrike">
                          <a:solidFill>
                            <a:srgbClr val="000000"/>
                          </a:solidFill>
                          <a:effectLst/>
                          <a:latin typeface="Arial" panose="020B0604020202020204" pitchFamily="34" charset="0"/>
                        </a:rPr>
                        <a:t>u [Mpa]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31,35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51,69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669">
                <a:tc>
                  <a:txBody>
                    <a:bodyPr/>
                    <a:lstStyle/>
                    <a:p>
                      <a:pPr algn="ctr" rtl="0" fontAlgn="ctr"/>
                      <a:r>
                        <a:rPr lang="el-GR" sz="1200" b="1" i="0" u="none" strike="noStrike">
                          <a:solidFill>
                            <a:srgbClr val="000000"/>
                          </a:solidFill>
                          <a:effectLst/>
                          <a:latin typeface="Arial" panose="020B0604020202020204" pitchFamily="34" charset="0"/>
                        </a:rPr>
                        <a:t>Δ[%]</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1,32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Arial" panose="020B0604020202020204" pitchFamily="34" charset="0"/>
                        </a:rPr>
                        <a:t>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685879782"/>
              </p:ext>
            </p:extLst>
          </p:nvPr>
        </p:nvGraphicFramePr>
        <p:xfrm>
          <a:off x="3563889" y="1635646"/>
          <a:ext cx="2520279" cy="1730401"/>
        </p:xfrm>
        <a:graphic>
          <a:graphicData uri="http://schemas.openxmlformats.org/drawingml/2006/table">
            <a:tbl>
              <a:tblPr firstRow="1" firstCol="1" bandRow="1"/>
              <a:tblGrid>
                <a:gridCol w="840093"/>
                <a:gridCol w="840093"/>
                <a:gridCol w="840093"/>
              </a:tblGrid>
              <a:tr h="741601">
                <a:tc gridSpan="3">
                  <a:txBody>
                    <a:bodyPr/>
                    <a:lstStyle/>
                    <a:p>
                      <a:pPr algn="ctr" rtl="0" fontAlgn="ctr"/>
                      <a:r>
                        <a:rPr lang="es-EC" sz="1200" b="1" i="0" u="none" strike="noStrike" dirty="0">
                          <a:solidFill>
                            <a:srgbClr val="000000"/>
                          </a:solidFill>
                          <a:effectLst/>
                          <a:latin typeface="Arial" panose="020B0604020202020204" pitchFamily="34" charset="0"/>
                        </a:rPr>
                        <a:t>Ensayo de </a:t>
                      </a:r>
                      <a:r>
                        <a:rPr lang="es-EC" sz="1200" b="1" i="0" u="none" strike="noStrike" dirty="0" smtClean="0">
                          <a:solidFill>
                            <a:srgbClr val="000000"/>
                          </a:solidFill>
                          <a:effectLst/>
                          <a:latin typeface="Arial" panose="020B0604020202020204" pitchFamily="34" charset="0"/>
                        </a:rPr>
                        <a:t>Flexión</a:t>
                      </a:r>
                      <a:endParaRPr lang="es-EC" sz="12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c hMerge="1">
                  <a:txBody>
                    <a:bodyPr/>
                    <a:lstStyle/>
                    <a:p>
                      <a:endParaRPr lang="es-EC"/>
                    </a:p>
                  </a:txBody>
                  <a:tcPr/>
                </a:tc>
              </a:tr>
              <a:tr h="247200">
                <a:tc>
                  <a:txBody>
                    <a:bodyPr/>
                    <a:lstStyle/>
                    <a:p>
                      <a:pPr algn="ctr" rtl="0" fontAlgn="ctr"/>
                      <a:r>
                        <a:rPr lang="es-EC" sz="12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1" i="0" u="none" strike="noStrike">
                          <a:solidFill>
                            <a:srgbClr val="000000"/>
                          </a:solidFill>
                          <a:effectLst/>
                          <a:latin typeface="Arial" panose="020B0604020202020204" pitchFamily="34" charset="0"/>
                        </a:rPr>
                        <a:t>ABS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1" i="0" u="none" strike="noStrike">
                          <a:solidFill>
                            <a:srgbClr val="000000"/>
                          </a:solidFill>
                          <a:effectLst/>
                          <a:latin typeface="Arial" panose="020B0604020202020204" pitchFamily="34" charset="0"/>
                        </a:rPr>
                        <a:t>PLA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200">
                <a:tc>
                  <a:txBody>
                    <a:bodyPr/>
                    <a:lstStyle/>
                    <a:p>
                      <a:pPr algn="ctr" rtl="0" fontAlgn="ctr"/>
                      <a:r>
                        <a:rPr lang="es-EC" sz="1200" b="1" i="0" u="none" strike="noStrike">
                          <a:solidFill>
                            <a:srgbClr val="000000"/>
                          </a:solidFill>
                          <a:effectLst/>
                          <a:latin typeface="Arial" panose="020B0604020202020204" pitchFamily="34" charset="0"/>
                        </a:rPr>
                        <a:t>E [Mpa]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1673,92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3096,97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200">
                <a:tc>
                  <a:txBody>
                    <a:bodyPr/>
                    <a:lstStyle/>
                    <a:p>
                      <a:pPr algn="ctr" rtl="0" fontAlgn="ctr"/>
                      <a:r>
                        <a:rPr lang="el-GR" sz="1200" b="1" i="0" u="none" strike="noStrike">
                          <a:solidFill>
                            <a:srgbClr val="000000"/>
                          </a:solidFill>
                          <a:effectLst/>
                          <a:latin typeface="Arial" panose="020B0604020202020204" pitchFamily="34" charset="0"/>
                        </a:rPr>
                        <a:t>σ</a:t>
                      </a:r>
                      <a:r>
                        <a:rPr lang="es-EC" sz="1200" b="1" i="0" u="none" strike="noStrike">
                          <a:solidFill>
                            <a:srgbClr val="000000"/>
                          </a:solidFill>
                          <a:effectLst/>
                          <a:latin typeface="Arial" panose="020B0604020202020204" pitchFamily="34" charset="0"/>
                        </a:rPr>
                        <a:t>p [Mpa]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37.4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a:solidFill>
                            <a:srgbClr val="000000"/>
                          </a:solidFill>
                          <a:effectLst/>
                          <a:latin typeface="Arial" panose="020B0604020202020204" pitchFamily="34" charset="0"/>
                        </a:rPr>
                        <a:t>51,4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200">
                <a:tc>
                  <a:txBody>
                    <a:bodyPr/>
                    <a:lstStyle/>
                    <a:p>
                      <a:pPr algn="ctr" rtl="0" fontAlgn="ctr"/>
                      <a:r>
                        <a:rPr lang="el-GR" sz="1200" b="1" i="0" u="none" strike="noStrike">
                          <a:solidFill>
                            <a:srgbClr val="000000"/>
                          </a:solidFill>
                          <a:effectLst/>
                          <a:latin typeface="Arial" panose="020B0604020202020204" pitchFamily="34" charset="0"/>
                        </a:rPr>
                        <a:t>σ</a:t>
                      </a:r>
                      <a:r>
                        <a:rPr lang="es-EC" sz="1200" b="1" i="0" u="none" strike="noStrike">
                          <a:solidFill>
                            <a:srgbClr val="000000"/>
                          </a:solidFill>
                          <a:effectLst/>
                          <a:latin typeface="Arial" panose="020B0604020202020204" pitchFamily="34" charset="0"/>
                        </a:rPr>
                        <a:t>u [Mpa]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Arial" panose="020B0604020202020204" pitchFamily="34" charset="0"/>
                        </a:rPr>
                        <a:t>56.1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EC" sz="1200" b="0" i="0" u="none" strike="noStrike" dirty="0">
                          <a:solidFill>
                            <a:srgbClr val="000000"/>
                          </a:solidFill>
                          <a:effectLst/>
                          <a:latin typeface="Arial" panose="020B0604020202020204" pitchFamily="34" charset="0"/>
                        </a:rPr>
                        <a:t>99,3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3903118098"/>
              </p:ext>
            </p:extLst>
          </p:nvPr>
        </p:nvGraphicFramePr>
        <p:xfrm>
          <a:off x="6804248" y="2000783"/>
          <a:ext cx="1944216" cy="1000125"/>
        </p:xfrm>
        <a:graphic>
          <a:graphicData uri="http://schemas.openxmlformats.org/drawingml/2006/table">
            <a:tbl>
              <a:tblPr firstRow="1" firstCol="1" bandRow="1"/>
              <a:tblGrid>
                <a:gridCol w="760697"/>
                <a:gridCol w="1183519"/>
              </a:tblGrid>
              <a:tr h="600075">
                <a:tc gridSpan="2">
                  <a:txBody>
                    <a:bodyPr/>
                    <a:lstStyle/>
                    <a:p>
                      <a:pPr algn="ctr" fontAlgn="ctr"/>
                      <a:r>
                        <a:rPr lang="es-EC" sz="1200" b="1" i="0" u="none" strike="noStrike">
                          <a:solidFill>
                            <a:srgbClr val="000000"/>
                          </a:solidFill>
                          <a:effectLst/>
                          <a:latin typeface="Arial" panose="020B0604020202020204" pitchFamily="34" charset="0"/>
                        </a:rPr>
                        <a:t>Densidad [Ton/mm^3]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s-EC"/>
                    </a:p>
                  </a:txBody>
                  <a:tcPr/>
                </a:tc>
              </a:tr>
              <a:tr h="200025">
                <a:tc>
                  <a:txBody>
                    <a:bodyPr/>
                    <a:lstStyle/>
                    <a:p>
                      <a:pPr algn="l" fontAlgn="ctr"/>
                      <a:r>
                        <a:rPr lang="es-EC" sz="1200" b="1" i="0" u="none" strike="noStrike">
                          <a:solidFill>
                            <a:srgbClr val="000000"/>
                          </a:solidFill>
                          <a:effectLst/>
                          <a:latin typeface="Arial" panose="020B0604020202020204" pitchFamily="34" charset="0"/>
                        </a:rPr>
                        <a:t>ABS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a:solidFill>
                            <a:srgbClr val="000000"/>
                          </a:solidFill>
                          <a:effectLst/>
                          <a:latin typeface="Cambria Math" panose="02040503050406030204" pitchFamily="18" charset="0"/>
                        </a:rPr>
                        <a:t>1,0003×10^(-9)</a:t>
                      </a:r>
                      <a:endParaRPr lang="es-EC" sz="12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ctr"/>
                      <a:r>
                        <a:rPr lang="es-EC" sz="1200" b="1" i="0" u="none" strike="noStrike">
                          <a:solidFill>
                            <a:srgbClr val="000000"/>
                          </a:solidFill>
                          <a:effectLst/>
                          <a:latin typeface="Arial" panose="020B0604020202020204" pitchFamily="34" charset="0"/>
                        </a:rPr>
                        <a:t>PLA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0" i="0" u="none" strike="noStrike" dirty="0">
                          <a:solidFill>
                            <a:srgbClr val="000000"/>
                          </a:solidFill>
                          <a:effectLst/>
                          <a:latin typeface="Cambria Math" panose="02040503050406030204" pitchFamily="18" charset="0"/>
                        </a:rPr>
                        <a:t>1,2474×10^(-9)</a:t>
                      </a:r>
                      <a:endParaRPr lang="es-EC" sz="12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7" name="4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582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323528" y="2614662"/>
            <a:ext cx="3866515" cy="944880"/>
          </a:xfrm>
          <a:prstGeom prst="rect">
            <a:avLst/>
          </a:prstGeom>
        </p:spPr>
      </p:pic>
      <p:pic>
        <p:nvPicPr>
          <p:cNvPr id="10" name="Imagen 9"/>
          <p:cNvPicPr>
            <a:picLocks noChangeAspect="1"/>
          </p:cNvPicPr>
          <p:nvPr/>
        </p:nvPicPr>
        <p:blipFill>
          <a:blip r:embed="rId3"/>
          <a:stretch>
            <a:fillRect/>
          </a:stretch>
        </p:blipFill>
        <p:spPr>
          <a:xfrm>
            <a:off x="4582566" y="2571750"/>
            <a:ext cx="4039034" cy="987792"/>
          </a:xfrm>
          <a:prstGeom prst="rect">
            <a:avLst/>
          </a:prstGeom>
        </p:spPr>
      </p:pic>
      <p:sp>
        <p:nvSpPr>
          <p:cNvPr id="11" name="CuadroTexto 10"/>
          <p:cNvSpPr txBox="1"/>
          <p:nvPr/>
        </p:nvSpPr>
        <p:spPr>
          <a:xfrm>
            <a:off x="323528" y="2038598"/>
            <a:ext cx="3096344" cy="369332"/>
          </a:xfrm>
          <a:prstGeom prst="rect">
            <a:avLst/>
          </a:prstGeom>
          <a:noFill/>
        </p:spPr>
        <p:txBody>
          <a:bodyPr wrap="square" rtlCol="0">
            <a:spAutoFit/>
          </a:bodyPr>
          <a:lstStyle/>
          <a:p>
            <a:r>
              <a:rPr lang="es-EC" u="sng" dirty="0" smtClean="0"/>
              <a:t>Viga rectangular a flexión</a:t>
            </a:r>
            <a:endParaRPr lang="es-EC" u="sng" dirty="0"/>
          </a:p>
        </p:txBody>
      </p:sp>
      <p:sp>
        <p:nvSpPr>
          <p:cNvPr id="13" name="CuadroTexto 12"/>
          <p:cNvSpPr txBox="1"/>
          <p:nvPr/>
        </p:nvSpPr>
        <p:spPr>
          <a:xfrm>
            <a:off x="298090" y="411510"/>
            <a:ext cx="8568952" cy="1200329"/>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La geometría de los elementos se hizo dependiendo de la disponibilidad de los equipos para realizar los ensayos de flexión, torsión y flexo torsión.</a:t>
            </a:r>
          </a:p>
          <a:p>
            <a:pPr marL="285750" indent="-285750" algn="just">
              <a:buFont typeface="Arial" panose="020B0604020202020204" pitchFamily="34" charset="0"/>
              <a:buChar char="•"/>
            </a:pPr>
            <a:r>
              <a:rPr lang="es-EC" dirty="0" smtClean="0"/>
              <a:t>Las dimensiones de la viga y el prisma cuadrado se basaron en tratar de disminuir los esfuerzos cortantes frente a los esfuerzos de flexión.</a:t>
            </a:r>
          </a:p>
        </p:txBody>
      </p:sp>
      <p:pic>
        <p:nvPicPr>
          <p:cNvPr id="14" name="4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1086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a:stretch>
            <a:fillRect/>
          </a:stretch>
        </p:blipFill>
        <p:spPr>
          <a:xfrm>
            <a:off x="417951" y="2968583"/>
            <a:ext cx="3429000" cy="1214120"/>
          </a:xfrm>
          <a:prstGeom prst="rect">
            <a:avLst/>
          </a:prstGeom>
        </p:spPr>
      </p:pic>
      <p:pic>
        <p:nvPicPr>
          <p:cNvPr id="6" name="Imagen 5"/>
          <p:cNvPicPr/>
          <p:nvPr/>
        </p:nvPicPr>
        <p:blipFill>
          <a:blip r:embed="rId3"/>
          <a:stretch>
            <a:fillRect/>
          </a:stretch>
        </p:blipFill>
        <p:spPr>
          <a:xfrm>
            <a:off x="5065975" y="2720361"/>
            <a:ext cx="3271165" cy="1710564"/>
          </a:xfrm>
          <a:prstGeom prst="rect">
            <a:avLst/>
          </a:prstGeom>
        </p:spPr>
      </p:pic>
      <p:sp>
        <p:nvSpPr>
          <p:cNvPr id="7" name="CuadroTexto 6"/>
          <p:cNvSpPr txBox="1"/>
          <p:nvPr/>
        </p:nvSpPr>
        <p:spPr>
          <a:xfrm>
            <a:off x="417951" y="2358268"/>
            <a:ext cx="3096344" cy="369332"/>
          </a:xfrm>
          <a:prstGeom prst="rect">
            <a:avLst/>
          </a:prstGeom>
          <a:noFill/>
        </p:spPr>
        <p:txBody>
          <a:bodyPr wrap="square" rtlCol="0">
            <a:spAutoFit/>
          </a:bodyPr>
          <a:lstStyle/>
          <a:p>
            <a:r>
              <a:rPr lang="es-EC" u="sng" dirty="0" smtClean="0"/>
              <a:t>Prisma cuadrado a flexo torsión</a:t>
            </a:r>
            <a:endParaRPr lang="es-EC" u="sng" dirty="0"/>
          </a:p>
        </p:txBody>
      </p:sp>
      <p:pic>
        <p:nvPicPr>
          <p:cNvPr id="8" name="Imagen 7"/>
          <p:cNvPicPr/>
          <p:nvPr/>
        </p:nvPicPr>
        <p:blipFill>
          <a:blip r:embed="rId4"/>
          <a:stretch>
            <a:fillRect/>
          </a:stretch>
        </p:blipFill>
        <p:spPr>
          <a:xfrm>
            <a:off x="395536" y="1019970"/>
            <a:ext cx="3924300" cy="1137920"/>
          </a:xfrm>
          <a:prstGeom prst="rect">
            <a:avLst/>
          </a:prstGeom>
        </p:spPr>
      </p:pic>
      <p:pic>
        <p:nvPicPr>
          <p:cNvPr id="9" name="Imagen 8"/>
          <p:cNvPicPr/>
          <p:nvPr/>
        </p:nvPicPr>
        <p:blipFill>
          <a:blip r:embed="rId5"/>
          <a:stretch>
            <a:fillRect/>
          </a:stretch>
        </p:blipFill>
        <p:spPr>
          <a:xfrm>
            <a:off x="5117969" y="659930"/>
            <a:ext cx="3167179" cy="1602152"/>
          </a:xfrm>
          <a:prstGeom prst="rect">
            <a:avLst/>
          </a:prstGeom>
        </p:spPr>
      </p:pic>
      <p:sp>
        <p:nvSpPr>
          <p:cNvPr id="10" name="CuadroTexto 9"/>
          <p:cNvSpPr txBox="1"/>
          <p:nvPr/>
        </p:nvSpPr>
        <p:spPr>
          <a:xfrm>
            <a:off x="363930" y="475264"/>
            <a:ext cx="3096344" cy="369332"/>
          </a:xfrm>
          <a:prstGeom prst="rect">
            <a:avLst/>
          </a:prstGeom>
          <a:noFill/>
        </p:spPr>
        <p:txBody>
          <a:bodyPr wrap="square" rtlCol="0">
            <a:spAutoFit/>
          </a:bodyPr>
          <a:lstStyle/>
          <a:p>
            <a:r>
              <a:rPr lang="es-EC" u="sng" dirty="0" smtClean="0"/>
              <a:t>Cilindro a torsión</a:t>
            </a:r>
            <a:endParaRPr lang="es-EC" u="sng" dirty="0"/>
          </a:p>
        </p:txBody>
      </p:sp>
      <p:pic>
        <p:nvPicPr>
          <p:cNvPr id="11" name="4 Imag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73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493947" y="504877"/>
            <a:ext cx="4320480" cy="461665"/>
          </a:xfrm>
          <a:prstGeom prst="rect">
            <a:avLst/>
          </a:prstGeom>
          <a:noFill/>
        </p:spPr>
        <p:txBody>
          <a:bodyPr wrap="square" rtlCol="0">
            <a:spAutoFit/>
          </a:bodyPr>
          <a:lstStyle/>
          <a:p>
            <a:pPr algn="r"/>
            <a:r>
              <a:rPr lang="es-EC" sz="2400" b="1" dirty="0" smtClean="0">
                <a:latin typeface="Arial" panose="020B0604020202020204" pitchFamily="34" charset="0"/>
                <a:cs typeface="Arial" panose="020B0604020202020204" pitchFamily="34" charset="0"/>
              </a:rPr>
              <a:t>Cargas a aplicar</a:t>
            </a:r>
            <a:endParaRPr lang="es-EC" sz="2400" b="1" dirty="0">
              <a:latin typeface="Arial" panose="020B0604020202020204" pitchFamily="34" charset="0"/>
              <a:cs typeface="Arial" panose="020B0604020202020204" pitchFamily="34" charset="0"/>
            </a:endParaRPr>
          </a:p>
        </p:txBody>
      </p:sp>
      <p:pic>
        <p:nvPicPr>
          <p:cNvPr id="5" name="Imagen 4"/>
          <p:cNvPicPr/>
          <p:nvPr/>
        </p:nvPicPr>
        <p:blipFill>
          <a:blip r:embed="rId2"/>
          <a:stretch>
            <a:fillRect/>
          </a:stretch>
        </p:blipFill>
        <p:spPr>
          <a:xfrm>
            <a:off x="611560" y="966542"/>
            <a:ext cx="2419133" cy="1085852"/>
          </a:xfrm>
          <a:prstGeom prst="rect">
            <a:avLst/>
          </a:prstGeom>
        </p:spPr>
      </p:pic>
      <p:pic>
        <p:nvPicPr>
          <p:cNvPr id="6" name="Imagen 5"/>
          <p:cNvPicPr/>
          <p:nvPr/>
        </p:nvPicPr>
        <p:blipFill>
          <a:blip r:embed="rId3"/>
          <a:stretch>
            <a:fillRect/>
          </a:stretch>
        </p:blipFill>
        <p:spPr>
          <a:xfrm>
            <a:off x="610671" y="2347162"/>
            <a:ext cx="2420022" cy="902743"/>
          </a:xfrm>
          <a:prstGeom prst="rect">
            <a:avLst/>
          </a:prstGeom>
        </p:spPr>
      </p:pic>
      <p:pic>
        <p:nvPicPr>
          <p:cNvPr id="7" name="Imagen 6"/>
          <p:cNvPicPr/>
          <p:nvPr/>
        </p:nvPicPr>
        <p:blipFill>
          <a:blip r:embed="rId4"/>
          <a:stretch>
            <a:fillRect/>
          </a:stretch>
        </p:blipFill>
        <p:spPr>
          <a:xfrm>
            <a:off x="609115" y="3608051"/>
            <a:ext cx="2423133" cy="962455"/>
          </a:xfrm>
          <a:prstGeom prst="rect">
            <a:avLst/>
          </a:prstGeom>
        </p:spPr>
      </p:pic>
      <p:sp>
        <p:nvSpPr>
          <p:cNvPr id="8" name="CuadroTexto 7"/>
          <p:cNvSpPr txBox="1"/>
          <p:nvPr/>
        </p:nvSpPr>
        <p:spPr>
          <a:xfrm>
            <a:off x="3851920" y="1059582"/>
            <a:ext cx="4320480" cy="646331"/>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Cargas desde cero hasta la carga que produjo la rotura de la viga</a:t>
            </a:r>
            <a:endParaRPr lang="es-EC" dirty="0"/>
          </a:p>
        </p:txBody>
      </p:sp>
      <p:sp>
        <p:nvSpPr>
          <p:cNvPr id="9" name="CuadroTexto 8"/>
          <p:cNvSpPr txBox="1"/>
          <p:nvPr/>
        </p:nvSpPr>
        <p:spPr>
          <a:xfrm>
            <a:off x="3851920" y="2429201"/>
            <a:ext cx="4320480" cy="369332"/>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Torque de 3200 [N mm]</a:t>
            </a:r>
            <a:endParaRPr lang="es-EC" dirty="0"/>
          </a:p>
        </p:txBody>
      </p:sp>
      <p:sp>
        <p:nvSpPr>
          <p:cNvPr id="10" name="CuadroTexto 9"/>
          <p:cNvSpPr txBox="1"/>
          <p:nvPr/>
        </p:nvSpPr>
        <p:spPr>
          <a:xfrm>
            <a:off x="3851920" y="3719946"/>
            <a:ext cx="4320480" cy="369332"/>
          </a:xfrm>
          <a:prstGeom prst="rect">
            <a:avLst/>
          </a:prstGeom>
          <a:noFill/>
        </p:spPr>
        <p:txBody>
          <a:bodyPr wrap="square" rtlCol="0">
            <a:spAutoFit/>
          </a:bodyPr>
          <a:lstStyle/>
          <a:p>
            <a:pPr marL="285750" indent="-285750" algn="just">
              <a:buFont typeface="Arial" panose="020B0604020202020204" pitchFamily="34" charset="0"/>
              <a:buChar char="•"/>
            </a:pPr>
            <a:r>
              <a:rPr lang="en-US" dirty="0" err="1" smtClean="0"/>
              <a:t>Carga</a:t>
            </a:r>
            <a:r>
              <a:rPr lang="en-US" dirty="0" smtClean="0"/>
              <a:t> vertical de 2,5 y 5  [Kg]</a:t>
            </a:r>
            <a:endParaRPr lang="es-EC" dirty="0"/>
          </a:p>
        </p:txBody>
      </p:sp>
      <p:pic>
        <p:nvPicPr>
          <p:cNvPr id="11" name="4 Ima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6278" y="4364845"/>
            <a:ext cx="3024336" cy="77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024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ESP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2">
      <a:majorFont>
        <a:latin typeface="Berlin Sans FB Demi"/>
        <a:ea typeface=""/>
        <a:cs typeface=""/>
      </a:majorFont>
      <a:minorFont>
        <a:latin typeface="Tw Cen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ción1" id="{0F9E024F-55E6-40A2-91F2-5D07BA05CD51}" vid="{2E3A5D47-31DE-42F3-B788-4F47F3D716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4839</TotalTime>
  <Words>2220</Words>
  <Application>Microsoft Office PowerPoint</Application>
  <PresentationFormat>Presentación en pantalla (16:9)</PresentationFormat>
  <Paragraphs>539</Paragraphs>
  <Slides>39</Slides>
  <Notes>0</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8" baseType="lpstr">
      <vt:lpstr>Arial</vt:lpstr>
      <vt:lpstr>Berlin Sans FB Demi</vt:lpstr>
      <vt:lpstr>Calibri</vt:lpstr>
      <vt:lpstr>Cambria Math</vt:lpstr>
      <vt:lpstr>Symbol</vt:lpstr>
      <vt:lpstr>Times New Roman</vt:lpstr>
      <vt:lpstr>Tw Cen MT</vt:lpstr>
      <vt:lpstr>TemaESPE</vt:lpstr>
      <vt:lpstr>CorelDRAW</vt:lpstr>
      <vt:lpstr>Presentación de PowerPoint</vt:lpstr>
      <vt:lpstr>OBJETIVO GENERAL </vt:lpstr>
      <vt:lpstr>ALCANCE DEL PROYECTO </vt:lpstr>
      <vt:lpstr>Optimización Topológica  </vt:lpstr>
      <vt:lpstr>Diseño de prototipos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DANNY</dc:creator>
  <cp:lastModifiedBy>Alexa</cp:lastModifiedBy>
  <cp:revision>220</cp:revision>
  <dcterms:created xsi:type="dcterms:W3CDTF">2017-05-03T19:11:25Z</dcterms:created>
  <dcterms:modified xsi:type="dcterms:W3CDTF">2017-09-13T06:34:28Z</dcterms:modified>
</cp:coreProperties>
</file>