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43"/>
  </p:notesMasterIdLst>
  <p:handoutMasterIdLst>
    <p:handoutMasterId r:id="rId44"/>
  </p:handoutMasterIdLst>
  <p:sldIdLst>
    <p:sldId id="256" r:id="rId3"/>
    <p:sldId id="295" r:id="rId4"/>
    <p:sldId id="291" r:id="rId5"/>
    <p:sldId id="258" r:id="rId6"/>
    <p:sldId id="259" r:id="rId7"/>
    <p:sldId id="260" r:id="rId8"/>
    <p:sldId id="261" r:id="rId9"/>
    <p:sldId id="262" r:id="rId10"/>
    <p:sldId id="263" r:id="rId11"/>
    <p:sldId id="264" r:id="rId12"/>
    <p:sldId id="265" r:id="rId13"/>
    <p:sldId id="303" r:id="rId14"/>
    <p:sldId id="268" r:id="rId15"/>
    <p:sldId id="267" r:id="rId16"/>
    <p:sldId id="269" r:id="rId17"/>
    <p:sldId id="270" r:id="rId18"/>
    <p:sldId id="272" r:id="rId19"/>
    <p:sldId id="273" r:id="rId20"/>
    <p:sldId id="274" r:id="rId21"/>
    <p:sldId id="275" r:id="rId22"/>
    <p:sldId id="276" r:id="rId23"/>
    <p:sldId id="296" r:id="rId24"/>
    <p:sldId id="277" r:id="rId25"/>
    <p:sldId id="278" r:id="rId26"/>
    <p:sldId id="279" r:id="rId27"/>
    <p:sldId id="297" r:id="rId28"/>
    <p:sldId id="280" r:id="rId29"/>
    <p:sldId id="294" r:id="rId30"/>
    <p:sldId id="281" r:id="rId31"/>
    <p:sldId id="293" r:id="rId32"/>
    <p:sldId id="292" r:id="rId33"/>
    <p:sldId id="298" r:id="rId34"/>
    <p:sldId id="299" r:id="rId35"/>
    <p:sldId id="300" r:id="rId36"/>
    <p:sldId id="301" r:id="rId37"/>
    <p:sldId id="302" r:id="rId38"/>
    <p:sldId id="287" r:id="rId39"/>
    <p:sldId id="288" r:id="rId40"/>
    <p:sldId id="289" r:id="rId41"/>
    <p:sldId id="290" r:id="rId42"/>
  </p:sldIdLst>
  <p:sldSz cx="12192000" cy="68580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66FF66"/>
    <a:srgbClr val="006600"/>
    <a:srgbClr val="FFFF66"/>
    <a:srgbClr val="008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95" autoAdjust="0"/>
    <p:restoredTop sz="84778" autoAdjust="0"/>
  </p:normalViewPr>
  <p:slideViewPr>
    <p:cSldViewPr snapToGrid="0">
      <p:cViewPr>
        <p:scale>
          <a:sx n="60" d="100"/>
          <a:sy n="60" d="100"/>
        </p:scale>
        <p:origin x="-653" y="581"/>
      </p:cViewPr>
      <p:guideLst>
        <p:guide orient="horz" pos="2160"/>
        <p:guide pos="3840"/>
      </p:guideLst>
    </p:cSldViewPr>
  </p:slid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8C0E0E-A030-413E-8D60-CA2DCB3D1A0C}" type="doc">
      <dgm:prSet loTypeId="urn:microsoft.com/office/officeart/2005/8/layout/process5" loCatId="process" qsTypeId="urn:microsoft.com/office/officeart/2005/8/quickstyle/simple1" qsCatId="simple" csTypeId="urn:microsoft.com/office/officeart/2005/8/colors/accent1_2" csCatId="accent1" phldr="1"/>
      <dgm:spPr/>
    </dgm:pt>
    <dgm:pt modelId="{964C5EBD-9133-4E8B-A5FF-4C0600CB1131}">
      <dgm:prSet phldrT="[Text]" custT="1"/>
      <dgm:spPr>
        <a:solidFill>
          <a:srgbClr val="33CC33"/>
        </a:solidFill>
        <a:ln>
          <a:solidFill>
            <a:schemeClr val="tx1"/>
          </a:solidFill>
        </a:ln>
      </dgm:spPr>
      <dgm:t>
        <a:bodyPr/>
        <a:lstStyle/>
        <a:p>
          <a:r>
            <a:rPr lang="es-VE" sz="1050" b="1">
              <a:solidFill>
                <a:schemeClr val="tx1"/>
              </a:solidFill>
              <a:latin typeface="Arial" panose="020B0604020202020204" pitchFamily="34" charset="0"/>
              <a:cs typeface="Arial" panose="020B0604020202020204" pitchFamily="34" charset="0"/>
            </a:rPr>
            <a:t>Datos a transmitir</a:t>
          </a:r>
        </a:p>
      </dgm:t>
    </dgm:pt>
    <dgm:pt modelId="{D404A49F-6141-472C-A0C5-E514E08564A4}" type="parTrans" cxnId="{2A39F9B2-A261-4075-8869-377AD611E6BF}">
      <dgm:prSet/>
      <dgm:spPr/>
      <dgm:t>
        <a:bodyPr/>
        <a:lstStyle/>
        <a:p>
          <a:endParaRPr lang="es-VE">
            <a:solidFill>
              <a:schemeClr val="tx1"/>
            </a:solidFill>
          </a:endParaRPr>
        </a:p>
      </dgm:t>
    </dgm:pt>
    <dgm:pt modelId="{3D48DA23-023B-44DE-A863-5DB74F8617CD}" type="sibTrans" cxnId="{2A39F9B2-A261-4075-8869-377AD611E6BF}">
      <dgm:prSet custT="1"/>
      <dgm:spPr>
        <a:solidFill>
          <a:schemeClr val="bg1">
            <a:lumMod val="50000"/>
          </a:schemeClr>
        </a:solidFill>
        <a:ln>
          <a:solidFill>
            <a:schemeClr val="tx1"/>
          </a:solidFill>
        </a:ln>
      </dgm:spPr>
      <dgm:t>
        <a:bodyPr/>
        <a:lstStyle/>
        <a:p>
          <a:endParaRPr lang="es-VE" sz="1000">
            <a:solidFill>
              <a:schemeClr val="tx1"/>
            </a:solidFill>
            <a:latin typeface="Arial" panose="020B0604020202020204" pitchFamily="34" charset="0"/>
            <a:cs typeface="Arial" panose="020B0604020202020204" pitchFamily="34" charset="0"/>
          </a:endParaRPr>
        </a:p>
      </dgm:t>
    </dgm:pt>
    <dgm:pt modelId="{015BFAA8-79B1-4610-A04C-C54DFC5BA59F}">
      <dgm:prSet phldrT="[Text]" custT="1"/>
      <dgm:spPr>
        <a:solidFill>
          <a:srgbClr val="FFFF66"/>
        </a:solidFill>
        <a:ln>
          <a:solidFill>
            <a:schemeClr val="tx1"/>
          </a:solidFill>
        </a:ln>
      </dgm:spPr>
      <dgm:t>
        <a:bodyPr/>
        <a:lstStyle/>
        <a:p>
          <a:r>
            <a:rPr lang="es-VE" sz="1050" b="1">
              <a:solidFill>
                <a:schemeClr val="tx1"/>
              </a:solidFill>
              <a:latin typeface="Arial" panose="020B0604020202020204" pitchFamily="34" charset="0"/>
              <a:cs typeface="Arial" panose="020B0604020202020204" pitchFamily="34" charset="0"/>
            </a:rPr>
            <a:t>Modulador PSK o QAM</a:t>
          </a:r>
        </a:p>
      </dgm:t>
    </dgm:pt>
    <dgm:pt modelId="{403C10B3-402E-4CDB-8CA1-9294EA79E2E5}" type="parTrans" cxnId="{8866B9B6-7C53-40B1-8998-FC01FE8AB2C8}">
      <dgm:prSet/>
      <dgm:spPr/>
      <dgm:t>
        <a:bodyPr/>
        <a:lstStyle/>
        <a:p>
          <a:endParaRPr lang="es-VE">
            <a:solidFill>
              <a:schemeClr val="tx1"/>
            </a:solidFill>
          </a:endParaRPr>
        </a:p>
      </dgm:t>
    </dgm:pt>
    <dgm:pt modelId="{754C6282-0636-42BE-8FD2-A4589BB7885E}" type="sibTrans" cxnId="{8866B9B6-7C53-40B1-8998-FC01FE8AB2C8}">
      <dgm:prSet custT="1"/>
      <dgm:spPr>
        <a:solidFill>
          <a:schemeClr val="bg1">
            <a:lumMod val="50000"/>
          </a:schemeClr>
        </a:solidFill>
        <a:ln>
          <a:solidFill>
            <a:schemeClr val="tx1"/>
          </a:solidFill>
        </a:ln>
      </dgm:spPr>
      <dgm:t>
        <a:bodyPr/>
        <a:lstStyle/>
        <a:p>
          <a:endParaRPr lang="es-VE" sz="1000">
            <a:solidFill>
              <a:schemeClr val="tx1"/>
            </a:solidFill>
            <a:latin typeface="Arial" panose="020B0604020202020204" pitchFamily="34" charset="0"/>
            <a:cs typeface="Arial" panose="020B0604020202020204" pitchFamily="34" charset="0"/>
          </a:endParaRPr>
        </a:p>
      </dgm:t>
    </dgm:pt>
    <dgm:pt modelId="{F0B501C5-658C-4680-BB63-275A9903F25E}">
      <dgm:prSet phldrT="[Text]" custT="1"/>
      <dgm:spPr>
        <a:solidFill>
          <a:srgbClr val="FFFF66"/>
        </a:solidFill>
        <a:ln>
          <a:solidFill>
            <a:schemeClr val="tx1"/>
          </a:solidFill>
        </a:ln>
      </dgm:spPr>
      <dgm:t>
        <a:bodyPr/>
        <a:lstStyle/>
        <a:p>
          <a:r>
            <a:rPr lang="es-VE" sz="1050" b="1">
              <a:solidFill>
                <a:schemeClr val="tx1"/>
              </a:solidFill>
              <a:latin typeface="Arial" panose="020B0604020202020204" pitchFamily="34" charset="0"/>
              <a:cs typeface="Arial" panose="020B0604020202020204" pitchFamily="34" charset="0"/>
            </a:rPr>
            <a:t>Conversi</a:t>
          </a:r>
          <a:r>
            <a:rPr lang="en-US" sz="1050" b="1">
              <a:solidFill>
                <a:schemeClr val="tx1"/>
              </a:solidFill>
              <a:latin typeface="Arial" panose="020B0604020202020204" pitchFamily="34" charset="0"/>
              <a:cs typeface="Arial" panose="020B0604020202020204" pitchFamily="34" charset="0"/>
            </a:rPr>
            <a:t>ón S/P</a:t>
          </a:r>
          <a:endParaRPr lang="es-VE" sz="1050" b="1">
            <a:solidFill>
              <a:schemeClr val="tx1"/>
            </a:solidFill>
            <a:latin typeface="Arial" panose="020B0604020202020204" pitchFamily="34" charset="0"/>
            <a:cs typeface="Arial" panose="020B0604020202020204" pitchFamily="34" charset="0"/>
          </a:endParaRPr>
        </a:p>
      </dgm:t>
    </dgm:pt>
    <dgm:pt modelId="{846D487F-6D97-42B6-BDAD-2A031CA64BF6}" type="parTrans" cxnId="{689CF6FF-48BD-4D3E-92AA-2D95ECD52DD4}">
      <dgm:prSet/>
      <dgm:spPr/>
      <dgm:t>
        <a:bodyPr/>
        <a:lstStyle/>
        <a:p>
          <a:endParaRPr lang="es-VE">
            <a:solidFill>
              <a:schemeClr val="tx1"/>
            </a:solidFill>
          </a:endParaRPr>
        </a:p>
      </dgm:t>
    </dgm:pt>
    <dgm:pt modelId="{45D2ABCA-1380-449C-8093-2F68A59FED80}" type="sibTrans" cxnId="{689CF6FF-48BD-4D3E-92AA-2D95ECD52DD4}">
      <dgm:prSet custT="1"/>
      <dgm:spPr>
        <a:solidFill>
          <a:schemeClr val="bg1">
            <a:lumMod val="50000"/>
          </a:schemeClr>
        </a:solidFill>
        <a:ln>
          <a:solidFill>
            <a:schemeClr val="tx1"/>
          </a:solidFill>
        </a:ln>
      </dgm:spPr>
      <dgm:t>
        <a:bodyPr/>
        <a:lstStyle/>
        <a:p>
          <a:endParaRPr lang="es-VE" sz="1000">
            <a:solidFill>
              <a:schemeClr val="tx1"/>
            </a:solidFill>
            <a:latin typeface="Arial" panose="020B0604020202020204" pitchFamily="34" charset="0"/>
            <a:cs typeface="Arial" panose="020B0604020202020204" pitchFamily="34" charset="0"/>
          </a:endParaRPr>
        </a:p>
      </dgm:t>
    </dgm:pt>
    <dgm:pt modelId="{AACA83B8-0BCE-47ED-A120-9198608ED754}">
      <dgm:prSet custT="1"/>
      <dgm:spPr>
        <a:solidFill>
          <a:srgbClr val="FFFF66"/>
        </a:solidFill>
        <a:ln>
          <a:solidFill>
            <a:schemeClr val="tx1"/>
          </a:solidFill>
        </a:ln>
      </dgm:spPr>
      <dgm:t>
        <a:bodyPr/>
        <a:lstStyle/>
        <a:p>
          <a:r>
            <a:rPr lang="en-US" sz="1050" b="1">
              <a:solidFill>
                <a:schemeClr val="tx1"/>
              </a:solidFill>
              <a:latin typeface="Arial" panose="020B0604020202020204" pitchFamily="34" charset="0"/>
              <a:cs typeface="Arial" panose="020B0604020202020204" pitchFamily="34" charset="0"/>
            </a:rPr>
            <a:t>CP</a:t>
          </a:r>
          <a:endParaRPr lang="es-VE" sz="1050" b="1">
            <a:solidFill>
              <a:schemeClr val="tx1"/>
            </a:solidFill>
            <a:latin typeface="Arial" panose="020B0604020202020204" pitchFamily="34" charset="0"/>
            <a:cs typeface="Arial" panose="020B0604020202020204" pitchFamily="34" charset="0"/>
          </a:endParaRPr>
        </a:p>
      </dgm:t>
    </dgm:pt>
    <dgm:pt modelId="{1640D26E-AD51-4148-A153-06C277E3257A}" type="parTrans" cxnId="{B162166C-C045-49E1-BA92-934DDE049361}">
      <dgm:prSet/>
      <dgm:spPr/>
      <dgm:t>
        <a:bodyPr/>
        <a:lstStyle/>
        <a:p>
          <a:endParaRPr lang="es-VE">
            <a:solidFill>
              <a:schemeClr val="tx1"/>
            </a:solidFill>
          </a:endParaRPr>
        </a:p>
      </dgm:t>
    </dgm:pt>
    <dgm:pt modelId="{A89C0EB9-C734-456F-A958-A4D423FBC286}" type="sibTrans" cxnId="{B162166C-C045-49E1-BA92-934DDE049361}">
      <dgm:prSet custT="1"/>
      <dgm:spPr>
        <a:solidFill>
          <a:schemeClr val="bg1">
            <a:lumMod val="50000"/>
          </a:schemeClr>
        </a:solidFill>
        <a:ln>
          <a:solidFill>
            <a:schemeClr val="tx1"/>
          </a:solidFill>
        </a:ln>
      </dgm:spPr>
      <dgm:t>
        <a:bodyPr/>
        <a:lstStyle/>
        <a:p>
          <a:endParaRPr lang="es-VE" sz="1000">
            <a:solidFill>
              <a:schemeClr val="tx1"/>
            </a:solidFill>
            <a:latin typeface="Arial" panose="020B0604020202020204" pitchFamily="34" charset="0"/>
            <a:cs typeface="Arial" panose="020B0604020202020204" pitchFamily="34" charset="0"/>
          </a:endParaRPr>
        </a:p>
      </dgm:t>
    </dgm:pt>
    <dgm:pt modelId="{0CD08927-2DED-4907-A594-5E318E6C63F7}">
      <dgm:prSet custT="1"/>
      <dgm:spPr>
        <a:solidFill>
          <a:srgbClr val="FFFF66"/>
        </a:solidFill>
        <a:ln>
          <a:solidFill>
            <a:schemeClr val="tx1"/>
          </a:solidFill>
        </a:ln>
      </dgm:spPr>
      <dgm:t>
        <a:bodyPr/>
        <a:lstStyle/>
        <a:p>
          <a:r>
            <a:rPr lang="en-US" sz="1050" b="1">
              <a:solidFill>
                <a:schemeClr val="tx1"/>
              </a:solidFill>
              <a:latin typeface="Arial" panose="020B0604020202020204" pitchFamily="34" charset="0"/>
              <a:cs typeface="Arial" panose="020B0604020202020204" pitchFamily="34" charset="0"/>
            </a:rPr>
            <a:t>Conversión P/S</a:t>
          </a:r>
          <a:endParaRPr lang="es-VE" sz="1050" b="1">
            <a:solidFill>
              <a:schemeClr val="tx1"/>
            </a:solidFill>
            <a:latin typeface="Arial" panose="020B0604020202020204" pitchFamily="34" charset="0"/>
            <a:cs typeface="Arial" panose="020B0604020202020204" pitchFamily="34" charset="0"/>
          </a:endParaRPr>
        </a:p>
      </dgm:t>
    </dgm:pt>
    <dgm:pt modelId="{682E4808-3199-4072-A816-2A48A161AE31}" type="parTrans" cxnId="{B558C2F3-C799-41C6-809B-5B2654153C06}">
      <dgm:prSet/>
      <dgm:spPr/>
      <dgm:t>
        <a:bodyPr/>
        <a:lstStyle/>
        <a:p>
          <a:endParaRPr lang="es-VE">
            <a:solidFill>
              <a:schemeClr val="tx1"/>
            </a:solidFill>
          </a:endParaRPr>
        </a:p>
      </dgm:t>
    </dgm:pt>
    <dgm:pt modelId="{DDAC626C-9C7C-4C6B-B82E-5D7E7CDE6AEE}" type="sibTrans" cxnId="{B558C2F3-C799-41C6-809B-5B2654153C06}">
      <dgm:prSet custT="1"/>
      <dgm:spPr>
        <a:solidFill>
          <a:schemeClr val="bg1">
            <a:lumMod val="50000"/>
          </a:schemeClr>
        </a:solidFill>
        <a:ln>
          <a:solidFill>
            <a:schemeClr val="tx1"/>
          </a:solidFill>
        </a:ln>
      </dgm:spPr>
      <dgm:t>
        <a:bodyPr/>
        <a:lstStyle/>
        <a:p>
          <a:endParaRPr lang="es-VE" sz="1000">
            <a:solidFill>
              <a:schemeClr val="tx1"/>
            </a:solidFill>
            <a:latin typeface="Arial" panose="020B0604020202020204" pitchFamily="34" charset="0"/>
            <a:cs typeface="Arial" panose="020B0604020202020204" pitchFamily="34" charset="0"/>
          </a:endParaRPr>
        </a:p>
      </dgm:t>
    </dgm:pt>
    <dgm:pt modelId="{E92F0CBB-6952-4484-B126-E294EBB357A1}">
      <dgm:prSet custT="1"/>
      <dgm:spPr>
        <a:solidFill>
          <a:schemeClr val="accent5">
            <a:lumMod val="60000"/>
            <a:lumOff val="40000"/>
          </a:schemeClr>
        </a:solidFill>
        <a:ln>
          <a:solidFill>
            <a:schemeClr val="tx1"/>
          </a:solidFill>
        </a:ln>
      </dgm:spPr>
      <dgm:t>
        <a:bodyPr/>
        <a:lstStyle/>
        <a:p>
          <a:r>
            <a:rPr lang="en-US" sz="1050" b="1">
              <a:solidFill>
                <a:schemeClr val="tx1"/>
              </a:solidFill>
              <a:latin typeface="Arial" panose="020B0604020202020204" pitchFamily="34" charset="0"/>
              <a:cs typeface="Arial" panose="020B0604020202020204" pitchFamily="34" charset="0"/>
            </a:rPr>
            <a:t>HPA</a:t>
          </a:r>
          <a:endParaRPr lang="es-VE" sz="1050" b="1">
            <a:solidFill>
              <a:schemeClr val="tx1"/>
            </a:solidFill>
            <a:latin typeface="Arial" panose="020B0604020202020204" pitchFamily="34" charset="0"/>
            <a:cs typeface="Arial" panose="020B0604020202020204" pitchFamily="34" charset="0"/>
          </a:endParaRPr>
        </a:p>
      </dgm:t>
    </dgm:pt>
    <dgm:pt modelId="{C8C1F912-9335-494E-AF7A-A8AEE858FE81}" type="parTrans" cxnId="{950CA8B0-45AE-4C50-93C6-255BDB4B2362}">
      <dgm:prSet/>
      <dgm:spPr/>
      <dgm:t>
        <a:bodyPr/>
        <a:lstStyle/>
        <a:p>
          <a:endParaRPr lang="es-VE">
            <a:solidFill>
              <a:schemeClr val="tx1"/>
            </a:solidFill>
          </a:endParaRPr>
        </a:p>
      </dgm:t>
    </dgm:pt>
    <dgm:pt modelId="{04DB7F9B-8348-49F5-B588-E61B82A47040}" type="sibTrans" cxnId="{950CA8B0-45AE-4C50-93C6-255BDB4B2362}">
      <dgm:prSet custT="1"/>
      <dgm:spPr>
        <a:solidFill>
          <a:schemeClr val="bg1">
            <a:lumMod val="50000"/>
          </a:schemeClr>
        </a:solidFill>
        <a:ln>
          <a:solidFill>
            <a:schemeClr val="tx1"/>
          </a:solidFill>
        </a:ln>
      </dgm:spPr>
      <dgm:t>
        <a:bodyPr/>
        <a:lstStyle/>
        <a:p>
          <a:endParaRPr lang="es-VE" sz="1000">
            <a:solidFill>
              <a:schemeClr val="tx1"/>
            </a:solidFill>
            <a:latin typeface="Arial" panose="020B0604020202020204" pitchFamily="34" charset="0"/>
            <a:cs typeface="Arial" panose="020B0604020202020204" pitchFamily="34" charset="0"/>
          </a:endParaRPr>
        </a:p>
      </dgm:t>
    </dgm:pt>
    <dgm:pt modelId="{8E082291-0B02-4DA3-A93D-40E92EA5DDF5}">
      <dgm:prSet custT="1"/>
      <dgm:spPr>
        <a:solidFill>
          <a:srgbClr val="FFFF66"/>
        </a:solidFill>
        <a:ln>
          <a:solidFill>
            <a:schemeClr val="tx1"/>
          </a:solidFill>
        </a:ln>
      </dgm:spPr>
      <dgm:t>
        <a:bodyPr/>
        <a:lstStyle/>
        <a:p>
          <a:r>
            <a:rPr lang="en-US" sz="1050" b="1">
              <a:solidFill>
                <a:schemeClr val="tx1"/>
              </a:solidFill>
              <a:latin typeface="Arial" panose="020B0604020202020204" pitchFamily="34" charset="0"/>
              <a:cs typeface="Arial" panose="020B0604020202020204" pitchFamily="34" charset="0"/>
            </a:rPr>
            <a:t>IFFT</a:t>
          </a:r>
          <a:endParaRPr lang="es-VE" sz="1050" b="1">
            <a:solidFill>
              <a:schemeClr val="tx1"/>
            </a:solidFill>
            <a:latin typeface="Arial" panose="020B0604020202020204" pitchFamily="34" charset="0"/>
            <a:cs typeface="Arial" panose="020B0604020202020204" pitchFamily="34" charset="0"/>
          </a:endParaRPr>
        </a:p>
      </dgm:t>
    </dgm:pt>
    <dgm:pt modelId="{B088BFA0-320C-4903-B439-89A6541EB4AF}" type="parTrans" cxnId="{6684C2DE-67BB-443D-9C41-0EDA7C38E214}">
      <dgm:prSet/>
      <dgm:spPr/>
      <dgm:t>
        <a:bodyPr/>
        <a:lstStyle/>
        <a:p>
          <a:endParaRPr lang="es-VE">
            <a:solidFill>
              <a:schemeClr val="tx1"/>
            </a:solidFill>
          </a:endParaRPr>
        </a:p>
      </dgm:t>
    </dgm:pt>
    <dgm:pt modelId="{8E20A719-8A1F-4013-AC3F-06CE75E14702}" type="sibTrans" cxnId="{6684C2DE-67BB-443D-9C41-0EDA7C38E214}">
      <dgm:prSet custT="1"/>
      <dgm:spPr>
        <a:solidFill>
          <a:schemeClr val="bg1">
            <a:lumMod val="50000"/>
          </a:schemeClr>
        </a:solidFill>
        <a:ln>
          <a:solidFill>
            <a:schemeClr val="tx1"/>
          </a:solidFill>
        </a:ln>
      </dgm:spPr>
      <dgm:t>
        <a:bodyPr/>
        <a:lstStyle/>
        <a:p>
          <a:endParaRPr lang="es-VE" sz="1000">
            <a:solidFill>
              <a:schemeClr val="tx1"/>
            </a:solidFill>
            <a:latin typeface="Arial" panose="020B0604020202020204" pitchFamily="34" charset="0"/>
            <a:cs typeface="Arial" panose="020B0604020202020204" pitchFamily="34" charset="0"/>
          </a:endParaRPr>
        </a:p>
      </dgm:t>
    </dgm:pt>
    <dgm:pt modelId="{50C3DDBB-C477-4FBE-85BA-7F9207EB09DC}">
      <dgm:prSet custT="1"/>
      <dgm:spPr>
        <a:solidFill>
          <a:srgbClr val="FF66CC"/>
        </a:solidFill>
        <a:ln>
          <a:solidFill>
            <a:schemeClr val="tx1"/>
          </a:solidFill>
        </a:ln>
      </dgm:spPr>
      <dgm:t>
        <a:bodyPr/>
        <a:lstStyle/>
        <a:p>
          <a:r>
            <a:rPr lang="en-US" sz="1050" b="1">
              <a:solidFill>
                <a:schemeClr val="tx1"/>
              </a:solidFill>
              <a:latin typeface="Arial" panose="020B0604020202020204" pitchFamily="34" charset="0"/>
              <a:cs typeface="Arial" panose="020B0604020202020204" pitchFamily="34" charset="0"/>
            </a:rPr>
            <a:t>Canal AWGN</a:t>
          </a:r>
          <a:endParaRPr lang="es-VE" sz="1050" b="1">
            <a:solidFill>
              <a:schemeClr val="tx1"/>
            </a:solidFill>
            <a:latin typeface="Arial" panose="020B0604020202020204" pitchFamily="34" charset="0"/>
            <a:cs typeface="Arial" panose="020B0604020202020204" pitchFamily="34" charset="0"/>
          </a:endParaRPr>
        </a:p>
      </dgm:t>
    </dgm:pt>
    <dgm:pt modelId="{37EA3B43-880D-42CD-AEB2-72450A3A34A7}" type="parTrans" cxnId="{7356E873-5E34-4809-8AEA-F4BB229B01AD}">
      <dgm:prSet/>
      <dgm:spPr/>
      <dgm:t>
        <a:bodyPr/>
        <a:lstStyle/>
        <a:p>
          <a:endParaRPr lang="es-VE">
            <a:solidFill>
              <a:schemeClr val="tx1"/>
            </a:solidFill>
          </a:endParaRPr>
        </a:p>
      </dgm:t>
    </dgm:pt>
    <dgm:pt modelId="{B1035F33-39B4-448A-BD10-B58522208A7C}" type="sibTrans" cxnId="{7356E873-5E34-4809-8AEA-F4BB229B01AD}">
      <dgm:prSet custT="1"/>
      <dgm:spPr>
        <a:solidFill>
          <a:schemeClr val="bg1">
            <a:lumMod val="65000"/>
          </a:schemeClr>
        </a:solidFill>
        <a:ln>
          <a:solidFill>
            <a:schemeClr val="tx1"/>
          </a:solidFill>
        </a:ln>
      </dgm:spPr>
      <dgm:t>
        <a:bodyPr/>
        <a:lstStyle/>
        <a:p>
          <a:endParaRPr lang="es-VE" sz="1000">
            <a:solidFill>
              <a:schemeClr val="tx1"/>
            </a:solidFill>
            <a:latin typeface="Arial" panose="020B0604020202020204" pitchFamily="34" charset="0"/>
            <a:cs typeface="Arial" panose="020B0604020202020204" pitchFamily="34" charset="0"/>
          </a:endParaRPr>
        </a:p>
      </dgm:t>
    </dgm:pt>
    <dgm:pt modelId="{01EE2F20-64A9-420A-A6EB-80AB25C519D4}">
      <dgm:prSet custT="1"/>
      <dgm:spPr>
        <a:solidFill>
          <a:srgbClr val="FF9933"/>
        </a:solidFill>
        <a:ln>
          <a:solidFill>
            <a:schemeClr val="tx1"/>
          </a:solidFill>
        </a:ln>
      </dgm:spPr>
      <dgm:t>
        <a:bodyPr/>
        <a:lstStyle/>
        <a:p>
          <a:r>
            <a:rPr lang="en-US" sz="1050" b="1">
              <a:solidFill>
                <a:schemeClr val="tx1"/>
              </a:solidFill>
              <a:latin typeface="Arial" panose="020B0604020202020204" pitchFamily="34" charset="0"/>
              <a:cs typeface="Arial" panose="020B0604020202020204" pitchFamily="34" charset="0"/>
            </a:rPr>
            <a:t>Conversión S/P</a:t>
          </a:r>
          <a:endParaRPr lang="es-VE" sz="1050" b="1">
            <a:solidFill>
              <a:schemeClr val="tx1"/>
            </a:solidFill>
            <a:latin typeface="Arial" panose="020B0604020202020204" pitchFamily="34" charset="0"/>
            <a:cs typeface="Arial" panose="020B0604020202020204" pitchFamily="34" charset="0"/>
          </a:endParaRPr>
        </a:p>
      </dgm:t>
    </dgm:pt>
    <dgm:pt modelId="{4FA94E35-2013-40D9-98CD-1BED4E0411F8}" type="parTrans" cxnId="{A4E8F891-4D0D-4EBA-8085-D4A7AEA89E1C}">
      <dgm:prSet/>
      <dgm:spPr/>
      <dgm:t>
        <a:bodyPr/>
        <a:lstStyle/>
        <a:p>
          <a:endParaRPr lang="es-VE">
            <a:solidFill>
              <a:schemeClr val="tx1"/>
            </a:solidFill>
          </a:endParaRPr>
        </a:p>
      </dgm:t>
    </dgm:pt>
    <dgm:pt modelId="{40ED98ED-254C-49DD-AA8F-3B7B6BFD9C35}" type="sibTrans" cxnId="{A4E8F891-4D0D-4EBA-8085-D4A7AEA89E1C}">
      <dgm:prSet custT="1"/>
      <dgm:spPr>
        <a:solidFill>
          <a:schemeClr val="bg1">
            <a:lumMod val="50000"/>
          </a:schemeClr>
        </a:solidFill>
        <a:ln>
          <a:solidFill>
            <a:schemeClr val="tx1"/>
          </a:solidFill>
        </a:ln>
      </dgm:spPr>
      <dgm:t>
        <a:bodyPr/>
        <a:lstStyle/>
        <a:p>
          <a:endParaRPr lang="es-VE" sz="1000">
            <a:solidFill>
              <a:schemeClr val="tx1"/>
            </a:solidFill>
            <a:latin typeface="Arial" panose="020B0604020202020204" pitchFamily="34" charset="0"/>
            <a:cs typeface="Arial" panose="020B0604020202020204" pitchFamily="34" charset="0"/>
          </a:endParaRPr>
        </a:p>
      </dgm:t>
    </dgm:pt>
    <dgm:pt modelId="{93C20FCD-AF17-4AE8-ACBB-A3FA11C92293}">
      <dgm:prSet custT="1"/>
      <dgm:spPr>
        <a:solidFill>
          <a:srgbClr val="FF9933"/>
        </a:solidFill>
        <a:ln>
          <a:solidFill>
            <a:schemeClr val="tx1"/>
          </a:solidFill>
        </a:ln>
      </dgm:spPr>
      <dgm:t>
        <a:bodyPr/>
        <a:lstStyle/>
        <a:p>
          <a:r>
            <a:rPr lang="en-US" sz="1050" b="1">
              <a:solidFill>
                <a:schemeClr val="tx1"/>
              </a:solidFill>
              <a:latin typeface="Arial" panose="020B0604020202020204" pitchFamily="34" charset="0"/>
              <a:cs typeface="Arial" panose="020B0604020202020204" pitchFamily="34" charset="0"/>
            </a:rPr>
            <a:t>CP</a:t>
          </a:r>
          <a:endParaRPr lang="es-VE" sz="1050" b="1">
            <a:solidFill>
              <a:schemeClr val="tx1"/>
            </a:solidFill>
            <a:latin typeface="Arial" panose="020B0604020202020204" pitchFamily="34" charset="0"/>
            <a:cs typeface="Arial" panose="020B0604020202020204" pitchFamily="34" charset="0"/>
          </a:endParaRPr>
        </a:p>
      </dgm:t>
    </dgm:pt>
    <dgm:pt modelId="{4C594DB9-5627-42C3-845D-BE03BAAB499B}" type="parTrans" cxnId="{ED361FEE-DB19-4885-A705-877ACD86CED6}">
      <dgm:prSet/>
      <dgm:spPr/>
      <dgm:t>
        <a:bodyPr/>
        <a:lstStyle/>
        <a:p>
          <a:endParaRPr lang="es-VE">
            <a:solidFill>
              <a:schemeClr val="tx1"/>
            </a:solidFill>
          </a:endParaRPr>
        </a:p>
      </dgm:t>
    </dgm:pt>
    <dgm:pt modelId="{2AC7B716-C836-4B50-A272-8E966F4706DB}" type="sibTrans" cxnId="{ED361FEE-DB19-4885-A705-877ACD86CED6}">
      <dgm:prSet custT="1"/>
      <dgm:spPr>
        <a:solidFill>
          <a:schemeClr val="bg1">
            <a:lumMod val="50000"/>
          </a:schemeClr>
        </a:solidFill>
        <a:ln>
          <a:solidFill>
            <a:schemeClr val="tx1"/>
          </a:solidFill>
        </a:ln>
      </dgm:spPr>
      <dgm:t>
        <a:bodyPr/>
        <a:lstStyle/>
        <a:p>
          <a:endParaRPr lang="es-VE" sz="1000">
            <a:solidFill>
              <a:schemeClr val="tx1"/>
            </a:solidFill>
            <a:latin typeface="Arial" panose="020B0604020202020204" pitchFamily="34" charset="0"/>
            <a:cs typeface="Arial" panose="020B0604020202020204" pitchFamily="34" charset="0"/>
          </a:endParaRPr>
        </a:p>
      </dgm:t>
    </dgm:pt>
    <dgm:pt modelId="{BC709E0A-F27D-4002-85D4-28AF1B6B11F9}">
      <dgm:prSet custT="1"/>
      <dgm:spPr>
        <a:solidFill>
          <a:srgbClr val="FF9933"/>
        </a:solidFill>
        <a:ln>
          <a:solidFill>
            <a:schemeClr val="tx1"/>
          </a:solidFill>
        </a:ln>
      </dgm:spPr>
      <dgm:t>
        <a:bodyPr/>
        <a:lstStyle/>
        <a:p>
          <a:r>
            <a:rPr lang="en-US" sz="1050" b="1">
              <a:solidFill>
                <a:schemeClr val="tx1"/>
              </a:solidFill>
              <a:latin typeface="Arial" panose="020B0604020202020204" pitchFamily="34" charset="0"/>
              <a:cs typeface="Arial" panose="020B0604020202020204" pitchFamily="34" charset="0"/>
            </a:rPr>
            <a:t>DFFT</a:t>
          </a:r>
          <a:endParaRPr lang="es-VE" sz="1050" b="1">
            <a:solidFill>
              <a:schemeClr val="tx1"/>
            </a:solidFill>
            <a:latin typeface="Arial" panose="020B0604020202020204" pitchFamily="34" charset="0"/>
            <a:cs typeface="Arial" panose="020B0604020202020204" pitchFamily="34" charset="0"/>
          </a:endParaRPr>
        </a:p>
      </dgm:t>
    </dgm:pt>
    <dgm:pt modelId="{6EAF7DFC-0E81-46BF-8A92-284B4EE73465}" type="parTrans" cxnId="{19BA776E-2F28-45B1-A7D0-D7282293CBDE}">
      <dgm:prSet/>
      <dgm:spPr/>
      <dgm:t>
        <a:bodyPr/>
        <a:lstStyle/>
        <a:p>
          <a:endParaRPr lang="es-VE">
            <a:solidFill>
              <a:schemeClr val="tx1"/>
            </a:solidFill>
          </a:endParaRPr>
        </a:p>
      </dgm:t>
    </dgm:pt>
    <dgm:pt modelId="{1180A47A-6B7F-4FA5-8736-527906EA49CD}" type="sibTrans" cxnId="{19BA776E-2F28-45B1-A7D0-D7282293CBDE}">
      <dgm:prSet custT="1"/>
      <dgm:spPr>
        <a:solidFill>
          <a:schemeClr val="bg1">
            <a:lumMod val="50000"/>
          </a:schemeClr>
        </a:solidFill>
        <a:ln>
          <a:solidFill>
            <a:schemeClr val="tx1"/>
          </a:solidFill>
        </a:ln>
      </dgm:spPr>
      <dgm:t>
        <a:bodyPr/>
        <a:lstStyle/>
        <a:p>
          <a:endParaRPr lang="es-VE" sz="1000">
            <a:solidFill>
              <a:schemeClr val="tx1"/>
            </a:solidFill>
            <a:latin typeface="Arial" panose="020B0604020202020204" pitchFamily="34" charset="0"/>
            <a:cs typeface="Arial" panose="020B0604020202020204" pitchFamily="34" charset="0"/>
          </a:endParaRPr>
        </a:p>
      </dgm:t>
    </dgm:pt>
    <dgm:pt modelId="{16B3D5FC-A889-43D1-B390-381720E15969}">
      <dgm:prSet custT="1"/>
      <dgm:spPr>
        <a:solidFill>
          <a:srgbClr val="FF9933"/>
        </a:solidFill>
        <a:ln>
          <a:solidFill>
            <a:schemeClr val="tx1"/>
          </a:solidFill>
        </a:ln>
      </dgm:spPr>
      <dgm:t>
        <a:bodyPr/>
        <a:lstStyle/>
        <a:p>
          <a:r>
            <a:rPr lang="en-US" sz="1050" b="1">
              <a:solidFill>
                <a:schemeClr val="tx1"/>
              </a:solidFill>
              <a:latin typeface="Arial" panose="020B0604020202020204" pitchFamily="34" charset="0"/>
              <a:cs typeface="Arial" panose="020B0604020202020204" pitchFamily="34" charset="0"/>
            </a:rPr>
            <a:t>Conversión P/S</a:t>
          </a:r>
          <a:endParaRPr lang="es-VE" sz="1050" b="1">
            <a:solidFill>
              <a:schemeClr val="tx1"/>
            </a:solidFill>
            <a:latin typeface="Arial" panose="020B0604020202020204" pitchFamily="34" charset="0"/>
            <a:cs typeface="Arial" panose="020B0604020202020204" pitchFamily="34" charset="0"/>
          </a:endParaRPr>
        </a:p>
      </dgm:t>
    </dgm:pt>
    <dgm:pt modelId="{FB51D4F1-8379-4D5E-BFB6-28889331634F}" type="parTrans" cxnId="{268ED1E0-2C33-42F0-A672-E440EA350FB3}">
      <dgm:prSet/>
      <dgm:spPr/>
      <dgm:t>
        <a:bodyPr/>
        <a:lstStyle/>
        <a:p>
          <a:endParaRPr lang="es-VE">
            <a:solidFill>
              <a:schemeClr val="tx1"/>
            </a:solidFill>
          </a:endParaRPr>
        </a:p>
      </dgm:t>
    </dgm:pt>
    <dgm:pt modelId="{3624F64D-FC9E-4DC3-A017-E23B065D8390}" type="sibTrans" cxnId="{268ED1E0-2C33-42F0-A672-E440EA350FB3}">
      <dgm:prSet custT="1"/>
      <dgm:spPr>
        <a:solidFill>
          <a:schemeClr val="bg1">
            <a:lumMod val="50000"/>
          </a:schemeClr>
        </a:solidFill>
        <a:ln>
          <a:solidFill>
            <a:schemeClr val="tx1"/>
          </a:solidFill>
        </a:ln>
      </dgm:spPr>
      <dgm:t>
        <a:bodyPr/>
        <a:lstStyle/>
        <a:p>
          <a:endParaRPr lang="es-VE" sz="1000">
            <a:solidFill>
              <a:schemeClr val="tx1"/>
            </a:solidFill>
            <a:latin typeface="Arial" panose="020B0604020202020204" pitchFamily="34" charset="0"/>
            <a:cs typeface="Arial" panose="020B0604020202020204" pitchFamily="34" charset="0"/>
          </a:endParaRPr>
        </a:p>
      </dgm:t>
    </dgm:pt>
    <dgm:pt modelId="{A9BBAEB5-121A-4C0F-874C-5EB7A9835B61}">
      <dgm:prSet custT="1"/>
      <dgm:spPr>
        <a:solidFill>
          <a:srgbClr val="FF9933"/>
        </a:solidFill>
        <a:ln>
          <a:solidFill>
            <a:schemeClr val="tx1"/>
          </a:solidFill>
        </a:ln>
      </dgm:spPr>
      <dgm:t>
        <a:bodyPr/>
        <a:lstStyle/>
        <a:p>
          <a:r>
            <a:rPr lang="en-US" sz="1050" b="1">
              <a:solidFill>
                <a:schemeClr val="tx1"/>
              </a:solidFill>
              <a:latin typeface="Arial" panose="020B0604020202020204" pitchFamily="34" charset="0"/>
              <a:cs typeface="Arial" panose="020B0604020202020204" pitchFamily="34" charset="0"/>
            </a:rPr>
            <a:t>Demodulador PSK o QAM</a:t>
          </a:r>
          <a:endParaRPr lang="es-VE" sz="1050" b="1">
            <a:solidFill>
              <a:schemeClr val="tx1"/>
            </a:solidFill>
            <a:latin typeface="Arial" panose="020B0604020202020204" pitchFamily="34" charset="0"/>
            <a:cs typeface="Arial" panose="020B0604020202020204" pitchFamily="34" charset="0"/>
          </a:endParaRPr>
        </a:p>
      </dgm:t>
    </dgm:pt>
    <dgm:pt modelId="{F95DF2B2-5E3B-4309-9446-4460FED01F4C}" type="parTrans" cxnId="{6E54E982-14CC-4240-8B56-A67874CFDB3B}">
      <dgm:prSet/>
      <dgm:spPr/>
      <dgm:t>
        <a:bodyPr/>
        <a:lstStyle/>
        <a:p>
          <a:endParaRPr lang="es-VE">
            <a:solidFill>
              <a:schemeClr val="tx1"/>
            </a:solidFill>
          </a:endParaRPr>
        </a:p>
      </dgm:t>
    </dgm:pt>
    <dgm:pt modelId="{206E07B8-5F2D-40FF-AAF2-D76E0A282950}" type="sibTrans" cxnId="{6E54E982-14CC-4240-8B56-A67874CFDB3B}">
      <dgm:prSet custT="1"/>
      <dgm:spPr>
        <a:solidFill>
          <a:schemeClr val="bg1">
            <a:lumMod val="50000"/>
          </a:schemeClr>
        </a:solidFill>
        <a:ln>
          <a:solidFill>
            <a:schemeClr val="tx1"/>
          </a:solidFill>
        </a:ln>
      </dgm:spPr>
      <dgm:t>
        <a:bodyPr/>
        <a:lstStyle/>
        <a:p>
          <a:endParaRPr lang="es-VE" sz="1000">
            <a:solidFill>
              <a:schemeClr val="tx1"/>
            </a:solidFill>
            <a:latin typeface="Arial" panose="020B0604020202020204" pitchFamily="34" charset="0"/>
            <a:cs typeface="Arial" panose="020B0604020202020204" pitchFamily="34" charset="0"/>
          </a:endParaRPr>
        </a:p>
      </dgm:t>
    </dgm:pt>
    <dgm:pt modelId="{EDDC21C9-C04C-4AF9-9C82-AB6AFB693E96}">
      <dgm:prSet custT="1"/>
      <dgm:spPr>
        <a:solidFill>
          <a:srgbClr val="33CC33"/>
        </a:solidFill>
        <a:ln>
          <a:solidFill>
            <a:schemeClr val="tx1"/>
          </a:solidFill>
        </a:ln>
      </dgm:spPr>
      <dgm:t>
        <a:bodyPr/>
        <a:lstStyle/>
        <a:p>
          <a:r>
            <a:rPr lang="en-US" sz="1050" b="1">
              <a:solidFill>
                <a:schemeClr val="tx1"/>
              </a:solidFill>
              <a:latin typeface="Arial" panose="020B0604020202020204" pitchFamily="34" charset="0"/>
              <a:cs typeface="Arial" panose="020B0604020202020204" pitchFamily="34" charset="0"/>
            </a:rPr>
            <a:t>Datos recibidos</a:t>
          </a:r>
          <a:endParaRPr lang="es-VE" sz="1050" b="1">
            <a:solidFill>
              <a:schemeClr val="tx1"/>
            </a:solidFill>
            <a:latin typeface="Arial" panose="020B0604020202020204" pitchFamily="34" charset="0"/>
            <a:cs typeface="Arial" panose="020B0604020202020204" pitchFamily="34" charset="0"/>
          </a:endParaRPr>
        </a:p>
      </dgm:t>
    </dgm:pt>
    <dgm:pt modelId="{4AC05D74-2B48-449C-970A-5A8BBD53FD5F}" type="parTrans" cxnId="{1F3D3814-D54C-4B9A-98E4-52982B5FC403}">
      <dgm:prSet/>
      <dgm:spPr/>
      <dgm:t>
        <a:bodyPr/>
        <a:lstStyle/>
        <a:p>
          <a:endParaRPr lang="es-VE">
            <a:solidFill>
              <a:schemeClr val="tx1"/>
            </a:solidFill>
          </a:endParaRPr>
        </a:p>
      </dgm:t>
    </dgm:pt>
    <dgm:pt modelId="{71BC81A4-FA42-44BD-9EAD-E2010F6F1E78}" type="sibTrans" cxnId="{1F3D3814-D54C-4B9A-98E4-52982B5FC403}">
      <dgm:prSet/>
      <dgm:spPr/>
      <dgm:t>
        <a:bodyPr/>
        <a:lstStyle/>
        <a:p>
          <a:endParaRPr lang="es-VE">
            <a:solidFill>
              <a:schemeClr val="tx1"/>
            </a:solidFill>
          </a:endParaRPr>
        </a:p>
      </dgm:t>
    </dgm:pt>
    <dgm:pt modelId="{0B545FF0-4B6E-49E7-942C-A7C4E9C38DFD}" type="pres">
      <dgm:prSet presAssocID="{0D8C0E0E-A030-413E-8D60-CA2DCB3D1A0C}" presName="diagram" presStyleCnt="0">
        <dgm:presLayoutVars>
          <dgm:dir/>
          <dgm:resizeHandles val="exact"/>
        </dgm:presLayoutVars>
      </dgm:prSet>
      <dgm:spPr/>
    </dgm:pt>
    <dgm:pt modelId="{703D51E4-108E-4C33-89EC-4056D574187B}" type="pres">
      <dgm:prSet presAssocID="{964C5EBD-9133-4E8B-A5FF-4C0600CB1131}" presName="node" presStyleLbl="node1" presStyleIdx="0" presStyleCnt="14">
        <dgm:presLayoutVars>
          <dgm:bulletEnabled val="1"/>
        </dgm:presLayoutVars>
      </dgm:prSet>
      <dgm:spPr/>
      <dgm:t>
        <a:bodyPr/>
        <a:lstStyle/>
        <a:p>
          <a:endParaRPr lang="es-VE"/>
        </a:p>
      </dgm:t>
    </dgm:pt>
    <dgm:pt modelId="{F6CC27EB-1E2C-408B-BCC6-981814A9B37D}" type="pres">
      <dgm:prSet presAssocID="{3D48DA23-023B-44DE-A863-5DB74F8617CD}" presName="sibTrans" presStyleLbl="sibTrans2D1" presStyleIdx="0" presStyleCnt="13"/>
      <dgm:spPr/>
      <dgm:t>
        <a:bodyPr/>
        <a:lstStyle/>
        <a:p>
          <a:endParaRPr lang="es-VE"/>
        </a:p>
      </dgm:t>
    </dgm:pt>
    <dgm:pt modelId="{21485A2A-60E4-4B04-B72C-D9A507815D8F}" type="pres">
      <dgm:prSet presAssocID="{3D48DA23-023B-44DE-A863-5DB74F8617CD}" presName="connectorText" presStyleLbl="sibTrans2D1" presStyleIdx="0" presStyleCnt="13"/>
      <dgm:spPr/>
      <dgm:t>
        <a:bodyPr/>
        <a:lstStyle/>
        <a:p>
          <a:endParaRPr lang="es-VE"/>
        </a:p>
      </dgm:t>
    </dgm:pt>
    <dgm:pt modelId="{15744A5E-9511-4825-B12B-AB278E3DB5A6}" type="pres">
      <dgm:prSet presAssocID="{015BFAA8-79B1-4610-A04C-C54DFC5BA59F}" presName="node" presStyleLbl="node1" presStyleIdx="1" presStyleCnt="14">
        <dgm:presLayoutVars>
          <dgm:bulletEnabled val="1"/>
        </dgm:presLayoutVars>
      </dgm:prSet>
      <dgm:spPr/>
      <dgm:t>
        <a:bodyPr/>
        <a:lstStyle/>
        <a:p>
          <a:endParaRPr lang="es-VE"/>
        </a:p>
      </dgm:t>
    </dgm:pt>
    <dgm:pt modelId="{B1871CCF-F6A7-4B6E-82CB-35319AF87654}" type="pres">
      <dgm:prSet presAssocID="{754C6282-0636-42BE-8FD2-A4589BB7885E}" presName="sibTrans" presStyleLbl="sibTrans2D1" presStyleIdx="1" presStyleCnt="13"/>
      <dgm:spPr/>
      <dgm:t>
        <a:bodyPr/>
        <a:lstStyle/>
        <a:p>
          <a:endParaRPr lang="es-VE"/>
        </a:p>
      </dgm:t>
    </dgm:pt>
    <dgm:pt modelId="{554AF429-EDAF-4D11-98D9-BC082FEA8648}" type="pres">
      <dgm:prSet presAssocID="{754C6282-0636-42BE-8FD2-A4589BB7885E}" presName="connectorText" presStyleLbl="sibTrans2D1" presStyleIdx="1" presStyleCnt="13"/>
      <dgm:spPr/>
      <dgm:t>
        <a:bodyPr/>
        <a:lstStyle/>
        <a:p>
          <a:endParaRPr lang="es-VE"/>
        </a:p>
      </dgm:t>
    </dgm:pt>
    <dgm:pt modelId="{9A6A5EEB-8DA4-4162-970A-AFAB131EE4F7}" type="pres">
      <dgm:prSet presAssocID="{F0B501C5-658C-4680-BB63-275A9903F25E}" presName="node" presStyleLbl="node1" presStyleIdx="2" presStyleCnt="14">
        <dgm:presLayoutVars>
          <dgm:bulletEnabled val="1"/>
        </dgm:presLayoutVars>
      </dgm:prSet>
      <dgm:spPr/>
      <dgm:t>
        <a:bodyPr/>
        <a:lstStyle/>
        <a:p>
          <a:endParaRPr lang="es-VE"/>
        </a:p>
      </dgm:t>
    </dgm:pt>
    <dgm:pt modelId="{43100F8A-B470-4A8B-A545-B1B93B16DA0C}" type="pres">
      <dgm:prSet presAssocID="{45D2ABCA-1380-449C-8093-2F68A59FED80}" presName="sibTrans" presStyleLbl="sibTrans2D1" presStyleIdx="2" presStyleCnt="13"/>
      <dgm:spPr/>
      <dgm:t>
        <a:bodyPr/>
        <a:lstStyle/>
        <a:p>
          <a:endParaRPr lang="es-VE"/>
        </a:p>
      </dgm:t>
    </dgm:pt>
    <dgm:pt modelId="{1FD17A89-5B66-494D-8CFC-A1CC5BA9C31A}" type="pres">
      <dgm:prSet presAssocID="{45D2ABCA-1380-449C-8093-2F68A59FED80}" presName="connectorText" presStyleLbl="sibTrans2D1" presStyleIdx="2" presStyleCnt="13"/>
      <dgm:spPr/>
      <dgm:t>
        <a:bodyPr/>
        <a:lstStyle/>
        <a:p>
          <a:endParaRPr lang="es-VE"/>
        </a:p>
      </dgm:t>
    </dgm:pt>
    <dgm:pt modelId="{E36212F6-84C1-43D5-84B8-CF767E64D0C4}" type="pres">
      <dgm:prSet presAssocID="{8E082291-0B02-4DA3-A93D-40E92EA5DDF5}" presName="node" presStyleLbl="node1" presStyleIdx="3" presStyleCnt="14">
        <dgm:presLayoutVars>
          <dgm:bulletEnabled val="1"/>
        </dgm:presLayoutVars>
      </dgm:prSet>
      <dgm:spPr/>
      <dgm:t>
        <a:bodyPr/>
        <a:lstStyle/>
        <a:p>
          <a:endParaRPr lang="es-VE"/>
        </a:p>
      </dgm:t>
    </dgm:pt>
    <dgm:pt modelId="{83096C93-C44B-4440-8E54-AB8E85528EFD}" type="pres">
      <dgm:prSet presAssocID="{8E20A719-8A1F-4013-AC3F-06CE75E14702}" presName="sibTrans" presStyleLbl="sibTrans2D1" presStyleIdx="3" presStyleCnt="13"/>
      <dgm:spPr/>
      <dgm:t>
        <a:bodyPr/>
        <a:lstStyle/>
        <a:p>
          <a:endParaRPr lang="es-VE"/>
        </a:p>
      </dgm:t>
    </dgm:pt>
    <dgm:pt modelId="{B1B67748-2E99-4C40-8999-93C9BCC02292}" type="pres">
      <dgm:prSet presAssocID="{8E20A719-8A1F-4013-AC3F-06CE75E14702}" presName="connectorText" presStyleLbl="sibTrans2D1" presStyleIdx="3" presStyleCnt="13"/>
      <dgm:spPr/>
      <dgm:t>
        <a:bodyPr/>
        <a:lstStyle/>
        <a:p>
          <a:endParaRPr lang="es-VE"/>
        </a:p>
      </dgm:t>
    </dgm:pt>
    <dgm:pt modelId="{5E698801-C04A-4899-81E1-A4F8EDF11DE4}" type="pres">
      <dgm:prSet presAssocID="{AACA83B8-0BCE-47ED-A120-9198608ED754}" presName="node" presStyleLbl="node1" presStyleIdx="4" presStyleCnt="14">
        <dgm:presLayoutVars>
          <dgm:bulletEnabled val="1"/>
        </dgm:presLayoutVars>
      </dgm:prSet>
      <dgm:spPr/>
      <dgm:t>
        <a:bodyPr/>
        <a:lstStyle/>
        <a:p>
          <a:endParaRPr lang="es-VE"/>
        </a:p>
      </dgm:t>
    </dgm:pt>
    <dgm:pt modelId="{A04CB2DC-9E08-4FAA-B693-0FEB41472A4D}" type="pres">
      <dgm:prSet presAssocID="{A89C0EB9-C734-456F-A958-A4D423FBC286}" presName="sibTrans" presStyleLbl="sibTrans2D1" presStyleIdx="4" presStyleCnt="13"/>
      <dgm:spPr/>
      <dgm:t>
        <a:bodyPr/>
        <a:lstStyle/>
        <a:p>
          <a:endParaRPr lang="es-VE"/>
        </a:p>
      </dgm:t>
    </dgm:pt>
    <dgm:pt modelId="{90D207F4-38DC-430F-9764-19DBB4A27E12}" type="pres">
      <dgm:prSet presAssocID="{A89C0EB9-C734-456F-A958-A4D423FBC286}" presName="connectorText" presStyleLbl="sibTrans2D1" presStyleIdx="4" presStyleCnt="13"/>
      <dgm:spPr/>
      <dgm:t>
        <a:bodyPr/>
        <a:lstStyle/>
        <a:p>
          <a:endParaRPr lang="es-VE"/>
        </a:p>
      </dgm:t>
    </dgm:pt>
    <dgm:pt modelId="{00996BCE-053E-444E-82E8-EEA3CBC5A8D2}" type="pres">
      <dgm:prSet presAssocID="{0CD08927-2DED-4907-A594-5E318E6C63F7}" presName="node" presStyleLbl="node1" presStyleIdx="5" presStyleCnt="14">
        <dgm:presLayoutVars>
          <dgm:bulletEnabled val="1"/>
        </dgm:presLayoutVars>
      </dgm:prSet>
      <dgm:spPr/>
      <dgm:t>
        <a:bodyPr/>
        <a:lstStyle/>
        <a:p>
          <a:endParaRPr lang="es-VE"/>
        </a:p>
      </dgm:t>
    </dgm:pt>
    <dgm:pt modelId="{DD2BA233-FFDF-4C54-AFAB-3729B2E78252}" type="pres">
      <dgm:prSet presAssocID="{DDAC626C-9C7C-4C6B-B82E-5D7E7CDE6AEE}" presName="sibTrans" presStyleLbl="sibTrans2D1" presStyleIdx="5" presStyleCnt="13"/>
      <dgm:spPr/>
      <dgm:t>
        <a:bodyPr/>
        <a:lstStyle/>
        <a:p>
          <a:endParaRPr lang="es-VE"/>
        </a:p>
      </dgm:t>
    </dgm:pt>
    <dgm:pt modelId="{B66FE158-262E-474F-B83E-90B48E1A8774}" type="pres">
      <dgm:prSet presAssocID="{DDAC626C-9C7C-4C6B-B82E-5D7E7CDE6AEE}" presName="connectorText" presStyleLbl="sibTrans2D1" presStyleIdx="5" presStyleCnt="13"/>
      <dgm:spPr/>
      <dgm:t>
        <a:bodyPr/>
        <a:lstStyle/>
        <a:p>
          <a:endParaRPr lang="es-VE"/>
        </a:p>
      </dgm:t>
    </dgm:pt>
    <dgm:pt modelId="{3F3DD58B-2938-4F6E-BD90-90FF8D7832A3}" type="pres">
      <dgm:prSet presAssocID="{E92F0CBB-6952-4484-B126-E294EBB357A1}" presName="node" presStyleLbl="node1" presStyleIdx="6" presStyleCnt="14">
        <dgm:presLayoutVars>
          <dgm:bulletEnabled val="1"/>
        </dgm:presLayoutVars>
      </dgm:prSet>
      <dgm:spPr/>
      <dgm:t>
        <a:bodyPr/>
        <a:lstStyle/>
        <a:p>
          <a:endParaRPr lang="es-VE"/>
        </a:p>
      </dgm:t>
    </dgm:pt>
    <dgm:pt modelId="{6A746A96-CD60-4756-AE9D-375F0BA336F7}" type="pres">
      <dgm:prSet presAssocID="{04DB7F9B-8348-49F5-B588-E61B82A47040}" presName="sibTrans" presStyleLbl="sibTrans2D1" presStyleIdx="6" presStyleCnt="13"/>
      <dgm:spPr/>
      <dgm:t>
        <a:bodyPr/>
        <a:lstStyle/>
        <a:p>
          <a:endParaRPr lang="es-VE"/>
        </a:p>
      </dgm:t>
    </dgm:pt>
    <dgm:pt modelId="{39E4B8C3-4D52-4AA7-8467-FA79A6DBF297}" type="pres">
      <dgm:prSet presAssocID="{04DB7F9B-8348-49F5-B588-E61B82A47040}" presName="connectorText" presStyleLbl="sibTrans2D1" presStyleIdx="6" presStyleCnt="13"/>
      <dgm:spPr/>
      <dgm:t>
        <a:bodyPr/>
        <a:lstStyle/>
        <a:p>
          <a:endParaRPr lang="es-VE"/>
        </a:p>
      </dgm:t>
    </dgm:pt>
    <dgm:pt modelId="{A9F21458-835C-4C0F-9293-A91B7675FCC9}" type="pres">
      <dgm:prSet presAssocID="{50C3DDBB-C477-4FBE-85BA-7F9207EB09DC}" presName="node" presStyleLbl="node1" presStyleIdx="7" presStyleCnt="14">
        <dgm:presLayoutVars>
          <dgm:bulletEnabled val="1"/>
        </dgm:presLayoutVars>
      </dgm:prSet>
      <dgm:spPr/>
      <dgm:t>
        <a:bodyPr/>
        <a:lstStyle/>
        <a:p>
          <a:endParaRPr lang="es-VE"/>
        </a:p>
      </dgm:t>
    </dgm:pt>
    <dgm:pt modelId="{5FBD391D-7A88-4EA4-802E-F46319148F75}" type="pres">
      <dgm:prSet presAssocID="{B1035F33-39B4-448A-BD10-B58522208A7C}" presName="sibTrans" presStyleLbl="sibTrans2D1" presStyleIdx="7" presStyleCnt="13"/>
      <dgm:spPr/>
      <dgm:t>
        <a:bodyPr/>
        <a:lstStyle/>
        <a:p>
          <a:endParaRPr lang="es-VE"/>
        </a:p>
      </dgm:t>
    </dgm:pt>
    <dgm:pt modelId="{189C55A5-417B-45C0-B09A-8309D361CAD6}" type="pres">
      <dgm:prSet presAssocID="{B1035F33-39B4-448A-BD10-B58522208A7C}" presName="connectorText" presStyleLbl="sibTrans2D1" presStyleIdx="7" presStyleCnt="13"/>
      <dgm:spPr/>
      <dgm:t>
        <a:bodyPr/>
        <a:lstStyle/>
        <a:p>
          <a:endParaRPr lang="es-VE"/>
        </a:p>
      </dgm:t>
    </dgm:pt>
    <dgm:pt modelId="{C1D46DC9-C560-4F9B-9366-BEA13B225E90}" type="pres">
      <dgm:prSet presAssocID="{01EE2F20-64A9-420A-A6EB-80AB25C519D4}" presName="node" presStyleLbl="node1" presStyleIdx="8" presStyleCnt="14">
        <dgm:presLayoutVars>
          <dgm:bulletEnabled val="1"/>
        </dgm:presLayoutVars>
      </dgm:prSet>
      <dgm:spPr/>
      <dgm:t>
        <a:bodyPr/>
        <a:lstStyle/>
        <a:p>
          <a:endParaRPr lang="es-VE"/>
        </a:p>
      </dgm:t>
    </dgm:pt>
    <dgm:pt modelId="{FC3DD5FF-6889-457C-B044-A57BC2AB7ED2}" type="pres">
      <dgm:prSet presAssocID="{40ED98ED-254C-49DD-AA8F-3B7B6BFD9C35}" presName="sibTrans" presStyleLbl="sibTrans2D1" presStyleIdx="8" presStyleCnt="13"/>
      <dgm:spPr/>
      <dgm:t>
        <a:bodyPr/>
        <a:lstStyle/>
        <a:p>
          <a:endParaRPr lang="es-VE"/>
        </a:p>
      </dgm:t>
    </dgm:pt>
    <dgm:pt modelId="{A9277544-1D5E-4EF8-8BBF-1096C47F8157}" type="pres">
      <dgm:prSet presAssocID="{40ED98ED-254C-49DD-AA8F-3B7B6BFD9C35}" presName="connectorText" presStyleLbl="sibTrans2D1" presStyleIdx="8" presStyleCnt="13"/>
      <dgm:spPr/>
      <dgm:t>
        <a:bodyPr/>
        <a:lstStyle/>
        <a:p>
          <a:endParaRPr lang="es-VE"/>
        </a:p>
      </dgm:t>
    </dgm:pt>
    <dgm:pt modelId="{5FDB54DF-DEB5-4924-9691-CA7E46C746CA}" type="pres">
      <dgm:prSet presAssocID="{93C20FCD-AF17-4AE8-ACBB-A3FA11C92293}" presName="node" presStyleLbl="node1" presStyleIdx="9" presStyleCnt="14">
        <dgm:presLayoutVars>
          <dgm:bulletEnabled val="1"/>
        </dgm:presLayoutVars>
      </dgm:prSet>
      <dgm:spPr/>
      <dgm:t>
        <a:bodyPr/>
        <a:lstStyle/>
        <a:p>
          <a:endParaRPr lang="es-VE"/>
        </a:p>
      </dgm:t>
    </dgm:pt>
    <dgm:pt modelId="{A400057C-08D6-45FB-9F92-2E343C8F11C0}" type="pres">
      <dgm:prSet presAssocID="{2AC7B716-C836-4B50-A272-8E966F4706DB}" presName="sibTrans" presStyleLbl="sibTrans2D1" presStyleIdx="9" presStyleCnt="13"/>
      <dgm:spPr/>
      <dgm:t>
        <a:bodyPr/>
        <a:lstStyle/>
        <a:p>
          <a:endParaRPr lang="es-VE"/>
        </a:p>
      </dgm:t>
    </dgm:pt>
    <dgm:pt modelId="{F85F6172-E006-4F5D-B287-383076D80892}" type="pres">
      <dgm:prSet presAssocID="{2AC7B716-C836-4B50-A272-8E966F4706DB}" presName="connectorText" presStyleLbl="sibTrans2D1" presStyleIdx="9" presStyleCnt="13"/>
      <dgm:spPr/>
      <dgm:t>
        <a:bodyPr/>
        <a:lstStyle/>
        <a:p>
          <a:endParaRPr lang="es-VE"/>
        </a:p>
      </dgm:t>
    </dgm:pt>
    <dgm:pt modelId="{51C7CFBE-529D-442B-8650-9F88ECE5B066}" type="pres">
      <dgm:prSet presAssocID="{BC709E0A-F27D-4002-85D4-28AF1B6B11F9}" presName="node" presStyleLbl="node1" presStyleIdx="10" presStyleCnt="14">
        <dgm:presLayoutVars>
          <dgm:bulletEnabled val="1"/>
        </dgm:presLayoutVars>
      </dgm:prSet>
      <dgm:spPr/>
      <dgm:t>
        <a:bodyPr/>
        <a:lstStyle/>
        <a:p>
          <a:endParaRPr lang="es-VE"/>
        </a:p>
      </dgm:t>
    </dgm:pt>
    <dgm:pt modelId="{678533C3-1169-4B3A-8C20-E2A1FCD2E258}" type="pres">
      <dgm:prSet presAssocID="{1180A47A-6B7F-4FA5-8736-527906EA49CD}" presName="sibTrans" presStyleLbl="sibTrans2D1" presStyleIdx="10" presStyleCnt="13"/>
      <dgm:spPr/>
      <dgm:t>
        <a:bodyPr/>
        <a:lstStyle/>
        <a:p>
          <a:endParaRPr lang="es-VE"/>
        </a:p>
      </dgm:t>
    </dgm:pt>
    <dgm:pt modelId="{C79D941D-D56D-469E-AAA9-9C1176B62D99}" type="pres">
      <dgm:prSet presAssocID="{1180A47A-6B7F-4FA5-8736-527906EA49CD}" presName="connectorText" presStyleLbl="sibTrans2D1" presStyleIdx="10" presStyleCnt="13"/>
      <dgm:spPr/>
      <dgm:t>
        <a:bodyPr/>
        <a:lstStyle/>
        <a:p>
          <a:endParaRPr lang="es-VE"/>
        </a:p>
      </dgm:t>
    </dgm:pt>
    <dgm:pt modelId="{B851E212-54F4-4DCD-9D9D-35BBFBBAD902}" type="pres">
      <dgm:prSet presAssocID="{16B3D5FC-A889-43D1-B390-381720E15969}" presName="node" presStyleLbl="node1" presStyleIdx="11" presStyleCnt="14">
        <dgm:presLayoutVars>
          <dgm:bulletEnabled val="1"/>
        </dgm:presLayoutVars>
      </dgm:prSet>
      <dgm:spPr/>
      <dgm:t>
        <a:bodyPr/>
        <a:lstStyle/>
        <a:p>
          <a:endParaRPr lang="es-VE"/>
        </a:p>
      </dgm:t>
    </dgm:pt>
    <dgm:pt modelId="{F96CBD57-60BB-4B1F-A151-E39101FFD68A}" type="pres">
      <dgm:prSet presAssocID="{3624F64D-FC9E-4DC3-A017-E23B065D8390}" presName="sibTrans" presStyleLbl="sibTrans2D1" presStyleIdx="11" presStyleCnt="13"/>
      <dgm:spPr/>
      <dgm:t>
        <a:bodyPr/>
        <a:lstStyle/>
        <a:p>
          <a:endParaRPr lang="es-VE"/>
        </a:p>
      </dgm:t>
    </dgm:pt>
    <dgm:pt modelId="{B74BD2C7-24FF-42F0-B45D-35DD5F746C23}" type="pres">
      <dgm:prSet presAssocID="{3624F64D-FC9E-4DC3-A017-E23B065D8390}" presName="connectorText" presStyleLbl="sibTrans2D1" presStyleIdx="11" presStyleCnt="13"/>
      <dgm:spPr/>
      <dgm:t>
        <a:bodyPr/>
        <a:lstStyle/>
        <a:p>
          <a:endParaRPr lang="es-VE"/>
        </a:p>
      </dgm:t>
    </dgm:pt>
    <dgm:pt modelId="{87AD6720-0208-4037-B23F-760A3F861D99}" type="pres">
      <dgm:prSet presAssocID="{A9BBAEB5-121A-4C0F-874C-5EB7A9835B61}" presName="node" presStyleLbl="node1" presStyleIdx="12" presStyleCnt="14" custScaleX="114989">
        <dgm:presLayoutVars>
          <dgm:bulletEnabled val="1"/>
        </dgm:presLayoutVars>
      </dgm:prSet>
      <dgm:spPr/>
      <dgm:t>
        <a:bodyPr/>
        <a:lstStyle/>
        <a:p>
          <a:endParaRPr lang="es-VE"/>
        </a:p>
      </dgm:t>
    </dgm:pt>
    <dgm:pt modelId="{47D54BBC-9579-4F6E-BD55-03FE6CC7B378}" type="pres">
      <dgm:prSet presAssocID="{206E07B8-5F2D-40FF-AAF2-D76E0A282950}" presName="sibTrans" presStyleLbl="sibTrans2D1" presStyleIdx="12" presStyleCnt="13"/>
      <dgm:spPr/>
      <dgm:t>
        <a:bodyPr/>
        <a:lstStyle/>
        <a:p>
          <a:endParaRPr lang="es-VE"/>
        </a:p>
      </dgm:t>
    </dgm:pt>
    <dgm:pt modelId="{73979D9B-21B6-4F3B-B5EC-53BE1F1EF14D}" type="pres">
      <dgm:prSet presAssocID="{206E07B8-5F2D-40FF-AAF2-D76E0A282950}" presName="connectorText" presStyleLbl="sibTrans2D1" presStyleIdx="12" presStyleCnt="13"/>
      <dgm:spPr/>
      <dgm:t>
        <a:bodyPr/>
        <a:lstStyle/>
        <a:p>
          <a:endParaRPr lang="es-VE"/>
        </a:p>
      </dgm:t>
    </dgm:pt>
    <dgm:pt modelId="{4D98A6BC-B2E6-4550-86B1-BB9890661ED6}" type="pres">
      <dgm:prSet presAssocID="{EDDC21C9-C04C-4AF9-9C82-AB6AFB693E96}" presName="node" presStyleLbl="node1" presStyleIdx="13" presStyleCnt="14">
        <dgm:presLayoutVars>
          <dgm:bulletEnabled val="1"/>
        </dgm:presLayoutVars>
      </dgm:prSet>
      <dgm:spPr/>
      <dgm:t>
        <a:bodyPr/>
        <a:lstStyle/>
        <a:p>
          <a:endParaRPr lang="es-VE"/>
        </a:p>
      </dgm:t>
    </dgm:pt>
  </dgm:ptLst>
  <dgm:cxnLst>
    <dgm:cxn modelId="{139F2151-35F3-4706-9718-4DBD0F44B4C7}" type="presOf" srcId="{04DB7F9B-8348-49F5-B588-E61B82A47040}" destId="{6A746A96-CD60-4756-AE9D-375F0BA336F7}" srcOrd="0" destOrd="0" presId="urn:microsoft.com/office/officeart/2005/8/layout/process5"/>
    <dgm:cxn modelId="{BF58C104-05EA-4B76-90D7-19471582F906}" type="presOf" srcId="{1180A47A-6B7F-4FA5-8736-527906EA49CD}" destId="{C79D941D-D56D-469E-AAA9-9C1176B62D99}" srcOrd="1" destOrd="0" presId="urn:microsoft.com/office/officeart/2005/8/layout/process5"/>
    <dgm:cxn modelId="{05693ACD-029F-4D05-BDD9-FF80910C9A50}" type="presOf" srcId="{754C6282-0636-42BE-8FD2-A4589BB7885E}" destId="{B1871CCF-F6A7-4B6E-82CB-35319AF87654}" srcOrd="0" destOrd="0" presId="urn:microsoft.com/office/officeart/2005/8/layout/process5"/>
    <dgm:cxn modelId="{5C4E3D6C-0A7D-4F0C-9C29-F6941D2C9B35}" type="presOf" srcId="{45D2ABCA-1380-449C-8093-2F68A59FED80}" destId="{43100F8A-B470-4A8B-A545-B1B93B16DA0C}" srcOrd="0" destOrd="0" presId="urn:microsoft.com/office/officeart/2005/8/layout/process5"/>
    <dgm:cxn modelId="{8C4EBFF1-50D1-4300-949E-3F143B15AA25}" type="presOf" srcId="{45D2ABCA-1380-449C-8093-2F68A59FED80}" destId="{1FD17A89-5B66-494D-8CFC-A1CC5BA9C31A}" srcOrd="1" destOrd="0" presId="urn:microsoft.com/office/officeart/2005/8/layout/process5"/>
    <dgm:cxn modelId="{7356E873-5E34-4809-8AEA-F4BB229B01AD}" srcId="{0D8C0E0E-A030-413E-8D60-CA2DCB3D1A0C}" destId="{50C3DDBB-C477-4FBE-85BA-7F9207EB09DC}" srcOrd="7" destOrd="0" parTransId="{37EA3B43-880D-42CD-AEB2-72450A3A34A7}" sibTransId="{B1035F33-39B4-448A-BD10-B58522208A7C}"/>
    <dgm:cxn modelId="{1ACDDB04-30B4-47F2-BDBF-5A7FA1510D1F}" type="presOf" srcId="{2AC7B716-C836-4B50-A272-8E966F4706DB}" destId="{F85F6172-E006-4F5D-B287-383076D80892}" srcOrd="1" destOrd="0" presId="urn:microsoft.com/office/officeart/2005/8/layout/process5"/>
    <dgm:cxn modelId="{4D877DD6-1D81-44E1-8CCE-E1133FFABFAB}" type="presOf" srcId="{754C6282-0636-42BE-8FD2-A4589BB7885E}" destId="{554AF429-EDAF-4D11-98D9-BC082FEA8648}" srcOrd="1" destOrd="0" presId="urn:microsoft.com/office/officeart/2005/8/layout/process5"/>
    <dgm:cxn modelId="{34D36878-71DC-4DEE-91B9-B54DE7755DD4}" type="presOf" srcId="{3D48DA23-023B-44DE-A863-5DB74F8617CD}" destId="{F6CC27EB-1E2C-408B-BCC6-981814A9B37D}" srcOrd="0" destOrd="0" presId="urn:microsoft.com/office/officeart/2005/8/layout/process5"/>
    <dgm:cxn modelId="{6B7CC86C-7849-42BA-AD48-6B0A94421B11}" type="presOf" srcId="{50C3DDBB-C477-4FBE-85BA-7F9207EB09DC}" destId="{A9F21458-835C-4C0F-9293-A91B7675FCC9}" srcOrd="0" destOrd="0" presId="urn:microsoft.com/office/officeart/2005/8/layout/process5"/>
    <dgm:cxn modelId="{9FA15587-78BD-4128-925F-21D0FDE272E3}" type="presOf" srcId="{8E20A719-8A1F-4013-AC3F-06CE75E14702}" destId="{83096C93-C44B-4440-8E54-AB8E85528EFD}" srcOrd="0" destOrd="0" presId="urn:microsoft.com/office/officeart/2005/8/layout/process5"/>
    <dgm:cxn modelId="{DB307601-4878-46D7-A3D3-15B6A794C18A}" type="presOf" srcId="{3624F64D-FC9E-4DC3-A017-E23B065D8390}" destId="{B74BD2C7-24FF-42F0-B45D-35DD5F746C23}" srcOrd="1" destOrd="0" presId="urn:microsoft.com/office/officeart/2005/8/layout/process5"/>
    <dgm:cxn modelId="{CCFD8AC1-0711-4640-B649-526A59B26D7E}" type="presOf" srcId="{0D8C0E0E-A030-413E-8D60-CA2DCB3D1A0C}" destId="{0B545FF0-4B6E-49E7-942C-A7C4E9C38DFD}" srcOrd="0" destOrd="0" presId="urn:microsoft.com/office/officeart/2005/8/layout/process5"/>
    <dgm:cxn modelId="{D85CE08B-5241-43A9-AD73-20E2E2DC4E6B}" type="presOf" srcId="{AACA83B8-0BCE-47ED-A120-9198608ED754}" destId="{5E698801-C04A-4899-81E1-A4F8EDF11DE4}" srcOrd="0" destOrd="0" presId="urn:microsoft.com/office/officeart/2005/8/layout/process5"/>
    <dgm:cxn modelId="{BDFE00A7-7871-4F20-8922-ED63977336C1}" type="presOf" srcId="{DDAC626C-9C7C-4C6B-B82E-5D7E7CDE6AEE}" destId="{DD2BA233-FFDF-4C54-AFAB-3729B2E78252}" srcOrd="0" destOrd="0" presId="urn:microsoft.com/office/officeart/2005/8/layout/process5"/>
    <dgm:cxn modelId="{FB6AB920-C456-4E10-8E02-71428C05EA50}" type="presOf" srcId="{015BFAA8-79B1-4610-A04C-C54DFC5BA59F}" destId="{15744A5E-9511-4825-B12B-AB278E3DB5A6}" srcOrd="0" destOrd="0" presId="urn:microsoft.com/office/officeart/2005/8/layout/process5"/>
    <dgm:cxn modelId="{8866B9B6-7C53-40B1-8998-FC01FE8AB2C8}" srcId="{0D8C0E0E-A030-413E-8D60-CA2DCB3D1A0C}" destId="{015BFAA8-79B1-4610-A04C-C54DFC5BA59F}" srcOrd="1" destOrd="0" parTransId="{403C10B3-402E-4CDB-8CA1-9294EA79E2E5}" sibTransId="{754C6282-0636-42BE-8FD2-A4589BB7885E}"/>
    <dgm:cxn modelId="{950CA8B0-45AE-4C50-93C6-255BDB4B2362}" srcId="{0D8C0E0E-A030-413E-8D60-CA2DCB3D1A0C}" destId="{E92F0CBB-6952-4484-B126-E294EBB357A1}" srcOrd="6" destOrd="0" parTransId="{C8C1F912-9335-494E-AF7A-A8AEE858FE81}" sibTransId="{04DB7F9B-8348-49F5-B588-E61B82A47040}"/>
    <dgm:cxn modelId="{B558C2F3-C799-41C6-809B-5B2654153C06}" srcId="{0D8C0E0E-A030-413E-8D60-CA2DCB3D1A0C}" destId="{0CD08927-2DED-4907-A594-5E318E6C63F7}" srcOrd="5" destOrd="0" parTransId="{682E4808-3199-4072-A816-2A48A161AE31}" sibTransId="{DDAC626C-9C7C-4C6B-B82E-5D7E7CDE6AEE}"/>
    <dgm:cxn modelId="{9B6765C2-0EB2-423D-8E2A-E934E9A0A504}" type="presOf" srcId="{DDAC626C-9C7C-4C6B-B82E-5D7E7CDE6AEE}" destId="{B66FE158-262E-474F-B83E-90B48E1A8774}" srcOrd="1" destOrd="0" presId="urn:microsoft.com/office/officeart/2005/8/layout/process5"/>
    <dgm:cxn modelId="{ED361FEE-DB19-4885-A705-877ACD86CED6}" srcId="{0D8C0E0E-A030-413E-8D60-CA2DCB3D1A0C}" destId="{93C20FCD-AF17-4AE8-ACBB-A3FA11C92293}" srcOrd="9" destOrd="0" parTransId="{4C594DB9-5627-42C3-845D-BE03BAAB499B}" sibTransId="{2AC7B716-C836-4B50-A272-8E966F4706DB}"/>
    <dgm:cxn modelId="{689CF6FF-48BD-4D3E-92AA-2D95ECD52DD4}" srcId="{0D8C0E0E-A030-413E-8D60-CA2DCB3D1A0C}" destId="{F0B501C5-658C-4680-BB63-275A9903F25E}" srcOrd="2" destOrd="0" parTransId="{846D487F-6D97-42B6-BDAD-2A031CA64BF6}" sibTransId="{45D2ABCA-1380-449C-8093-2F68A59FED80}"/>
    <dgm:cxn modelId="{0866067B-B9F2-4C52-9421-EDB20FAD0F63}" type="presOf" srcId="{964C5EBD-9133-4E8B-A5FF-4C0600CB1131}" destId="{703D51E4-108E-4C33-89EC-4056D574187B}" srcOrd="0" destOrd="0" presId="urn:microsoft.com/office/officeart/2005/8/layout/process5"/>
    <dgm:cxn modelId="{B162166C-C045-49E1-BA92-934DDE049361}" srcId="{0D8C0E0E-A030-413E-8D60-CA2DCB3D1A0C}" destId="{AACA83B8-0BCE-47ED-A120-9198608ED754}" srcOrd="4" destOrd="0" parTransId="{1640D26E-AD51-4148-A153-06C277E3257A}" sibTransId="{A89C0EB9-C734-456F-A958-A4D423FBC286}"/>
    <dgm:cxn modelId="{7B763CAB-32F4-4852-BA3C-B7AF9F87C480}" type="presOf" srcId="{0CD08927-2DED-4907-A594-5E318E6C63F7}" destId="{00996BCE-053E-444E-82E8-EEA3CBC5A8D2}" srcOrd="0" destOrd="0" presId="urn:microsoft.com/office/officeart/2005/8/layout/process5"/>
    <dgm:cxn modelId="{2A39F9B2-A261-4075-8869-377AD611E6BF}" srcId="{0D8C0E0E-A030-413E-8D60-CA2DCB3D1A0C}" destId="{964C5EBD-9133-4E8B-A5FF-4C0600CB1131}" srcOrd="0" destOrd="0" parTransId="{D404A49F-6141-472C-A0C5-E514E08564A4}" sibTransId="{3D48DA23-023B-44DE-A863-5DB74F8617CD}"/>
    <dgm:cxn modelId="{7F65F486-C865-4C9F-96BE-A2DE36287C5E}" type="presOf" srcId="{04DB7F9B-8348-49F5-B588-E61B82A47040}" destId="{39E4B8C3-4D52-4AA7-8467-FA79A6DBF297}" srcOrd="1" destOrd="0" presId="urn:microsoft.com/office/officeart/2005/8/layout/process5"/>
    <dgm:cxn modelId="{61E22912-CC92-45E5-AE7A-9AC6713DE983}" type="presOf" srcId="{40ED98ED-254C-49DD-AA8F-3B7B6BFD9C35}" destId="{FC3DD5FF-6889-457C-B044-A57BC2AB7ED2}" srcOrd="0" destOrd="0" presId="urn:microsoft.com/office/officeart/2005/8/layout/process5"/>
    <dgm:cxn modelId="{268ED1E0-2C33-42F0-A672-E440EA350FB3}" srcId="{0D8C0E0E-A030-413E-8D60-CA2DCB3D1A0C}" destId="{16B3D5FC-A889-43D1-B390-381720E15969}" srcOrd="11" destOrd="0" parTransId="{FB51D4F1-8379-4D5E-BFB6-28889331634F}" sibTransId="{3624F64D-FC9E-4DC3-A017-E23B065D8390}"/>
    <dgm:cxn modelId="{A10BECD4-B74F-4466-888B-5F5AB6B44131}" type="presOf" srcId="{206E07B8-5F2D-40FF-AAF2-D76E0A282950}" destId="{73979D9B-21B6-4F3B-B5EC-53BE1F1EF14D}" srcOrd="1" destOrd="0" presId="urn:microsoft.com/office/officeart/2005/8/layout/process5"/>
    <dgm:cxn modelId="{A4E8F891-4D0D-4EBA-8085-D4A7AEA89E1C}" srcId="{0D8C0E0E-A030-413E-8D60-CA2DCB3D1A0C}" destId="{01EE2F20-64A9-420A-A6EB-80AB25C519D4}" srcOrd="8" destOrd="0" parTransId="{4FA94E35-2013-40D9-98CD-1BED4E0411F8}" sibTransId="{40ED98ED-254C-49DD-AA8F-3B7B6BFD9C35}"/>
    <dgm:cxn modelId="{34043241-D9F8-4F11-A450-C0CC07485587}" type="presOf" srcId="{EDDC21C9-C04C-4AF9-9C82-AB6AFB693E96}" destId="{4D98A6BC-B2E6-4550-86B1-BB9890661ED6}" srcOrd="0" destOrd="0" presId="urn:microsoft.com/office/officeart/2005/8/layout/process5"/>
    <dgm:cxn modelId="{C7C9BCDD-21C8-4719-A5FF-1A752AB3FA59}" type="presOf" srcId="{F0B501C5-658C-4680-BB63-275A9903F25E}" destId="{9A6A5EEB-8DA4-4162-970A-AFAB131EE4F7}" srcOrd="0" destOrd="0" presId="urn:microsoft.com/office/officeart/2005/8/layout/process5"/>
    <dgm:cxn modelId="{6B767D32-3F46-4487-BCFD-F67127290F5A}" type="presOf" srcId="{A89C0EB9-C734-456F-A958-A4D423FBC286}" destId="{90D207F4-38DC-430F-9764-19DBB4A27E12}" srcOrd="1" destOrd="0" presId="urn:microsoft.com/office/officeart/2005/8/layout/process5"/>
    <dgm:cxn modelId="{5048D52D-27ED-40AB-B0D6-CE6C643D6B1D}" type="presOf" srcId="{16B3D5FC-A889-43D1-B390-381720E15969}" destId="{B851E212-54F4-4DCD-9D9D-35BBFBBAD902}" srcOrd="0" destOrd="0" presId="urn:microsoft.com/office/officeart/2005/8/layout/process5"/>
    <dgm:cxn modelId="{84A92B91-2697-4DE4-8212-E62182A57C7F}" type="presOf" srcId="{40ED98ED-254C-49DD-AA8F-3B7B6BFD9C35}" destId="{A9277544-1D5E-4EF8-8BBF-1096C47F8157}" srcOrd="1" destOrd="0" presId="urn:microsoft.com/office/officeart/2005/8/layout/process5"/>
    <dgm:cxn modelId="{829823E8-17D8-489C-90A3-905A6F60B6B3}" type="presOf" srcId="{206E07B8-5F2D-40FF-AAF2-D76E0A282950}" destId="{47D54BBC-9579-4F6E-BD55-03FE6CC7B378}" srcOrd="0" destOrd="0" presId="urn:microsoft.com/office/officeart/2005/8/layout/process5"/>
    <dgm:cxn modelId="{B046BDEC-A6FA-46D0-97BC-2820E950E015}" type="presOf" srcId="{B1035F33-39B4-448A-BD10-B58522208A7C}" destId="{5FBD391D-7A88-4EA4-802E-F46319148F75}" srcOrd="0" destOrd="0" presId="urn:microsoft.com/office/officeart/2005/8/layout/process5"/>
    <dgm:cxn modelId="{19BA776E-2F28-45B1-A7D0-D7282293CBDE}" srcId="{0D8C0E0E-A030-413E-8D60-CA2DCB3D1A0C}" destId="{BC709E0A-F27D-4002-85D4-28AF1B6B11F9}" srcOrd="10" destOrd="0" parTransId="{6EAF7DFC-0E81-46BF-8A92-284B4EE73465}" sibTransId="{1180A47A-6B7F-4FA5-8736-527906EA49CD}"/>
    <dgm:cxn modelId="{CD3CEAA6-FB46-4B3A-BE11-8B17E5C67C17}" type="presOf" srcId="{E92F0CBB-6952-4484-B126-E294EBB357A1}" destId="{3F3DD58B-2938-4F6E-BD90-90FF8D7832A3}" srcOrd="0" destOrd="0" presId="urn:microsoft.com/office/officeart/2005/8/layout/process5"/>
    <dgm:cxn modelId="{AEC8D3CC-7B5D-4C30-A690-58FB2EECEA42}" type="presOf" srcId="{93C20FCD-AF17-4AE8-ACBB-A3FA11C92293}" destId="{5FDB54DF-DEB5-4924-9691-CA7E46C746CA}" srcOrd="0" destOrd="0" presId="urn:microsoft.com/office/officeart/2005/8/layout/process5"/>
    <dgm:cxn modelId="{857E207E-2A0D-4C50-B6C5-8ADEFB78F5F7}" type="presOf" srcId="{2AC7B716-C836-4B50-A272-8E966F4706DB}" destId="{A400057C-08D6-45FB-9F92-2E343C8F11C0}" srcOrd="0" destOrd="0" presId="urn:microsoft.com/office/officeart/2005/8/layout/process5"/>
    <dgm:cxn modelId="{180D8157-B73E-4200-AA8A-B571C4C3655F}" type="presOf" srcId="{8E082291-0B02-4DA3-A93D-40E92EA5DDF5}" destId="{E36212F6-84C1-43D5-84B8-CF767E64D0C4}" srcOrd="0" destOrd="0" presId="urn:microsoft.com/office/officeart/2005/8/layout/process5"/>
    <dgm:cxn modelId="{C2804BB4-9F96-43CD-86E0-5B796DE7A5EA}" type="presOf" srcId="{8E20A719-8A1F-4013-AC3F-06CE75E14702}" destId="{B1B67748-2E99-4C40-8999-93C9BCC02292}" srcOrd="1" destOrd="0" presId="urn:microsoft.com/office/officeart/2005/8/layout/process5"/>
    <dgm:cxn modelId="{8503EECA-1325-4CC3-8C4C-625471A1B8FE}" type="presOf" srcId="{A9BBAEB5-121A-4C0F-874C-5EB7A9835B61}" destId="{87AD6720-0208-4037-B23F-760A3F861D99}" srcOrd="0" destOrd="0" presId="urn:microsoft.com/office/officeart/2005/8/layout/process5"/>
    <dgm:cxn modelId="{9B95C36D-C465-4E56-9F45-92AC1A283470}" type="presOf" srcId="{1180A47A-6B7F-4FA5-8736-527906EA49CD}" destId="{678533C3-1169-4B3A-8C20-E2A1FCD2E258}" srcOrd="0" destOrd="0" presId="urn:microsoft.com/office/officeart/2005/8/layout/process5"/>
    <dgm:cxn modelId="{2511A37E-F644-400C-BCFC-80EB22AFF910}" type="presOf" srcId="{01EE2F20-64A9-420A-A6EB-80AB25C519D4}" destId="{C1D46DC9-C560-4F9B-9366-BEA13B225E90}" srcOrd="0" destOrd="0" presId="urn:microsoft.com/office/officeart/2005/8/layout/process5"/>
    <dgm:cxn modelId="{32D0892F-B42A-4AD0-BF86-44E83A6D998D}" type="presOf" srcId="{3D48DA23-023B-44DE-A863-5DB74F8617CD}" destId="{21485A2A-60E4-4B04-B72C-D9A507815D8F}" srcOrd="1" destOrd="0" presId="urn:microsoft.com/office/officeart/2005/8/layout/process5"/>
    <dgm:cxn modelId="{B699E8D9-6A2A-4E3A-8BBE-9E17BC0CBBDA}" type="presOf" srcId="{A89C0EB9-C734-456F-A958-A4D423FBC286}" destId="{A04CB2DC-9E08-4FAA-B693-0FEB41472A4D}" srcOrd="0" destOrd="0" presId="urn:microsoft.com/office/officeart/2005/8/layout/process5"/>
    <dgm:cxn modelId="{67FFA0A1-32FA-4200-9271-49F284E12C70}" type="presOf" srcId="{3624F64D-FC9E-4DC3-A017-E23B065D8390}" destId="{F96CBD57-60BB-4B1F-A151-E39101FFD68A}" srcOrd="0" destOrd="0" presId="urn:microsoft.com/office/officeart/2005/8/layout/process5"/>
    <dgm:cxn modelId="{BF6425C0-332D-4594-B8A2-D5E47046DC27}" type="presOf" srcId="{B1035F33-39B4-448A-BD10-B58522208A7C}" destId="{189C55A5-417B-45C0-B09A-8309D361CAD6}" srcOrd="1" destOrd="0" presId="urn:microsoft.com/office/officeart/2005/8/layout/process5"/>
    <dgm:cxn modelId="{405458F9-AAC7-4061-AC0F-D9C9ED7849B3}" type="presOf" srcId="{BC709E0A-F27D-4002-85D4-28AF1B6B11F9}" destId="{51C7CFBE-529D-442B-8650-9F88ECE5B066}" srcOrd="0" destOrd="0" presId="urn:microsoft.com/office/officeart/2005/8/layout/process5"/>
    <dgm:cxn modelId="{6684C2DE-67BB-443D-9C41-0EDA7C38E214}" srcId="{0D8C0E0E-A030-413E-8D60-CA2DCB3D1A0C}" destId="{8E082291-0B02-4DA3-A93D-40E92EA5DDF5}" srcOrd="3" destOrd="0" parTransId="{B088BFA0-320C-4903-B439-89A6541EB4AF}" sibTransId="{8E20A719-8A1F-4013-AC3F-06CE75E14702}"/>
    <dgm:cxn modelId="{6E54E982-14CC-4240-8B56-A67874CFDB3B}" srcId="{0D8C0E0E-A030-413E-8D60-CA2DCB3D1A0C}" destId="{A9BBAEB5-121A-4C0F-874C-5EB7A9835B61}" srcOrd="12" destOrd="0" parTransId="{F95DF2B2-5E3B-4309-9446-4460FED01F4C}" sibTransId="{206E07B8-5F2D-40FF-AAF2-D76E0A282950}"/>
    <dgm:cxn modelId="{1F3D3814-D54C-4B9A-98E4-52982B5FC403}" srcId="{0D8C0E0E-A030-413E-8D60-CA2DCB3D1A0C}" destId="{EDDC21C9-C04C-4AF9-9C82-AB6AFB693E96}" srcOrd="13" destOrd="0" parTransId="{4AC05D74-2B48-449C-970A-5A8BBD53FD5F}" sibTransId="{71BC81A4-FA42-44BD-9EAD-E2010F6F1E78}"/>
    <dgm:cxn modelId="{8679C998-00FE-4D68-A4C1-E752688FCDD8}" type="presParOf" srcId="{0B545FF0-4B6E-49E7-942C-A7C4E9C38DFD}" destId="{703D51E4-108E-4C33-89EC-4056D574187B}" srcOrd="0" destOrd="0" presId="urn:microsoft.com/office/officeart/2005/8/layout/process5"/>
    <dgm:cxn modelId="{5D9EA4B3-37BA-426D-A002-AD4678D2CCC8}" type="presParOf" srcId="{0B545FF0-4B6E-49E7-942C-A7C4E9C38DFD}" destId="{F6CC27EB-1E2C-408B-BCC6-981814A9B37D}" srcOrd="1" destOrd="0" presId="urn:microsoft.com/office/officeart/2005/8/layout/process5"/>
    <dgm:cxn modelId="{19D0DE7D-9CD9-4D1E-AF5F-FE32E2945756}" type="presParOf" srcId="{F6CC27EB-1E2C-408B-BCC6-981814A9B37D}" destId="{21485A2A-60E4-4B04-B72C-D9A507815D8F}" srcOrd="0" destOrd="0" presId="urn:microsoft.com/office/officeart/2005/8/layout/process5"/>
    <dgm:cxn modelId="{372075A0-913E-4D75-A3A7-22E8797A6893}" type="presParOf" srcId="{0B545FF0-4B6E-49E7-942C-A7C4E9C38DFD}" destId="{15744A5E-9511-4825-B12B-AB278E3DB5A6}" srcOrd="2" destOrd="0" presId="urn:microsoft.com/office/officeart/2005/8/layout/process5"/>
    <dgm:cxn modelId="{E604D168-956E-40CF-A59E-93DD0E593A7B}" type="presParOf" srcId="{0B545FF0-4B6E-49E7-942C-A7C4E9C38DFD}" destId="{B1871CCF-F6A7-4B6E-82CB-35319AF87654}" srcOrd="3" destOrd="0" presId="urn:microsoft.com/office/officeart/2005/8/layout/process5"/>
    <dgm:cxn modelId="{A3E2331D-1DBF-4504-9D86-C88632507E5F}" type="presParOf" srcId="{B1871CCF-F6A7-4B6E-82CB-35319AF87654}" destId="{554AF429-EDAF-4D11-98D9-BC082FEA8648}" srcOrd="0" destOrd="0" presId="urn:microsoft.com/office/officeart/2005/8/layout/process5"/>
    <dgm:cxn modelId="{C4D922F2-08CD-4DD2-8B12-479F1D6F7E69}" type="presParOf" srcId="{0B545FF0-4B6E-49E7-942C-A7C4E9C38DFD}" destId="{9A6A5EEB-8DA4-4162-970A-AFAB131EE4F7}" srcOrd="4" destOrd="0" presId="urn:microsoft.com/office/officeart/2005/8/layout/process5"/>
    <dgm:cxn modelId="{947D61FD-92FD-4CEB-9F3F-A0484F90D2C4}" type="presParOf" srcId="{0B545FF0-4B6E-49E7-942C-A7C4E9C38DFD}" destId="{43100F8A-B470-4A8B-A545-B1B93B16DA0C}" srcOrd="5" destOrd="0" presId="urn:microsoft.com/office/officeart/2005/8/layout/process5"/>
    <dgm:cxn modelId="{DE63668C-6A02-4738-93C5-7B02CE9BE832}" type="presParOf" srcId="{43100F8A-B470-4A8B-A545-B1B93B16DA0C}" destId="{1FD17A89-5B66-494D-8CFC-A1CC5BA9C31A}" srcOrd="0" destOrd="0" presId="urn:microsoft.com/office/officeart/2005/8/layout/process5"/>
    <dgm:cxn modelId="{DF2BE315-B7D8-4E06-965B-C337AF9E853A}" type="presParOf" srcId="{0B545FF0-4B6E-49E7-942C-A7C4E9C38DFD}" destId="{E36212F6-84C1-43D5-84B8-CF767E64D0C4}" srcOrd="6" destOrd="0" presId="urn:microsoft.com/office/officeart/2005/8/layout/process5"/>
    <dgm:cxn modelId="{8C32AC27-D099-40FD-9C0D-952A5D621630}" type="presParOf" srcId="{0B545FF0-4B6E-49E7-942C-A7C4E9C38DFD}" destId="{83096C93-C44B-4440-8E54-AB8E85528EFD}" srcOrd="7" destOrd="0" presId="urn:microsoft.com/office/officeart/2005/8/layout/process5"/>
    <dgm:cxn modelId="{ADE0C7B2-532A-4F34-9A21-71580B2AE993}" type="presParOf" srcId="{83096C93-C44B-4440-8E54-AB8E85528EFD}" destId="{B1B67748-2E99-4C40-8999-93C9BCC02292}" srcOrd="0" destOrd="0" presId="urn:microsoft.com/office/officeart/2005/8/layout/process5"/>
    <dgm:cxn modelId="{0B945D38-BF86-49A6-934C-10E6D9046472}" type="presParOf" srcId="{0B545FF0-4B6E-49E7-942C-A7C4E9C38DFD}" destId="{5E698801-C04A-4899-81E1-A4F8EDF11DE4}" srcOrd="8" destOrd="0" presId="urn:microsoft.com/office/officeart/2005/8/layout/process5"/>
    <dgm:cxn modelId="{78F3652A-3CDD-4CBD-98F1-779AA50F4D0B}" type="presParOf" srcId="{0B545FF0-4B6E-49E7-942C-A7C4E9C38DFD}" destId="{A04CB2DC-9E08-4FAA-B693-0FEB41472A4D}" srcOrd="9" destOrd="0" presId="urn:microsoft.com/office/officeart/2005/8/layout/process5"/>
    <dgm:cxn modelId="{A6332D1B-1D87-447C-BCB2-C64C2F50C99A}" type="presParOf" srcId="{A04CB2DC-9E08-4FAA-B693-0FEB41472A4D}" destId="{90D207F4-38DC-430F-9764-19DBB4A27E12}" srcOrd="0" destOrd="0" presId="urn:microsoft.com/office/officeart/2005/8/layout/process5"/>
    <dgm:cxn modelId="{F4E4480D-A1A0-4481-B29B-2565C542DDD1}" type="presParOf" srcId="{0B545FF0-4B6E-49E7-942C-A7C4E9C38DFD}" destId="{00996BCE-053E-444E-82E8-EEA3CBC5A8D2}" srcOrd="10" destOrd="0" presId="urn:microsoft.com/office/officeart/2005/8/layout/process5"/>
    <dgm:cxn modelId="{259B377B-49DA-4CAB-A413-4EA402AA9AD3}" type="presParOf" srcId="{0B545FF0-4B6E-49E7-942C-A7C4E9C38DFD}" destId="{DD2BA233-FFDF-4C54-AFAB-3729B2E78252}" srcOrd="11" destOrd="0" presId="urn:microsoft.com/office/officeart/2005/8/layout/process5"/>
    <dgm:cxn modelId="{490A7284-DEA8-4363-88E5-2303137C145F}" type="presParOf" srcId="{DD2BA233-FFDF-4C54-AFAB-3729B2E78252}" destId="{B66FE158-262E-474F-B83E-90B48E1A8774}" srcOrd="0" destOrd="0" presId="urn:microsoft.com/office/officeart/2005/8/layout/process5"/>
    <dgm:cxn modelId="{D904CDC9-29E7-4A0F-B9A6-D46A27BB3BAE}" type="presParOf" srcId="{0B545FF0-4B6E-49E7-942C-A7C4E9C38DFD}" destId="{3F3DD58B-2938-4F6E-BD90-90FF8D7832A3}" srcOrd="12" destOrd="0" presId="urn:microsoft.com/office/officeart/2005/8/layout/process5"/>
    <dgm:cxn modelId="{5C814AB9-0413-4B7E-8192-1DAC01C16F04}" type="presParOf" srcId="{0B545FF0-4B6E-49E7-942C-A7C4E9C38DFD}" destId="{6A746A96-CD60-4756-AE9D-375F0BA336F7}" srcOrd="13" destOrd="0" presId="urn:microsoft.com/office/officeart/2005/8/layout/process5"/>
    <dgm:cxn modelId="{119660B6-A6D4-4058-8982-B8516919F3E2}" type="presParOf" srcId="{6A746A96-CD60-4756-AE9D-375F0BA336F7}" destId="{39E4B8C3-4D52-4AA7-8467-FA79A6DBF297}" srcOrd="0" destOrd="0" presId="urn:microsoft.com/office/officeart/2005/8/layout/process5"/>
    <dgm:cxn modelId="{99789904-6266-44E3-8A41-BD5DE4A23D7A}" type="presParOf" srcId="{0B545FF0-4B6E-49E7-942C-A7C4E9C38DFD}" destId="{A9F21458-835C-4C0F-9293-A91B7675FCC9}" srcOrd="14" destOrd="0" presId="urn:microsoft.com/office/officeart/2005/8/layout/process5"/>
    <dgm:cxn modelId="{A6A8A54A-65B7-4794-8C60-F2D52CD37808}" type="presParOf" srcId="{0B545FF0-4B6E-49E7-942C-A7C4E9C38DFD}" destId="{5FBD391D-7A88-4EA4-802E-F46319148F75}" srcOrd="15" destOrd="0" presId="urn:microsoft.com/office/officeart/2005/8/layout/process5"/>
    <dgm:cxn modelId="{6B0CCD1D-ABC6-4CC5-BBE1-89DFBE44FC03}" type="presParOf" srcId="{5FBD391D-7A88-4EA4-802E-F46319148F75}" destId="{189C55A5-417B-45C0-B09A-8309D361CAD6}" srcOrd="0" destOrd="0" presId="urn:microsoft.com/office/officeart/2005/8/layout/process5"/>
    <dgm:cxn modelId="{3DB80A50-7ED0-4BEE-B1C6-E775986B86B9}" type="presParOf" srcId="{0B545FF0-4B6E-49E7-942C-A7C4E9C38DFD}" destId="{C1D46DC9-C560-4F9B-9366-BEA13B225E90}" srcOrd="16" destOrd="0" presId="urn:microsoft.com/office/officeart/2005/8/layout/process5"/>
    <dgm:cxn modelId="{8AA00C9F-268B-46E2-B882-4D26943AB01D}" type="presParOf" srcId="{0B545FF0-4B6E-49E7-942C-A7C4E9C38DFD}" destId="{FC3DD5FF-6889-457C-B044-A57BC2AB7ED2}" srcOrd="17" destOrd="0" presId="urn:microsoft.com/office/officeart/2005/8/layout/process5"/>
    <dgm:cxn modelId="{3F34B95F-6A2F-4A74-9003-1497F16E46CA}" type="presParOf" srcId="{FC3DD5FF-6889-457C-B044-A57BC2AB7ED2}" destId="{A9277544-1D5E-4EF8-8BBF-1096C47F8157}" srcOrd="0" destOrd="0" presId="urn:microsoft.com/office/officeart/2005/8/layout/process5"/>
    <dgm:cxn modelId="{C6B19760-E08D-464E-9DFF-60AD9E553002}" type="presParOf" srcId="{0B545FF0-4B6E-49E7-942C-A7C4E9C38DFD}" destId="{5FDB54DF-DEB5-4924-9691-CA7E46C746CA}" srcOrd="18" destOrd="0" presId="urn:microsoft.com/office/officeart/2005/8/layout/process5"/>
    <dgm:cxn modelId="{F07FAEB7-FC4A-4F5A-966A-25806E234228}" type="presParOf" srcId="{0B545FF0-4B6E-49E7-942C-A7C4E9C38DFD}" destId="{A400057C-08D6-45FB-9F92-2E343C8F11C0}" srcOrd="19" destOrd="0" presId="urn:microsoft.com/office/officeart/2005/8/layout/process5"/>
    <dgm:cxn modelId="{395CA80A-31A4-4AB2-82AD-C8E23F7FE0AB}" type="presParOf" srcId="{A400057C-08D6-45FB-9F92-2E343C8F11C0}" destId="{F85F6172-E006-4F5D-B287-383076D80892}" srcOrd="0" destOrd="0" presId="urn:microsoft.com/office/officeart/2005/8/layout/process5"/>
    <dgm:cxn modelId="{4C2CACC9-E91D-456B-BAC6-911DA65FF08C}" type="presParOf" srcId="{0B545FF0-4B6E-49E7-942C-A7C4E9C38DFD}" destId="{51C7CFBE-529D-442B-8650-9F88ECE5B066}" srcOrd="20" destOrd="0" presId="urn:microsoft.com/office/officeart/2005/8/layout/process5"/>
    <dgm:cxn modelId="{75182F15-E432-4226-844D-62F690CD3ADB}" type="presParOf" srcId="{0B545FF0-4B6E-49E7-942C-A7C4E9C38DFD}" destId="{678533C3-1169-4B3A-8C20-E2A1FCD2E258}" srcOrd="21" destOrd="0" presId="urn:microsoft.com/office/officeart/2005/8/layout/process5"/>
    <dgm:cxn modelId="{EF052C0D-7E3E-4611-AF57-0CDF4A792B34}" type="presParOf" srcId="{678533C3-1169-4B3A-8C20-E2A1FCD2E258}" destId="{C79D941D-D56D-469E-AAA9-9C1176B62D99}" srcOrd="0" destOrd="0" presId="urn:microsoft.com/office/officeart/2005/8/layout/process5"/>
    <dgm:cxn modelId="{0CDB4C4B-BE84-4CDA-95FF-AA2ED7E38F10}" type="presParOf" srcId="{0B545FF0-4B6E-49E7-942C-A7C4E9C38DFD}" destId="{B851E212-54F4-4DCD-9D9D-35BBFBBAD902}" srcOrd="22" destOrd="0" presId="urn:microsoft.com/office/officeart/2005/8/layout/process5"/>
    <dgm:cxn modelId="{262A52A8-A2A2-421C-AF90-54A09ADD880D}" type="presParOf" srcId="{0B545FF0-4B6E-49E7-942C-A7C4E9C38DFD}" destId="{F96CBD57-60BB-4B1F-A151-E39101FFD68A}" srcOrd="23" destOrd="0" presId="urn:microsoft.com/office/officeart/2005/8/layout/process5"/>
    <dgm:cxn modelId="{190AD47C-4D6B-4FDF-9984-A521758DB805}" type="presParOf" srcId="{F96CBD57-60BB-4B1F-A151-E39101FFD68A}" destId="{B74BD2C7-24FF-42F0-B45D-35DD5F746C23}" srcOrd="0" destOrd="0" presId="urn:microsoft.com/office/officeart/2005/8/layout/process5"/>
    <dgm:cxn modelId="{0CF1792B-E5C7-4CB4-8E69-6A0B3821471C}" type="presParOf" srcId="{0B545FF0-4B6E-49E7-942C-A7C4E9C38DFD}" destId="{87AD6720-0208-4037-B23F-760A3F861D99}" srcOrd="24" destOrd="0" presId="urn:microsoft.com/office/officeart/2005/8/layout/process5"/>
    <dgm:cxn modelId="{28C91A93-4C5E-4A36-8FE6-86A2EC68B696}" type="presParOf" srcId="{0B545FF0-4B6E-49E7-942C-A7C4E9C38DFD}" destId="{47D54BBC-9579-4F6E-BD55-03FE6CC7B378}" srcOrd="25" destOrd="0" presId="urn:microsoft.com/office/officeart/2005/8/layout/process5"/>
    <dgm:cxn modelId="{530255F7-D101-4E7E-B05D-A4964A1B4A3F}" type="presParOf" srcId="{47D54BBC-9579-4F6E-BD55-03FE6CC7B378}" destId="{73979D9B-21B6-4F3B-B5EC-53BE1F1EF14D}" srcOrd="0" destOrd="0" presId="urn:microsoft.com/office/officeart/2005/8/layout/process5"/>
    <dgm:cxn modelId="{8305E478-46B3-44CE-BA31-EAA7D8B54A97}" type="presParOf" srcId="{0B545FF0-4B6E-49E7-942C-A7C4E9C38DFD}" destId="{4D98A6BC-B2E6-4550-86B1-BB9890661ED6}" srcOrd="26" destOrd="0" presId="urn:microsoft.com/office/officeart/2005/8/layout/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D51E4-108E-4C33-89EC-4056D574187B}">
      <dsp:nvSpPr>
        <dsp:cNvPr id="0" name=""/>
        <dsp:cNvSpPr/>
      </dsp:nvSpPr>
      <dsp:spPr>
        <a:xfrm>
          <a:off x="216766" y="1543"/>
          <a:ext cx="1095810" cy="657486"/>
        </a:xfrm>
        <a:prstGeom prst="roundRect">
          <a:avLst>
            <a:gd name="adj" fmla="val 10000"/>
          </a:avLst>
        </a:prstGeom>
        <a:solidFill>
          <a:srgbClr val="33CC33"/>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VE" sz="1050" b="1" kern="1200">
              <a:solidFill>
                <a:schemeClr val="tx1"/>
              </a:solidFill>
              <a:latin typeface="Arial" panose="020B0604020202020204" pitchFamily="34" charset="0"/>
              <a:cs typeface="Arial" panose="020B0604020202020204" pitchFamily="34" charset="0"/>
            </a:rPr>
            <a:t>Datos a transmitir</a:t>
          </a:r>
        </a:p>
      </dsp:txBody>
      <dsp:txXfrm>
        <a:off x="236023" y="20800"/>
        <a:ext cx="1057296" cy="618972"/>
      </dsp:txXfrm>
    </dsp:sp>
    <dsp:sp modelId="{F6CC27EB-1E2C-408B-BCC6-981814A9B37D}">
      <dsp:nvSpPr>
        <dsp:cNvPr id="0" name=""/>
        <dsp:cNvSpPr/>
      </dsp:nvSpPr>
      <dsp:spPr>
        <a:xfrm>
          <a:off x="1409008" y="194406"/>
          <a:ext cx="232311" cy="271760"/>
        </a:xfrm>
        <a:prstGeom prst="rightArrow">
          <a:avLst>
            <a:gd name="adj1" fmla="val 60000"/>
            <a:gd name="adj2" fmla="val 50000"/>
          </a:avLst>
        </a:prstGeom>
        <a:solidFill>
          <a:schemeClr val="bg1">
            <a:lumMod val="50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VE" sz="1000" kern="1200">
            <a:solidFill>
              <a:schemeClr val="tx1"/>
            </a:solidFill>
            <a:latin typeface="Arial" panose="020B0604020202020204" pitchFamily="34" charset="0"/>
            <a:cs typeface="Arial" panose="020B0604020202020204" pitchFamily="34" charset="0"/>
          </a:endParaRPr>
        </a:p>
      </dsp:txBody>
      <dsp:txXfrm>
        <a:off x="1409008" y="248758"/>
        <a:ext cx="162618" cy="163056"/>
      </dsp:txXfrm>
    </dsp:sp>
    <dsp:sp modelId="{15744A5E-9511-4825-B12B-AB278E3DB5A6}">
      <dsp:nvSpPr>
        <dsp:cNvPr id="0" name=""/>
        <dsp:cNvSpPr/>
      </dsp:nvSpPr>
      <dsp:spPr>
        <a:xfrm>
          <a:off x="1750900" y="1543"/>
          <a:ext cx="1095810" cy="657486"/>
        </a:xfrm>
        <a:prstGeom prst="roundRect">
          <a:avLst>
            <a:gd name="adj" fmla="val 10000"/>
          </a:avLst>
        </a:prstGeom>
        <a:solidFill>
          <a:srgbClr val="FFFF66"/>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VE" sz="1050" b="1" kern="1200">
              <a:solidFill>
                <a:schemeClr val="tx1"/>
              </a:solidFill>
              <a:latin typeface="Arial" panose="020B0604020202020204" pitchFamily="34" charset="0"/>
              <a:cs typeface="Arial" panose="020B0604020202020204" pitchFamily="34" charset="0"/>
            </a:rPr>
            <a:t>Modulador PSK o QAM</a:t>
          </a:r>
        </a:p>
      </dsp:txBody>
      <dsp:txXfrm>
        <a:off x="1770157" y="20800"/>
        <a:ext cx="1057296" cy="618972"/>
      </dsp:txXfrm>
    </dsp:sp>
    <dsp:sp modelId="{B1871CCF-F6A7-4B6E-82CB-35319AF87654}">
      <dsp:nvSpPr>
        <dsp:cNvPr id="0" name=""/>
        <dsp:cNvSpPr/>
      </dsp:nvSpPr>
      <dsp:spPr>
        <a:xfrm>
          <a:off x="2943142" y="194406"/>
          <a:ext cx="232311" cy="271760"/>
        </a:xfrm>
        <a:prstGeom prst="rightArrow">
          <a:avLst>
            <a:gd name="adj1" fmla="val 60000"/>
            <a:gd name="adj2" fmla="val 50000"/>
          </a:avLst>
        </a:prstGeom>
        <a:solidFill>
          <a:schemeClr val="bg1">
            <a:lumMod val="50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VE" sz="1000" kern="1200">
            <a:solidFill>
              <a:schemeClr val="tx1"/>
            </a:solidFill>
            <a:latin typeface="Arial" panose="020B0604020202020204" pitchFamily="34" charset="0"/>
            <a:cs typeface="Arial" panose="020B0604020202020204" pitchFamily="34" charset="0"/>
          </a:endParaRPr>
        </a:p>
      </dsp:txBody>
      <dsp:txXfrm>
        <a:off x="2943142" y="248758"/>
        <a:ext cx="162618" cy="163056"/>
      </dsp:txXfrm>
    </dsp:sp>
    <dsp:sp modelId="{9A6A5EEB-8DA4-4162-970A-AFAB131EE4F7}">
      <dsp:nvSpPr>
        <dsp:cNvPr id="0" name=""/>
        <dsp:cNvSpPr/>
      </dsp:nvSpPr>
      <dsp:spPr>
        <a:xfrm>
          <a:off x="3285035" y="1543"/>
          <a:ext cx="1095810" cy="657486"/>
        </a:xfrm>
        <a:prstGeom prst="roundRect">
          <a:avLst>
            <a:gd name="adj" fmla="val 10000"/>
          </a:avLst>
        </a:prstGeom>
        <a:solidFill>
          <a:srgbClr val="FFFF66"/>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VE" sz="1050" b="1" kern="1200">
              <a:solidFill>
                <a:schemeClr val="tx1"/>
              </a:solidFill>
              <a:latin typeface="Arial" panose="020B0604020202020204" pitchFamily="34" charset="0"/>
              <a:cs typeface="Arial" panose="020B0604020202020204" pitchFamily="34" charset="0"/>
            </a:rPr>
            <a:t>Conversi</a:t>
          </a:r>
          <a:r>
            <a:rPr lang="en-US" sz="1050" b="1" kern="1200">
              <a:solidFill>
                <a:schemeClr val="tx1"/>
              </a:solidFill>
              <a:latin typeface="Arial" panose="020B0604020202020204" pitchFamily="34" charset="0"/>
              <a:cs typeface="Arial" panose="020B0604020202020204" pitchFamily="34" charset="0"/>
            </a:rPr>
            <a:t>ón S/P</a:t>
          </a:r>
          <a:endParaRPr lang="es-VE" sz="1050" b="1" kern="1200">
            <a:solidFill>
              <a:schemeClr val="tx1"/>
            </a:solidFill>
            <a:latin typeface="Arial" panose="020B0604020202020204" pitchFamily="34" charset="0"/>
            <a:cs typeface="Arial" panose="020B0604020202020204" pitchFamily="34" charset="0"/>
          </a:endParaRPr>
        </a:p>
      </dsp:txBody>
      <dsp:txXfrm>
        <a:off x="3304292" y="20800"/>
        <a:ext cx="1057296" cy="618972"/>
      </dsp:txXfrm>
    </dsp:sp>
    <dsp:sp modelId="{43100F8A-B470-4A8B-A545-B1B93B16DA0C}">
      <dsp:nvSpPr>
        <dsp:cNvPr id="0" name=""/>
        <dsp:cNvSpPr/>
      </dsp:nvSpPr>
      <dsp:spPr>
        <a:xfrm>
          <a:off x="4477276" y="194406"/>
          <a:ext cx="232311" cy="271760"/>
        </a:xfrm>
        <a:prstGeom prst="rightArrow">
          <a:avLst>
            <a:gd name="adj1" fmla="val 60000"/>
            <a:gd name="adj2" fmla="val 50000"/>
          </a:avLst>
        </a:prstGeom>
        <a:solidFill>
          <a:schemeClr val="bg1">
            <a:lumMod val="50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VE" sz="1000" kern="1200">
            <a:solidFill>
              <a:schemeClr val="tx1"/>
            </a:solidFill>
            <a:latin typeface="Arial" panose="020B0604020202020204" pitchFamily="34" charset="0"/>
            <a:cs typeface="Arial" panose="020B0604020202020204" pitchFamily="34" charset="0"/>
          </a:endParaRPr>
        </a:p>
      </dsp:txBody>
      <dsp:txXfrm>
        <a:off x="4477276" y="248758"/>
        <a:ext cx="162618" cy="163056"/>
      </dsp:txXfrm>
    </dsp:sp>
    <dsp:sp modelId="{E36212F6-84C1-43D5-84B8-CF767E64D0C4}">
      <dsp:nvSpPr>
        <dsp:cNvPr id="0" name=""/>
        <dsp:cNvSpPr/>
      </dsp:nvSpPr>
      <dsp:spPr>
        <a:xfrm>
          <a:off x="4819169" y="1543"/>
          <a:ext cx="1095810" cy="657486"/>
        </a:xfrm>
        <a:prstGeom prst="roundRect">
          <a:avLst>
            <a:gd name="adj" fmla="val 10000"/>
          </a:avLst>
        </a:prstGeom>
        <a:solidFill>
          <a:srgbClr val="FFFF66"/>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a:solidFill>
                <a:schemeClr val="tx1"/>
              </a:solidFill>
              <a:latin typeface="Arial" panose="020B0604020202020204" pitchFamily="34" charset="0"/>
              <a:cs typeface="Arial" panose="020B0604020202020204" pitchFamily="34" charset="0"/>
            </a:rPr>
            <a:t>IFFT</a:t>
          </a:r>
          <a:endParaRPr lang="es-VE" sz="1050" b="1" kern="1200">
            <a:solidFill>
              <a:schemeClr val="tx1"/>
            </a:solidFill>
            <a:latin typeface="Arial" panose="020B0604020202020204" pitchFamily="34" charset="0"/>
            <a:cs typeface="Arial" panose="020B0604020202020204" pitchFamily="34" charset="0"/>
          </a:endParaRPr>
        </a:p>
      </dsp:txBody>
      <dsp:txXfrm>
        <a:off x="4838426" y="20800"/>
        <a:ext cx="1057296" cy="618972"/>
      </dsp:txXfrm>
    </dsp:sp>
    <dsp:sp modelId="{83096C93-C44B-4440-8E54-AB8E85528EFD}">
      <dsp:nvSpPr>
        <dsp:cNvPr id="0" name=""/>
        <dsp:cNvSpPr/>
      </dsp:nvSpPr>
      <dsp:spPr>
        <a:xfrm rot="5400000">
          <a:off x="5250918" y="735736"/>
          <a:ext cx="232311" cy="271760"/>
        </a:xfrm>
        <a:prstGeom prst="rightArrow">
          <a:avLst>
            <a:gd name="adj1" fmla="val 60000"/>
            <a:gd name="adj2" fmla="val 50000"/>
          </a:avLst>
        </a:prstGeom>
        <a:solidFill>
          <a:schemeClr val="bg1">
            <a:lumMod val="50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VE" sz="1000" kern="1200">
            <a:solidFill>
              <a:schemeClr val="tx1"/>
            </a:solidFill>
            <a:latin typeface="Arial" panose="020B0604020202020204" pitchFamily="34" charset="0"/>
            <a:cs typeface="Arial" panose="020B0604020202020204" pitchFamily="34" charset="0"/>
          </a:endParaRPr>
        </a:p>
      </dsp:txBody>
      <dsp:txXfrm rot="-5400000">
        <a:off x="5285546" y="755461"/>
        <a:ext cx="163056" cy="162618"/>
      </dsp:txXfrm>
    </dsp:sp>
    <dsp:sp modelId="{5E698801-C04A-4899-81E1-A4F8EDF11DE4}">
      <dsp:nvSpPr>
        <dsp:cNvPr id="0" name=""/>
        <dsp:cNvSpPr/>
      </dsp:nvSpPr>
      <dsp:spPr>
        <a:xfrm>
          <a:off x="4819169" y="1097353"/>
          <a:ext cx="1095810" cy="657486"/>
        </a:xfrm>
        <a:prstGeom prst="roundRect">
          <a:avLst>
            <a:gd name="adj" fmla="val 10000"/>
          </a:avLst>
        </a:prstGeom>
        <a:solidFill>
          <a:srgbClr val="FFFF66"/>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a:solidFill>
                <a:schemeClr val="tx1"/>
              </a:solidFill>
              <a:latin typeface="Arial" panose="020B0604020202020204" pitchFamily="34" charset="0"/>
              <a:cs typeface="Arial" panose="020B0604020202020204" pitchFamily="34" charset="0"/>
            </a:rPr>
            <a:t>CP</a:t>
          </a:r>
          <a:endParaRPr lang="es-VE" sz="1050" b="1" kern="1200">
            <a:solidFill>
              <a:schemeClr val="tx1"/>
            </a:solidFill>
            <a:latin typeface="Arial" panose="020B0604020202020204" pitchFamily="34" charset="0"/>
            <a:cs typeface="Arial" panose="020B0604020202020204" pitchFamily="34" charset="0"/>
          </a:endParaRPr>
        </a:p>
      </dsp:txBody>
      <dsp:txXfrm>
        <a:off x="4838426" y="1116610"/>
        <a:ext cx="1057296" cy="618972"/>
      </dsp:txXfrm>
    </dsp:sp>
    <dsp:sp modelId="{A04CB2DC-9E08-4FAA-B693-0FEB41472A4D}">
      <dsp:nvSpPr>
        <dsp:cNvPr id="0" name=""/>
        <dsp:cNvSpPr/>
      </dsp:nvSpPr>
      <dsp:spPr>
        <a:xfrm rot="10800000">
          <a:off x="4490426" y="1290216"/>
          <a:ext cx="232311" cy="271760"/>
        </a:xfrm>
        <a:prstGeom prst="rightArrow">
          <a:avLst>
            <a:gd name="adj1" fmla="val 60000"/>
            <a:gd name="adj2" fmla="val 50000"/>
          </a:avLst>
        </a:prstGeom>
        <a:solidFill>
          <a:schemeClr val="bg1">
            <a:lumMod val="50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VE" sz="1000" kern="1200">
            <a:solidFill>
              <a:schemeClr val="tx1"/>
            </a:solidFill>
            <a:latin typeface="Arial" panose="020B0604020202020204" pitchFamily="34" charset="0"/>
            <a:cs typeface="Arial" panose="020B0604020202020204" pitchFamily="34" charset="0"/>
          </a:endParaRPr>
        </a:p>
      </dsp:txBody>
      <dsp:txXfrm rot="10800000">
        <a:off x="4560119" y="1344568"/>
        <a:ext cx="162618" cy="163056"/>
      </dsp:txXfrm>
    </dsp:sp>
    <dsp:sp modelId="{00996BCE-053E-444E-82E8-EEA3CBC5A8D2}">
      <dsp:nvSpPr>
        <dsp:cNvPr id="0" name=""/>
        <dsp:cNvSpPr/>
      </dsp:nvSpPr>
      <dsp:spPr>
        <a:xfrm>
          <a:off x="3285035" y="1097353"/>
          <a:ext cx="1095810" cy="657486"/>
        </a:xfrm>
        <a:prstGeom prst="roundRect">
          <a:avLst>
            <a:gd name="adj" fmla="val 10000"/>
          </a:avLst>
        </a:prstGeom>
        <a:solidFill>
          <a:srgbClr val="FFFF66"/>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a:solidFill>
                <a:schemeClr val="tx1"/>
              </a:solidFill>
              <a:latin typeface="Arial" panose="020B0604020202020204" pitchFamily="34" charset="0"/>
              <a:cs typeface="Arial" panose="020B0604020202020204" pitchFamily="34" charset="0"/>
            </a:rPr>
            <a:t>Conversión P/S</a:t>
          </a:r>
          <a:endParaRPr lang="es-VE" sz="1050" b="1" kern="1200">
            <a:solidFill>
              <a:schemeClr val="tx1"/>
            </a:solidFill>
            <a:latin typeface="Arial" panose="020B0604020202020204" pitchFamily="34" charset="0"/>
            <a:cs typeface="Arial" panose="020B0604020202020204" pitchFamily="34" charset="0"/>
          </a:endParaRPr>
        </a:p>
      </dsp:txBody>
      <dsp:txXfrm>
        <a:off x="3304292" y="1116610"/>
        <a:ext cx="1057296" cy="618972"/>
      </dsp:txXfrm>
    </dsp:sp>
    <dsp:sp modelId="{DD2BA233-FFDF-4C54-AFAB-3729B2E78252}">
      <dsp:nvSpPr>
        <dsp:cNvPr id="0" name=""/>
        <dsp:cNvSpPr/>
      </dsp:nvSpPr>
      <dsp:spPr>
        <a:xfrm rot="10800000">
          <a:off x="2956291" y="1290216"/>
          <a:ext cx="232311" cy="271760"/>
        </a:xfrm>
        <a:prstGeom prst="rightArrow">
          <a:avLst>
            <a:gd name="adj1" fmla="val 60000"/>
            <a:gd name="adj2" fmla="val 50000"/>
          </a:avLst>
        </a:prstGeom>
        <a:solidFill>
          <a:schemeClr val="bg1">
            <a:lumMod val="50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VE" sz="1000" kern="1200">
            <a:solidFill>
              <a:schemeClr val="tx1"/>
            </a:solidFill>
            <a:latin typeface="Arial" panose="020B0604020202020204" pitchFamily="34" charset="0"/>
            <a:cs typeface="Arial" panose="020B0604020202020204" pitchFamily="34" charset="0"/>
          </a:endParaRPr>
        </a:p>
      </dsp:txBody>
      <dsp:txXfrm rot="10800000">
        <a:off x="3025984" y="1344568"/>
        <a:ext cx="162618" cy="163056"/>
      </dsp:txXfrm>
    </dsp:sp>
    <dsp:sp modelId="{3F3DD58B-2938-4F6E-BD90-90FF8D7832A3}">
      <dsp:nvSpPr>
        <dsp:cNvPr id="0" name=""/>
        <dsp:cNvSpPr/>
      </dsp:nvSpPr>
      <dsp:spPr>
        <a:xfrm>
          <a:off x="1750900" y="1097353"/>
          <a:ext cx="1095810" cy="657486"/>
        </a:xfrm>
        <a:prstGeom prst="roundRect">
          <a:avLst>
            <a:gd name="adj" fmla="val 10000"/>
          </a:avLst>
        </a:prstGeom>
        <a:solidFill>
          <a:schemeClr val="accent5">
            <a:lumMod val="60000"/>
            <a:lumOff val="4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a:solidFill>
                <a:schemeClr val="tx1"/>
              </a:solidFill>
              <a:latin typeface="Arial" panose="020B0604020202020204" pitchFamily="34" charset="0"/>
              <a:cs typeface="Arial" panose="020B0604020202020204" pitchFamily="34" charset="0"/>
            </a:rPr>
            <a:t>HPA</a:t>
          </a:r>
          <a:endParaRPr lang="es-VE" sz="1050" b="1" kern="1200">
            <a:solidFill>
              <a:schemeClr val="tx1"/>
            </a:solidFill>
            <a:latin typeface="Arial" panose="020B0604020202020204" pitchFamily="34" charset="0"/>
            <a:cs typeface="Arial" panose="020B0604020202020204" pitchFamily="34" charset="0"/>
          </a:endParaRPr>
        </a:p>
      </dsp:txBody>
      <dsp:txXfrm>
        <a:off x="1770157" y="1116610"/>
        <a:ext cx="1057296" cy="618972"/>
      </dsp:txXfrm>
    </dsp:sp>
    <dsp:sp modelId="{6A746A96-CD60-4756-AE9D-375F0BA336F7}">
      <dsp:nvSpPr>
        <dsp:cNvPr id="0" name=""/>
        <dsp:cNvSpPr/>
      </dsp:nvSpPr>
      <dsp:spPr>
        <a:xfrm rot="10800000">
          <a:off x="1422157" y="1290216"/>
          <a:ext cx="232311" cy="271760"/>
        </a:xfrm>
        <a:prstGeom prst="rightArrow">
          <a:avLst>
            <a:gd name="adj1" fmla="val 60000"/>
            <a:gd name="adj2" fmla="val 50000"/>
          </a:avLst>
        </a:prstGeom>
        <a:solidFill>
          <a:schemeClr val="bg1">
            <a:lumMod val="50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VE" sz="1000" kern="1200">
            <a:solidFill>
              <a:schemeClr val="tx1"/>
            </a:solidFill>
            <a:latin typeface="Arial" panose="020B0604020202020204" pitchFamily="34" charset="0"/>
            <a:cs typeface="Arial" panose="020B0604020202020204" pitchFamily="34" charset="0"/>
          </a:endParaRPr>
        </a:p>
      </dsp:txBody>
      <dsp:txXfrm rot="10800000">
        <a:off x="1491850" y="1344568"/>
        <a:ext cx="162618" cy="163056"/>
      </dsp:txXfrm>
    </dsp:sp>
    <dsp:sp modelId="{A9F21458-835C-4C0F-9293-A91B7675FCC9}">
      <dsp:nvSpPr>
        <dsp:cNvPr id="0" name=""/>
        <dsp:cNvSpPr/>
      </dsp:nvSpPr>
      <dsp:spPr>
        <a:xfrm>
          <a:off x="216766" y="1097353"/>
          <a:ext cx="1095810" cy="657486"/>
        </a:xfrm>
        <a:prstGeom prst="roundRect">
          <a:avLst>
            <a:gd name="adj" fmla="val 10000"/>
          </a:avLst>
        </a:prstGeom>
        <a:solidFill>
          <a:srgbClr val="FF66CC"/>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a:solidFill>
                <a:schemeClr val="tx1"/>
              </a:solidFill>
              <a:latin typeface="Arial" panose="020B0604020202020204" pitchFamily="34" charset="0"/>
              <a:cs typeface="Arial" panose="020B0604020202020204" pitchFamily="34" charset="0"/>
            </a:rPr>
            <a:t>Canal AWGN</a:t>
          </a:r>
          <a:endParaRPr lang="es-VE" sz="1050" b="1" kern="1200">
            <a:solidFill>
              <a:schemeClr val="tx1"/>
            </a:solidFill>
            <a:latin typeface="Arial" panose="020B0604020202020204" pitchFamily="34" charset="0"/>
            <a:cs typeface="Arial" panose="020B0604020202020204" pitchFamily="34" charset="0"/>
          </a:endParaRPr>
        </a:p>
      </dsp:txBody>
      <dsp:txXfrm>
        <a:off x="236023" y="1116610"/>
        <a:ext cx="1057296" cy="618972"/>
      </dsp:txXfrm>
    </dsp:sp>
    <dsp:sp modelId="{5FBD391D-7A88-4EA4-802E-F46319148F75}">
      <dsp:nvSpPr>
        <dsp:cNvPr id="0" name=""/>
        <dsp:cNvSpPr/>
      </dsp:nvSpPr>
      <dsp:spPr>
        <a:xfrm rot="5400000">
          <a:off x="648515" y="1831546"/>
          <a:ext cx="232311" cy="271760"/>
        </a:xfrm>
        <a:prstGeom prst="rightArrow">
          <a:avLst>
            <a:gd name="adj1" fmla="val 60000"/>
            <a:gd name="adj2" fmla="val 50000"/>
          </a:avLst>
        </a:prstGeom>
        <a:solidFill>
          <a:schemeClr val="bg1">
            <a:lumMod val="65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VE" sz="1000" kern="1200">
            <a:solidFill>
              <a:schemeClr val="tx1"/>
            </a:solidFill>
            <a:latin typeface="Arial" panose="020B0604020202020204" pitchFamily="34" charset="0"/>
            <a:cs typeface="Arial" panose="020B0604020202020204" pitchFamily="34" charset="0"/>
          </a:endParaRPr>
        </a:p>
      </dsp:txBody>
      <dsp:txXfrm rot="-5400000">
        <a:off x="683143" y="1851271"/>
        <a:ext cx="163056" cy="162618"/>
      </dsp:txXfrm>
    </dsp:sp>
    <dsp:sp modelId="{C1D46DC9-C560-4F9B-9366-BEA13B225E90}">
      <dsp:nvSpPr>
        <dsp:cNvPr id="0" name=""/>
        <dsp:cNvSpPr/>
      </dsp:nvSpPr>
      <dsp:spPr>
        <a:xfrm>
          <a:off x="216766" y="2193164"/>
          <a:ext cx="1095810" cy="657486"/>
        </a:xfrm>
        <a:prstGeom prst="roundRect">
          <a:avLst>
            <a:gd name="adj" fmla="val 10000"/>
          </a:avLst>
        </a:prstGeom>
        <a:solidFill>
          <a:srgbClr val="FF9933"/>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a:solidFill>
                <a:schemeClr val="tx1"/>
              </a:solidFill>
              <a:latin typeface="Arial" panose="020B0604020202020204" pitchFamily="34" charset="0"/>
              <a:cs typeface="Arial" panose="020B0604020202020204" pitchFamily="34" charset="0"/>
            </a:rPr>
            <a:t>Conversión S/P</a:t>
          </a:r>
          <a:endParaRPr lang="es-VE" sz="1050" b="1" kern="1200">
            <a:solidFill>
              <a:schemeClr val="tx1"/>
            </a:solidFill>
            <a:latin typeface="Arial" panose="020B0604020202020204" pitchFamily="34" charset="0"/>
            <a:cs typeface="Arial" panose="020B0604020202020204" pitchFamily="34" charset="0"/>
          </a:endParaRPr>
        </a:p>
      </dsp:txBody>
      <dsp:txXfrm>
        <a:off x="236023" y="2212421"/>
        <a:ext cx="1057296" cy="618972"/>
      </dsp:txXfrm>
    </dsp:sp>
    <dsp:sp modelId="{FC3DD5FF-6889-457C-B044-A57BC2AB7ED2}">
      <dsp:nvSpPr>
        <dsp:cNvPr id="0" name=""/>
        <dsp:cNvSpPr/>
      </dsp:nvSpPr>
      <dsp:spPr>
        <a:xfrm>
          <a:off x="1409008" y="2386026"/>
          <a:ext cx="232311" cy="271760"/>
        </a:xfrm>
        <a:prstGeom prst="rightArrow">
          <a:avLst>
            <a:gd name="adj1" fmla="val 60000"/>
            <a:gd name="adj2" fmla="val 50000"/>
          </a:avLst>
        </a:prstGeom>
        <a:solidFill>
          <a:schemeClr val="bg1">
            <a:lumMod val="50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VE" sz="1000" kern="1200">
            <a:solidFill>
              <a:schemeClr val="tx1"/>
            </a:solidFill>
            <a:latin typeface="Arial" panose="020B0604020202020204" pitchFamily="34" charset="0"/>
            <a:cs typeface="Arial" panose="020B0604020202020204" pitchFamily="34" charset="0"/>
          </a:endParaRPr>
        </a:p>
      </dsp:txBody>
      <dsp:txXfrm>
        <a:off x="1409008" y="2440378"/>
        <a:ext cx="162618" cy="163056"/>
      </dsp:txXfrm>
    </dsp:sp>
    <dsp:sp modelId="{5FDB54DF-DEB5-4924-9691-CA7E46C746CA}">
      <dsp:nvSpPr>
        <dsp:cNvPr id="0" name=""/>
        <dsp:cNvSpPr/>
      </dsp:nvSpPr>
      <dsp:spPr>
        <a:xfrm>
          <a:off x="1750900" y="2193164"/>
          <a:ext cx="1095810" cy="657486"/>
        </a:xfrm>
        <a:prstGeom prst="roundRect">
          <a:avLst>
            <a:gd name="adj" fmla="val 10000"/>
          </a:avLst>
        </a:prstGeom>
        <a:solidFill>
          <a:srgbClr val="FF9933"/>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a:solidFill>
                <a:schemeClr val="tx1"/>
              </a:solidFill>
              <a:latin typeface="Arial" panose="020B0604020202020204" pitchFamily="34" charset="0"/>
              <a:cs typeface="Arial" panose="020B0604020202020204" pitchFamily="34" charset="0"/>
            </a:rPr>
            <a:t>CP</a:t>
          </a:r>
          <a:endParaRPr lang="es-VE" sz="1050" b="1" kern="1200">
            <a:solidFill>
              <a:schemeClr val="tx1"/>
            </a:solidFill>
            <a:latin typeface="Arial" panose="020B0604020202020204" pitchFamily="34" charset="0"/>
            <a:cs typeface="Arial" panose="020B0604020202020204" pitchFamily="34" charset="0"/>
          </a:endParaRPr>
        </a:p>
      </dsp:txBody>
      <dsp:txXfrm>
        <a:off x="1770157" y="2212421"/>
        <a:ext cx="1057296" cy="618972"/>
      </dsp:txXfrm>
    </dsp:sp>
    <dsp:sp modelId="{A400057C-08D6-45FB-9F92-2E343C8F11C0}">
      <dsp:nvSpPr>
        <dsp:cNvPr id="0" name=""/>
        <dsp:cNvSpPr/>
      </dsp:nvSpPr>
      <dsp:spPr>
        <a:xfrm>
          <a:off x="2943142" y="2386026"/>
          <a:ext cx="232311" cy="271760"/>
        </a:xfrm>
        <a:prstGeom prst="rightArrow">
          <a:avLst>
            <a:gd name="adj1" fmla="val 60000"/>
            <a:gd name="adj2" fmla="val 50000"/>
          </a:avLst>
        </a:prstGeom>
        <a:solidFill>
          <a:schemeClr val="bg1">
            <a:lumMod val="50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VE" sz="1000" kern="1200">
            <a:solidFill>
              <a:schemeClr val="tx1"/>
            </a:solidFill>
            <a:latin typeface="Arial" panose="020B0604020202020204" pitchFamily="34" charset="0"/>
            <a:cs typeface="Arial" panose="020B0604020202020204" pitchFamily="34" charset="0"/>
          </a:endParaRPr>
        </a:p>
      </dsp:txBody>
      <dsp:txXfrm>
        <a:off x="2943142" y="2440378"/>
        <a:ext cx="162618" cy="163056"/>
      </dsp:txXfrm>
    </dsp:sp>
    <dsp:sp modelId="{51C7CFBE-529D-442B-8650-9F88ECE5B066}">
      <dsp:nvSpPr>
        <dsp:cNvPr id="0" name=""/>
        <dsp:cNvSpPr/>
      </dsp:nvSpPr>
      <dsp:spPr>
        <a:xfrm>
          <a:off x="3285035" y="2193164"/>
          <a:ext cx="1095810" cy="657486"/>
        </a:xfrm>
        <a:prstGeom prst="roundRect">
          <a:avLst>
            <a:gd name="adj" fmla="val 10000"/>
          </a:avLst>
        </a:prstGeom>
        <a:solidFill>
          <a:srgbClr val="FF9933"/>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a:solidFill>
                <a:schemeClr val="tx1"/>
              </a:solidFill>
              <a:latin typeface="Arial" panose="020B0604020202020204" pitchFamily="34" charset="0"/>
              <a:cs typeface="Arial" panose="020B0604020202020204" pitchFamily="34" charset="0"/>
            </a:rPr>
            <a:t>DFFT</a:t>
          </a:r>
          <a:endParaRPr lang="es-VE" sz="1050" b="1" kern="1200">
            <a:solidFill>
              <a:schemeClr val="tx1"/>
            </a:solidFill>
            <a:latin typeface="Arial" panose="020B0604020202020204" pitchFamily="34" charset="0"/>
            <a:cs typeface="Arial" panose="020B0604020202020204" pitchFamily="34" charset="0"/>
          </a:endParaRPr>
        </a:p>
      </dsp:txBody>
      <dsp:txXfrm>
        <a:off x="3304292" y="2212421"/>
        <a:ext cx="1057296" cy="618972"/>
      </dsp:txXfrm>
    </dsp:sp>
    <dsp:sp modelId="{678533C3-1169-4B3A-8C20-E2A1FCD2E258}">
      <dsp:nvSpPr>
        <dsp:cNvPr id="0" name=""/>
        <dsp:cNvSpPr/>
      </dsp:nvSpPr>
      <dsp:spPr>
        <a:xfrm>
          <a:off x="4477276" y="2386026"/>
          <a:ext cx="232311" cy="271760"/>
        </a:xfrm>
        <a:prstGeom prst="rightArrow">
          <a:avLst>
            <a:gd name="adj1" fmla="val 60000"/>
            <a:gd name="adj2" fmla="val 50000"/>
          </a:avLst>
        </a:prstGeom>
        <a:solidFill>
          <a:schemeClr val="bg1">
            <a:lumMod val="50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VE" sz="1000" kern="1200">
            <a:solidFill>
              <a:schemeClr val="tx1"/>
            </a:solidFill>
            <a:latin typeface="Arial" panose="020B0604020202020204" pitchFamily="34" charset="0"/>
            <a:cs typeface="Arial" panose="020B0604020202020204" pitchFamily="34" charset="0"/>
          </a:endParaRPr>
        </a:p>
      </dsp:txBody>
      <dsp:txXfrm>
        <a:off x="4477276" y="2440378"/>
        <a:ext cx="162618" cy="163056"/>
      </dsp:txXfrm>
    </dsp:sp>
    <dsp:sp modelId="{B851E212-54F4-4DCD-9D9D-35BBFBBAD902}">
      <dsp:nvSpPr>
        <dsp:cNvPr id="0" name=""/>
        <dsp:cNvSpPr/>
      </dsp:nvSpPr>
      <dsp:spPr>
        <a:xfrm>
          <a:off x="4819169" y="2193164"/>
          <a:ext cx="1095810" cy="657486"/>
        </a:xfrm>
        <a:prstGeom prst="roundRect">
          <a:avLst>
            <a:gd name="adj" fmla="val 10000"/>
          </a:avLst>
        </a:prstGeom>
        <a:solidFill>
          <a:srgbClr val="FF9933"/>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a:solidFill>
                <a:schemeClr val="tx1"/>
              </a:solidFill>
              <a:latin typeface="Arial" panose="020B0604020202020204" pitchFamily="34" charset="0"/>
              <a:cs typeface="Arial" panose="020B0604020202020204" pitchFamily="34" charset="0"/>
            </a:rPr>
            <a:t>Conversión P/S</a:t>
          </a:r>
          <a:endParaRPr lang="es-VE" sz="1050" b="1" kern="1200">
            <a:solidFill>
              <a:schemeClr val="tx1"/>
            </a:solidFill>
            <a:latin typeface="Arial" panose="020B0604020202020204" pitchFamily="34" charset="0"/>
            <a:cs typeface="Arial" panose="020B0604020202020204" pitchFamily="34" charset="0"/>
          </a:endParaRPr>
        </a:p>
      </dsp:txBody>
      <dsp:txXfrm>
        <a:off x="4838426" y="2212421"/>
        <a:ext cx="1057296" cy="618972"/>
      </dsp:txXfrm>
    </dsp:sp>
    <dsp:sp modelId="{F96CBD57-60BB-4B1F-A151-E39101FFD68A}">
      <dsp:nvSpPr>
        <dsp:cNvPr id="0" name=""/>
        <dsp:cNvSpPr/>
      </dsp:nvSpPr>
      <dsp:spPr>
        <a:xfrm rot="5657161">
          <a:off x="5210022" y="2927356"/>
          <a:ext cx="232963" cy="271760"/>
        </a:xfrm>
        <a:prstGeom prst="rightArrow">
          <a:avLst>
            <a:gd name="adj1" fmla="val 60000"/>
            <a:gd name="adj2" fmla="val 50000"/>
          </a:avLst>
        </a:prstGeom>
        <a:solidFill>
          <a:schemeClr val="bg1">
            <a:lumMod val="50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VE" sz="1000" kern="1200">
            <a:solidFill>
              <a:schemeClr val="tx1"/>
            </a:solidFill>
            <a:latin typeface="Arial" panose="020B0604020202020204" pitchFamily="34" charset="0"/>
            <a:cs typeface="Arial" panose="020B0604020202020204" pitchFamily="34" charset="0"/>
          </a:endParaRPr>
        </a:p>
      </dsp:txBody>
      <dsp:txXfrm rot="-5400000">
        <a:off x="5247587" y="2946852"/>
        <a:ext cx="163056" cy="163074"/>
      </dsp:txXfrm>
    </dsp:sp>
    <dsp:sp modelId="{87AD6720-0208-4037-B23F-760A3F861D99}">
      <dsp:nvSpPr>
        <dsp:cNvPr id="0" name=""/>
        <dsp:cNvSpPr/>
      </dsp:nvSpPr>
      <dsp:spPr>
        <a:xfrm>
          <a:off x="4654918" y="3288974"/>
          <a:ext cx="1260061" cy="657486"/>
        </a:xfrm>
        <a:prstGeom prst="roundRect">
          <a:avLst>
            <a:gd name="adj" fmla="val 10000"/>
          </a:avLst>
        </a:prstGeom>
        <a:solidFill>
          <a:srgbClr val="FF9933"/>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a:solidFill>
                <a:schemeClr val="tx1"/>
              </a:solidFill>
              <a:latin typeface="Arial" panose="020B0604020202020204" pitchFamily="34" charset="0"/>
              <a:cs typeface="Arial" panose="020B0604020202020204" pitchFamily="34" charset="0"/>
            </a:rPr>
            <a:t>Demodulador PSK o QAM</a:t>
          </a:r>
          <a:endParaRPr lang="es-VE" sz="1050" b="1" kern="1200">
            <a:solidFill>
              <a:schemeClr val="tx1"/>
            </a:solidFill>
            <a:latin typeface="Arial" panose="020B0604020202020204" pitchFamily="34" charset="0"/>
            <a:cs typeface="Arial" panose="020B0604020202020204" pitchFamily="34" charset="0"/>
          </a:endParaRPr>
        </a:p>
      </dsp:txBody>
      <dsp:txXfrm>
        <a:off x="4674175" y="3308231"/>
        <a:ext cx="1221547" cy="618972"/>
      </dsp:txXfrm>
    </dsp:sp>
    <dsp:sp modelId="{47D54BBC-9579-4F6E-BD55-03FE6CC7B378}">
      <dsp:nvSpPr>
        <dsp:cNvPr id="0" name=""/>
        <dsp:cNvSpPr/>
      </dsp:nvSpPr>
      <dsp:spPr>
        <a:xfrm rot="10800000">
          <a:off x="4326175" y="3481836"/>
          <a:ext cx="232311" cy="271760"/>
        </a:xfrm>
        <a:prstGeom prst="rightArrow">
          <a:avLst>
            <a:gd name="adj1" fmla="val 60000"/>
            <a:gd name="adj2" fmla="val 50000"/>
          </a:avLst>
        </a:prstGeom>
        <a:solidFill>
          <a:schemeClr val="bg1">
            <a:lumMod val="50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VE" sz="1000" kern="1200">
            <a:solidFill>
              <a:schemeClr val="tx1"/>
            </a:solidFill>
            <a:latin typeface="Arial" panose="020B0604020202020204" pitchFamily="34" charset="0"/>
            <a:cs typeface="Arial" panose="020B0604020202020204" pitchFamily="34" charset="0"/>
          </a:endParaRPr>
        </a:p>
      </dsp:txBody>
      <dsp:txXfrm rot="10800000">
        <a:off x="4395868" y="3536188"/>
        <a:ext cx="162618" cy="163056"/>
      </dsp:txXfrm>
    </dsp:sp>
    <dsp:sp modelId="{4D98A6BC-B2E6-4550-86B1-BB9890661ED6}">
      <dsp:nvSpPr>
        <dsp:cNvPr id="0" name=""/>
        <dsp:cNvSpPr/>
      </dsp:nvSpPr>
      <dsp:spPr>
        <a:xfrm>
          <a:off x="3120784" y="3288974"/>
          <a:ext cx="1095810" cy="657486"/>
        </a:xfrm>
        <a:prstGeom prst="roundRect">
          <a:avLst>
            <a:gd name="adj" fmla="val 10000"/>
          </a:avLst>
        </a:prstGeom>
        <a:solidFill>
          <a:srgbClr val="33CC33"/>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a:solidFill>
                <a:schemeClr val="tx1"/>
              </a:solidFill>
              <a:latin typeface="Arial" panose="020B0604020202020204" pitchFamily="34" charset="0"/>
              <a:cs typeface="Arial" panose="020B0604020202020204" pitchFamily="34" charset="0"/>
            </a:rPr>
            <a:t>Datos recibidos</a:t>
          </a:r>
          <a:endParaRPr lang="es-VE" sz="1050" b="1" kern="1200">
            <a:solidFill>
              <a:schemeClr val="tx1"/>
            </a:solidFill>
            <a:latin typeface="Arial" panose="020B0604020202020204" pitchFamily="34" charset="0"/>
            <a:cs typeface="Arial" panose="020B0604020202020204" pitchFamily="34" charset="0"/>
          </a:endParaRPr>
        </a:p>
      </dsp:txBody>
      <dsp:txXfrm>
        <a:off x="3140041" y="3308231"/>
        <a:ext cx="1057296" cy="6189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9429F3-3226-4715-A13E-01DFC34CB26E}" type="datetimeFigureOut">
              <a:rPr lang="es-VE" smtClean="0"/>
              <a:t>20/11/2017</a:t>
            </a:fld>
            <a:endParaRPr lang="es-VE"/>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D17CAF-6E91-4698-A9A2-6AC8DF898539}" type="slidenum">
              <a:rPr lang="es-VE" smtClean="0"/>
              <a:t>‹Nº›</a:t>
            </a:fld>
            <a:endParaRPr lang="es-VE"/>
          </a:p>
        </p:txBody>
      </p:sp>
    </p:spTree>
    <p:extLst>
      <p:ext uri="{BB962C8B-B14F-4D97-AF65-F5344CB8AC3E}">
        <p14:creationId xmlns:p14="http://schemas.microsoft.com/office/powerpoint/2010/main" val="2267830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345E37-B5AA-4EF4-A64B-D16B4F5EDC4E}" type="datetimeFigureOut">
              <a:rPr lang="es-VE" smtClean="0"/>
              <a:t>20/11/2017</a:t>
            </a:fld>
            <a:endParaRPr lang="es-V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V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7B0E7B-C0D3-40C4-899F-6996AE0E5622}" type="slidenum">
              <a:rPr lang="es-VE" smtClean="0"/>
              <a:t>‹Nº›</a:t>
            </a:fld>
            <a:endParaRPr lang="es-VE"/>
          </a:p>
        </p:txBody>
      </p:sp>
    </p:spTree>
    <p:extLst>
      <p:ext uri="{BB962C8B-B14F-4D97-AF65-F5344CB8AC3E}">
        <p14:creationId xmlns:p14="http://schemas.microsoft.com/office/powerpoint/2010/main" val="2648913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F17B0E7B-C0D3-40C4-899F-6996AE0E5622}" type="slidenum">
              <a:rPr lang="es-VE" smtClean="0"/>
              <a:t>3</a:t>
            </a:fld>
            <a:endParaRPr lang="es-VE"/>
          </a:p>
        </p:txBody>
      </p:sp>
    </p:spTree>
    <p:extLst>
      <p:ext uri="{BB962C8B-B14F-4D97-AF65-F5344CB8AC3E}">
        <p14:creationId xmlns:p14="http://schemas.microsoft.com/office/powerpoint/2010/main" val="3485787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spcAft>
                <a:spcPts val="1000"/>
              </a:spcAft>
              <a:tabLst>
                <a:tab pos="11926888" algn="l"/>
              </a:tabLst>
            </a:pPr>
            <a:endParaRPr lang="es-EC" dirty="0"/>
          </a:p>
        </p:txBody>
      </p:sp>
      <p:sp>
        <p:nvSpPr>
          <p:cNvPr id="4" name="3 Marcador de número de diapositiva"/>
          <p:cNvSpPr>
            <a:spLocks noGrp="1"/>
          </p:cNvSpPr>
          <p:nvPr>
            <p:ph type="sldNum" sz="quarter" idx="10"/>
          </p:nvPr>
        </p:nvSpPr>
        <p:spPr/>
        <p:txBody>
          <a:bodyPr/>
          <a:lstStyle/>
          <a:p>
            <a:fld id="{F17B0E7B-C0D3-40C4-899F-6996AE0E5622}" type="slidenum">
              <a:rPr lang="es-VE" smtClean="0"/>
              <a:t>4</a:t>
            </a:fld>
            <a:endParaRPr lang="es-VE"/>
          </a:p>
        </p:txBody>
      </p:sp>
    </p:spTree>
    <p:extLst>
      <p:ext uri="{BB962C8B-B14F-4D97-AF65-F5344CB8AC3E}">
        <p14:creationId xmlns:p14="http://schemas.microsoft.com/office/powerpoint/2010/main" val="1412652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56119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0249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ítulo 1"/>
          <p:cNvSpPr txBox="1">
            <a:spLocks/>
          </p:cNvSpPr>
          <p:nvPr userDrawn="1"/>
        </p:nvSpPr>
        <p:spPr>
          <a:xfrm>
            <a:off x="2034138" y="1690688"/>
            <a:ext cx="8151812" cy="171132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812800" algn="just">
              <a:defRPr/>
            </a:pPr>
            <a:r>
              <a:rPr lang="es-EC" sz="2000" b="1" dirty="0" smtClean="0">
                <a:latin typeface="Arial" panose="020B0604020202020204" pitchFamily="34" charset="0"/>
                <a:cs typeface="Arial" panose="020B0604020202020204" pitchFamily="34" charset="0"/>
              </a:rPr>
              <a:t>Tema: </a:t>
            </a:r>
            <a:r>
              <a:rPr lang="es-MX" sz="2000" b="1" dirty="0" smtClean="0">
                <a:latin typeface="Arial" panose="020B0604020202020204" pitchFamily="34" charset="0"/>
                <a:cs typeface="Arial" panose="020B0604020202020204" pitchFamily="34" charset="0"/>
              </a:rPr>
              <a:t>ANÁLISIS DE LOS EFECTOS OCASIONADOS AL USAR EL MODELO DE RAPP PARA UN AMPLIFICADOR DE POTENCIA, EN UNA TRANSMISIÓN OFDM CON PICOS DE POTENCIA </a:t>
            </a:r>
            <a:r>
              <a:rPr lang="es-MX" sz="2000" b="1" dirty="0" smtClean="0">
                <a:latin typeface="Arial" panose="020B0604020202020204" pitchFamily="34" charset="0"/>
                <a:cs typeface="Arial" panose="020B0604020202020204" pitchFamily="34" charset="0"/>
              </a:rPr>
              <a:t>ELEVADA</a:t>
            </a:r>
            <a:endParaRPr lang="es-ES" altLang="es-EC" sz="2200" b="1" dirty="0">
              <a:solidFill>
                <a:srgbClr val="404040"/>
              </a:solidFill>
            </a:endParaRPr>
          </a:p>
        </p:txBody>
      </p:sp>
      <p:sp>
        <p:nvSpPr>
          <p:cNvPr id="8" name="Subtítulo 2"/>
          <p:cNvSpPr txBox="1">
            <a:spLocks/>
          </p:cNvSpPr>
          <p:nvPr userDrawn="1"/>
        </p:nvSpPr>
        <p:spPr>
          <a:xfrm>
            <a:off x="4350300" y="3605784"/>
            <a:ext cx="3519488" cy="1021322"/>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a:buNone/>
              <a:defRPr/>
            </a:pPr>
            <a:r>
              <a:rPr lang="es-ES" sz="1400" dirty="0" smtClean="0">
                <a:latin typeface="Arial" panose="020B0604020202020204" pitchFamily="34" charset="0"/>
                <a:cs typeface="Arial" panose="020B0604020202020204" pitchFamily="34" charset="0"/>
              </a:rPr>
              <a:t>Autor:</a:t>
            </a:r>
            <a:br>
              <a:rPr lang="es-ES" sz="1400" dirty="0" smtClean="0">
                <a:latin typeface="Arial" panose="020B0604020202020204" pitchFamily="34" charset="0"/>
                <a:cs typeface="Arial" panose="020B0604020202020204" pitchFamily="34" charset="0"/>
              </a:rPr>
            </a:br>
            <a:r>
              <a:rPr lang="es-ES" sz="1400" dirty="0" smtClean="0">
                <a:latin typeface="Arial" panose="020B0604020202020204" pitchFamily="34" charset="0"/>
                <a:cs typeface="Arial" panose="020B0604020202020204" pitchFamily="34" charset="0"/>
              </a:rPr>
              <a:t>Alvear Rodríguez, Patricio Daniel </a:t>
            </a:r>
            <a:endParaRPr lang="es-ES" sz="1400" dirty="0"/>
          </a:p>
        </p:txBody>
      </p:sp>
      <p:sp>
        <p:nvSpPr>
          <p:cNvPr id="10" name="Subtítulo 2"/>
          <p:cNvSpPr txBox="1">
            <a:spLocks/>
          </p:cNvSpPr>
          <p:nvPr userDrawn="1"/>
        </p:nvSpPr>
        <p:spPr bwMode="auto">
          <a:xfrm>
            <a:off x="4350300" y="6303962"/>
            <a:ext cx="3519488" cy="34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buFont typeface="Arial" pitchFamily="34" charset="0"/>
              <a:buNone/>
            </a:pPr>
            <a:r>
              <a:rPr lang="es-ES" altLang="es-EC" sz="1400" dirty="0" smtClean="0">
                <a:latin typeface="Arial" pitchFamily="34" charset="0"/>
                <a:cs typeface="Arial" pitchFamily="34" charset="0"/>
              </a:rPr>
              <a:t>Sangolqui, Noviembre de 2017</a:t>
            </a:r>
            <a:endParaRPr lang="es-ES" altLang="es-EC" sz="1400" dirty="0">
              <a:latin typeface="Arial" pitchFamily="34" charset="0"/>
              <a:cs typeface="Arial" pitchFamily="34" charset="0"/>
            </a:endParaRPr>
          </a:p>
        </p:txBody>
      </p:sp>
      <p:cxnSp>
        <p:nvCxnSpPr>
          <p:cNvPr id="11" name="Conector recto 10"/>
          <p:cNvCxnSpPr>
            <a:cxnSpLocks noChangeShapeType="1"/>
          </p:cNvCxnSpPr>
          <p:nvPr userDrawn="1"/>
        </p:nvCxnSpPr>
        <p:spPr bwMode="auto">
          <a:xfrm>
            <a:off x="2320682" y="3263900"/>
            <a:ext cx="7578725"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Conector recto 11"/>
          <p:cNvCxnSpPr>
            <a:cxnSpLocks noChangeShapeType="1"/>
          </p:cNvCxnSpPr>
          <p:nvPr userDrawn="1"/>
        </p:nvCxnSpPr>
        <p:spPr bwMode="auto">
          <a:xfrm>
            <a:off x="4350300" y="6251109"/>
            <a:ext cx="3519488" cy="0"/>
          </a:xfrm>
          <a:prstGeom prst="line">
            <a:avLst/>
          </a:prstGeom>
          <a:noFill/>
          <a:ln w="25400">
            <a:solidFill>
              <a:srgbClr val="F2F2F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 name="Conector recto 12"/>
          <p:cNvCxnSpPr>
            <a:cxnSpLocks noChangeShapeType="1"/>
          </p:cNvCxnSpPr>
          <p:nvPr userDrawn="1"/>
        </p:nvCxnSpPr>
        <p:spPr bwMode="auto">
          <a:xfrm>
            <a:off x="4350301" y="3402013"/>
            <a:ext cx="3519487" cy="0"/>
          </a:xfrm>
          <a:prstGeom prst="line">
            <a:avLst/>
          </a:prstGeom>
          <a:noFill/>
          <a:ln w="25400">
            <a:solidFill>
              <a:srgbClr val="F2F2F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4" name="Subtítulo 2"/>
          <p:cNvSpPr txBox="1">
            <a:spLocks/>
          </p:cNvSpPr>
          <p:nvPr userDrawn="1"/>
        </p:nvSpPr>
        <p:spPr bwMode="auto">
          <a:xfrm>
            <a:off x="2034137" y="1359647"/>
            <a:ext cx="7865269" cy="44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buFont typeface="Arial" pitchFamily="34" charset="0"/>
              <a:buNone/>
            </a:pPr>
            <a:r>
              <a:rPr lang="es-MX" altLang="es-EC" sz="1600" b="1" dirty="0" smtClean="0">
                <a:latin typeface="Arial" pitchFamily="34" charset="0"/>
                <a:cs typeface="Arial" pitchFamily="34" charset="0"/>
              </a:rPr>
              <a:t>CARRERA DE INGENIERÍA EN ELECTRÓNICA Y TELECOMUNICACIONES</a:t>
            </a:r>
            <a:endParaRPr lang="es-ES" altLang="es-EC" sz="1600" b="1" dirty="0">
              <a:latin typeface="Arial" pitchFamily="34" charset="0"/>
              <a:cs typeface="Arial" pitchFamily="34" charset="0"/>
            </a:endParaRPr>
          </a:p>
        </p:txBody>
      </p:sp>
      <p:pic>
        <p:nvPicPr>
          <p:cNvPr id="15" name="9 Imagen" descr="http://blogs.espe.edu.ec/wp-content/uploads/2013/09/LOGO-PRINCIPAL5.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52619" y="112713"/>
            <a:ext cx="451485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Subtítulo 2"/>
          <p:cNvSpPr txBox="1">
            <a:spLocks/>
          </p:cNvSpPr>
          <p:nvPr userDrawn="1"/>
        </p:nvSpPr>
        <p:spPr>
          <a:xfrm>
            <a:off x="4350300" y="4463488"/>
            <a:ext cx="3519488" cy="1021322"/>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a:buNone/>
              <a:defRPr/>
            </a:pPr>
            <a:r>
              <a:rPr lang="es-ES" sz="1400" dirty="0" smtClean="0">
                <a:latin typeface="Arial" panose="020B0604020202020204" pitchFamily="34" charset="0"/>
                <a:cs typeface="Arial" panose="020B0604020202020204" pitchFamily="34" charset="0"/>
              </a:rPr>
              <a:t>Tutor:</a:t>
            </a:r>
            <a:br>
              <a:rPr lang="es-ES" sz="1400" dirty="0" smtClean="0">
                <a:latin typeface="Arial" panose="020B0604020202020204" pitchFamily="34" charset="0"/>
                <a:cs typeface="Arial" panose="020B0604020202020204" pitchFamily="34" charset="0"/>
              </a:rPr>
            </a:br>
            <a:r>
              <a:rPr lang="es-ES" sz="1400" dirty="0" smtClean="0">
                <a:latin typeface="Arial" panose="020B0604020202020204" pitchFamily="34" charset="0"/>
                <a:cs typeface="Arial" panose="020B0604020202020204" pitchFamily="34" charset="0"/>
              </a:rPr>
              <a:t>Dr. </a:t>
            </a:r>
            <a:r>
              <a:rPr lang="es-ES" sz="1400" dirty="0" err="1" smtClean="0">
                <a:latin typeface="Arial" panose="020B0604020202020204" pitchFamily="34" charset="0"/>
                <a:cs typeface="Arial" panose="020B0604020202020204" pitchFamily="34" charset="0"/>
              </a:rPr>
              <a:t>Nikolai</a:t>
            </a:r>
            <a:r>
              <a:rPr lang="es-ES" sz="1400" dirty="0" smtClean="0">
                <a:latin typeface="Arial" panose="020B0604020202020204" pitchFamily="34" charset="0"/>
                <a:cs typeface="Arial" panose="020B0604020202020204" pitchFamily="34" charset="0"/>
              </a:rPr>
              <a:t> Espinosa</a:t>
            </a:r>
            <a:endParaRPr lang="es-ES" sz="1400" dirty="0"/>
          </a:p>
        </p:txBody>
      </p:sp>
    </p:spTree>
    <p:extLst>
      <p:ext uri="{BB962C8B-B14F-4D97-AF65-F5344CB8AC3E}">
        <p14:creationId xmlns:p14="http://schemas.microsoft.com/office/powerpoint/2010/main" val="1686377573"/>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ángulo 6"/>
          <p:cNvSpPr/>
          <p:nvPr userDrawn="1"/>
        </p:nvSpPr>
        <p:spPr>
          <a:xfrm>
            <a:off x="0" y="-1"/>
            <a:ext cx="12192000" cy="9072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773488" indent="0" algn="ctr"/>
            <a:r>
              <a:rPr lang="es-MX" sz="1700" b="1" dirty="0" smtClean="0">
                <a:solidFill>
                  <a:schemeClr val="tx1"/>
                </a:solidFill>
                <a:latin typeface="Arial" panose="020B0604020202020204" pitchFamily="34" charset="0"/>
                <a:cs typeface="Arial" panose="020B0604020202020204" pitchFamily="34" charset="0"/>
              </a:rPr>
              <a:t>ANÁLISIS DE LOS EFECTOS OCASIONADOS AL USAR EL MODELO DE RAPP PARA UN AMPLIFICADOR DE POTENCIA, EN UNA TRANSMISIÓN OFDM CON PICOS DE POTENCIA </a:t>
            </a:r>
            <a:r>
              <a:rPr lang="es-MX" sz="1700" b="1" dirty="0" smtClean="0">
                <a:solidFill>
                  <a:schemeClr val="tx1"/>
                </a:solidFill>
                <a:latin typeface="Arial" panose="020B0604020202020204" pitchFamily="34" charset="0"/>
                <a:cs typeface="Arial" panose="020B0604020202020204" pitchFamily="34" charset="0"/>
              </a:rPr>
              <a:t>ELEVADA</a:t>
            </a:r>
            <a:endParaRPr lang="es-VE" sz="1700" b="1" dirty="0">
              <a:solidFill>
                <a:schemeClr val="tx1"/>
              </a:solidFill>
              <a:latin typeface="Arial" panose="020B0604020202020204" pitchFamily="34" charset="0"/>
              <a:cs typeface="Arial" panose="020B0604020202020204" pitchFamily="34" charset="0"/>
            </a:endParaRPr>
          </a:p>
        </p:txBody>
      </p:sp>
      <p:pic>
        <p:nvPicPr>
          <p:cNvPr id="8" name="Picture 1"/>
          <p:cNvPicPr/>
          <p:nvPr userDrawn="1"/>
        </p:nvPicPr>
        <p:blipFill>
          <a:blip r:embed="rId3" cstate="email">
            <a:extLst>
              <a:ext uri="{28A0092B-C50C-407E-A947-70E740481C1C}">
                <a14:useLocalDpi xmlns:a14="http://schemas.microsoft.com/office/drawing/2010/main"/>
              </a:ext>
            </a:extLst>
          </a:blip>
          <a:stretch>
            <a:fillRect/>
          </a:stretch>
        </p:blipFill>
        <p:spPr>
          <a:xfrm>
            <a:off x="10480" y="10479"/>
            <a:ext cx="3708000" cy="889200"/>
          </a:xfrm>
          <a:prstGeom prst="rect">
            <a:avLst/>
          </a:prstGeom>
          <a:ln>
            <a:solidFill>
              <a:schemeClr val="tx1"/>
            </a:solidFill>
          </a:ln>
        </p:spPr>
      </p:pic>
      <p:sp>
        <p:nvSpPr>
          <p:cNvPr id="9" name="Rectángulo 8"/>
          <p:cNvSpPr/>
          <p:nvPr userDrawn="1"/>
        </p:nvSpPr>
        <p:spPr>
          <a:xfrm>
            <a:off x="0" y="6618514"/>
            <a:ext cx="12192000" cy="239486"/>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indent="0" algn="l" defTabSz="944563">
              <a:tabLst/>
            </a:pPr>
            <a:r>
              <a:rPr lang="es-MX" sz="1600" b="1" dirty="0" smtClean="0">
                <a:solidFill>
                  <a:schemeClr val="tx1"/>
                </a:solidFill>
              </a:rPr>
              <a:t>Alvear Rodríguez, Patricio Daniel								Noviembre, 2017</a:t>
            </a:r>
            <a:endParaRPr lang="es-VE" sz="1600" b="1" dirty="0">
              <a:solidFill>
                <a:schemeClr val="tx1"/>
              </a:solidFill>
            </a:endParaRPr>
          </a:p>
        </p:txBody>
      </p:sp>
    </p:spTree>
    <p:extLst>
      <p:ext uri="{BB962C8B-B14F-4D97-AF65-F5344CB8AC3E}">
        <p14:creationId xmlns:p14="http://schemas.microsoft.com/office/powerpoint/2010/main" val="342913717"/>
      </p:ext>
    </p:extLst>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0.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7.xml"/><Relationship Id="rId18" Type="http://schemas.openxmlformats.org/officeDocument/2006/relationships/slide" Target="slide27.xml"/><Relationship Id="rId3" Type="http://schemas.openxmlformats.org/officeDocument/2006/relationships/slide" Target="slide4.xml"/><Relationship Id="rId21" Type="http://schemas.openxmlformats.org/officeDocument/2006/relationships/slide" Target="slide39.xml"/><Relationship Id="rId7" Type="http://schemas.openxmlformats.org/officeDocument/2006/relationships/slide" Target="slide9.xml"/><Relationship Id="rId12" Type="http://schemas.openxmlformats.org/officeDocument/2006/relationships/slide" Target="slide15.xml"/><Relationship Id="rId17" Type="http://schemas.openxmlformats.org/officeDocument/2006/relationships/slide" Target="slide25.xml"/><Relationship Id="rId2" Type="http://schemas.openxmlformats.org/officeDocument/2006/relationships/slide" Target="slide3.xml"/><Relationship Id="rId16" Type="http://schemas.openxmlformats.org/officeDocument/2006/relationships/slide" Target="slide24.xml"/><Relationship Id="rId20" Type="http://schemas.openxmlformats.org/officeDocument/2006/relationships/slide" Target="slide37.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4.xml"/><Relationship Id="rId5" Type="http://schemas.openxmlformats.org/officeDocument/2006/relationships/slide" Target="slide6.xml"/><Relationship Id="rId15" Type="http://schemas.openxmlformats.org/officeDocument/2006/relationships/slide" Target="slide23.xml"/><Relationship Id="rId10" Type="http://schemas.openxmlformats.org/officeDocument/2006/relationships/slide" Target="slide13.xml"/><Relationship Id="rId19" Type="http://schemas.openxmlformats.org/officeDocument/2006/relationships/slide" Target="slide28.xml"/><Relationship Id="rId4" Type="http://schemas.openxmlformats.org/officeDocument/2006/relationships/slide" Target="slide5.xml"/><Relationship Id="rId9" Type="http://schemas.openxmlformats.org/officeDocument/2006/relationships/slide" Target="slide12.xml"/><Relationship Id="rId14" Type="http://schemas.openxmlformats.org/officeDocument/2006/relationships/slide" Target="slide21.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Layout" Target="../diagrams/layout1.xml"/><Relationship Id="rId7" Type="http://schemas.openxmlformats.org/officeDocument/2006/relationships/image" Target="../media/image3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slide" Target="slide2.xml"/><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455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VE"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PROPAGACIÓN DE LA SEÑAL POR TRAYECTORIAS MÚLTIPLES - CONSECUENCIAS</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CuadroTexto 26"/>
          <p:cNvSpPr txBox="1"/>
          <p:nvPr/>
        </p:nvSpPr>
        <p:spPr>
          <a:xfrm>
            <a:off x="0" y="1344536"/>
            <a:ext cx="12192000" cy="707886"/>
          </a:xfrm>
          <a:prstGeom prst="rect">
            <a:avLst/>
          </a:prstGeom>
          <a:noFill/>
        </p:spPr>
        <p:txBody>
          <a:bodyPr wrap="square" lIns="900000" rIns="900000" rtlCol="0">
            <a:spAutoFit/>
          </a:bodyPr>
          <a:lstStyle/>
          <a:p>
            <a:pPr algn="just">
              <a:spcAft>
                <a:spcPts val="1000"/>
              </a:spcAft>
              <a:tabLst>
                <a:tab pos="11926888" algn="l"/>
              </a:tabLst>
            </a:pPr>
            <a:r>
              <a:rPr lang="es-VE" sz="2000" b="1" dirty="0" smtClean="0">
                <a:latin typeface="Arial" panose="020B0604020202020204" pitchFamily="34" charset="0"/>
                <a:cs typeface="Arial" panose="020B0604020202020204" pitchFamily="34" charset="0"/>
              </a:rPr>
              <a:t>La Interferencia </a:t>
            </a:r>
            <a:r>
              <a:rPr lang="es-VE" sz="2000" b="1" dirty="0">
                <a:latin typeface="Arial" panose="020B0604020202020204" pitchFamily="34" charset="0"/>
                <a:cs typeface="Arial" panose="020B0604020202020204" pitchFamily="34" charset="0"/>
              </a:rPr>
              <a:t>entre Símbolos </a:t>
            </a:r>
            <a:r>
              <a:rPr lang="es-VE" sz="2000" b="1" dirty="0" smtClean="0">
                <a:latin typeface="Arial" panose="020B0604020202020204" pitchFamily="34" charset="0"/>
                <a:cs typeface="Arial" panose="020B0604020202020204" pitchFamily="34" charset="0"/>
              </a:rPr>
              <a:t>ISI consiste en la a</a:t>
            </a:r>
            <a:r>
              <a:rPr lang="es-MX" sz="2000" b="1" dirty="0" err="1" smtClean="0">
                <a:latin typeface="Arial" panose="020B0604020202020204" pitchFamily="34" charset="0"/>
                <a:cs typeface="Arial" panose="020B0604020202020204" pitchFamily="34" charset="0"/>
              </a:rPr>
              <a:t>fectación</a:t>
            </a:r>
            <a:r>
              <a:rPr lang="es-MX" sz="2000" b="1" dirty="0" smtClean="0">
                <a:latin typeface="Arial" panose="020B0604020202020204" pitchFamily="34" charset="0"/>
                <a:cs typeface="Arial" panose="020B0604020202020204" pitchFamily="34" charset="0"/>
              </a:rPr>
              <a:t> </a:t>
            </a:r>
            <a:r>
              <a:rPr lang="es-MX" sz="2000" b="1" dirty="0">
                <a:latin typeface="Arial" panose="020B0604020202020204" pitchFamily="34" charset="0"/>
                <a:cs typeface="Arial" panose="020B0604020202020204" pitchFamily="34" charset="0"/>
              </a:rPr>
              <a:t>del siguiente símbolo por retraso de la señal por la aparición múltiples </a:t>
            </a:r>
            <a:r>
              <a:rPr lang="es-MX" sz="2000" b="1" dirty="0" smtClean="0">
                <a:latin typeface="Arial" panose="020B0604020202020204" pitchFamily="34" charset="0"/>
                <a:cs typeface="Arial" panose="020B0604020202020204" pitchFamily="34" charset="0"/>
              </a:rPr>
              <a:t>trayectorias:</a:t>
            </a:r>
            <a:endParaRPr lang="es-VE" sz="2000" b="1" dirty="0">
              <a:latin typeface="Arial" panose="020B0604020202020204" pitchFamily="34" charset="0"/>
              <a:cs typeface="Arial" panose="020B0604020202020204" pitchFamily="34" charset="0"/>
            </a:endParaRPr>
          </a:p>
        </p:txBody>
      </p:sp>
      <p:pic>
        <p:nvPicPr>
          <p:cNvPr id="12" name="Picture 8"/>
          <p:cNvPicPr/>
          <p:nvPr/>
        </p:nvPicPr>
        <p:blipFill>
          <a:blip r:embed="rId2"/>
          <a:stretch>
            <a:fillRect/>
          </a:stretch>
        </p:blipFill>
        <p:spPr>
          <a:xfrm>
            <a:off x="2660296" y="2036413"/>
            <a:ext cx="6231041" cy="4528203"/>
          </a:xfrm>
          <a:prstGeom prst="rect">
            <a:avLst/>
          </a:prstGeom>
        </p:spPr>
      </p:pic>
      <p:pic>
        <p:nvPicPr>
          <p:cNvPr id="6" name="Picture 2" descr="Resultado de imagen para boton indice">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68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VE"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PREFIJO CÍCLICO</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CuadroTexto 26"/>
          <p:cNvSpPr txBox="1"/>
          <p:nvPr/>
        </p:nvSpPr>
        <p:spPr>
          <a:xfrm>
            <a:off x="0" y="1344536"/>
            <a:ext cx="12192000" cy="2375009"/>
          </a:xfrm>
          <a:prstGeom prst="rect">
            <a:avLst/>
          </a:prstGeom>
          <a:noFill/>
        </p:spPr>
        <p:txBody>
          <a:bodyPr wrap="square" lIns="900000" rIns="900000" rtlCol="0">
            <a:spAutoFit/>
          </a:bodyPr>
          <a:lstStyle/>
          <a:p>
            <a:pPr algn="just">
              <a:spcAft>
                <a:spcPts val="1000"/>
              </a:spcAft>
              <a:tabLst>
                <a:tab pos="11926888" algn="l"/>
              </a:tabLst>
            </a:pPr>
            <a:r>
              <a:rPr lang="es-MX" sz="2000" b="1" dirty="0">
                <a:latin typeface="Arial" panose="020B0604020202020204" pitchFamily="34" charset="0"/>
                <a:cs typeface="Arial" panose="020B0604020202020204" pitchFamily="34" charset="0"/>
              </a:rPr>
              <a:t>Para solucionar los problemas presentados por las Interferencias entre símbolos (ISI), y para incrementar de robustez y confiabilidad del sistema frente a las Interferencias </a:t>
            </a:r>
            <a:r>
              <a:rPr lang="es-MX" sz="2000" b="1" dirty="0" err="1">
                <a:latin typeface="Arial" panose="020B0604020202020204" pitchFamily="34" charset="0"/>
                <a:cs typeface="Arial" panose="020B0604020202020204" pitchFamily="34" charset="0"/>
              </a:rPr>
              <a:t>Interportadoras</a:t>
            </a:r>
            <a:r>
              <a:rPr lang="es-MX" sz="2000" b="1" dirty="0">
                <a:latin typeface="Arial" panose="020B0604020202020204" pitchFamily="34" charset="0"/>
                <a:cs typeface="Arial" panose="020B0604020202020204" pitchFamily="34" charset="0"/>
              </a:rPr>
              <a:t> (ICI), </a:t>
            </a:r>
            <a:r>
              <a:rPr lang="es-MX" sz="2000" b="1" dirty="0" smtClean="0">
                <a:latin typeface="Arial" panose="020B0604020202020204" pitchFamily="34" charset="0"/>
                <a:cs typeface="Arial" panose="020B0604020202020204" pitchFamily="34" charset="0"/>
              </a:rPr>
              <a:t>en los símbolos de datos de OFDM se inserta el Prefijo cíclico.</a:t>
            </a:r>
          </a:p>
          <a:p>
            <a:pPr algn="just">
              <a:spcAft>
                <a:spcPts val="1000"/>
              </a:spcAft>
              <a:tabLst>
                <a:tab pos="11926888" algn="l"/>
              </a:tabLst>
            </a:pPr>
            <a:r>
              <a:rPr lang="es-MX" sz="2000" b="1" dirty="0" smtClean="0">
                <a:latin typeface="Arial" panose="020B0604020202020204" pitchFamily="34" charset="0"/>
                <a:cs typeface="Arial" panose="020B0604020202020204" pitchFamily="34" charset="0"/>
              </a:rPr>
              <a:t>Consiste </a:t>
            </a:r>
            <a:r>
              <a:rPr lang="es-MX" sz="2000" b="1" dirty="0">
                <a:latin typeface="Arial" panose="020B0604020202020204" pitchFamily="34" charset="0"/>
                <a:cs typeface="Arial" panose="020B0604020202020204" pitchFamily="34" charset="0"/>
              </a:rPr>
              <a:t>en reservar para la longitud del símbolo a ser enviado en cada </a:t>
            </a:r>
            <a:r>
              <a:rPr lang="es-MX" sz="2000" b="1" dirty="0" err="1">
                <a:latin typeface="Arial" panose="020B0604020202020204" pitchFamily="34" charset="0"/>
                <a:cs typeface="Arial" panose="020B0604020202020204" pitchFamily="34" charset="0"/>
              </a:rPr>
              <a:t>subportadora</a:t>
            </a:r>
            <a:r>
              <a:rPr lang="es-MX" sz="2000" b="1" dirty="0">
                <a:latin typeface="Arial" panose="020B0604020202020204" pitchFamily="34" charset="0"/>
                <a:cs typeface="Arial" panose="020B0604020202020204" pitchFamily="34" charset="0"/>
              </a:rPr>
              <a:t> un espacio al inicio de los datos del símbolo con </a:t>
            </a:r>
            <a:r>
              <a:rPr lang="es-MX" sz="2000" b="1" dirty="0" smtClean="0">
                <a:latin typeface="Arial" panose="020B0604020202020204" pitchFamily="34" charset="0"/>
                <a:cs typeface="Arial" panose="020B0604020202020204" pitchFamily="34" charset="0"/>
              </a:rPr>
              <a:t>las </a:t>
            </a:r>
            <a:r>
              <a:rPr lang="es-MX" sz="2000" b="1" dirty="0">
                <a:latin typeface="Arial" panose="020B0604020202020204" pitchFamily="34" charset="0"/>
                <a:cs typeface="Arial" panose="020B0604020202020204" pitchFamily="34" charset="0"/>
              </a:rPr>
              <a:t>últimas muestras del símbolo </a:t>
            </a:r>
            <a:r>
              <a:rPr lang="es-MX" sz="2000" b="1" dirty="0" smtClean="0">
                <a:latin typeface="Arial" panose="020B0604020202020204" pitchFamily="34" charset="0"/>
                <a:cs typeface="Arial" panose="020B0604020202020204" pitchFamily="34" charset="0"/>
              </a:rPr>
              <a:t>OFDM anterior.</a:t>
            </a:r>
            <a:endParaRPr lang="es-VE" sz="2000" b="1" dirty="0">
              <a:latin typeface="Arial" panose="020B0604020202020204" pitchFamily="34" charset="0"/>
              <a:cs typeface="Arial" panose="020B0604020202020204" pitchFamily="34" charset="0"/>
            </a:endParaRPr>
          </a:p>
        </p:txBody>
      </p:sp>
      <p:pic>
        <p:nvPicPr>
          <p:cNvPr id="28" name="Picture 2" descr="Resultado de imagen para boton indice">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4"/>
          <a:stretch>
            <a:fillRect/>
          </a:stretch>
        </p:blipFill>
        <p:spPr>
          <a:xfrm>
            <a:off x="1817850" y="3719545"/>
            <a:ext cx="8095316" cy="2632522"/>
          </a:xfrm>
          <a:prstGeom prst="rect">
            <a:avLst/>
          </a:prstGeom>
        </p:spPr>
      </p:pic>
    </p:spTree>
    <p:extLst>
      <p:ext uri="{BB962C8B-B14F-4D97-AF65-F5344CB8AC3E}">
        <p14:creationId xmlns:p14="http://schemas.microsoft.com/office/powerpoint/2010/main" val="102593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VE"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MODULACIÓN M-PSK</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5"/>
          <p:cNvSpPr txBox="1"/>
          <p:nvPr/>
        </p:nvSpPr>
        <p:spPr>
          <a:xfrm>
            <a:off x="0" y="1344536"/>
            <a:ext cx="12192000" cy="1759456"/>
          </a:xfrm>
          <a:prstGeom prst="rect">
            <a:avLst/>
          </a:prstGeom>
          <a:noFill/>
        </p:spPr>
        <p:txBody>
          <a:bodyPr wrap="square" lIns="900000" rIns="900000" rtlCol="0">
            <a:spAutoFit/>
          </a:bodyPr>
          <a:lstStyle/>
          <a:p>
            <a:pPr algn="just">
              <a:spcAft>
                <a:spcPts val="1000"/>
              </a:spcAft>
              <a:tabLst>
                <a:tab pos="11926888" algn="l"/>
              </a:tabLst>
            </a:pPr>
            <a:r>
              <a:rPr lang="es-MX" sz="2000" b="1" dirty="0">
                <a:latin typeface="Arial" panose="020B0604020202020204" pitchFamily="34" charset="0"/>
                <a:cs typeface="Arial" panose="020B0604020202020204" pitchFamily="34" charset="0"/>
              </a:rPr>
              <a:t>La modulación por desplazamiento, es una técnica de modulación angular mediante  la cual se realiza la variación de la fase de la portadora entre un número de valores </a:t>
            </a:r>
            <a:r>
              <a:rPr lang="es-MX" sz="2000" b="1" dirty="0" smtClean="0">
                <a:latin typeface="Arial" panose="020B0604020202020204" pitchFamily="34" charset="0"/>
                <a:cs typeface="Arial" panose="020B0604020202020204" pitchFamily="34" charset="0"/>
              </a:rPr>
              <a:t>discretos. </a:t>
            </a:r>
          </a:p>
          <a:p>
            <a:pPr algn="just">
              <a:spcAft>
                <a:spcPts val="1000"/>
              </a:spcAft>
              <a:tabLst>
                <a:tab pos="11926888" algn="l"/>
              </a:tabLst>
            </a:pPr>
            <a:r>
              <a:rPr lang="es-MX" sz="2000" b="1" dirty="0" smtClean="0">
                <a:latin typeface="Arial" panose="020B0604020202020204" pitchFamily="34" charset="0"/>
                <a:cs typeface="Arial" panose="020B0604020202020204" pitchFamily="34" charset="0"/>
              </a:rPr>
              <a:t>En </a:t>
            </a:r>
            <a:r>
              <a:rPr lang="es-MX" sz="2000" b="1" dirty="0">
                <a:latin typeface="Arial" panose="020B0604020202020204" pitchFamily="34" charset="0"/>
                <a:cs typeface="Arial" panose="020B0604020202020204" pitchFamily="34" charset="0"/>
              </a:rPr>
              <a:t>un primer momento la PSK era referida solamente a considerar sólo dos estados por lo que su designación es BPSK (PSK binario).</a:t>
            </a:r>
            <a:endParaRPr lang="es-VE" sz="2000" b="1" dirty="0">
              <a:latin typeface="Arial" panose="020B0604020202020204" pitchFamily="34" charset="0"/>
              <a:cs typeface="Arial" panose="020B0604020202020204" pitchFamily="34" charset="0"/>
            </a:endParaRPr>
          </a:p>
        </p:txBody>
      </p:sp>
      <p:grpSp>
        <p:nvGrpSpPr>
          <p:cNvPr id="9" name="Grupo 8"/>
          <p:cNvGrpSpPr/>
          <p:nvPr/>
        </p:nvGrpSpPr>
        <p:grpSpPr>
          <a:xfrm>
            <a:off x="763634" y="3075520"/>
            <a:ext cx="5102858" cy="3590938"/>
            <a:chOff x="763634" y="3075520"/>
            <a:chExt cx="5102858" cy="3590938"/>
          </a:xfrm>
        </p:grpSpPr>
        <p:pic>
          <p:nvPicPr>
            <p:cNvPr id="7" name="Picture 15"/>
            <p:cNvPicPr>
              <a:picLocks noChangeAspect="1"/>
            </p:cNvPicPr>
            <p:nvPr/>
          </p:nvPicPr>
          <p:blipFill>
            <a:blip r:embed="rId2"/>
            <a:stretch>
              <a:fillRect/>
            </a:stretch>
          </p:blipFill>
          <p:spPr>
            <a:xfrm>
              <a:off x="763634" y="3075520"/>
              <a:ext cx="5102858" cy="3175714"/>
            </a:xfrm>
            <a:prstGeom prst="rect">
              <a:avLst/>
            </a:prstGeom>
          </p:spPr>
        </p:pic>
        <p:sp>
          <p:nvSpPr>
            <p:cNvPr id="8" name="CuadroTexto 7"/>
            <p:cNvSpPr txBox="1"/>
            <p:nvPr/>
          </p:nvSpPr>
          <p:spPr>
            <a:xfrm>
              <a:off x="1801857" y="6327904"/>
              <a:ext cx="3407820" cy="338554"/>
            </a:xfrm>
            <a:prstGeom prst="rect">
              <a:avLst/>
            </a:prstGeom>
            <a:noFill/>
          </p:spPr>
          <p:txBody>
            <a:bodyPr wrap="square" rtlCol="0">
              <a:spAutoFit/>
            </a:bodyPr>
            <a:lstStyle/>
            <a:p>
              <a:pPr algn="ctr"/>
              <a:r>
                <a:rPr lang="es-MX" sz="1600" b="1" dirty="0" smtClean="0"/>
                <a:t>Modulación </a:t>
              </a:r>
              <a:r>
                <a:rPr lang="es-MX" sz="1600" b="1" dirty="0"/>
                <a:t>BPSK</a:t>
              </a:r>
              <a:endParaRPr lang="es-VE" sz="1600" b="1" dirty="0"/>
            </a:p>
          </p:txBody>
        </p:sp>
      </p:grpSp>
      <p:grpSp>
        <p:nvGrpSpPr>
          <p:cNvPr id="13" name="Grupo 12"/>
          <p:cNvGrpSpPr/>
          <p:nvPr/>
        </p:nvGrpSpPr>
        <p:grpSpPr>
          <a:xfrm>
            <a:off x="7127847" y="3103992"/>
            <a:ext cx="4446532" cy="1282027"/>
            <a:chOff x="7127847" y="3103992"/>
            <a:chExt cx="4446532" cy="1282027"/>
          </a:xfrm>
        </p:grpSpPr>
        <p:pic>
          <p:nvPicPr>
            <p:cNvPr id="11" name="Imagen 10"/>
            <p:cNvPicPr>
              <a:picLocks noChangeAspect="1"/>
            </p:cNvPicPr>
            <p:nvPr/>
          </p:nvPicPr>
          <p:blipFill>
            <a:blip r:embed="rId3"/>
            <a:stretch>
              <a:fillRect/>
            </a:stretch>
          </p:blipFill>
          <p:spPr>
            <a:xfrm>
              <a:off x="7167881" y="3103992"/>
              <a:ext cx="4276190" cy="980952"/>
            </a:xfrm>
            <a:prstGeom prst="rect">
              <a:avLst/>
            </a:prstGeom>
          </p:spPr>
        </p:pic>
        <p:sp>
          <p:nvSpPr>
            <p:cNvPr id="12" name="CuadroTexto 11"/>
            <p:cNvSpPr txBox="1"/>
            <p:nvPr/>
          </p:nvSpPr>
          <p:spPr>
            <a:xfrm>
              <a:off x="7127847" y="4047465"/>
              <a:ext cx="4446532" cy="338554"/>
            </a:xfrm>
            <a:prstGeom prst="rect">
              <a:avLst/>
            </a:prstGeom>
            <a:noFill/>
          </p:spPr>
          <p:txBody>
            <a:bodyPr wrap="square" rtlCol="0">
              <a:spAutoFit/>
            </a:bodyPr>
            <a:lstStyle/>
            <a:p>
              <a:pPr algn="ctr"/>
              <a:r>
                <a:rPr lang="es-MX" sz="1600" b="1" dirty="0" smtClean="0"/>
                <a:t>Secuencia de bits (tomados de dos en dos)</a:t>
              </a:r>
              <a:endParaRPr lang="es-VE" sz="1600" b="1" dirty="0"/>
            </a:p>
          </p:txBody>
        </p:sp>
      </p:grpSp>
      <p:grpSp>
        <p:nvGrpSpPr>
          <p:cNvPr id="15" name="Grupo 14"/>
          <p:cNvGrpSpPr/>
          <p:nvPr/>
        </p:nvGrpSpPr>
        <p:grpSpPr>
          <a:xfrm>
            <a:off x="6851928" y="4379540"/>
            <a:ext cx="5266667" cy="2294934"/>
            <a:chOff x="6851928" y="4379540"/>
            <a:chExt cx="5266667" cy="2294934"/>
          </a:xfrm>
        </p:grpSpPr>
        <p:sp>
          <p:nvSpPr>
            <p:cNvPr id="10" name="CuadroTexto 9"/>
            <p:cNvSpPr txBox="1"/>
            <p:nvPr/>
          </p:nvSpPr>
          <p:spPr>
            <a:xfrm>
              <a:off x="7127847" y="6335920"/>
              <a:ext cx="4446532" cy="338554"/>
            </a:xfrm>
            <a:prstGeom prst="rect">
              <a:avLst/>
            </a:prstGeom>
            <a:noFill/>
          </p:spPr>
          <p:txBody>
            <a:bodyPr wrap="square" rtlCol="0">
              <a:spAutoFit/>
            </a:bodyPr>
            <a:lstStyle/>
            <a:p>
              <a:pPr algn="ctr"/>
              <a:r>
                <a:rPr lang="es-MX" sz="1600" b="1" dirty="0" smtClean="0"/>
                <a:t>Esquema </a:t>
              </a:r>
              <a:r>
                <a:rPr lang="es-MX" sz="1600" b="1" dirty="0"/>
                <a:t>para QPSK (en este caso Q=4)</a:t>
              </a:r>
              <a:endParaRPr lang="es-VE" sz="1600" b="1" dirty="0"/>
            </a:p>
          </p:txBody>
        </p:sp>
        <p:pic>
          <p:nvPicPr>
            <p:cNvPr id="14" name="Imagen 13"/>
            <p:cNvPicPr>
              <a:picLocks noChangeAspect="1"/>
            </p:cNvPicPr>
            <p:nvPr/>
          </p:nvPicPr>
          <p:blipFill>
            <a:blip r:embed="rId4"/>
            <a:stretch>
              <a:fillRect/>
            </a:stretch>
          </p:blipFill>
          <p:spPr>
            <a:xfrm>
              <a:off x="6851928" y="4379540"/>
              <a:ext cx="5266667" cy="1942857"/>
            </a:xfrm>
            <a:prstGeom prst="rect">
              <a:avLst/>
            </a:prstGeom>
          </p:spPr>
        </p:pic>
      </p:grpSp>
      <p:pic>
        <p:nvPicPr>
          <p:cNvPr id="17" name="Picture 2" descr="Resultado de imagen para boton indice">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82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1000"/>
                                        <p:tgtEl>
                                          <p:spTgt spid="13"/>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rPr>
              <a:t>MODULACIÓN M-QAM</a:t>
            </a:r>
          </a:p>
        </p:txBody>
      </p:sp>
      <p:sp>
        <p:nvSpPr>
          <p:cNvPr id="6" name="CuadroTexto 5"/>
          <p:cNvSpPr txBox="1"/>
          <p:nvPr/>
        </p:nvSpPr>
        <p:spPr>
          <a:xfrm>
            <a:off x="0" y="1344536"/>
            <a:ext cx="12192000" cy="1759456"/>
          </a:xfrm>
          <a:prstGeom prst="rect">
            <a:avLst/>
          </a:prstGeom>
          <a:noFill/>
        </p:spPr>
        <p:txBody>
          <a:bodyPr wrap="square" lIns="900000" rIns="900000" rtlCol="0">
            <a:spAutoFit/>
          </a:bodyPr>
          <a:lstStyle/>
          <a:p>
            <a:pPr algn="just">
              <a:spcAft>
                <a:spcPts val="1000"/>
              </a:spcAft>
              <a:tabLst>
                <a:tab pos="11926888" algn="l"/>
              </a:tabLst>
            </a:pPr>
            <a:r>
              <a:rPr lang="es-MX" sz="2000" b="1" dirty="0">
                <a:latin typeface="Arial" panose="020B0604020202020204" pitchFamily="34" charset="0"/>
                <a:cs typeface="Arial" panose="020B0604020202020204" pitchFamily="34" charset="0"/>
              </a:rPr>
              <a:t>La modulación de amplitud en cuadratura, M-QAM “</a:t>
            </a:r>
            <a:r>
              <a:rPr lang="es-MX" sz="2000" b="1" dirty="0" err="1">
                <a:latin typeface="Arial" panose="020B0604020202020204" pitchFamily="34" charset="0"/>
                <a:cs typeface="Arial" panose="020B0604020202020204" pitchFamily="34" charset="0"/>
              </a:rPr>
              <a:t>Quadrature</a:t>
            </a:r>
            <a:r>
              <a:rPr lang="es-MX" sz="2000" b="1" dirty="0">
                <a:latin typeface="Arial" panose="020B0604020202020204" pitchFamily="34" charset="0"/>
                <a:cs typeface="Arial" panose="020B0604020202020204" pitchFamily="34" charset="0"/>
              </a:rPr>
              <a:t> </a:t>
            </a:r>
            <a:r>
              <a:rPr lang="es-MX" sz="2000" b="1" dirty="0" err="1">
                <a:latin typeface="Arial" panose="020B0604020202020204" pitchFamily="34" charset="0"/>
                <a:cs typeface="Arial" panose="020B0604020202020204" pitchFamily="34" charset="0"/>
              </a:rPr>
              <a:t>Amplitude</a:t>
            </a:r>
            <a:r>
              <a:rPr lang="es-MX" sz="2000" b="1" dirty="0">
                <a:latin typeface="Arial" panose="020B0604020202020204" pitchFamily="34" charset="0"/>
                <a:cs typeface="Arial" panose="020B0604020202020204" pitchFamily="34" charset="0"/>
              </a:rPr>
              <a:t> </a:t>
            </a:r>
            <a:r>
              <a:rPr lang="es-MX" sz="2000" b="1" dirty="0" err="1">
                <a:latin typeface="Arial" panose="020B0604020202020204" pitchFamily="34" charset="0"/>
                <a:cs typeface="Arial" panose="020B0604020202020204" pitchFamily="34" charset="0"/>
              </a:rPr>
              <a:t>Modulation</a:t>
            </a:r>
            <a:r>
              <a:rPr lang="es-MX" sz="2000" b="1" dirty="0">
                <a:latin typeface="Arial" panose="020B0604020202020204" pitchFamily="34" charset="0"/>
                <a:cs typeface="Arial" panose="020B0604020202020204" pitchFamily="34" charset="0"/>
              </a:rPr>
              <a:t>”, corresponde a una modulación digital avanzada mediante la cual la transmisión de los datos se realiza variando la amplitud de dos (2) ondas </a:t>
            </a:r>
            <a:r>
              <a:rPr lang="es-MX" sz="2000" b="1" dirty="0" smtClean="0">
                <a:latin typeface="Arial" panose="020B0604020202020204" pitchFamily="34" charset="0"/>
                <a:cs typeface="Arial" panose="020B0604020202020204" pitchFamily="34" charset="0"/>
              </a:rPr>
              <a:t>portadoras. </a:t>
            </a:r>
          </a:p>
          <a:p>
            <a:pPr algn="just">
              <a:spcAft>
                <a:spcPts val="1000"/>
              </a:spcAft>
              <a:tabLst>
                <a:tab pos="11926888" algn="l"/>
              </a:tabLst>
            </a:pPr>
            <a:r>
              <a:rPr lang="es-MX" sz="2000" b="1" dirty="0" smtClean="0">
                <a:latin typeface="Arial" panose="020B0604020202020204" pitchFamily="34" charset="0"/>
                <a:cs typeface="Arial" panose="020B0604020202020204" pitchFamily="34" charset="0"/>
              </a:rPr>
              <a:t>Estas </a:t>
            </a:r>
            <a:r>
              <a:rPr lang="es-MX" sz="2000" b="1" dirty="0">
                <a:latin typeface="Arial" panose="020B0604020202020204" pitchFamily="34" charset="0"/>
                <a:cs typeface="Arial" panose="020B0604020202020204" pitchFamily="34" charset="0"/>
              </a:rPr>
              <a:t>portadoras aunque tienen igual frecuencia, poseen un desfase de un ángulo de </a:t>
            </a:r>
            <a:r>
              <a:rPr lang="es-MX" sz="2000" b="1" i="1" dirty="0">
                <a:latin typeface="Arial" panose="020B0604020202020204" pitchFamily="34" charset="0"/>
                <a:cs typeface="Arial" panose="020B0604020202020204" pitchFamily="34" charset="0"/>
              </a:rPr>
              <a:t>π/2</a:t>
            </a:r>
            <a:r>
              <a:rPr lang="es-MX" sz="2000" b="1" dirty="0">
                <a:latin typeface="Arial" panose="020B0604020202020204" pitchFamily="34" charset="0"/>
                <a:cs typeface="Arial" panose="020B0604020202020204" pitchFamily="34" charset="0"/>
              </a:rPr>
              <a:t> </a:t>
            </a:r>
            <a:r>
              <a:rPr lang="es-MX" sz="2000" b="1" i="1" dirty="0">
                <a:latin typeface="Arial" panose="020B0604020202020204" pitchFamily="34" charset="0"/>
                <a:cs typeface="Arial" panose="020B0604020202020204" pitchFamily="34" charset="0"/>
              </a:rPr>
              <a:t>rad</a:t>
            </a:r>
            <a:r>
              <a:rPr lang="es-MX" sz="2000" b="1" dirty="0">
                <a:latin typeface="Arial" panose="020B0604020202020204" pitchFamily="34" charset="0"/>
                <a:cs typeface="Arial" panose="020B0604020202020204" pitchFamily="34" charset="0"/>
              </a:rPr>
              <a:t>, (90°) entre sí. </a:t>
            </a:r>
            <a:endParaRPr lang="es-VE" sz="2000" b="1" dirty="0">
              <a:latin typeface="Arial" panose="020B0604020202020204" pitchFamily="34" charset="0"/>
              <a:cs typeface="Arial" panose="020B0604020202020204" pitchFamily="34" charset="0"/>
            </a:endParaRPr>
          </a:p>
        </p:txBody>
      </p:sp>
      <p:pic>
        <p:nvPicPr>
          <p:cNvPr id="14" name="Picture 2" descr="Resultado de imagen para boton indice">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4"/>
          <a:stretch>
            <a:fillRect/>
          </a:stretch>
        </p:blipFill>
        <p:spPr>
          <a:xfrm>
            <a:off x="385116" y="3235087"/>
            <a:ext cx="5798804" cy="2962432"/>
          </a:xfrm>
          <a:prstGeom prst="rect">
            <a:avLst/>
          </a:prstGeom>
        </p:spPr>
      </p:pic>
      <p:sp>
        <p:nvSpPr>
          <p:cNvPr id="15" name="CuadroTexto 14"/>
          <p:cNvSpPr txBox="1"/>
          <p:nvPr/>
        </p:nvSpPr>
        <p:spPr>
          <a:xfrm>
            <a:off x="1983346" y="6237308"/>
            <a:ext cx="2189409" cy="307777"/>
          </a:xfrm>
          <a:prstGeom prst="rect">
            <a:avLst/>
          </a:prstGeom>
          <a:noFill/>
        </p:spPr>
        <p:txBody>
          <a:bodyPr wrap="square" rtlCol="0">
            <a:spAutoFit/>
          </a:bodyPr>
          <a:lstStyle/>
          <a:p>
            <a:r>
              <a:rPr lang="es-VE" sz="1400" b="1" dirty="0" smtClean="0"/>
              <a:t>Señales Portadoras</a:t>
            </a:r>
            <a:endParaRPr lang="es-VE" sz="1400" b="1" dirty="0"/>
          </a:p>
        </p:txBody>
      </p:sp>
      <p:pic>
        <p:nvPicPr>
          <p:cNvPr id="8" name="Imagen 7"/>
          <p:cNvPicPr>
            <a:picLocks noChangeAspect="1"/>
          </p:cNvPicPr>
          <p:nvPr/>
        </p:nvPicPr>
        <p:blipFill>
          <a:blip r:embed="rId5"/>
          <a:stretch>
            <a:fillRect/>
          </a:stretch>
        </p:blipFill>
        <p:spPr>
          <a:xfrm>
            <a:off x="7655327" y="3103992"/>
            <a:ext cx="2857143" cy="2685714"/>
          </a:xfrm>
          <a:prstGeom prst="rect">
            <a:avLst/>
          </a:prstGeom>
        </p:spPr>
      </p:pic>
      <p:sp>
        <p:nvSpPr>
          <p:cNvPr id="22" name="CuadroTexto 21"/>
          <p:cNvSpPr txBox="1"/>
          <p:nvPr/>
        </p:nvSpPr>
        <p:spPr>
          <a:xfrm>
            <a:off x="6644618" y="6237308"/>
            <a:ext cx="4946368" cy="307777"/>
          </a:xfrm>
          <a:prstGeom prst="rect">
            <a:avLst/>
          </a:prstGeom>
          <a:noFill/>
        </p:spPr>
        <p:txBody>
          <a:bodyPr wrap="square" rtlCol="0">
            <a:spAutoFit/>
          </a:bodyPr>
          <a:lstStyle/>
          <a:p>
            <a:r>
              <a:rPr lang="es-VE" sz="1400" b="1" dirty="0" smtClean="0"/>
              <a:t>Diagrama de Constelación para 4, 8, 16, 32 y 64-QAM </a:t>
            </a:r>
            <a:endParaRPr lang="es-VE" sz="1400" b="1" dirty="0"/>
          </a:p>
        </p:txBody>
      </p:sp>
    </p:spTree>
    <p:extLst>
      <p:ext uri="{BB962C8B-B14F-4D97-AF65-F5344CB8AC3E}">
        <p14:creationId xmlns:p14="http://schemas.microsoft.com/office/powerpoint/2010/main" val="366404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2000"/>
                                        <p:tgtEl>
                                          <p:spTgt spid="15"/>
                                        </p:tgtEl>
                                      </p:cBhvr>
                                    </p:animEffect>
                                  </p:childTnLst>
                                </p:cTn>
                              </p:par>
                              <p:par>
                                <p:cTn id="16" presetID="22" presetClass="entr" presetSubtype="8"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6" presetClass="entr" presetSubtype="32"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out)">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5"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VE"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DIAGRAMA EN BLOQUE COMPLETO DEL SISTEMA OFDM</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2" descr="Resultado de imagen para boton indice">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4"/>
          <a:stretch>
            <a:fillRect/>
          </a:stretch>
        </p:blipFill>
        <p:spPr>
          <a:xfrm>
            <a:off x="978208" y="1319799"/>
            <a:ext cx="9835062" cy="5186649"/>
          </a:xfrm>
          <a:prstGeom prst="rect">
            <a:avLst/>
          </a:prstGeom>
        </p:spPr>
      </p:pic>
    </p:spTree>
    <p:extLst>
      <p:ext uri="{BB962C8B-B14F-4D97-AF65-F5344CB8AC3E}">
        <p14:creationId xmlns:p14="http://schemas.microsoft.com/office/powerpoint/2010/main" val="424294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VE"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AMPLIFICADORES DE POTENCIA</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5"/>
          <p:cNvSpPr txBox="1"/>
          <p:nvPr/>
        </p:nvSpPr>
        <p:spPr>
          <a:xfrm>
            <a:off x="0" y="1344536"/>
            <a:ext cx="12192000" cy="2375009"/>
          </a:xfrm>
          <a:prstGeom prst="rect">
            <a:avLst/>
          </a:prstGeom>
          <a:noFill/>
        </p:spPr>
        <p:txBody>
          <a:bodyPr wrap="square" lIns="900000" rIns="900000" rtlCol="0">
            <a:spAutoFit/>
          </a:bodyPr>
          <a:lstStyle/>
          <a:p>
            <a:pPr algn="just">
              <a:spcAft>
                <a:spcPts val="1000"/>
              </a:spcAft>
              <a:tabLst>
                <a:tab pos="11926888" algn="l"/>
              </a:tabLst>
            </a:pPr>
            <a:r>
              <a:rPr lang="es-MX" sz="2000" b="1" dirty="0" smtClean="0">
                <a:latin typeface="Arial" panose="020B0604020202020204" pitchFamily="34" charset="0"/>
                <a:cs typeface="Arial" panose="020B0604020202020204" pitchFamily="34" charset="0"/>
              </a:rPr>
              <a:t>Los amplificadores son dispositivos </a:t>
            </a:r>
            <a:r>
              <a:rPr lang="es-MX" sz="2000" b="1" dirty="0">
                <a:latin typeface="Arial" panose="020B0604020202020204" pitchFamily="34" charset="0"/>
                <a:cs typeface="Arial" panose="020B0604020202020204" pitchFamily="34" charset="0"/>
              </a:rPr>
              <a:t>que, mediante la utilización de energía, magnifica la amplitud de un fenómeno. En el caso del amplificador electrónico se refiere a circuito electrónico utilizado para incrementar la intensidad de corriente, la tensión o la potencia de la señal que se le aplica a su entrada, obteniéndose la señal aumentada a la </a:t>
            </a:r>
            <a:r>
              <a:rPr lang="es-MX" sz="2000" b="1" dirty="0" smtClean="0">
                <a:latin typeface="Arial" panose="020B0604020202020204" pitchFamily="34" charset="0"/>
                <a:cs typeface="Arial" panose="020B0604020202020204" pitchFamily="34" charset="0"/>
              </a:rPr>
              <a:t>salida.</a:t>
            </a:r>
          </a:p>
          <a:p>
            <a:pPr algn="just">
              <a:spcAft>
                <a:spcPts val="1000"/>
              </a:spcAft>
              <a:tabLst>
                <a:tab pos="11926888" algn="l"/>
              </a:tabLst>
            </a:pPr>
            <a:r>
              <a:rPr lang="es-MX" sz="2000" b="1" dirty="0" smtClean="0">
                <a:latin typeface="Arial" panose="020B0604020202020204" pitchFamily="34" charset="0"/>
                <a:cs typeface="Arial" panose="020B0604020202020204" pitchFamily="34" charset="0"/>
              </a:rPr>
              <a:t>En el sistema OFDM los amplificadores de potencia están ubicados en el último bloque de la etapa de transmisión.</a:t>
            </a:r>
            <a:endParaRPr lang="es-VE" sz="2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CuadroTexto 6"/>
              <p:cNvSpPr txBox="1"/>
              <p:nvPr/>
            </p:nvSpPr>
            <p:spPr>
              <a:xfrm>
                <a:off x="0" y="3719545"/>
                <a:ext cx="6280484" cy="2862322"/>
              </a:xfrm>
              <a:prstGeom prst="rect">
                <a:avLst/>
              </a:prstGeom>
              <a:noFill/>
            </p:spPr>
            <p:txBody>
              <a:bodyPr wrap="square" lIns="900000" rIns="900000" rtlCol="0">
                <a:spAutoFit/>
              </a:bodyPr>
              <a:lstStyle/>
              <a:p>
                <a:pPr algn="just">
                  <a:spcAft>
                    <a:spcPts val="1000"/>
                  </a:spcAft>
                  <a:tabLst>
                    <a:tab pos="11926888" algn="l"/>
                  </a:tabLst>
                </a:pPr>
                <a:r>
                  <a:rPr lang="es-MX" sz="2000" b="1" dirty="0" smtClean="0">
                    <a:latin typeface="Arial" panose="020B0604020202020204" pitchFamily="34" charset="0"/>
                    <a:cs typeface="Arial" panose="020B0604020202020204" pitchFamily="34" charset="0"/>
                  </a:rPr>
                  <a:t>En un amplificador el </a:t>
                </a:r>
                <a:r>
                  <a:rPr lang="es-MX" sz="2000" b="1" dirty="0">
                    <a:latin typeface="Arial" panose="020B0604020202020204" pitchFamily="34" charset="0"/>
                    <a:cs typeface="Arial" panose="020B0604020202020204" pitchFamily="34" charset="0"/>
                  </a:rPr>
                  <a:t>voltaje de entrada </a:t>
                </a:r>
                <a14:m>
                  <m:oMath xmlns:m="http://schemas.openxmlformats.org/officeDocument/2006/math">
                    <m:sSub>
                      <m:sSubPr>
                        <m:ctrlPr>
                          <a:rPr lang="es-MX" sz="2000" b="1" i="1" smtClean="0">
                            <a:latin typeface="Cambria Math"/>
                            <a:cs typeface="Arial" panose="020B0604020202020204" pitchFamily="34" charset="0"/>
                          </a:rPr>
                        </m:ctrlPr>
                      </m:sSubPr>
                      <m:e>
                        <m:r>
                          <a:rPr lang="es-VE" sz="2000" b="1" i="1" smtClean="0">
                            <a:latin typeface="Cambria Math" panose="02040503050406030204" pitchFamily="18" charset="0"/>
                            <a:cs typeface="Arial" panose="020B0604020202020204" pitchFamily="34" charset="0"/>
                          </a:rPr>
                          <m:t>𝒗</m:t>
                        </m:r>
                      </m:e>
                      <m:sub>
                        <m:r>
                          <a:rPr lang="es-VE" sz="2000" b="1" i="1" smtClean="0">
                            <a:latin typeface="Cambria Math" panose="02040503050406030204" pitchFamily="18" charset="0"/>
                            <a:cs typeface="Arial" panose="020B0604020202020204" pitchFamily="34" charset="0"/>
                          </a:rPr>
                          <m:t>𝒆</m:t>
                        </m:r>
                      </m:sub>
                    </m:sSub>
                  </m:oMath>
                </a14:m>
                <a:r>
                  <a:rPr lang="es-MX" sz="2000" b="1" dirty="0" smtClean="0">
                    <a:latin typeface="Arial" panose="020B0604020202020204" pitchFamily="34" charset="0"/>
                    <a:cs typeface="Arial" panose="020B0604020202020204" pitchFamily="34" charset="0"/>
                  </a:rPr>
                  <a:t> se </a:t>
                </a:r>
                <a:r>
                  <a:rPr lang="es-MX" sz="2000" b="1" dirty="0">
                    <a:latin typeface="Arial" panose="020B0604020202020204" pitchFamily="34" charset="0"/>
                    <a:cs typeface="Arial" panose="020B0604020202020204" pitchFamily="34" charset="0"/>
                  </a:rPr>
                  <a:t>introduce en la entrada </a:t>
                </a:r>
                <a:r>
                  <a:rPr lang="es-MX" sz="2000" b="1" dirty="0" smtClean="0">
                    <a:latin typeface="Arial" panose="020B0604020202020204" pitchFamily="34" charset="0"/>
                    <a:cs typeface="Arial" panose="020B0604020202020204" pitchFamily="34" charset="0"/>
                  </a:rPr>
                  <a:t>del </a:t>
                </a:r>
                <a:r>
                  <a:rPr lang="es-MX" sz="2000" b="1" dirty="0">
                    <a:latin typeface="Arial" panose="020B0604020202020204" pitchFamily="34" charset="0"/>
                    <a:cs typeface="Arial" panose="020B0604020202020204" pitchFamily="34" charset="0"/>
                  </a:rPr>
                  <a:t>amplificador, produciéndose en la salida un voltaje </a:t>
                </a:r>
                <a14:m>
                  <m:oMath xmlns:m="http://schemas.openxmlformats.org/officeDocument/2006/math">
                    <m:sSub>
                      <m:sSubPr>
                        <m:ctrlPr>
                          <a:rPr lang="es-MX" sz="2000" b="1" i="1">
                            <a:latin typeface="Cambria Math"/>
                            <a:cs typeface="Arial" panose="020B0604020202020204" pitchFamily="34" charset="0"/>
                          </a:rPr>
                        </m:ctrlPr>
                      </m:sSubPr>
                      <m:e>
                        <m:r>
                          <a:rPr lang="es-VE" sz="2000" b="1" i="1">
                            <a:latin typeface="Cambria Math" panose="02040503050406030204" pitchFamily="18" charset="0"/>
                            <a:cs typeface="Arial" panose="020B0604020202020204" pitchFamily="34" charset="0"/>
                          </a:rPr>
                          <m:t>𝒗</m:t>
                        </m:r>
                      </m:e>
                      <m:sub>
                        <m:r>
                          <a:rPr lang="es-VE" sz="2000" b="1" i="1" smtClean="0">
                            <a:latin typeface="Cambria Math" panose="02040503050406030204" pitchFamily="18" charset="0"/>
                            <a:cs typeface="Arial" panose="020B0604020202020204" pitchFamily="34" charset="0"/>
                          </a:rPr>
                          <m:t>𝒔</m:t>
                        </m:r>
                      </m:sub>
                    </m:sSub>
                  </m:oMath>
                </a14:m>
                <a:r>
                  <a:rPr lang="es-MX" sz="2000" b="1" dirty="0" smtClean="0">
                    <a:latin typeface="Arial" panose="020B0604020202020204" pitchFamily="34" charset="0"/>
                    <a:cs typeface="Arial" panose="020B0604020202020204" pitchFamily="34" charset="0"/>
                  </a:rPr>
                  <a:t> con </a:t>
                </a:r>
                <a:r>
                  <a:rPr lang="es-MX" sz="2000" b="1" dirty="0">
                    <a:latin typeface="Arial" panose="020B0604020202020204" pitchFamily="34" charset="0"/>
                    <a:cs typeface="Arial" panose="020B0604020202020204" pitchFamily="34" charset="0"/>
                  </a:rPr>
                  <a:t>la representación de la señal de entrada pero amplificada. La potencia para poder efectuar esta amplificación es tomada de la fuente de alimentación.</a:t>
                </a:r>
                <a:endParaRPr lang="es-VE" sz="2000" b="1" dirty="0">
                  <a:latin typeface="Arial" panose="020B0604020202020204" pitchFamily="34" charset="0"/>
                  <a:cs typeface="Arial" panose="020B0604020202020204" pitchFamily="34" charset="0"/>
                </a:endParaRPr>
              </a:p>
            </p:txBody>
          </p:sp>
        </mc:Choice>
        <mc:Fallback xmlns="">
          <p:sp>
            <p:nvSpPr>
              <p:cNvPr id="7" name="CuadroTexto 6"/>
              <p:cNvSpPr txBox="1">
                <a:spLocks noRot="1" noChangeAspect="1" noMove="1" noResize="1" noEditPoints="1" noAdjustHandles="1" noChangeArrowheads="1" noChangeShapeType="1" noTextEdit="1"/>
              </p:cNvSpPr>
              <p:nvPr/>
            </p:nvSpPr>
            <p:spPr>
              <a:xfrm>
                <a:off x="0" y="3719545"/>
                <a:ext cx="6280484" cy="2862322"/>
              </a:xfrm>
              <a:prstGeom prst="rect">
                <a:avLst/>
              </a:prstGeom>
              <a:blipFill rotWithShape="0">
                <a:blip r:embed="rId2"/>
                <a:stretch>
                  <a:fillRect t="-851" b="-2979"/>
                </a:stretch>
              </a:blipFill>
            </p:spPr>
            <p:txBody>
              <a:bodyPr/>
              <a:lstStyle/>
              <a:p>
                <a:r>
                  <a:rPr lang="es-VE">
                    <a:noFill/>
                  </a:rPr>
                  <a:t> </a:t>
                </a:r>
              </a:p>
            </p:txBody>
          </p:sp>
        </mc:Fallback>
      </mc:AlternateContent>
      <p:pic>
        <p:nvPicPr>
          <p:cNvPr id="9" name="Picture 2" descr="Resultado de imagen para boton indice">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5"/>
          <a:stretch>
            <a:fillRect/>
          </a:stretch>
        </p:blipFill>
        <p:spPr>
          <a:xfrm>
            <a:off x="5491905" y="3899851"/>
            <a:ext cx="6514286" cy="2152381"/>
          </a:xfrm>
          <a:prstGeom prst="rect">
            <a:avLst/>
          </a:prstGeom>
        </p:spPr>
      </p:pic>
    </p:spTree>
    <p:extLst>
      <p:ext uri="{BB962C8B-B14F-4D97-AF65-F5344CB8AC3E}">
        <p14:creationId xmlns:p14="http://schemas.microsoft.com/office/powerpoint/2010/main" val="190676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VE"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AMPLIFICADORES DE POTENCIA</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5"/>
          <p:cNvSpPr txBox="1"/>
          <p:nvPr/>
        </p:nvSpPr>
        <p:spPr>
          <a:xfrm>
            <a:off x="0" y="1344536"/>
            <a:ext cx="12192000" cy="1015663"/>
          </a:xfrm>
          <a:prstGeom prst="rect">
            <a:avLst/>
          </a:prstGeom>
          <a:noFill/>
        </p:spPr>
        <p:txBody>
          <a:bodyPr wrap="square" lIns="900000" rIns="900000" rtlCol="0">
            <a:spAutoFit/>
          </a:bodyPr>
          <a:lstStyle/>
          <a:p>
            <a:pPr algn="just">
              <a:spcAft>
                <a:spcPts val="1000"/>
              </a:spcAft>
              <a:tabLst>
                <a:tab pos="11926888" algn="l"/>
              </a:tabLst>
            </a:pPr>
            <a:r>
              <a:rPr lang="es-MX" sz="2000" b="1" dirty="0">
                <a:latin typeface="Arial" panose="020B0604020202020204" pitchFamily="34" charset="0"/>
                <a:cs typeface="Arial" panose="020B0604020202020204" pitchFamily="34" charset="0"/>
              </a:rPr>
              <a:t>Aunque existen varias clases de amplificadores de potencia que funcionan en su zona lineal, también se encuentran una gran cantidad de diseño de amplificadores de potencia que operan por conmutación </a:t>
            </a:r>
            <a:r>
              <a:rPr lang="es-MX" sz="2000" b="1" dirty="0" smtClean="0">
                <a:latin typeface="Arial" panose="020B0604020202020204" pitchFamily="34" charset="0"/>
                <a:cs typeface="Arial" panose="020B0604020202020204" pitchFamily="34" charset="0"/>
              </a:rPr>
              <a:t>en </a:t>
            </a:r>
            <a:r>
              <a:rPr lang="es-MX" sz="2000" b="1" dirty="0">
                <a:latin typeface="Arial" panose="020B0604020202020204" pitchFamily="34" charset="0"/>
                <a:cs typeface="Arial" panose="020B0604020202020204" pitchFamily="34" charset="0"/>
              </a:rPr>
              <a:t>la que la eficiencia es incrementada</a:t>
            </a:r>
            <a:r>
              <a:rPr lang="es-MX" sz="2000" b="1" dirty="0" smtClean="0">
                <a:latin typeface="Arial" panose="020B0604020202020204" pitchFamily="34" charset="0"/>
                <a:cs typeface="Arial" panose="020B0604020202020204" pitchFamily="34" charset="0"/>
              </a:rPr>
              <a:t>.</a:t>
            </a:r>
            <a:endParaRPr lang="es-VE" sz="2000" b="1" dirty="0">
              <a:latin typeface="Arial" panose="020B0604020202020204" pitchFamily="34" charset="0"/>
              <a:cs typeface="Arial" panose="020B0604020202020204" pitchFamily="34" charset="0"/>
            </a:endParaRPr>
          </a:p>
        </p:txBody>
      </p:sp>
      <p:sp>
        <p:nvSpPr>
          <p:cNvPr id="8" name="CuadroTexto 7"/>
          <p:cNvSpPr txBox="1"/>
          <p:nvPr/>
        </p:nvSpPr>
        <p:spPr>
          <a:xfrm>
            <a:off x="0" y="4892770"/>
            <a:ext cx="12192000" cy="1323439"/>
          </a:xfrm>
          <a:prstGeom prst="rect">
            <a:avLst/>
          </a:prstGeom>
          <a:noFill/>
        </p:spPr>
        <p:txBody>
          <a:bodyPr wrap="square" lIns="900000" rIns="900000" rtlCol="0">
            <a:spAutoFit/>
          </a:bodyPr>
          <a:lstStyle/>
          <a:p>
            <a:pPr algn="just">
              <a:spcAft>
                <a:spcPts val="1000"/>
              </a:spcAft>
              <a:tabLst>
                <a:tab pos="11926888" algn="l"/>
              </a:tabLst>
            </a:pPr>
            <a:r>
              <a:rPr lang="es-MX" sz="2000" b="1" dirty="0" smtClean="0">
                <a:latin typeface="Arial" panose="020B0604020202020204" pitchFamily="34" charset="0"/>
                <a:cs typeface="Arial" panose="020B0604020202020204" pitchFamily="34" charset="0"/>
              </a:rPr>
              <a:t>La eficiencia </a:t>
            </a:r>
            <a:r>
              <a:rPr lang="es-MX" sz="2000" b="1" dirty="0">
                <a:latin typeface="Arial" panose="020B0604020202020204" pitchFamily="34" charset="0"/>
                <a:cs typeface="Arial" panose="020B0604020202020204" pitchFamily="34" charset="0"/>
              </a:rPr>
              <a:t>relaciona cuánta potencia de la fuente de alimentación es utilizada para ser entregada a la señal de salida y cuánta potencia se desperdicia, se disipada o se pierde en calor. </a:t>
            </a:r>
            <a:r>
              <a:rPr lang="es-MX" sz="2000" b="1" dirty="0" smtClean="0">
                <a:latin typeface="Arial" panose="020B0604020202020204" pitchFamily="34" charset="0"/>
                <a:cs typeface="Arial" panose="020B0604020202020204" pitchFamily="34" charset="0"/>
              </a:rPr>
              <a:t> Por eso es un parámetro muy importante a tomar en cuenta en el diseño.</a:t>
            </a:r>
            <a:endParaRPr lang="es-VE" sz="2000" b="1" dirty="0">
              <a:latin typeface="Arial" panose="020B0604020202020204" pitchFamily="34" charset="0"/>
              <a:cs typeface="Arial" panose="020B0604020202020204" pitchFamily="34" charset="0"/>
            </a:endParaRPr>
          </a:p>
        </p:txBody>
      </p:sp>
      <p:grpSp>
        <p:nvGrpSpPr>
          <p:cNvPr id="3" name="Grupo 2"/>
          <p:cNvGrpSpPr/>
          <p:nvPr/>
        </p:nvGrpSpPr>
        <p:grpSpPr>
          <a:xfrm>
            <a:off x="1484551" y="2393898"/>
            <a:ext cx="4314011" cy="2318392"/>
            <a:chOff x="1484551" y="2393898"/>
            <a:chExt cx="4314011" cy="2318392"/>
          </a:xfrm>
        </p:grpSpPr>
        <p:pic>
          <p:nvPicPr>
            <p:cNvPr id="9" name="Picture 26"/>
            <p:cNvPicPr/>
            <p:nvPr/>
          </p:nvPicPr>
          <p:blipFill>
            <a:blip r:embed="rId2"/>
            <a:stretch>
              <a:fillRect/>
            </a:stretch>
          </p:blipFill>
          <p:spPr>
            <a:xfrm>
              <a:off x="1765450" y="2393898"/>
              <a:ext cx="3752215" cy="2085340"/>
            </a:xfrm>
            <a:prstGeom prst="rect">
              <a:avLst/>
            </a:prstGeom>
          </p:spPr>
        </p:pic>
        <p:sp>
          <p:nvSpPr>
            <p:cNvPr id="10" name="CuadroTexto 9"/>
            <p:cNvSpPr txBox="1"/>
            <p:nvPr/>
          </p:nvSpPr>
          <p:spPr>
            <a:xfrm>
              <a:off x="1484551" y="4373736"/>
              <a:ext cx="4314011" cy="338554"/>
            </a:xfrm>
            <a:prstGeom prst="rect">
              <a:avLst/>
            </a:prstGeom>
            <a:noFill/>
          </p:spPr>
          <p:txBody>
            <a:bodyPr wrap="square" rtlCol="0">
              <a:spAutoFit/>
            </a:bodyPr>
            <a:lstStyle/>
            <a:p>
              <a:pPr algn="ctr"/>
              <a:r>
                <a:rPr lang="es-MX" sz="1600" b="1" dirty="0"/>
                <a:t>Sistema de potencia electrónico básico</a:t>
              </a:r>
              <a:endParaRPr lang="es-VE" sz="1600" b="1" dirty="0"/>
            </a:p>
          </p:txBody>
        </p:sp>
      </p:grpSp>
      <p:pic>
        <p:nvPicPr>
          <p:cNvPr id="5" name="Imagen 4"/>
          <p:cNvPicPr>
            <a:picLocks noChangeAspect="1"/>
          </p:cNvPicPr>
          <p:nvPr/>
        </p:nvPicPr>
        <p:blipFill>
          <a:blip r:embed="rId3"/>
          <a:stretch>
            <a:fillRect/>
          </a:stretch>
        </p:blipFill>
        <p:spPr>
          <a:xfrm>
            <a:off x="6308888" y="2360199"/>
            <a:ext cx="1607885" cy="2363266"/>
          </a:xfrm>
          <a:prstGeom prst="rect">
            <a:avLst/>
          </a:prstGeom>
        </p:spPr>
      </p:pic>
      <p:grpSp>
        <p:nvGrpSpPr>
          <p:cNvPr id="13" name="Grupo 12"/>
          <p:cNvGrpSpPr/>
          <p:nvPr/>
        </p:nvGrpSpPr>
        <p:grpSpPr>
          <a:xfrm>
            <a:off x="7916775" y="2343758"/>
            <a:ext cx="4206872" cy="2369302"/>
            <a:chOff x="8030917" y="2355020"/>
            <a:chExt cx="4206872" cy="2369302"/>
          </a:xfrm>
        </p:grpSpPr>
        <p:sp>
          <p:nvSpPr>
            <p:cNvPr id="11" name="Cerrar llave 10"/>
            <p:cNvSpPr/>
            <p:nvPr/>
          </p:nvSpPr>
          <p:spPr>
            <a:xfrm>
              <a:off x="8030917" y="2405930"/>
              <a:ext cx="329840" cy="2318392"/>
            </a:xfrm>
            <a:prstGeom prst="rightBrace">
              <a:avLst>
                <a:gd name="adj1" fmla="val 50757"/>
                <a:gd name="adj2" fmla="val 53113"/>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sp>
          <p:nvSpPr>
            <p:cNvPr id="12" name="CuadroTexto 11"/>
            <p:cNvSpPr txBox="1"/>
            <p:nvPr/>
          </p:nvSpPr>
          <p:spPr>
            <a:xfrm>
              <a:off x="8822138" y="2355020"/>
              <a:ext cx="3415651" cy="1264980"/>
            </a:xfrm>
            <a:prstGeom prst="cloudCallout">
              <a:avLst>
                <a:gd name="adj1" fmla="val -57819"/>
                <a:gd name="adj2" fmla="val 50136"/>
              </a:avLst>
            </a:prstGeom>
            <a:solidFill>
              <a:srgbClr val="FFFF66"/>
            </a:solidFill>
            <a:ln>
              <a:solidFill>
                <a:schemeClr val="tx1"/>
              </a:solidFill>
            </a:ln>
          </p:spPr>
          <p:txBody>
            <a:bodyPr wrap="square" lIns="0" rIns="0" rtlCol="0">
              <a:spAutoFit/>
            </a:bodyPr>
            <a:lstStyle/>
            <a:p>
              <a:pPr algn="ctr"/>
              <a:r>
                <a:rPr lang="es-MX" sz="1200" b="1" dirty="0" smtClean="0">
                  <a:solidFill>
                    <a:srgbClr val="FF0000"/>
                  </a:solidFill>
                </a:rPr>
                <a:t>Al utilizar los dispositivos del sistema de amplificación en sus estados de conmutación, hay reducción de pérdidas de potencia</a:t>
              </a:r>
              <a:endParaRPr lang="es-VE" sz="1200" b="1" dirty="0">
                <a:solidFill>
                  <a:srgbClr val="FF0000"/>
                </a:solidFill>
              </a:endParaRPr>
            </a:p>
          </p:txBody>
        </p:sp>
      </p:grpSp>
      <p:pic>
        <p:nvPicPr>
          <p:cNvPr id="15" name="Picture 2" descr="Resultado de imagen para boton indice">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64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1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MX"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CARACTERÍSTICAS Y PROPIEDADES DE LOS AMPLIFICADORES DE POTENCIA</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5"/>
          <p:cNvSpPr txBox="1"/>
          <p:nvPr/>
        </p:nvSpPr>
        <p:spPr>
          <a:xfrm>
            <a:off x="0" y="1344536"/>
            <a:ext cx="12192000" cy="1323439"/>
          </a:xfrm>
          <a:prstGeom prst="rect">
            <a:avLst/>
          </a:prstGeom>
          <a:noFill/>
        </p:spPr>
        <p:txBody>
          <a:bodyPr wrap="square" lIns="900000" rIns="900000" rtlCol="0">
            <a:spAutoFit/>
          </a:bodyPr>
          <a:lstStyle/>
          <a:p>
            <a:pPr algn="just">
              <a:spcAft>
                <a:spcPts val="1000"/>
              </a:spcAft>
              <a:tabLst>
                <a:tab pos="11926888" algn="l"/>
              </a:tabLst>
            </a:pPr>
            <a:r>
              <a:rPr lang="es-MX" sz="2000" b="1" u="sng" dirty="0" smtClean="0">
                <a:latin typeface="Arial" panose="020B0604020202020204" pitchFamily="34" charset="0"/>
                <a:cs typeface="Arial" panose="020B0604020202020204" pitchFamily="34" charset="0"/>
              </a:rPr>
              <a:t>Linealidad</a:t>
            </a:r>
            <a:r>
              <a:rPr lang="es-MX" sz="2000" b="1" dirty="0" smtClean="0">
                <a:latin typeface="Arial" panose="020B0604020202020204" pitchFamily="34" charset="0"/>
                <a:cs typeface="Arial" panose="020B0604020202020204" pitchFamily="34" charset="0"/>
              </a:rPr>
              <a:t>. Es </a:t>
            </a:r>
            <a:r>
              <a:rPr lang="es-MX" sz="2000" b="1" dirty="0">
                <a:latin typeface="Arial" panose="020B0604020202020204" pitchFamily="34" charset="0"/>
                <a:cs typeface="Arial" panose="020B0604020202020204" pitchFamily="34" charset="0"/>
              </a:rPr>
              <a:t>un término que define cuánto la señal de salida es una fiel representación de la señal de entrada, con la respectiva amplificación añadida. Es una característica sumamente importante en los amplificadores de potencia, porque de ella depende la buena calidad de señal de salida </a:t>
            </a:r>
            <a:r>
              <a:rPr lang="es-MX" sz="2000" b="1" dirty="0" smtClean="0">
                <a:latin typeface="Arial" panose="020B0604020202020204" pitchFamily="34" charset="0"/>
                <a:cs typeface="Arial" panose="020B0604020202020204" pitchFamily="34" charset="0"/>
              </a:rPr>
              <a:t>deseada.</a:t>
            </a:r>
            <a:endParaRPr lang="es-VE" sz="2000" b="1"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952011" y="2667975"/>
            <a:ext cx="4200000" cy="3247619"/>
          </a:xfrm>
          <a:prstGeom prst="rect">
            <a:avLst/>
          </a:prstGeom>
        </p:spPr>
      </p:pic>
      <p:sp>
        <p:nvSpPr>
          <p:cNvPr id="7" name="Cerrar llave 6"/>
          <p:cNvSpPr/>
          <p:nvPr/>
        </p:nvSpPr>
        <p:spPr>
          <a:xfrm flipH="1">
            <a:off x="6411279" y="3925813"/>
            <a:ext cx="180178" cy="432000"/>
          </a:xfrm>
          <a:prstGeom prst="rightBrace">
            <a:avLst>
              <a:gd name="adj1" fmla="val 50757"/>
              <a:gd name="adj2" fmla="val 53113"/>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sp>
        <p:nvSpPr>
          <p:cNvPr id="8" name="CuadroTexto 7"/>
          <p:cNvSpPr txBox="1"/>
          <p:nvPr/>
        </p:nvSpPr>
        <p:spPr>
          <a:xfrm>
            <a:off x="895005" y="5927626"/>
            <a:ext cx="4314011" cy="338554"/>
          </a:xfrm>
          <a:prstGeom prst="rect">
            <a:avLst/>
          </a:prstGeom>
          <a:noFill/>
        </p:spPr>
        <p:txBody>
          <a:bodyPr wrap="square" rtlCol="0">
            <a:spAutoFit/>
          </a:bodyPr>
          <a:lstStyle/>
          <a:p>
            <a:pPr algn="ctr"/>
            <a:r>
              <a:rPr lang="es-MX" sz="1600" b="1" dirty="0" smtClean="0"/>
              <a:t>Curva </a:t>
            </a:r>
            <a:r>
              <a:rPr lang="es-MX" sz="1600" b="1" dirty="0"/>
              <a:t>de relación de potencia de salida/entrada </a:t>
            </a:r>
            <a:endParaRPr lang="es-VE" sz="1600" b="1" dirty="0"/>
          </a:p>
        </p:txBody>
      </p:sp>
      <p:grpSp>
        <p:nvGrpSpPr>
          <p:cNvPr id="45" name="Grupo 44"/>
          <p:cNvGrpSpPr/>
          <p:nvPr/>
        </p:nvGrpSpPr>
        <p:grpSpPr>
          <a:xfrm>
            <a:off x="8766179" y="2891113"/>
            <a:ext cx="2527937" cy="2507300"/>
            <a:chOff x="8766179" y="2891113"/>
            <a:chExt cx="2527937" cy="2507300"/>
          </a:xfrm>
        </p:grpSpPr>
        <p:cxnSp>
          <p:nvCxnSpPr>
            <p:cNvPr id="9" name="Straight Connector 8"/>
            <p:cNvCxnSpPr/>
            <p:nvPr/>
          </p:nvCxnSpPr>
          <p:spPr>
            <a:xfrm rot="16200000">
              <a:off x="7519917" y="4144763"/>
              <a:ext cx="2507300" cy="0"/>
            </a:xfrm>
            <a:prstGeom prst="line">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777231" y="3631282"/>
              <a:ext cx="1796598" cy="1761122"/>
            </a:xfrm>
            <a:prstGeom prst="line">
              <a:avLst/>
            </a:prstGeom>
            <a:ln w="19050">
              <a:solidFill>
                <a:srgbClr val="0066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1"/>
            <p:cNvCxnSpPr/>
            <p:nvPr/>
          </p:nvCxnSpPr>
          <p:spPr>
            <a:xfrm>
              <a:off x="8776286" y="4217189"/>
              <a:ext cx="1789825" cy="0"/>
            </a:xfrm>
            <a:prstGeom prst="line">
              <a:avLst/>
            </a:prstGeom>
            <a:ln w="12700">
              <a:solidFill>
                <a:srgbClr val="000000"/>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7"/>
            <p:cNvCxnSpPr/>
            <p:nvPr/>
          </p:nvCxnSpPr>
          <p:spPr>
            <a:xfrm>
              <a:off x="8766179" y="5395789"/>
              <a:ext cx="2527937" cy="0"/>
            </a:xfrm>
            <a:prstGeom prst="line">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53"/>
            <p:cNvGrpSpPr/>
            <p:nvPr/>
          </p:nvGrpSpPr>
          <p:grpSpPr>
            <a:xfrm>
              <a:off x="8780650" y="4221115"/>
              <a:ext cx="2478707" cy="1164227"/>
              <a:chOff x="3419" y="589833"/>
              <a:chExt cx="2480378" cy="1164227"/>
            </a:xfrm>
          </p:grpSpPr>
          <p:cxnSp>
            <p:nvCxnSpPr>
              <p:cNvPr id="14" name="Straight Connector 19"/>
              <p:cNvCxnSpPr>
                <a:cxnSpLocks noChangeAspect="1"/>
              </p:cNvCxnSpPr>
              <p:nvPr/>
            </p:nvCxnSpPr>
            <p:spPr>
              <a:xfrm flipV="1">
                <a:off x="3419" y="917074"/>
                <a:ext cx="877240" cy="836986"/>
              </a:xfrm>
              <a:prstGeom prst="line">
                <a:avLst/>
              </a:prstGeom>
              <a:ln w="28575" cap="rnd">
                <a:solidFill>
                  <a:srgbClr val="000099"/>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20"/>
              <p:cNvCxnSpPr>
                <a:cxnSpLocks/>
              </p:cNvCxnSpPr>
              <p:nvPr/>
            </p:nvCxnSpPr>
            <p:spPr>
              <a:xfrm>
                <a:off x="1917986" y="589833"/>
                <a:ext cx="565811" cy="0"/>
              </a:xfrm>
              <a:prstGeom prst="line">
                <a:avLst/>
              </a:prstGeom>
              <a:ln w="28575" cap="rnd">
                <a:solidFill>
                  <a:srgbClr val="000099"/>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35"/>
              <p:cNvCxnSpPr>
                <a:cxnSpLocks/>
              </p:cNvCxnSpPr>
              <p:nvPr/>
            </p:nvCxnSpPr>
            <p:spPr>
              <a:xfrm flipV="1">
                <a:off x="843659" y="834100"/>
                <a:ext cx="156317" cy="109456"/>
              </a:xfrm>
              <a:prstGeom prst="line">
                <a:avLst/>
              </a:prstGeom>
              <a:ln w="28575" cap="rnd">
                <a:solidFill>
                  <a:srgbClr val="000099"/>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38"/>
              <p:cNvCxnSpPr>
                <a:cxnSpLocks/>
              </p:cNvCxnSpPr>
              <p:nvPr/>
            </p:nvCxnSpPr>
            <p:spPr>
              <a:xfrm flipV="1">
                <a:off x="985289" y="769888"/>
                <a:ext cx="132710" cy="74741"/>
              </a:xfrm>
              <a:prstGeom prst="line">
                <a:avLst/>
              </a:prstGeom>
              <a:ln w="28575" cap="rnd">
                <a:solidFill>
                  <a:srgbClr val="000099"/>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40"/>
              <p:cNvCxnSpPr>
                <a:cxnSpLocks/>
              </p:cNvCxnSpPr>
              <p:nvPr/>
            </p:nvCxnSpPr>
            <p:spPr>
              <a:xfrm flipV="1">
                <a:off x="1121665" y="720576"/>
                <a:ext cx="132093" cy="49312"/>
              </a:xfrm>
              <a:prstGeom prst="line">
                <a:avLst/>
              </a:prstGeom>
              <a:ln w="28575" cap="rnd">
                <a:solidFill>
                  <a:srgbClr val="000099"/>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42"/>
              <p:cNvCxnSpPr>
                <a:cxnSpLocks/>
              </p:cNvCxnSpPr>
              <p:nvPr/>
            </p:nvCxnSpPr>
            <p:spPr>
              <a:xfrm flipV="1">
                <a:off x="1249232" y="673261"/>
                <a:ext cx="154680" cy="49925"/>
              </a:xfrm>
              <a:prstGeom prst="line">
                <a:avLst/>
              </a:prstGeom>
              <a:ln w="28575" cap="rnd">
                <a:solidFill>
                  <a:srgbClr val="000099"/>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44"/>
              <p:cNvCxnSpPr>
                <a:cxnSpLocks/>
              </p:cNvCxnSpPr>
              <p:nvPr/>
            </p:nvCxnSpPr>
            <p:spPr>
              <a:xfrm flipV="1">
                <a:off x="1387345" y="635161"/>
                <a:ext cx="161823" cy="42782"/>
              </a:xfrm>
              <a:prstGeom prst="line">
                <a:avLst/>
              </a:prstGeom>
              <a:ln w="28575" cap="rnd">
                <a:solidFill>
                  <a:srgbClr val="000099"/>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46"/>
              <p:cNvCxnSpPr>
                <a:cxnSpLocks/>
              </p:cNvCxnSpPr>
              <p:nvPr/>
            </p:nvCxnSpPr>
            <p:spPr>
              <a:xfrm flipV="1">
                <a:off x="1504026" y="611348"/>
                <a:ext cx="168967" cy="33258"/>
              </a:xfrm>
              <a:prstGeom prst="line">
                <a:avLst/>
              </a:prstGeom>
              <a:ln w="28575" cap="rnd">
                <a:solidFill>
                  <a:srgbClr val="000099"/>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48"/>
              <p:cNvCxnSpPr>
                <a:cxnSpLocks/>
              </p:cNvCxnSpPr>
              <p:nvPr/>
            </p:nvCxnSpPr>
            <p:spPr>
              <a:xfrm flipV="1">
                <a:off x="1627849" y="594680"/>
                <a:ext cx="168967" cy="23733"/>
              </a:xfrm>
              <a:prstGeom prst="line">
                <a:avLst/>
              </a:prstGeom>
              <a:ln w="28575" cap="rnd">
                <a:solidFill>
                  <a:srgbClr val="000099"/>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50"/>
              <p:cNvCxnSpPr>
                <a:cxnSpLocks/>
              </p:cNvCxnSpPr>
              <p:nvPr/>
            </p:nvCxnSpPr>
            <p:spPr>
              <a:xfrm flipV="1">
                <a:off x="1768339" y="589917"/>
                <a:ext cx="168594" cy="7066"/>
              </a:xfrm>
              <a:prstGeom prst="line">
                <a:avLst/>
              </a:prstGeom>
              <a:ln w="28575" cap="rnd">
                <a:solidFill>
                  <a:srgbClr val="000099"/>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44" name="Grupo 43"/>
          <p:cNvGrpSpPr/>
          <p:nvPr/>
        </p:nvGrpSpPr>
        <p:grpSpPr>
          <a:xfrm>
            <a:off x="8983344" y="4520110"/>
            <a:ext cx="1410858" cy="2080715"/>
            <a:chOff x="8983344" y="4520110"/>
            <a:chExt cx="1410858" cy="2080715"/>
          </a:xfrm>
        </p:grpSpPr>
        <p:cxnSp>
          <p:nvCxnSpPr>
            <p:cNvPr id="26" name="Straight Connector 11"/>
            <p:cNvCxnSpPr/>
            <p:nvPr/>
          </p:nvCxnSpPr>
          <p:spPr>
            <a:xfrm flipV="1">
              <a:off x="9679093" y="4520110"/>
              <a:ext cx="0" cy="2080715"/>
            </a:xfrm>
            <a:prstGeom prst="line">
              <a:avLst/>
            </a:prstGeom>
            <a:ln w="12700">
              <a:solidFill>
                <a:srgbClr val="00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7" name="Group 17"/>
            <p:cNvGrpSpPr/>
            <p:nvPr/>
          </p:nvGrpSpPr>
          <p:grpSpPr>
            <a:xfrm rot="16200000">
              <a:off x="9108360" y="5269283"/>
              <a:ext cx="1160826" cy="1410858"/>
              <a:chOff x="129543" y="-129543"/>
              <a:chExt cx="2185624" cy="1667546"/>
            </a:xfrm>
          </p:grpSpPr>
          <p:grpSp>
            <p:nvGrpSpPr>
              <p:cNvPr id="28" name="Group 18"/>
              <p:cNvGrpSpPr/>
              <p:nvPr/>
            </p:nvGrpSpPr>
            <p:grpSpPr>
              <a:xfrm>
                <a:off x="129543" y="701509"/>
                <a:ext cx="1083919" cy="836494"/>
                <a:chOff x="129543" y="701509"/>
                <a:chExt cx="1083921" cy="836494"/>
              </a:xfrm>
            </p:grpSpPr>
            <p:sp>
              <p:nvSpPr>
                <p:cNvPr id="32" name="Freeform 22"/>
                <p:cNvSpPr/>
                <p:nvPr/>
              </p:nvSpPr>
              <p:spPr>
                <a:xfrm>
                  <a:off x="129543" y="702184"/>
                  <a:ext cx="542925" cy="835819"/>
                </a:xfrm>
                <a:custGeom>
                  <a:avLst/>
                  <a:gdLst>
                    <a:gd name="connsiteX0" fmla="*/ 0 w 542925"/>
                    <a:gd name="connsiteY0" fmla="*/ 0 h 835819"/>
                    <a:gd name="connsiteX1" fmla="*/ 30956 w 542925"/>
                    <a:gd name="connsiteY1" fmla="*/ 76200 h 835819"/>
                    <a:gd name="connsiteX2" fmla="*/ 52387 w 542925"/>
                    <a:gd name="connsiteY2" fmla="*/ 121444 h 835819"/>
                    <a:gd name="connsiteX3" fmla="*/ 78581 w 542925"/>
                    <a:gd name="connsiteY3" fmla="*/ 176212 h 835819"/>
                    <a:gd name="connsiteX4" fmla="*/ 119062 w 542925"/>
                    <a:gd name="connsiteY4" fmla="*/ 269081 h 835819"/>
                    <a:gd name="connsiteX5" fmla="*/ 150018 w 542925"/>
                    <a:gd name="connsiteY5" fmla="*/ 347662 h 835819"/>
                    <a:gd name="connsiteX6" fmla="*/ 180975 w 542925"/>
                    <a:gd name="connsiteY6" fmla="*/ 407194 h 835819"/>
                    <a:gd name="connsiteX7" fmla="*/ 214312 w 542925"/>
                    <a:gd name="connsiteY7" fmla="*/ 473869 h 835819"/>
                    <a:gd name="connsiteX8" fmla="*/ 250031 w 542925"/>
                    <a:gd name="connsiteY8" fmla="*/ 540544 h 835819"/>
                    <a:gd name="connsiteX9" fmla="*/ 278606 w 542925"/>
                    <a:gd name="connsiteY9" fmla="*/ 590550 h 835819"/>
                    <a:gd name="connsiteX10" fmla="*/ 297656 w 542925"/>
                    <a:gd name="connsiteY10" fmla="*/ 621506 h 835819"/>
                    <a:gd name="connsiteX11" fmla="*/ 309562 w 542925"/>
                    <a:gd name="connsiteY11" fmla="*/ 638175 h 835819"/>
                    <a:gd name="connsiteX12" fmla="*/ 330993 w 542925"/>
                    <a:gd name="connsiteY12" fmla="*/ 671512 h 835819"/>
                    <a:gd name="connsiteX13" fmla="*/ 350043 w 542925"/>
                    <a:gd name="connsiteY13" fmla="*/ 697706 h 835819"/>
                    <a:gd name="connsiteX14" fmla="*/ 366712 w 542925"/>
                    <a:gd name="connsiteY14" fmla="*/ 714375 h 835819"/>
                    <a:gd name="connsiteX15" fmla="*/ 376237 w 542925"/>
                    <a:gd name="connsiteY15" fmla="*/ 723900 h 835819"/>
                    <a:gd name="connsiteX16" fmla="*/ 392906 w 542925"/>
                    <a:gd name="connsiteY16" fmla="*/ 747712 h 835819"/>
                    <a:gd name="connsiteX17" fmla="*/ 414337 w 542925"/>
                    <a:gd name="connsiteY17" fmla="*/ 766762 h 835819"/>
                    <a:gd name="connsiteX18" fmla="*/ 431006 w 542925"/>
                    <a:gd name="connsiteY18" fmla="*/ 783431 h 835819"/>
                    <a:gd name="connsiteX19" fmla="*/ 445293 w 542925"/>
                    <a:gd name="connsiteY19" fmla="*/ 795337 h 835819"/>
                    <a:gd name="connsiteX20" fmla="*/ 457200 w 542925"/>
                    <a:gd name="connsiteY20" fmla="*/ 802481 h 835819"/>
                    <a:gd name="connsiteX21" fmla="*/ 471487 w 542925"/>
                    <a:gd name="connsiteY21" fmla="*/ 812006 h 835819"/>
                    <a:gd name="connsiteX22" fmla="*/ 490537 w 542925"/>
                    <a:gd name="connsiteY22" fmla="*/ 819150 h 835819"/>
                    <a:gd name="connsiteX23" fmla="*/ 511968 w 542925"/>
                    <a:gd name="connsiteY23" fmla="*/ 828675 h 835819"/>
                    <a:gd name="connsiteX24" fmla="*/ 531018 w 542925"/>
                    <a:gd name="connsiteY24" fmla="*/ 833437 h 835819"/>
                    <a:gd name="connsiteX25" fmla="*/ 542925 w 542925"/>
                    <a:gd name="connsiteY25" fmla="*/ 835819 h 83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2925" h="835819">
                      <a:moveTo>
                        <a:pt x="0" y="0"/>
                      </a:moveTo>
                      <a:cubicBezTo>
                        <a:pt x="11112" y="27979"/>
                        <a:pt x="22225" y="55959"/>
                        <a:pt x="30956" y="76200"/>
                      </a:cubicBezTo>
                      <a:cubicBezTo>
                        <a:pt x="39687" y="96441"/>
                        <a:pt x="52387" y="121444"/>
                        <a:pt x="52387" y="121444"/>
                      </a:cubicBezTo>
                      <a:cubicBezTo>
                        <a:pt x="60324" y="138113"/>
                        <a:pt x="67469" y="151606"/>
                        <a:pt x="78581" y="176212"/>
                      </a:cubicBezTo>
                      <a:cubicBezTo>
                        <a:pt x="89693" y="200818"/>
                        <a:pt x="107156" y="240506"/>
                        <a:pt x="119062" y="269081"/>
                      </a:cubicBezTo>
                      <a:cubicBezTo>
                        <a:pt x="130968" y="297656"/>
                        <a:pt x="139699" y="324643"/>
                        <a:pt x="150018" y="347662"/>
                      </a:cubicBezTo>
                      <a:cubicBezTo>
                        <a:pt x="160337" y="370681"/>
                        <a:pt x="170259" y="386159"/>
                        <a:pt x="180975" y="407194"/>
                      </a:cubicBezTo>
                      <a:cubicBezTo>
                        <a:pt x="191691" y="428229"/>
                        <a:pt x="202803" y="451644"/>
                        <a:pt x="214312" y="473869"/>
                      </a:cubicBezTo>
                      <a:cubicBezTo>
                        <a:pt x="225821" y="496094"/>
                        <a:pt x="239315" y="521097"/>
                        <a:pt x="250031" y="540544"/>
                      </a:cubicBezTo>
                      <a:cubicBezTo>
                        <a:pt x="260747" y="559991"/>
                        <a:pt x="270669" y="577056"/>
                        <a:pt x="278606" y="590550"/>
                      </a:cubicBezTo>
                      <a:cubicBezTo>
                        <a:pt x="286543" y="604044"/>
                        <a:pt x="292497" y="613569"/>
                        <a:pt x="297656" y="621506"/>
                      </a:cubicBezTo>
                      <a:cubicBezTo>
                        <a:pt x="302815" y="629444"/>
                        <a:pt x="304006" y="629841"/>
                        <a:pt x="309562" y="638175"/>
                      </a:cubicBezTo>
                      <a:cubicBezTo>
                        <a:pt x="315118" y="646509"/>
                        <a:pt x="324246" y="661590"/>
                        <a:pt x="330993" y="671512"/>
                      </a:cubicBezTo>
                      <a:cubicBezTo>
                        <a:pt x="337740" y="681434"/>
                        <a:pt x="344090" y="690562"/>
                        <a:pt x="350043" y="697706"/>
                      </a:cubicBezTo>
                      <a:cubicBezTo>
                        <a:pt x="355996" y="704850"/>
                        <a:pt x="366712" y="714375"/>
                        <a:pt x="366712" y="714375"/>
                      </a:cubicBezTo>
                      <a:cubicBezTo>
                        <a:pt x="371078" y="718741"/>
                        <a:pt x="371871" y="718344"/>
                        <a:pt x="376237" y="723900"/>
                      </a:cubicBezTo>
                      <a:cubicBezTo>
                        <a:pt x="380603" y="729456"/>
                        <a:pt x="386556" y="740568"/>
                        <a:pt x="392906" y="747712"/>
                      </a:cubicBezTo>
                      <a:cubicBezTo>
                        <a:pt x="399256" y="754856"/>
                        <a:pt x="407987" y="760809"/>
                        <a:pt x="414337" y="766762"/>
                      </a:cubicBezTo>
                      <a:cubicBezTo>
                        <a:pt x="420687" y="772715"/>
                        <a:pt x="425847" y="778669"/>
                        <a:pt x="431006" y="783431"/>
                      </a:cubicBezTo>
                      <a:cubicBezTo>
                        <a:pt x="436165" y="788194"/>
                        <a:pt x="440927" y="792162"/>
                        <a:pt x="445293" y="795337"/>
                      </a:cubicBezTo>
                      <a:cubicBezTo>
                        <a:pt x="449659" y="798512"/>
                        <a:pt x="452834" y="799703"/>
                        <a:pt x="457200" y="802481"/>
                      </a:cubicBezTo>
                      <a:cubicBezTo>
                        <a:pt x="461566" y="805259"/>
                        <a:pt x="465931" y="809228"/>
                        <a:pt x="471487" y="812006"/>
                      </a:cubicBezTo>
                      <a:cubicBezTo>
                        <a:pt x="477043" y="814784"/>
                        <a:pt x="483790" y="816372"/>
                        <a:pt x="490537" y="819150"/>
                      </a:cubicBezTo>
                      <a:cubicBezTo>
                        <a:pt x="497284" y="821928"/>
                        <a:pt x="505221" y="826294"/>
                        <a:pt x="511968" y="828675"/>
                      </a:cubicBezTo>
                      <a:cubicBezTo>
                        <a:pt x="518715" y="831056"/>
                        <a:pt x="525859" y="832246"/>
                        <a:pt x="531018" y="833437"/>
                      </a:cubicBezTo>
                      <a:cubicBezTo>
                        <a:pt x="536177" y="834628"/>
                        <a:pt x="539551" y="835223"/>
                        <a:pt x="542925" y="835819"/>
                      </a:cubicBezTo>
                    </a:path>
                  </a:pathLst>
                </a:cu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VE" sz="1100">
                    <a:solidFill>
                      <a:srgbClr val="006600"/>
                    </a:solidFill>
                  </a:endParaRPr>
                </a:p>
              </p:txBody>
            </p:sp>
            <p:sp>
              <p:nvSpPr>
                <p:cNvPr id="33" name="Freeform 23"/>
                <p:cNvSpPr/>
                <p:nvPr/>
              </p:nvSpPr>
              <p:spPr>
                <a:xfrm flipH="1">
                  <a:off x="670539" y="701509"/>
                  <a:ext cx="542925" cy="835819"/>
                </a:xfrm>
                <a:custGeom>
                  <a:avLst/>
                  <a:gdLst>
                    <a:gd name="connsiteX0" fmla="*/ 0 w 542925"/>
                    <a:gd name="connsiteY0" fmla="*/ 0 h 835819"/>
                    <a:gd name="connsiteX1" fmla="*/ 30956 w 542925"/>
                    <a:gd name="connsiteY1" fmla="*/ 76200 h 835819"/>
                    <a:gd name="connsiteX2" fmla="*/ 52387 w 542925"/>
                    <a:gd name="connsiteY2" fmla="*/ 121444 h 835819"/>
                    <a:gd name="connsiteX3" fmla="*/ 78581 w 542925"/>
                    <a:gd name="connsiteY3" fmla="*/ 176212 h 835819"/>
                    <a:gd name="connsiteX4" fmla="*/ 119062 w 542925"/>
                    <a:gd name="connsiteY4" fmla="*/ 269081 h 835819"/>
                    <a:gd name="connsiteX5" fmla="*/ 150018 w 542925"/>
                    <a:gd name="connsiteY5" fmla="*/ 347662 h 835819"/>
                    <a:gd name="connsiteX6" fmla="*/ 180975 w 542925"/>
                    <a:gd name="connsiteY6" fmla="*/ 407194 h 835819"/>
                    <a:gd name="connsiteX7" fmla="*/ 214312 w 542925"/>
                    <a:gd name="connsiteY7" fmla="*/ 473869 h 835819"/>
                    <a:gd name="connsiteX8" fmla="*/ 250031 w 542925"/>
                    <a:gd name="connsiteY8" fmla="*/ 540544 h 835819"/>
                    <a:gd name="connsiteX9" fmla="*/ 278606 w 542925"/>
                    <a:gd name="connsiteY9" fmla="*/ 590550 h 835819"/>
                    <a:gd name="connsiteX10" fmla="*/ 297656 w 542925"/>
                    <a:gd name="connsiteY10" fmla="*/ 621506 h 835819"/>
                    <a:gd name="connsiteX11" fmla="*/ 309562 w 542925"/>
                    <a:gd name="connsiteY11" fmla="*/ 638175 h 835819"/>
                    <a:gd name="connsiteX12" fmla="*/ 330993 w 542925"/>
                    <a:gd name="connsiteY12" fmla="*/ 671512 h 835819"/>
                    <a:gd name="connsiteX13" fmla="*/ 350043 w 542925"/>
                    <a:gd name="connsiteY13" fmla="*/ 697706 h 835819"/>
                    <a:gd name="connsiteX14" fmla="*/ 366712 w 542925"/>
                    <a:gd name="connsiteY14" fmla="*/ 714375 h 835819"/>
                    <a:gd name="connsiteX15" fmla="*/ 376237 w 542925"/>
                    <a:gd name="connsiteY15" fmla="*/ 723900 h 835819"/>
                    <a:gd name="connsiteX16" fmla="*/ 392906 w 542925"/>
                    <a:gd name="connsiteY16" fmla="*/ 747712 h 835819"/>
                    <a:gd name="connsiteX17" fmla="*/ 414337 w 542925"/>
                    <a:gd name="connsiteY17" fmla="*/ 766762 h 835819"/>
                    <a:gd name="connsiteX18" fmla="*/ 431006 w 542925"/>
                    <a:gd name="connsiteY18" fmla="*/ 783431 h 835819"/>
                    <a:gd name="connsiteX19" fmla="*/ 445293 w 542925"/>
                    <a:gd name="connsiteY19" fmla="*/ 795337 h 835819"/>
                    <a:gd name="connsiteX20" fmla="*/ 457200 w 542925"/>
                    <a:gd name="connsiteY20" fmla="*/ 802481 h 835819"/>
                    <a:gd name="connsiteX21" fmla="*/ 471487 w 542925"/>
                    <a:gd name="connsiteY21" fmla="*/ 812006 h 835819"/>
                    <a:gd name="connsiteX22" fmla="*/ 490537 w 542925"/>
                    <a:gd name="connsiteY22" fmla="*/ 819150 h 835819"/>
                    <a:gd name="connsiteX23" fmla="*/ 511968 w 542925"/>
                    <a:gd name="connsiteY23" fmla="*/ 828675 h 835819"/>
                    <a:gd name="connsiteX24" fmla="*/ 531018 w 542925"/>
                    <a:gd name="connsiteY24" fmla="*/ 833437 h 835819"/>
                    <a:gd name="connsiteX25" fmla="*/ 542925 w 542925"/>
                    <a:gd name="connsiteY25" fmla="*/ 835819 h 83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2925" h="835819">
                      <a:moveTo>
                        <a:pt x="0" y="0"/>
                      </a:moveTo>
                      <a:cubicBezTo>
                        <a:pt x="11112" y="27979"/>
                        <a:pt x="22225" y="55959"/>
                        <a:pt x="30956" y="76200"/>
                      </a:cubicBezTo>
                      <a:cubicBezTo>
                        <a:pt x="39687" y="96441"/>
                        <a:pt x="52387" y="121444"/>
                        <a:pt x="52387" y="121444"/>
                      </a:cubicBezTo>
                      <a:cubicBezTo>
                        <a:pt x="60324" y="138113"/>
                        <a:pt x="67469" y="151606"/>
                        <a:pt x="78581" y="176212"/>
                      </a:cubicBezTo>
                      <a:cubicBezTo>
                        <a:pt x="89693" y="200818"/>
                        <a:pt x="107156" y="240506"/>
                        <a:pt x="119062" y="269081"/>
                      </a:cubicBezTo>
                      <a:cubicBezTo>
                        <a:pt x="130968" y="297656"/>
                        <a:pt x="139699" y="324643"/>
                        <a:pt x="150018" y="347662"/>
                      </a:cubicBezTo>
                      <a:cubicBezTo>
                        <a:pt x="160337" y="370681"/>
                        <a:pt x="170259" y="386159"/>
                        <a:pt x="180975" y="407194"/>
                      </a:cubicBezTo>
                      <a:cubicBezTo>
                        <a:pt x="191691" y="428229"/>
                        <a:pt x="202803" y="451644"/>
                        <a:pt x="214312" y="473869"/>
                      </a:cubicBezTo>
                      <a:cubicBezTo>
                        <a:pt x="225821" y="496094"/>
                        <a:pt x="239315" y="521097"/>
                        <a:pt x="250031" y="540544"/>
                      </a:cubicBezTo>
                      <a:cubicBezTo>
                        <a:pt x="260747" y="559991"/>
                        <a:pt x="270669" y="577056"/>
                        <a:pt x="278606" y="590550"/>
                      </a:cubicBezTo>
                      <a:cubicBezTo>
                        <a:pt x="286543" y="604044"/>
                        <a:pt x="292497" y="613569"/>
                        <a:pt x="297656" y="621506"/>
                      </a:cubicBezTo>
                      <a:cubicBezTo>
                        <a:pt x="302815" y="629444"/>
                        <a:pt x="304006" y="629841"/>
                        <a:pt x="309562" y="638175"/>
                      </a:cubicBezTo>
                      <a:cubicBezTo>
                        <a:pt x="315118" y="646509"/>
                        <a:pt x="324246" y="661590"/>
                        <a:pt x="330993" y="671512"/>
                      </a:cubicBezTo>
                      <a:cubicBezTo>
                        <a:pt x="337740" y="681434"/>
                        <a:pt x="344090" y="690562"/>
                        <a:pt x="350043" y="697706"/>
                      </a:cubicBezTo>
                      <a:cubicBezTo>
                        <a:pt x="355996" y="704850"/>
                        <a:pt x="366712" y="714375"/>
                        <a:pt x="366712" y="714375"/>
                      </a:cubicBezTo>
                      <a:cubicBezTo>
                        <a:pt x="371078" y="718741"/>
                        <a:pt x="371871" y="718344"/>
                        <a:pt x="376237" y="723900"/>
                      </a:cubicBezTo>
                      <a:cubicBezTo>
                        <a:pt x="380603" y="729456"/>
                        <a:pt x="386556" y="740568"/>
                        <a:pt x="392906" y="747712"/>
                      </a:cubicBezTo>
                      <a:cubicBezTo>
                        <a:pt x="399256" y="754856"/>
                        <a:pt x="407987" y="760809"/>
                        <a:pt x="414337" y="766762"/>
                      </a:cubicBezTo>
                      <a:cubicBezTo>
                        <a:pt x="420687" y="772715"/>
                        <a:pt x="425847" y="778669"/>
                        <a:pt x="431006" y="783431"/>
                      </a:cubicBezTo>
                      <a:cubicBezTo>
                        <a:pt x="436165" y="788194"/>
                        <a:pt x="440927" y="792162"/>
                        <a:pt x="445293" y="795337"/>
                      </a:cubicBezTo>
                      <a:cubicBezTo>
                        <a:pt x="449659" y="798512"/>
                        <a:pt x="452834" y="799703"/>
                        <a:pt x="457200" y="802481"/>
                      </a:cubicBezTo>
                      <a:cubicBezTo>
                        <a:pt x="461566" y="805259"/>
                        <a:pt x="465931" y="809228"/>
                        <a:pt x="471487" y="812006"/>
                      </a:cubicBezTo>
                      <a:cubicBezTo>
                        <a:pt x="477043" y="814784"/>
                        <a:pt x="483790" y="816372"/>
                        <a:pt x="490537" y="819150"/>
                      </a:cubicBezTo>
                      <a:cubicBezTo>
                        <a:pt x="497284" y="821928"/>
                        <a:pt x="505221" y="826294"/>
                        <a:pt x="511968" y="828675"/>
                      </a:cubicBezTo>
                      <a:cubicBezTo>
                        <a:pt x="518715" y="831056"/>
                        <a:pt x="525859" y="832246"/>
                        <a:pt x="531018" y="833437"/>
                      </a:cubicBezTo>
                      <a:cubicBezTo>
                        <a:pt x="536177" y="834628"/>
                        <a:pt x="539551" y="835223"/>
                        <a:pt x="542925" y="835819"/>
                      </a:cubicBezTo>
                    </a:path>
                  </a:pathLst>
                </a:cu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VE" sz="1100">
                    <a:solidFill>
                      <a:srgbClr val="006600"/>
                    </a:solidFill>
                  </a:endParaRPr>
                </a:p>
              </p:txBody>
            </p:sp>
          </p:grpSp>
          <p:grpSp>
            <p:nvGrpSpPr>
              <p:cNvPr id="29" name="Group 19"/>
              <p:cNvGrpSpPr/>
              <p:nvPr/>
            </p:nvGrpSpPr>
            <p:grpSpPr>
              <a:xfrm flipV="1">
                <a:off x="1228865" y="-129543"/>
                <a:ext cx="1086302" cy="836493"/>
                <a:chOff x="1228826" y="-129542"/>
                <a:chExt cx="1083920" cy="836493"/>
              </a:xfrm>
            </p:grpSpPr>
            <p:sp>
              <p:nvSpPr>
                <p:cNvPr id="30" name="Freeform 20"/>
                <p:cNvSpPr/>
                <p:nvPr/>
              </p:nvSpPr>
              <p:spPr>
                <a:xfrm>
                  <a:off x="1228826" y="-128868"/>
                  <a:ext cx="542924" cy="835819"/>
                </a:xfrm>
                <a:custGeom>
                  <a:avLst/>
                  <a:gdLst>
                    <a:gd name="connsiteX0" fmla="*/ 0 w 542925"/>
                    <a:gd name="connsiteY0" fmla="*/ 0 h 835819"/>
                    <a:gd name="connsiteX1" fmla="*/ 30956 w 542925"/>
                    <a:gd name="connsiteY1" fmla="*/ 76200 h 835819"/>
                    <a:gd name="connsiteX2" fmla="*/ 52387 w 542925"/>
                    <a:gd name="connsiteY2" fmla="*/ 121444 h 835819"/>
                    <a:gd name="connsiteX3" fmla="*/ 78581 w 542925"/>
                    <a:gd name="connsiteY3" fmla="*/ 176212 h 835819"/>
                    <a:gd name="connsiteX4" fmla="*/ 119062 w 542925"/>
                    <a:gd name="connsiteY4" fmla="*/ 269081 h 835819"/>
                    <a:gd name="connsiteX5" fmla="*/ 150018 w 542925"/>
                    <a:gd name="connsiteY5" fmla="*/ 347662 h 835819"/>
                    <a:gd name="connsiteX6" fmla="*/ 180975 w 542925"/>
                    <a:gd name="connsiteY6" fmla="*/ 407194 h 835819"/>
                    <a:gd name="connsiteX7" fmla="*/ 214312 w 542925"/>
                    <a:gd name="connsiteY7" fmla="*/ 473869 h 835819"/>
                    <a:gd name="connsiteX8" fmla="*/ 250031 w 542925"/>
                    <a:gd name="connsiteY8" fmla="*/ 540544 h 835819"/>
                    <a:gd name="connsiteX9" fmla="*/ 278606 w 542925"/>
                    <a:gd name="connsiteY9" fmla="*/ 590550 h 835819"/>
                    <a:gd name="connsiteX10" fmla="*/ 297656 w 542925"/>
                    <a:gd name="connsiteY10" fmla="*/ 621506 h 835819"/>
                    <a:gd name="connsiteX11" fmla="*/ 309562 w 542925"/>
                    <a:gd name="connsiteY11" fmla="*/ 638175 h 835819"/>
                    <a:gd name="connsiteX12" fmla="*/ 330993 w 542925"/>
                    <a:gd name="connsiteY12" fmla="*/ 671512 h 835819"/>
                    <a:gd name="connsiteX13" fmla="*/ 350043 w 542925"/>
                    <a:gd name="connsiteY13" fmla="*/ 697706 h 835819"/>
                    <a:gd name="connsiteX14" fmla="*/ 366712 w 542925"/>
                    <a:gd name="connsiteY14" fmla="*/ 714375 h 835819"/>
                    <a:gd name="connsiteX15" fmla="*/ 376237 w 542925"/>
                    <a:gd name="connsiteY15" fmla="*/ 723900 h 835819"/>
                    <a:gd name="connsiteX16" fmla="*/ 392906 w 542925"/>
                    <a:gd name="connsiteY16" fmla="*/ 747712 h 835819"/>
                    <a:gd name="connsiteX17" fmla="*/ 414337 w 542925"/>
                    <a:gd name="connsiteY17" fmla="*/ 766762 h 835819"/>
                    <a:gd name="connsiteX18" fmla="*/ 431006 w 542925"/>
                    <a:gd name="connsiteY18" fmla="*/ 783431 h 835819"/>
                    <a:gd name="connsiteX19" fmla="*/ 445293 w 542925"/>
                    <a:gd name="connsiteY19" fmla="*/ 795337 h 835819"/>
                    <a:gd name="connsiteX20" fmla="*/ 457200 w 542925"/>
                    <a:gd name="connsiteY20" fmla="*/ 802481 h 835819"/>
                    <a:gd name="connsiteX21" fmla="*/ 471487 w 542925"/>
                    <a:gd name="connsiteY21" fmla="*/ 812006 h 835819"/>
                    <a:gd name="connsiteX22" fmla="*/ 490537 w 542925"/>
                    <a:gd name="connsiteY22" fmla="*/ 819150 h 835819"/>
                    <a:gd name="connsiteX23" fmla="*/ 511968 w 542925"/>
                    <a:gd name="connsiteY23" fmla="*/ 828675 h 835819"/>
                    <a:gd name="connsiteX24" fmla="*/ 531018 w 542925"/>
                    <a:gd name="connsiteY24" fmla="*/ 833437 h 835819"/>
                    <a:gd name="connsiteX25" fmla="*/ 542925 w 542925"/>
                    <a:gd name="connsiteY25" fmla="*/ 835819 h 83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2925" h="835819">
                      <a:moveTo>
                        <a:pt x="0" y="0"/>
                      </a:moveTo>
                      <a:cubicBezTo>
                        <a:pt x="11112" y="27979"/>
                        <a:pt x="22225" y="55959"/>
                        <a:pt x="30956" y="76200"/>
                      </a:cubicBezTo>
                      <a:cubicBezTo>
                        <a:pt x="39687" y="96441"/>
                        <a:pt x="52387" y="121444"/>
                        <a:pt x="52387" y="121444"/>
                      </a:cubicBezTo>
                      <a:cubicBezTo>
                        <a:pt x="60324" y="138113"/>
                        <a:pt x="67469" y="151606"/>
                        <a:pt x="78581" y="176212"/>
                      </a:cubicBezTo>
                      <a:cubicBezTo>
                        <a:pt x="89693" y="200818"/>
                        <a:pt x="107156" y="240506"/>
                        <a:pt x="119062" y="269081"/>
                      </a:cubicBezTo>
                      <a:cubicBezTo>
                        <a:pt x="130968" y="297656"/>
                        <a:pt x="139699" y="324643"/>
                        <a:pt x="150018" y="347662"/>
                      </a:cubicBezTo>
                      <a:cubicBezTo>
                        <a:pt x="160337" y="370681"/>
                        <a:pt x="170259" y="386159"/>
                        <a:pt x="180975" y="407194"/>
                      </a:cubicBezTo>
                      <a:cubicBezTo>
                        <a:pt x="191691" y="428229"/>
                        <a:pt x="202803" y="451644"/>
                        <a:pt x="214312" y="473869"/>
                      </a:cubicBezTo>
                      <a:cubicBezTo>
                        <a:pt x="225821" y="496094"/>
                        <a:pt x="239315" y="521097"/>
                        <a:pt x="250031" y="540544"/>
                      </a:cubicBezTo>
                      <a:cubicBezTo>
                        <a:pt x="260747" y="559991"/>
                        <a:pt x="270669" y="577056"/>
                        <a:pt x="278606" y="590550"/>
                      </a:cubicBezTo>
                      <a:cubicBezTo>
                        <a:pt x="286543" y="604044"/>
                        <a:pt x="292497" y="613569"/>
                        <a:pt x="297656" y="621506"/>
                      </a:cubicBezTo>
                      <a:cubicBezTo>
                        <a:pt x="302815" y="629444"/>
                        <a:pt x="304006" y="629841"/>
                        <a:pt x="309562" y="638175"/>
                      </a:cubicBezTo>
                      <a:cubicBezTo>
                        <a:pt x="315118" y="646509"/>
                        <a:pt x="324246" y="661590"/>
                        <a:pt x="330993" y="671512"/>
                      </a:cubicBezTo>
                      <a:cubicBezTo>
                        <a:pt x="337740" y="681434"/>
                        <a:pt x="344090" y="690562"/>
                        <a:pt x="350043" y="697706"/>
                      </a:cubicBezTo>
                      <a:cubicBezTo>
                        <a:pt x="355996" y="704850"/>
                        <a:pt x="366712" y="714375"/>
                        <a:pt x="366712" y="714375"/>
                      </a:cubicBezTo>
                      <a:cubicBezTo>
                        <a:pt x="371078" y="718741"/>
                        <a:pt x="371871" y="718344"/>
                        <a:pt x="376237" y="723900"/>
                      </a:cubicBezTo>
                      <a:cubicBezTo>
                        <a:pt x="380603" y="729456"/>
                        <a:pt x="386556" y="740568"/>
                        <a:pt x="392906" y="747712"/>
                      </a:cubicBezTo>
                      <a:cubicBezTo>
                        <a:pt x="399256" y="754856"/>
                        <a:pt x="407987" y="760809"/>
                        <a:pt x="414337" y="766762"/>
                      </a:cubicBezTo>
                      <a:cubicBezTo>
                        <a:pt x="420687" y="772715"/>
                        <a:pt x="425847" y="778669"/>
                        <a:pt x="431006" y="783431"/>
                      </a:cubicBezTo>
                      <a:cubicBezTo>
                        <a:pt x="436165" y="788194"/>
                        <a:pt x="440927" y="792162"/>
                        <a:pt x="445293" y="795337"/>
                      </a:cubicBezTo>
                      <a:cubicBezTo>
                        <a:pt x="449659" y="798512"/>
                        <a:pt x="452834" y="799703"/>
                        <a:pt x="457200" y="802481"/>
                      </a:cubicBezTo>
                      <a:cubicBezTo>
                        <a:pt x="461566" y="805259"/>
                        <a:pt x="465931" y="809228"/>
                        <a:pt x="471487" y="812006"/>
                      </a:cubicBezTo>
                      <a:cubicBezTo>
                        <a:pt x="477043" y="814784"/>
                        <a:pt x="483790" y="816372"/>
                        <a:pt x="490537" y="819150"/>
                      </a:cubicBezTo>
                      <a:cubicBezTo>
                        <a:pt x="497284" y="821928"/>
                        <a:pt x="505221" y="826294"/>
                        <a:pt x="511968" y="828675"/>
                      </a:cubicBezTo>
                      <a:cubicBezTo>
                        <a:pt x="518715" y="831056"/>
                        <a:pt x="525859" y="832246"/>
                        <a:pt x="531018" y="833437"/>
                      </a:cubicBezTo>
                      <a:cubicBezTo>
                        <a:pt x="536177" y="834628"/>
                        <a:pt x="539551" y="835223"/>
                        <a:pt x="542925" y="835819"/>
                      </a:cubicBezTo>
                    </a:path>
                  </a:pathLst>
                </a:cu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VE" sz="1100">
                    <a:solidFill>
                      <a:srgbClr val="006600"/>
                    </a:solidFill>
                  </a:endParaRPr>
                </a:p>
              </p:txBody>
            </p:sp>
            <p:sp>
              <p:nvSpPr>
                <p:cNvPr id="31" name="Freeform 21"/>
                <p:cNvSpPr/>
                <p:nvPr/>
              </p:nvSpPr>
              <p:spPr>
                <a:xfrm flipH="1">
                  <a:off x="1769822" y="-129542"/>
                  <a:ext cx="542924" cy="835819"/>
                </a:xfrm>
                <a:custGeom>
                  <a:avLst/>
                  <a:gdLst>
                    <a:gd name="connsiteX0" fmla="*/ 0 w 542925"/>
                    <a:gd name="connsiteY0" fmla="*/ 0 h 835819"/>
                    <a:gd name="connsiteX1" fmla="*/ 30956 w 542925"/>
                    <a:gd name="connsiteY1" fmla="*/ 76200 h 835819"/>
                    <a:gd name="connsiteX2" fmla="*/ 52387 w 542925"/>
                    <a:gd name="connsiteY2" fmla="*/ 121444 h 835819"/>
                    <a:gd name="connsiteX3" fmla="*/ 78581 w 542925"/>
                    <a:gd name="connsiteY3" fmla="*/ 176212 h 835819"/>
                    <a:gd name="connsiteX4" fmla="*/ 119062 w 542925"/>
                    <a:gd name="connsiteY4" fmla="*/ 269081 h 835819"/>
                    <a:gd name="connsiteX5" fmla="*/ 150018 w 542925"/>
                    <a:gd name="connsiteY5" fmla="*/ 347662 h 835819"/>
                    <a:gd name="connsiteX6" fmla="*/ 180975 w 542925"/>
                    <a:gd name="connsiteY6" fmla="*/ 407194 h 835819"/>
                    <a:gd name="connsiteX7" fmla="*/ 214312 w 542925"/>
                    <a:gd name="connsiteY7" fmla="*/ 473869 h 835819"/>
                    <a:gd name="connsiteX8" fmla="*/ 250031 w 542925"/>
                    <a:gd name="connsiteY8" fmla="*/ 540544 h 835819"/>
                    <a:gd name="connsiteX9" fmla="*/ 278606 w 542925"/>
                    <a:gd name="connsiteY9" fmla="*/ 590550 h 835819"/>
                    <a:gd name="connsiteX10" fmla="*/ 297656 w 542925"/>
                    <a:gd name="connsiteY10" fmla="*/ 621506 h 835819"/>
                    <a:gd name="connsiteX11" fmla="*/ 309562 w 542925"/>
                    <a:gd name="connsiteY11" fmla="*/ 638175 h 835819"/>
                    <a:gd name="connsiteX12" fmla="*/ 330993 w 542925"/>
                    <a:gd name="connsiteY12" fmla="*/ 671512 h 835819"/>
                    <a:gd name="connsiteX13" fmla="*/ 350043 w 542925"/>
                    <a:gd name="connsiteY13" fmla="*/ 697706 h 835819"/>
                    <a:gd name="connsiteX14" fmla="*/ 366712 w 542925"/>
                    <a:gd name="connsiteY14" fmla="*/ 714375 h 835819"/>
                    <a:gd name="connsiteX15" fmla="*/ 376237 w 542925"/>
                    <a:gd name="connsiteY15" fmla="*/ 723900 h 835819"/>
                    <a:gd name="connsiteX16" fmla="*/ 392906 w 542925"/>
                    <a:gd name="connsiteY16" fmla="*/ 747712 h 835819"/>
                    <a:gd name="connsiteX17" fmla="*/ 414337 w 542925"/>
                    <a:gd name="connsiteY17" fmla="*/ 766762 h 835819"/>
                    <a:gd name="connsiteX18" fmla="*/ 431006 w 542925"/>
                    <a:gd name="connsiteY18" fmla="*/ 783431 h 835819"/>
                    <a:gd name="connsiteX19" fmla="*/ 445293 w 542925"/>
                    <a:gd name="connsiteY19" fmla="*/ 795337 h 835819"/>
                    <a:gd name="connsiteX20" fmla="*/ 457200 w 542925"/>
                    <a:gd name="connsiteY20" fmla="*/ 802481 h 835819"/>
                    <a:gd name="connsiteX21" fmla="*/ 471487 w 542925"/>
                    <a:gd name="connsiteY21" fmla="*/ 812006 h 835819"/>
                    <a:gd name="connsiteX22" fmla="*/ 490537 w 542925"/>
                    <a:gd name="connsiteY22" fmla="*/ 819150 h 835819"/>
                    <a:gd name="connsiteX23" fmla="*/ 511968 w 542925"/>
                    <a:gd name="connsiteY23" fmla="*/ 828675 h 835819"/>
                    <a:gd name="connsiteX24" fmla="*/ 531018 w 542925"/>
                    <a:gd name="connsiteY24" fmla="*/ 833437 h 835819"/>
                    <a:gd name="connsiteX25" fmla="*/ 542925 w 542925"/>
                    <a:gd name="connsiteY25" fmla="*/ 835819 h 83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2925" h="835819">
                      <a:moveTo>
                        <a:pt x="0" y="0"/>
                      </a:moveTo>
                      <a:cubicBezTo>
                        <a:pt x="11112" y="27979"/>
                        <a:pt x="22225" y="55959"/>
                        <a:pt x="30956" y="76200"/>
                      </a:cubicBezTo>
                      <a:cubicBezTo>
                        <a:pt x="39687" y="96441"/>
                        <a:pt x="52387" y="121444"/>
                        <a:pt x="52387" y="121444"/>
                      </a:cubicBezTo>
                      <a:cubicBezTo>
                        <a:pt x="60324" y="138113"/>
                        <a:pt x="67469" y="151606"/>
                        <a:pt x="78581" y="176212"/>
                      </a:cubicBezTo>
                      <a:cubicBezTo>
                        <a:pt x="89693" y="200818"/>
                        <a:pt x="107156" y="240506"/>
                        <a:pt x="119062" y="269081"/>
                      </a:cubicBezTo>
                      <a:cubicBezTo>
                        <a:pt x="130968" y="297656"/>
                        <a:pt x="139699" y="324643"/>
                        <a:pt x="150018" y="347662"/>
                      </a:cubicBezTo>
                      <a:cubicBezTo>
                        <a:pt x="160337" y="370681"/>
                        <a:pt x="170259" y="386159"/>
                        <a:pt x="180975" y="407194"/>
                      </a:cubicBezTo>
                      <a:cubicBezTo>
                        <a:pt x="191691" y="428229"/>
                        <a:pt x="202803" y="451644"/>
                        <a:pt x="214312" y="473869"/>
                      </a:cubicBezTo>
                      <a:cubicBezTo>
                        <a:pt x="225821" y="496094"/>
                        <a:pt x="239315" y="521097"/>
                        <a:pt x="250031" y="540544"/>
                      </a:cubicBezTo>
                      <a:cubicBezTo>
                        <a:pt x="260747" y="559991"/>
                        <a:pt x="270669" y="577056"/>
                        <a:pt x="278606" y="590550"/>
                      </a:cubicBezTo>
                      <a:cubicBezTo>
                        <a:pt x="286543" y="604044"/>
                        <a:pt x="292497" y="613569"/>
                        <a:pt x="297656" y="621506"/>
                      </a:cubicBezTo>
                      <a:cubicBezTo>
                        <a:pt x="302815" y="629444"/>
                        <a:pt x="304006" y="629841"/>
                        <a:pt x="309562" y="638175"/>
                      </a:cubicBezTo>
                      <a:cubicBezTo>
                        <a:pt x="315118" y="646509"/>
                        <a:pt x="324246" y="661590"/>
                        <a:pt x="330993" y="671512"/>
                      </a:cubicBezTo>
                      <a:cubicBezTo>
                        <a:pt x="337740" y="681434"/>
                        <a:pt x="344090" y="690562"/>
                        <a:pt x="350043" y="697706"/>
                      </a:cubicBezTo>
                      <a:cubicBezTo>
                        <a:pt x="355996" y="704850"/>
                        <a:pt x="366712" y="714375"/>
                        <a:pt x="366712" y="714375"/>
                      </a:cubicBezTo>
                      <a:cubicBezTo>
                        <a:pt x="371078" y="718741"/>
                        <a:pt x="371871" y="718344"/>
                        <a:pt x="376237" y="723900"/>
                      </a:cubicBezTo>
                      <a:cubicBezTo>
                        <a:pt x="380603" y="729456"/>
                        <a:pt x="386556" y="740568"/>
                        <a:pt x="392906" y="747712"/>
                      </a:cubicBezTo>
                      <a:cubicBezTo>
                        <a:pt x="399256" y="754856"/>
                        <a:pt x="407987" y="760809"/>
                        <a:pt x="414337" y="766762"/>
                      </a:cubicBezTo>
                      <a:cubicBezTo>
                        <a:pt x="420687" y="772715"/>
                        <a:pt x="425847" y="778669"/>
                        <a:pt x="431006" y="783431"/>
                      </a:cubicBezTo>
                      <a:cubicBezTo>
                        <a:pt x="436165" y="788194"/>
                        <a:pt x="440927" y="792162"/>
                        <a:pt x="445293" y="795337"/>
                      </a:cubicBezTo>
                      <a:cubicBezTo>
                        <a:pt x="449659" y="798512"/>
                        <a:pt x="452834" y="799703"/>
                        <a:pt x="457200" y="802481"/>
                      </a:cubicBezTo>
                      <a:cubicBezTo>
                        <a:pt x="461566" y="805259"/>
                        <a:pt x="465931" y="809228"/>
                        <a:pt x="471487" y="812006"/>
                      </a:cubicBezTo>
                      <a:cubicBezTo>
                        <a:pt x="477043" y="814784"/>
                        <a:pt x="483790" y="816372"/>
                        <a:pt x="490537" y="819150"/>
                      </a:cubicBezTo>
                      <a:cubicBezTo>
                        <a:pt x="497284" y="821928"/>
                        <a:pt x="505221" y="826294"/>
                        <a:pt x="511968" y="828675"/>
                      </a:cubicBezTo>
                      <a:cubicBezTo>
                        <a:pt x="518715" y="831056"/>
                        <a:pt x="525859" y="832246"/>
                        <a:pt x="531018" y="833437"/>
                      </a:cubicBezTo>
                      <a:cubicBezTo>
                        <a:pt x="536177" y="834628"/>
                        <a:pt x="539551" y="835223"/>
                        <a:pt x="542925" y="835819"/>
                      </a:cubicBezTo>
                    </a:path>
                  </a:pathLst>
                </a:cu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VE" sz="1100">
                    <a:solidFill>
                      <a:srgbClr val="006600"/>
                    </a:solidFill>
                  </a:endParaRPr>
                </a:p>
              </p:txBody>
            </p:sp>
          </p:grpSp>
        </p:grpSp>
      </p:grpSp>
      <p:grpSp>
        <p:nvGrpSpPr>
          <p:cNvPr id="48" name="Grupo 47"/>
          <p:cNvGrpSpPr/>
          <p:nvPr/>
        </p:nvGrpSpPr>
        <p:grpSpPr>
          <a:xfrm>
            <a:off x="7165628" y="4217188"/>
            <a:ext cx="2502568" cy="1036597"/>
            <a:chOff x="7165628" y="4217188"/>
            <a:chExt cx="2502568" cy="1036597"/>
          </a:xfrm>
        </p:grpSpPr>
        <p:cxnSp>
          <p:nvCxnSpPr>
            <p:cNvPr id="35" name="Straight Connector 11"/>
            <p:cNvCxnSpPr/>
            <p:nvPr/>
          </p:nvCxnSpPr>
          <p:spPr>
            <a:xfrm flipH="1">
              <a:off x="7165628" y="4540794"/>
              <a:ext cx="2502568" cy="7562"/>
            </a:xfrm>
            <a:prstGeom prst="line">
              <a:avLst/>
            </a:prstGeom>
            <a:ln w="12700">
              <a:solidFill>
                <a:srgbClr val="00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7" name="Group 17"/>
            <p:cNvGrpSpPr/>
            <p:nvPr/>
          </p:nvGrpSpPr>
          <p:grpSpPr>
            <a:xfrm rot="10800000">
              <a:off x="7608455" y="4217188"/>
              <a:ext cx="1151772" cy="1036597"/>
              <a:chOff x="129545" y="-129543"/>
              <a:chExt cx="2168577" cy="1225193"/>
            </a:xfrm>
          </p:grpSpPr>
          <p:grpSp>
            <p:nvGrpSpPr>
              <p:cNvPr id="38" name="Group 18"/>
              <p:cNvGrpSpPr/>
              <p:nvPr/>
            </p:nvGrpSpPr>
            <p:grpSpPr>
              <a:xfrm>
                <a:off x="129545" y="701510"/>
                <a:ext cx="1083917" cy="394140"/>
                <a:chOff x="129545" y="701510"/>
                <a:chExt cx="1083919" cy="394140"/>
              </a:xfrm>
            </p:grpSpPr>
            <p:sp>
              <p:nvSpPr>
                <p:cNvPr id="42" name="Freeform 22"/>
                <p:cNvSpPr/>
                <p:nvPr/>
              </p:nvSpPr>
              <p:spPr>
                <a:xfrm>
                  <a:off x="129545" y="702184"/>
                  <a:ext cx="542925" cy="393465"/>
                </a:xfrm>
                <a:custGeom>
                  <a:avLst/>
                  <a:gdLst>
                    <a:gd name="connsiteX0" fmla="*/ 0 w 542925"/>
                    <a:gd name="connsiteY0" fmla="*/ 0 h 835819"/>
                    <a:gd name="connsiteX1" fmla="*/ 30956 w 542925"/>
                    <a:gd name="connsiteY1" fmla="*/ 76200 h 835819"/>
                    <a:gd name="connsiteX2" fmla="*/ 52387 w 542925"/>
                    <a:gd name="connsiteY2" fmla="*/ 121444 h 835819"/>
                    <a:gd name="connsiteX3" fmla="*/ 78581 w 542925"/>
                    <a:gd name="connsiteY3" fmla="*/ 176212 h 835819"/>
                    <a:gd name="connsiteX4" fmla="*/ 119062 w 542925"/>
                    <a:gd name="connsiteY4" fmla="*/ 269081 h 835819"/>
                    <a:gd name="connsiteX5" fmla="*/ 150018 w 542925"/>
                    <a:gd name="connsiteY5" fmla="*/ 347662 h 835819"/>
                    <a:gd name="connsiteX6" fmla="*/ 180975 w 542925"/>
                    <a:gd name="connsiteY6" fmla="*/ 407194 h 835819"/>
                    <a:gd name="connsiteX7" fmla="*/ 214312 w 542925"/>
                    <a:gd name="connsiteY7" fmla="*/ 473869 h 835819"/>
                    <a:gd name="connsiteX8" fmla="*/ 250031 w 542925"/>
                    <a:gd name="connsiteY8" fmla="*/ 540544 h 835819"/>
                    <a:gd name="connsiteX9" fmla="*/ 278606 w 542925"/>
                    <a:gd name="connsiteY9" fmla="*/ 590550 h 835819"/>
                    <a:gd name="connsiteX10" fmla="*/ 297656 w 542925"/>
                    <a:gd name="connsiteY10" fmla="*/ 621506 h 835819"/>
                    <a:gd name="connsiteX11" fmla="*/ 309562 w 542925"/>
                    <a:gd name="connsiteY11" fmla="*/ 638175 h 835819"/>
                    <a:gd name="connsiteX12" fmla="*/ 330993 w 542925"/>
                    <a:gd name="connsiteY12" fmla="*/ 671512 h 835819"/>
                    <a:gd name="connsiteX13" fmla="*/ 350043 w 542925"/>
                    <a:gd name="connsiteY13" fmla="*/ 697706 h 835819"/>
                    <a:gd name="connsiteX14" fmla="*/ 366712 w 542925"/>
                    <a:gd name="connsiteY14" fmla="*/ 714375 h 835819"/>
                    <a:gd name="connsiteX15" fmla="*/ 376237 w 542925"/>
                    <a:gd name="connsiteY15" fmla="*/ 723900 h 835819"/>
                    <a:gd name="connsiteX16" fmla="*/ 392906 w 542925"/>
                    <a:gd name="connsiteY16" fmla="*/ 747712 h 835819"/>
                    <a:gd name="connsiteX17" fmla="*/ 414337 w 542925"/>
                    <a:gd name="connsiteY17" fmla="*/ 766762 h 835819"/>
                    <a:gd name="connsiteX18" fmla="*/ 431006 w 542925"/>
                    <a:gd name="connsiteY18" fmla="*/ 783431 h 835819"/>
                    <a:gd name="connsiteX19" fmla="*/ 445293 w 542925"/>
                    <a:gd name="connsiteY19" fmla="*/ 795337 h 835819"/>
                    <a:gd name="connsiteX20" fmla="*/ 457200 w 542925"/>
                    <a:gd name="connsiteY20" fmla="*/ 802481 h 835819"/>
                    <a:gd name="connsiteX21" fmla="*/ 471487 w 542925"/>
                    <a:gd name="connsiteY21" fmla="*/ 812006 h 835819"/>
                    <a:gd name="connsiteX22" fmla="*/ 490537 w 542925"/>
                    <a:gd name="connsiteY22" fmla="*/ 819150 h 835819"/>
                    <a:gd name="connsiteX23" fmla="*/ 511968 w 542925"/>
                    <a:gd name="connsiteY23" fmla="*/ 828675 h 835819"/>
                    <a:gd name="connsiteX24" fmla="*/ 531018 w 542925"/>
                    <a:gd name="connsiteY24" fmla="*/ 833437 h 835819"/>
                    <a:gd name="connsiteX25" fmla="*/ 542925 w 542925"/>
                    <a:gd name="connsiteY25" fmla="*/ 835819 h 83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2925" h="835819">
                      <a:moveTo>
                        <a:pt x="0" y="0"/>
                      </a:moveTo>
                      <a:cubicBezTo>
                        <a:pt x="11112" y="27979"/>
                        <a:pt x="22225" y="55959"/>
                        <a:pt x="30956" y="76200"/>
                      </a:cubicBezTo>
                      <a:cubicBezTo>
                        <a:pt x="39687" y="96441"/>
                        <a:pt x="52387" y="121444"/>
                        <a:pt x="52387" y="121444"/>
                      </a:cubicBezTo>
                      <a:cubicBezTo>
                        <a:pt x="60324" y="138113"/>
                        <a:pt x="67469" y="151606"/>
                        <a:pt x="78581" y="176212"/>
                      </a:cubicBezTo>
                      <a:cubicBezTo>
                        <a:pt x="89693" y="200818"/>
                        <a:pt x="107156" y="240506"/>
                        <a:pt x="119062" y="269081"/>
                      </a:cubicBezTo>
                      <a:cubicBezTo>
                        <a:pt x="130968" y="297656"/>
                        <a:pt x="139699" y="324643"/>
                        <a:pt x="150018" y="347662"/>
                      </a:cubicBezTo>
                      <a:cubicBezTo>
                        <a:pt x="160337" y="370681"/>
                        <a:pt x="170259" y="386159"/>
                        <a:pt x="180975" y="407194"/>
                      </a:cubicBezTo>
                      <a:cubicBezTo>
                        <a:pt x="191691" y="428229"/>
                        <a:pt x="202803" y="451644"/>
                        <a:pt x="214312" y="473869"/>
                      </a:cubicBezTo>
                      <a:cubicBezTo>
                        <a:pt x="225821" y="496094"/>
                        <a:pt x="239315" y="521097"/>
                        <a:pt x="250031" y="540544"/>
                      </a:cubicBezTo>
                      <a:cubicBezTo>
                        <a:pt x="260747" y="559991"/>
                        <a:pt x="270669" y="577056"/>
                        <a:pt x="278606" y="590550"/>
                      </a:cubicBezTo>
                      <a:cubicBezTo>
                        <a:pt x="286543" y="604044"/>
                        <a:pt x="292497" y="613569"/>
                        <a:pt x="297656" y="621506"/>
                      </a:cubicBezTo>
                      <a:cubicBezTo>
                        <a:pt x="302815" y="629444"/>
                        <a:pt x="304006" y="629841"/>
                        <a:pt x="309562" y="638175"/>
                      </a:cubicBezTo>
                      <a:cubicBezTo>
                        <a:pt x="315118" y="646509"/>
                        <a:pt x="324246" y="661590"/>
                        <a:pt x="330993" y="671512"/>
                      </a:cubicBezTo>
                      <a:cubicBezTo>
                        <a:pt x="337740" y="681434"/>
                        <a:pt x="344090" y="690562"/>
                        <a:pt x="350043" y="697706"/>
                      </a:cubicBezTo>
                      <a:cubicBezTo>
                        <a:pt x="355996" y="704850"/>
                        <a:pt x="366712" y="714375"/>
                        <a:pt x="366712" y="714375"/>
                      </a:cubicBezTo>
                      <a:cubicBezTo>
                        <a:pt x="371078" y="718741"/>
                        <a:pt x="371871" y="718344"/>
                        <a:pt x="376237" y="723900"/>
                      </a:cubicBezTo>
                      <a:cubicBezTo>
                        <a:pt x="380603" y="729456"/>
                        <a:pt x="386556" y="740568"/>
                        <a:pt x="392906" y="747712"/>
                      </a:cubicBezTo>
                      <a:cubicBezTo>
                        <a:pt x="399256" y="754856"/>
                        <a:pt x="407987" y="760809"/>
                        <a:pt x="414337" y="766762"/>
                      </a:cubicBezTo>
                      <a:cubicBezTo>
                        <a:pt x="420687" y="772715"/>
                        <a:pt x="425847" y="778669"/>
                        <a:pt x="431006" y="783431"/>
                      </a:cubicBezTo>
                      <a:cubicBezTo>
                        <a:pt x="436165" y="788194"/>
                        <a:pt x="440927" y="792162"/>
                        <a:pt x="445293" y="795337"/>
                      </a:cubicBezTo>
                      <a:cubicBezTo>
                        <a:pt x="449659" y="798512"/>
                        <a:pt x="452834" y="799703"/>
                        <a:pt x="457200" y="802481"/>
                      </a:cubicBezTo>
                      <a:cubicBezTo>
                        <a:pt x="461566" y="805259"/>
                        <a:pt x="465931" y="809228"/>
                        <a:pt x="471487" y="812006"/>
                      </a:cubicBezTo>
                      <a:cubicBezTo>
                        <a:pt x="477043" y="814784"/>
                        <a:pt x="483790" y="816372"/>
                        <a:pt x="490537" y="819150"/>
                      </a:cubicBezTo>
                      <a:cubicBezTo>
                        <a:pt x="497284" y="821928"/>
                        <a:pt x="505221" y="826294"/>
                        <a:pt x="511968" y="828675"/>
                      </a:cubicBezTo>
                      <a:cubicBezTo>
                        <a:pt x="518715" y="831056"/>
                        <a:pt x="525859" y="832246"/>
                        <a:pt x="531018" y="833437"/>
                      </a:cubicBezTo>
                      <a:cubicBezTo>
                        <a:pt x="536177" y="834628"/>
                        <a:pt x="539551" y="835223"/>
                        <a:pt x="542925" y="835819"/>
                      </a:cubicBezTo>
                    </a:path>
                  </a:pathLst>
                </a:cu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VE" sz="1100">
                    <a:solidFill>
                      <a:srgbClr val="006600"/>
                    </a:solidFill>
                  </a:endParaRPr>
                </a:p>
              </p:txBody>
            </p:sp>
            <p:sp>
              <p:nvSpPr>
                <p:cNvPr id="43" name="Freeform 23"/>
                <p:cNvSpPr/>
                <p:nvPr/>
              </p:nvSpPr>
              <p:spPr>
                <a:xfrm flipH="1">
                  <a:off x="670540" y="701510"/>
                  <a:ext cx="542924" cy="394140"/>
                </a:xfrm>
                <a:custGeom>
                  <a:avLst/>
                  <a:gdLst>
                    <a:gd name="connsiteX0" fmla="*/ 0 w 542925"/>
                    <a:gd name="connsiteY0" fmla="*/ 0 h 835819"/>
                    <a:gd name="connsiteX1" fmla="*/ 30956 w 542925"/>
                    <a:gd name="connsiteY1" fmla="*/ 76200 h 835819"/>
                    <a:gd name="connsiteX2" fmla="*/ 52387 w 542925"/>
                    <a:gd name="connsiteY2" fmla="*/ 121444 h 835819"/>
                    <a:gd name="connsiteX3" fmla="*/ 78581 w 542925"/>
                    <a:gd name="connsiteY3" fmla="*/ 176212 h 835819"/>
                    <a:gd name="connsiteX4" fmla="*/ 119062 w 542925"/>
                    <a:gd name="connsiteY4" fmla="*/ 269081 h 835819"/>
                    <a:gd name="connsiteX5" fmla="*/ 150018 w 542925"/>
                    <a:gd name="connsiteY5" fmla="*/ 347662 h 835819"/>
                    <a:gd name="connsiteX6" fmla="*/ 180975 w 542925"/>
                    <a:gd name="connsiteY6" fmla="*/ 407194 h 835819"/>
                    <a:gd name="connsiteX7" fmla="*/ 214312 w 542925"/>
                    <a:gd name="connsiteY7" fmla="*/ 473869 h 835819"/>
                    <a:gd name="connsiteX8" fmla="*/ 250031 w 542925"/>
                    <a:gd name="connsiteY8" fmla="*/ 540544 h 835819"/>
                    <a:gd name="connsiteX9" fmla="*/ 278606 w 542925"/>
                    <a:gd name="connsiteY9" fmla="*/ 590550 h 835819"/>
                    <a:gd name="connsiteX10" fmla="*/ 297656 w 542925"/>
                    <a:gd name="connsiteY10" fmla="*/ 621506 h 835819"/>
                    <a:gd name="connsiteX11" fmla="*/ 309562 w 542925"/>
                    <a:gd name="connsiteY11" fmla="*/ 638175 h 835819"/>
                    <a:gd name="connsiteX12" fmla="*/ 330993 w 542925"/>
                    <a:gd name="connsiteY12" fmla="*/ 671512 h 835819"/>
                    <a:gd name="connsiteX13" fmla="*/ 350043 w 542925"/>
                    <a:gd name="connsiteY13" fmla="*/ 697706 h 835819"/>
                    <a:gd name="connsiteX14" fmla="*/ 366712 w 542925"/>
                    <a:gd name="connsiteY14" fmla="*/ 714375 h 835819"/>
                    <a:gd name="connsiteX15" fmla="*/ 376237 w 542925"/>
                    <a:gd name="connsiteY15" fmla="*/ 723900 h 835819"/>
                    <a:gd name="connsiteX16" fmla="*/ 392906 w 542925"/>
                    <a:gd name="connsiteY16" fmla="*/ 747712 h 835819"/>
                    <a:gd name="connsiteX17" fmla="*/ 414337 w 542925"/>
                    <a:gd name="connsiteY17" fmla="*/ 766762 h 835819"/>
                    <a:gd name="connsiteX18" fmla="*/ 431006 w 542925"/>
                    <a:gd name="connsiteY18" fmla="*/ 783431 h 835819"/>
                    <a:gd name="connsiteX19" fmla="*/ 445293 w 542925"/>
                    <a:gd name="connsiteY19" fmla="*/ 795337 h 835819"/>
                    <a:gd name="connsiteX20" fmla="*/ 457200 w 542925"/>
                    <a:gd name="connsiteY20" fmla="*/ 802481 h 835819"/>
                    <a:gd name="connsiteX21" fmla="*/ 471487 w 542925"/>
                    <a:gd name="connsiteY21" fmla="*/ 812006 h 835819"/>
                    <a:gd name="connsiteX22" fmla="*/ 490537 w 542925"/>
                    <a:gd name="connsiteY22" fmla="*/ 819150 h 835819"/>
                    <a:gd name="connsiteX23" fmla="*/ 511968 w 542925"/>
                    <a:gd name="connsiteY23" fmla="*/ 828675 h 835819"/>
                    <a:gd name="connsiteX24" fmla="*/ 531018 w 542925"/>
                    <a:gd name="connsiteY24" fmla="*/ 833437 h 835819"/>
                    <a:gd name="connsiteX25" fmla="*/ 542925 w 542925"/>
                    <a:gd name="connsiteY25" fmla="*/ 835819 h 83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2925" h="835819">
                      <a:moveTo>
                        <a:pt x="0" y="0"/>
                      </a:moveTo>
                      <a:cubicBezTo>
                        <a:pt x="11112" y="27979"/>
                        <a:pt x="22225" y="55959"/>
                        <a:pt x="30956" y="76200"/>
                      </a:cubicBezTo>
                      <a:cubicBezTo>
                        <a:pt x="39687" y="96441"/>
                        <a:pt x="52387" y="121444"/>
                        <a:pt x="52387" y="121444"/>
                      </a:cubicBezTo>
                      <a:cubicBezTo>
                        <a:pt x="60324" y="138113"/>
                        <a:pt x="67469" y="151606"/>
                        <a:pt x="78581" y="176212"/>
                      </a:cubicBezTo>
                      <a:cubicBezTo>
                        <a:pt x="89693" y="200818"/>
                        <a:pt x="107156" y="240506"/>
                        <a:pt x="119062" y="269081"/>
                      </a:cubicBezTo>
                      <a:cubicBezTo>
                        <a:pt x="130968" y="297656"/>
                        <a:pt x="139699" y="324643"/>
                        <a:pt x="150018" y="347662"/>
                      </a:cubicBezTo>
                      <a:cubicBezTo>
                        <a:pt x="160337" y="370681"/>
                        <a:pt x="170259" y="386159"/>
                        <a:pt x="180975" y="407194"/>
                      </a:cubicBezTo>
                      <a:cubicBezTo>
                        <a:pt x="191691" y="428229"/>
                        <a:pt x="202803" y="451644"/>
                        <a:pt x="214312" y="473869"/>
                      </a:cubicBezTo>
                      <a:cubicBezTo>
                        <a:pt x="225821" y="496094"/>
                        <a:pt x="239315" y="521097"/>
                        <a:pt x="250031" y="540544"/>
                      </a:cubicBezTo>
                      <a:cubicBezTo>
                        <a:pt x="260747" y="559991"/>
                        <a:pt x="270669" y="577056"/>
                        <a:pt x="278606" y="590550"/>
                      </a:cubicBezTo>
                      <a:cubicBezTo>
                        <a:pt x="286543" y="604044"/>
                        <a:pt x="292497" y="613569"/>
                        <a:pt x="297656" y="621506"/>
                      </a:cubicBezTo>
                      <a:cubicBezTo>
                        <a:pt x="302815" y="629444"/>
                        <a:pt x="304006" y="629841"/>
                        <a:pt x="309562" y="638175"/>
                      </a:cubicBezTo>
                      <a:cubicBezTo>
                        <a:pt x="315118" y="646509"/>
                        <a:pt x="324246" y="661590"/>
                        <a:pt x="330993" y="671512"/>
                      </a:cubicBezTo>
                      <a:cubicBezTo>
                        <a:pt x="337740" y="681434"/>
                        <a:pt x="344090" y="690562"/>
                        <a:pt x="350043" y="697706"/>
                      </a:cubicBezTo>
                      <a:cubicBezTo>
                        <a:pt x="355996" y="704850"/>
                        <a:pt x="366712" y="714375"/>
                        <a:pt x="366712" y="714375"/>
                      </a:cubicBezTo>
                      <a:cubicBezTo>
                        <a:pt x="371078" y="718741"/>
                        <a:pt x="371871" y="718344"/>
                        <a:pt x="376237" y="723900"/>
                      </a:cubicBezTo>
                      <a:cubicBezTo>
                        <a:pt x="380603" y="729456"/>
                        <a:pt x="386556" y="740568"/>
                        <a:pt x="392906" y="747712"/>
                      </a:cubicBezTo>
                      <a:cubicBezTo>
                        <a:pt x="399256" y="754856"/>
                        <a:pt x="407987" y="760809"/>
                        <a:pt x="414337" y="766762"/>
                      </a:cubicBezTo>
                      <a:cubicBezTo>
                        <a:pt x="420687" y="772715"/>
                        <a:pt x="425847" y="778669"/>
                        <a:pt x="431006" y="783431"/>
                      </a:cubicBezTo>
                      <a:cubicBezTo>
                        <a:pt x="436165" y="788194"/>
                        <a:pt x="440927" y="792162"/>
                        <a:pt x="445293" y="795337"/>
                      </a:cubicBezTo>
                      <a:cubicBezTo>
                        <a:pt x="449659" y="798512"/>
                        <a:pt x="452834" y="799703"/>
                        <a:pt x="457200" y="802481"/>
                      </a:cubicBezTo>
                      <a:cubicBezTo>
                        <a:pt x="461566" y="805259"/>
                        <a:pt x="465931" y="809228"/>
                        <a:pt x="471487" y="812006"/>
                      </a:cubicBezTo>
                      <a:cubicBezTo>
                        <a:pt x="477043" y="814784"/>
                        <a:pt x="483790" y="816372"/>
                        <a:pt x="490537" y="819150"/>
                      </a:cubicBezTo>
                      <a:cubicBezTo>
                        <a:pt x="497284" y="821928"/>
                        <a:pt x="505221" y="826294"/>
                        <a:pt x="511968" y="828675"/>
                      </a:cubicBezTo>
                      <a:cubicBezTo>
                        <a:pt x="518715" y="831056"/>
                        <a:pt x="525859" y="832246"/>
                        <a:pt x="531018" y="833437"/>
                      </a:cubicBezTo>
                      <a:cubicBezTo>
                        <a:pt x="536177" y="834628"/>
                        <a:pt x="539551" y="835223"/>
                        <a:pt x="542925" y="835819"/>
                      </a:cubicBezTo>
                    </a:path>
                  </a:pathLst>
                </a:cu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VE" sz="1100">
                    <a:solidFill>
                      <a:srgbClr val="006600"/>
                    </a:solidFill>
                  </a:endParaRPr>
                </a:p>
              </p:txBody>
            </p:sp>
          </p:grpSp>
          <p:grpSp>
            <p:nvGrpSpPr>
              <p:cNvPr id="39" name="Group 19"/>
              <p:cNvGrpSpPr/>
              <p:nvPr/>
            </p:nvGrpSpPr>
            <p:grpSpPr>
              <a:xfrm flipV="1">
                <a:off x="1211819" y="-129543"/>
                <a:ext cx="1086303" cy="836494"/>
                <a:chOff x="1211818" y="-129543"/>
                <a:chExt cx="1083921" cy="836494"/>
              </a:xfrm>
            </p:grpSpPr>
            <p:sp>
              <p:nvSpPr>
                <p:cNvPr id="40" name="Freeform 20"/>
                <p:cNvSpPr/>
                <p:nvPr/>
              </p:nvSpPr>
              <p:spPr>
                <a:xfrm>
                  <a:off x="1211818" y="-128868"/>
                  <a:ext cx="542925" cy="835819"/>
                </a:xfrm>
                <a:custGeom>
                  <a:avLst/>
                  <a:gdLst>
                    <a:gd name="connsiteX0" fmla="*/ 0 w 542925"/>
                    <a:gd name="connsiteY0" fmla="*/ 0 h 835819"/>
                    <a:gd name="connsiteX1" fmla="*/ 30956 w 542925"/>
                    <a:gd name="connsiteY1" fmla="*/ 76200 h 835819"/>
                    <a:gd name="connsiteX2" fmla="*/ 52387 w 542925"/>
                    <a:gd name="connsiteY2" fmla="*/ 121444 h 835819"/>
                    <a:gd name="connsiteX3" fmla="*/ 78581 w 542925"/>
                    <a:gd name="connsiteY3" fmla="*/ 176212 h 835819"/>
                    <a:gd name="connsiteX4" fmla="*/ 119062 w 542925"/>
                    <a:gd name="connsiteY4" fmla="*/ 269081 h 835819"/>
                    <a:gd name="connsiteX5" fmla="*/ 150018 w 542925"/>
                    <a:gd name="connsiteY5" fmla="*/ 347662 h 835819"/>
                    <a:gd name="connsiteX6" fmla="*/ 180975 w 542925"/>
                    <a:gd name="connsiteY6" fmla="*/ 407194 h 835819"/>
                    <a:gd name="connsiteX7" fmla="*/ 214312 w 542925"/>
                    <a:gd name="connsiteY7" fmla="*/ 473869 h 835819"/>
                    <a:gd name="connsiteX8" fmla="*/ 250031 w 542925"/>
                    <a:gd name="connsiteY8" fmla="*/ 540544 h 835819"/>
                    <a:gd name="connsiteX9" fmla="*/ 278606 w 542925"/>
                    <a:gd name="connsiteY9" fmla="*/ 590550 h 835819"/>
                    <a:gd name="connsiteX10" fmla="*/ 297656 w 542925"/>
                    <a:gd name="connsiteY10" fmla="*/ 621506 h 835819"/>
                    <a:gd name="connsiteX11" fmla="*/ 309562 w 542925"/>
                    <a:gd name="connsiteY11" fmla="*/ 638175 h 835819"/>
                    <a:gd name="connsiteX12" fmla="*/ 330993 w 542925"/>
                    <a:gd name="connsiteY12" fmla="*/ 671512 h 835819"/>
                    <a:gd name="connsiteX13" fmla="*/ 350043 w 542925"/>
                    <a:gd name="connsiteY13" fmla="*/ 697706 h 835819"/>
                    <a:gd name="connsiteX14" fmla="*/ 366712 w 542925"/>
                    <a:gd name="connsiteY14" fmla="*/ 714375 h 835819"/>
                    <a:gd name="connsiteX15" fmla="*/ 376237 w 542925"/>
                    <a:gd name="connsiteY15" fmla="*/ 723900 h 835819"/>
                    <a:gd name="connsiteX16" fmla="*/ 392906 w 542925"/>
                    <a:gd name="connsiteY16" fmla="*/ 747712 h 835819"/>
                    <a:gd name="connsiteX17" fmla="*/ 414337 w 542925"/>
                    <a:gd name="connsiteY17" fmla="*/ 766762 h 835819"/>
                    <a:gd name="connsiteX18" fmla="*/ 431006 w 542925"/>
                    <a:gd name="connsiteY18" fmla="*/ 783431 h 835819"/>
                    <a:gd name="connsiteX19" fmla="*/ 445293 w 542925"/>
                    <a:gd name="connsiteY19" fmla="*/ 795337 h 835819"/>
                    <a:gd name="connsiteX20" fmla="*/ 457200 w 542925"/>
                    <a:gd name="connsiteY20" fmla="*/ 802481 h 835819"/>
                    <a:gd name="connsiteX21" fmla="*/ 471487 w 542925"/>
                    <a:gd name="connsiteY21" fmla="*/ 812006 h 835819"/>
                    <a:gd name="connsiteX22" fmla="*/ 490537 w 542925"/>
                    <a:gd name="connsiteY22" fmla="*/ 819150 h 835819"/>
                    <a:gd name="connsiteX23" fmla="*/ 511968 w 542925"/>
                    <a:gd name="connsiteY23" fmla="*/ 828675 h 835819"/>
                    <a:gd name="connsiteX24" fmla="*/ 531018 w 542925"/>
                    <a:gd name="connsiteY24" fmla="*/ 833437 h 835819"/>
                    <a:gd name="connsiteX25" fmla="*/ 542925 w 542925"/>
                    <a:gd name="connsiteY25" fmla="*/ 835819 h 83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2925" h="835819">
                      <a:moveTo>
                        <a:pt x="0" y="0"/>
                      </a:moveTo>
                      <a:cubicBezTo>
                        <a:pt x="11112" y="27979"/>
                        <a:pt x="22225" y="55959"/>
                        <a:pt x="30956" y="76200"/>
                      </a:cubicBezTo>
                      <a:cubicBezTo>
                        <a:pt x="39687" y="96441"/>
                        <a:pt x="52387" y="121444"/>
                        <a:pt x="52387" y="121444"/>
                      </a:cubicBezTo>
                      <a:cubicBezTo>
                        <a:pt x="60324" y="138113"/>
                        <a:pt x="67469" y="151606"/>
                        <a:pt x="78581" y="176212"/>
                      </a:cubicBezTo>
                      <a:cubicBezTo>
                        <a:pt x="89693" y="200818"/>
                        <a:pt x="107156" y="240506"/>
                        <a:pt x="119062" y="269081"/>
                      </a:cubicBezTo>
                      <a:cubicBezTo>
                        <a:pt x="130968" y="297656"/>
                        <a:pt x="139699" y="324643"/>
                        <a:pt x="150018" y="347662"/>
                      </a:cubicBezTo>
                      <a:cubicBezTo>
                        <a:pt x="160337" y="370681"/>
                        <a:pt x="170259" y="386159"/>
                        <a:pt x="180975" y="407194"/>
                      </a:cubicBezTo>
                      <a:cubicBezTo>
                        <a:pt x="191691" y="428229"/>
                        <a:pt x="202803" y="451644"/>
                        <a:pt x="214312" y="473869"/>
                      </a:cubicBezTo>
                      <a:cubicBezTo>
                        <a:pt x="225821" y="496094"/>
                        <a:pt x="239315" y="521097"/>
                        <a:pt x="250031" y="540544"/>
                      </a:cubicBezTo>
                      <a:cubicBezTo>
                        <a:pt x="260747" y="559991"/>
                        <a:pt x="270669" y="577056"/>
                        <a:pt x="278606" y="590550"/>
                      </a:cubicBezTo>
                      <a:cubicBezTo>
                        <a:pt x="286543" y="604044"/>
                        <a:pt x="292497" y="613569"/>
                        <a:pt x="297656" y="621506"/>
                      </a:cubicBezTo>
                      <a:cubicBezTo>
                        <a:pt x="302815" y="629444"/>
                        <a:pt x="304006" y="629841"/>
                        <a:pt x="309562" y="638175"/>
                      </a:cubicBezTo>
                      <a:cubicBezTo>
                        <a:pt x="315118" y="646509"/>
                        <a:pt x="324246" y="661590"/>
                        <a:pt x="330993" y="671512"/>
                      </a:cubicBezTo>
                      <a:cubicBezTo>
                        <a:pt x="337740" y="681434"/>
                        <a:pt x="344090" y="690562"/>
                        <a:pt x="350043" y="697706"/>
                      </a:cubicBezTo>
                      <a:cubicBezTo>
                        <a:pt x="355996" y="704850"/>
                        <a:pt x="366712" y="714375"/>
                        <a:pt x="366712" y="714375"/>
                      </a:cubicBezTo>
                      <a:cubicBezTo>
                        <a:pt x="371078" y="718741"/>
                        <a:pt x="371871" y="718344"/>
                        <a:pt x="376237" y="723900"/>
                      </a:cubicBezTo>
                      <a:cubicBezTo>
                        <a:pt x="380603" y="729456"/>
                        <a:pt x="386556" y="740568"/>
                        <a:pt x="392906" y="747712"/>
                      </a:cubicBezTo>
                      <a:cubicBezTo>
                        <a:pt x="399256" y="754856"/>
                        <a:pt x="407987" y="760809"/>
                        <a:pt x="414337" y="766762"/>
                      </a:cubicBezTo>
                      <a:cubicBezTo>
                        <a:pt x="420687" y="772715"/>
                        <a:pt x="425847" y="778669"/>
                        <a:pt x="431006" y="783431"/>
                      </a:cubicBezTo>
                      <a:cubicBezTo>
                        <a:pt x="436165" y="788194"/>
                        <a:pt x="440927" y="792162"/>
                        <a:pt x="445293" y="795337"/>
                      </a:cubicBezTo>
                      <a:cubicBezTo>
                        <a:pt x="449659" y="798512"/>
                        <a:pt x="452834" y="799703"/>
                        <a:pt x="457200" y="802481"/>
                      </a:cubicBezTo>
                      <a:cubicBezTo>
                        <a:pt x="461566" y="805259"/>
                        <a:pt x="465931" y="809228"/>
                        <a:pt x="471487" y="812006"/>
                      </a:cubicBezTo>
                      <a:cubicBezTo>
                        <a:pt x="477043" y="814784"/>
                        <a:pt x="483790" y="816372"/>
                        <a:pt x="490537" y="819150"/>
                      </a:cubicBezTo>
                      <a:cubicBezTo>
                        <a:pt x="497284" y="821928"/>
                        <a:pt x="505221" y="826294"/>
                        <a:pt x="511968" y="828675"/>
                      </a:cubicBezTo>
                      <a:cubicBezTo>
                        <a:pt x="518715" y="831056"/>
                        <a:pt x="525859" y="832246"/>
                        <a:pt x="531018" y="833437"/>
                      </a:cubicBezTo>
                      <a:cubicBezTo>
                        <a:pt x="536177" y="834628"/>
                        <a:pt x="539551" y="835223"/>
                        <a:pt x="542925" y="835819"/>
                      </a:cubicBezTo>
                    </a:path>
                  </a:pathLst>
                </a:cu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VE" sz="1100">
                    <a:solidFill>
                      <a:srgbClr val="006600"/>
                    </a:solidFill>
                  </a:endParaRPr>
                </a:p>
              </p:txBody>
            </p:sp>
            <p:sp>
              <p:nvSpPr>
                <p:cNvPr id="41" name="Freeform 21"/>
                <p:cNvSpPr/>
                <p:nvPr/>
              </p:nvSpPr>
              <p:spPr>
                <a:xfrm flipH="1">
                  <a:off x="1752814" y="-129543"/>
                  <a:ext cx="542925" cy="835819"/>
                </a:xfrm>
                <a:custGeom>
                  <a:avLst/>
                  <a:gdLst>
                    <a:gd name="connsiteX0" fmla="*/ 0 w 542925"/>
                    <a:gd name="connsiteY0" fmla="*/ 0 h 835819"/>
                    <a:gd name="connsiteX1" fmla="*/ 30956 w 542925"/>
                    <a:gd name="connsiteY1" fmla="*/ 76200 h 835819"/>
                    <a:gd name="connsiteX2" fmla="*/ 52387 w 542925"/>
                    <a:gd name="connsiteY2" fmla="*/ 121444 h 835819"/>
                    <a:gd name="connsiteX3" fmla="*/ 78581 w 542925"/>
                    <a:gd name="connsiteY3" fmla="*/ 176212 h 835819"/>
                    <a:gd name="connsiteX4" fmla="*/ 119062 w 542925"/>
                    <a:gd name="connsiteY4" fmla="*/ 269081 h 835819"/>
                    <a:gd name="connsiteX5" fmla="*/ 150018 w 542925"/>
                    <a:gd name="connsiteY5" fmla="*/ 347662 h 835819"/>
                    <a:gd name="connsiteX6" fmla="*/ 180975 w 542925"/>
                    <a:gd name="connsiteY6" fmla="*/ 407194 h 835819"/>
                    <a:gd name="connsiteX7" fmla="*/ 214312 w 542925"/>
                    <a:gd name="connsiteY7" fmla="*/ 473869 h 835819"/>
                    <a:gd name="connsiteX8" fmla="*/ 250031 w 542925"/>
                    <a:gd name="connsiteY8" fmla="*/ 540544 h 835819"/>
                    <a:gd name="connsiteX9" fmla="*/ 278606 w 542925"/>
                    <a:gd name="connsiteY9" fmla="*/ 590550 h 835819"/>
                    <a:gd name="connsiteX10" fmla="*/ 297656 w 542925"/>
                    <a:gd name="connsiteY10" fmla="*/ 621506 h 835819"/>
                    <a:gd name="connsiteX11" fmla="*/ 309562 w 542925"/>
                    <a:gd name="connsiteY11" fmla="*/ 638175 h 835819"/>
                    <a:gd name="connsiteX12" fmla="*/ 330993 w 542925"/>
                    <a:gd name="connsiteY12" fmla="*/ 671512 h 835819"/>
                    <a:gd name="connsiteX13" fmla="*/ 350043 w 542925"/>
                    <a:gd name="connsiteY13" fmla="*/ 697706 h 835819"/>
                    <a:gd name="connsiteX14" fmla="*/ 366712 w 542925"/>
                    <a:gd name="connsiteY14" fmla="*/ 714375 h 835819"/>
                    <a:gd name="connsiteX15" fmla="*/ 376237 w 542925"/>
                    <a:gd name="connsiteY15" fmla="*/ 723900 h 835819"/>
                    <a:gd name="connsiteX16" fmla="*/ 392906 w 542925"/>
                    <a:gd name="connsiteY16" fmla="*/ 747712 h 835819"/>
                    <a:gd name="connsiteX17" fmla="*/ 414337 w 542925"/>
                    <a:gd name="connsiteY17" fmla="*/ 766762 h 835819"/>
                    <a:gd name="connsiteX18" fmla="*/ 431006 w 542925"/>
                    <a:gd name="connsiteY18" fmla="*/ 783431 h 835819"/>
                    <a:gd name="connsiteX19" fmla="*/ 445293 w 542925"/>
                    <a:gd name="connsiteY19" fmla="*/ 795337 h 835819"/>
                    <a:gd name="connsiteX20" fmla="*/ 457200 w 542925"/>
                    <a:gd name="connsiteY20" fmla="*/ 802481 h 835819"/>
                    <a:gd name="connsiteX21" fmla="*/ 471487 w 542925"/>
                    <a:gd name="connsiteY21" fmla="*/ 812006 h 835819"/>
                    <a:gd name="connsiteX22" fmla="*/ 490537 w 542925"/>
                    <a:gd name="connsiteY22" fmla="*/ 819150 h 835819"/>
                    <a:gd name="connsiteX23" fmla="*/ 511968 w 542925"/>
                    <a:gd name="connsiteY23" fmla="*/ 828675 h 835819"/>
                    <a:gd name="connsiteX24" fmla="*/ 531018 w 542925"/>
                    <a:gd name="connsiteY24" fmla="*/ 833437 h 835819"/>
                    <a:gd name="connsiteX25" fmla="*/ 542925 w 542925"/>
                    <a:gd name="connsiteY25" fmla="*/ 835819 h 83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2925" h="835819">
                      <a:moveTo>
                        <a:pt x="0" y="0"/>
                      </a:moveTo>
                      <a:cubicBezTo>
                        <a:pt x="11112" y="27979"/>
                        <a:pt x="22225" y="55959"/>
                        <a:pt x="30956" y="76200"/>
                      </a:cubicBezTo>
                      <a:cubicBezTo>
                        <a:pt x="39687" y="96441"/>
                        <a:pt x="52387" y="121444"/>
                        <a:pt x="52387" y="121444"/>
                      </a:cubicBezTo>
                      <a:cubicBezTo>
                        <a:pt x="60324" y="138113"/>
                        <a:pt x="67469" y="151606"/>
                        <a:pt x="78581" y="176212"/>
                      </a:cubicBezTo>
                      <a:cubicBezTo>
                        <a:pt x="89693" y="200818"/>
                        <a:pt x="107156" y="240506"/>
                        <a:pt x="119062" y="269081"/>
                      </a:cubicBezTo>
                      <a:cubicBezTo>
                        <a:pt x="130968" y="297656"/>
                        <a:pt x="139699" y="324643"/>
                        <a:pt x="150018" y="347662"/>
                      </a:cubicBezTo>
                      <a:cubicBezTo>
                        <a:pt x="160337" y="370681"/>
                        <a:pt x="170259" y="386159"/>
                        <a:pt x="180975" y="407194"/>
                      </a:cubicBezTo>
                      <a:cubicBezTo>
                        <a:pt x="191691" y="428229"/>
                        <a:pt x="202803" y="451644"/>
                        <a:pt x="214312" y="473869"/>
                      </a:cubicBezTo>
                      <a:cubicBezTo>
                        <a:pt x="225821" y="496094"/>
                        <a:pt x="239315" y="521097"/>
                        <a:pt x="250031" y="540544"/>
                      </a:cubicBezTo>
                      <a:cubicBezTo>
                        <a:pt x="260747" y="559991"/>
                        <a:pt x="270669" y="577056"/>
                        <a:pt x="278606" y="590550"/>
                      </a:cubicBezTo>
                      <a:cubicBezTo>
                        <a:pt x="286543" y="604044"/>
                        <a:pt x="292497" y="613569"/>
                        <a:pt x="297656" y="621506"/>
                      </a:cubicBezTo>
                      <a:cubicBezTo>
                        <a:pt x="302815" y="629444"/>
                        <a:pt x="304006" y="629841"/>
                        <a:pt x="309562" y="638175"/>
                      </a:cubicBezTo>
                      <a:cubicBezTo>
                        <a:pt x="315118" y="646509"/>
                        <a:pt x="324246" y="661590"/>
                        <a:pt x="330993" y="671512"/>
                      </a:cubicBezTo>
                      <a:cubicBezTo>
                        <a:pt x="337740" y="681434"/>
                        <a:pt x="344090" y="690562"/>
                        <a:pt x="350043" y="697706"/>
                      </a:cubicBezTo>
                      <a:cubicBezTo>
                        <a:pt x="355996" y="704850"/>
                        <a:pt x="366712" y="714375"/>
                        <a:pt x="366712" y="714375"/>
                      </a:cubicBezTo>
                      <a:cubicBezTo>
                        <a:pt x="371078" y="718741"/>
                        <a:pt x="371871" y="718344"/>
                        <a:pt x="376237" y="723900"/>
                      </a:cubicBezTo>
                      <a:cubicBezTo>
                        <a:pt x="380603" y="729456"/>
                        <a:pt x="386556" y="740568"/>
                        <a:pt x="392906" y="747712"/>
                      </a:cubicBezTo>
                      <a:cubicBezTo>
                        <a:pt x="399256" y="754856"/>
                        <a:pt x="407987" y="760809"/>
                        <a:pt x="414337" y="766762"/>
                      </a:cubicBezTo>
                      <a:cubicBezTo>
                        <a:pt x="420687" y="772715"/>
                        <a:pt x="425847" y="778669"/>
                        <a:pt x="431006" y="783431"/>
                      </a:cubicBezTo>
                      <a:cubicBezTo>
                        <a:pt x="436165" y="788194"/>
                        <a:pt x="440927" y="792162"/>
                        <a:pt x="445293" y="795337"/>
                      </a:cubicBezTo>
                      <a:cubicBezTo>
                        <a:pt x="449659" y="798512"/>
                        <a:pt x="452834" y="799703"/>
                        <a:pt x="457200" y="802481"/>
                      </a:cubicBezTo>
                      <a:cubicBezTo>
                        <a:pt x="461566" y="805259"/>
                        <a:pt x="465931" y="809228"/>
                        <a:pt x="471487" y="812006"/>
                      </a:cubicBezTo>
                      <a:cubicBezTo>
                        <a:pt x="477043" y="814784"/>
                        <a:pt x="483790" y="816372"/>
                        <a:pt x="490537" y="819150"/>
                      </a:cubicBezTo>
                      <a:cubicBezTo>
                        <a:pt x="497284" y="821928"/>
                        <a:pt x="505221" y="826294"/>
                        <a:pt x="511968" y="828675"/>
                      </a:cubicBezTo>
                      <a:cubicBezTo>
                        <a:pt x="518715" y="831056"/>
                        <a:pt x="525859" y="832246"/>
                        <a:pt x="531018" y="833437"/>
                      </a:cubicBezTo>
                      <a:cubicBezTo>
                        <a:pt x="536177" y="834628"/>
                        <a:pt x="539551" y="835223"/>
                        <a:pt x="542925" y="835819"/>
                      </a:cubicBezTo>
                    </a:path>
                  </a:pathLst>
                </a:cu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VE" sz="1100">
                    <a:solidFill>
                      <a:srgbClr val="006600"/>
                    </a:solidFill>
                  </a:endParaRPr>
                </a:p>
              </p:txBody>
            </p:sp>
          </p:grpSp>
        </p:grpSp>
      </p:grpSp>
      <p:sp>
        <p:nvSpPr>
          <p:cNvPr id="46" name="TextBox 40"/>
          <p:cNvSpPr txBox="1"/>
          <p:nvPr/>
        </p:nvSpPr>
        <p:spPr>
          <a:xfrm>
            <a:off x="10280246" y="6071904"/>
            <a:ext cx="740188" cy="33240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VE" sz="900" b="1" dirty="0">
                <a:solidFill>
                  <a:schemeClr val="accent2">
                    <a:lumMod val="50000"/>
                  </a:schemeClr>
                </a:solidFill>
                <a:latin typeface="Arial" panose="020B0604020202020204" pitchFamily="34" charset="0"/>
                <a:cs typeface="Arial" panose="020B0604020202020204" pitchFamily="34" charset="0"/>
              </a:rPr>
              <a:t>Señal</a:t>
            </a:r>
            <a:r>
              <a:rPr lang="es-VE" sz="900" b="1" baseline="0" dirty="0">
                <a:solidFill>
                  <a:schemeClr val="accent2">
                    <a:lumMod val="50000"/>
                  </a:schemeClr>
                </a:solidFill>
                <a:latin typeface="Arial" panose="020B0604020202020204" pitchFamily="34" charset="0"/>
                <a:cs typeface="Arial" panose="020B0604020202020204" pitchFamily="34" charset="0"/>
              </a:rPr>
              <a:t> de entrada</a:t>
            </a:r>
            <a:endParaRPr lang="es-VE" sz="900" b="1" dirty="0">
              <a:solidFill>
                <a:schemeClr val="accent2">
                  <a:lumMod val="50000"/>
                </a:schemeClr>
              </a:solidFill>
              <a:latin typeface="Arial" panose="020B0604020202020204" pitchFamily="34" charset="0"/>
              <a:cs typeface="Arial" panose="020B0604020202020204" pitchFamily="34" charset="0"/>
            </a:endParaRPr>
          </a:p>
        </p:txBody>
      </p:sp>
      <p:sp>
        <p:nvSpPr>
          <p:cNvPr id="49" name="TextBox 40"/>
          <p:cNvSpPr txBox="1"/>
          <p:nvPr/>
        </p:nvSpPr>
        <p:spPr>
          <a:xfrm>
            <a:off x="6565108" y="3925813"/>
            <a:ext cx="1302934" cy="33240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VE" sz="900" b="1" dirty="0">
                <a:solidFill>
                  <a:srgbClr val="006600"/>
                </a:solidFill>
                <a:latin typeface="Arial" panose="020B0604020202020204" pitchFamily="34" charset="0"/>
                <a:cs typeface="Arial" panose="020B0604020202020204" pitchFamily="34" charset="0"/>
              </a:rPr>
              <a:t>Señal</a:t>
            </a:r>
            <a:r>
              <a:rPr lang="es-VE" sz="900" b="1" baseline="0" dirty="0">
                <a:solidFill>
                  <a:srgbClr val="006600"/>
                </a:solidFill>
                <a:latin typeface="Arial" panose="020B0604020202020204" pitchFamily="34" charset="0"/>
                <a:cs typeface="Arial" panose="020B0604020202020204" pitchFamily="34" charset="0"/>
              </a:rPr>
              <a:t> de </a:t>
            </a:r>
            <a:r>
              <a:rPr lang="es-VE" sz="900" b="1" baseline="0" dirty="0" smtClean="0">
                <a:solidFill>
                  <a:srgbClr val="006600"/>
                </a:solidFill>
                <a:latin typeface="Arial" panose="020B0604020202020204" pitchFamily="34" charset="0"/>
                <a:cs typeface="Arial" panose="020B0604020202020204" pitchFamily="34" charset="0"/>
              </a:rPr>
              <a:t>salida</a:t>
            </a:r>
          </a:p>
          <a:p>
            <a:pPr algn="ctr"/>
            <a:r>
              <a:rPr lang="es-VE" sz="900" b="1" dirty="0" smtClean="0">
                <a:solidFill>
                  <a:srgbClr val="006600"/>
                </a:solidFill>
                <a:latin typeface="Arial" panose="020B0604020202020204" pitchFamily="34" charset="0"/>
                <a:cs typeface="Arial" panose="020B0604020202020204" pitchFamily="34" charset="0"/>
              </a:rPr>
              <a:t>Amplificador no lineal</a:t>
            </a:r>
            <a:endParaRPr lang="es-VE" sz="900" b="1" dirty="0">
              <a:solidFill>
                <a:srgbClr val="006600"/>
              </a:solidFill>
              <a:latin typeface="Arial" panose="020B0604020202020204" pitchFamily="34" charset="0"/>
              <a:cs typeface="Arial" panose="020B0604020202020204" pitchFamily="34" charset="0"/>
            </a:endParaRPr>
          </a:p>
        </p:txBody>
      </p:sp>
      <p:cxnSp>
        <p:nvCxnSpPr>
          <p:cNvPr id="51" name="Conector recto de flecha 50"/>
          <p:cNvCxnSpPr>
            <a:endCxn id="43" idx="7"/>
          </p:cNvCxnSpPr>
          <p:nvPr/>
        </p:nvCxnSpPr>
        <p:spPr>
          <a:xfrm>
            <a:off x="7830637" y="4187019"/>
            <a:ext cx="467726" cy="174577"/>
          </a:xfrm>
          <a:prstGeom prst="straightConnector1">
            <a:avLst/>
          </a:prstGeom>
          <a:ln>
            <a:solidFill>
              <a:srgbClr val="006600"/>
            </a:solidFill>
            <a:tailEnd type="triangle"/>
          </a:ln>
        </p:spPr>
        <p:style>
          <a:lnRef idx="1">
            <a:schemeClr val="accent1"/>
          </a:lnRef>
          <a:fillRef idx="0">
            <a:schemeClr val="accent1"/>
          </a:fillRef>
          <a:effectRef idx="0">
            <a:schemeClr val="accent1"/>
          </a:effectRef>
          <a:fontRef idx="minor">
            <a:schemeClr val="tx1"/>
          </a:fontRef>
        </p:style>
      </p:cxnSp>
      <p:grpSp>
        <p:nvGrpSpPr>
          <p:cNvPr id="56" name="Grupo 55"/>
          <p:cNvGrpSpPr/>
          <p:nvPr/>
        </p:nvGrpSpPr>
        <p:grpSpPr>
          <a:xfrm rot="16200000">
            <a:off x="7384382" y="3975571"/>
            <a:ext cx="1613257" cy="1151773"/>
            <a:chOff x="6219792" y="5000311"/>
            <a:chExt cx="1410858" cy="1151773"/>
          </a:xfrm>
        </p:grpSpPr>
        <p:sp>
          <p:nvSpPr>
            <p:cNvPr id="52" name="Freeform 22"/>
            <p:cNvSpPr/>
            <p:nvPr/>
          </p:nvSpPr>
          <p:spPr>
            <a:xfrm rot="16200000">
              <a:off x="7132891" y="5654326"/>
              <a:ext cx="288357" cy="707160"/>
            </a:xfrm>
            <a:custGeom>
              <a:avLst/>
              <a:gdLst>
                <a:gd name="connsiteX0" fmla="*/ 0 w 542925"/>
                <a:gd name="connsiteY0" fmla="*/ 0 h 835819"/>
                <a:gd name="connsiteX1" fmla="*/ 30956 w 542925"/>
                <a:gd name="connsiteY1" fmla="*/ 76200 h 835819"/>
                <a:gd name="connsiteX2" fmla="*/ 52387 w 542925"/>
                <a:gd name="connsiteY2" fmla="*/ 121444 h 835819"/>
                <a:gd name="connsiteX3" fmla="*/ 78581 w 542925"/>
                <a:gd name="connsiteY3" fmla="*/ 176212 h 835819"/>
                <a:gd name="connsiteX4" fmla="*/ 119062 w 542925"/>
                <a:gd name="connsiteY4" fmla="*/ 269081 h 835819"/>
                <a:gd name="connsiteX5" fmla="*/ 150018 w 542925"/>
                <a:gd name="connsiteY5" fmla="*/ 347662 h 835819"/>
                <a:gd name="connsiteX6" fmla="*/ 180975 w 542925"/>
                <a:gd name="connsiteY6" fmla="*/ 407194 h 835819"/>
                <a:gd name="connsiteX7" fmla="*/ 214312 w 542925"/>
                <a:gd name="connsiteY7" fmla="*/ 473869 h 835819"/>
                <a:gd name="connsiteX8" fmla="*/ 250031 w 542925"/>
                <a:gd name="connsiteY8" fmla="*/ 540544 h 835819"/>
                <a:gd name="connsiteX9" fmla="*/ 278606 w 542925"/>
                <a:gd name="connsiteY9" fmla="*/ 590550 h 835819"/>
                <a:gd name="connsiteX10" fmla="*/ 297656 w 542925"/>
                <a:gd name="connsiteY10" fmla="*/ 621506 h 835819"/>
                <a:gd name="connsiteX11" fmla="*/ 309562 w 542925"/>
                <a:gd name="connsiteY11" fmla="*/ 638175 h 835819"/>
                <a:gd name="connsiteX12" fmla="*/ 330993 w 542925"/>
                <a:gd name="connsiteY12" fmla="*/ 671512 h 835819"/>
                <a:gd name="connsiteX13" fmla="*/ 350043 w 542925"/>
                <a:gd name="connsiteY13" fmla="*/ 697706 h 835819"/>
                <a:gd name="connsiteX14" fmla="*/ 366712 w 542925"/>
                <a:gd name="connsiteY14" fmla="*/ 714375 h 835819"/>
                <a:gd name="connsiteX15" fmla="*/ 376237 w 542925"/>
                <a:gd name="connsiteY15" fmla="*/ 723900 h 835819"/>
                <a:gd name="connsiteX16" fmla="*/ 392906 w 542925"/>
                <a:gd name="connsiteY16" fmla="*/ 747712 h 835819"/>
                <a:gd name="connsiteX17" fmla="*/ 414337 w 542925"/>
                <a:gd name="connsiteY17" fmla="*/ 766762 h 835819"/>
                <a:gd name="connsiteX18" fmla="*/ 431006 w 542925"/>
                <a:gd name="connsiteY18" fmla="*/ 783431 h 835819"/>
                <a:gd name="connsiteX19" fmla="*/ 445293 w 542925"/>
                <a:gd name="connsiteY19" fmla="*/ 795337 h 835819"/>
                <a:gd name="connsiteX20" fmla="*/ 457200 w 542925"/>
                <a:gd name="connsiteY20" fmla="*/ 802481 h 835819"/>
                <a:gd name="connsiteX21" fmla="*/ 471487 w 542925"/>
                <a:gd name="connsiteY21" fmla="*/ 812006 h 835819"/>
                <a:gd name="connsiteX22" fmla="*/ 490537 w 542925"/>
                <a:gd name="connsiteY22" fmla="*/ 819150 h 835819"/>
                <a:gd name="connsiteX23" fmla="*/ 511968 w 542925"/>
                <a:gd name="connsiteY23" fmla="*/ 828675 h 835819"/>
                <a:gd name="connsiteX24" fmla="*/ 531018 w 542925"/>
                <a:gd name="connsiteY24" fmla="*/ 833437 h 835819"/>
                <a:gd name="connsiteX25" fmla="*/ 542925 w 542925"/>
                <a:gd name="connsiteY25" fmla="*/ 835819 h 83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2925" h="835819">
                  <a:moveTo>
                    <a:pt x="0" y="0"/>
                  </a:moveTo>
                  <a:cubicBezTo>
                    <a:pt x="11112" y="27979"/>
                    <a:pt x="22225" y="55959"/>
                    <a:pt x="30956" y="76200"/>
                  </a:cubicBezTo>
                  <a:cubicBezTo>
                    <a:pt x="39687" y="96441"/>
                    <a:pt x="52387" y="121444"/>
                    <a:pt x="52387" y="121444"/>
                  </a:cubicBezTo>
                  <a:cubicBezTo>
                    <a:pt x="60324" y="138113"/>
                    <a:pt x="67469" y="151606"/>
                    <a:pt x="78581" y="176212"/>
                  </a:cubicBezTo>
                  <a:cubicBezTo>
                    <a:pt x="89693" y="200818"/>
                    <a:pt x="107156" y="240506"/>
                    <a:pt x="119062" y="269081"/>
                  </a:cubicBezTo>
                  <a:cubicBezTo>
                    <a:pt x="130968" y="297656"/>
                    <a:pt x="139699" y="324643"/>
                    <a:pt x="150018" y="347662"/>
                  </a:cubicBezTo>
                  <a:cubicBezTo>
                    <a:pt x="160337" y="370681"/>
                    <a:pt x="170259" y="386159"/>
                    <a:pt x="180975" y="407194"/>
                  </a:cubicBezTo>
                  <a:cubicBezTo>
                    <a:pt x="191691" y="428229"/>
                    <a:pt x="202803" y="451644"/>
                    <a:pt x="214312" y="473869"/>
                  </a:cubicBezTo>
                  <a:cubicBezTo>
                    <a:pt x="225821" y="496094"/>
                    <a:pt x="239315" y="521097"/>
                    <a:pt x="250031" y="540544"/>
                  </a:cubicBezTo>
                  <a:cubicBezTo>
                    <a:pt x="260747" y="559991"/>
                    <a:pt x="270669" y="577056"/>
                    <a:pt x="278606" y="590550"/>
                  </a:cubicBezTo>
                  <a:cubicBezTo>
                    <a:pt x="286543" y="604044"/>
                    <a:pt x="292497" y="613569"/>
                    <a:pt x="297656" y="621506"/>
                  </a:cubicBezTo>
                  <a:cubicBezTo>
                    <a:pt x="302815" y="629444"/>
                    <a:pt x="304006" y="629841"/>
                    <a:pt x="309562" y="638175"/>
                  </a:cubicBezTo>
                  <a:cubicBezTo>
                    <a:pt x="315118" y="646509"/>
                    <a:pt x="324246" y="661590"/>
                    <a:pt x="330993" y="671512"/>
                  </a:cubicBezTo>
                  <a:cubicBezTo>
                    <a:pt x="337740" y="681434"/>
                    <a:pt x="344090" y="690562"/>
                    <a:pt x="350043" y="697706"/>
                  </a:cubicBezTo>
                  <a:cubicBezTo>
                    <a:pt x="355996" y="704850"/>
                    <a:pt x="366712" y="714375"/>
                    <a:pt x="366712" y="714375"/>
                  </a:cubicBezTo>
                  <a:cubicBezTo>
                    <a:pt x="371078" y="718741"/>
                    <a:pt x="371871" y="718344"/>
                    <a:pt x="376237" y="723900"/>
                  </a:cubicBezTo>
                  <a:cubicBezTo>
                    <a:pt x="380603" y="729456"/>
                    <a:pt x="386556" y="740568"/>
                    <a:pt x="392906" y="747712"/>
                  </a:cubicBezTo>
                  <a:cubicBezTo>
                    <a:pt x="399256" y="754856"/>
                    <a:pt x="407987" y="760809"/>
                    <a:pt x="414337" y="766762"/>
                  </a:cubicBezTo>
                  <a:cubicBezTo>
                    <a:pt x="420687" y="772715"/>
                    <a:pt x="425847" y="778669"/>
                    <a:pt x="431006" y="783431"/>
                  </a:cubicBezTo>
                  <a:cubicBezTo>
                    <a:pt x="436165" y="788194"/>
                    <a:pt x="440927" y="792162"/>
                    <a:pt x="445293" y="795337"/>
                  </a:cubicBezTo>
                  <a:cubicBezTo>
                    <a:pt x="449659" y="798512"/>
                    <a:pt x="452834" y="799703"/>
                    <a:pt x="457200" y="802481"/>
                  </a:cubicBezTo>
                  <a:cubicBezTo>
                    <a:pt x="461566" y="805259"/>
                    <a:pt x="465931" y="809228"/>
                    <a:pt x="471487" y="812006"/>
                  </a:cubicBezTo>
                  <a:cubicBezTo>
                    <a:pt x="477043" y="814784"/>
                    <a:pt x="483790" y="816372"/>
                    <a:pt x="490537" y="819150"/>
                  </a:cubicBezTo>
                  <a:cubicBezTo>
                    <a:pt x="497284" y="821928"/>
                    <a:pt x="505221" y="826294"/>
                    <a:pt x="511968" y="828675"/>
                  </a:cubicBezTo>
                  <a:cubicBezTo>
                    <a:pt x="518715" y="831056"/>
                    <a:pt x="525859" y="832246"/>
                    <a:pt x="531018" y="833437"/>
                  </a:cubicBezTo>
                  <a:cubicBezTo>
                    <a:pt x="536177" y="834628"/>
                    <a:pt x="539551" y="835223"/>
                    <a:pt x="542925" y="83581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VE" sz="1100">
                <a:solidFill>
                  <a:srgbClr val="006600"/>
                </a:solidFill>
              </a:endParaRPr>
            </a:p>
          </p:txBody>
        </p:sp>
        <p:sp>
          <p:nvSpPr>
            <p:cNvPr id="53" name="Freeform 23"/>
            <p:cNvSpPr/>
            <p:nvPr/>
          </p:nvSpPr>
          <p:spPr>
            <a:xfrm rot="16200000" flipH="1">
              <a:off x="7132320" y="5366993"/>
              <a:ext cx="288357" cy="707160"/>
            </a:xfrm>
            <a:custGeom>
              <a:avLst/>
              <a:gdLst>
                <a:gd name="connsiteX0" fmla="*/ 0 w 542925"/>
                <a:gd name="connsiteY0" fmla="*/ 0 h 835819"/>
                <a:gd name="connsiteX1" fmla="*/ 30956 w 542925"/>
                <a:gd name="connsiteY1" fmla="*/ 76200 h 835819"/>
                <a:gd name="connsiteX2" fmla="*/ 52387 w 542925"/>
                <a:gd name="connsiteY2" fmla="*/ 121444 h 835819"/>
                <a:gd name="connsiteX3" fmla="*/ 78581 w 542925"/>
                <a:gd name="connsiteY3" fmla="*/ 176212 h 835819"/>
                <a:gd name="connsiteX4" fmla="*/ 119062 w 542925"/>
                <a:gd name="connsiteY4" fmla="*/ 269081 h 835819"/>
                <a:gd name="connsiteX5" fmla="*/ 150018 w 542925"/>
                <a:gd name="connsiteY5" fmla="*/ 347662 h 835819"/>
                <a:gd name="connsiteX6" fmla="*/ 180975 w 542925"/>
                <a:gd name="connsiteY6" fmla="*/ 407194 h 835819"/>
                <a:gd name="connsiteX7" fmla="*/ 214312 w 542925"/>
                <a:gd name="connsiteY7" fmla="*/ 473869 h 835819"/>
                <a:gd name="connsiteX8" fmla="*/ 250031 w 542925"/>
                <a:gd name="connsiteY8" fmla="*/ 540544 h 835819"/>
                <a:gd name="connsiteX9" fmla="*/ 278606 w 542925"/>
                <a:gd name="connsiteY9" fmla="*/ 590550 h 835819"/>
                <a:gd name="connsiteX10" fmla="*/ 297656 w 542925"/>
                <a:gd name="connsiteY10" fmla="*/ 621506 h 835819"/>
                <a:gd name="connsiteX11" fmla="*/ 309562 w 542925"/>
                <a:gd name="connsiteY11" fmla="*/ 638175 h 835819"/>
                <a:gd name="connsiteX12" fmla="*/ 330993 w 542925"/>
                <a:gd name="connsiteY12" fmla="*/ 671512 h 835819"/>
                <a:gd name="connsiteX13" fmla="*/ 350043 w 542925"/>
                <a:gd name="connsiteY13" fmla="*/ 697706 h 835819"/>
                <a:gd name="connsiteX14" fmla="*/ 366712 w 542925"/>
                <a:gd name="connsiteY14" fmla="*/ 714375 h 835819"/>
                <a:gd name="connsiteX15" fmla="*/ 376237 w 542925"/>
                <a:gd name="connsiteY15" fmla="*/ 723900 h 835819"/>
                <a:gd name="connsiteX16" fmla="*/ 392906 w 542925"/>
                <a:gd name="connsiteY16" fmla="*/ 747712 h 835819"/>
                <a:gd name="connsiteX17" fmla="*/ 414337 w 542925"/>
                <a:gd name="connsiteY17" fmla="*/ 766762 h 835819"/>
                <a:gd name="connsiteX18" fmla="*/ 431006 w 542925"/>
                <a:gd name="connsiteY18" fmla="*/ 783431 h 835819"/>
                <a:gd name="connsiteX19" fmla="*/ 445293 w 542925"/>
                <a:gd name="connsiteY19" fmla="*/ 795337 h 835819"/>
                <a:gd name="connsiteX20" fmla="*/ 457200 w 542925"/>
                <a:gd name="connsiteY20" fmla="*/ 802481 h 835819"/>
                <a:gd name="connsiteX21" fmla="*/ 471487 w 542925"/>
                <a:gd name="connsiteY21" fmla="*/ 812006 h 835819"/>
                <a:gd name="connsiteX22" fmla="*/ 490537 w 542925"/>
                <a:gd name="connsiteY22" fmla="*/ 819150 h 835819"/>
                <a:gd name="connsiteX23" fmla="*/ 511968 w 542925"/>
                <a:gd name="connsiteY23" fmla="*/ 828675 h 835819"/>
                <a:gd name="connsiteX24" fmla="*/ 531018 w 542925"/>
                <a:gd name="connsiteY24" fmla="*/ 833437 h 835819"/>
                <a:gd name="connsiteX25" fmla="*/ 542925 w 542925"/>
                <a:gd name="connsiteY25" fmla="*/ 835819 h 83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2925" h="835819">
                  <a:moveTo>
                    <a:pt x="0" y="0"/>
                  </a:moveTo>
                  <a:cubicBezTo>
                    <a:pt x="11112" y="27979"/>
                    <a:pt x="22225" y="55959"/>
                    <a:pt x="30956" y="76200"/>
                  </a:cubicBezTo>
                  <a:cubicBezTo>
                    <a:pt x="39687" y="96441"/>
                    <a:pt x="52387" y="121444"/>
                    <a:pt x="52387" y="121444"/>
                  </a:cubicBezTo>
                  <a:cubicBezTo>
                    <a:pt x="60324" y="138113"/>
                    <a:pt x="67469" y="151606"/>
                    <a:pt x="78581" y="176212"/>
                  </a:cubicBezTo>
                  <a:cubicBezTo>
                    <a:pt x="89693" y="200818"/>
                    <a:pt x="107156" y="240506"/>
                    <a:pt x="119062" y="269081"/>
                  </a:cubicBezTo>
                  <a:cubicBezTo>
                    <a:pt x="130968" y="297656"/>
                    <a:pt x="139699" y="324643"/>
                    <a:pt x="150018" y="347662"/>
                  </a:cubicBezTo>
                  <a:cubicBezTo>
                    <a:pt x="160337" y="370681"/>
                    <a:pt x="170259" y="386159"/>
                    <a:pt x="180975" y="407194"/>
                  </a:cubicBezTo>
                  <a:cubicBezTo>
                    <a:pt x="191691" y="428229"/>
                    <a:pt x="202803" y="451644"/>
                    <a:pt x="214312" y="473869"/>
                  </a:cubicBezTo>
                  <a:cubicBezTo>
                    <a:pt x="225821" y="496094"/>
                    <a:pt x="239315" y="521097"/>
                    <a:pt x="250031" y="540544"/>
                  </a:cubicBezTo>
                  <a:cubicBezTo>
                    <a:pt x="260747" y="559991"/>
                    <a:pt x="270669" y="577056"/>
                    <a:pt x="278606" y="590550"/>
                  </a:cubicBezTo>
                  <a:cubicBezTo>
                    <a:pt x="286543" y="604044"/>
                    <a:pt x="292497" y="613569"/>
                    <a:pt x="297656" y="621506"/>
                  </a:cubicBezTo>
                  <a:cubicBezTo>
                    <a:pt x="302815" y="629444"/>
                    <a:pt x="304006" y="629841"/>
                    <a:pt x="309562" y="638175"/>
                  </a:cubicBezTo>
                  <a:cubicBezTo>
                    <a:pt x="315118" y="646509"/>
                    <a:pt x="324246" y="661590"/>
                    <a:pt x="330993" y="671512"/>
                  </a:cubicBezTo>
                  <a:cubicBezTo>
                    <a:pt x="337740" y="681434"/>
                    <a:pt x="344090" y="690562"/>
                    <a:pt x="350043" y="697706"/>
                  </a:cubicBezTo>
                  <a:cubicBezTo>
                    <a:pt x="355996" y="704850"/>
                    <a:pt x="366712" y="714375"/>
                    <a:pt x="366712" y="714375"/>
                  </a:cubicBezTo>
                  <a:cubicBezTo>
                    <a:pt x="371078" y="718741"/>
                    <a:pt x="371871" y="718344"/>
                    <a:pt x="376237" y="723900"/>
                  </a:cubicBezTo>
                  <a:cubicBezTo>
                    <a:pt x="380603" y="729456"/>
                    <a:pt x="386556" y="740568"/>
                    <a:pt x="392906" y="747712"/>
                  </a:cubicBezTo>
                  <a:cubicBezTo>
                    <a:pt x="399256" y="754856"/>
                    <a:pt x="407987" y="760809"/>
                    <a:pt x="414337" y="766762"/>
                  </a:cubicBezTo>
                  <a:cubicBezTo>
                    <a:pt x="420687" y="772715"/>
                    <a:pt x="425847" y="778669"/>
                    <a:pt x="431006" y="783431"/>
                  </a:cubicBezTo>
                  <a:cubicBezTo>
                    <a:pt x="436165" y="788194"/>
                    <a:pt x="440927" y="792162"/>
                    <a:pt x="445293" y="795337"/>
                  </a:cubicBezTo>
                  <a:cubicBezTo>
                    <a:pt x="449659" y="798512"/>
                    <a:pt x="452834" y="799703"/>
                    <a:pt x="457200" y="802481"/>
                  </a:cubicBezTo>
                  <a:cubicBezTo>
                    <a:pt x="461566" y="805259"/>
                    <a:pt x="465931" y="809228"/>
                    <a:pt x="471487" y="812006"/>
                  </a:cubicBezTo>
                  <a:cubicBezTo>
                    <a:pt x="477043" y="814784"/>
                    <a:pt x="483790" y="816372"/>
                    <a:pt x="490537" y="819150"/>
                  </a:cubicBezTo>
                  <a:cubicBezTo>
                    <a:pt x="497284" y="821928"/>
                    <a:pt x="505221" y="826294"/>
                    <a:pt x="511968" y="828675"/>
                  </a:cubicBezTo>
                  <a:cubicBezTo>
                    <a:pt x="518715" y="831056"/>
                    <a:pt x="525859" y="832246"/>
                    <a:pt x="531018" y="833437"/>
                  </a:cubicBezTo>
                  <a:cubicBezTo>
                    <a:pt x="536177" y="834628"/>
                    <a:pt x="539551" y="835223"/>
                    <a:pt x="542925" y="83581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VE" sz="1100">
                <a:solidFill>
                  <a:srgbClr val="006600"/>
                </a:solidFill>
              </a:endParaRPr>
            </a:p>
          </p:txBody>
        </p:sp>
        <p:sp>
          <p:nvSpPr>
            <p:cNvPr id="54" name="Freeform 20"/>
            <p:cNvSpPr/>
            <p:nvPr/>
          </p:nvSpPr>
          <p:spPr>
            <a:xfrm rot="16200000" flipV="1">
              <a:off x="6428876" y="5079192"/>
              <a:ext cx="288991" cy="707160"/>
            </a:xfrm>
            <a:custGeom>
              <a:avLst/>
              <a:gdLst>
                <a:gd name="connsiteX0" fmla="*/ 0 w 542925"/>
                <a:gd name="connsiteY0" fmla="*/ 0 h 835819"/>
                <a:gd name="connsiteX1" fmla="*/ 30956 w 542925"/>
                <a:gd name="connsiteY1" fmla="*/ 76200 h 835819"/>
                <a:gd name="connsiteX2" fmla="*/ 52387 w 542925"/>
                <a:gd name="connsiteY2" fmla="*/ 121444 h 835819"/>
                <a:gd name="connsiteX3" fmla="*/ 78581 w 542925"/>
                <a:gd name="connsiteY3" fmla="*/ 176212 h 835819"/>
                <a:gd name="connsiteX4" fmla="*/ 119062 w 542925"/>
                <a:gd name="connsiteY4" fmla="*/ 269081 h 835819"/>
                <a:gd name="connsiteX5" fmla="*/ 150018 w 542925"/>
                <a:gd name="connsiteY5" fmla="*/ 347662 h 835819"/>
                <a:gd name="connsiteX6" fmla="*/ 180975 w 542925"/>
                <a:gd name="connsiteY6" fmla="*/ 407194 h 835819"/>
                <a:gd name="connsiteX7" fmla="*/ 214312 w 542925"/>
                <a:gd name="connsiteY7" fmla="*/ 473869 h 835819"/>
                <a:gd name="connsiteX8" fmla="*/ 250031 w 542925"/>
                <a:gd name="connsiteY8" fmla="*/ 540544 h 835819"/>
                <a:gd name="connsiteX9" fmla="*/ 278606 w 542925"/>
                <a:gd name="connsiteY9" fmla="*/ 590550 h 835819"/>
                <a:gd name="connsiteX10" fmla="*/ 297656 w 542925"/>
                <a:gd name="connsiteY10" fmla="*/ 621506 h 835819"/>
                <a:gd name="connsiteX11" fmla="*/ 309562 w 542925"/>
                <a:gd name="connsiteY11" fmla="*/ 638175 h 835819"/>
                <a:gd name="connsiteX12" fmla="*/ 330993 w 542925"/>
                <a:gd name="connsiteY12" fmla="*/ 671512 h 835819"/>
                <a:gd name="connsiteX13" fmla="*/ 350043 w 542925"/>
                <a:gd name="connsiteY13" fmla="*/ 697706 h 835819"/>
                <a:gd name="connsiteX14" fmla="*/ 366712 w 542925"/>
                <a:gd name="connsiteY14" fmla="*/ 714375 h 835819"/>
                <a:gd name="connsiteX15" fmla="*/ 376237 w 542925"/>
                <a:gd name="connsiteY15" fmla="*/ 723900 h 835819"/>
                <a:gd name="connsiteX16" fmla="*/ 392906 w 542925"/>
                <a:gd name="connsiteY16" fmla="*/ 747712 h 835819"/>
                <a:gd name="connsiteX17" fmla="*/ 414337 w 542925"/>
                <a:gd name="connsiteY17" fmla="*/ 766762 h 835819"/>
                <a:gd name="connsiteX18" fmla="*/ 431006 w 542925"/>
                <a:gd name="connsiteY18" fmla="*/ 783431 h 835819"/>
                <a:gd name="connsiteX19" fmla="*/ 445293 w 542925"/>
                <a:gd name="connsiteY19" fmla="*/ 795337 h 835819"/>
                <a:gd name="connsiteX20" fmla="*/ 457200 w 542925"/>
                <a:gd name="connsiteY20" fmla="*/ 802481 h 835819"/>
                <a:gd name="connsiteX21" fmla="*/ 471487 w 542925"/>
                <a:gd name="connsiteY21" fmla="*/ 812006 h 835819"/>
                <a:gd name="connsiteX22" fmla="*/ 490537 w 542925"/>
                <a:gd name="connsiteY22" fmla="*/ 819150 h 835819"/>
                <a:gd name="connsiteX23" fmla="*/ 511968 w 542925"/>
                <a:gd name="connsiteY23" fmla="*/ 828675 h 835819"/>
                <a:gd name="connsiteX24" fmla="*/ 531018 w 542925"/>
                <a:gd name="connsiteY24" fmla="*/ 833437 h 835819"/>
                <a:gd name="connsiteX25" fmla="*/ 542925 w 542925"/>
                <a:gd name="connsiteY25" fmla="*/ 835819 h 83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2925" h="835819">
                  <a:moveTo>
                    <a:pt x="0" y="0"/>
                  </a:moveTo>
                  <a:cubicBezTo>
                    <a:pt x="11112" y="27979"/>
                    <a:pt x="22225" y="55959"/>
                    <a:pt x="30956" y="76200"/>
                  </a:cubicBezTo>
                  <a:cubicBezTo>
                    <a:pt x="39687" y="96441"/>
                    <a:pt x="52387" y="121444"/>
                    <a:pt x="52387" y="121444"/>
                  </a:cubicBezTo>
                  <a:cubicBezTo>
                    <a:pt x="60324" y="138113"/>
                    <a:pt x="67469" y="151606"/>
                    <a:pt x="78581" y="176212"/>
                  </a:cubicBezTo>
                  <a:cubicBezTo>
                    <a:pt x="89693" y="200818"/>
                    <a:pt x="107156" y="240506"/>
                    <a:pt x="119062" y="269081"/>
                  </a:cubicBezTo>
                  <a:cubicBezTo>
                    <a:pt x="130968" y="297656"/>
                    <a:pt x="139699" y="324643"/>
                    <a:pt x="150018" y="347662"/>
                  </a:cubicBezTo>
                  <a:cubicBezTo>
                    <a:pt x="160337" y="370681"/>
                    <a:pt x="170259" y="386159"/>
                    <a:pt x="180975" y="407194"/>
                  </a:cubicBezTo>
                  <a:cubicBezTo>
                    <a:pt x="191691" y="428229"/>
                    <a:pt x="202803" y="451644"/>
                    <a:pt x="214312" y="473869"/>
                  </a:cubicBezTo>
                  <a:cubicBezTo>
                    <a:pt x="225821" y="496094"/>
                    <a:pt x="239315" y="521097"/>
                    <a:pt x="250031" y="540544"/>
                  </a:cubicBezTo>
                  <a:cubicBezTo>
                    <a:pt x="260747" y="559991"/>
                    <a:pt x="270669" y="577056"/>
                    <a:pt x="278606" y="590550"/>
                  </a:cubicBezTo>
                  <a:cubicBezTo>
                    <a:pt x="286543" y="604044"/>
                    <a:pt x="292497" y="613569"/>
                    <a:pt x="297656" y="621506"/>
                  </a:cubicBezTo>
                  <a:cubicBezTo>
                    <a:pt x="302815" y="629444"/>
                    <a:pt x="304006" y="629841"/>
                    <a:pt x="309562" y="638175"/>
                  </a:cubicBezTo>
                  <a:cubicBezTo>
                    <a:pt x="315118" y="646509"/>
                    <a:pt x="324246" y="661590"/>
                    <a:pt x="330993" y="671512"/>
                  </a:cubicBezTo>
                  <a:cubicBezTo>
                    <a:pt x="337740" y="681434"/>
                    <a:pt x="344090" y="690562"/>
                    <a:pt x="350043" y="697706"/>
                  </a:cubicBezTo>
                  <a:cubicBezTo>
                    <a:pt x="355996" y="704850"/>
                    <a:pt x="366712" y="714375"/>
                    <a:pt x="366712" y="714375"/>
                  </a:cubicBezTo>
                  <a:cubicBezTo>
                    <a:pt x="371078" y="718741"/>
                    <a:pt x="371871" y="718344"/>
                    <a:pt x="376237" y="723900"/>
                  </a:cubicBezTo>
                  <a:cubicBezTo>
                    <a:pt x="380603" y="729456"/>
                    <a:pt x="386556" y="740568"/>
                    <a:pt x="392906" y="747712"/>
                  </a:cubicBezTo>
                  <a:cubicBezTo>
                    <a:pt x="399256" y="754856"/>
                    <a:pt x="407987" y="760809"/>
                    <a:pt x="414337" y="766762"/>
                  </a:cubicBezTo>
                  <a:cubicBezTo>
                    <a:pt x="420687" y="772715"/>
                    <a:pt x="425847" y="778669"/>
                    <a:pt x="431006" y="783431"/>
                  </a:cubicBezTo>
                  <a:cubicBezTo>
                    <a:pt x="436165" y="788194"/>
                    <a:pt x="440927" y="792162"/>
                    <a:pt x="445293" y="795337"/>
                  </a:cubicBezTo>
                  <a:cubicBezTo>
                    <a:pt x="449659" y="798512"/>
                    <a:pt x="452834" y="799703"/>
                    <a:pt x="457200" y="802481"/>
                  </a:cubicBezTo>
                  <a:cubicBezTo>
                    <a:pt x="461566" y="805259"/>
                    <a:pt x="465931" y="809228"/>
                    <a:pt x="471487" y="812006"/>
                  </a:cubicBezTo>
                  <a:cubicBezTo>
                    <a:pt x="477043" y="814784"/>
                    <a:pt x="483790" y="816372"/>
                    <a:pt x="490537" y="819150"/>
                  </a:cubicBezTo>
                  <a:cubicBezTo>
                    <a:pt x="497284" y="821928"/>
                    <a:pt x="505221" y="826294"/>
                    <a:pt x="511968" y="828675"/>
                  </a:cubicBezTo>
                  <a:cubicBezTo>
                    <a:pt x="518715" y="831056"/>
                    <a:pt x="525859" y="832246"/>
                    <a:pt x="531018" y="833437"/>
                  </a:cubicBezTo>
                  <a:cubicBezTo>
                    <a:pt x="536177" y="834628"/>
                    <a:pt x="539551" y="835223"/>
                    <a:pt x="542925" y="83581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VE" sz="1100">
                <a:solidFill>
                  <a:srgbClr val="006600"/>
                </a:solidFill>
              </a:endParaRPr>
            </a:p>
          </p:txBody>
        </p:sp>
        <p:sp>
          <p:nvSpPr>
            <p:cNvPr id="55" name="Freeform 21"/>
            <p:cNvSpPr/>
            <p:nvPr/>
          </p:nvSpPr>
          <p:spPr>
            <a:xfrm rot="16200000" flipH="1" flipV="1">
              <a:off x="6429447" y="4791227"/>
              <a:ext cx="288991" cy="707160"/>
            </a:xfrm>
            <a:custGeom>
              <a:avLst/>
              <a:gdLst>
                <a:gd name="connsiteX0" fmla="*/ 0 w 542925"/>
                <a:gd name="connsiteY0" fmla="*/ 0 h 835819"/>
                <a:gd name="connsiteX1" fmla="*/ 30956 w 542925"/>
                <a:gd name="connsiteY1" fmla="*/ 76200 h 835819"/>
                <a:gd name="connsiteX2" fmla="*/ 52387 w 542925"/>
                <a:gd name="connsiteY2" fmla="*/ 121444 h 835819"/>
                <a:gd name="connsiteX3" fmla="*/ 78581 w 542925"/>
                <a:gd name="connsiteY3" fmla="*/ 176212 h 835819"/>
                <a:gd name="connsiteX4" fmla="*/ 119062 w 542925"/>
                <a:gd name="connsiteY4" fmla="*/ 269081 h 835819"/>
                <a:gd name="connsiteX5" fmla="*/ 150018 w 542925"/>
                <a:gd name="connsiteY5" fmla="*/ 347662 h 835819"/>
                <a:gd name="connsiteX6" fmla="*/ 180975 w 542925"/>
                <a:gd name="connsiteY6" fmla="*/ 407194 h 835819"/>
                <a:gd name="connsiteX7" fmla="*/ 214312 w 542925"/>
                <a:gd name="connsiteY7" fmla="*/ 473869 h 835819"/>
                <a:gd name="connsiteX8" fmla="*/ 250031 w 542925"/>
                <a:gd name="connsiteY8" fmla="*/ 540544 h 835819"/>
                <a:gd name="connsiteX9" fmla="*/ 278606 w 542925"/>
                <a:gd name="connsiteY9" fmla="*/ 590550 h 835819"/>
                <a:gd name="connsiteX10" fmla="*/ 297656 w 542925"/>
                <a:gd name="connsiteY10" fmla="*/ 621506 h 835819"/>
                <a:gd name="connsiteX11" fmla="*/ 309562 w 542925"/>
                <a:gd name="connsiteY11" fmla="*/ 638175 h 835819"/>
                <a:gd name="connsiteX12" fmla="*/ 330993 w 542925"/>
                <a:gd name="connsiteY12" fmla="*/ 671512 h 835819"/>
                <a:gd name="connsiteX13" fmla="*/ 350043 w 542925"/>
                <a:gd name="connsiteY13" fmla="*/ 697706 h 835819"/>
                <a:gd name="connsiteX14" fmla="*/ 366712 w 542925"/>
                <a:gd name="connsiteY14" fmla="*/ 714375 h 835819"/>
                <a:gd name="connsiteX15" fmla="*/ 376237 w 542925"/>
                <a:gd name="connsiteY15" fmla="*/ 723900 h 835819"/>
                <a:gd name="connsiteX16" fmla="*/ 392906 w 542925"/>
                <a:gd name="connsiteY16" fmla="*/ 747712 h 835819"/>
                <a:gd name="connsiteX17" fmla="*/ 414337 w 542925"/>
                <a:gd name="connsiteY17" fmla="*/ 766762 h 835819"/>
                <a:gd name="connsiteX18" fmla="*/ 431006 w 542925"/>
                <a:gd name="connsiteY18" fmla="*/ 783431 h 835819"/>
                <a:gd name="connsiteX19" fmla="*/ 445293 w 542925"/>
                <a:gd name="connsiteY19" fmla="*/ 795337 h 835819"/>
                <a:gd name="connsiteX20" fmla="*/ 457200 w 542925"/>
                <a:gd name="connsiteY20" fmla="*/ 802481 h 835819"/>
                <a:gd name="connsiteX21" fmla="*/ 471487 w 542925"/>
                <a:gd name="connsiteY21" fmla="*/ 812006 h 835819"/>
                <a:gd name="connsiteX22" fmla="*/ 490537 w 542925"/>
                <a:gd name="connsiteY22" fmla="*/ 819150 h 835819"/>
                <a:gd name="connsiteX23" fmla="*/ 511968 w 542925"/>
                <a:gd name="connsiteY23" fmla="*/ 828675 h 835819"/>
                <a:gd name="connsiteX24" fmla="*/ 531018 w 542925"/>
                <a:gd name="connsiteY24" fmla="*/ 833437 h 835819"/>
                <a:gd name="connsiteX25" fmla="*/ 542925 w 542925"/>
                <a:gd name="connsiteY25" fmla="*/ 835819 h 83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2925" h="835819">
                  <a:moveTo>
                    <a:pt x="0" y="0"/>
                  </a:moveTo>
                  <a:cubicBezTo>
                    <a:pt x="11112" y="27979"/>
                    <a:pt x="22225" y="55959"/>
                    <a:pt x="30956" y="76200"/>
                  </a:cubicBezTo>
                  <a:cubicBezTo>
                    <a:pt x="39687" y="96441"/>
                    <a:pt x="52387" y="121444"/>
                    <a:pt x="52387" y="121444"/>
                  </a:cubicBezTo>
                  <a:cubicBezTo>
                    <a:pt x="60324" y="138113"/>
                    <a:pt x="67469" y="151606"/>
                    <a:pt x="78581" y="176212"/>
                  </a:cubicBezTo>
                  <a:cubicBezTo>
                    <a:pt x="89693" y="200818"/>
                    <a:pt x="107156" y="240506"/>
                    <a:pt x="119062" y="269081"/>
                  </a:cubicBezTo>
                  <a:cubicBezTo>
                    <a:pt x="130968" y="297656"/>
                    <a:pt x="139699" y="324643"/>
                    <a:pt x="150018" y="347662"/>
                  </a:cubicBezTo>
                  <a:cubicBezTo>
                    <a:pt x="160337" y="370681"/>
                    <a:pt x="170259" y="386159"/>
                    <a:pt x="180975" y="407194"/>
                  </a:cubicBezTo>
                  <a:cubicBezTo>
                    <a:pt x="191691" y="428229"/>
                    <a:pt x="202803" y="451644"/>
                    <a:pt x="214312" y="473869"/>
                  </a:cubicBezTo>
                  <a:cubicBezTo>
                    <a:pt x="225821" y="496094"/>
                    <a:pt x="239315" y="521097"/>
                    <a:pt x="250031" y="540544"/>
                  </a:cubicBezTo>
                  <a:cubicBezTo>
                    <a:pt x="260747" y="559991"/>
                    <a:pt x="270669" y="577056"/>
                    <a:pt x="278606" y="590550"/>
                  </a:cubicBezTo>
                  <a:cubicBezTo>
                    <a:pt x="286543" y="604044"/>
                    <a:pt x="292497" y="613569"/>
                    <a:pt x="297656" y="621506"/>
                  </a:cubicBezTo>
                  <a:cubicBezTo>
                    <a:pt x="302815" y="629444"/>
                    <a:pt x="304006" y="629841"/>
                    <a:pt x="309562" y="638175"/>
                  </a:cubicBezTo>
                  <a:cubicBezTo>
                    <a:pt x="315118" y="646509"/>
                    <a:pt x="324246" y="661590"/>
                    <a:pt x="330993" y="671512"/>
                  </a:cubicBezTo>
                  <a:cubicBezTo>
                    <a:pt x="337740" y="681434"/>
                    <a:pt x="344090" y="690562"/>
                    <a:pt x="350043" y="697706"/>
                  </a:cubicBezTo>
                  <a:cubicBezTo>
                    <a:pt x="355996" y="704850"/>
                    <a:pt x="366712" y="714375"/>
                    <a:pt x="366712" y="714375"/>
                  </a:cubicBezTo>
                  <a:cubicBezTo>
                    <a:pt x="371078" y="718741"/>
                    <a:pt x="371871" y="718344"/>
                    <a:pt x="376237" y="723900"/>
                  </a:cubicBezTo>
                  <a:cubicBezTo>
                    <a:pt x="380603" y="729456"/>
                    <a:pt x="386556" y="740568"/>
                    <a:pt x="392906" y="747712"/>
                  </a:cubicBezTo>
                  <a:cubicBezTo>
                    <a:pt x="399256" y="754856"/>
                    <a:pt x="407987" y="760809"/>
                    <a:pt x="414337" y="766762"/>
                  </a:cubicBezTo>
                  <a:cubicBezTo>
                    <a:pt x="420687" y="772715"/>
                    <a:pt x="425847" y="778669"/>
                    <a:pt x="431006" y="783431"/>
                  </a:cubicBezTo>
                  <a:cubicBezTo>
                    <a:pt x="436165" y="788194"/>
                    <a:pt x="440927" y="792162"/>
                    <a:pt x="445293" y="795337"/>
                  </a:cubicBezTo>
                  <a:cubicBezTo>
                    <a:pt x="449659" y="798512"/>
                    <a:pt x="452834" y="799703"/>
                    <a:pt x="457200" y="802481"/>
                  </a:cubicBezTo>
                  <a:cubicBezTo>
                    <a:pt x="461566" y="805259"/>
                    <a:pt x="465931" y="809228"/>
                    <a:pt x="471487" y="812006"/>
                  </a:cubicBezTo>
                  <a:cubicBezTo>
                    <a:pt x="477043" y="814784"/>
                    <a:pt x="483790" y="816372"/>
                    <a:pt x="490537" y="819150"/>
                  </a:cubicBezTo>
                  <a:cubicBezTo>
                    <a:pt x="497284" y="821928"/>
                    <a:pt x="505221" y="826294"/>
                    <a:pt x="511968" y="828675"/>
                  </a:cubicBezTo>
                  <a:cubicBezTo>
                    <a:pt x="518715" y="831056"/>
                    <a:pt x="525859" y="832246"/>
                    <a:pt x="531018" y="833437"/>
                  </a:cubicBezTo>
                  <a:cubicBezTo>
                    <a:pt x="536177" y="834628"/>
                    <a:pt x="539551" y="835223"/>
                    <a:pt x="542925" y="83581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VE" sz="1100">
                <a:solidFill>
                  <a:srgbClr val="006600"/>
                </a:solidFill>
              </a:endParaRPr>
            </a:p>
          </p:txBody>
        </p:sp>
      </p:grpSp>
      <p:sp>
        <p:nvSpPr>
          <p:cNvPr id="59" name="TextBox 40"/>
          <p:cNvSpPr txBox="1"/>
          <p:nvPr/>
        </p:nvSpPr>
        <p:spPr>
          <a:xfrm>
            <a:off x="6351302" y="3518260"/>
            <a:ext cx="1585848" cy="33240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VE" sz="900" b="1" dirty="0">
                <a:solidFill>
                  <a:srgbClr val="FF0000"/>
                </a:solidFill>
                <a:latin typeface="Arial" panose="020B0604020202020204" pitchFamily="34" charset="0"/>
                <a:cs typeface="Arial" panose="020B0604020202020204" pitchFamily="34" charset="0"/>
              </a:rPr>
              <a:t>Señal</a:t>
            </a:r>
            <a:r>
              <a:rPr lang="es-VE" sz="900" b="1" baseline="0" dirty="0">
                <a:solidFill>
                  <a:srgbClr val="FF0000"/>
                </a:solidFill>
                <a:latin typeface="Arial" panose="020B0604020202020204" pitchFamily="34" charset="0"/>
                <a:cs typeface="Arial" panose="020B0604020202020204" pitchFamily="34" charset="0"/>
              </a:rPr>
              <a:t> de </a:t>
            </a:r>
            <a:r>
              <a:rPr lang="es-VE" sz="900" b="1" baseline="0" dirty="0" smtClean="0">
                <a:solidFill>
                  <a:srgbClr val="FF0000"/>
                </a:solidFill>
                <a:latin typeface="Arial" panose="020B0604020202020204" pitchFamily="34" charset="0"/>
                <a:cs typeface="Arial" panose="020B0604020202020204" pitchFamily="34" charset="0"/>
              </a:rPr>
              <a:t>salida</a:t>
            </a:r>
          </a:p>
          <a:p>
            <a:pPr algn="ctr"/>
            <a:r>
              <a:rPr lang="es-VE" sz="900" b="1" dirty="0" smtClean="0">
                <a:solidFill>
                  <a:srgbClr val="FF0000"/>
                </a:solidFill>
                <a:latin typeface="Arial" panose="020B0604020202020204" pitchFamily="34" charset="0"/>
                <a:cs typeface="Arial" panose="020B0604020202020204" pitchFamily="34" charset="0"/>
              </a:rPr>
              <a:t>Amplificador lineal ideal</a:t>
            </a:r>
            <a:endParaRPr lang="es-VE" sz="900" b="1" dirty="0">
              <a:solidFill>
                <a:srgbClr val="FF0000"/>
              </a:solidFill>
              <a:latin typeface="Arial" panose="020B0604020202020204" pitchFamily="34" charset="0"/>
              <a:cs typeface="Arial" panose="020B0604020202020204" pitchFamily="34" charset="0"/>
            </a:endParaRPr>
          </a:p>
        </p:txBody>
      </p:sp>
      <p:cxnSp>
        <p:nvCxnSpPr>
          <p:cNvPr id="60" name="Conector recto de flecha 59"/>
          <p:cNvCxnSpPr/>
          <p:nvPr/>
        </p:nvCxnSpPr>
        <p:spPr>
          <a:xfrm>
            <a:off x="7899745" y="3779466"/>
            <a:ext cx="467726" cy="1745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 name="CuadroTexto 60"/>
          <p:cNvSpPr txBox="1"/>
          <p:nvPr/>
        </p:nvSpPr>
        <p:spPr>
          <a:xfrm>
            <a:off x="4999500" y="4607963"/>
            <a:ext cx="1491823" cy="983873"/>
          </a:xfrm>
          <a:prstGeom prst="cloudCallout">
            <a:avLst>
              <a:gd name="adj1" fmla="val 35033"/>
              <a:gd name="adj2" fmla="val -92493"/>
            </a:avLst>
          </a:prstGeom>
          <a:solidFill>
            <a:srgbClr val="FFFF66"/>
          </a:solidFill>
          <a:ln>
            <a:solidFill>
              <a:schemeClr val="tx1"/>
            </a:solidFill>
          </a:ln>
        </p:spPr>
        <p:txBody>
          <a:bodyPr wrap="square" lIns="0" rIns="0" rtlCol="0">
            <a:spAutoFit/>
          </a:bodyPr>
          <a:lstStyle/>
          <a:p>
            <a:pPr algn="ctr"/>
            <a:r>
              <a:rPr lang="es-MX" sz="1200" b="1" dirty="0" smtClean="0">
                <a:solidFill>
                  <a:srgbClr val="FF0000"/>
                </a:solidFill>
              </a:rPr>
              <a:t>Hay distorsión en la señal de salida</a:t>
            </a:r>
            <a:endParaRPr lang="es-VE" sz="1200" b="1" dirty="0">
              <a:solidFill>
                <a:srgbClr val="FF0000"/>
              </a:solidFill>
            </a:endParaRPr>
          </a:p>
        </p:txBody>
      </p:sp>
      <p:pic>
        <p:nvPicPr>
          <p:cNvPr id="58" name="Picture 2" descr="Resultado de imagen para boton indice">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25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down)">
                                      <p:cBhvr>
                                        <p:cTn id="21" dur="500"/>
                                        <p:tgtEl>
                                          <p:spTgt spid="4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right)">
                                      <p:cBhvr>
                                        <p:cTn id="29" dur="1000"/>
                                        <p:tgtEl>
                                          <p:spTgt spid="4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par>
                                <p:cTn id="33" presetID="10" presetClass="entr" presetSubtype="0"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wipe(right)">
                                      <p:cBhvr>
                                        <p:cTn id="40" dur="1000"/>
                                        <p:tgtEl>
                                          <p:spTgt spid="5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par>
                                <p:cTn id="44" presetID="10" presetClass="entr" presetSubtype="0" fill="hold"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500"/>
                                        <p:tgtEl>
                                          <p:spTgt spid="60"/>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par>
                          <p:cTn id="51" fill="hold">
                            <p:stCondLst>
                              <p:cond delay="0"/>
                            </p:stCondLst>
                            <p:childTnLst>
                              <p:par>
                                <p:cTn id="52" presetID="10"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p:bldP spid="46" grpId="0"/>
      <p:bldP spid="49" grpId="0"/>
      <p:bldP spid="59" grpId="0"/>
      <p:bldP spid="6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MX"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CARACTERÍSTICAS Y PROPIEDADES DE LOS AMPLIFICADORES DE POTENCIA</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5"/>
          <p:cNvSpPr txBox="1"/>
          <p:nvPr/>
        </p:nvSpPr>
        <p:spPr>
          <a:xfrm>
            <a:off x="0" y="1344536"/>
            <a:ext cx="12192000" cy="1015663"/>
          </a:xfrm>
          <a:prstGeom prst="rect">
            <a:avLst/>
          </a:prstGeom>
          <a:noFill/>
        </p:spPr>
        <p:txBody>
          <a:bodyPr wrap="square" lIns="900000" rIns="900000" rtlCol="0">
            <a:spAutoFit/>
          </a:bodyPr>
          <a:lstStyle/>
          <a:p>
            <a:pPr algn="just">
              <a:spcAft>
                <a:spcPts val="1000"/>
              </a:spcAft>
              <a:tabLst>
                <a:tab pos="11926888" algn="l"/>
              </a:tabLst>
            </a:pPr>
            <a:r>
              <a:rPr lang="es-MX" sz="2000" b="1" u="sng" dirty="0">
                <a:latin typeface="Arial" panose="020B0604020202020204" pitchFamily="34" charset="0"/>
                <a:cs typeface="Arial" panose="020B0604020202020204" pitchFamily="34" charset="0"/>
              </a:rPr>
              <a:t>Conversión </a:t>
            </a:r>
            <a:r>
              <a:rPr lang="es-MX" sz="2000" b="1" u="sng" dirty="0" smtClean="0">
                <a:latin typeface="Arial" panose="020B0604020202020204" pitchFamily="34" charset="0"/>
                <a:cs typeface="Arial" panose="020B0604020202020204" pitchFamily="34" charset="0"/>
              </a:rPr>
              <a:t>AM-AM y </a:t>
            </a:r>
            <a:r>
              <a:rPr lang="es-MX" sz="2000" b="1" u="sng" dirty="0">
                <a:latin typeface="Arial" panose="020B0604020202020204" pitchFamily="34" charset="0"/>
                <a:cs typeface="Arial" panose="020B0604020202020204" pitchFamily="34" charset="0"/>
              </a:rPr>
              <a:t>Conversión </a:t>
            </a:r>
            <a:r>
              <a:rPr lang="es-MX" sz="2000" b="1" u="sng" dirty="0" smtClean="0">
                <a:latin typeface="Arial" panose="020B0604020202020204" pitchFamily="34" charset="0"/>
                <a:cs typeface="Arial" panose="020B0604020202020204" pitchFamily="34" charset="0"/>
              </a:rPr>
              <a:t>AM-PM</a:t>
            </a:r>
            <a:r>
              <a:rPr lang="es-MX" sz="2000" b="1" dirty="0" smtClean="0">
                <a:latin typeface="Arial" panose="020B0604020202020204" pitchFamily="34" charset="0"/>
                <a:cs typeface="Arial" panose="020B0604020202020204" pitchFamily="34" charset="0"/>
              </a:rPr>
              <a:t>. Describe </a:t>
            </a:r>
            <a:r>
              <a:rPr lang="es-MX" sz="2000" b="1" dirty="0">
                <a:latin typeface="Arial" panose="020B0604020202020204" pitchFamily="34" charset="0"/>
                <a:cs typeface="Arial" panose="020B0604020202020204" pitchFamily="34" charset="0"/>
              </a:rPr>
              <a:t>el efecto de distorsión de la amplitud y la Conversión AM-PM la de fase. Aquí, AM es “Amplitud </a:t>
            </a:r>
            <a:r>
              <a:rPr lang="es-MX" sz="2000" b="1" dirty="0" err="1">
                <a:latin typeface="Arial" panose="020B0604020202020204" pitchFamily="34" charset="0"/>
                <a:cs typeface="Arial" panose="020B0604020202020204" pitchFamily="34" charset="0"/>
              </a:rPr>
              <a:t>Modulation</a:t>
            </a:r>
            <a:r>
              <a:rPr lang="es-MX" sz="2000" b="1" dirty="0">
                <a:latin typeface="Arial" panose="020B0604020202020204" pitchFamily="34" charset="0"/>
                <a:cs typeface="Arial" panose="020B0604020202020204" pitchFamily="34" charset="0"/>
              </a:rPr>
              <a:t>” (modulación en amplitud) y PM se refiere a “</a:t>
            </a:r>
            <a:r>
              <a:rPr lang="es-MX" sz="2000" b="1" dirty="0" err="1">
                <a:latin typeface="Arial" panose="020B0604020202020204" pitchFamily="34" charset="0"/>
                <a:cs typeface="Arial" panose="020B0604020202020204" pitchFamily="34" charset="0"/>
              </a:rPr>
              <a:t>Phase</a:t>
            </a:r>
            <a:r>
              <a:rPr lang="es-MX" sz="2000" b="1" dirty="0">
                <a:latin typeface="Arial" panose="020B0604020202020204" pitchFamily="34" charset="0"/>
                <a:cs typeface="Arial" panose="020B0604020202020204" pitchFamily="34" charset="0"/>
              </a:rPr>
              <a:t> </a:t>
            </a:r>
            <a:r>
              <a:rPr lang="es-MX" sz="2000" b="1" dirty="0" err="1">
                <a:latin typeface="Arial" panose="020B0604020202020204" pitchFamily="34" charset="0"/>
                <a:cs typeface="Arial" panose="020B0604020202020204" pitchFamily="34" charset="0"/>
              </a:rPr>
              <a:t>Modulation</a:t>
            </a:r>
            <a:r>
              <a:rPr lang="es-MX" sz="2000" b="1" dirty="0">
                <a:latin typeface="Arial" panose="020B0604020202020204" pitchFamily="34" charset="0"/>
                <a:cs typeface="Arial" panose="020B0604020202020204" pitchFamily="34" charset="0"/>
              </a:rPr>
              <a:t>” (modulación en fase</a:t>
            </a:r>
            <a:r>
              <a:rPr lang="es-MX" sz="2000" b="1" dirty="0" smtClean="0">
                <a:latin typeface="Arial" panose="020B0604020202020204" pitchFamily="34" charset="0"/>
                <a:cs typeface="Arial" panose="020B0604020202020204" pitchFamily="34" charset="0"/>
              </a:rPr>
              <a:t>).</a:t>
            </a:r>
            <a:endParaRPr lang="es-VE" sz="2000" b="1" dirty="0">
              <a:latin typeface="Arial" panose="020B0604020202020204" pitchFamily="34" charset="0"/>
              <a:cs typeface="Arial" panose="020B0604020202020204" pitchFamily="34" charset="0"/>
            </a:endParaRPr>
          </a:p>
        </p:txBody>
      </p:sp>
      <p:pic>
        <p:nvPicPr>
          <p:cNvPr id="142" name="Picture 2" descr="Resultado de imagen para boton indice">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4"/>
          <a:stretch>
            <a:fillRect/>
          </a:stretch>
        </p:blipFill>
        <p:spPr>
          <a:xfrm>
            <a:off x="2613095" y="2519663"/>
            <a:ext cx="6350600" cy="3871041"/>
          </a:xfrm>
          <a:prstGeom prst="rect">
            <a:avLst/>
          </a:prstGeom>
        </p:spPr>
      </p:pic>
    </p:spTree>
    <p:extLst>
      <p:ext uri="{BB962C8B-B14F-4D97-AF65-F5344CB8AC3E}">
        <p14:creationId xmlns:p14="http://schemas.microsoft.com/office/powerpoint/2010/main" val="373912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MX"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CARACTERÍSTICAS Y PROPIEDADES DE LOS AMPLIFICADORES DE POTENCIA</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mc:AlternateContent xmlns:mc="http://schemas.openxmlformats.org/markup-compatibility/2006" xmlns:a14="http://schemas.microsoft.com/office/drawing/2010/main">
        <mc:Choice Requires="a14">
          <p:sp>
            <p:nvSpPr>
              <p:cNvPr id="6" name="CuadroTexto 5"/>
              <p:cNvSpPr txBox="1"/>
              <p:nvPr/>
            </p:nvSpPr>
            <p:spPr>
              <a:xfrm>
                <a:off x="0" y="1344536"/>
                <a:ext cx="12192000" cy="1350241"/>
              </a:xfrm>
              <a:prstGeom prst="rect">
                <a:avLst/>
              </a:prstGeom>
              <a:noFill/>
            </p:spPr>
            <p:txBody>
              <a:bodyPr wrap="square" lIns="900000" rIns="900000" rtlCol="0">
                <a:spAutoFit/>
              </a:bodyPr>
              <a:lstStyle/>
              <a:p>
                <a:pPr algn="just">
                  <a:spcAft>
                    <a:spcPts val="1000"/>
                  </a:spcAft>
                  <a:tabLst>
                    <a:tab pos="11926888" algn="l"/>
                  </a:tabLst>
                </a:pPr>
                <a:r>
                  <a:rPr lang="en-US" sz="2000" b="1" u="sng" dirty="0" smtClean="0">
                    <a:latin typeface="Arial" panose="020B0604020202020204" pitchFamily="34" charset="0"/>
                    <a:cs typeface="Arial" panose="020B0604020202020204" pitchFamily="34" charset="0"/>
                  </a:rPr>
                  <a:t>Input back-off IBO Y Output back-off OBO</a:t>
                </a:r>
                <a:r>
                  <a:rPr lang="es-MX" sz="2000" b="1" dirty="0">
                    <a:latin typeface="Arial" panose="020B0604020202020204" pitchFamily="34" charset="0"/>
                    <a:cs typeface="Arial" panose="020B0604020202020204" pitchFamily="34" charset="0"/>
                  </a:rPr>
                  <a:t>. </a:t>
                </a:r>
                <a:r>
                  <a:rPr lang="es-MX" sz="2000" b="1" dirty="0" smtClean="0">
                    <a:latin typeface="Arial" panose="020B0604020202020204" pitchFamily="34" charset="0"/>
                    <a:cs typeface="Arial" panose="020B0604020202020204" pitchFamily="34" charset="0"/>
                  </a:rPr>
                  <a:t>Establecen la relación </a:t>
                </a:r>
                <a:r>
                  <a:rPr lang="es-MX" sz="2000" b="1" dirty="0">
                    <a:latin typeface="Arial" panose="020B0604020202020204" pitchFamily="34" charset="0"/>
                    <a:cs typeface="Arial" panose="020B0604020202020204" pitchFamily="34" charset="0"/>
                  </a:rPr>
                  <a:t>entre las potencias del punto de saturación del amplificador, de entrada </a:t>
                </a:r>
                <a14:m>
                  <m:oMath xmlns:m="http://schemas.openxmlformats.org/officeDocument/2006/math">
                    <m:sSub>
                      <m:sSubPr>
                        <m:ctrlPr>
                          <a:rPr lang="es-MX" sz="2000" b="1" i="1" dirty="0" smtClean="0">
                            <a:latin typeface="Cambria Math"/>
                            <a:cs typeface="Arial" panose="020B0604020202020204" pitchFamily="34" charset="0"/>
                          </a:rPr>
                        </m:ctrlPr>
                      </m:sSubPr>
                      <m:e>
                        <m:r>
                          <a:rPr lang="es-VE" sz="2000" b="1" i="1" dirty="0" smtClean="0">
                            <a:latin typeface="Cambria Math" panose="02040503050406030204" pitchFamily="18" charset="0"/>
                            <a:cs typeface="Arial" panose="020B0604020202020204" pitchFamily="34" charset="0"/>
                          </a:rPr>
                          <m:t>𝑷</m:t>
                        </m:r>
                      </m:e>
                      <m:sub>
                        <m:r>
                          <a:rPr lang="es-VE" sz="2000" b="1" i="1" dirty="0" smtClean="0">
                            <a:latin typeface="Cambria Math" panose="02040503050406030204" pitchFamily="18" charset="0"/>
                            <a:cs typeface="Arial" panose="020B0604020202020204" pitchFamily="34" charset="0"/>
                          </a:rPr>
                          <m:t>𝑰𝑵</m:t>
                        </m:r>
                        <m:r>
                          <a:rPr lang="es-VE" sz="2000" b="1" i="1" dirty="0" smtClean="0">
                            <a:latin typeface="Cambria Math" panose="02040503050406030204" pitchFamily="18" charset="0"/>
                            <a:cs typeface="Arial" panose="020B0604020202020204" pitchFamily="34" charset="0"/>
                          </a:rPr>
                          <m:t>,   </m:t>
                        </m:r>
                        <m:r>
                          <a:rPr lang="es-VE" sz="2000" b="1" i="1" dirty="0" smtClean="0">
                            <a:latin typeface="Cambria Math" panose="02040503050406030204" pitchFamily="18" charset="0"/>
                            <a:cs typeface="Arial" panose="020B0604020202020204" pitchFamily="34" charset="0"/>
                          </a:rPr>
                          <m:t>𝑴𝑨𝑿</m:t>
                        </m:r>
                      </m:sub>
                    </m:sSub>
                  </m:oMath>
                </a14:m>
                <a:r>
                  <a:rPr lang="es-MX" sz="2000" b="1" dirty="0" smtClean="0">
                    <a:latin typeface="Arial" panose="020B0604020202020204" pitchFamily="34" charset="0"/>
                    <a:cs typeface="Arial" panose="020B0604020202020204" pitchFamily="34" charset="0"/>
                  </a:rPr>
                  <a:t> y </a:t>
                </a:r>
                <a:r>
                  <a:rPr lang="es-MX" sz="2000" b="1" dirty="0">
                    <a:latin typeface="Arial" panose="020B0604020202020204" pitchFamily="34" charset="0"/>
                    <a:cs typeface="Arial" panose="020B0604020202020204" pitchFamily="34" charset="0"/>
                  </a:rPr>
                  <a:t>de salida </a:t>
                </a:r>
                <a14:m>
                  <m:oMath xmlns:m="http://schemas.openxmlformats.org/officeDocument/2006/math">
                    <m:sSub>
                      <m:sSubPr>
                        <m:ctrlPr>
                          <a:rPr lang="es-MX" sz="2000" b="1" i="1" dirty="0">
                            <a:latin typeface="Cambria Math"/>
                            <a:cs typeface="Arial" panose="020B0604020202020204" pitchFamily="34" charset="0"/>
                          </a:rPr>
                        </m:ctrlPr>
                      </m:sSubPr>
                      <m:e>
                        <m:r>
                          <a:rPr lang="es-VE" sz="2000" b="1" i="1" dirty="0">
                            <a:latin typeface="Cambria Math" panose="02040503050406030204" pitchFamily="18" charset="0"/>
                            <a:cs typeface="Arial" panose="020B0604020202020204" pitchFamily="34" charset="0"/>
                          </a:rPr>
                          <m:t>𝑷</m:t>
                        </m:r>
                      </m:e>
                      <m:sub>
                        <m:r>
                          <a:rPr lang="es-VE" sz="2000" b="1" i="1" dirty="0" smtClean="0">
                            <a:latin typeface="Cambria Math" panose="02040503050406030204" pitchFamily="18" charset="0"/>
                            <a:cs typeface="Arial" panose="020B0604020202020204" pitchFamily="34" charset="0"/>
                          </a:rPr>
                          <m:t>𝑶𝑼𝑻</m:t>
                        </m:r>
                        <m:r>
                          <a:rPr lang="es-VE" sz="2000" b="1" i="1" dirty="0">
                            <a:latin typeface="Cambria Math" panose="02040503050406030204" pitchFamily="18" charset="0"/>
                            <a:cs typeface="Arial" panose="020B0604020202020204" pitchFamily="34" charset="0"/>
                          </a:rPr>
                          <m:t>,   </m:t>
                        </m:r>
                        <m:r>
                          <a:rPr lang="es-VE" sz="2000" b="1" i="1" dirty="0">
                            <a:latin typeface="Cambria Math" panose="02040503050406030204" pitchFamily="18" charset="0"/>
                            <a:cs typeface="Arial" panose="020B0604020202020204" pitchFamily="34" charset="0"/>
                          </a:rPr>
                          <m:t>𝑴𝑨𝑿</m:t>
                        </m:r>
                      </m:sub>
                    </m:sSub>
                  </m:oMath>
                </a14:m>
                <a:r>
                  <a:rPr lang="es-MX" sz="2000" b="1" dirty="0" smtClean="0">
                    <a:latin typeface="Arial" panose="020B0604020202020204" pitchFamily="34" charset="0"/>
                    <a:cs typeface="Arial" panose="020B0604020202020204" pitchFamily="34" charset="0"/>
                  </a:rPr>
                  <a:t> y </a:t>
                </a:r>
                <a:r>
                  <a:rPr lang="es-MX" sz="2000" b="1" dirty="0">
                    <a:latin typeface="Arial" panose="020B0604020202020204" pitchFamily="34" charset="0"/>
                    <a:cs typeface="Arial" panose="020B0604020202020204" pitchFamily="34" charset="0"/>
                  </a:rPr>
                  <a:t>las potencias media de </a:t>
                </a:r>
                <a:r>
                  <a:rPr lang="es-MX" sz="2000" b="1" dirty="0" smtClean="0">
                    <a:latin typeface="Arial" panose="020B0604020202020204" pitchFamily="34" charset="0"/>
                    <a:cs typeface="Arial" panose="020B0604020202020204" pitchFamily="34" charset="0"/>
                  </a:rPr>
                  <a:t>entrada </a:t>
                </a:r>
                <a14:m>
                  <m:oMath xmlns:m="http://schemas.openxmlformats.org/officeDocument/2006/math">
                    <m:sSub>
                      <m:sSubPr>
                        <m:ctrlPr>
                          <a:rPr lang="es-MX" sz="2000" b="1" i="1" dirty="0">
                            <a:latin typeface="Cambria Math"/>
                            <a:cs typeface="Arial" panose="020B0604020202020204" pitchFamily="34" charset="0"/>
                          </a:rPr>
                        </m:ctrlPr>
                      </m:sSubPr>
                      <m:e>
                        <m:r>
                          <a:rPr lang="es-VE" sz="2000" b="1" i="1" dirty="0">
                            <a:latin typeface="Cambria Math" panose="02040503050406030204" pitchFamily="18" charset="0"/>
                            <a:cs typeface="Arial" panose="020B0604020202020204" pitchFamily="34" charset="0"/>
                          </a:rPr>
                          <m:t>𝑷</m:t>
                        </m:r>
                      </m:e>
                      <m:sub>
                        <m:r>
                          <a:rPr lang="es-VE" sz="2000" b="1" i="1" dirty="0">
                            <a:latin typeface="Cambria Math" panose="02040503050406030204" pitchFamily="18" charset="0"/>
                            <a:cs typeface="Arial" panose="020B0604020202020204" pitchFamily="34" charset="0"/>
                          </a:rPr>
                          <m:t>𝑰𝑵</m:t>
                        </m:r>
                        <m:r>
                          <a:rPr lang="es-VE" sz="2000" b="1" i="1" dirty="0">
                            <a:latin typeface="Cambria Math" panose="02040503050406030204" pitchFamily="18" charset="0"/>
                            <a:cs typeface="Arial" panose="020B0604020202020204" pitchFamily="34" charset="0"/>
                          </a:rPr>
                          <m:t>,   </m:t>
                        </m:r>
                        <m:r>
                          <a:rPr lang="es-VE" sz="2000" b="1" i="1" dirty="0" smtClean="0">
                            <a:latin typeface="Cambria Math" panose="02040503050406030204" pitchFamily="18" charset="0"/>
                            <a:cs typeface="Arial" panose="020B0604020202020204" pitchFamily="34" charset="0"/>
                          </a:rPr>
                          <m:t>𝒎𝒆𝒅𝒊𝒂</m:t>
                        </m:r>
                      </m:sub>
                    </m:sSub>
                  </m:oMath>
                </a14:m>
                <a:r>
                  <a:rPr lang="es-MX" sz="2000" b="1" dirty="0" smtClean="0">
                    <a:latin typeface="Arial" panose="020B0604020202020204" pitchFamily="34" charset="0"/>
                    <a:cs typeface="Arial" panose="020B0604020202020204" pitchFamily="34" charset="0"/>
                  </a:rPr>
                  <a:t> </a:t>
                </a:r>
                <a:r>
                  <a:rPr lang="es-MX" sz="2000" b="1" dirty="0">
                    <a:latin typeface="Arial" panose="020B0604020202020204" pitchFamily="34" charset="0"/>
                    <a:cs typeface="Arial" panose="020B0604020202020204" pitchFamily="34" charset="0"/>
                  </a:rPr>
                  <a:t>y salida </a:t>
                </a:r>
                <a14:m>
                  <m:oMath xmlns:m="http://schemas.openxmlformats.org/officeDocument/2006/math">
                    <m:sSub>
                      <m:sSubPr>
                        <m:ctrlPr>
                          <a:rPr lang="es-MX" sz="2000" b="1" i="1" dirty="0">
                            <a:latin typeface="Cambria Math"/>
                            <a:cs typeface="Arial" panose="020B0604020202020204" pitchFamily="34" charset="0"/>
                          </a:rPr>
                        </m:ctrlPr>
                      </m:sSubPr>
                      <m:e>
                        <m:r>
                          <a:rPr lang="es-VE" sz="2000" b="1" i="1" dirty="0">
                            <a:latin typeface="Cambria Math" panose="02040503050406030204" pitchFamily="18" charset="0"/>
                            <a:cs typeface="Arial" panose="020B0604020202020204" pitchFamily="34" charset="0"/>
                          </a:rPr>
                          <m:t>𝑷</m:t>
                        </m:r>
                      </m:e>
                      <m:sub>
                        <m:r>
                          <a:rPr lang="es-VE" sz="2000" b="1" i="1" dirty="0" smtClean="0">
                            <a:latin typeface="Cambria Math" panose="02040503050406030204" pitchFamily="18" charset="0"/>
                            <a:cs typeface="Arial" panose="020B0604020202020204" pitchFamily="34" charset="0"/>
                          </a:rPr>
                          <m:t>𝑶𝑼𝑻</m:t>
                        </m:r>
                        <m:r>
                          <a:rPr lang="es-VE" sz="2000" b="1" i="1" dirty="0">
                            <a:latin typeface="Cambria Math" panose="02040503050406030204" pitchFamily="18" charset="0"/>
                            <a:cs typeface="Arial" panose="020B0604020202020204" pitchFamily="34" charset="0"/>
                          </a:rPr>
                          <m:t>,   </m:t>
                        </m:r>
                        <m:r>
                          <a:rPr lang="es-VE" sz="2000" b="1" i="1" dirty="0" smtClean="0">
                            <a:latin typeface="Cambria Math" panose="02040503050406030204" pitchFamily="18" charset="0"/>
                            <a:cs typeface="Arial" panose="020B0604020202020204" pitchFamily="34" charset="0"/>
                          </a:rPr>
                          <m:t>𝒎𝒆𝒅𝒊𝒂</m:t>
                        </m:r>
                      </m:sub>
                    </m:sSub>
                  </m:oMath>
                </a14:m>
                <a:r>
                  <a:rPr lang="es-MX" sz="2000" b="1" dirty="0" smtClean="0">
                    <a:latin typeface="Arial" panose="020B0604020202020204" pitchFamily="34" charset="0"/>
                    <a:cs typeface="Arial" panose="020B0604020202020204" pitchFamily="34" charset="0"/>
                  </a:rPr>
                  <a:t>del </a:t>
                </a:r>
                <a:r>
                  <a:rPr lang="es-MX" sz="2000" b="1" dirty="0">
                    <a:latin typeface="Arial" panose="020B0604020202020204" pitchFamily="34" charset="0"/>
                    <a:cs typeface="Arial" panose="020B0604020202020204" pitchFamily="34" charset="0"/>
                  </a:rPr>
                  <a:t>amplificador de potencia, respectivamente.</a:t>
                </a:r>
                <a:endParaRPr lang="es-VE" sz="2000" b="1" dirty="0">
                  <a:latin typeface="Arial" panose="020B0604020202020204" pitchFamily="34" charset="0"/>
                  <a:cs typeface="Arial" panose="020B0604020202020204" pitchFamily="34" charset="0"/>
                </a:endParaRPr>
              </a:p>
            </p:txBody>
          </p:sp>
        </mc:Choice>
        <mc:Fallback xmlns="">
          <p:sp>
            <p:nvSpPr>
              <p:cNvPr id="6" name="CuadroTexto 5"/>
              <p:cNvSpPr txBox="1">
                <a:spLocks noRot="1" noChangeAspect="1" noMove="1" noResize="1" noEditPoints="1" noAdjustHandles="1" noChangeArrowheads="1" noChangeShapeType="1" noTextEdit="1"/>
              </p:cNvSpPr>
              <p:nvPr/>
            </p:nvSpPr>
            <p:spPr>
              <a:xfrm>
                <a:off x="0" y="1344536"/>
                <a:ext cx="12192000" cy="1350241"/>
              </a:xfrm>
              <a:prstGeom prst="rect">
                <a:avLst/>
              </a:prstGeom>
              <a:blipFill rotWithShape="0">
                <a:blip r:embed="rId2"/>
                <a:stretch>
                  <a:fillRect t="-2262" b="-7692"/>
                </a:stretch>
              </a:blipFill>
            </p:spPr>
            <p:txBody>
              <a:bodyPr/>
              <a:lstStyle/>
              <a:p>
                <a:r>
                  <a:rPr lang="es-VE">
                    <a:noFill/>
                  </a:rPr>
                  <a:t> </a:t>
                </a:r>
              </a:p>
            </p:txBody>
          </p:sp>
        </mc:Fallback>
      </mc:AlternateContent>
      <p:pic>
        <p:nvPicPr>
          <p:cNvPr id="3" name="Imagen 2"/>
          <p:cNvPicPr>
            <a:picLocks noChangeAspect="1"/>
          </p:cNvPicPr>
          <p:nvPr/>
        </p:nvPicPr>
        <p:blipFill>
          <a:blip r:embed="rId3"/>
          <a:stretch>
            <a:fillRect/>
          </a:stretch>
        </p:blipFill>
        <p:spPr>
          <a:xfrm>
            <a:off x="988039" y="2810688"/>
            <a:ext cx="5222932" cy="3590112"/>
          </a:xfrm>
          <a:prstGeom prst="rect">
            <a:avLst/>
          </a:prstGeom>
        </p:spPr>
      </p:pic>
      <mc:AlternateContent xmlns:mc="http://schemas.openxmlformats.org/markup-compatibility/2006" xmlns:a14="http://schemas.microsoft.com/office/drawing/2010/main">
        <mc:Choice Requires="a14">
          <p:sp>
            <p:nvSpPr>
              <p:cNvPr id="141" name="CuadroTexto 140"/>
              <p:cNvSpPr txBox="1"/>
              <p:nvPr/>
            </p:nvSpPr>
            <p:spPr>
              <a:xfrm>
                <a:off x="5577840" y="2632462"/>
                <a:ext cx="6614160" cy="4142801"/>
              </a:xfrm>
              <a:prstGeom prst="rect">
                <a:avLst/>
              </a:prstGeom>
              <a:noFill/>
            </p:spPr>
            <p:txBody>
              <a:bodyPr wrap="square" lIns="900000" rIns="900000" rtlCol="0">
                <a:spAutoFit/>
              </a:bodyPr>
              <a:lstStyle/>
              <a:p>
                <a:pPr algn="just">
                  <a:spcAft>
                    <a:spcPts val="1000"/>
                  </a:spcAft>
                  <a:tabLst>
                    <a:tab pos="11926888" algn="l"/>
                  </a:tabLst>
                </a:pPr>
                <a:r>
                  <a:rPr lang="es-VE" sz="2000" b="1" dirty="0" smtClean="0">
                    <a:latin typeface="Arial" panose="020B0604020202020204" pitchFamily="34" charset="0"/>
                    <a:cs typeface="Arial" panose="020B0604020202020204" pitchFamily="34" charset="0"/>
                  </a:rPr>
                  <a:t>A medida que aumentamos el IBO en el uso de un amplificador de potencia, más nos aseguramos que trabaje en la zona lineal. Sin embargo, también restringimos su rango de operación.</a:t>
                </a:r>
              </a:p>
              <a:p>
                <a:pPr algn="just">
                  <a:spcAft>
                    <a:spcPts val="1000"/>
                  </a:spcAft>
                  <a:tabLst>
                    <a:tab pos="11926888" algn="l"/>
                  </a:tabLst>
                </a:pPr>
                <a:r>
                  <a:rPr lang="es-VE" sz="2000" b="1" dirty="0" smtClean="0">
                    <a:latin typeface="Arial" panose="020B0604020202020204" pitchFamily="34" charset="0"/>
                    <a:cs typeface="Arial" panose="020B0604020202020204" pitchFamily="34" charset="0"/>
                  </a:rPr>
                  <a:t>Las relaciones matemáticas del IBO y OBO son:</a:t>
                </a:r>
              </a:p>
              <a:p>
                <a:pPr algn="just">
                  <a:spcAft>
                    <a:spcPts val="1000"/>
                  </a:spcAft>
                  <a:tabLst>
                    <a:tab pos="11926888" algn="l"/>
                  </a:tabLst>
                </a:pPr>
                <a14:m>
                  <m:oMathPara xmlns:m="http://schemas.openxmlformats.org/officeDocument/2006/math">
                    <m:oMathParaPr>
                      <m:jc m:val="centerGroup"/>
                    </m:oMathParaPr>
                    <m:oMath xmlns:m="http://schemas.openxmlformats.org/officeDocument/2006/math">
                      <m:r>
                        <a:rPr lang="es-VE" sz="2000" i="1">
                          <a:latin typeface="Cambria Math" panose="02040503050406030204" pitchFamily="18" charset="0"/>
                        </a:rPr>
                        <m:t>𝐼𝐵𝑂</m:t>
                      </m:r>
                      <m:r>
                        <a:rPr lang="es-VE" sz="2000" i="1">
                          <a:latin typeface="Cambria Math" panose="02040503050406030204" pitchFamily="18" charset="0"/>
                        </a:rPr>
                        <m:t>=10</m:t>
                      </m:r>
                      <m:func>
                        <m:funcPr>
                          <m:ctrlPr>
                            <a:rPr lang="es-VE" sz="2000" i="1">
                              <a:latin typeface="Cambria Math"/>
                            </a:rPr>
                          </m:ctrlPr>
                        </m:funcPr>
                        <m:fName>
                          <m:r>
                            <m:rPr>
                              <m:sty m:val="p"/>
                            </m:rPr>
                            <a:rPr lang="es-VE" sz="2000">
                              <a:latin typeface="Cambria Math" panose="02040503050406030204" pitchFamily="18" charset="0"/>
                            </a:rPr>
                            <m:t>log</m:t>
                          </m:r>
                        </m:fName>
                        <m:e>
                          <m:d>
                            <m:dPr>
                              <m:ctrlPr>
                                <a:rPr lang="es-VE" sz="2000" i="1">
                                  <a:latin typeface="Cambria Math"/>
                                </a:rPr>
                              </m:ctrlPr>
                            </m:dPr>
                            <m:e>
                              <m:f>
                                <m:fPr>
                                  <m:ctrlPr>
                                    <a:rPr lang="es-VE" sz="2000" i="1">
                                      <a:latin typeface="Cambria Math"/>
                                    </a:rPr>
                                  </m:ctrlPr>
                                </m:fPr>
                                <m:num>
                                  <m:sSub>
                                    <m:sSubPr>
                                      <m:ctrlPr>
                                        <a:rPr lang="es-VE" sz="2000" i="1">
                                          <a:latin typeface="Cambria Math"/>
                                        </a:rPr>
                                      </m:ctrlPr>
                                    </m:sSubPr>
                                    <m:e>
                                      <m:r>
                                        <a:rPr lang="es-VE" sz="2000" i="1">
                                          <a:latin typeface="Cambria Math" panose="02040503050406030204" pitchFamily="18" charset="0"/>
                                        </a:rPr>
                                        <m:t>𝑃</m:t>
                                      </m:r>
                                    </m:e>
                                    <m:sub>
                                      <m:r>
                                        <a:rPr lang="es-VE" sz="2000" i="1">
                                          <a:latin typeface="Cambria Math" panose="02040503050406030204" pitchFamily="18" charset="0"/>
                                        </a:rPr>
                                        <m:t>𝐼𝑁</m:t>
                                      </m:r>
                                      <m:r>
                                        <a:rPr lang="es-VE" sz="2000" i="1">
                                          <a:latin typeface="Cambria Math" panose="02040503050406030204" pitchFamily="18" charset="0"/>
                                        </a:rPr>
                                        <m:t>, </m:t>
                                      </m:r>
                                      <m:r>
                                        <m:rPr>
                                          <m:nor/>
                                        </m:rPr>
                                        <a:rPr lang="es-VE" sz="2000"/>
                                        <m:t> </m:t>
                                      </m:r>
                                      <m:r>
                                        <a:rPr lang="es-VE" sz="2000" i="1">
                                          <a:latin typeface="Cambria Math" panose="02040503050406030204" pitchFamily="18" charset="0"/>
                                        </a:rPr>
                                        <m:t>𝑀𝐴𝑋</m:t>
                                      </m:r>
                                    </m:sub>
                                  </m:sSub>
                                </m:num>
                                <m:den>
                                  <m:sSub>
                                    <m:sSubPr>
                                      <m:ctrlPr>
                                        <a:rPr lang="es-VE" sz="2000" i="1">
                                          <a:latin typeface="Cambria Math"/>
                                        </a:rPr>
                                      </m:ctrlPr>
                                    </m:sSubPr>
                                    <m:e>
                                      <m:r>
                                        <a:rPr lang="es-VE" sz="2000" i="1">
                                          <a:latin typeface="Cambria Math" panose="02040503050406030204" pitchFamily="18" charset="0"/>
                                        </a:rPr>
                                        <m:t>𝑃</m:t>
                                      </m:r>
                                    </m:e>
                                    <m:sub>
                                      <m:r>
                                        <a:rPr lang="es-VE" sz="2000" i="1">
                                          <a:latin typeface="Cambria Math" panose="02040503050406030204" pitchFamily="18" charset="0"/>
                                        </a:rPr>
                                        <m:t>𝐼𝑁</m:t>
                                      </m:r>
                                      <m:r>
                                        <a:rPr lang="es-VE" sz="2000" i="1">
                                          <a:latin typeface="Cambria Math" panose="02040503050406030204" pitchFamily="18" charset="0"/>
                                        </a:rPr>
                                        <m:t>,   </m:t>
                                      </m:r>
                                      <m:r>
                                        <a:rPr lang="es-VE" sz="2000" i="1">
                                          <a:latin typeface="Cambria Math" panose="02040503050406030204" pitchFamily="18" charset="0"/>
                                        </a:rPr>
                                        <m:t>𝑚𝑒𝑑𝑖𝑎</m:t>
                                      </m:r>
                                    </m:sub>
                                  </m:sSub>
                                </m:den>
                              </m:f>
                            </m:e>
                          </m:d>
                        </m:e>
                      </m:func>
                      <m:r>
                        <a:rPr lang="es-VE" sz="2000" i="1">
                          <a:latin typeface="Cambria Math" panose="02040503050406030204" pitchFamily="18" charset="0"/>
                        </a:rPr>
                        <m:t> </m:t>
                      </m:r>
                      <m:r>
                        <a:rPr lang="es-VE" sz="2000" i="1">
                          <a:latin typeface="Cambria Math" panose="02040503050406030204" pitchFamily="18" charset="0"/>
                        </a:rPr>
                        <m:t>𝑑𝐵</m:t>
                      </m:r>
                    </m:oMath>
                  </m:oMathPara>
                </a14:m>
                <a:endParaRPr lang="es-VE" sz="2000" b="1" dirty="0" smtClean="0">
                  <a:latin typeface="Arial" panose="020B0604020202020204" pitchFamily="34" charset="0"/>
                  <a:cs typeface="Arial" panose="020B0604020202020204" pitchFamily="34" charset="0"/>
                </a:endParaRPr>
              </a:p>
              <a:p>
                <a:pPr algn="just">
                  <a:spcAft>
                    <a:spcPts val="1000"/>
                  </a:spcAft>
                  <a:tabLst>
                    <a:tab pos="11926888" algn="l"/>
                  </a:tabLst>
                </a:pPr>
                <a14:m>
                  <m:oMathPara xmlns:m="http://schemas.openxmlformats.org/officeDocument/2006/math">
                    <m:oMathParaPr>
                      <m:jc m:val="centerGroup"/>
                    </m:oMathParaPr>
                    <m:oMath xmlns:m="http://schemas.openxmlformats.org/officeDocument/2006/math">
                      <m:r>
                        <a:rPr lang="es-VE" sz="2000" i="1">
                          <a:latin typeface="Cambria Math" panose="02040503050406030204" pitchFamily="18" charset="0"/>
                        </a:rPr>
                        <m:t>𝑂𝐵𝑂</m:t>
                      </m:r>
                      <m:r>
                        <a:rPr lang="es-VE" sz="2000" i="1">
                          <a:latin typeface="Cambria Math" panose="02040503050406030204" pitchFamily="18" charset="0"/>
                        </a:rPr>
                        <m:t>=10</m:t>
                      </m:r>
                      <m:func>
                        <m:funcPr>
                          <m:ctrlPr>
                            <a:rPr lang="es-VE" sz="2000" i="1">
                              <a:latin typeface="Cambria Math"/>
                            </a:rPr>
                          </m:ctrlPr>
                        </m:funcPr>
                        <m:fName>
                          <m:r>
                            <m:rPr>
                              <m:sty m:val="p"/>
                            </m:rPr>
                            <a:rPr lang="es-VE" sz="2000">
                              <a:latin typeface="Cambria Math" panose="02040503050406030204" pitchFamily="18" charset="0"/>
                            </a:rPr>
                            <m:t>log</m:t>
                          </m:r>
                        </m:fName>
                        <m:e>
                          <m:d>
                            <m:dPr>
                              <m:ctrlPr>
                                <a:rPr lang="es-VE" sz="2000" i="1">
                                  <a:latin typeface="Cambria Math"/>
                                </a:rPr>
                              </m:ctrlPr>
                            </m:dPr>
                            <m:e>
                              <m:f>
                                <m:fPr>
                                  <m:ctrlPr>
                                    <a:rPr lang="es-VE" sz="2000" i="1">
                                      <a:latin typeface="Cambria Math"/>
                                    </a:rPr>
                                  </m:ctrlPr>
                                </m:fPr>
                                <m:num>
                                  <m:sSub>
                                    <m:sSubPr>
                                      <m:ctrlPr>
                                        <a:rPr lang="es-VE" sz="2000" i="1">
                                          <a:latin typeface="Cambria Math"/>
                                        </a:rPr>
                                      </m:ctrlPr>
                                    </m:sSubPr>
                                    <m:e>
                                      <m:r>
                                        <a:rPr lang="es-VE" sz="2000" i="1">
                                          <a:latin typeface="Cambria Math" panose="02040503050406030204" pitchFamily="18" charset="0"/>
                                        </a:rPr>
                                        <m:t>𝑃</m:t>
                                      </m:r>
                                    </m:e>
                                    <m:sub>
                                      <m:r>
                                        <a:rPr lang="es-VE" sz="2000" i="1">
                                          <a:latin typeface="Cambria Math" panose="02040503050406030204" pitchFamily="18" charset="0"/>
                                        </a:rPr>
                                        <m:t>𝑂𝑈𝑇</m:t>
                                      </m:r>
                                      <m:r>
                                        <a:rPr lang="es-VE" sz="2000" i="1">
                                          <a:latin typeface="Cambria Math" panose="02040503050406030204" pitchFamily="18" charset="0"/>
                                        </a:rPr>
                                        <m:t>,  </m:t>
                                      </m:r>
                                      <m:r>
                                        <m:rPr>
                                          <m:nor/>
                                        </m:rPr>
                                        <a:rPr lang="es-VE" sz="2000"/>
                                        <m:t> </m:t>
                                      </m:r>
                                      <m:r>
                                        <a:rPr lang="es-VE" sz="2000" i="1">
                                          <a:latin typeface="Cambria Math" panose="02040503050406030204" pitchFamily="18" charset="0"/>
                                        </a:rPr>
                                        <m:t>𝑀𝐴𝑋</m:t>
                                      </m:r>
                                    </m:sub>
                                  </m:sSub>
                                </m:num>
                                <m:den>
                                  <m:sSub>
                                    <m:sSubPr>
                                      <m:ctrlPr>
                                        <a:rPr lang="es-VE" sz="2000" i="1">
                                          <a:latin typeface="Cambria Math"/>
                                        </a:rPr>
                                      </m:ctrlPr>
                                    </m:sSubPr>
                                    <m:e>
                                      <m:r>
                                        <a:rPr lang="es-VE" sz="2000" i="1">
                                          <a:latin typeface="Cambria Math" panose="02040503050406030204" pitchFamily="18" charset="0"/>
                                        </a:rPr>
                                        <m:t>𝑃</m:t>
                                      </m:r>
                                    </m:e>
                                    <m:sub>
                                      <m:r>
                                        <a:rPr lang="es-VE" sz="2000" i="1">
                                          <a:latin typeface="Cambria Math" panose="02040503050406030204" pitchFamily="18" charset="0"/>
                                        </a:rPr>
                                        <m:t>𝑂𝑈𝑇</m:t>
                                      </m:r>
                                      <m:r>
                                        <a:rPr lang="es-VE" sz="2000" i="1">
                                          <a:latin typeface="Cambria Math" panose="02040503050406030204" pitchFamily="18" charset="0"/>
                                        </a:rPr>
                                        <m:t>,   </m:t>
                                      </m:r>
                                      <m:r>
                                        <a:rPr lang="es-VE" sz="2000" i="1">
                                          <a:latin typeface="Cambria Math" panose="02040503050406030204" pitchFamily="18" charset="0"/>
                                        </a:rPr>
                                        <m:t>𝑚𝑒𝑑𝑖𝑎</m:t>
                                      </m:r>
                                    </m:sub>
                                  </m:sSub>
                                </m:den>
                              </m:f>
                            </m:e>
                          </m:d>
                        </m:e>
                      </m:func>
                      <m:r>
                        <a:rPr lang="es-VE" sz="2000" i="1">
                          <a:latin typeface="Cambria Math" panose="02040503050406030204" pitchFamily="18" charset="0"/>
                        </a:rPr>
                        <m:t> </m:t>
                      </m:r>
                      <m:r>
                        <a:rPr lang="es-VE" sz="2000" i="1">
                          <a:latin typeface="Cambria Math" panose="02040503050406030204" pitchFamily="18" charset="0"/>
                        </a:rPr>
                        <m:t>𝑑𝐵</m:t>
                      </m:r>
                    </m:oMath>
                  </m:oMathPara>
                </a14:m>
                <a:endParaRPr lang="es-VE" sz="2000" b="1" dirty="0">
                  <a:latin typeface="Arial" panose="020B0604020202020204" pitchFamily="34" charset="0"/>
                  <a:cs typeface="Arial" panose="020B0604020202020204" pitchFamily="34" charset="0"/>
                </a:endParaRPr>
              </a:p>
            </p:txBody>
          </p:sp>
        </mc:Choice>
        <mc:Fallback xmlns="">
          <p:sp>
            <p:nvSpPr>
              <p:cNvPr id="141" name="CuadroTexto 140"/>
              <p:cNvSpPr txBox="1">
                <a:spLocks noRot="1" noChangeAspect="1" noMove="1" noResize="1" noEditPoints="1" noAdjustHandles="1" noChangeArrowheads="1" noChangeShapeType="1" noTextEdit="1"/>
              </p:cNvSpPr>
              <p:nvPr/>
            </p:nvSpPr>
            <p:spPr>
              <a:xfrm>
                <a:off x="5577840" y="2632462"/>
                <a:ext cx="6614160" cy="4142801"/>
              </a:xfrm>
              <a:prstGeom prst="rect">
                <a:avLst/>
              </a:prstGeom>
              <a:blipFill rotWithShape="0">
                <a:blip r:embed="rId4"/>
                <a:stretch>
                  <a:fillRect t="-736"/>
                </a:stretch>
              </a:blipFill>
            </p:spPr>
            <p:txBody>
              <a:bodyPr/>
              <a:lstStyle/>
              <a:p>
                <a:r>
                  <a:rPr lang="es-VE">
                    <a:noFill/>
                  </a:rPr>
                  <a:t> </a:t>
                </a:r>
              </a:p>
            </p:txBody>
          </p:sp>
        </mc:Fallback>
      </mc:AlternateContent>
      <p:pic>
        <p:nvPicPr>
          <p:cNvPr id="8" name="Picture 2" descr="Resultado de imagen para boton indice">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9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4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ángulo 85"/>
          <p:cNvSpPr/>
          <p:nvPr/>
        </p:nvSpPr>
        <p:spPr>
          <a:xfrm>
            <a:off x="1386989" y="1324161"/>
            <a:ext cx="9913353" cy="5186108"/>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VE" sz="1200">
              <a:solidFill>
                <a:srgbClr val="000099"/>
              </a:solidFill>
            </a:endParaRPr>
          </a:p>
        </p:txBody>
      </p:sp>
      <p:sp>
        <p:nvSpPr>
          <p:cNvPr id="87" name="CuadroTexto 4"/>
          <p:cNvSpPr txBox="1"/>
          <p:nvPr/>
        </p:nvSpPr>
        <p:spPr>
          <a:xfrm>
            <a:off x="1525103" y="1401788"/>
            <a:ext cx="9662744" cy="18466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none" lIns="7200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s-VE" sz="1200" b="1" dirty="0">
                <a:solidFill>
                  <a:srgbClr val="000099"/>
                </a:solidFill>
                <a:latin typeface="Verdana" panose="020B0604030504040204" pitchFamily="34" charset="0"/>
                <a:ea typeface="Verdana" panose="020B0604030504040204" pitchFamily="34" charset="0"/>
                <a:cs typeface="Verdana" panose="020B0604030504040204" pitchFamily="34" charset="0"/>
              </a:rPr>
              <a:t>INTRODUCCIÓN</a:t>
            </a:r>
          </a:p>
        </p:txBody>
      </p:sp>
      <p:sp>
        <p:nvSpPr>
          <p:cNvPr id="88" name="CuadroTexto 5"/>
          <p:cNvSpPr txBox="1"/>
          <p:nvPr/>
        </p:nvSpPr>
        <p:spPr>
          <a:xfrm>
            <a:off x="1525102" y="1664184"/>
            <a:ext cx="9662745" cy="18466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none" lIns="72000" tIns="0" rIns="0" bIns="0" rtlCol="0" anchor="ctr" anchorCtr="0">
            <a:noAutofit/>
          </a:bodyPr>
          <a:lstStyle>
            <a:defPPr>
              <a:defRPr lang="es-VE"/>
            </a:defPPr>
            <a:lvl1pPr indent="0">
              <a:defRPr sz="1200" b="1">
                <a:solidFill>
                  <a:srgbClr val="000099"/>
                </a:solidFill>
                <a:latin typeface="Verdana" panose="020B0604030504040204" pitchFamily="34" charset="0"/>
                <a:ea typeface="Verdana" panose="020B0604030504040204" pitchFamily="34" charset="0"/>
                <a:cs typeface="Verdana" panose="020B060403050404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s-VE" dirty="0"/>
              <a:t>DEFINICIÓN DE OFDM</a:t>
            </a:r>
          </a:p>
        </p:txBody>
      </p:sp>
      <p:sp>
        <p:nvSpPr>
          <p:cNvPr id="89" name="CuadroTexto 6"/>
          <p:cNvSpPr txBox="1"/>
          <p:nvPr/>
        </p:nvSpPr>
        <p:spPr>
          <a:xfrm>
            <a:off x="1525102" y="1924834"/>
            <a:ext cx="9662745" cy="18466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none" lIns="72000" tIns="0" rIns="0" bIns="0" rtlCol="0" anchor="ctr" anchorCtr="0">
            <a:noAutofit/>
          </a:bodyPr>
          <a:lstStyle>
            <a:defPPr>
              <a:defRPr lang="es-VE"/>
            </a:defPPr>
            <a:lvl1pPr indent="0">
              <a:defRPr sz="1200" b="1">
                <a:solidFill>
                  <a:srgbClr val="000099"/>
                </a:solidFill>
                <a:latin typeface="Verdana" panose="020B0604030504040204" pitchFamily="34" charset="0"/>
                <a:ea typeface="Verdana" panose="020B0604030504040204" pitchFamily="34" charset="0"/>
                <a:cs typeface="Verdana" panose="020B060403050404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s-VE" dirty="0"/>
              <a:t>PRINCIPIO DE FUNCIONAMIENTO DE OFDM</a:t>
            </a:r>
          </a:p>
        </p:txBody>
      </p:sp>
      <p:sp>
        <p:nvSpPr>
          <p:cNvPr id="90" name="CuadroTexto 7"/>
          <p:cNvSpPr txBox="1"/>
          <p:nvPr/>
        </p:nvSpPr>
        <p:spPr>
          <a:xfrm>
            <a:off x="1525102" y="2177628"/>
            <a:ext cx="9662745" cy="18466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none" lIns="72000" tIns="0" rIns="0" bIns="0" rtlCol="0" anchor="ctr" anchorCtr="0">
            <a:noAutofit/>
          </a:bodyPr>
          <a:lstStyle>
            <a:defPPr>
              <a:defRPr lang="es-VE"/>
            </a:defPPr>
            <a:lvl1pPr indent="0">
              <a:defRPr sz="1200" b="1">
                <a:solidFill>
                  <a:srgbClr val="000099"/>
                </a:solidFill>
                <a:latin typeface="Verdana" panose="020B0604030504040204" pitchFamily="34" charset="0"/>
                <a:ea typeface="Verdana" panose="020B0604030504040204" pitchFamily="34" charset="0"/>
                <a:cs typeface="Verdana" panose="020B060403050404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s-VE" dirty="0"/>
              <a:t>DIFERENCIA ENTRE OFDM Y OTRAS </a:t>
            </a:r>
            <a:r>
              <a:rPr lang="es-VE" dirty="0" smtClean="0"/>
              <a:t>TÉCNICAS </a:t>
            </a:r>
            <a:r>
              <a:rPr lang="es-VE" dirty="0"/>
              <a:t>MULTIPORTADORAS TIPO FDM</a:t>
            </a:r>
          </a:p>
        </p:txBody>
      </p:sp>
      <p:sp>
        <p:nvSpPr>
          <p:cNvPr id="91" name="CuadroTexto 8"/>
          <p:cNvSpPr txBox="1"/>
          <p:nvPr/>
        </p:nvSpPr>
        <p:spPr>
          <a:xfrm>
            <a:off x="1525102" y="2432876"/>
            <a:ext cx="9662745" cy="18466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none" lIns="72000" tIns="0" rIns="0" bIns="0" rtlCol="0" anchor="ctr" anchorCtr="0">
            <a:noAutofit/>
          </a:bodyPr>
          <a:lstStyle>
            <a:defPPr>
              <a:defRPr lang="es-VE"/>
            </a:defPPr>
            <a:lvl1pPr indent="0">
              <a:defRPr sz="1200" b="1">
                <a:solidFill>
                  <a:srgbClr val="000099"/>
                </a:solidFill>
                <a:latin typeface="Verdana" panose="020B0604030504040204" pitchFamily="34" charset="0"/>
                <a:ea typeface="Verdana" panose="020B0604030504040204" pitchFamily="34" charset="0"/>
                <a:cs typeface="Verdana" panose="020B060403050404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s-VE" dirty="0"/>
              <a:t>PROPAGACIÓN DE LA SEÑAL POR TRAYECTORIAS MÚLTIPLES</a:t>
            </a:r>
          </a:p>
        </p:txBody>
      </p:sp>
      <p:sp>
        <p:nvSpPr>
          <p:cNvPr id="92" name="CuadroTexto 9"/>
          <p:cNvSpPr txBox="1"/>
          <p:nvPr/>
        </p:nvSpPr>
        <p:spPr>
          <a:xfrm>
            <a:off x="1525102" y="2689106"/>
            <a:ext cx="9662745" cy="18466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none" lIns="72000" tIns="0" rIns="0" bIns="0" rtlCol="0" anchor="ctr" anchorCtr="0">
            <a:noAutofit/>
          </a:bodyPr>
          <a:lstStyle>
            <a:defPPr>
              <a:defRPr lang="es-VE"/>
            </a:defPPr>
            <a:lvl1pPr indent="0">
              <a:defRPr sz="1200" b="1">
                <a:solidFill>
                  <a:srgbClr val="000099"/>
                </a:solidFill>
                <a:latin typeface="Verdana" panose="020B0604030504040204" pitchFamily="34" charset="0"/>
                <a:ea typeface="Verdana" panose="020B0604030504040204" pitchFamily="34" charset="0"/>
                <a:cs typeface="Verdana" panose="020B060403050404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s-VE" dirty="0"/>
              <a:t>PROPAGACIÓN DE LA SEÑAL POR TRAYECTORIAS MÚLTIPLES - CONSECUENCIAS</a:t>
            </a:r>
          </a:p>
        </p:txBody>
      </p:sp>
      <p:sp>
        <p:nvSpPr>
          <p:cNvPr id="93" name="CuadroTexto 10"/>
          <p:cNvSpPr txBox="1"/>
          <p:nvPr/>
        </p:nvSpPr>
        <p:spPr>
          <a:xfrm>
            <a:off x="1525102" y="2945337"/>
            <a:ext cx="9662745" cy="18466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none" lIns="72000" tIns="0" rIns="0" bIns="0" rtlCol="0" anchor="ctr" anchorCtr="0">
            <a:noAutofit/>
          </a:bodyPr>
          <a:lstStyle>
            <a:defPPr>
              <a:defRPr lang="es-VE"/>
            </a:defPPr>
            <a:lvl1pPr indent="0">
              <a:defRPr sz="1200" b="1">
                <a:solidFill>
                  <a:srgbClr val="000099"/>
                </a:solidFill>
                <a:latin typeface="Verdana" panose="020B0604030504040204" pitchFamily="34" charset="0"/>
                <a:ea typeface="Verdana" panose="020B0604030504040204" pitchFamily="34" charset="0"/>
                <a:cs typeface="Verdana" panose="020B060403050404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s-VE" dirty="0"/>
              <a:t>PREFIJO CÍCLICO</a:t>
            </a:r>
          </a:p>
        </p:txBody>
      </p:sp>
      <p:sp>
        <p:nvSpPr>
          <p:cNvPr id="94" name="CuadroTexto 11"/>
          <p:cNvSpPr txBox="1"/>
          <p:nvPr/>
        </p:nvSpPr>
        <p:spPr>
          <a:xfrm>
            <a:off x="1525102" y="3195703"/>
            <a:ext cx="9662745" cy="18466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none" lIns="72000" tIns="0" rIns="0" bIns="0" rtlCol="0" anchor="ctr" anchorCtr="0">
            <a:noAutofit/>
          </a:bodyPr>
          <a:lstStyle>
            <a:defPPr>
              <a:defRPr lang="es-VE"/>
            </a:defPPr>
            <a:lvl1pPr indent="0">
              <a:defRPr sz="1200" b="1">
                <a:solidFill>
                  <a:srgbClr val="000099"/>
                </a:solidFill>
                <a:latin typeface="Verdana" panose="020B0604030504040204" pitchFamily="34" charset="0"/>
                <a:ea typeface="Verdana" panose="020B0604030504040204" pitchFamily="34" charset="0"/>
                <a:cs typeface="Verdana" panose="020B060403050404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s-VE" dirty="0"/>
              <a:t>MODULACIÓN M-PSK</a:t>
            </a:r>
          </a:p>
        </p:txBody>
      </p:sp>
      <p:sp>
        <p:nvSpPr>
          <p:cNvPr id="95" name="CuadroTexto 12"/>
          <p:cNvSpPr txBox="1"/>
          <p:nvPr/>
        </p:nvSpPr>
        <p:spPr>
          <a:xfrm>
            <a:off x="1525102" y="3457798"/>
            <a:ext cx="9662745" cy="18466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none" lIns="72000" tIns="0" rIns="0" bIns="0" rtlCol="0" anchor="ctr" anchorCtr="0">
            <a:noAutofit/>
          </a:bodyPr>
          <a:lstStyle>
            <a:defPPr>
              <a:defRPr lang="es-VE"/>
            </a:defPPr>
            <a:lvl1pPr indent="0">
              <a:defRPr sz="1200" b="1">
                <a:solidFill>
                  <a:srgbClr val="000099"/>
                </a:solidFill>
                <a:latin typeface="Verdana" panose="020B0604030504040204" pitchFamily="34" charset="0"/>
                <a:ea typeface="Verdana" panose="020B0604030504040204" pitchFamily="34" charset="0"/>
                <a:cs typeface="Verdana" panose="020B060403050404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s-VE" dirty="0"/>
              <a:t>MODULACIÓN M-QAM</a:t>
            </a:r>
          </a:p>
        </p:txBody>
      </p:sp>
      <p:sp>
        <p:nvSpPr>
          <p:cNvPr id="96" name="CuadroTexto 13"/>
          <p:cNvSpPr txBox="1"/>
          <p:nvPr/>
        </p:nvSpPr>
        <p:spPr>
          <a:xfrm>
            <a:off x="1525102" y="3714030"/>
            <a:ext cx="9662745" cy="18466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none" lIns="72000" tIns="0" rIns="0" bIns="0" rtlCol="0" anchor="ctr" anchorCtr="0">
            <a:noAutofit/>
          </a:bodyPr>
          <a:lstStyle>
            <a:defPPr>
              <a:defRPr lang="es-VE"/>
            </a:defPPr>
            <a:lvl1pPr indent="0">
              <a:defRPr sz="1200" b="1">
                <a:solidFill>
                  <a:srgbClr val="000099"/>
                </a:solidFill>
                <a:latin typeface="Verdana" panose="020B0604030504040204" pitchFamily="34" charset="0"/>
                <a:ea typeface="Verdana" panose="020B0604030504040204" pitchFamily="34" charset="0"/>
                <a:cs typeface="Verdana" panose="020B060403050404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s-VE" dirty="0"/>
              <a:t>DIAGRAMA EN BLOQUE COMPLETO DEL SISTEMA OFDM</a:t>
            </a:r>
          </a:p>
        </p:txBody>
      </p:sp>
      <p:sp>
        <p:nvSpPr>
          <p:cNvPr id="97" name="CuadroTexto 14"/>
          <p:cNvSpPr txBox="1"/>
          <p:nvPr/>
        </p:nvSpPr>
        <p:spPr>
          <a:xfrm>
            <a:off x="1525102" y="3966776"/>
            <a:ext cx="9662745" cy="18466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none" lIns="72000" tIns="0" rIns="0" bIns="0" rtlCol="0" anchor="ctr" anchorCtr="0">
            <a:noAutofit/>
          </a:bodyPr>
          <a:lstStyle>
            <a:defPPr>
              <a:defRPr lang="es-VE"/>
            </a:defPPr>
            <a:lvl1pPr indent="0">
              <a:defRPr sz="1200" b="1">
                <a:solidFill>
                  <a:srgbClr val="000099"/>
                </a:solidFill>
                <a:latin typeface="Verdana" panose="020B0604030504040204" pitchFamily="34" charset="0"/>
                <a:ea typeface="Verdana" panose="020B0604030504040204" pitchFamily="34" charset="0"/>
                <a:cs typeface="Verdana" panose="020B060403050404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s-VE" dirty="0"/>
              <a:t>AMPLIFICADORES DE POTENCIA</a:t>
            </a:r>
          </a:p>
        </p:txBody>
      </p:sp>
      <p:sp>
        <p:nvSpPr>
          <p:cNvPr id="98" name="CuadroTexto 15"/>
          <p:cNvSpPr txBox="1"/>
          <p:nvPr/>
        </p:nvSpPr>
        <p:spPr>
          <a:xfrm>
            <a:off x="1525102" y="4220788"/>
            <a:ext cx="9662745" cy="18466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none" lIns="72000" tIns="0" rIns="0" bIns="0" rtlCol="0" anchor="ctr" anchorCtr="0">
            <a:noAutofit/>
          </a:bodyPr>
          <a:lstStyle>
            <a:defPPr>
              <a:defRPr lang="es-VE"/>
            </a:defPPr>
            <a:lvl1pPr indent="0">
              <a:defRPr sz="1200" b="1">
                <a:solidFill>
                  <a:srgbClr val="000099"/>
                </a:solidFill>
                <a:latin typeface="Verdana" panose="020B0604030504040204" pitchFamily="34" charset="0"/>
                <a:ea typeface="Verdana" panose="020B0604030504040204" pitchFamily="34" charset="0"/>
                <a:cs typeface="Verdana" panose="020B060403050404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s-MX" dirty="0"/>
              <a:t>CARACTERÍSTICAS Y PROPIEDADES DE LOS AMPLIFICADORES DE POTENCIA</a:t>
            </a:r>
            <a:endParaRPr lang="es-VE" dirty="0"/>
          </a:p>
        </p:txBody>
      </p:sp>
      <p:sp>
        <p:nvSpPr>
          <p:cNvPr id="99" name="CuadroTexto 16"/>
          <p:cNvSpPr txBox="1"/>
          <p:nvPr/>
        </p:nvSpPr>
        <p:spPr>
          <a:xfrm>
            <a:off x="1525102" y="4470691"/>
            <a:ext cx="9662745" cy="18466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none" lIns="72000" tIns="0" rIns="0" bIns="0" rtlCol="0" anchor="ctr" anchorCtr="0">
            <a:noAutofit/>
          </a:bodyPr>
          <a:lstStyle>
            <a:defPPr>
              <a:defRPr lang="es-VE"/>
            </a:defPPr>
            <a:lvl1pPr indent="0">
              <a:defRPr sz="1200" b="1">
                <a:solidFill>
                  <a:srgbClr val="000099"/>
                </a:solidFill>
                <a:latin typeface="Verdana" panose="020B0604030504040204" pitchFamily="34" charset="0"/>
                <a:ea typeface="Verdana" panose="020B0604030504040204" pitchFamily="34" charset="0"/>
                <a:cs typeface="Verdana" panose="020B060403050404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s-MX" dirty="0"/>
              <a:t>MODELO MATEMÁTICO RAPP DEL AMPLIFICADOR DE POTENCIA DE ESTADO SÓLIDO</a:t>
            </a:r>
            <a:endParaRPr lang="es-VE" dirty="0"/>
          </a:p>
        </p:txBody>
      </p:sp>
      <p:sp>
        <p:nvSpPr>
          <p:cNvPr id="100" name="CuadroTexto 17"/>
          <p:cNvSpPr txBox="1"/>
          <p:nvPr/>
        </p:nvSpPr>
        <p:spPr>
          <a:xfrm>
            <a:off x="1525102" y="4726922"/>
            <a:ext cx="9662745" cy="18466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none" lIns="72000" tIns="0" rIns="0" bIns="0" rtlCol="0" anchor="ctr" anchorCtr="0">
            <a:noAutofit/>
          </a:bodyPr>
          <a:lstStyle>
            <a:defPPr>
              <a:defRPr lang="es-VE"/>
            </a:defPPr>
            <a:lvl1pPr indent="0">
              <a:defRPr sz="1200" b="1">
                <a:solidFill>
                  <a:srgbClr val="000099"/>
                </a:solidFill>
                <a:latin typeface="Verdana" panose="020B0604030504040204" pitchFamily="34" charset="0"/>
                <a:ea typeface="Verdana" panose="020B0604030504040204" pitchFamily="34" charset="0"/>
                <a:cs typeface="Verdana" panose="020B060403050404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s-MX" dirty="0"/>
              <a:t>PROGRAMA DE SIMULACIÓN Y PROGRAMACIÓN MATLAB®</a:t>
            </a:r>
            <a:endParaRPr lang="es-VE" dirty="0"/>
          </a:p>
        </p:txBody>
      </p:sp>
      <p:sp>
        <p:nvSpPr>
          <p:cNvPr id="101" name="CuadroTexto 18"/>
          <p:cNvSpPr txBox="1"/>
          <p:nvPr/>
        </p:nvSpPr>
        <p:spPr>
          <a:xfrm>
            <a:off x="1525102" y="4983153"/>
            <a:ext cx="9662745" cy="18466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none" lIns="72000" tIns="0" rIns="0" bIns="0" rtlCol="0" anchor="ctr" anchorCtr="0">
            <a:noAutofit/>
          </a:bodyPr>
          <a:lstStyle>
            <a:defPPr>
              <a:defRPr lang="es-VE"/>
            </a:defPPr>
            <a:lvl1pPr indent="0">
              <a:defRPr sz="1200" b="1">
                <a:solidFill>
                  <a:srgbClr val="000099"/>
                </a:solidFill>
                <a:latin typeface="Verdana" panose="020B0604030504040204" pitchFamily="34" charset="0"/>
                <a:ea typeface="Verdana" panose="020B0604030504040204" pitchFamily="34" charset="0"/>
                <a:cs typeface="Verdana" panose="020B060403050404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s-MX" dirty="0"/>
              <a:t>BLOQUES DEL SISTEMA OFDM IMPLEMENTADO EN MATLAB®</a:t>
            </a:r>
            <a:endParaRPr lang="es-VE" dirty="0"/>
          </a:p>
        </p:txBody>
      </p:sp>
      <p:sp>
        <p:nvSpPr>
          <p:cNvPr id="102" name="CuadroTexto 19"/>
          <p:cNvSpPr txBox="1"/>
          <p:nvPr/>
        </p:nvSpPr>
        <p:spPr>
          <a:xfrm>
            <a:off x="1525102" y="5239383"/>
            <a:ext cx="9662745" cy="18466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none" lIns="72000" tIns="0" rIns="0" bIns="0" rtlCol="0" anchor="ctr" anchorCtr="0">
            <a:noAutofit/>
          </a:bodyPr>
          <a:lstStyle>
            <a:defPPr>
              <a:defRPr lang="es-VE"/>
            </a:defPPr>
            <a:lvl1pPr indent="0">
              <a:defRPr sz="1200" b="1">
                <a:solidFill>
                  <a:srgbClr val="000099"/>
                </a:solidFill>
                <a:latin typeface="Verdana" panose="020B0604030504040204" pitchFamily="34" charset="0"/>
                <a:ea typeface="Verdana" panose="020B0604030504040204" pitchFamily="34" charset="0"/>
                <a:cs typeface="Verdana" panose="020B060403050404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s-MX" dirty="0"/>
              <a:t>INTERFACE GRÁFICA EMPLEADA EN MATLAB®</a:t>
            </a:r>
            <a:endParaRPr lang="es-VE" dirty="0"/>
          </a:p>
        </p:txBody>
      </p:sp>
      <p:sp>
        <p:nvSpPr>
          <p:cNvPr id="103" name="CuadroTexto 20"/>
          <p:cNvSpPr txBox="1"/>
          <p:nvPr/>
        </p:nvSpPr>
        <p:spPr>
          <a:xfrm>
            <a:off x="1525102" y="5495612"/>
            <a:ext cx="9662745" cy="18466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none" lIns="72000" tIns="0" rIns="0" bIns="0" rtlCol="0" anchor="ctr" anchorCtr="0">
            <a:noAutofit/>
          </a:bodyPr>
          <a:lstStyle>
            <a:defPPr>
              <a:defRPr lang="es-VE"/>
            </a:defPPr>
            <a:lvl1pPr indent="0">
              <a:defRPr sz="1200" b="1">
                <a:solidFill>
                  <a:srgbClr val="000099"/>
                </a:solidFill>
                <a:latin typeface="Verdana" panose="020B0604030504040204" pitchFamily="34" charset="0"/>
                <a:ea typeface="Verdana" panose="020B0604030504040204" pitchFamily="34" charset="0"/>
                <a:cs typeface="Verdana" panose="020B060403050404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s-MX" dirty="0"/>
              <a:t>SIMULACIÓN EN MATLAB®</a:t>
            </a:r>
            <a:endParaRPr lang="es-VE" dirty="0"/>
          </a:p>
        </p:txBody>
      </p:sp>
      <p:sp>
        <p:nvSpPr>
          <p:cNvPr id="104" name="CuadroTexto 21"/>
          <p:cNvSpPr txBox="1"/>
          <p:nvPr/>
        </p:nvSpPr>
        <p:spPr>
          <a:xfrm>
            <a:off x="1525102" y="5751844"/>
            <a:ext cx="9662745" cy="18466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none" lIns="72000" tIns="0" rIns="0" bIns="0" rtlCol="0" anchor="ctr" anchorCtr="0">
            <a:noAutofit/>
          </a:bodyPr>
          <a:lstStyle>
            <a:defPPr>
              <a:defRPr lang="es-VE"/>
            </a:defPPr>
            <a:lvl1pPr indent="0">
              <a:defRPr sz="1200" b="1">
                <a:solidFill>
                  <a:srgbClr val="000099"/>
                </a:solidFill>
                <a:latin typeface="Verdana" panose="020B0604030504040204" pitchFamily="34" charset="0"/>
                <a:ea typeface="Verdana" panose="020B0604030504040204" pitchFamily="34" charset="0"/>
                <a:cs typeface="Verdana" panose="020B060403050404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s-MX" dirty="0"/>
              <a:t>RESULTADOS DE SIMULACIÓN EN MATLAB®</a:t>
            </a:r>
            <a:endParaRPr lang="es-VE" dirty="0"/>
          </a:p>
        </p:txBody>
      </p:sp>
      <p:sp>
        <p:nvSpPr>
          <p:cNvPr id="105" name="CuadroTexto 22"/>
          <p:cNvSpPr txBox="1"/>
          <p:nvPr/>
        </p:nvSpPr>
        <p:spPr>
          <a:xfrm>
            <a:off x="1525102" y="6008075"/>
            <a:ext cx="9662745" cy="18466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none" lIns="72000" tIns="0" rIns="0" bIns="0" rtlCol="0" anchor="ctr" anchorCtr="0">
            <a:noAutofit/>
          </a:bodyPr>
          <a:lstStyle>
            <a:defPPr>
              <a:defRPr lang="es-VE"/>
            </a:defPPr>
            <a:lvl1pPr indent="0">
              <a:defRPr sz="1200" b="1">
                <a:solidFill>
                  <a:srgbClr val="000099"/>
                </a:solidFill>
                <a:latin typeface="Verdana" panose="020B0604030504040204" pitchFamily="34" charset="0"/>
                <a:ea typeface="Verdana" panose="020B0604030504040204" pitchFamily="34" charset="0"/>
                <a:cs typeface="Verdana" panose="020B060403050404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s-MX" dirty="0"/>
              <a:t>CONCLUSIONES</a:t>
            </a:r>
            <a:endParaRPr lang="es-VE" dirty="0"/>
          </a:p>
        </p:txBody>
      </p:sp>
      <p:sp>
        <p:nvSpPr>
          <p:cNvPr id="106" name="CuadroTexto 23"/>
          <p:cNvSpPr txBox="1"/>
          <p:nvPr/>
        </p:nvSpPr>
        <p:spPr>
          <a:xfrm>
            <a:off x="1525102" y="6264314"/>
            <a:ext cx="9662745" cy="18466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none" lIns="72000" tIns="0" rIns="0" bIns="0" rtlCol="0" anchor="ctr" anchorCtr="0">
            <a:noAutofit/>
          </a:bodyPr>
          <a:lstStyle>
            <a:defPPr>
              <a:defRPr lang="es-VE"/>
            </a:defPPr>
            <a:lvl1pPr indent="0">
              <a:defRPr sz="1200" b="1">
                <a:solidFill>
                  <a:srgbClr val="000099"/>
                </a:solidFill>
                <a:latin typeface="Verdana" panose="020B0604030504040204" pitchFamily="34" charset="0"/>
                <a:ea typeface="Verdana" panose="020B0604030504040204" pitchFamily="34" charset="0"/>
                <a:cs typeface="Verdana" panose="020B060403050404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s-MX" dirty="0"/>
              <a:t>RECOMENDACIONES</a:t>
            </a:r>
            <a:endParaRPr lang="es-VE" dirty="0"/>
          </a:p>
        </p:txBody>
      </p:sp>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VE"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CONTENIDO</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ángulo 1">
            <a:hlinkClick r:id="rId2" action="ppaction://hlinksldjump"/>
          </p:cNvPr>
          <p:cNvSpPr/>
          <p:nvPr/>
        </p:nvSpPr>
        <p:spPr>
          <a:xfrm>
            <a:off x="1525101" y="1401788"/>
            <a:ext cx="99720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6" name="Rectángulo 25">
            <a:hlinkClick r:id="rId3" action="ppaction://hlinksldjump"/>
          </p:cNvPr>
          <p:cNvSpPr/>
          <p:nvPr/>
        </p:nvSpPr>
        <p:spPr>
          <a:xfrm>
            <a:off x="1525101" y="1651690"/>
            <a:ext cx="99720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7" name="Rectángulo 26">
            <a:hlinkClick r:id="rId4" action="ppaction://hlinksldjump"/>
          </p:cNvPr>
          <p:cNvSpPr/>
          <p:nvPr/>
        </p:nvSpPr>
        <p:spPr>
          <a:xfrm>
            <a:off x="1525101" y="1927009"/>
            <a:ext cx="99720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8" name="Rectángulo 27">
            <a:hlinkClick r:id="rId5" action="ppaction://hlinksldjump"/>
          </p:cNvPr>
          <p:cNvSpPr/>
          <p:nvPr/>
        </p:nvSpPr>
        <p:spPr>
          <a:xfrm>
            <a:off x="1525101" y="2178675"/>
            <a:ext cx="99720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9" name="Rectángulo 28">
            <a:hlinkClick r:id="rId6" action="ppaction://hlinksldjump"/>
          </p:cNvPr>
          <p:cNvSpPr/>
          <p:nvPr/>
        </p:nvSpPr>
        <p:spPr>
          <a:xfrm>
            <a:off x="1525101" y="2427011"/>
            <a:ext cx="99720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0" name="Rectángulo 29">
            <a:hlinkClick r:id="rId7" action="ppaction://hlinksldjump"/>
          </p:cNvPr>
          <p:cNvSpPr/>
          <p:nvPr/>
        </p:nvSpPr>
        <p:spPr>
          <a:xfrm>
            <a:off x="1525101" y="2682779"/>
            <a:ext cx="99720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1" name="Rectángulo 30">
            <a:hlinkClick r:id="rId8" action="ppaction://hlinksldjump"/>
          </p:cNvPr>
          <p:cNvSpPr/>
          <p:nvPr/>
        </p:nvSpPr>
        <p:spPr>
          <a:xfrm>
            <a:off x="1525101" y="2945338"/>
            <a:ext cx="99720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2" name="Rectángulo 31">
            <a:hlinkClick r:id="rId9" action="ppaction://hlinksldjump"/>
          </p:cNvPr>
          <p:cNvSpPr/>
          <p:nvPr/>
        </p:nvSpPr>
        <p:spPr>
          <a:xfrm>
            <a:off x="1525101" y="3195240"/>
            <a:ext cx="99720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3" name="Rectángulo 32">
            <a:hlinkClick r:id="rId10" action="ppaction://hlinksldjump"/>
          </p:cNvPr>
          <p:cNvSpPr/>
          <p:nvPr/>
        </p:nvSpPr>
        <p:spPr>
          <a:xfrm>
            <a:off x="1525101" y="3445142"/>
            <a:ext cx="99720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4" name="Rectángulo 33">
            <a:hlinkClick r:id="rId11" action="ppaction://hlinksldjump"/>
          </p:cNvPr>
          <p:cNvSpPr/>
          <p:nvPr/>
        </p:nvSpPr>
        <p:spPr>
          <a:xfrm>
            <a:off x="1525101" y="3720811"/>
            <a:ext cx="99720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5" name="Rectángulo 34">
            <a:hlinkClick r:id="rId12" action="ppaction://hlinksldjump"/>
          </p:cNvPr>
          <p:cNvSpPr/>
          <p:nvPr/>
        </p:nvSpPr>
        <p:spPr>
          <a:xfrm>
            <a:off x="1525101" y="3944143"/>
            <a:ext cx="99720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6" name="Rectángulo 35">
            <a:hlinkClick r:id="rId13" action="ppaction://hlinksldjump"/>
          </p:cNvPr>
          <p:cNvSpPr/>
          <p:nvPr/>
        </p:nvSpPr>
        <p:spPr>
          <a:xfrm>
            <a:off x="1525101" y="4220788"/>
            <a:ext cx="99720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7" name="Rectángulo 36">
            <a:hlinkClick r:id="rId14" action="ppaction://hlinksldjump"/>
          </p:cNvPr>
          <p:cNvSpPr/>
          <p:nvPr/>
        </p:nvSpPr>
        <p:spPr>
          <a:xfrm>
            <a:off x="1525101" y="4470690"/>
            <a:ext cx="99720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8" name="Rectángulo 37">
            <a:hlinkClick r:id="rId15" action="ppaction://hlinksldjump"/>
          </p:cNvPr>
          <p:cNvSpPr/>
          <p:nvPr/>
        </p:nvSpPr>
        <p:spPr>
          <a:xfrm>
            <a:off x="1525101" y="4720592"/>
            <a:ext cx="99720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9" name="Rectángulo 38">
            <a:hlinkClick r:id="rId16" action="ppaction://hlinksldjump"/>
          </p:cNvPr>
          <p:cNvSpPr/>
          <p:nvPr/>
        </p:nvSpPr>
        <p:spPr>
          <a:xfrm>
            <a:off x="1525101" y="4975149"/>
            <a:ext cx="99720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40" name="Rectángulo 39">
            <a:hlinkClick r:id="rId17" action="ppaction://hlinksldjump"/>
          </p:cNvPr>
          <p:cNvSpPr/>
          <p:nvPr/>
        </p:nvSpPr>
        <p:spPr>
          <a:xfrm>
            <a:off x="1525101" y="5226945"/>
            <a:ext cx="99720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41" name="Rectángulo 40">
            <a:hlinkClick r:id="rId18" action="ppaction://hlinksldjump"/>
          </p:cNvPr>
          <p:cNvSpPr/>
          <p:nvPr/>
        </p:nvSpPr>
        <p:spPr>
          <a:xfrm>
            <a:off x="1525101" y="5515054"/>
            <a:ext cx="99720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42" name="Rectángulo 41">
            <a:hlinkClick r:id="rId19" action="ppaction://hlinksldjump"/>
          </p:cNvPr>
          <p:cNvSpPr/>
          <p:nvPr/>
        </p:nvSpPr>
        <p:spPr>
          <a:xfrm>
            <a:off x="1525101" y="5754513"/>
            <a:ext cx="99720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43" name="Rectángulo 42">
            <a:hlinkClick r:id="rId20" action="ppaction://hlinksldjump"/>
          </p:cNvPr>
          <p:cNvSpPr/>
          <p:nvPr/>
        </p:nvSpPr>
        <p:spPr>
          <a:xfrm>
            <a:off x="1525101" y="6008074"/>
            <a:ext cx="99720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44" name="Rectángulo 43">
            <a:hlinkClick r:id="rId21" action="ppaction://hlinksldjump"/>
          </p:cNvPr>
          <p:cNvSpPr/>
          <p:nvPr/>
        </p:nvSpPr>
        <p:spPr>
          <a:xfrm>
            <a:off x="1525101" y="6261635"/>
            <a:ext cx="99720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58372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MX"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CARACTERÍSTICAS Y PROPIEDADES DE LOS AMPLIFICADORES DE POTENCIA</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mc:AlternateContent xmlns:mc="http://schemas.openxmlformats.org/markup-compatibility/2006" xmlns:a14="http://schemas.microsoft.com/office/drawing/2010/main">
        <mc:Choice Requires="a14">
          <p:sp>
            <p:nvSpPr>
              <p:cNvPr id="6" name="CuadroTexto 5"/>
              <p:cNvSpPr txBox="1"/>
              <p:nvPr/>
            </p:nvSpPr>
            <p:spPr>
              <a:xfrm>
                <a:off x="0" y="1344536"/>
                <a:ext cx="12192000" cy="2775953"/>
              </a:xfrm>
              <a:prstGeom prst="rect">
                <a:avLst/>
              </a:prstGeom>
              <a:noFill/>
            </p:spPr>
            <p:txBody>
              <a:bodyPr wrap="square" lIns="900000" rIns="900000" rtlCol="0">
                <a:spAutoFit/>
              </a:bodyPr>
              <a:lstStyle/>
              <a:p>
                <a:pPr algn="just">
                  <a:spcAft>
                    <a:spcPts val="1000"/>
                  </a:spcAft>
                  <a:tabLst>
                    <a:tab pos="11926888" algn="l"/>
                  </a:tabLst>
                </a:pPr>
                <a:r>
                  <a:rPr lang="es-MX" sz="2000" b="1" u="sng" dirty="0" smtClean="0">
                    <a:latin typeface="Arial" panose="020B0604020202020204" pitchFamily="34" charset="0"/>
                    <a:cs typeface="Arial" panose="020B0604020202020204" pitchFamily="34" charset="0"/>
                  </a:rPr>
                  <a:t>Relación de potencia pico a potencia media “PAPR”</a:t>
                </a:r>
                <a:r>
                  <a:rPr lang="es-MX" sz="2000" b="1" dirty="0">
                    <a:latin typeface="Arial" panose="020B0604020202020204" pitchFamily="34" charset="0"/>
                    <a:cs typeface="Arial" panose="020B0604020202020204" pitchFamily="34" charset="0"/>
                  </a:rPr>
                  <a:t>. La PAPR de la señal en el dominio del tiempo x(t) se define mediante la siguiente expresión</a:t>
                </a:r>
                <a:r>
                  <a:rPr lang="es-MX" sz="2000" b="1" dirty="0" smtClean="0">
                    <a:latin typeface="Arial" panose="020B0604020202020204" pitchFamily="34" charset="0"/>
                    <a:cs typeface="Arial" panose="020B0604020202020204" pitchFamily="34" charset="0"/>
                  </a:rPr>
                  <a:t>:</a:t>
                </a:r>
              </a:p>
              <a:p>
                <a:pPr algn="just">
                  <a:spcAft>
                    <a:spcPts val="1000"/>
                  </a:spcAft>
                  <a:tabLst>
                    <a:tab pos="11926888" algn="l"/>
                  </a:tabLst>
                </a:pPr>
                <a:endParaRPr lang="es-MX" sz="2000" b="1" dirty="0" smtClean="0">
                  <a:latin typeface="Arial" panose="020B0604020202020204" pitchFamily="34" charset="0"/>
                  <a:cs typeface="Arial" panose="020B0604020202020204" pitchFamily="34" charset="0"/>
                </a:endParaRPr>
              </a:p>
              <a:p>
                <a:pPr algn="just">
                  <a:spcAft>
                    <a:spcPts val="1000"/>
                  </a:spcAft>
                  <a:tabLst>
                    <a:tab pos="11926888" algn="l"/>
                  </a:tabLst>
                </a:pPr>
                <a14:m>
                  <m:oMathPara xmlns:m="http://schemas.openxmlformats.org/officeDocument/2006/math">
                    <m:oMathParaPr>
                      <m:jc m:val="centerGroup"/>
                    </m:oMathParaPr>
                    <m:oMath xmlns:m="http://schemas.openxmlformats.org/officeDocument/2006/math">
                      <m:r>
                        <a:rPr lang="es-VE" sz="2000" i="1">
                          <a:latin typeface="Cambria Math" panose="02040503050406030204" pitchFamily="18" charset="0"/>
                        </a:rPr>
                        <m:t>𝑃𝐴𝑃𝑅</m:t>
                      </m:r>
                      <m:d>
                        <m:dPr>
                          <m:begChr m:val="{"/>
                          <m:endChr m:val="}"/>
                          <m:ctrlPr>
                            <a:rPr lang="es-VE" sz="2000" i="1">
                              <a:latin typeface="Cambria Math"/>
                            </a:rPr>
                          </m:ctrlPr>
                        </m:dPr>
                        <m:e>
                          <m:r>
                            <a:rPr lang="es-VE" sz="2000" i="1">
                              <a:latin typeface="Cambria Math" panose="02040503050406030204" pitchFamily="18" charset="0"/>
                            </a:rPr>
                            <m:t>𝑥</m:t>
                          </m:r>
                          <m:r>
                            <a:rPr lang="es-VE" sz="2000" i="1">
                              <a:latin typeface="Cambria Math" panose="02040503050406030204" pitchFamily="18" charset="0"/>
                            </a:rPr>
                            <m:t>(</m:t>
                          </m:r>
                          <m:r>
                            <a:rPr lang="es-VE" sz="2000" i="1">
                              <a:latin typeface="Cambria Math" panose="02040503050406030204" pitchFamily="18" charset="0"/>
                            </a:rPr>
                            <m:t>𝑡</m:t>
                          </m:r>
                          <m:r>
                            <a:rPr lang="es-VE" sz="2000" i="1">
                              <a:latin typeface="Cambria Math" panose="02040503050406030204" pitchFamily="18" charset="0"/>
                            </a:rPr>
                            <m:t>)</m:t>
                          </m:r>
                        </m:e>
                      </m:d>
                      <m:r>
                        <a:rPr lang="es-VE" sz="2000" i="1">
                          <a:latin typeface="Cambria Math" panose="02040503050406030204" pitchFamily="18" charset="0"/>
                        </a:rPr>
                        <m:t>= </m:t>
                      </m:r>
                      <m:f>
                        <m:fPr>
                          <m:ctrlPr>
                            <a:rPr lang="es-VE" sz="2000" i="1">
                              <a:latin typeface="Cambria Math"/>
                            </a:rPr>
                          </m:ctrlPr>
                        </m:fPr>
                        <m:num>
                          <m:sPre>
                            <m:sPrePr>
                              <m:ctrlPr>
                                <a:rPr lang="es-VE" sz="2000" i="1">
                                  <a:latin typeface="Cambria Math"/>
                                </a:rPr>
                              </m:ctrlPr>
                            </m:sPrePr>
                            <m:sub>
                              <m:r>
                                <a:rPr lang="es-VE" sz="2000" i="1">
                                  <a:latin typeface="Cambria Math" panose="02040503050406030204" pitchFamily="18" charset="0"/>
                                </a:rPr>
                                <m:t>0≤</m:t>
                              </m:r>
                              <m:r>
                                <a:rPr lang="es-VE" sz="2000" i="1">
                                  <a:latin typeface="Cambria Math" panose="02040503050406030204" pitchFamily="18" charset="0"/>
                                </a:rPr>
                                <m:t>𝑡</m:t>
                              </m:r>
                              <m:r>
                                <a:rPr lang="es-VE" sz="2000" i="1">
                                  <a:latin typeface="Cambria Math" panose="02040503050406030204" pitchFamily="18" charset="0"/>
                                </a:rPr>
                                <m:t>≤</m:t>
                              </m:r>
                              <m:r>
                                <a:rPr lang="es-VE" sz="2000" i="1">
                                  <a:latin typeface="Cambria Math" panose="02040503050406030204" pitchFamily="18" charset="0"/>
                                </a:rPr>
                                <m:t>𝑇</m:t>
                              </m:r>
                            </m:sub>
                            <m:sup>
                              <m:r>
                                <a:rPr lang="es-VE" sz="2000" i="1">
                                  <a:latin typeface="Cambria Math" panose="02040503050406030204" pitchFamily="18" charset="0"/>
                                </a:rPr>
                                <m:t>𝑚𝑎𝑥</m:t>
                              </m:r>
                            </m:sup>
                            <m:e>
                              <m:sSup>
                                <m:sSupPr>
                                  <m:ctrlPr>
                                    <a:rPr lang="es-VE" sz="2000" i="1">
                                      <a:latin typeface="Cambria Math"/>
                                    </a:rPr>
                                  </m:ctrlPr>
                                </m:sSupPr>
                                <m:e>
                                  <m:d>
                                    <m:dPr>
                                      <m:begChr m:val="|"/>
                                      <m:endChr m:val="|"/>
                                      <m:ctrlPr>
                                        <a:rPr lang="es-VE" sz="2000" i="1">
                                          <a:latin typeface="Cambria Math"/>
                                        </a:rPr>
                                      </m:ctrlPr>
                                    </m:dPr>
                                    <m:e>
                                      <m:r>
                                        <a:rPr lang="es-VE" sz="2000" i="1">
                                          <a:latin typeface="Cambria Math" panose="02040503050406030204" pitchFamily="18" charset="0"/>
                                        </a:rPr>
                                        <m:t>𝑥</m:t>
                                      </m:r>
                                      <m:r>
                                        <a:rPr lang="es-VE" sz="2000" i="1">
                                          <a:latin typeface="Cambria Math" panose="02040503050406030204" pitchFamily="18" charset="0"/>
                                        </a:rPr>
                                        <m:t>(</m:t>
                                      </m:r>
                                      <m:r>
                                        <a:rPr lang="es-VE" sz="2000" i="1">
                                          <a:latin typeface="Cambria Math" panose="02040503050406030204" pitchFamily="18" charset="0"/>
                                        </a:rPr>
                                        <m:t>𝑡</m:t>
                                      </m:r>
                                      <m:r>
                                        <a:rPr lang="es-VE" sz="2000" i="1">
                                          <a:latin typeface="Cambria Math" panose="02040503050406030204" pitchFamily="18" charset="0"/>
                                        </a:rPr>
                                        <m:t>)</m:t>
                                      </m:r>
                                    </m:e>
                                  </m:d>
                                </m:e>
                                <m:sup>
                                  <m:r>
                                    <a:rPr lang="es-VE" sz="2000" i="1">
                                      <a:latin typeface="Cambria Math" panose="02040503050406030204" pitchFamily="18" charset="0"/>
                                    </a:rPr>
                                    <m:t>2</m:t>
                                  </m:r>
                                </m:sup>
                              </m:sSup>
                            </m:e>
                          </m:sPre>
                        </m:num>
                        <m:den>
                          <m:r>
                            <a:rPr lang="es-VE" sz="2000" i="1">
                              <a:latin typeface="Cambria Math" panose="02040503050406030204" pitchFamily="18" charset="0"/>
                            </a:rPr>
                            <m:t>𝐸</m:t>
                          </m:r>
                          <m:d>
                            <m:dPr>
                              <m:begChr m:val="{"/>
                              <m:endChr m:val="}"/>
                              <m:ctrlPr>
                                <a:rPr lang="es-VE" sz="2000" i="1">
                                  <a:latin typeface="Cambria Math"/>
                                </a:rPr>
                              </m:ctrlPr>
                            </m:dPr>
                            <m:e>
                              <m:sSup>
                                <m:sSupPr>
                                  <m:ctrlPr>
                                    <a:rPr lang="es-VE" sz="2000" i="1">
                                      <a:latin typeface="Cambria Math"/>
                                    </a:rPr>
                                  </m:ctrlPr>
                                </m:sSupPr>
                                <m:e>
                                  <m:d>
                                    <m:dPr>
                                      <m:begChr m:val="|"/>
                                      <m:endChr m:val="|"/>
                                      <m:ctrlPr>
                                        <a:rPr lang="es-VE" sz="2000" i="1">
                                          <a:latin typeface="Cambria Math"/>
                                        </a:rPr>
                                      </m:ctrlPr>
                                    </m:dPr>
                                    <m:e>
                                      <m:r>
                                        <a:rPr lang="es-VE" sz="2000" i="1">
                                          <a:latin typeface="Cambria Math" panose="02040503050406030204" pitchFamily="18" charset="0"/>
                                        </a:rPr>
                                        <m:t>𝑥</m:t>
                                      </m:r>
                                      <m:r>
                                        <a:rPr lang="es-VE" sz="2000" i="1">
                                          <a:latin typeface="Cambria Math" panose="02040503050406030204" pitchFamily="18" charset="0"/>
                                        </a:rPr>
                                        <m:t>(</m:t>
                                      </m:r>
                                      <m:r>
                                        <a:rPr lang="es-VE" sz="2000" i="1">
                                          <a:latin typeface="Cambria Math" panose="02040503050406030204" pitchFamily="18" charset="0"/>
                                        </a:rPr>
                                        <m:t>𝑡</m:t>
                                      </m:r>
                                      <m:r>
                                        <a:rPr lang="es-VE" sz="2000" i="1">
                                          <a:latin typeface="Cambria Math" panose="02040503050406030204" pitchFamily="18" charset="0"/>
                                        </a:rPr>
                                        <m:t>)</m:t>
                                      </m:r>
                                    </m:e>
                                  </m:d>
                                </m:e>
                                <m:sup>
                                  <m:r>
                                    <a:rPr lang="es-VE" sz="2000" i="1">
                                      <a:latin typeface="Cambria Math" panose="02040503050406030204" pitchFamily="18" charset="0"/>
                                    </a:rPr>
                                    <m:t>2</m:t>
                                  </m:r>
                                </m:sup>
                              </m:sSup>
                            </m:e>
                          </m:d>
                        </m:den>
                      </m:f>
                    </m:oMath>
                  </m:oMathPara>
                </a14:m>
                <a:endParaRPr lang="es-VE" sz="2000" b="1" dirty="0" smtClean="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m:rPr>
                          <m:nor/>
                        </m:rPr>
                        <a:rPr lang="es-VE" sz="2000"/>
                        <m:t>Siendo</m:t>
                      </m:r>
                      <m:r>
                        <m:rPr>
                          <m:nor/>
                        </m:rPr>
                        <a:rPr lang="es-VE" sz="2000"/>
                        <m:t>: 	</m:t>
                      </m:r>
                      <m:sPre>
                        <m:sPrePr>
                          <m:ctrlPr>
                            <a:rPr lang="es-VE" sz="2000" i="1">
                              <a:latin typeface="Cambria Math"/>
                            </a:rPr>
                          </m:ctrlPr>
                        </m:sPrePr>
                        <m:sub>
                          <m:r>
                            <a:rPr lang="es-VE" sz="2000" i="1">
                              <a:latin typeface="Cambria Math" panose="02040503050406030204" pitchFamily="18" charset="0"/>
                            </a:rPr>
                            <m:t>0≤</m:t>
                          </m:r>
                          <m:r>
                            <a:rPr lang="es-VE" sz="2000" i="1">
                              <a:latin typeface="Cambria Math" panose="02040503050406030204" pitchFamily="18" charset="0"/>
                            </a:rPr>
                            <m:t>𝑡</m:t>
                          </m:r>
                          <m:r>
                            <a:rPr lang="es-VE" sz="2000" i="1">
                              <a:latin typeface="Cambria Math" panose="02040503050406030204" pitchFamily="18" charset="0"/>
                            </a:rPr>
                            <m:t>≤</m:t>
                          </m:r>
                          <m:r>
                            <a:rPr lang="es-VE" sz="2000" i="1">
                              <a:latin typeface="Cambria Math" panose="02040503050406030204" pitchFamily="18" charset="0"/>
                            </a:rPr>
                            <m:t>𝑇</m:t>
                          </m:r>
                        </m:sub>
                        <m:sup>
                          <m:r>
                            <a:rPr lang="es-VE" sz="2000" i="1">
                              <a:latin typeface="Cambria Math" panose="02040503050406030204" pitchFamily="18" charset="0"/>
                            </a:rPr>
                            <m:t>𝑚𝑎𝑥</m:t>
                          </m:r>
                        </m:sup>
                        <m:e>
                          <m:sSup>
                            <m:sSupPr>
                              <m:ctrlPr>
                                <a:rPr lang="es-VE" sz="2000" i="1">
                                  <a:latin typeface="Cambria Math"/>
                                </a:rPr>
                              </m:ctrlPr>
                            </m:sSupPr>
                            <m:e>
                              <m:d>
                                <m:dPr>
                                  <m:begChr m:val="|"/>
                                  <m:endChr m:val="|"/>
                                  <m:ctrlPr>
                                    <a:rPr lang="es-VE" sz="2000" i="1">
                                      <a:latin typeface="Cambria Math"/>
                                    </a:rPr>
                                  </m:ctrlPr>
                                </m:dPr>
                                <m:e>
                                  <m:r>
                                    <a:rPr lang="es-VE" sz="2000" i="1">
                                      <a:latin typeface="Cambria Math" panose="02040503050406030204" pitchFamily="18" charset="0"/>
                                    </a:rPr>
                                    <m:t>𝑥</m:t>
                                  </m:r>
                                  <m:r>
                                    <a:rPr lang="es-VE" sz="2000" i="1">
                                      <a:latin typeface="Cambria Math" panose="02040503050406030204" pitchFamily="18" charset="0"/>
                                    </a:rPr>
                                    <m:t>(</m:t>
                                  </m:r>
                                  <m:r>
                                    <a:rPr lang="es-VE" sz="2000" i="1">
                                      <a:latin typeface="Cambria Math" panose="02040503050406030204" pitchFamily="18" charset="0"/>
                                    </a:rPr>
                                    <m:t>𝑡</m:t>
                                  </m:r>
                                  <m:r>
                                    <a:rPr lang="es-VE" sz="2000" i="1">
                                      <a:latin typeface="Cambria Math" panose="02040503050406030204" pitchFamily="18" charset="0"/>
                                    </a:rPr>
                                    <m:t>)</m:t>
                                  </m:r>
                                </m:e>
                              </m:d>
                            </m:e>
                            <m:sup>
                              <m:r>
                                <a:rPr lang="es-VE" sz="2000" i="1">
                                  <a:latin typeface="Cambria Math" panose="02040503050406030204" pitchFamily="18" charset="0"/>
                                </a:rPr>
                                <m:t>2</m:t>
                              </m:r>
                            </m:sup>
                          </m:sSup>
                        </m:e>
                      </m:sPre>
                      <m:r>
                        <m:rPr>
                          <m:nor/>
                        </m:rPr>
                        <a:rPr lang="es-VE" sz="2000"/>
                        <m:t>  </m:t>
                      </m:r>
                      <m:r>
                        <m:rPr>
                          <m:nor/>
                        </m:rPr>
                        <a:rPr lang="es-VE" sz="2000"/>
                        <m:t>la</m:t>
                      </m:r>
                      <m:r>
                        <m:rPr>
                          <m:nor/>
                        </m:rPr>
                        <a:rPr lang="es-VE" sz="2000"/>
                        <m:t> </m:t>
                      </m:r>
                      <m:r>
                        <m:rPr>
                          <m:nor/>
                        </m:rPr>
                        <a:rPr lang="es-VE" sz="2000"/>
                        <m:t>m</m:t>
                      </m:r>
                      <m:r>
                        <m:rPr>
                          <m:nor/>
                        </m:rPr>
                        <a:rPr lang="es-VE" sz="2000"/>
                        <m:t>á</m:t>
                      </m:r>
                      <m:r>
                        <m:rPr>
                          <m:nor/>
                        </m:rPr>
                        <a:rPr lang="es-VE" sz="2000"/>
                        <m:t>xima</m:t>
                      </m:r>
                      <m:r>
                        <m:rPr>
                          <m:nor/>
                        </m:rPr>
                        <a:rPr lang="es-VE" sz="2000"/>
                        <m:t> </m:t>
                      </m:r>
                      <m:r>
                        <m:rPr>
                          <m:nor/>
                        </m:rPr>
                        <a:rPr lang="es-VE" sz="2000"/>
                        <m:t>potencia</m:t>
                      </m:r>
                      <m:r>
                        <m:rPr>
                          <m:nor/>
                        </m:rPr>
                        <a:rPr lang="es-VE" sz="2000"/>
                        <m:t> </m:t>
                      </m:r>
                      <m:r>
                        <m:rPr>
                          <m:nor/>
                        </m:rPr>
                        <a:rPr lang="es-VE" sz="2000"/>
                        <m:t>instant</m:t>
                      </m:r>
                      <m:r>
                        <m:rPr>
                          <m:nor/>
                        </m:rPr>
                        <a:rPr lang="es-VE" sz="2000"/>
                        <m:t>á</m:t>
                      </m:r>
                      <m:r>
                        <m:rPr>
                          <m:nor/>
                        </m:rPr>
                        <a:rPr lang="es-VE" sz="2000"/>
                        <m:t>nea</m:t>
                      </m:r>
                    </m:oMath>
                  </m:oMathPara>
                </a14:m>
                <a:endParaRPr lang="es-VE" sz="2000" dirty="0"/>
              </a:p>
              <a:p>
                <a:pPr/>
                <a14:m>
                  <m:oMathPara xmlns:m="http://schemas.openxmlformats.org/officeDocument/2006/math">
                    <m:oMathParaPr>
                      <m:jc m:val="centerGroup"/>
                    </m:oMathParaPr>
                    <m:oMath xmlns:m="http://schemas.openxmlformats.org/officeDocument/2006/math">
                      <m:r>
                        <a:rPr lang="es-VE" sz="2000" b="0" i="1" smtClean="0">
                          <a:latin typeface="Cambria Math" panose="02040503050406030204" pitchFamily="18" charset="0"/>
                        </a:rPr>
                        <m:t>          </m:t>
                      </m:r>
                      <m:r>
                        <a:rPr lang="es-VE" sz="2000" i="1">
                          <a:latin typeface="Cambria Math" panose="02040503050406030204" pitchFamily="18" charset="0"/>
                        </a:rPr>
                        <m:t>𝐸</m:t>
                      </m:r>
                      <m:d>
                        <m:dPr>
                          <m:begChr m:val="{"/>
                          <m:endChr m:val="}"/>
                          <m:ctrlPr>
                            <a:rPr lang="es-VE" sz="2000" i="1">
                              <a:latin typeface="Cambria Math"/>
                            </a:rPr>
                          </m:ctrlPr>
                        </m:dPr>
                        <m:e>
                          <m:sSup>
                            <m:sSupPr>
                              <m:ctrlPr>
                                <a:rPr lang="es-VE" sz="2000" i="1">
                                  <a:latin typeface="Cambria Math"/>
                                </a:rPr>
                              </m:ctrlPr>
                            </m:sSupPr>
                            <m:e>
                              <m:d>
                                <m:dPr>
                                  <m:begChr m:val="|"/>
                                  <m:endChr m:val="|"/>
                                  <m:ctrlPr>
                                    <a:rPr lang="es-VE" sz="2000" i="1">
                                      <a:latin typeface="Cambria Math"/>
                                    </a:rPr>
                                  </m:ctrlPr>
                                </m:dPr>
                                <m:e>
                                  <m:r>
                                    <a:rPr lang="es-VE" sz="2000" i="1">
                                      <a:latin typeface="Cambria Math" panose="02040503050406030204" pitchFamily="18" charset="0"/>
                                    </a:rPr>
                                    <m:t>𝑥</m:t>
                                  </m:r>
                                  <m:r>
                                    <a:rPr lang="es-VE" sz="2000" i="1">
                                      <a:latin typeface="Cambria Math" panose="02040503050406030204" pitchFamily="18" charset="0"/>
                                    </a:rPr>
                                    <m:t>(</m:t>
                                  </m:r>
                                  <m:r>
                                    <a:rPr lang="es-VE" sz="2000" i="1">
                                      <a:latin typeface="Cambria Math" panose="02040503050406030204" pitchFamily="18" charset="0"/>
                                    </a:rPr>
                                    <m:t>𝑡</m:t>
                                  </m:r>
                                  <m:r>
                                    <a:rPr lang="es-VE" sz="2000" i="1">
                                      <a:latin typeface="Cambria Math" panose="02040503050406030204" pitchFamily="18" charset="0"/>
                                    </a:rPr>
                                    <m:t>)</m:t>
                                  </m:r>
                                </m:e>
                              </m:d>
                            </m:e>
                            <m:sup>
                              <m:r>
                                <a:rPr lang="es-VE" sz="2000" i="1">
                                  <a:latin typeface="Cambria Math" panose="02040503050406030204" pitchFamily="18" charset="0"/>
                                </a:rPr>
                                <m:t>2</m:t>
                              </m:r>
                            </m:sup>
                          </m:sSup>
                        </m:e>
                      </m:d>
                      <m:r>
                        <m:rPr>
                          <m:nor/>
                        </m:rPr>
                        <a:rPr lang="es-VE" sz="2000"/>
                        <m:t> </m:t>
                      </m:r>
                      <m:r>
                        <m:rPr>
                          <m:nor/>
                        </m:rPr>
                        <a:rPr lang="es-VE" sz="2000"/>
                        <m:t>la</m:t>
                      </m:r>
                      <m:r>
                        <m:rPr>
                          <m:nor/>
                        </m:rPr>
                        <a:rPr lang="es-VE" sz="2000"/>
                        <m:t> </m:t>
                      </m:r>
                      <m:r>
                        <m:rPr>
                          <m:nor/>
                        </m:rPr>
                        <a:rPr lang="es-VE" sz="2000"/>
                        <m:t>potencia</m:t>
                      </m:r>
                      <m:r>
                        <m:rPr>
                          <m:nor/>
                        </m:rPr>
                        <a:rPr lang="es-VE" sz="2000"/>
                        <m:t> </m:t>
                      </m:r>
                      <m:r>
                        <m:rPr>
                          <m:nor/>
                        </m:rPr>
                        <a:rPr lang="es-VE" sz="2000"/>
                        <m:t>promedio</m:t>
                      </m:r>
                      <m:r>
                        <m:rPr>
                          <m:nor/>
                        </m:rPr>
                        <a:rPr lang="es-VE" sz="2000"/>
                        <m:t> </m:t>
                      </m:r>
                      <m:r>
                        <m:rPr>
                          <m:nor/>
                        </m:rPr>
                        <a:rPr lang="es-VE" sz="2000"/>
                        <m:t>de</m:t>
                      </m:r>
                      <m:r>
                        <m:rPr>
                          <m:nor/>
                        </m:rPr>
                        <a:rPr lang="es-VE" sz="2000"/>
                        <m:t> </m:t>
                      </m:r>
                      <m:r>
                        <m:rPr>
                          <m:nor/>
                        </m:rPr>
                        <a:rPr lang="es-VE" sz="2000"/>
                        <m:t>la</m:t>
                      </m:r>
                      <m:r>
                        <m:rPr>
                          <m:nor/>
                        </m:rPr>
                        <a:rPr lang="es-VE" sz="2000"/>
                        <m:t> </m:t>
                      </m:r>
                      <m:r>
                        <m:rPr>
                          <m:nor/>
                        </m:rPr>
                        <a:rPr lang="es-VE" sz="2000"/>
                        <m:t>se</m:t>
                      </m:r>
                      <m:r>
                        <m:rPr>
                          <m:nor/>
                        </m:rPr>
                        <a:rPr lang="es-VE" sz="2000"/>
                        <m:t>ñ</m:t>
                      </m:r>
                      <m:r>
                        <m:rPr>
                          <m:nor/>
                        </m:rPr>
                        <a:rPr lang="es-VE" sz="2000"/>
                        <m:t>al</m:t>
                      </m:r>
                    </m:oMath>
                  </m:oMathPara>
                </a14:m>
                <a:endParaRPr lang="es-VE" sz="2000" b="1" dirty="0">
                  <a:latin typeface="Arial" panose="020B0604020202020204" pitchFamily="34" charset="0"/>
                  <a:cs typeface="Arial" panose="020B0604020202020204" pitchFamily="34" charset="0"/>
                </a:endParaRPr>
              </a:p>
            </p:txBody>
          </p:sp>
        </mc:Choice>
        <mc:Fallback xmlns="">
          <p:sp>
            <p:nvSpPr>
              <p:cNvPr id="6" name="CuadroTexto 5"/>
              <p:cNvSpPr txBox="1">
                <a:spLocks noRot="1" noChangeAspect="1" noMove="1" noResize="1" noEditPoints="1" noAdjustHandles="1" noChangeArrowheads="1" noChangeShapeType="1" noTextEdit="1"/>
              </p:cNvSpPr>
              <p:nvPr/>
            </p:nvSpPr>
            <p:spPr>
              <a:xfrm>
                <a:off x="0" y="1344536"/>
                <a:ext cx="12192000" cy="2775953"/>
              </a:xfrm>
              <a:prstGeom prst="rect">
                <a:avLst/>
              </a:prstGeom>
              <a:blipFill rotWithShape="0">
                <a:blip r:embed="rId2"/>
                <a:stretch>
                  <a:fillRect t="-1099" b="-879"/>
                </a:stretch>
              </a:blipFill>
            </p:spPr>
            <p:txBody>
              <a:bodyPr/>
              <a:lstStyle/>
              <a:p>
                <a:r>
                  <a:rPr lang="es-VE">
                    <a:noFill/>
                  </a:rPr>
                  <a:t> </a:t>
                </a:r>
              </a:p>
            </p:txBody>
          </p:sp>
        </mc:Fallback>
      </mc:AlternateContent>
      <p:sp>
        <p:nvSpPr>
          <p:cNvPr id="141" name="CuadroTexto 140"/>
          <p:cNvSpPr txBox="1"/>
          <p:nvPr/>
        </p:nvSpPr>
        <p:spPr>
          <a:xfrm>
            <a:off x="0" y="4414534"/>
            <a:ext cx="12192000" cy="1015663"/>
          </a:xfrm>
          <a:prstGeom prst="rect">
            <a:avLst/>
          </a:prstGeom>
          <a:noFill/>
        </p:spPr>
        <p:txBody>
          <a:bodyPr wrap="square" lIns="900000" rIns="900000" rtlCol="0">
            <a:spAutoFit/>
          </a:bodyPr>
          <a:lstStyle/>
          <a:p>
            <a:pPr algn="just">
              <a:spcAft>
                <a:spcPts val="1000"/>
              </a:spcAft>
              <a:tabLst>
                <a:tab pos="11926888" algn="l"/>
              </a:tabLst>
            </a:pPr>
            <a:r>
              <a:rPr lang="es-MX" sz="2000" b="1" dirty="0" smtClean="0">
                <a:latin typeface="Arial" panose="020B0604020202020204" pitchFamily="34" charset="0"/>
                <a:cs typeface="Arial" panose="020B0604020202020204" pitchFamily="34" charset="0"/>
              </a:rPr>
              <a:t>Es </a:t>
            </a:r>
            <a:r>
              <a:rPr lang="es-MX" sz="2000" b="1" dirty="0">
                <a:latin typeface="Arial" panose="020B0604020202020204" pitchFamily="34" charset="0"/>
                <a:cs typeface="Arial" panose="020B0604020202020204" pitchFamily="34" charset="0"/>
              </a:rPr>
              <a:t>un parámetro muy importante en los sistemas OFDM en la transmisión de señales. Esto es porque cuando en la modulación OFDM se añade N </a:t>
            </a:r>
            <a:r>
              <a:rPr lang="es-MX" sz="2000" b="1" dirty="0" err="1">
                <a:latin typeface="Arial" panose="020B0604020202020204" pitchFamily="34" charset="0"/>
                <a:cs typeface="Arial" panose="020B0604020202020204" pitchFamily="34" charset="0"/>
              </a:rPr>
              <a:t>subportadoras</a:t>
            </a:r>
            <a:r>
              <a:rPr lang="es-MX" sz="2000" b="1" dirty="0">
                <a:latin typeface="Arial" panose="020B0604020202020204" pitchFamily="34" charset="0"/>
                <a:cs typeface="Arial" panose="020B0604020202020204" pitchFamily="34" charset="0"/>
              </a:rPr>
              <a:t>, la potencia pico es N veces la potencia promedio de cada </a:t>
            </a:r>
            <a:r>
              <a:rPr lang="es-MX" sz="2000" b="1" dirty="0" err="1" smtClean="0">
                <a:latin typeface="Arial" panose="020B0604020202020204" pitchFamily="34" charset="0"/>
                <a:cs typeface="Arial" panose="020B0604020202020204" pitchFamily="34" charset="0"/>
              </a:rPr>
              <a:t>subportadora</a:t>
            </a:r>
            <a:r>
              <a:rPr lang="es-MX" sz="2000" b="1" dirty="0" smtClean="0">
                <a:latin typeface="Arial" panose="020B0604020202020204" pitchFamily="34" charset="0"/>
                <a:cs typeface="Arial" panose="020B0604020202020204" pitchFamily="34" charset="0"/>
              </a:rPr>
              <a:t>.</a:t>
            </a:r>
          </a:p>
        </p:txBody>
      </p:sp>
      <p:pic>
        <p:nvPicPr>
          <p:cNvPr id="7" name="Picture 2" descr="Resultado de imagen para boton indice">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20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4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MX"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MODELO MATEMÁTICO RAPP DEL AMPLIFICADOR DE POTENCIA DE ESTADO SÓLIDO</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mc:AlternateContent xmlns:mc="http://schemas.openxmlformats.org/markup-compatibility/2006" xmlns:a14="http://schemas.microsoft.com/office/drawing/2010/main">
        <mc:Choice Requires="a14">
          <p:sp>
            <p:nvSpPr>
              <p:cNvPr id="6" name="CuadroTexto 5"/>
              <p:cNvSpPr txBox="1"/>
              <p:nvPr/>
            </p:nvSpPr>
            <p:spPr>
              <a:xfrm>
                <a:off x="0" y="1344536"/>
                <a:ext cx="12192000" cy="5370445"/>
              </a:xfrm>
              <a:prstGeom prst="rect">
                <a:avLst/>
              </a:prstGeom>
              <a:noFill/>
            </p:spPr>
            <p:txBody>
              <a:bodyPr wrap="square" lIns="900000" rIns="900000" rtlCol="0">
                <a:spAutoFit/>
              </a:bodyPr>
              <a:lstStyle/>
              <a:p>
                <a:pPr algn="just">
                  <a:spcAft>
                    <a:spcPts val="1000"/>
                  </a:spcAft>
                  <a:tabLst>
                    <a:tab pos="11926888" algn="l"/>
                  </a:tabLst>
                </a:pPr>
                <a:r>
                  <a:rPr lang="es-MX" sz="2000" b="1" dirty="0" smtClean="0">
                    <a:latin typeface="Arial" panose="020B0604020202020204" pitchFamily="34" charset="0"/>
                    <a:cs typeface="Arial" panose="020B0604020202020204" pitchFamily="34" charset="0"/>
                  </a:rPr>
                  <a:t>El Dr. Ing. </a:t>
                </a:r>
                <a:r>
                  <a:rPr lang="es-MX" sz="2000" b="1" dirty="0" err="1">
                    <a:latin typeface="Arial" panose="020B0604020202020204" pitchFamily="34" charset="0"/>
                    <a:cs typeface="Arial" panose="020B0604020202020204" pitchFamily="34" charset="0"/>
                  </a:rPr>
                  <a:t>Christoph</a:t>
                </a:r>
                <a:r>
                  <a:rPr lang="es-MX" sz="2000" b="1" dirty="0">
                    <a:latin typeface="Arial" panose="020B0604020202020204" pitchFamily="34" charset="0"/>
                    <a:cs typeface="Arial" panose="020B0604020202020204" pitchFamily="34" charset="0"/>
                  </a:rPr>
                  <a:t> </a:t>
                </a:r>
                <a:r>
                  <a:rPr lang="es-MX" sz="2000" b="1" dirty="0" err="1">
                    <a:latin typeface="Arial" panose="020B0604020202020204" pitchFamily="34" charset="0"/>
                    <a:cs typeface="Arial" panose="020B0604020202020204" pitchFamily="34" charset="0"/>
                  </a:rPr>
                  <a:t>Rapp</a:t>
                </a:r>
                <a:r>
                  <a:rPr lang="es-MX" sz="2000" b="1" dirty="0">
                    <a:latin typeface="Arial" panose="020B0604020202020204" pitchFamily="34" charset="0"/>
                    <a:cs typeface="Arial" panose="020B0604020202020204" pitchFamily="34" charset="0"/>
                  </a:rPr>
                  <a:t> en octubre de 1991, desarrolló este modelo matemático para describir el comportamiento de los amplificadores de potencia de estado </a:t>
                </a:r>
                <a:r>
                  <a:rPr lang="es-MX" sz="2000" b="1" dirty="0" smtClean="0">
                    <a:latin typeface="Arial" panose="020B0604020202020204" pitchFamily="34" charset="0"/>
                    <a:cs typeface="Arial" panose="020B0604020202020204" pitchFamily="34" charset="0"/>
                  </a:rPr>
                  <a:t>sólido.</a:t>
                </a:r>
              </a:p>
              <a:p>
                <a:pPr algn="just">
                  <a:spcAft>
                    <a:spcPts val="1000"/>
                  </a:spcAft>
                  <a:tabLst>
                    <a:tab pos="11926888" algn="l"/>
                  </a:tabLst>
                </a:pPr>
                <a:r>
                  <a:rPr lang="es-MX" sz="2000" b="1" dirty="0">
                    <a:latin typeface="Arial" panose="020B0604020202020204" pitchFamily="34" charset="0"/>
                    <a:cs typeface="Arial" panose="020B0604020202020204" pitchFamily="34" charset="0"/>
                  </a:rPr>
                  <a:t>Para este modelo no se toma en cuenta la conversión AM-PM. En este modelo se produce una transición suave de la envolvente modulada hacia el nivel de saturación.</a:t>
                </a:r>
              </a:p>
              <a:p>
                <a:pPr algn="just">
                  <a:spcAft>
                    <a:spcPts val="1000"/>
                  </a:spcAft>
                  <a:tabLst>
                    <a:tab pos="11926888" algn="l"/>
                  </a:tabLst>
                </a:pPr>
                <a:r>
                  <a:rPr lang="es-MX" sz="2000" b="1" dirty="0">
                    <a:latin typeface="Arial" panose="020B0604020202020204" pitchFamily="34" charset="0"/>
                    <a:cs typeface="Arial" panose="020B0604020202020204" pitchFamily="34" charset="0"/>
                  </a:rPr>
                  <a:t>La </a:t>
                </a:r>
                <a:r>
                  <a:rPr lang="es-MX" sz="2000" b="1" dirty="0" smtClean="0">
                    <a:latin typeface="Arial" panose="020B0604020202020204" pitchFamily="34" charset="0"/>
                    <a:cs typeface="Arial" panose="020B0604020202020204" pitchFamily="34" charset="0"/>
                  </a:rPr>
                  <a:t>conversión </a:t>
                </a:r>
                <a:r>
                  <a:rPr lang="es-MX" sz="2000" b="1" dirty="0">
                    <a:latin typeface="Arial" panose="020B0604020202020204" pitchFamily="34" charset="0"/>
                    <a:cs typeface="Arial" panose="020B0604020202020204" pitchFamily="34" charset="0"/>
                  </a:rPr>
                  <a:t>AM-AM viene dada </a:t>
                </a:r>
                <a:r>
                  <a:rPr lang="es-MX" sz="2000" b="1" dirty="0" smtClean="0">
                    <a:latin typeface="Arial" panose="020B0604020202020204" pitchFamily="34" charset="0"/>
                    <a:cs typeface="Arial" panose="020B0604020202020204" pitchFamily="34" charset="0"/>
                  </a:rPr>
                  <a:t>por:</a:t>
                </a:r>
              </a:p>
              <a:p>
                <a:pPr algn="just">
                  <a:spcAft>
                    <a:spcPts val="1000"/>
                  </a:spcAft>
                  <a:tabLst>
                    <a:tab pos="11926888" algn="l"/>
                  </a:tabLst>
                </a:pPr>
                <a14:m>
                  <m:oMathPara xmlns:m="http://schemas.openxmlformats.org/officeDocument/2006/math">
                    <m:oMathParaPr>
                      <m:jc m:val="centerGroup"/>
                    </m:oMathParaPr>
                    <m:oMath xmlns:m="http://schemas.openxmlformats.org/officeDocument/2006/math">
                      <m:r>
                        <a:rPr lang="es-VE" sz="2000" i="1">
                          <a:latin typeface="Cambria Math" panose="02040503050406030204" pitchFamily="18" charset="0"/>
                        </a:rPr>
                        <m:t>𝑔</m:t>
                      </m:r>
                      <m:d>
                        <m:dPr>
                          <m:begChr m:val="["/>
                          <m:endChr m:val="]"/>
                          <m:ctrlPr>
                            <a:rPr lang="es-VE" sz="2000" i="1">
                              <a:latin typeface="Cambria Math"/>
                            </a:rPr>
                          </m:ctrlPr>
                        </m:dPr>
                        <m:e>
                          <m:r>
                            <a:rPr lang="es-VE" sz="2000" i="1">
                              <a:latin typeface="Cambria Math" panose="02040503050406030204" pitchFamily="18" charset="0"/>
                            </a:rPr>
                            <m:t>𝐴</m:t>
                          </m:r>
                        </m:e>
                      </m:d>
                      <m:r>
                        <a:rPr lang="es-VE" sz="2000" i="1">
                          <a:latin typeface="Cambria Math" panose="02040503050406030204" pitchFamily="18" charset="0"/>
                        </a:rPr>
                        <m:t>= </m:t>
                      </m:r>
                      <m:r>
                        <a:rPr lang="es-VE" sz="2000" i="1">
                          <a:latin typeface="Cambria Math" panose="02040503050406030204" pitchFamily="18" charset="0"/>
                        </a:rPr>
                        <m:t>𝑣</m:t>
                      </m:r>
                      <m:f>
                        <m:fPr>
                          <m:ctrlPr>
                            <a:rPr lang="es-VE" sz="2000" i="1">
                              <a:latin typeface="Cambria Math"/>
                            </a:rPr>
                          </m:ctrlPr>
                        </m:fPr>
                        <m:num>
                          <m:r>
                            <a:rPr lang="es-VE" sz="2000" i="1">
                              <a:latin typeface="Cambria Math" panose="02040503050406030204" pitchFamily="18" charset="0"/>
                            </a:rPr>
                            <m:t>𝐴</m:t>
                          </m:r>
                        </m:num>
                        <m:den>
                          <m:sSup>
                            <m:sSupPr>
                              <m:ctrlPr>
                                <a:rPr lang="es-VE" sz="2000" i="1">
                                  <a:latin typeface="Cambria Math"/>
                                </a:rPr>
                              </m:ctrlPr>
                            </m:sSupPr>
                            <m:e>
                              <m:d>
                                <m:dPr>
                                  <m:begChr m:val="["/>
                                  <m:endChr m:val="]"/>
                                  <m:ctrlPr>
                                    <a:rPr lang="es-VE" sz="2000" i="1">
                                      <a:latin typeface="Cambria Math"/>
                                    </a:rPr>
                                  </m:ctrlPr>
                                </m:dPr>
                                <m:e>
                                  <m:r>
                                    <a:rPr lang="es-VE" sz="2000" i="1">
                                      <a:latin typeface="Cambria Math" panose="02040503050406030204" pitchFamily="18" charset="0"/>
                                    </a:rPr>
                                    <m:t>1+</m:t>
                                  </m:r>
                                  <m:sSup>
                                    <m:sSupPr>
                                      <m:ctrlPr>
                                        <a:rPr lang="es-VE" sz="2000" i="1">
                                          <a:latin typeface="Cambria Math"/>
                                        </a:rPr>
                                      </m:ctrlPr>
                                    </m:sSupPr>
                                    <m:e>
                                      <m:d>
                                        <m:dPr>
                                          <m:begChr m:val="["/>
                                          <m:endChr m:val="]"/>
                                          <m:ctrlPr>
                                            <a:rPr lang="es-VE" sz="2000" i="1">
                                              <a:latin typeface="Cambria Math"/>
                                            </a:rPr>
                                          </m:ctrlPr>
                                        </m:dPr>
                                        <m:e>
                                          <m:sSup>
                                            <m:sSupPr>
                                              <m:ctrlPr>
                                                <a:rPr lang="es-VE" sz="2000" i="1">
                                                  <a:latin typeface="Cambria Math"/>
                                                </a:rPr>
                                              </m:ctrlPr>
                                            </m:sSupPr>
                                            <m:e>
                                              <m:d>
                                                <m:dPr>
                                                  <m:ctrlPr>
                                                    <a:rPr lang="es-VE" sz="2000" i="1">
                                                      <a:latin typeface="Cambria Math"/>
                                                    </a:rPr>
                                                  </m:ctrlPr>
                                                </m:dPr>
                                                <m:e>
                                                  <m:f>
                                                    <m:fPr>
                                                      <m:ctrlPr>
                                                        <a:rPr lang="es-VE" sz="2000" i="1">
                                                          <a:latin typeface="Cambria Math"/>
                                                        </a:rPr>
                                                      </m:ctrlPr>
                                                    </m:fPr>
                                                    <m:num>
                                                      <m:r>
                                                        <a:rPr lang="es-VE" sz="2000" i="1">
                                                          <a:latin typeface="Cambria Math" panose="02040503050406030204" pitchFamily="18" charset="0"/>
                                                        </a:rPr>
                                                        <m:t>𝑣𝐴</m:t>
                                                      </m:r>
                                                    </m:num>
                                                    <m:den>
                                                      <m:sSub>
                                                        <m:sSubPr>
                                                          <m:ctrlPr>
                                                            <a:rPr lang="es-VE" sz="2000" i="1">
                                                              <a:latin typeface="Cambria Math"/>
                                                            </a:rPr>
                                                          </m:ctrlPr>
                                                        </m:sSubPr>
                                                        <m:e>
                                                          <m:r>
                                                            <a:rPr lang="es-VE" sz="2000" i="1">
                                                              <a:latin typeface="Cambria Math" panose="02040503050406030204" pitchFamily="18" charset="0"/>
                                                            </a:rPr>
                                                            <m:t>𝐴</m:t>
                                                          </m:r>
                                                        </m:e>
                                                        <m:sub>
                                                          <m:r>
                                                            <a:rPr lang="es-VE" sz="2000" i="1">
                                                              <a:latin typeface="Cambria Math" panose="02040503050406030204" pitchFamily="18" charset="0"/>
                                                            </a:rPr>
                                                            <m:t>0</m:t>
                                                          </m:r>
                                                        </m:sub>
                                                      </m:sSub>
                                                    </m:den>
                                                  </m:f>
                                                </m:e>
                                              </m:d>
                                            </m:e>
                                            <m:sup>
                                              <m:r>
                                                <a:rPr lang="es-VE" sz="2000" i="1">
                                                  <a:latin typeface="Cambria Math" panose="02040503050406030204" pitchFamily="18" charset="0"/>
                                                </a:rPr>
                                                <m:t>2</m:t>
                                              </m:r>
                                            </m:sup>
                                          </m:sSup>
                                        </m:e>
                                      </m:d>
                                    </m:e>
                                    <m:sup>
                                      <m:r>
                                        <a:rPr lang="es-VE" sz="2000" i="1">
                                          <a:latin typeface="Cambria Math" panose="02040503050406030204" pitchFamily="18" charset="0"/>
                                        </a:rPr>
                                        <m:t>𝑝</m:t>
                                      </m:r>
                                    </m:sup>
                                  </m:sSup>
                                </m:e>
                              </m:d>
                            </m:e>
                            <m:sup>
                              <m:d>
                                <m:dPr>
                                  <m:ctrlPr>
                                    <a:rPr lang="es-VE" sz="2000" i="1">
                                      <a:latin typeface="Cambria Math"/>
                                    </a:rPr>
                                  </m:ctrlPr>
                                </m:dPr>
                                <m:e>
                                  <m:f>
                                    <m:fPr>
                                      <m:ctrlPr>
                                        <a:rPr lang="es-VE" sz="2000" i="1">
                                          <a:latin typeface="Cambria Math"/>
                                        </a:rPr>
                                      </m:ctrlPr>
                                    </m:fPr>
                                    <m:num>
                                      <m:r>
                                        <a:rPr lang="es-VE" sz="2000" i="1">
                                          <a:latin typeface="Cambria Math" panose="02040503050406030204" pitchFamily="18" charset="0"/>
                                        </a:rPr>
                                        <m:t>1</m:t>
                                      </m:r>
                                    </m:num>
                                    <m:den>
                                      <m:r>
                                        <a:rPr lang="es-VE" sz="2000" i="1">
                                          <a:latin typeface="Cambria Math" panose="02040503050406030204" pitchFamily="18" charset="0"/>
                                        </a:rPr>
                                        <m:t>2</m:t>
                                      </m:r>
                                      <m:r>
                                        <a:rPr lang="es-VE" sz="2000" i="1">
                                          <a:latin typeface="Cambria Math" panose="02040503050406030204" pitchFamily="18" charset="0"/>
                                        </a:rPr>
                                        <m:t>𝑃</m:t>
                                      </m:r>
                                    </m:den>
                                  </m:f>
                                </m:e>
                              </m:d>
                            </m:sup>
                          </m:sSup>
                        </m:den>
                      </m:f>
                    </m:oMath>
                  </m:oMathPara>
                </a14:m>
                <a:endParaRPr lang="es-VE" sz="2000" b="1" dirty="0" smtClean="0">
                  <a:latin typeface="Arial" panose="020B0604020202020204" pitchFamily="34" charset="0"/>
                  <a:cs typeface="Arial" panose="020B0604020202020204" pitchFamily="34" charset="0"/>
                </a:endParaRPr>
              </a:p>
              <a:p>
                <a:pPr>
                  <a:tabLst>
                    <a:tab pos="2784475" algn="l"/>
                  </a:tabLst>
                </a:pPr>
                <a14:m>
                  <m:oMathPara xmlns:m="http://schemas.openxmlformats.org/officeDocument/2006/math">
                    <m:oMathParaPr>
                      <m:jc m:val="centerGroup"/>
                    </m:oMathParaPr>
                    <m:oMath xmlns:m="http://schemas.openxmlformats.org/officeDocument/2006/math">
                      <m:r>
                        <m:rPr>
                          <m:nor/>
                        </m:rPr>
                        <a:rPr lang="es-VE" sz="2000"/>
                        <m:t>Con</m:t>
                      </m:r>
                      <m:r>
                        <m:rPr>
                          <m:nor/>
                        </m:rPr>
                        <a:rPr lang="es-VE" sz="2000"/>
                        <m:t> </m:t>
                      </m:r>
                      <m:r>
                        <a:rPr lang="es-VE" sz="2000" i="1">
                          <a:latin typeface="Cambria Math" panose="02040503050406030204" pitchFamily="18" charset="0"/>
                        </a:rPr>
                        <m:t>         </m:t>
                      </m:r>
                      <m:r>
                        <a:rPr lang="es-VE" sz="2000" i="1">
                          <a:latin typeface="Cambria Math" panose="02040503050406030204" pitchFamily="18" charset="0"/>
                        </a:rPr>
                        <m:t>𝑃</m:t>
                      </m:r>
                      <m:r>
                        <a:rPr lang="es-VE" sz="2000" i="1">
                          <a:latin typeface="Cambria Math" panose="02040503050406030204" pitchFamily="18" charset="0"/>
                        </a:rPr>
                        <m:t>&gt;0, </m:t>
                      </m:r>
                      <m:sSub>
                        <m:sSubPr>
                          <m:ctrlPr>
                            <a:rPr lang="es-VE" sz="2000" i="1">
                              <a:latin typeface="Cambria Math"/>
                            </a:rPr>
                          </m:ctrlPr>
                        </m:sSubPr>
                        <m:e>
                          <m:r>
                            <a:rPr lang="es-VE" sz="2000" i="1">
                              <a:latin typeface="Cambria Math" panose="02040503050406030204" pitchFamily="18" charset="0"/>
                            </a:rPr>
                            <m:t>       </m:t>
                          </m:r>
                          <m:r>
                            <a:rPr lang="es-VE" sz="2000" i="1">
                              <a:latin typeface="Cambria Math" panose="02040503050406030204" pitchFamily="18" charset="0"/>
                            </a:rPr>
                            <m:t>𝐴</m:t>
                          </m:r>
                        </m:e>
                        <m:sub>
                          <m:r>
                            <a:rPr lang="es-VE" sz="2000" i="1">
                              <a:latin typeface="Cambria Math" panose="02040503050406030204" pitchFamily="18" charset="0"/>
                            </a:rPr>
                            <m:t>0</m:t>
                          </m:r>
                        </m:sub>
                      </m:sSub>
                      <m:r>
                        <a:rPr lang="es-VE" sz="2000" i="1">
                          <a:latin typeface="Cambria Math" panose="02040503050406030204" pitchFamily="18" charset="0"/>
                        </a:rPr>
                        <m:t>≥0,       </m:t>
                      </m:r>
                      <m:r>
                        <a:rPr lang="es-VE" sz="2000" i="1">
                          <a:latin typeface="Cambria Math" panose="02040503050406030204" pitchFamily="18" charset="0"/>
                        </a:rPr>
                        <m:t>𝑣</m:t>
                      </m:r>
                      <m:r>
                        <a:rPr lang="es-VE" sz="2000" i="1">
                          <a:latin typeface="Cambria Math" panose="02040503050406030204" pitchFamily="18" charset="0"/>
                        </a:rPr>
                        <m:t>≥0</m:t>
                      </m:r>
                    </m:oMath>
                  </m:oMathPara>
                </a14:m>
                <a:endParaRPr lang="es-VE" sz="2000" i="1" dirty="0" smtClean="0"/>
              </a:p>
              <a:p>
                <a:pPr>
                  <a:tabLst>
                    <a:tab pos="2784475" algn="l"/>
                  </a:tabLst>
                </a:pPr>
                <a14:m>
                  <m:oMathPara xmlns:m="http://schemas.openxmlformats.org/officeDocument/2006/math">
                    <m:oMathParaPr>
                      <m:jc m:val="centerGroup"/>
                    </m:oMathParaPr>
                    <m:oMath xmlns:m="http://schemas.openxmlformats.org/officeDocument/2006/math">
                      <m:r>
                        <m:rPr>
                          <m:nor/>
                        </m:rPr>
                        <a:rPr lang="es-VE" sz="2000"/>
                        <m:t>Siendo</m:t>
                      </m:r>
                      <m:r>
                        <m:rPr>
                          <m:nor/>
                        </m:rPr>
                        <a:rPr lang="es-VE" sz="2000"/>
                        <m:t>	</m:t>
                      </m:r>
                      <m:r>
                        <a:rPr lang="es-VE" sz="2000" b="0" i="1" smtClean="0">
                          <a:latin typeface="Cambria Math" panose="02040503050406030204" pitchFamily="18" charset="0"/>
                        </a:rPr>
                        <m:t>     </m:t>
                      </m:r>
                      <m:r>
                        <a:rPr lang="es-VE" sz="2000" i="1">
                          <a:latin typeface="Cambria Math" panose="02040503050406030204" pitchFamily="18" charset="0"/>
                        </a:rPr>
                        <m:t>𝑃</m:t>
                      </m:r>
                      <m:r>
                        <m:rPr>
                          <m:nor/>
                        </m:rPr>
                        <a:rPr lang="es-VE" sz="2000"/>
                        <m:t>: </m:t>
                      </m:r>
                      <m:r>
                        <m:rPr>
                          <m:nor/>
                        </m:rPr>
                        <a:rPr lang="es-VE" sz="2000" b="0" i="0" smtClean="0"/>
                        <m:t>  </m:t>
                      </m:r>
                      <m:r>
                        <m:rPr>
                          <m:nor/>
                        </m:rPr>
                        <a:rPr lang="es-VE" sz="2000"/>
                        <m:t>Factor</m:t>
                      </m:r>
                      <m:r>
                        <m:rPr>
                          <m:nor/>
                        </m:rPr>
                        <a:rPr lang="es-VE" sz="2000"/>
                        <m:t> </m:t>
                      </m:r>
                      <m:r>
                        <m:rPr>
                          <m:nor/>
                        </m:rPr>
                        <a:rPr lang="es-VE" sz="2000"/>
                        <m:t>de</m:t>
                      </m:r>
                      <m:r>
                        <m:rPr>
                          <m:nor/>
                        </m:rPr>
                        <a:rPr lang="es-VE" sz="2000"/>
                        <m:t> </m:t>
                      </m:r>
                      <m:r>
                        <m:rPr>
                          <m:nor/>
                        </m:rPr>
                        <a:rPr lang="es-VE" sz="2000"/>
                        <m:t>suavisamiento</m:t>
                      </m:r>
                      <m:r>
                        <m:rPr>
                          <m:nor/>
                        </m:rPr>
                        <a:rPr lang="es-VE" sz="2000" b="0" i="0" smtClean="0"/>
                        <m:t>      </m:t>
                      </m:r>
                    </m:oMath>
                  </m:oMathPara>
                </a14:m>
                <a:endParaRPr lang="es-VE" sz="2000" dirty="0"/>
              </a:p>
              <a:p>
                <a:pPr>
                  <a:tabLst>
                    <a:tab pos="2784475" algn="l"/>
                  </a:tabLst>
                </a:pPr>
                <a14:m>
                  <m:oMathPara xmlns:m="http://schemas.openxmlformats.org/officeDocument/2006/math">
                    <m:oMathParaPr>
                      <m:jc m:val="centerGroup"/>
                    </m:oMathParaPr>
                    <m:oMath xmlns:m="http://schemas.openxmlformats.org/officeDocument/2006/math">
                      <m:r>
                        <m:rPr>
                          <m:nor/>
                        </m:rPr>
                        <a:rPr lang="es-VE" sz="2000"/>
                        <m:t>	</m:t>
                      </m:r>
                      <m:r>
                        <a:rPr lang="es-VE" sz="2000" b="0" i="1" smtClean="0">
                          <a:latin typeface="Cambria Math" panose="02040503050406030204" pitchFamily="18" charset="0"/>
                        </a:rPr>
                        <m:t>                  </m:t>
                      </m:r>
                      <m:r>
                        <a:rPr lang="es-VE" sz="2000" i="1">
                          <a:latin typeface="Cambria Math" panose="02040503050406030204" pitchFamily="18" charset="0"/>
                        </a:rPr>
                        <m:t>𝑣</m:t>
                      </m:r>
                      <m:r>
                        <m:rPr>
                          <m:nor/>
                        </m:rPr>
                        <a:rPr lang="es-VE" sz="2000"/>
                        <m:t>:  </m:t>
                      </m:r>
                      <m:r>
                        <m:rPr>
                          <m:nor/>
                        </m:rPr>
                        <a:rPr lang="es-VE" sz="2000" b="0" i="0" smtClean="0"/>
                        <m:t> </m:t>
                      </m:r>
                      <m:r>
                        <m:rPr>
                          <m:nor/>
                        </m:rPr>
                        <a:rPr lang="es-VE" sz="2000"/>
                        <m:t>Ganancia</m:t>
                      </m:r>
                      <m:r>
                        <m:rPr>
                          <m:nor/>
                        </m:rPr>
                        <a:rPr lang="es-VE" sz="2000"/>
                        <m:t> </m:t>
                      </m:r>
                      <m:r>
                        <m:rPr>
                          <m:nor/>
                        </m:rPr>
                        <a:rPr lang="es-VE" sz="2000"/>
                        <m:t>de</m:t>
                      </m:r>
                      <m:r>
                        <m:rPr>
                          <m:nor/>
                        </m:rPr>
                        <a:rPr lang="es-VE" sz="2000"/>
                        <m:t> </m:t>
                      </m:r>
                      <m:r>
                        <m:rPr>
                          <m:nor/>
                        </m:rPr>
                        <a:rPr lang="es-VE" sz="2000"/>
                        <m:t>peque</m:t>
                      </m:r>
                      <m:r>
                        <m:rPr>
                          <m:nor/>
                        </m:rPr>
                        <a:rPr lang="es-VE" sz="2000"/>
                        <m:t>ñ</m:t>
                      </m:r>
                      <m:r>
                        <m:rPr>
                          <m:nor/>
                        </m:rPr>
                        <a:rPr lang="es-VE" sz="2000"/>
                        <m:t>a</m:t>
                      </m:r>
                      <m:r>
                        <m:rPr>
                          <m:nor/>
                        </m:rPr>
                        <a:rPr lang="es-VE" sz="2000"/>
                        <m:t> </m:t>
                      </m:r>
                      <m:r>
                        <m:rPr>
                          <m:nor/>
                        </m:rPr>
                        <a:rPr lang="es-VE" sz="2000"/>
                        <m:t>se</m:t>
                      </m:r>
                      <m:r>
                        <m:rPr>
                          <m:nor/>
                        </m:rPr>
                        <a:rPr lang="es-VE" sz="2000"/>
                        <m:t>ñ</m:t>
                      </m:r>
                      <m:r>
                        <m:rPr>
                          <m:nor/>
                        </m:rPr>
                        <a:rPr lang="es-VE" sz="2000"/>
                        <m:t>al</m:t>
                      </m:r>
                    </m:oMath>
                  </m:oMathPara>
                </a14:m>
                <a:endParaRPr lang="es-VE" sz="2000" dirty="0"/>
              </a:p>
              <a:p>
                <a:pPr>
                  <a:tabLst>
                    <a:tab pos="2784475" algn="l"/>
                  </a:tabLst>
                </a:pPr>
                <a14:m>
                  <m:oMathPara xmlns:m="http://schemas.openxmlformats.org/officeDocument/2006/math">
                    <m:oMathParaPr>
                      <m:jc m:val="centerGroup"/>
                    </m:oMathParaPr>
                    <m:oMath xmlns:m="http://schemas.openxmlformats.org/officeDocument/2006/math">
                      <m:r>
                        <m:rPr>
                          <m:nor/>
                        </m:rPr>
                        <a:rPr lang="es-VE" sz="2000"/>
                        <m:t>	</m:t>
                      </m:r>
                      <m:sSub>
                        <m:sSubPr>
                          <m:ctrlPr>
                            <a:rPr lang="es-VE" sz="2000" i="1">
                              <a:latin typeface="Cambria Math"/>
                            </a:rPr>
                          </m:ctrlPr>
                        </m:sSubPr>
                        <m:e>
                          <m:r>
                            <a:rPr lang="es-VE" sz="2000" b="0" i="1" smtClean="0">
                              <a:latin typeface="Cambria Math" panose="02040503050406030204" pitchFamily="18" charset="0"/>
                            </a:rPr>
                            <m:t>                                                          </m:t>
                          </m:r>
                          <m:r>
                            <a:rPr lang="es-VE" sz="2000" i="1" smtClean="0">
                              <a:latin typeface="Cambria Math" panose="02040503050406030204" pitchFamily="18" charset="0"/>
                            </a:rPr>
                            <m:t>𝐴</m:t>
                          </m:r>
                        </m:e>
                        <m:sub>
                          <m:r>
                            <a:rPr lang="es-VE" sz="2000" i="1">
                              <a:latin typeface="Cambria Math" panose="02040503050406030204" pitchFamily="18" charset="0"/>
                            </a:rPr>
                            <m:t>0</m:t>
                          </m:r>
                        </m:sub>
                      </m:sSub>
                      <m:r>
                        <a:rPr lang="es-VE" sz="2000" i="1">
                          <a:latin typeface="Cambria Math" panose="02040503050406030204" pitchFamily="18" charset="0"/>
                        </a:rPr>
                        <m:t>:</m:t>
                      </m:r>
                      <m:r>
                        <m:rPr>
                          <m:nor/>
                        </m:rPr>
                        <a:rPr lang="es-VE" sz="2000"/>
                        <m:t> </m:t>
                      </m:r>
                      <m:r>
                        <m:rPr>
                          <m:nor/>
                        </m:rPr>
                        <a:rPr lang="es-VE" sz="2000" b="0" i="0" smtClean="0"/>
                        <m:t> </m:t>
                      </m:r>
                      <m:r>
                        <m:rPr>
                          <m:nor/>
                        </m:rPr>
                        <a:rPr lang="es-VE" sz="2000"/>
                        <m:t>Voltaje</m:t>
                      </m:r>
                      <m:r>
                        <m:rPr>
                          <m:nor/>
                        </m:rPr>
                        <a:rPr lang="es-VE" sz="2000"/>
                        <m:t> </m:t>
                      </m:r>
                      <m:r>
                        <m:rPr>
                          <m:nor/>
                        </m:rPr>
                        <a:rPr lang="es-VE" sz="2000"/>
                        <m:t>de</m:t>
                      </m:r>
                      <m:r>
                        <m:rPr>
                          <m:nor/>
                        </m:rPr>
                        <a:rPr lang="es-VE" sz="2000"/>
                        <m:t> </m:t>
                      </m:r>
                      <m:r>
                        <m:rPr>
                          <m:nor/>
                        </m:rPr>
                        <a:rPr lang="es-VE" sz="2000"/>
                        <m:t>saturaci</m:t>
                      </m:r>
                      <m:r>
                        <m:rPr>
                          <m:nor/>
                        </m:rPr>
                        <a:rPr lang="es-VE" sz="2000"/>
                        <m:t>ó</m:t>
                      </m:r>
                      <m:r>
                        <m:rPr>
                          <m:nor/>
                        </m:rPr>
                        <a:rPr lang="es-VE" sz="2000"/>
                        <m:t>n</m:t>
                      </m:r>
                      <m:r>
                        <m:rPr>
                          <m:nor/>
                        </m:rPr>
                        <a:rPr lang="es-VE" sz="2000"/>
                        <m:t> </m:t>
                      </m:r>
                      <m:r>
                        <m:rPr>
                          <m:nor/>
                        </m:rPr>
                        <a:rPr lang="es-VE" sz="2000"/>
                        <m:t>del</m:t>
                      </m:r>
                      <m:r>
                        <m:rPr>
                          <m:nor/>
                        </m:rPr>
                        <a:rPr lang="es-VE" sz="2000"/>
                        <m:t> </m:t>
                      </m:r>
                      <m:r>
                        <m:rPr>
                          <m:nor/>
                        </m:rPr>
                        <a:rPr lang="es-VE" sz="2000"/>
                        <m:t>amplificador</m:t>
                      </m:r>
                      <m:r>
                        <m:rPr>
                          <m:nor/>
                        </m:rPr>
                        <a:rPr lang="es-VE" sz="2000"/>
                        <m:t> </m:t>
                      </m:r>
                      <m:r>
                        <m:rPr>
                          <m:nor/>
                        </m:rPr>
                        <a:rPr lang="es-VE" sz="2000"/>
                        <m:t>de</m:t>
                      </m:r>
                      <m:r>
                        <m:rPr>
                          <m:nor/>
                        </m:rPr>
                        <a:rPr lang="es-VE" sz="2000"/>
                        <m:t> </m:t>
                      </m:r>
                      <m:r>
                        <m:rPr>
                          <m:nor/>
                        </m:rPr>
                        <a:rPr lang="es-VE" sz="2000"/>
                        <m:t>potencia</m:t>
                      </m:r>
                    </m:oMath>
                  </m:oMathPara>
                </a14:m>
                <a:endParaRPr lang="es-VE" sz="2000" dirty="0"/>
              </a:p>
              <a:p>
                <a:pPr>
                  <a:tabLst>
                    <a:tab pos="2784475" algn="l"/>
                  </a:tabLst>
                </a:pPr>
                <a14:m>
                  <m:oMathPara xmlns:m="http://schemas.openxmlformats.org/officeDocument/2006/math">
                    <m:oMathParaPr>
                      <m:jc m:val="centerGroup"/>
                    </m:oMathParaPr>
                    <m:oMath xmlns:m="http://schemas.openxmlformats.org/officeDocument/2006/math">
                      <m:r>
                        <m:rPr>
                          <m:nor/>
                        </m:rPr>
                        <a:rPr lang="es-VE" sz="2000"/>
                        <m:t>	</m:t>
                      </m:r>
                      <m:r>
                        <a:rPr lang="es-VE" sz="2000" i="1">
                          <a:latin typeface="Cambria Math" panose="02040503050406030204" pitchFamily="18" charset="0"/>
                        </a:rPr>
                        <m:t> </m:t>
                      </m:r>
                      <m:r>
                        <a:rPr lang="es-VE" sz="2000" b="0" i="1" smtClean="0">
                          <a:latin typeface="Cambria Math" panose="02040503050406030204" pitchFamily="18" charset="0"/>
                        </a:rPr>
                        <m:t>                                       </m:t>
                      </m:r>
                      <m:r>
                        <a:rPr lang="es-VE" sz="2000" i="1">
                          <a:latin typeface="Cambria Math" panose="02040503050406030204" pitchFamily="18" charset="0"/>
                        </a:rPr>
                        <m:t>𝐴</m:t>
                      </m:r>
                      <m:r>
                        <a:rPr lang="es-VE" sz="2000" i="1">
                          <a:latin typeface="Cambria Math" panose="02040503050406030204" pitchFamily="18" charset="0"/>
                        </a:rPr>
                        <m:t>:</m:t>
                      </m:r>
                      <m:r>
                        <m:rPr>
                          <m:nor/>
                        </m:rPr>
                        <a:rPr lang="es-VE" sz="2000"/>
                        <m:t>  </m:t>
                      </m:r>
                      <m:r>
                        <m:rPr>
                          <m:nor/>
                        </m:rPr>
                        <a:rPr lang="es-VE" sz="2000" smtClean="0"/>
                        <m:t>S</m:t>
                      </m:r>
                      <m:r>
                        <m:rPr>
                          <m:nor/>
                        </m:rPr>
                        <a:rPr lang="es-VE" sz="2000"/>
                        <m:t>e</m:t>
                      </m:r>
                      <m:r>
                        <m:rPr>
                          <m:nor/>
                        </m:rPr>
                        <a:rPr lang="es-VE" sz="2000"/>
                        <m:t>ñ</m:t>
                      </m:r>
                      <m:r>
                        <m:rPr>
                          <m:nor/>
                        </m:rPr>
                        <a:rPr lang="es-VE" sz="2000"/>
                        <m:t>al</m:t>
                      </m:r>
                      <m:r>
                        <m:rPr>
                          <m:nor/>
                        </m:rPr>
                        <a:rPr lang="es-VE" sz="2000"/>
                        <m:t> </m:t>
                      </m:r>
                      <m:r>
                        <m:rPr>
                          <m:nor/>
                        </m:rPr>
                        <a:rPr lang="es-VE" sz="2000"/>
                        <m:t>de</m:t>
                      </m:r>
                      <m:r>
                        <m:rPr>
                          <m:nor/>
                        </m:rPr>
                        <a:rPr lang="es-VE" sz="2000"/>
                        <m:t> </m:t>
                      </m:r>
                      <m:r>
                        <m:rPr>
                          <m:nor/>
                        </m:rPr>
                        <a:rPr lang="es-VE" sz="2000"/>
                        <m:t>entrada</m:t>
                      </m:r>
                      <m:r>
                        <m:rPr>
                          <m:nor/>
                        </m:rPr>
                        <a:rPr lang="es-VE" sz="2000"/>
                        <m:t> </m:t>
                      </m:r>
                      <m:r>
                        <m:rPr>
                          <m:nor/>
                        </m:rPr>
                        <a:rPr lang="es-VE" sz="2000"/>
                        <m:t>en</m:t>
                      </m:r>
                      <m:r>
                        <m:rPr>
                          <m:nor/>
                        </m:rPr>
                        <a:rPr lang="es-VE" sz="2000"/>
                        <m:t> </m:t>
                      </m:r>
                      <m:r>
                        <m:rPr>
                          <m:nor/>
                        </m:rPr>
                        <a:rPr lang="es-VE" sz="2000"/>
                        <m:t>funci</m:t>
                      </m:r>
                      <m:r>
                        <m:rPr>
                          <m:nor/>
                        </m:rPr>
                        <a:rPr lang="es-VE" sz="2000"/>
                        <m:t>ó</m:t>
                      </m:r>
                      <m:r>
                        <m:rPr>
                          <m:nor/>
                        </m:rPr>
                        <a:rPr lang="es-VE" sz="2000"/>
                        <m:t>n</m:t>
                      </m:r>
                      <m:r>
                        <m:rPr>
                          <m:nor/>
                        </m:rPr>
                        <a:rPr lang="es-VE" sz="2000"/>
                        <m:t> </m:t>
                      </m:r>
                      <m:r>
                        <m:rPr>
                          <m:nor/>
                        </m:rPr>
                        <a:rPr lang="es-VE" sz="2000"/>
                        <m:t>del</m:t>
                      </m:r>
                      <m:r>
                        <m:rPr>
                          <m:nor/>
                        </m:rPr>
                        <a:rPr lang="es-VE" sz="2000"/>
                        <m:t> </m:t>
                      </m:r>
                      <m:r>
                        <m:rPr>
                          <m:nor/>
                        </m:rPr>
                        <a:rPr lang="es-VE" sz="2000"/>
                        <m:t>tiempo</m:t>
                      </m:r>
                    </m:oMath>
                  </m:oMathPara>
                </a14:m>
                <a:endParaRPr lang="es-VE" sz="2000" b="1" dirty="0" smtClean="0">
                  <a:latin typeface="Arial" panose="020B0604020202020204" pitchFamily="34" charset="0"/>
                  <a:cs typeface="Arial" panose="020B0604020202020204" pitchFamily="34" charset="0"/>
                </a:endParaRPr>
              </a:p>
              <a:p>
                <a:pPr algn="just">
                  <a:spcAft>
                    <a:spcPts val="1000"/>
                  </a:spcAft>
                  <a:tabLst>
                    <a:tab pos="11926888" algn="l"/>
                  </a:tabLst>
                </a:pPr>
                <a:endParaRPr lang="es-VE" sz="2000" b="1" dirty="0">
                  <a:latin typeface="Arial" panose="020B0604020202020204" pitchFamily="34" charset="0"/>
                  <a:cs typeface="Arial" panose="020B0604020202020204" pitchFamily="34" charset="0"/>
                </a:endParaRPr>
              </a:p>
            </p:txBody>
          </p:sp>
        </mc:Choice>
        <mc:Fallback xmlns="">
          <p:sp>
            <p:nvSpPr>
              <p:cNvPr id="6" name="CuadroTexto 5"/>
              <p:cNvSpPr txBox="1">
                <a:spLocks noRot="1" noChangeAspect="1" noMove="1" noResize="1" noEditPoints="1" noAdjustHandles="1" noChangeArrowheads="1" noChangeShapeType="1" noTextEdit="1"/>
              </p:cNvSpPr>
              <p:nvPr/>
            </p:nvSpPr>
            <p:spPr>
              <a:xfrm>
                <a:off x="0" y="1344536"/>
                <a:ext cx="12192000" cy="5370445"/>
              </a:xfrm>
              <a:prstGeom prst="rect">
                <a:avLst/>
              </a:prstGeom>
              <a:blipFill rotWithShape="0">
                <a:blip r:embed="rId2"/>
                <a:stretch>
                  <a:fillRect t="-568"/>
                </a:stretch>
              </a:blipFill>
            </p:spPr>
            <p:txBody>
              <a:bodyPr/>
              <a:lstStyle/>
              <a:p>
                <a:r>
                  <a:rPr lang="es-VE">
                    <a:noFill/>
                  </a:rPr>
                  <a:t> </a:t>
                </a:r>
              </a:p>
            </p:txBody>
          </p:sp>
        </mc:Fallback>
      </mc:AlternateContent>
      <p:pic>
        <p:nvPicPr>
          <p:cNvPr id="7" name="Picture 2" descr="Resultado de imagen para boton indice">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57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MX"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MODELO MATEMÁTICO RAPP DEL AMPLIFICADOR DE POTENCIA DE ESTADO SÓLIDO</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2" descr="Resultado de imagen para boton indice">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o 4"/>
          <p:cNvGrpSpPr/>
          <p:nvPr/>
        </p:nvGrpSpPr>
        <p:grpSpPr>
          <a:xfrm>
            <a:off x="3290454" y="1615350"/>
            <a:ext cx="7162799" cy="3876675"/>
            <a:chOff x="0" y="0"/>
            <a:chExt cx="7162799" cy="3876675"/>
          </a:xfrm>
        </p:grpSpPr>
        <p:pic>
          <p:nvPicPr>
            <p:cNvPr id="8" name="Imagen 7"/>
            <p:cNvPicPr>
              <a:picLocks noChangeAspect="1"/>
            </p:cNvPicPr>
            <p:nvPr/>
          </p:nvPicPr>
          <p:blipFill>
            <a:blip r:embed="rId4"/>
            <a:stretch>
              <a:fillRect/>
            </a:stretch>
          </p:blipFill>
          <p:spPr>
            <a:xfrm>
              <a:off x="180974" y="0"/>
              <a:ext cx="4676190" cy="3761905"/>
            </a:xfrm>
            <a:prstGeom prst="rect">
              <a:avLst/>
            </a:prstGeom>
          </p:spPr>
        </p:pic>
        <p:pic>
          <p:nvPicPr>
            <p:cNvPr id="9" name="Imagen 8"/>
            <p:cNvPicPr>
              <a:picLocks noChangeAspect="1"/>
            </p:cNvPicPr>
            <p:nvPr/>
          </p:nvPicPr>
          <p:blipFill>
            <a:blip r:embed="rId5"/>
            <a:stretch>
              <a:fillRect/>
            </a:stretch>
          </p:blipFill>
          <p:spPr>
            <a:xfrm>
              <a:off x="3400424" y="209550"/>
              <a:ext cx="1304762" cy="371429"/>
            </a:xfrm>
            <a:prstGeom prst="rect">
              <a:avLst/>
            </a:prstGeom>
          </p:spPr>
        </p:pic>
        <p:cxnSp>
          <p:nvCxnSpPr>
            <p:cNvPr id="10" name="Conector recto 9"/>
            <p:cNvCxnSpPr/>
            <p:nvPr/>
          </p:nvCxnSpPr>
          <p:spPr>
            <a:xfrm flipV="1">
              <a:off x="1476374" y="200025"/>
              <a:ext cx="3219450" cy="2543175"/>
            </a:xfrm>
            <a:prstGeom prst="line">
              <a:avLst/>
            </a:prstGeom>
            <a:ln w="12700">
              <a:solidFill>
                <a:srgbClr val="0000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H="1" flipV="1">
              <a:off x="4371974" y="457200"/>
              <a:ext cx="895350" cy="657225"/>
            </a:xfrm>
            <a:prstGeom prst="straightConnector1">
              <a:avLst/>
            </a:prstGeom>
            <a:ln w="12700">
              <a:solidFill>
                <a:srgbClr val="0000CC"/>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flipH="1" flipV="1">
              <a:off x="4219574" y="1676400"/>
              <a:ext cx="895350" cy="657225"/>
            </a:xfrm>
            <a:prstGeom prst="straightConnector1">
              <a:avLst/>
            </a:prstGeom>
            <a:ln w="12700">
              <a:solidFill>
                <a:srgbClr val="660033"/>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3" name="CuadroTexto 9"/>
            <p:cNvSpPr txBox="1"/>
            <p:nvPr/>
          </p:nvSpPr>
          <p:spPr>
            <a:xfrm>
              <a:off x="5191124" y="981075"/>
              <a:ext cx="1971675" cy="3048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VE" sz="1100" b="1">
                  <a:solidFill>
                    <a:srgbClr val="0000CC"/>
                  </a:solidFill>
                </a:rPr>
                <a:t>Curva amplificador ideal</a:t>
              </a:r>
            </a:p>
          </p:txBody>
        </p:sp>
        <p:sp>
          <p:nvSpPr>
            <p:cNvPr id="14" name="CuadroTexto 10"/>
            <p:cNvSpPr txBox="1"/>
            <p:nvPr/>
          </p:nvSpPr>
          <p:spPr>
            <a:xfrm>
              <a:off x="5048249" y="2209800"/>
              <a:ext cx="1971675" cy="3048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VE" sz="1100" b="1">
                  <a:solidFill>
                    <a:srgbClr val="660033"/>
                  </a:solidFill>
                </a:rPr>
                <a:t>Curva modelo Rapp</a:t>
              </a:r>
            </a:p>
          </p:txBody>
        </p:sp>
        <p:sp>
          <p:nvSpPr>
            <p:cNvPr id="15" name="CuadroTexto 11"/>
            <p:cNvSpPr txBox="1"/>
            <p:nvPr/>
          </p:nvSpPr>
          <p:spPr>
            <a:xfrm>
              <a:off x="1314449" y="3571875"/>
              <a:ext cx="2676525" cy="3048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VE" sz="1100" b="1">
                  <a:solidFill>
                    <a:schemeClr val="tx1"/>
                  </a:solidFill>
                </a:rPr>
                <a:t>Voltaje entrada al amplificador [dB]</a:t>
              </a:r>
            </a:p>
          </p:txBody>
        </p:sp>
        <p:sp>
          <p:nvSpPr>
            <p:cNvPr id="16" name="CuadroTexto 12"/>
            <p:cNvSpPr txBox="1"/>
            <p:nvPr/>
          </p:nvSpPr>
          <p:spPr>
            <a:xfrm>
              <a:off x="0" y="647700"/>
              <a:ext cx="409574" cy="2476499"/>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vert="vert270" wrap="square"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VE" sz="1100" b="1">
                  <a:solidFill>
                    <a:schemeClr val="tx1"/>
                  </a:solidFill>
                </a:rPr>
                <a:t>Voltaje salida del amplificador [dB]</a:t>
              </a:r>
            </a:p>
          </p:txBody>
        </p:sp>
      </p:grpSp>
      <p:sp>
        <p:nvSpPr>
          <p:cNvPr id="17" name="CuadroTexto 16"/>
          <p:cNvSpPr txBox="1"/>
          <p:nvPr/>
        </p:nvSpPr>
        <p:spPr>
          <a:xfrm>
            <a:off x="0" y="1344536"/>
            <a:ext cx="12192000" cy="400110"/>
          </a:xfrm>
          <a:prstGeom prst="rect">
            <a:avLst/>
          </a:prstGeom>
          <a:noFill/>
        </p:spPr>
        <p:txBody>
          <a:bodyPr wrap="square" lIns="900000" rIns="900000" rtlCol="0">
            <a:spAutoFit/>
          </a:bodyPr>
          <a:lstStyle/>
          <a:p>
            <a:pPr algn="ctr">
              <a:spcAft>
                <a:spcPts val="1000"/>
              </a:spcAft>
              <a:tabLst>
                <a:tab pos="11926888" algn="l"/>
              </a:tabLst>
            </a:pPr>
            <a:r>
              <a:rPr lang="es-MX" sz="2000" b="1" dirty="0" smtClean="0">
                <a:latin typeface="Arial" panose="020B0604020202020204" pitchFamily="34" charset="0"/>
                <a:cs typeface="Arial" panose="020B0604020202020204" pitchFamily="34" charset="0"/>
              </a:rPr>
              <a:t>Curva de operación del modelo de amplificador </a:t>
            </a:r>
            <a:r>
              <a:rPr lang="es-MX" sz="2000" b="1" dirty="0" err="1" smtClean="0">
                <a:latin typeface="Arial" panose="020B0604020202020204" pitchFamily="34" charset="0"/>
                <a:cs typeface="Arial" panose="020B0604020202020204" pitchFamily="34" charset="0"/>
              </a:rPr>
              <a:t>Rapp</a:t>
            </a:r>
            <a:endParaRPr lang="es-MX" sz="2000" b="1" dirty="0">
              <a:latin typeface="Arial" panose="020B0604020202020204" pitchFamily="34" charset="0"/>
              <a:cs typeface="Arial" panose="020B0604020202020204" pitchFamily="34" charset="0"/>
            </a:endParaRPr>
          </a:p>
        </p:txBody>
      </p:sp>
      <p:sp>
        <p:nvSpPr>
          <p:cNvPr id="2" name="CuadroTexto 1"/>
          <p:cNvSpPr txBox="1"/>
          <p:nvPr/>
        </p:nvSpPr>
        <p:spPr>
          <a:xfrm>
            <a:off x="949036" y="5624905"/>
            <a:ext cx="10293928" cy="646331"/>
          </a:xfrm>
          <a:prstGeom prst="rect">
            <a:avLst/>
          </a:prstGeom>
          <a:noFill/>
          <a:ln>
            <a:noFill/>
          </a:ln>
        </p:spPr>
        <p:txBody>
          <a:bodyPr wrap="square" rtlCol="0">
            <a:spAutoFit/>
          </a:bodyPr>
          <a:lstStyle>
            <a:defPPr>
              <a:defRPr lang="es-VE"/>
            </a:defPPr>
            <a:lvl1pPr>
              <a:defRPr b="1">
                <a:solidFill>
                  <a:srgbClr val="7030A0"/>
                </a:solidFill>
              </a:defRPr>
            </a:lvl1pPr>
          </a:lstStyle>
          <a:p>
            <a:r>
              <a:rPr lang="es-MX" dirty="0"/>
              <a:t>Para este modelo no se toma en cuenta la conversión AM-PM, por lo que facilita el proceso de simulación.</a:t>
            </a:r>
          </a:p>
          <a:p>
            <a:endParaRPr lang="es-VE" dirty="0"/>
          </a:p>
        </p:txBody>
      </p:sp>
    </p:spTree>
    <p:extLst>
      <p:ext uri="{BB962C8B-B14F-4D97-AF65-F5344CB8AC3E}">
        <p14:creationId xmlns:p14="http://schemas.microsoft.com/office/powerpoint/2010/main" val="241187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MX"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PROGRAMA DE SIMULACIÓN Y PROGRAMACIÓN MATLAB®</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5"/>
          <p:cNvSpPr txBox="1"/>
          <p:nvPr/>
        </p:nvSpPr>
        <p:spPr>
          <a:xfrm>
            <a:off x="0" y="1344536"/>
            <a:ext cx="12192000" cy="1631216"/>
          </a:xfrm>
          <a:prstGeom prst="rect">
            <a:avLst/>
          </a:prstGeom>
          <a:noFill/>
        </p:spPr>
        <p:txBody>
          <a:bodyPr wrap="square" lIns="900000" rIns="900000" rtlCol="0">
            <a:spAutoFit/>
          </a:bodyPr>
          <a:lstStyle/>
          <a:p>
            <a:pPr algn="just">
              <a:spcAft>
                <a:spcPts val="1000"/>
              </a:spcAft>
              <a:tabLst>
                <a:tab pos="11926888" algn="l"/>
              </a:tabLst>
            </a:pPr>
            <a:r>
              <a:rPr lang="es-MX" sz="2000" b="1" dirty="0">
                <a:latin typeface="Arial" panose="020B0604020202020204" pitchFamily="34" charset="0"/>
                <a:cs typeface="Arial" panose="020B0604020202020204" pitchFamily="34" charset="0"/>
              </a:rPr>
              <a:t>MATLAB (</a:t>
            </a:r>
            <a:r>
              <a:rPr lang="es-MX" sz="2000" b="1" dirty="0" err="1">
                <a:latin typeface="Arial" panose="020B0604020202020204" pitchFamily="34" charset="0"/>
                <a:cs typeface="Arial" panose="020B0604020202020204" pitchFamily="34" charset="0"/>
              </a:rPr>
              <a:t>MATrix</a:t>
            </a:r>
            <a:r>
              <a:rPr lang="es-MX" sz="2000" b="1" dirty="0">
                <a:latin typeface="Arial" panose="020B0604020202020204" pitchFamily="34" charset="0"/>
                <a:cs typeface="Arial" panose="020B0604020202020204" pitchFamily="34" charset="0"/>
              </a:rPr>
              <a:t> </a:t>
            </a:r>
            <a:r>
              <a:rPr lang="es-MX" sz="2000" b="1" dirty="0" err="1">
                <a:latin typeface="Arial" panose="020B0604020202020204" pitchFamily="34" charset="0"/>
                <a:cs typeface="Arial" panose="020B0604020202020204" pitchFamily="34" charset="0"/>
              </a:rPr>
              <a:t>LABoratory</a:t>
            </a:r>
            <a:r>
              <a:rPr lang="es-MX" sz="2000" b="1" dirty="0">
                <a:latin typeface="Arial" panose="020B0604020202020204" pitchFamily="34" charset="0"/>
                <a:cs typeface="Arial" panose="020B0604020202020204" pitchFamily="34" charset="0"/>
              </a:rPr>
              <a:t>) es un programa informático de propósito especial, optimizado para realizar cálculos científicos y de ingeniería. Al principio </a:t>
            </a:r>
            <a:r>
              <a:rPr lang="es-MX" sz="2000" b="1" dirty="0" err="1">
                <a:latin typeface="Arial" panose="020B0604020202020204" pitchFamily="34" charset="0"/>
                <a:cs typeface="Arial" panose="020B0604020202020204" pitchFamily="34" charset="0"/>
              </a:rPr>
              <a:t>Matlab</a:t>
            </a:r>
            <a:r>
              <a:rPr lang="es-MX" sz="2000" b="1" dirty="0">
                <a:latin typeface="Arial" panose="020B0604020202020204" pitchFamily="34" charset="0"/>
                <a:cs typeface="Arial" panose="020B0604020202020204" pitchFamily="34" charset="0"/>
              </a:rPr>
              <a:t>® se diseñó para realizar matemáticas matriciales, pero a través de los años, se convirtió en un sistema informático flexible capaz de resolver esencialmente cualquier problema </a:t>
            </a:r>
            <a:r>
              <a:rPr lang="es-MX" sz="2000" b="1" dirty="0" smtClean="0">
                <a:latin typeface="Arial" panose="020B0604020202020204" pitchFamily="34" charset="0"/>
                <a:cs typeface="Arial" panose="020B0604020202020204" pitchFamily="34" charset="0"/>
              </a:rPr>
              <a:t>técnico.</a:t>
            </a:r>
            <a:endParaRPr lang="es-VE" sz="2000" b="1" dirty="0">
              <a:latin typeface="Arial" panose="020B0604020202020204" pitchFamily="34" charset="0"/>
              <a:cs typeface="Arial" panose="020B0604020202020204" pitchFamily="34" charset="0"/>
            </a:endParaRPr>
          </a:p>
        </p:txBody>
      </p:sp>
      <p:pic>
        <p:nvPicPr>
          <p:cNvPr id="5" name="Picture 48"/>
          <p:cNvPicPr/>
          <p:nvPr/>
        </p:nvPicPr>
        <p:blipFill>
          <a:blip r:embed="rId2" cstate="email">
            <a:extLst>
              <a:ext uri="{28A0092B-C50C-407E-A947-70E740481C1C}">
                <a14:useLocalDpi xmlns:a14="http://schemas.microsoft.com/office/drawing/2010/main"/>
              </a:ext>
            </a:extLst>
          </a:blip>
          <a:stretch>
            <a:fillRect/>
          </a:stretch>
        </p:blipFill>
        <p:spPr>
          <a:xfrm>
            <a:off x="3481002" y="2648206"/>
            <a:ext cx="7164251" cy="3915767"/>
          </a:xfrm>
          <a:prstGeom prst="rect">
            <a:avLst/>
          </a:prstGeom>
          <a:ln w="12700">
            <a:solidFill>
              <a:schemeClr val="tx1"/>
            </a:solidFill>
          </a:ln>
        </p:spPr>
      </p:pic>
      <p:pic>
        <p:nvPicPr>
          <p:cNvPr id="8" name="Picture 2" descr="Resultado de imagen para boton indice">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86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MX"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BLOQUES DEL SISTEMA OFDM IMPLEMENTADO EN MATLAB®</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5"/>
          <p:cNvSpPr txBox="1"/>
          <p:nvPr/>
        </p:nvSpPr>
        <p:spPr>
          <a:xfrm>
            <a:off x="0" y="1344536"/>
            <a:ext cx="12192000" cy="1015663"/>
          </a:xfrm>
          <a:prstGeom prst="rect">
            <a:avLst/>
          </a:prstGeom>
          <a:noFill/>
        </p:spPr>
        <p:txBody>
          <a:bodyPr wrap="square" lIns="900000" rIns="900000" rtlCol="0">
            <a:spAutoFit/>
          </a:bodyPr>
          <a:lstStyle/>
          <a:p>
            <a:pPr algn="just">
              <a:spcAft>
                <a:spcPts val="1000"/>
              </a:spcAft>
              <a:tabLst>
                <a:tab pos="11926888" algn="l"/>
              </a:tabLst>
            </a:pPr>
            <a:r>
              <a:rPr lang="es-MX" sz="2000" b="1" dirty="0">
                <a:latin typeface="Arial" panose="020B0604020202020204" pitchFamily="34" charset="0"/>
                <a:cs typeface="Arial" panose="020B0604020202020204" pitchFamily="34" charset="0"/>
              </a:rPr>
              <a:t>El programa consta inicialmente de un transmisor y receptor conectados a través de un canal con ruido aditivo blanco gaussiano (AWGN), donde la señal transmitida es amplificada a través del modelo de </a:t>
            </a:r>
            <a:r>
              <a:rPr lang="es-MX" sz="2000" b="1" dirty="0" err="1" smtClean="0">
                <a:latin typeface="Arial" panose="020B0604020202020204" pitchFamily="34" charset="0"/>
                <a:cs typeface="Arial" panose="020B0604020202020204" pitchFamily="34" charset="0"/>
              </a:rPr>
              <a:t>Rapp</a:t>
            </a:r>
            <a:r>
              <a:rPr lang="es-MX" sz="2000" b="1" dirty="0" smtClean="0">
                <a:latin typeface="Arial" panose="020B0604020202020204" pitchFamily="34" charset="0"/>
                <a:cs typeface="Arial" panose="020B0604020202020204" pitchFamily="34" charset="0"/>
              </a:rPr>
              <a:t>:</a:t>
            </a:r>
            <a:endParaRPr lang="es-VE" sz="2000" b="1" dirty="0">
              <a:latin typeface="Arial" panose="020B0604020202020204" pitchFamily="34" charset="0"/>
              <a:cs typeface="Arial" panose="020B0604020202020204" pitchFamily="34" charset="0"/>
            </a:endParaRPr>
          </a:p>
        </p:txBody>
      </p:sp>
      <p:graphicFrame>
        <p:nvGraphicFramePr>
          <p:cNvPr id="7" name="Diagram1"/>
          <p:cNvGraphicFramePr/>
          <p:nvPr>
            <p:extLst>
              <p:ext uri="{D42A27DB-BD31-4B8C-83A1-F6EECF244321}">
                <p14:modId xmlns:p14="http://schemas.microsoft.com/office/powerpoint/2010/main" val="1466254247"/>
              </p:ext>
            </p:extLst>
          </p:nvPr>
        </p:nvGraphicFramePr>
        <p:xfrm>
          <a:off x="637544" y="2493739"/>
          <a:ext cx="6131746" cy="3948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6676315" y="3454198"/>
            <a:ext cx="5389261" cy="2032201"/>
          </a:xfrm>
          <a:prstGeom prst="rect">
            <a:avLst/>
          </a:prstGeom>
        </p:spPr>
      </p:pic>
      <p:pic>
        <p:nvPicPr>
          <p:cNvPr id="9" name="Picture 2" descr="Resultado de imagen para boton indice">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21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graphicEl>
                                              <a:dgm id="{703D51E4-108E-4C33-89EC-4056D574187B}"/>
                                            </p:graphicEl>
                                          </p:spTgt>
                                        </p:tgtEl>
                                        <p:attrNameLst>
                                          <p:attrName>style.visibility</p:attrName>
                                        </p:attrNameLst>
                                      </p:cBhvr>
                                      <p:to>
                                        <p:strVal val="visible"/>
                                      </p:to>
                                    </p:set>
                                    <p:animEffect transition="in" filter="fade">
                                      <p:cBhvr>
                                        <p:cTn id="11" dur="500"/>
                                        <p:tgtEl>
                                          <p:spTgt spid="7">
                                            <p:graphicEl>
                                              <a:dgm id="{703D51E4-108E-4C33-89EC-4056D574187B}"/>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graphicEl>
                                              <a:dgm id="{F6CC27EB-1E2C-408B-BCC6-981814A9B37D}"/>
                                            </p:graphicEl>
                                          </p:spTgt>
                                        </p:tgtEl>
                                        <p:attrNameLst>
                                          <p:attrName>style.visibility</p:attrName>
                                        </p:attrNameLst>
                                      </p:cBhvr>
                                      <p:to>
                                        <p:strVal val="visible"/>
                                      </p:to>
                                    </p:set>
                                    <p:animEffect transition="in" filter="fade">
                                      <p:cBhvr>
                                        <p:cTn id="16" dur="500"/>
                                        <p:tgtEl>
                                          <p:spTgt spid="7">
                                            <p:graphicEl>
                                              <a:dgm id="{F6CC27EB-1E2C-408B-BCC6-981814A9B37D}"/>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graphicEl>
                                              <a:dgm id="{15744A5E-9511-4825-B12B-AB278E3DB5A6}"/>
                                            </p:graphicEl>
                                          </p:spTgt>
                                        </p:tgtEl>
                                        <p:attrNameLst>
                                          <p:attrName>style.visibility</p:attrName>
                                        </p:attrNameLst>
                                      </p:cBhvr>
                                      <p:to>
                                        <p:strVal val="visible"/>
                                      </p:to>
                                    </p:set>
                                    <p:animEffect transition="in" filter="fade">
                                      <p:cBhvr>
                                        <p:cTn id="19" dur="500"/>
                                        <p:tgtEl>
                                          <p:spTgt spid="7">
                                            <p:graphicEl>
                                              <a:dgm id="{15744A5E-9511-4825-B12B-AB278E3DB5A6}"/>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graphicEl>
                                              <a:dgm id="{B1871CCF-F6A7-4B6E-82CB-35319AF87654}"/>
                                            </p:graphicEl>
                                          </p:spTgt>
                                        </p:tgtEl>
                                        <p:attrNameLst>
                                          <p:attrName>style.visibility</p:attrName>
                                        </p:attrNameLst>
                                      </p:cBhvr>
                                      <p:to>
                                        <p:strVal val="visible"/>
                                      </p:to>
                                    </p:set>
                                    <p:animEffect transition="in" filter="fade">
                                      <p:cBhvr>
                                        <p:cTn id="24" dur="500"/>
                                        <p:tgtEl>
                                          <p:spTgt spid="7">
                                            <p:graphicEl>
                                              <a:dgm id="{B1871CCF-F6A7-4B6E-82CB-35319AF87654}"/>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graphicEl>
                                              <a:dgm id="{9A6A5EEB-8DA4-4162-970A-AFAB131EE4F7}"/>
                                            </p:graphicEl>
                                          </p:spTgt>
                                        </p:tgtEl>
                                        <p:attrNameLst>
                                          <p:attrName>style.visibility</p:attrName>
                                        </p:attrNameLst>
                                      </p:cBhvr>
                                      <p:to>
                                        <p:strVal val="visible"/>
                                      </p:to>
                                    </p:set>
                                    <p:animEffect transition="in" filter="fade">
                                      <p:cBhvr>
                                        <p:cTn id="27" dur="500"/>
                                        <p:tgtEl>
                                          <p:spTgt spid="7">
                                            <p:graphicEl>
                                              <a:dgm id="{9A6A5EEB-8DA4-4162-970A-AFAB131EE4F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43100F8A-B470-4A8B-A545-B1B93B16DA0C}"/>
                                            </p:graphicEl>
                                          </p:spTgt>
                                        </p:tgtEl>
                                        <p:attrNameLst>
                                          <p:attrName>style.visibility</p:attrName>
                                        </p:attrNameLst>
                                      </p:cBhvr>
                                      <p:to>
                                        <p:strVal val="visible"/>
                                      </p:to>
                                    </p:set>
                                    <p:animEffect transition="in" filter="fade">
                                      <p:cBhvr>
                                        <p:cTn id="32" dur="500"/>
                                        <p:tgtEl>
                                          <p:spTgt spid="7">
                                            <p:graphicEl>
                                              <a:dgm id="{43100F8A-B470-4A8B-A545-B1B93B16DA0C}"/>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graphicEl>
                                              <a:dgm id="{E36212F6-84C1-43D5-84B8-CF767E64D0C4}"/>
                                            </p:graphicEl>
                                          </p:spTgt>
                                        </p:tgtEl>
                                        <p:attrNameLst>
                                          <p:attrName>style.visibility</p:attrName>
                                        </p:attrNameLst>
                                      </p:cBhvr>
                                      <p:to>
                                        <p:strVal val="visible"/>
                                      </p:to>
                                    </p:set>
                                    <p:animEffect transition="in" filter="fade">
                                      <p:cBhvr>
                                        <p:cTn id="35" dur="500"/>
                                        <p:tgtEl>
                                          <p:spTgt spid="7">
                                            <p:graphicEl>
                                              <a:dgm id="{E36212F6-84C1-43D5-84B8-CF767E64D0C4}"/>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graphicEl>
                                              <a:dgm id="{83096C93-C44B-4440-8E54-AB8E85528EFD}"/>
                                            </p:graphicEl>
                                          </p:spTgt>
                                        </p:tgtEl>
                                        <p:attrNameLst>
                                          <p:attrName>style.visibility</p:attrName>
                                        </p:attrNameLst>
                                      </p:cBhvr>
                                      <p:to>
                                        <p:strVal val="visible"/>
                                      </p:to>
                                    </p:set>
                                    <p:animEffect transition="in" filter="fade">
                                      <p:cBhvr>
                                        <p:cTn id="40" dur="500"/>
                                        <p:tgtEl>
                                          <p:spTgt spid="7">
                                            <p:graphicEl>
                                              <a:dgm id="{83096C93-C44B-4440-8E54-AB8E85528EFD}"/>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graphicEl>
                                              <a:dgm id="{5E698801-C04A-4899-81E1-A4F8EDF11DE4}"/>
                                            </p:graphicEl>
                                          </p:spTgt>
                                        </p:tgtEl>
                                        <p:attrNameLst>
                                          <p:attrName>style.visibility</p:attrName>
                                        </p:attrNameLst>
                                      </p:cBhvr>
                                      <p:to>
                                        <p:strVal val="visible"/>
                                      </p:to>
                                    </p:set>
                                    <p:animEffect transition="in" filter="fade">
                                      <p:cBhvr>
                                        <p:cTn id="43" dur="500"/>
                                        <p:tgtEl>
                                          <p:spTgt spid="7">
                                            <p:graphicEl>
                                              <a:dgm id="{5E698801-C04A-4899-81E1-A4F8EDF11DE4}"/>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graphicEl>
                                              <a:dgm id="{A04CB2DC-9E08-4FAA-B693-0FEB41472A4D}"/>
                                            </p:graphicEl>
                                          </p:spTgt>
                                        </p:tgtEl>
                                        <p:attrNameLst>
                                          <p:attrName>style.visibility</p:attrName>
                                        </p:attrNameLst>
                                      </p:cBhvr>
                                      <p:to>
                                        <p:strVal val="visible"/>
                                      </p:to>
                                    </p:set>
                                    <p:animEffect transition="in" filter="fade">
                                      <p:cBhvr>
                                        <p:cTn id="48" dur="500"/>
                                        <p:tgtEl>
                                          <p:spTgt spid="7">
                                            <p:graphicEl>
                                              <a:dgm id="{A04CB2DC-9E08-4FAA-B693-0FEB41472A4D}"/>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
                                            <p:graphicEl>
                                              <a:dgm id="{00996BCE-053E-444E-82E8-EEA3CBC5A8D2}"/>
                                            </p:graphicEl>
                                          </p:spTgt>
                                        </p:tgtEl>
                                        <p:attrNameLst>
                                          <p:attrName>style.visibility</p:attrName>
                                        </p:attrNameLst>
                                      </p:cBhvr>
                                      <p:to>
                                        <p:strVal val="visible"/>
                                      </p:to>
                                    </p:set>
                                    <p:animEffect transition="in" filter="fade">
                                      <p:cBhvr>
                                        <p:cTn id="51" dur="500"/>
                                        <p:tgtEl>
                                          <p:spTgt spid="7">
                                            <p:graphicEl>
                                              <a:dgm id="{00996BCE-053E-444E-82E8-EEA3CBC5A8D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
                                            <p:graphicEl>
                                              <a:dgm id="{DD2BA233-FFDF-4C54-AFAB-3729B2E78252}"/>
                                            </p:graphicEl>
                                          </p:spTgt>
                                        </p:tgtEl>
                                        <p:attrNameLst>
                                          <p:attrName>style.visibility</p:attrName>
                                        </p:attrNameLst>
                                      </p:cBhvr>
                                      <p:to>
                                        <p:strVal val="visible"/>
                                      </p:to>
                                    </p:set>
                                    <p:animEffect transition="in" filter="fade">
                                      <p:cBhvr>
                                        <p:cTn id="56" dur="500"/>
                                        <p:tgtEl>
                                          <p:spTgt spid="7">
                                            <p:graphicEl>
                                              <a:dgm id="{DD2BA233-FFDF-4C54-AFAB-3729B2E78252}"/>
                                            </p:graphic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
                                            <p:graphicEl>
                                              <a:dgm id="{3F3DD58B-2938-4F6E-BD90-90FF8D7832A3}"/>
                                            </p:graphicEl>
                                          </p:spTgt>
                                        </p:tgtEl>
                                        <p:attrNameLst>
                                          <p:attrName>style.visibility</p:attrName>
                                        </p:attrNameLst>
                                      </p:cBhvr>
                                      <p:to>
                                        <p:strVal val="visible"/>
                                      </p:to>
                                    </p:set>
                                    <p:animEffect transition="in" filter="fade">
                                      <p:cBhvr>
                                        <p:cTn id="59" dur="500"/>
                                        <p:tgtEl>
                                          <p:spTgt spid="7">
                                            <p:graphicEl>
                                              <a:dgm id="{3F3DD58B-2938-4F6E-BD90-90FF8D7832A3}"/>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7">
                                            <p:graphicEl>
                                              <a:dgm id="{6A746A96-CD60-4756-AE9D-375F0BA336F7}"/>
                                            </p:graphicEl>
                                          </p:spTgt>
                                        </p:tgtEl>
                                        <p:attrNameLst>
                                          <p:attrName>style.visibility</p:attrName>
                                        </p:attrNameLst>
                                      </p:cBhvr>
                                      <p:to>
                                        <p:strVal val="visible"/>
                                      </p:to>
                                    </p:set>
                                    <p:animEffect transition="in" filter="fade">
                                      <p:cBhvr>
                                        <p:cTn id="64" dur="500"/>
                                        <p:tgtEl>
                                          <p:spTgt spid="7">
                                            <p:graphicEl>
                                              <a:dgm id="{6A746A96-CD60-4756-AE9D-375F0BA336F7}"/>
                                            </p:graphic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
                                            <p:graphicEl>
                                              <a:dgm id="{A9F21458-835C-4C0F-9293-A91B7675FCC9}"/>
                                            </p:graphicEl>
                                          </p:spTgt>
                                        </p:tgtEl>
                                        <p:attrNameLst>
                                          <p:attrName>style.visibility</p:attrName>
                                        </p:attrNameLst>
                                      </p:cBhvr>
                                      <p:to>
                                        <p:strVal val="visible"/>
                                      </p:to>
                                    </p:set>
                                    <p:animEffect transition="in" filter="fade">
                                      <p:cBhvr>
                                        <p:cTn id="67" dur="500"/>
                                        <p:tgtEl>
                                          <p:spTgt spid="7">
                                            <p:graphicEl>
                                              <a:dgm id="{A9F21458-835C-4C0F-9293-A91B7675FCC9}"/>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
                                            <p:graphicEl>
                                              <a:dgm id="{5FBD391D-7A88-4EA4-802E-F46319148F75}"/>
                                            </p:graphicEl>
                                          </p:spTgt>
                                        </p:tgtEl>
                                        <p:attrNameLst>
                                          <p:attrName>style.visibility</p:attrName>
                                        </p:attrNameLst>
                                      </p:cBhvr>
                                      <p:to>
                                        <p:strVal val="visible"/>
                                      </p:to>
                                    </p:set>
                                    <p:animEffect transition="in" filter="fade">
                                      <p:cBhvr>
                                        <p:cTn id="72" dur="500"/>
                                        <p:tgtEl>
                                          <p:spTgt spid="7">
                                            <p:graphicEl>
                                              <a:dgm id="{5FBD391D-7A88-4EA4-802E-F46319148F75}"/>
                                            </p:graphic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
                                            <p:graphicEl>
                                              <a:dgm id="{C1D46DC9-C560-4F9B-9366-BEA13B225E90}"/>
                                            </p:graphicEl>
                                          </p:spTgt>
                                        </p:tgtEl>
                                        <p:attrNameLst>
                                          <p:attrName>style.visibility</p:attrName>
                                        </p:attrNameLst>
                                      </p:cBhvr>
                                      <p:to>
                                        <p:strVal val="visible"/>
                                      </p:to>
                                    </p:set>
                                    <p:animEffect transition="in" filter="fade">
                                      <p:cBhvr>
                                        <p:cTn id="75" dur="500"/>
                                        <p:tgtEl>
                                          <p:spTgt spid="7">
                                            <p:graphicEl>
                                              <a:dgm id="{C1D46DC9-C560-4F9B-9366-BEA13B225E90}"/>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7">
                                            <p:graphicEl>
                                              <a:dgm id="{FC3DD5FF-6889-457C-B044-A57BC2AB7ED2}"/>
                                            </p:graphicEl>
                                          </p:spTgt>
                                        </p:tgtEl>
                                        <p:attrNameLst>
                                          <p:attrName>style.visibility</p:attrName>
                                        </p:attrNameLst>
                                      </p:cBhvr>
                                      <p:to>
                                        <p:strVal val="visible"/>
                                      </p:to>
                                    </p:set>
                                    <p:animEffect transition="in" filter="fade">
                                      <p:cBhvr>
                                        <p:cTn id="80" dur="500"/>
                                        <p:tgtEl>
                                          <p:spTgt spid="7">
                                            <p:graphicEl>
                                              <a:dgm id="{FC3DD5FF-6889-457C-B044-A57BC2AB7ED2}"/>
                                            </p:graphic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7">
                                            <p:graphicEl>
                                              <a:dgm id="{5FDB54DF-DEB5-4924-9691-CA7E46C746CA}"/>
                                            </p:graphicEl>
                                          </p:spTgt>
                                        </p:tgtEl>
                                        <p:attrNameLst>
                                          <p:attrName>style.visibility</p:attrName>
                                        </p:attrNameLst>
                                      </p:cBhvr>
                                      <p:to>
                                        <p:strVal val="visible"/>
                                      </p:to>
                                    </p:set>
                                    <p:animEffect transition="in" filter="fade">
                                      <p:cBhvr>
                                        <p:cTn id="83" dur="500"/>
                                        <p:tgtEl>
                                          <p:spTgt spid="7">
                                            <p:graphicEl>
                                              <a:dgm id="{5FDB54DF-DEB5-4924-9691-CA7E46C746CA}"/>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
                                            <p:graphicEl>
                                              <a:dgm id="{A400057C-08D6-45FB-9F92-2E343C8F11C0}"/>
                                            </p:graphicEl>
                                          </p:spTgt>
                                        </p:tgtEl>
                                        <p:attrNameLst>
                                          <p:attrName>style.visibility</p:attrName>
                                        </p:attrNameLst>
                                      </p:cBhvr>
                                      <p:to>
                                        <p:strVal val="visible"/>
                                      </p:to>
                                    </p:set>
                                    <p:animEffect transition="in" filter="fade">
                                      <p:cBhvr>
                                        <p:cTn id="88" dur="500"/>
                                        <p:tgtEl>
                                          <p:spTgt spid="7">
                                            <p:graphicEl>
                                              <a:dgm id="{A400057C-08D6-45FB-9F92-2E343C8F11C0}"/>
                                            </p:graphic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7">
                                            <p:graphicEl>
                                              <a:dgm id="{51C7CFBE-529D-442B-8650-9F88ECE5B066}"/>
                                            </p:graphicEl>
                                          </p:spTgt>
                                        </p:tgtEl>
                                        <p:attrNameLst>
                                          <p:attrName>style.visibility</p:attrName>
                                        </p:attrNameLst>
                                      </p:cBhvr>
                                      <p:to>
                                        <p:strVal val="visible"/>
                                      </p:to>
                                    </p:set>
                                    <p:animEffect transition="in" filter="fade">
                                      <p:cBhvr>
                                        <p:cTn id="91" dur="500"/>
                                        <p:tgtEl>
                                          <p:spTgt spid="7">
                                            <p:graphicEl>
                                              <a:dgm id="{51C7CFBE-529D-442B-8650-9F88ECE5B066}"/>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7">
                                            <p:graphicEl>
                                              <a:dgm id="{678533C3-1169-4B3A-8C20-E2A1FCD2E258}"/>
                                            </p:graphicEl>
                                          </p:spTgt>
                                        </p:tgtEl>
                                        <p:attrNameLst>
                                          <p:attrName>style.visibility</p:attrName>
                                        </p:attrNameLst>
                                      </p:cBhvr>
                                      <p:to>
                                        <p:strVal val="visible"/>
                                      </p:to>
                                    </p:set>
                                    <p:animEffect transition="in" filter="fade">
                                      <p:cBhvr>
                                        <p:cTn id="96" dur="500"/>
                                        <p:tgtEl>
                                          <p:spTgt spid="7">
                                            <p:graphicEl>
                                              <a:dgm id="{678533C3-1169-4B3A-8C20-E2A1FCD2E258}"/>
                                            </p:graphic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7">
                                            <p:graphicEl>
                                              <a:dgm id="{B851E212-54F4-4DCD-9D9D-35BBFBBAD902}"/>
                                            </p:graphicEl>
                                          </p:spTgt>
                                        </p:tgtEl>
                                        <p:attrNameLst>
                                          <p:attrName>style.visibility</p:attrName>
                                        </p:attrNameLst>
                                      </p:cBhvr>
                                      <p:to>
                                        <p:strVal val="visible"/>
                                      </p:to>
                                    </p:set>
                                    <p:animEffect transition="in" filter="fade">
                                      <p:cBhvr>
                                        <p:cTn id="99" dur="500"/>
                                        <p:tgtEl>
                                          <p:spTgt spid="7">
                                            <p:graphicEl>
                                              <a:dgm id="{B851E212-54F4-4DCD-9D9D-35BBFBBAD902}"/>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7">
                                            <p:graphicEl>
                                              <a:dgm id="{F96CBD57-60BB-4B1F-A151-E39101FFD68A}"/>
                                            </p:graphicEl>
                                          </p:spTgt>
                                        </p:tgtEl>
                                        <p:attrNameLst>
                                          <p:attrName>style.visibility</p:attrName>
                                        </p:attrNameLst>
                                      </p:cBhvr>
                                      <p:to>
                                        <p:strVal val="visible"/>
                                      </p:to>
                                    </p:set>
                                    <p:animEffect transition="in" filter="fade">
                                      <p:cBhvr>
                                        <p:cTn id="104" dur="500"/>
                                        <p:tgtEl>
                                          <p:spTgt spid="7">
                                            <p:graphicEl>
                                              <a:dgm id="{F96CBD57-60BB-4B1F-A151-E39101FFD68A}"/>
                                            </p:graphicEl>
                                          </p:spTgt>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7">
                                            <p:graphicEl>
                                              <a:dgm id="{87AD6720-0208-4037-B23F-760A3F861D99}"/>
                                            </p:graphicEl>
                                          </p:spTgt>
                                        </p:tgtEl>
                                        <p:attrNameLst>
                                          <p:attrName>style.visibility</p:attrName>
                                        </p:attrNameLst>
                                      </p:cBhvr>
                                      <p:to>
                                        <p:strVal val="visible"/>
                                      </p:to>
                                    </p:set>
                                    <p:animEffect transition="in" filter="fade">
                                      <p:cBhvr>
                                        <p:cTn id="107" dur="500"/>
                                        <p:tgtEl>
                                          <p:spTgt spid="7">
                                            <p:graphicEl>
                                              <a:dgm id="{87AD6720-0208-4037-B23F-760A3F861D99}"/>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7">
                                            <p:graphicEl>
                                              <a:dgm id="{47D54BBC-9579-4F6E-BD55-03FE6CC7B378}"/>
                                            </p:graphicEl>
                                          </p:spTgt>
                                        </p:tgtEl>
                                        <p:attrNameLst>
                                          <p:attrName>style.visibility</p:attrName>
                                        </p:attrNameLst>
                                      </p:cBhvr>
                                      <p:to>
                                        <p:strVal val="visible"/>
                                      </p:to>
                                    </p:set>
                                    <p:animEffect transition="in" filter="fade">
                                      <p:cBhvr>
                                        <p:cTn id="112" dur="500"/>
                                        <p:tgtEl>
                                          <p:spTgt spid="7">
                                            <p:graphicEl>
                                              <a:dgm id="{47D54BBC-9579-4F6E-BD55-03FE6CC7B378}"/>
                                            </p:graphicEl>
                                          </p:spTgt>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7">
                                            <p:graphicEl>
                                              <a:dgm id="{4D98A6BC-B2E6-4550-86B1-BB9890661ED6}"/>
                                            </p:graphicEl>
                                          </p:spTgt>
                                        </p:tgtEl>
                                        <p:attrNameLst>
                                          <p:attrName>style.visibility</p:attrName>
                                        </p:attrNameLst>
                                      </p:cBhvr>
                                      <p:to>
                                        <p:strVal val="visible"/>
                                      </p:to>
                                    </p:set>
                                    <p:animEffect transition="in" filter="fade">
                                      <p:cBhvr>
                                        <p:cTn id="115" dur="500"/>
                                        <p:tgtEl>
                                          <p:spTgt spid="7">
                                            <p:graphicEl>
                                              <a:dgm id="{4D98A6BC-B2E6-4550-86B1-BB9890661ED6}"/>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nodeType="clickEffect">
                                  <p:stCondLst>
                                    <p:cond delay="0"/>
                                  </p:stCondLst>
                                  <p:childTnLst>
                                    <p:set>
                                      <p:cBhvr>
                                        <p:cTn id="119" dur="1" fill="hold">
                                          <p:stCondLst>
                                            <p:cond delay="0"/>
                                          </p:stCondLst>
                                        </p:cTn>
                                        <p:tgtEl>
                                          <p:spTgt spid="3"/>
                                        </p:tgtEl>
                                        <p:attrNameLst>
                                          <p:attrName>style.visibility</p:attrName>
                                        </p:attrNameLst>
                                      </p:cBhvr>
                                      <p:to>
                                        <p:strVal val="visible"/>
                                      </p:to>
                                    </p:set>
                                    <p:animEffect transition="in" filter="wipe(left)">
                                      <p:cBhvr>
                                        <p:cTn id="1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Graphic spid="7"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MX"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INTERFACE GRÁFICA EMPLEADA EN MATLAB®</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5"/>
          <p:cNvSpPr txBox="1"/>
          <p:nvPr/>
        </p:nvSpPr>
        <p:spPr>
          <a:xfrm>
            <a:off x="0" y="1344536"/>
            <a:ext cx="12192000" cy="707886"/>
          </a:xfrm>
          <a:prstGeom prst="rect">
            <a:avLst/>
          </a:prstGeom>
          <a:noFill/>
        </p:spPr>
        <p:txBody>
          <a:bodyPr wrap="square" lIns="900000" rIns="900000" rtlCol="0">
            <a:spAutoFit/>
          </a:bodyPr>
          <a:lstStyle/>
          <a:p>
            <a:pPr algn="just">
              <a:spcAft>
                <a:spcPts val="1000"/>
              </a:spcAft>
              <a:tabLst>
                <a:tab pos="11926888" algn="l"/>
              </a:tabLst>
            </a:pPr>
            <a:r>
              <a:rPr lang="es-MX" sz="2000" b="1" dirty="0" smtClean="0">
                <a:latin typeface="Arial" panose="020B0604020202020204" pitchFamily="34" charset="0"/>
                <a:cs typeface="Arial" panose="020B0604020202020204" pitchFamily="34" charset="0"/>
              </a:rPr>
              <a:t>La interface con el usuario se establece para </a:t>
            </a:r>
            <a:r>
              <a:rPr lang="es-VE" sz="2000" b="1" dirty="0" smtClean="0">
                <a:latin typeface="Arial" panose="020B0604020202020204" pitchFamily="34" charset="0"/>
                <a:cs typeface="Arial" panose="020B0604020202020204" pitchFamily="34" charset="0"/>
              </a:rPr>
              <a:t>solicitar datos, tales como tipo de modulación a usar (PSK o QAM)</a:t>
            </a:r>
            <a:endParaRPr lang="es-MX" sz="2000" b="1" dirty="0" smtClean="0">
              <a:latin typeface="Arial" panose="020B0604020202020204" pitchFamily="34" charset="0"/>
              <a:cs typeface="Arial" panose="020B0604020202020204" pitchFamily="34" charset="0"/>
            </a:endParaRPr>
          </a:p>
        </p:txBody>
      </p:sp>
      <p:sp>
        <p:nvSpPr>
          <p:cNvPr id="12" name="CuadroTexto 11"/>
          <p:cNvSpPr txBox="1"/>
          <p:nvPr/>
        </p:nvSpPr>
        <p:spPr>
          <a:xfrm>
            <a:off x="0" y="1662214"/>
            <a:ext cx="12192000" cy="707886"/>
          </a:xfrm>
          <a:prstGeom prst="rect">
            <a:avLst/>
          </a:prstGeom>
          <a:noFill/>
        </p:spPr>
        <p:txBody>
          <a:bodyPr wrap="square" lIns="900000" rIns="900000" rtlCol="0">
            <a:spAutoFit/>
          </a:bodyPr>
          <a:lstStyle/>
          <a:p>
            <a:pPr algn="just">
              <a:spcAft>
                <a:spcPts val="1000"/>
              </a:spcAft>
              <a:tabLst>
                <a:tab pos="11926888" algn="l"/>
              </a:tabLst>
            </a:pPr>
            <a:r>
              <a:rPr lang="es-VE" sz="2000" b="1" dirty="0" smtClean="0">
                <a:latin typeface="Arial" panose="020B0604020202020204" pitchFamily="34" charset="0"/>
                <a:cs typeface="Arial" panose="020B0604020202020204" pitchFamily="34" charset="0"/>
              </a:rPr>
              <a:t>                                                         y para determinar el tipo de IBO a usar en la simulación (se tiene tres opciones: 3 dB, 5 dB y 7 dB).</a:t>
            </a:r>
            <a:endParaRPr lang="es-MX" sz="2000" b="1" dirty="0" smtClean="0">
              <a:latin typeface="Arial" panose="020B0604020202020204" pitchFamily="34" charset="0"/>
              <a:cs typeface="Arial" panose="020B0604020202020204" pitchFamily="34" charset="0"/>
            </a:endParaRPr>
          </a:p>
        </p:txBody>
      </p:sp>
      <p:sp>
        <p:nvSpPr>
          <p:cNvPr id="13" name="CuadroTexto 12"/>
          <p:cNvSpPr txBox="1"/>
          <p:nvPr/>
        </p:nvSpPr>
        <p:spPr>
          <a:xfrm>
            <a:off x="0" y="5052274"/>
            <a:ext cx="12192000" cy="707886"/>
          </a:xfrm>
          <a:prstGeom prst="rect">
            <a:avLst/>
          </a:prstGeom>
          <a:noFill/>
        </p:spPr>
        <p:txBody>
          <a:bodyPr wrap="square" lIns="900000" rIns="900000" rtlCol="0">
            <a:spAutoFit/>
          </a:bodyPr>
          <a:lstStyle/>
          <a:p>
            <a:pPr algn="just">
              <a:spcAft>
                <a:spcPts val="1000"/>
              </a:spcAft>
              <a:tabLst>
                <a:tab pos="11926888" algn="l"/>
              </a:tabLst>
            </a:pPr>
            <a:r>
              <a:rPr lang="es-VE" sz="2000" b="1" dirty="0" smtClean="0">
                <a:latin typeface="Arial" panose="020B0604020202020204" pitchFamily="34" charset="0"/>
                <a:cs typeface="Arial" panose="020B0604020202020204" pitchFamily="34" charset="0"/>
              </a:rPr>
              <a:t>También está previsto presentar una pantalla de advertencia en caso que el usuario no seleccione una opción valida. </a:t>
            </a:r>
            <a:endParaRPr lang="es-MX" sz="2000" b="1" dirty="0" smtClean="0">
              <a:latin typeface="Arial" panose="020B0604020202020204" pitchFamily="34" charset="0"/>
              <a:cs typeface="Arial" panose="020B0604020202020204" pitchFamily="34" charset="0"/>
            </a:endParaRPr>
          </a:p>
        </p:txBody>
      </p:sp>
      <p:pic>
        <p:nvPicPr>
          <p:cNvPr id="16" name="Picture 2" descr="Resultado de imagen para boton indice">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p:cNvPicPr/>
          <p:nvPr/>
        </p:nvPicPr>
        <p:blipFill>
          <a:blip r:embed="rId4"/>
          <a:stretch>
            <a:fillRect/>
          </a:stretch>
        </p:blipFill>
        <p:spPr>
          <a:xfrm>
            <a:off x="137903" y="2400082"/>
            <a:ext cx="5760085" cy="2667635"/>
          </a:xfrm>
          <a:prstGeom prst="rect">
            <a:avLst/>
          </a:prstGeom>
        </p:spPr>
      </p:pic>
      <p:pic>
        <p:nvPicPr>
          <p:cNvPr id="2" name="Imagen 1"/>
          <p:cNvPicPr>
            <a:picLocks noChangeAspect="1"/>
          </p:cNvPicPr>
          <p:nvPr/>
        </p:nvPicPr>
        <p:blipFill>
          <a:blip r:embed="rId5"/>
          <a:stretch>
            <a:fillRect/>
          </a:stretch>
        </p:blipFill>
        <p:spPr>
          <a:xfrm>
            <a:off x="6017436" y="2314717"/>
            <a:ext cx="2990476" cy="2733333"/>
          </a:xfrm>
          <a:prstGeom prst="rect">
            <a:avLst/>
          </a:prstGeom>
        </p:spPr>
      </p:pic>
      <p:pic>
        <p:nvPicPr>
          <p:cNvPr id="3" name="Imagen 2"/>
          <p:cNvPicPr>
            <a:picLocks noChangeAspect="1"/>
          </p:cNvPicPr>
          <p:nvPr/>
        </p:nvPicPr>
        <p:blipFill>
          <a:blip r:embed="rId6"/>
          <a:stretch>
            <a:fillRect/>
          </a:stretch>
        </p:blipFill>
        <p:spPr>
          <a:xfrm>
            <a:off x="9132405" y="2314716"/>
            <a:ext cx="2990476" cy="2733333"/>
          </a:xfrm>
          <a:prstGeom prst="rect">
            <a:avLst/>
          </a:prstGeom>
        </p:spPr>
      </p:pic>
      <p:pic>
        <p:nvPicPr>
          <p:cNvPr id="5" name="Imagen 4"/>
          <p:cNvPicPr>
            <a:picLocks noChangeAspect="1"/>
          </p:cNvPicPr>
          <p:nvPr/>
        </p:nvPicPr>
        <p:blipFill>
          <a:blip r:embed="rId7"/>
          <a:stretch>
            <a:fillRect/>
          </a:stretch>
        </p:blipFill>
        <p:spPr>
          <a:xfrm>
            <a:off x="5469921" y="5426843"/>
            <a:ext cx="2514286" cy="1095238"/>
          </a:xfrm>
          <a:prstGeom prst="rect">
            <a:avLst/>
          </a:prstGeom>
        </p:spPr>
      </p:pic>
    </p:spTree>
    <p:extLst>
      <p:ext uri="{BB962C8B-B14F-4D97-AF65-F5344CB8AC3E}">
        <p14:creationId xmlns:p14="http://schemas.microsoft.com/office/powerpoint/2010/main" val="154691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 grpId="0" build="p"/>
      <p:bldP spid="1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MX"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INTERFACE GRÁFICA EMPLEADA EN MATLAB®</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5"/>
          <p:cNvSpPr txBox="1"/>
          <p:nvPr/>
        </p:nvSpPr>
        <p:spPr>
          <a:xfrm>
            <a:off x="0" y="1344536"/>
            <a:ext cx="12192000" cy="707886"/>
          </a:xfrm>
          <a:prstGeom prst="rect">
            <a:avLst/>
          </a:prstGeom>
          <a:noFill/>
        </p:spPr>
        <p:txBody>
          <a:bodyPr wrap="square" lIns="900000" rIns="900000" rtlCol="0">
            <a:spAutoFit/>
          </a:bodyPr>
          <a:lstStyle/>
          <a:p>
            <a:pPr algn="just">
              <a:spcAft>
                <a:spcPts val="1000"/>
              </a:spcAft>
              <a:tabLst>
                <a:tab pos="11926888" algn="l"/>
              </a:tabLst>
            </a:pPr>
            <a:r>
              <a:rPr lang="es-VE" sz="2000" b="1" dirty="0">
                <a:latin typeface="Arial" panose="020B0604020202020204" pitchFamily="34" charset="0"/>
                <a:cs typeface="Arial" panose="020B0604020202020204" pitchFamily="34" charset="0"/>
              </a:rPr>
              <a:t>De igual manera, previa a la simulación se muestra una pantalla resumen con todos los parámetros que serán usados.</a:t>
            </a:r>
            <a:endParaRPr lang="es-MX" sz="2000" b="1" dirty="0">
              <a:latin typeface="Arial" panose="020B0604020202020204" pitchFamily="34" charset="0"/>
              <a:cs typeface="Arial" panose="020B0604020202020204" pitchFamily="34" charset="0"/>
            </a:endParaRPr>
          </a:p>
        </p:txBody>
      </p:sp>
      <p:pic>
        <p:nvPicPr>
          <p:cNvPr id="16" name="Picture 2" descr="Resultado de imagen para boton indice">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p:cNvPicPr/>
          <p:nvPr/>
        </p:nvPicPr>
        <p:blipFill>
          <a:blip r:embed="rId4"/>
          <a:stretch>
            <a:fillRect/>
          </a:stretch>
        </p:blipFill>
        <p:spPr>
          <a:xfrm>
            <a:off x="137903" y="2400082"/>
            <a:ext cx="5760085" cy="2667635"/>
          </a:xfrm>
          <a:prstGeom prst="rect">
            <a:avLst/>
          </a:prstGeom>
        </p:spPr>
      </p:pic>
      <p:sp>
        <p:nvSpPr>
          <p:cNvPr id="7" name="Rectángulo redondeado 6"/>
          <p:cNvSpPr/>
          <p:nvPr/>
        </p:nvSpPr>
        <p:spPr>
          <a:xfrm>
            <a:off x="1493949" y="3348507"/>
            <a:ext cx="1378040" cy="52803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Arco 7"/>
          <p:cNvSpPr/>
          <p:nvPr/>
        </p:nvSpPr>
        <p:spPr>
          <a:xfrm rot="21418978">
            <a:off x="2182969" y="2168333"/>
            <a:ext cx="7283003" cy="2081695"/>
          </a:xfrm>
          <a:prstGeom prst="arc">
            <a:avLst>
              <a:gd name="adj1" fmla="val 10888743"/>
              <a:gd name="adj2" fmla="val 20869803"/>
            </a:avLst>
          </a:prstGeom>
          <a:ln w="28575">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pic>
        <p:nvPicPr>
          <p:cNvPr id="9" name="Imagen 8"/>
          <p:cNvPicPr>
            <a:picLocks noChangeAspect="1"/>
          </p:cNvPicPr>
          <p:nvPr/>
        </p:nvPicPr>
        <p:blipFill>
          <a:blip r:embed="rId5"/>
          <a:stretch>
            <a:fillRect/>
          </a:stretch>
        </p:blipFill>
        <p:spPr>
          <a:xfrm>
            <a:off x="7517931" y="2495638"/>
            <a:ext cx="3419048" cy="4028571"/>
          </a:xfrm>
          <a:prstGeom prst="rect">
            <a:avLst/>
          </a:prstGeom>
        </p:spPr>
      </p:pic>
    </p:spTree>
    <p:extLst>
      <p:ext uri="{BB962C8B-B14F-4D97-AF65-F5344CB8AC3E}">
        <p14:creationId xmlns:p14="http://schemas.microsoft.com/office/powerpoint/2010/main" val="201951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 calcmode="lin" valueType="num">
                                      <p:cBhvr>
                                        <p:cTn id="1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1000"/>
                                        <p:tgtEl>
                                          <p:spTgt spid="8"/>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MX" sz="2000" b="1" dirty="0">
                <a:solidFill>
                  <a:srgbClr val="000099"/>
                </a:solidFill>
                <a:latin typeface="Verdana" panose="020B0604030504040204" pitchFamily="34" charset="0"/>
                <a:ea typeface="Verdana" panose="020B0604030504040204" pitchFamily="34" charset="0"/>
                <a:cs typeface="Verdana" panose="020B0604030504040204" pitchFamily="34" charset="0"/>
              </a:rPr>
              <a:t>SIMULACIÓN EN MATLAB</a:t>
            </a:r>
            <a:r>
              <a:rPr lang="es-MX"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5"/>
          <p:cNvSpPr txBox="1"/>
          <p:nvPr/>
        </p:nvSpPr>
        <p:spPr>
          <a:xfrm>
            <a:off x="0" y="1344536"/>
            <a:ext cx="12192000" cy="5196294"/>
          </a:xfrm>
          <a:prstGeom prst="rect">
            <a:avLst/>
          </a:prstGeom>
          <a:noFill/>
        </p:spPr>
        <p:txBody>
          <a:bodyPr wrap="square" lIns="900000" rIns="900000" rtlCol="0">
            <a:spAutoFit/>
          </a:bodyPr>
          <a:lstStyle/>
          <a:p>
            <a:pPr algn="just">
              <a:spcAft>
                <a:spcPts val="1000"/>
              </a:spcAft>
              <a:tabLst>
                <a:tab pos="11926888" algn="l"/>
              </a:tabLst>
            </a:pPr>
            <a:r>
              <a:rPr lang="es-MX" sz="2000" b="1" dirty="0">
                <a:latin typeface="Arial" panose="020B0604020202020204" pitchFamily="34" charset="0"/>
                <a:cs typeface="Arial" panose="020B0604020202020204" pitchFamily="34" charset="0"/>
              </a:rPr>
              <a:t>Las premisas utilizadas para la simulación y los distintos escenarios en el proceso de transmisión/recepción del sistema OFDM, están conforme a:</a:t>
            </a:r>
            <a:endParaRPr lang="es-MX" sz="1900" b="1" dirty="0">
              <a:latin typeface="Arial" panose="020B0604020202020204" pitchFamily="34" charset="0"/>
              <a:cs typeface="Arial" panose="020B0604020202020204" pitchFamily="34" charset="0"/>
            </a:endParaRPr>
          </a:p>
          <a:p>
            <a:pPr marL="342900" indent="-342900" algn="just">
              <a:spcAft>
                <a:spcPts val="400"/>
              </a:spcAft>
              <a:buFont typeface="Arial" panose="020B0604020202020204" pitchFamily="34" charset="0"/>
              <a:buChar char="•"/>
              <a:tabLst>
                <a:tab pos="11926888" algn="l"/>
              </a:tabLst>
            </a:pPr>
            <a:r>
              <a:rPr lang="es-MX" sz="2000" b="1" dirty="0" smtClean="0">
                <a:latin typeface="Arial" panose="020B0604020202020204" pitchFamily="34" charset="0"/>
                <a:cs typeface="Arial" panose="020B0604020202020204" pitchFamily="34" charset="0"/>
              </a:rPr>
              <a:t>Se </a:t>
            </a:r>
            <a:r>
              <a:rPr lang="es-MX" sz="2000" b="1" dirty="0">
                <a:latin typeface="Arial" panose="020B0604020202020204" pitchFamily="34" charset="0"/>
                <a:cs typeface="Arial" panose="020B0604020202020204" pitchFamily="34" charset="0"/>
              </a:rPr>
              <a:t>establece un ancho de banda para la transmisión OFDM de 20 </a:t>
            </a:r>
            <a:r>
              <a:rPr lang="es-MX" sz="2000" b="1" dirty="0" err="1">
                <a:latin typeface="Arial" panose="020B0604020202020204" pitchFamily="34" charset="0"/>
                <a:cs typeface="Arial" panose="020B0604020202020204" pitchFamily="34" charset="0"/>
              </a:rPr>
              <a:t>Mhz</a:t>
            </a:r>
            <a:r>
              <a:rPr lang="es-MX" sz="2000" b="1" dirty="0">
                <a:latin typeface="Arial" panose="020B0604020202020204" pitchFamily="34" charset="0"/>
                <a:cs typeface="Arial" panose="020B0604020202020204" pitchFamily="34" charset="0"/>
              </a:rPr>
              <a:t>.</a:t>
            </a:r>
          </a:p>
          <a:p>
            <a:pPr marL="342900" indent="-342900" algn="just">
              <a:spcAft>
                <a:spcPts val="400"/>
              </a:spcAft>
              <a:buFont typeface="Arial" panose="020B0604020202020204" pitchFamily="34" charset="0"/>
              <a:buChar char="•"/>
              <a:tabLst>
                <a:tab pos="11926888" algn="l"/>
              </a:tabLst>
            </a:pPr>
            <a:r>
              <a:rPr lang="es-MX" sz="2000" b="1" dirty="0" smtClean="0">
                <a:latin typeface="Arial" panose="020B0604020202020204" pitchFamily="34" charset="0"/>
                <a:cs typeface="Arial" panose="020B0604020202020204" pitchFamily="34" charset="0"/>
              </a:rPr>
              <a:t>Se </a:t>
            </a:r>
            <a:r>
              <a:rPr lang="es-MX" sz="2000" b="1" dirty="0">
                <a:latin typeface="Arial" panose="020B0604020202020204" pitchFamily="34" charset="0"/>
                <a:cs typeface="Arial" panose="020B0604020202020204" pitchFamily="34" charset="0"/>
              </a:rPr>
              <a:t>utiliza 512 </a:t>
            </a:r>
            <a:r>
              <a:rPr lang="es-MX" sz="2000" b="1" dirty="0" err="1">
                <a:latin typeface="Arial" panose="020B0604020202020204" pitchFamily="34" charset="0"/>
                <a:cs typeface="Arial" panose="020B0604020202020204" pitchFamily="34" charset="0"/>
              </a:rPr>
              <a:t>subportadoras</a:t>
            </a:r>
            <a:r>
              <a:rPr lang="es-MX" sz="2000" b="1" dirty="0">
                <a:latin typeface="Arial" panose="020B0604020202020204" pitchFamily="34" charset="0"/>
                <a:cs typeface="Arial" panose="020B0604020202020204" pitchFamily="34" charset="0"/>
              </a:rPr>
              <a:t>.</a:t>
            </a:r>
          </a:p>
          <a:p>
            <a:pPr marL="342900" indent="-342900" algn="just">
              <a:spcAft>
                <a:spcPts val="400"/>
              </a:spcAft>
              <a:buFont typeface="Arial" panose="020B0604020202020204" pitchFamily="34" charset="0"/>
              <a:buChar char="•"/>
              <a:tabLst>
                <a:tab pos="11926888" algn="l"/>
              </a:tabLst>
            </a:pPr>
            <a:r>
              <a:rPr lang="es-MX" sz="2000" b="1" dirty="0" smtClean="0">
                <a:latin typeface="Arial" panose="020B0604020202020204" pitchFamily="34" charset="0"/>
                <a:cs typeface="Arial" panose="020B0604020202020204" pitchFamily="34" charset="0"/>
              </a:rPr>
              <a:t>El </a:t>
            </a:r>
            <a:r>
              <a:rPr lang="es-MX" sz="2000" b="1" dirty="0">
                <a:latin typeface="Arial" panose="020B0604020202020204" pitchFamily="34" charset="0"/>
                <a:cs typeface="Arial" panose="020B0604020202020204" pitchFamily="34" charset="0"/>
              </a:rPr>
              <a:t>número de puntos </a:t>
            </a:r>
            <a:r>
              <a:rPr lang="es-MX" sz="2000" b="1" dirty="0" smtClean="0">
                <a:latin typeface="Arial" panose="020B0604020202020204" pitchFamily="34" charset="0"/>
                <a:cs typeface="Arial" panose="020B0604020202020204" pitchFamily="34" charset="0"/>
              </a:rPr>
              <a:t>a usar para </a:t>
            </a:r>
            <a:r>
              <a:rPr lang="es-MX" sz="2000" b="1" dirty="0">
                <a:latin typeface="Arial" panose="020B0604020202020204" pitchFamily="34" charset="0"/>
                <a:cs typeface="Arial" panose="020B0604020202020204" pitchFamily="34" charset="0"/>
              </a:rPr>
              <a:t>las transformadas rápidas inversa y directa de Fourier, debe corresponder una potencia de dos (</a:t>
            </a:r>
            <a:r>
              <a:rPr lang="es-MX" sz="2000" b="1" dirty="0" smtClean="0">
                <a:latin typeface="Arial" panose="020B0604020202020204" pitchFamily="34" charset="0"/>
                <a:cs typeface="Arial" panose="020B0604020202020204" pitchFamily="34" charset="0"/>
              </a:rPr>
              <a:t>2). Se </a:t>
            </a:r>
            <a:r>
              <a:rPr lang="es-MX" sz="2000" b="1" dirty="0">
                <a:latin typeface="Arial" panose="020B0604020202020204" pitchFamily="34" charset="0"/>
                <a:cs typeface="Arial" panose="020B0604020202020204" pitchFamily="34" charset="0"/>
              </a:rPr>
              <a:t>establece en 128.</a:t>
            </a:r>
          </a:p>
          <a:p>
            <a:pPr marL="342900" indent="-342900" algn="just">
              <a:spcAft>
                <a:spcPts val="400"/>
              </a:spcAft>
              <a:buFont typeface="Arial" panose="020B0604020202020204" pitchFamily="34" charset="0"/>
              <a:buChar char="•"/>
              <a:tabLst>
                <a:tab pos="11926888" algn="l"/>
              </a:tabLst>
            </a:pPr>
            <a:r>
              <a:rPr lang="es-MX" sz="2000" b="1" dirty="0" smtClean="0">
                <a:latin typeface="Arial" panose="020B0604020202020204" pitchFamily="34" charset="0"/>
                <a:cs typeface="Arial" panose="020B0604020202020204" pitchFamily="34" charset="0"/>
              </a:rPr>
              <a:t>Se </a:t>
            </a:r>
            <a:r>
              <a:rPr lang="es-MX" sz="2000" b="1" dirty="0">
                <a:latin typeface="Arial" panose="020B0604020202020204" pitchFamily="34" charset="0"/>
                <a:cs typeface="Arial" panose="020B0604020202020204" pitchFamily="34" charset="0"/>
              </a:rPr>
              <a:t>simula para cada uno de los valores de IBO configurados en el sistema. Esto es: 3, </a:t>
            </a:r>
            <a:r>
              <a:rPr lang="es-MX" sz="2000" b="1" dirty="0" smtClean="0">
                <a:latin typeface="Arial" panose="020B0604020202020204" pitchFamily="34" charset="0"/>
                <a:cs typeface="Arial" panose="020B0604020202020204" pitchFamily="34" charset="0"/>
              </a:rPr>
              <a:t>5 </a:t>
            </a:r>
            <a:r>
              <a:rPr lang="es-MX" sz="2000" b="1" dirty="0">
                <a:latin typeface="Arial" panose="020B0604020202020204" pitchFamily="34" charset="0"/>
                <a:cs typeface="Arial" panose="020B0604020202020204" pitchFamily="34" charset="0"/>
              </a:rPr>
              <a:t>y </a:t>
            </a:r>
            <a:r>
              <a:rPr lang="es-MX" sz="2000" b="1" dirty="0" smtClean="0">
                <a:latin typeface="Arial" panose="020B0604020202020204" pitchFamily="34" charset="0"/>
                <a:cs typeface="Arial" panose="020B0604020202020204" pitchFamily="34" charset="0"/>
              </a:rPr>
              <a:t>7 </a:t>
            </a:r>
            <a:r>
              <a:rPr lang="es-MX" sz="2000" b="1" dirty="0">
                <a:latin typeface="Arial" panose="020B0604020202020204" pitchFamily="34" charset="0"/>
                <a:cs typeface="Arial" panose="020B0604020202020204" pitchFamily="34" charset="0"/>
              </a:rPr>
              <a:t>dB.</a:t>
            </a:r>
          </a:p>
          <a:p>
            <a:pPr marL="342900" indent="-342900" algn="just">
              <a:spcAft>
                <a:spcPts val="400"/>
              </a:spcAft>
              <a:buFont typeface="Arial" panose="020B0604020202020204" pitchFamily="34" charset="0"/>
              <a:buChar char="•"/>
              <a:tabLst>
                <a:tab pos="11926888" algn="l"/>
              </a:tabLst>
            </a:pPr>
            <a:r>
              <a:rPr lang="es-MX" sz="2000" b="1" dirty="0" smtClean="0">
                <a:latin typeface="Arial" panose="020B0604020202020204" pitchFamily="34" charset="0"/>
                <a:cs typeface="Arial" panose="020B0604020202020204" pitchFamily="34" charset="0"/>
              </a:rPr>
              <a:t>Se </a:t>
            </a:r>
            <a:r>
              <a:rPr lang="es-MX" sz="2000" b="1" dirty="0">
                <a:latin typeface="Arial" panose="020B0604020202020204" pitchFamily="34" charset="0"/>
                <a:cs typeface="Arial" panose="020B0604020202020204" pitchFamily="34" charset="0"/>
              </a:rPr>
              <a:t>realiza la simulación en los dos tipos de modulación configuradas en el programa: 64-PSK y 256-QAM.</a:t>
            </a:r>
          </a:p>
          <a:p>
            <a:pPr marL="342900" indent="-342900" algn="just">
              <a:spcAft>
                <a:spcPts val="400"/>
              </a:spcAft>
              <a:buFont typeface="Arial" panose="020B0604020202020204" pitchFamily="34" charset="0"/>
              <a:buChar char="•"/>
              <a:tabLst>
                <a:tab pos="11926888" algn="l"/>
              </a:tabLst>
            </a:pPr>
            <a:r>
              <a:rPr lang="es-MX" sz="2000" b="1" dirty="0" smtClean="0">
                <a:latin typeface="Arial" panose="020B0604020202020204" pitchFamily="34" charset="0"/>
                <a:cs typeface="Arial" panose="020B0604020202020204" pitchFamily="34" charset="0"/>
              </a:rPr>
              <a:t>Se </a:t>
            </a:r>
            <a:r>
              <a:rPr lang="es-MX" sz="2000" b="1" dirty="0">
                <a:latin typeface="Arial" panose="020B0604020202020204" pitchFamily="34" charset="0"/>
                <a:cs typeface="Arial" panose="020B0604020202020204" pitchFamily="34" charset="0"/>
              </a:rPr>
              <a:t>designa como longitud del prefijo cíclico, un valor equivalente a ¼ de la longitud del símbolo de OFDM.</a:t>
            </a:r>
          </a:p>
          <a:p>
            <a:pPr marL="342900" indent="-342900" algn="just">
              <a:spcAft>
                <a:spcPts val="400"/>
              </a:spcAft>
              <a:buFont typeface="Arial" panose="020B0604020202020204" pitchFamily="34" charset="0"/>
              <a:buChar char="•"/>
              <a:tabLst>
                <a:tab pos="11926888" algn="l"/>
              </a:tabLst>
            </a:pPr>
            <a:r>
              <a:rPr lang="es-MX" sz="2000" b="1" dirty="0" smtClean="0">
                <a:latin typeface="Arial" panose="020B0604020202020204" pitchFamily="34" charset="0"/>
                <a:cs typeface="Arial" panose="020B0604020202020204" pitchFamily="34" charset="0"/>
              </a:rPr>
              <a:t>Se </a:t>
            </a:r>
            <a:r>
              <a:rPr lang="es-MX" sz="2000" b="1" dirty="0">
                <a:latin typeface="Arial" panose="020B0604020202020204" pitchFamily="34" charset="0"/>
                <a:cs typeface="Arial" panose="020B0604020202020204" pitchFamily="34" charset="0"/>
              </a:rPr>
              <a:t>utiliza 100 símbolos de OFDM.</a:t>
            </a:r>
          </a:p>
          <a:p>
            <a:pPr marL="342900" indent="-342900" algn="just">
              <a:spcAft>
                <a:spcPts val="400"/>
              </a:spcAft>
              <a:buFont typeface="Arial" panose="020B0604020202020204" pitchFamily="34" charset="0"/>
              <a:buChar char="•"/>
              <a:tabLst>
                <a:tab pos="11926888" algn="l"/>
              </a:tabLst>
            </a:pPr>
            <a:r>
              <a:rPr lang="es-MX" sz="2000" b="1" dirty="0" smtClean="0">
                <a:latin typeface="Arial" panose="020B0604020202020204" pitchFamily="34" charset="0"/>
                <a:cs typeface="Arial" panose="020B0604020202020204" pitchFamily="34" charset="0"/>
              </a:rPr>
              <a:t>El </a:t>
            </a:r>
            <a:r>
              <a:rPr lang="es-MX" sz="2000" b="1" dirty="0">
                <a:latin typeface="Arial" panose="020B0604020202020204" pitchFamily="34" charset="0"/>
                <a:cs typeface="Arial" panose="020B0604020202020204" pitchFamily="34" charset="0"/>
              </a:rPr>
              <a:t>número de datos a transmitir para cada una de las simulaciones es de 51.200 (correspondiente a 100 símbolos OFDM x 512 </a:t>
            </a:r>
            <a:r>
              <a:rPr lang="es-MX" sz="2000" b="1" dirty="0" err="1">
                <a:latin typeface="Arial" panose="020B0604020202020204" pitchFamily="34" charset="0"/>
                <a:cs typeface="Arial" panose="020B0604020202020204" pitchFamily="34" charset="0"/>
              </a:rPr>
              <a:t>subportadoras</a:t>
            </a:r>
            <a:r>
              <a:rPr lang="es-MX" sz="2000" b="1" dirty="0">
                <a:latin typeface="Arial" panose="020B0604020202020204" pitchFamily="34" charset="0"/>
                <a:cs typeface="Arial" panose="020B0604020202020204" pitchFamily="34" charset="0"/>
              </a:rPr>
              <a:t>).</a:t>
            </a:r>
          </a:p>
        </p:txBody>
      </p:sp>
      <p:pic>
        <p:nvPicPr>
          <p:cNvPr id="7" name="Picture 2" descr="Resultado de imagen para boton indice">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44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MX"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RESULTADOS DE SIMULACIÓN </a:t>
            </a:r>
            <a:r>
              <a:rPr lang="es-MX" sz="2000" b="1" dirty="0">
                <a:solidFill>
                  <a:srgbClr val="000099"/>
                </a:solidFill>
                <a:latin typeface="Verdana" panose="020B0604030504040204" pitchFamily="34" charset="0"/>
                <a:ea typeface="Verdana" panose="020B0604030504040204" pitchFamily="34" charset="0"/>
                <a:cs typeface="Verdana" panose="020B0604030504040204" pitchFamily="34" charset="0"/>
              </a:rPr>
              <a:t>EN MATLAB</a:t>
            </a:r>
            <a:r>
              <a:rPr lang="es-MX"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5"/>
          <p:cNvSpPr txBox="1"/>
          <p:nvPr/>
        </p:nvSpPr>
        <p:spPr>
          <a:xfrm>
            <a:off x="0" y="1344536"/>
            <a:ext cx="12192000" cy="400110"/>
          </a:xfrm>
          <a:prstGeom prst="rect">
            <a:avLst/>
          </a:prstGeom>
          <a:noFill/>
        </p:spPr>
        <p:txBody>
          <a:bodyPr wrap="square" lIns="900000" rIns="900000" rtlCol="0">
            <a:spAutoFit/>
          </a:bodyPr>
          <a:lstStyle/>
          <a:p>
            <a:pPr algn="ctr">
              <a:spcAft>
                <a:spcPts val="1000"/>
              </a:spcAft>
              <a:tabLst>
                <a:tab pos="11926888" algn="l"/>
              </a:tabLst>
            </a:pPr>
            <a:r>
              <a:rPr lang="es-MX" sz="2000" b="1" dirty="0" smtClean="0">
                <a:latin typeface="Arial" panose="020B0604020202020204" pitchFamily="34" charset="0"/>
                <a:cs typeface="Arial" panose="020B0604020202020204" pitchFamily="34" charset="0"/>
              </a:rPr>
              <a:t>Análisis del espectro de frecuencia</a:t>
            </a:r>
            <a:endParaRPr lang="es-MX" sz="2000" b="1" dirty="0">
              <a:latin typeface="Arial" panose="020B0604020202020204" pitchFamily="34" charset="0"/>
              <a:cs typeface="Arial" panose="020B0604020202020204" pitchFamily="34" charset="0"/>
            </a:endParaRPr>
          </a:p>
        </p:txBody>
      </p:sp>
      <p:grpSp>
        <p:nvGrpSpPr>
          <p:cNvPr id="17" name="Grupo 16"/>
          <p:cNvGrpSpPr/>
          <p:nvPr/>
        </p:nvGrpSpPr>
        <p:grpSpPr>
          <a:xfrm>
            <a:off x="104588" y="2237874"/>
            <a:ext cx="4420087" cy="2852439"/>
            <a:chOff x="104588" y="2237874"/>
            <a:chExt cx="4420087" cy="2852439"/>
          </a:xfrm>
        </p:grpSpPr>
        <p:pic>
          <p:nvPicPr>
            <p:cNvPr id="3" name="Imagen 2"/>
            <p:cNvPicPr>
              <a:picLocks noChangeAspect="1"/>
            </p:cNvPicPr>
            <p:nvPr/>
          </p:nvPicPr>
          <p:blipFill>
            <a:blip r:embed="rId2"/>
            <a:stretch>
              <a:fillRect/>
            </a:stretch>
          </p:blipFill>
          <p:spPr>
            <a:xfrm>
              <a:off x="104588" y="2237874"/>
              <a:ext cx="4420087" cy="2595127"/>
            </a:xfrm>
            <a:prstGeom prst="rect">
              <a:avLst/>
            </a:prstGeom>
          </p:spPr>
        </p:pic>
        <p:sp>
          <p:nvSpPr>
            <p:cNvPr id="26" name="CuadroTexto 25"/>
            <p:cNvSpPr txBox="1"/>
            <p:nvPr/>
          </p:nvSpPr>
          <p:spPr>
            <a:xfrm>
              <a:off x="709863" y="4921036"/>
              <a:ext cx="2857500" cy="169277"/>
            </a:xfrm>
            <a:prstGeom prst="rect">
              <a:avLst/>
            </a:prstGeom>
            <a:noFill/>
          </p:spPr>
          <p:txBody>
            <a:bodyPr wrap="square" lIns="0" tIns="0" rIns="0" bIns="0" rtlCol="0">
              <a:spAutoFit/>
            </a:bodyPr>
            <a:lstStyle/>
            <a:p>
              <a:pPr algn="ctr"/>
              <a:r>
                <a:rPr lang="es-VE" sz="1100" b="1" dirty="0" smtClean="0"/>
                <a:t>Espectro de frecuencia antes del amplificador</a:t>
              </a:r>
              <a:endParaRPr lang="es-VE" sz="1100" b="1" dirty="0"/>
            </a:p>
          </p:txBody>
        </p:sp>
      </p:grpSp>
      <p:pic>
        <p:nvPicPr>
          <p:cNvPr id="10" name="Imagen 9"/>
          <p:cNvPicPr>
            <a:picLocks noChangeAspect="1"/>
          </p:cNvPicPr>
          <p:nvPr/>
        </p:nvPicPr>
        <p:blipFill>
          <a:blip r:embed="rId3"/>
          <a:stretch>
            <a:fillRect/>
          </a:stretch>
        </p:blipFill>
        <p:spPr>
          <a:xfrm>
            <a:off x="8383880" y="2286006"/>
            <a:ext cx="3600000" cy="2041497"/>
          </a:xfrm>
          <a:prstGeom prst="rect">
            <a:avLst/>
          </a:prstGeom>
        </p:spPr>
      </p:pic>
      <p:pic>
        <p:nvPicPr>
          <p:cNvPr id="11" name="Imagen 10"/>
          <p:cNvPicPr>
            <a:picLocks noChangeAspect="1"/>
          </p:cNvPicPr>
          <p:nvPr/>
        </p:nvPicPr>
        <p:blipFill>
          <a:blip r:embed="rId4">
            <a:clrChange>
              <a:clrFrom>
                <a:srgbClr val="FFFFFF"/>
              </a:clrFrom>
              <a:clrTo>
                <a:srgbClr val="FFFFFF">
                  <a:alpha val="0"/>
                </a:srgbClr>
              </a:clrTo>
            </a:clrChange>
          </a:blip>
          <a:stretch>
            <a:fillRect/>
          </a:stretch>
        </p:blipFill>
        <p:spPr>
          <a:xfrm>
            <a:off x="4524675" y="2347603"/>
            <a:ext cx="3600000" cy="2028864"/>
          </a:xfrm>
          <a:prstGeom prst="rect">
            <a:avLst/>
          </a:prstGeom>
        </p:spPr>
      </p:pic>
      <p:grpSp>
        <p:nvGrpSpPr>
          <p:cNvPr id="18" name="Grupo 17"/>
          <p:cNvGrpSpPr/>
          <p:nvPr/>
        </p:nvGrpSpPr>
        <p:grpSpPr>
          <a:xfrm>
            <a:off x="3410952" y="3915718"/>
            <a:ext cx="8252369" cy="2333841"/>
            <a:chOff x="3410952" y="3915718"/>
            <a:chExt cx="8252369" cy="2333841"/>
          </a:xfrm>
        </p:grpSpPr>
        <p:sp>
          <p:nvSpPr>
            <p:cNvPr id="76" name="CuadroTexto 75"/>
            <p:cNvSpPr txBox="1"/>
            <p:nvPr/>
          </p:nvSpPr>
          <p:spPr>
            <a:xfrm>
              <a:off x="3410952" y="5326229"/>
              <a:ext cx="8252369" cy="923330"/>
            </a:xfrm>
            <a:prstGeom prst="rect">
              <a:avLst/>
            </a:prstGeom>
            <a:noFill/>
            <a:ln>
              <a:noFill/>
            </a:ln>
          </p:spPr>
          <p:txBody>
            <a:bodyPr wrap="square" rtlCol="0">
              <a:spAutoFit/>
            </a:bodyPr>
            <a:lstStyle/>
            <a:p>
              <a:r>
                <a:rPr lang="es-VE" dirty="0" smtClean="0">
                  <a:solidFill>
                    <a:srgbClr val="7030A0"/>
                  </a:solidFill>
                </a:rPr>
                <a:t>A medida que el espectro de frecuencia se separa de la curva original antes del amplificador, se produce generación de señales fuera del ancho de banda original, lo que trae como consecuencia incremento del BER</a:t>
              </a:r>
              <a:endParaRPr lang="es-VE" dirty="0">
                <a:solidFill>
                  <a:srgbClr val="7030A0"/>
                </a:solidFill>
              </a:endParaRPr>
            </a:p>
          </p:txBody>
        </p:sp>
        <p:cxnSp>
          <p:nvCxnSpPr>
            <p:cNvPr id="13" name="Conector recto de flecha 12"/>
            <p:cNvCxnSpPr>
              <a:stCxn id="76" idx="0"/>
            </p:cNvCxnSpPr>
            <p:nvPr/>
          </p:nvCxnSpPr>
          <p:spPr>
            <a:xfrm flipH="1" flipV="1">
              <a:off x="4896853" y="4143069"/>
              <a:ext cx="2640284" cy="11831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a:stCxn id="76" idx="0"/>
            </p:cNvCxnSpPr>
            <p:nvPr/>
          </p:nvCxnSpPr>
          <p:spPr>
            <a:xfrm flipV="1">
              <a:off x="7537137" y="3915718"/>
              <a:ext cx="1233884" cy="14105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40" name="Picture 2" descr="Resultado de imagen para boton indice">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59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MX"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RESULTADOS DE SIMULACIÓN </a:t>
            </a:r>
            <a:r>
              <a:rPr lang="es-MX" sz="2000" b="1" dirty="0">
                <a:solidFill>
                  <a:srgbClr val="000099"/>
                </a:solidFill>
                <a:latin typeface="Verdana" panose="020B0604030504040204" pitchFamily="34" charset="0"/>
                <a:ea typeface="Verdana" panose="020B0604030504040204" pitchFamily="34" charset="0"/>
                <a:cs typeface="Verdana" panose="020B0604030504040204" pitchFamily="34" charset="0"/>
              </a:rPr>
              <a:t>EN MATLAB</a:t>
            </a:r>
            <a:r>
              <a:rPr lang="es-MX"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5"/>
          <p:cNvSpPr txBox="1"/>
          <p:nvPr/>
        </p:nvSpPr>
        <p:spPr>
          <a:xfrm>
            <a:off x="0" y="1344536"/>
            <a:ext cx="12192000" cy="400110"/>
          </a:xfrm>
          <a:prstGeom prst="rect">
            <a:avLst/>
          </a:prstGeom>
          <a:noFill/>
        </p:spPr>
        <p:txBody>
          <a:bodyPr wrap="square" lIns="900000" rIns="900000" rtlCol="0">
            <a:spAutoFit/>
          </a:bodyPr>
          <a:lstStyle/>
          <a:p>
            <a:pPr algn="ctr">
              <a:spcAft>
                <a:spcPts val="1000"/>
              </a:spcAft>
              <a:tabLst>
                <a:tab pos="11926888" algn="l"/>
              </a:tabLst>
            </a:pPr>
            <a:r>
              <a:rPr lang="es-MX" sz="2000" b="1" dirty="0" smtClean="0">
                <a:latin typeface="Arial" panose="020B0604020202020204" pitchFamily="34" charset="0"/>
                <a:cs typeface="Arial" panose="020B0604020202020204" pitchFamily="34" charset="0"/>
              </a:rPr>
              <a:t>Análisis del Diagrama de Constelación</a:t>
            </a:r>
            <a:endParaRPr lang="es-MX" sz="2000" b="1" dirty="0">
              <a:latin typeface="Arial" panose="020B0604020202020204" pitchFamily="34" charset="0"/>
              <a:cs typeface="Arial" panose="020B0604020202020204" pitchFamily="34" charset="0"/>
            </a:endParaRPr>
          </a:p>
        </p:txBody>
      </p:sp>
      <p:grpSp>
        <p:nvGrpSpPr>
          <p:cNvPr id="79" name="Grupo 78"/>
          <p:cNvGrpSpPr/>
          <p:nvPr/>
        </p:nvGrpSpPr>
        <p:grpSpPr>
          <a:xfrm>
            <a:off x="0" y="2032007"/>
            <a:ext cx="2857500" cy="1554359"/>
            <a:chOff x="0" y="1860557"/>
            <a:chExt cx="2857500" cy="1554359"/>
          </a:xfrm>
        </p:grpSpPr>
        <p:pic>
          <p:nvPicPr>
            <p:cNvPr id="77" name="Imagen 76"/>
            <p:cNvPicPr>
              <a:picLocks noChangeAspect="1"/>
            </p:cNvPicPr>
            <p:nvPr/>
          </p:nvPicPr>
          <p:blipFill>
            <a:blip r:embed="rId2">
              <a:clrChange>
                <a:clrFrom>
                  <a:srgbClr val="FFFFFF"/>
                </a:clrFrom>
                <a:clrTo>
                  <a:srgbClr val="FFFFFF">
                    <a:alpha val="0"/>
                  </a:srgbClr>
                </a:clrTo>
              </a:clrChange>
            </a:blip>
            <a:stretch>
              <a:fillRect/>
            </a:stretch>
          </p:blipFill>
          <p:spPr>
            <a:xfrm>
              <a:off x="666949" y="1860557"/>
              <a:ext cx="1399976" cy="1399976"/>
            </a:xfrm>
            <a:prstGeom prst="rect">
              <a:avLst/>
            </a:prstGeom>
          </p:spPr>
        </p:pic>
        <p:sp>
          <p:nvSpPr>
            <p:cNvPr id="78" name="CuadroTexto 77"/>
            <p:cNvSpPr txBox="1"/>
            <p:nvPr/>
          </p:nvSpPr>
          <p:spPr>
            <a:xfrm>
              <a:off x="0" y="3245639"/>
              <a:ext cx="2857500" cy="169277"/>
            </a:xfrm>
            <a:prstGeom prst="rect">
              <a:avLst/>
            </a:prstGeom>
            <a:noFill/>
          </p:spPr>
          <p:txBody>
            <a:bodyPr wrap="square" lIns="0" tIns="0" rIns="0" bIns="0" rtlCol="0">
              <a:spAutoFit/>
            </a:bodyPr>
            <a:lstStyle/>
            <a:p>
              <a:pPr algn="ctr"/>
              <a:r>
                <a:rPr lang="es-VE" sz="1100" b="1" dirty="0" smtClean="0"/>
                <a:t>Diagrama de Constelación ideal </a:t>
              </a:r>
              <a:r>
                <a:rPr lang="es-VE" sz="1100" b="1" dirty="0" err="1" smtClean="0"/>
                <a:t>mod</a:t>
              </a:r>
              <a:r>
                <a:rPr lang="es-VE" sz="1100" b="1" dirty="0" smtClean="0"/>
                <a:t>. 64-PSK</a:t>
              </a:r>
              <a:endParaRPr lang="es-VE" sz="1100" b="1" dirty="0"/>
            </a:p>
          </p:txBody>
        </p:sp>
      </p:grpSp>
      <p:grpSp>
        <p:nvGrpSpPr>
          <p:cNvPr id="93" name="Grupo 92"/>
          <p:cNvGrpSpPr/>
          <p:nvPr/>
        </p:nvGrpSpPr>
        <p:grpSpPr>
          <a:xfrm>
            <a:off x="0" y="4010025"/>
            <a:ext cx="2857500" cy="1542004"/>
            <a:chOff x="0" y="4010025"/>
            <a:chExt cx="2857500" cy="1542004"/>
          </a:xfrm>
        </p:grpSpPr>
        <p:pic>
          <p:nvPicPr>
            <p:cNvPr id="80" name="Imagen 79"/>
            <p:cNvPicPr>
              <a:picLocks noChangeAspect="1"/>
            </p:cNvPicPr>
            <p:nvPr/>
          </p:nvPicPr>
          <p:blipFill>
            <a:blip r:embed="rId3">
              <a:clrChange>
                <a:clrFrom>
                  <a:srgbClr val="FFFFFF"/>
                </a:clrFrom>
                <a:clrTo>
                  <a:srgbClr val="FFFFFF">
                    <a:alpha val="0"/>
                  </a:srgbClr>
                </a:clrTo>
              </a:clrChange>
            </a:blip>
            <a:stretch>
              <a:fillRect/>
            </a:stretch>
          </p:blipFill>
          <p:spPr>
            <a:xfrm>
              <a:off x="666949" y="4010025"/>
              <a:ext cx="1358647" cy="1372727"/>
            </a:xfrm>
            <a:prstGeom prst="rect">
              <a:avLst/>
            </a:prstGeom>
          </p:spPr>
        </p:pic>
        <p:sp>
          <p:nvSpPr>
            <p:cNvPr id="81" name="CuadroTexto 80"/>
            <p:cNvSpPr txBox="1"/>
            <p:nvPr/>
          </p:nvSpPr>
          <p:spPr>
            <a:xfrm>
              <a:off x="0" y="5382752"/>
              <a:ext cx="2857500" cy="169277"/>
            </a:xfrm>
            <a:prstGeom prst="rect">
              <a:avLst/>
            </a:prstGeom>
            <a:noFill/>
          </p:spPr>
          <p:txBody>
            <a:bodyPr wrap="square" lIns="0" tIns="0" rIns="0" bIns="0" rtlCol="0">
              <a:spAutoFit/>
            </a:bodyPr>
            <a:lstStyle/>
            <a:p>
              <a:pPr algn="ctr"/>
              <a:r>
                <a:rPr lang="es-VE" sz="1100" b="1" dirty="0" smtClean="0"/>
                <a:t>Diagrama de Constelación ideal </a:t>
              </a:r>
              <a:r>
                <a:rPr lang="es-VE" sz="1100" b="1" dirty="0" err="1" smtClean="0"/>
                <a:t>mod</a:t>
              </a:r>
              <a:r>
                <a:rPr lang="es-VE" sz="1100" b="1" dirty="0" smtClean="0"/>
                <a:t>. 256-QAM</a:t>
              </a:r>
              <a:endParaRPr lang="es-VE" sz="1100" b="1" dirty="0"/>
            </a:p>
          </p:txBody>
        </p:sp>
      </p:grpSp>
      <p:pic>
        <p:nvPicPr>
          <p:cNvPr id="82" name="Imagen 81"/>
          <p:cNvPicPr>
            <a:picLocks noChangeAspect="1"/>
          </p:cNvPicPr>
          <p:nvPr/>
        </p:nvPicPr>
        <p:blipFill>
          <a:blip r:embed="rId4">
            <a:clrChange>
              <a:clrFrom>
                <a:srgbClr val="FFFFFF"/>
              </a:clrFrom>
              <a:clrTo>
                <a:srgbClr val="FFFFFF">
                  <a:alpha val="0"/>
                </a:srgbClr>
              </a:clrTo>
            </a:clrChange>
          </a:blip>
          <a:stretch>
            <a:fillRect/>
          </a:stretch>
        </p:blipFill>
        <p:spPr>
          <a:xfrm>
            <a:off x="2760436" y="1954196"/>
            <a:ext cx="1533429" cy="1510837"/>
          </a:xfrm>
          <a:prstGeom prst="rect">
            <a:avLst/>
          </a:prstGeom>
        </p:spPr>
      </p:pic>
      <p:pic>
        <p:nvPicPr>
          <p:cNvPr id="83" name="Imagen 82"/>
          <p:cNvPicPr>
            <a:picLocks noChangeAspect="1"/>
          </p:cNvPicPr>
          <p:nvPr/>
        </p:nvPicPr>
        <p:blipFill>
          <a:blip r:embed="rId5">
            <a:clrChange>
              <a:clrFrom>
                <a:srgbClr val="FFFFFF"/>
              </a:clrFrom>
              <a:clrTo>
                <a:srgbClr val="FFFFFF">
                  <a:alpha val="0"/>
                </a:srgbClr>
              </a:clrTo>
            </a:clrChange>
          </a:blip>
          <a:stretch>
            <a:fillRect/>
          </a:stretch>
        </p:blipFill>
        <p:spPr>
          <a:xfrm>
            <a:off x="4795332" y="1861834"/>
            <a:ext cx="1793910" cy="1724532"/>
          </a:xfrm>
          <a:prstGeom prst="rect">
            <a:avLst/>
          </a:prstGeom>
        </p:spPr>
      </p:pic>
      <p:pic>
        <p:nvPicPr>
          <p:cNvPr id="84" name="Imagen 83"/>
          <p:cNvPicPr>
            <a:picLocks noChangeAspect="1"/>
          </p:cNvPicPr>
          <p:nvPr/>
        </p:nvPicPr>
        <p:blipFill>
          <a:blip r:embed="rId6">
            <a:clrChange>
              <a:clrFrom>
                <a:srgbClr val="FFFFFF"/>
              </a:clrFrom>
              <a:clrTo>
                <a:srgbClr val="FFFFFF">
                  <a:alpha val="0"/>
                </a:srgbClr>
              </a:clrTo>
            </a:clrChange>
          </a:blip>
          <a:stretch>
            <a:fillRect/>
          </a:stretch>
        </p:blipFill>
        <p:spPr>
          <a:xfrm>
            <a:off x="9550000" y="1673624"/>
            <a:ext cx="2052379" cy="2052379"/>
          </a:xfrm>
          <a:prstGeom prst="rect">
            <a:avLst/>
          </a:prstGeom>
        </p:spPr>
      </p:pic>
      <p:pic>
        <p:nvPicPr>
          <p:cNvPr id="85" name="Imagen 84"/>
          <p:cNvPicPr>
            <a:picLocks noChangeAspect="1"/>
          </p:cNvPicPr>
          <p:nvPr/>
        </p:nvPicPr>
        <p:blipFill>
          <a:blip r:embed="rId7">
            <a:clrChange>
              <a:clrFrom>
                <a:srgbClr val="FFFFFF"/>
              </a:clrFrom>
              <a:clrTo>
                <a:srgbClr val="FFFFFF">
                  <a:alpha val="0"/>
                </a:srgbClr>
              </a:clrTo>
            </a:clrChange>
          </a:blip>
          <a:stretch>
            <a:fillRect/>
          </a:stretch>
        </p:blipFill>
        <p:spPr>
          <a:xfrm>
            <a:off x="7111244" y="1783994"/>
            <a:ext cx="1849135" cy="1825515"/>
          </a:xfrm>
          <a:prstGeom prst="rect">
            <a:avLst/>
          </a:prstGeom>
        </p:spPr>
      </p:pic>
      <p:pic>
        <p:nvPicPr>
          <p:cNvPr id="86" name="Imagen 85"/>
          <p:cNvPicPr>
            <a:picLocks noChangeAspect="1"/>
          </p:cNvPicPr>
          <p:nvPr/>
        </p:nvPicPr>
        <p:blipFill>
          <a:blip r:embed="rId8">
            <a:clrChange>
              <a:clrFrom>
                <a:srgbClr val="FFFEFF"/>
              </a:clrFrom>
              <a:clrTo>
                <a:srgbClr val="FFFEFF">
                  <a:alpha val="0"/>
                </a:srgbClr>
              </a:clrTo>
            </a:clrChange>
          </a:blip>
          <a:stretch>
            <a:fillRect/>
          </a:stretch>
        </p:blipFill>
        <p:spPr>
          <a:xfrm>
            <a:off x="2886876" y="4051822"/>
            <a:ext cx="1318835" cy="1289131"/>
          </a:xfrm>
          <a:prstGeom prst="rect">
            <a:avLst/>
          </a:prstGeom>
        </p:spPr>
      </p:pic>
      <p:pic>
        <p:nvPicPr>
          <p:cNvPr id="90" name="Imagen 89"/>
          <p:cNvPicPr>
            <a:picLocks noChangeAspect="1"/>
          </p:cNvPicPr>
          <p:nvPr/>
        </p:nvPicPr>
        <p:blipFill>
          <a:blip r:embed="rId9"/>
          <a:stretch>
            <a:fillRect/>
          </a:stretch>
        </p:blipFill>
        <p:spPr>
          <a:xfrm>
            <a:off x="7282650" y="3943350"/>
            <a:ext cx="1506322" cy="1502454"/>
          </a:xfrm>
          <a:prstGeom prst="rect">
            <a:avLst/>
          </a:prstGeom>
        </p:spPr>
      </p:pic>
      <p:pic>
        <p:nvPicPr>
          <p:cNvPr id="91" name="Imagen 90"/>
          <p:cNvPicPr>
            <a:picLocks noChangeAspect="1"/>
          </p:cNvPicPr>
          <p:nvPr/>
        </p:nvPicPr>
        <p:blipFill>
          <a:blip r:embed="rId10">
            <a:clrChange>
              <a:clrFrom>
                <a:srgbClr val="FFFFFF"/>
              </a:clrFrom>
              <a:clrTo>
                <a:srgbClr val="FFFFFF">
                  <a:alpha val="0"/>
                </a:srgbClr>
              </a:clrTo>
            </a:clrChange>
          </a:blip>
          <a:stretch>
            <a:fillRect/>
          </a:stretch>
        </p:blipFill>
        <p:spPr>
          <a:xfrm>
            <a:off x="4974104" y="4027320"/>
            <a:ext cx="1436365" cy="1408742"/>
          </a:xfrm>
          <a:prstGeom prst="rect">
            <a:avLst/>
          </a:prstGeom>
        </p:spPr>
      </p:pic>
      <p:pic>
        <p:nvPicPr>
          <p:cNvPr id="92" name="Imagen 91"/>
          <p:cNvPicPr>
            <a:picLocks noChangeAspect="1"/>
          </p:cNvPicPr>
          <p:nvPr/>
        </p:nvPicPr>
        <p:blipFill>
          <a:blip r:embed="rId11">
            <a:clrChange>
              <a:clrFrom>
                <a:srgbClr val="FFFFFF"/>
              </a:clrFrom>
              <a:clrTo>
                <a:srgbClr val="FFFFFF">
                  <a:alpha val="0"/>
                </a:srgbClr>
              </a:clrTo>
            </a:clrChange>
          </a:blip>
          <a:stretch>
            <a:fillRect/>
          </a:stretch>
        </p:blipFill>
        <p:spPr>
          <a:xfrm>
            <a:off x="9807378" y="3942304"/>
            <a:ext cx="1537622" cy="1493758"/>
          </a:xfrm>
          <a:prstGeom prst="rect">
            <a:avLst/>
          </a:prstGeom>
        </p:spPr>
      </p:pic>
      <p:sp>
        <p:nvSpPr>
          <p:cNvPr id="94" name="Flecha derecha 93"/>
          <p:cNvSpPr/>
          <p:nvPr/>
        </p:nvSpPr>
        <p:spPr>
          <a:xfrm>
            <a:off x="3429000" y="5666874"/>
            <a:ext cx="7339263" cy="312821"/>
          </a:xfrm>
          <a:prstGeom prst="rightArrow">
            <a:avLst>
              <a:gd name="adj1" fmla="val 34616"/>
              <a:gd name="adj2" fmla="val 146154"/>
            </a:avLst>
          </a:prstGeom>
          <a:gradFill flip="none" rotWithShape="1">
            <a:gsLst>
              <a:gs pos="29000">
                <a:srgbClr val="66FF66"/>
              </a:gs>
              <a:gs pos="100000">
                <a:srgbClr val="FF0000"/>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5" name="CuadroTexto 94"/>
          <p:cNvSpPr txBox="1"/>
          <p:nvPr/>
        </p:nvSpPr>
        <p:spPr>
          <a:xfrm>
            <a:off x="3330694" y="5887341"/>
            <a:ext cx="7903912" cy="646331"/>
          </a:xfrm>
          <a:prstGeom prst="rect">
            <a:avLst/>
          </a:prstGeom>
          <a:noFill/>
          <a:ln>
            <a:noFill/>
          </a:ln>
        </p:spPr>
        <p:txBody>
          <a:bodyPr wrap="square" rtlCol="0">
            <a:spAutoFit/>
          </a:bodyPr>
          <a:lstStyle/>
          <a:p>
            <a:r>
              <a:rPr lang="es-VE" b="1" dirty="0" smtClean="0">
                <a:solidFill>
                  <a:srgbClr val="7030A0"/>
                </a:solidFill>
              </a:rPr>
              <a:t>A medida que se dispersan los datos recibidos, mayor es el BER y menos confiable es el proceso de comunicación</a:t>
            </a:r>
            <a:endParaRPr lang="es-VE" b="1" dirty="0">
              <a:solidFill>
                <a:srgbClr val="7030A0"/>
              </a:solidFill>
            </a:endParaRPr>
          </a:p>
        </p:txBody>
      </p:sp>
      <p:pic>
        <p:nvPicPr>
          <p:cNvPr id="97" name="Picture 2" descr="Resultado de imagen para boton indice">
            <a:hlinkClick r:id="rId12"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63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wipe(left)">
                                      <p:cBhvr>
                                        <p:cTn id="18" dur="500"/>
                                        <p:tgtEl>
                                          <p:spTgt spid="82"/>
                                        </p:tgtEl>
                                      </p:cBhvr>
                                    </p:animEffect>
                                  </p:childTnLst>
                                </p:cTn>
                              </p:par>
                              <p:par>
                                <p:cTn id="19" presetID="22" presetClass="entr" presetSubtype="8" fill="hold" nodeType="with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wipe(left)">
                                      <p:cBhvr>
                                        <p:cTn id="21" dur="500"/>
                                        <p:tgtEl>
                                          <p:spTgt spid="86"/>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83"/>
                                        </p:tgtEl>
                                        <p:attrNameLst>
                                          <p:attrName>style.visibility</p:attrName>
                                        </p:attrNameLst>
                                      </p:cBhvr>
                                      <p:to>
                                        <p:strVal val="visible"/>
                                      </p:to>
                                    </p:set>
                                    <p:animEffect transition="in" filter="wipe(left)">
                                      <p:cBhvr>
                                        <p:cTn id="25" dur="500"/>
                                        <p:tgtEl>
                                          <p:spTgt spid="83"/>
                                        </p:tgtEl>
                                      </p:cBhvr>
                                    </p:animEffect>
                                  </p:childTnLst>
                                </p:cTn>
                              </p:par>
                              <p:par>
                                <p:cTn id="26" presetID="22" presetClass="entr" presetSubtype="8" fill="hold" nodeType="with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wipe(left)">
                                      <p:cBhvr>
                                        <p:cTn id="32" dur="500"/>
                                        <p:tgtEl>
                                          <p:spTgt spid="85"/>
                                        </p:tgtEl>
                                      </p:cBhvr>
                                    </p:animEffect>
                                  </p:childTnLst>
                                </p:cTn>
                              </p:par>
                              <p:par>
                                <p:cTn id="33" presetID="22" presetClass="entr" presetSubtype="8" fill="hold" nodeType="with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wipe(left)">
                                      <p:cBhvr>
                                        <p:cTn id="35" dur="500"/>
                                        <p:tgtEl>
                                          <p:spTgt spid="90"/>
                                        </p:tgtEl>
                                      </p:cBhvr>
                                    </p:animEffec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84"/>
                                        </p:tgtEl>
                                        <p:attrNameLst>
                                          <p:attrName>style.visibility</p:attrName>
                                        </p:attrNameLst>
                                      </p:cBhvr>
                                      <p:to>
                                        <p:strVal val="visible"/>
                                      </p:to>
                                    </p:set>
                                    <p:animEffect transition="in" filter="wipe(left)">
                                      <p:cBhvr>
                                        <p:cTn id="39" dur="500"/>
                                        <p:tgtEl>
                                          <p:spTgt spid="84"/>
                                        </p:tgtEl>
                                      </p:cBhvr>
                                    </p:animEffect>
                                  </p:childTnLst>
                                </p:cTn>
                              </p:par>
                              <p:par>
                                <p:cTn id="40" presetID="22" presetClass="entr" presetSubtype="8" fill="hold" nodeType="withEffect">
                                  <p:stCondLst>
                                    <p:cond delay="0"/>
                                  </p:stCondLst>
                                  <p:childTnLst>
                                    <p:set>
                                      <p:cBhvr>
                                        <p:cTn id="41" dur="1" fill="hold">
                                          <p:stCondLst>
                                            <p:cond delay="0"/>
                                          </p:stCondLst>
                                        </p:cTn>
                                        <p:tgtEl>
                                          <p:spTgt spid="92"/>
                                        </p:tgtEl>
                                        <p:attrNameLst>
                                          <p:attrName>style.visibility</p:attrName>
                                        </p:attrNameLst>
                                      </p:cBhvr>
                                      <p:to>
                                        <p:strVal val="visible"/>
                                      </p:to>
                                    </p:set>
                                    <p:animEffect transition="in" filter="wipe(left)">
                                      <p:cBhvr>
                                        <p:cTn id="42" dur="500"/>
                                        <p:tgtEl>
                                          <p:spTgt spid="92"/>
                                        </p:tgtEl>
                                      </p:cBhvr>
                                    </p:animEffect>
                                  </p:childTnLst>
                                </p:cTn>
                              </p:par>
                            </p:childTnLst>
                          </p:cTn>
                        </p:par>
                        <p:par>
                          <p:cTn id="43" fill="hold">
                            <p:stCondLst>
                              <p:cond delay="2000"/>
                            </p:stCondLst>
                            <p:childTnLst>
                              <p:par>
                                <p:cTn id="44" presetID="22" presetClass="entr" presetSubtype="8" fill="hold" grpId="0" nodeType="afterEffect">
                                  <p:stCondLst>
                                    <p:cond delay="2000"/>
                                  </p:stCondLst>
                                  <p:childTnLst>
                                    <p:set>
                                      <p:cBhvr>
                                        <p:cTn id="45" dur="1" fill="hold">
                                          <p:stCondLst>
                                            <p:cond delay="0"/>
                                          </p:stCondLst>
                                        </p:cTn>
                                        <p:tgtEl>
                                          <p:spTgt spid="94"/>
                                        </p:tgtEl>
                                        <p:attrNameLst>
                                          <p:attrName>style.visibility</p:attrName>
                                        </p:attrNameLst>
                                      </p:cBhvr>
                                      <p:to>
                                        <p:strVal val="visible"/>
                                      </p:to>
                                    </p:set>
                                    <p:animEffect transition="in" filter="wipe(left)">
                                      <p:cBhvr>
                                        <p:cTn id="46" dur="2000"/>
                                        <p:tgtEl>
                                          <p:spTgt spid="94"/>
                                        </p:tgtEl>
                                      </p:cBhvr>
                                    </p:animEffect>
                                  </p:childTnLst>
                                </p:cTn>
                              </p:par>
                            </p:childTnLst>
                          </p:cTn>
                        </p:par>
                        <p:par>
                          <p:cTn id="47" fill="hold">
                            <p:stCondLst>
                              <p:cond delay="6000"/>
                            </p:stCondLst>
                            <p:childTnLst>
                              <p:par>
                                <p:cTn id="48" presetID="22" presetClass="entr" presetSubtype="8" fill="hold" grpId="0" nodeType="afterEffect">
                                  <p:stCondLst>
                                    <p:cond delay="500"/>
                                  </p:stCondLst>
                                  <p:iterate type="wd">
                                    <p:tmPct val="10000"/>
                                  </p:iterate>
                                  <p:childTnLst>
                                    <p:set>
                                      <p:cBhvr>
                                        <p:cTn id="49" dur="1" fill="hold">
                                          <p:stCondLst>
                                            <p:cond delay="0"/>
                                          </p:stCondLst>
                                        </p:cTn>
                                        <p:tgtEl>
                                          <p:spTgt spid="95"/>
                                        </p:tgtEl>
                                        <p:attrNameLst>
                                          <p:attrName>style.visibility</p:attrName>
                                        </p:attrNameLst>
                                      </p:cBhvr>
                                      <p:to>
                                        <p:strVal val="visible"/>
                                      </p:to>
                                    </p:set>
                                    <p:animEffect transition="in" filter="wipe(left)">
                                      <p:cBhvr>
                                        <p:cTn id="50" dur="2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4" grpId="0" animBg="1"/>
      <p:bldP spid="9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VE"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INTRODUCCIÓN</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2" name="CuadroTexto 1"/>
          <p:cNvSpPr txBox="1"/>
          <p:nvPr/>
        </p:nvSpPr>
        <p:spPr>
          <a:xfrm>
            <a:off x="0" y="1344536"/>
            <a:ext cx="12192000" cy="5093702"/>
          </a:xfrm>
          <a:prstGeom prst="rect">
            <a:avLst/>
          </a:prstGeom>
          <a:noFill/>
        </p:spPr>
        <p:txBody>
          <a:bodyPr wrap="square" lIns="900000" rIns="900000" rtlCol="0">
            <a:spAutoFit/>
          </a:bodyPr>
          <a:lstStyle/>
          <a:p>
            <a:pPr algn="just">
              <a:spcAft>
                <a:spcPts val="1000"/>
              </a:spcAft>
              <a:tabLst>
                <a:tab pos="11926888" algn="l"/>
              </a:tabLst>
            </a:pPr>
            <a:r>
              <a:rPr lang="es-MX" sz="2000" b="1" dirty="0">
                <a:latin typeface="Arial" panose="020B0604020202020204" pitchFamily="34" charset="0"/>
                <a:cs typeface="Arial" panose="020B0604020202020204" pitchFamily="34" charset="0"/>
              </a:rPr>
              <a:t>La </a:t>
            </a:r>
            <a:r>
              <a:rPr lang="es-MX" sz="2000" b="1" dirty="0" err="1">
                <a:latin typeface="Arial" panose="020B0604020202020204" pitchFamily="34" charset="0"/>
                <a:cs typeface="Arial" panose="020B0604020202020204" pitchFamily="34" charset="0"/>
              </a:rPr>
              <a:t>Multiplexación</a:t>
            </a:r>
            <a:r>
              <a:rPr lang="es-MX" sz="2000" b="1" dirty="0">
                <a:latin typeface="Arial" panose="020B0604020202020204" pitchFamily="34" charset="0"/>
                <a:cs typeface="Arial" panose="020B0604020202020204" pitchFamily="34" charset="0"/>
              </a:rPr>
              <a:t> por División de Frecuencia Ortogonal OFDM (</a:t>
            </a:r>
            <a:r>
              <a:rPr lang="es-MX" sz="2000" b="1" dirty="0" err="1">
                <a:latin typeface="Arial" panose="020B0604020202020204" pitchFamily="34" charset="0"/>
                <a:cs typeface="Arial" panose="020B0604020202020204" pitchFamily="34" charset="0"/>
              </a:rPr>
              <a:t>Orthogonal</a:t>
            </a:r>
            <a:r>
              <a:rPr lang="es-MX" sz="2000" b="1" dirty="0">
                <a:latin typeface="Arial" panose="020B0604020202020204" pitchFamily="34" charset="0"/>
                <a:cs typeface="Arial" panose="020B0604020202020204" pitchFamily="34" charset="0"/>
              </a:rPr>
              <a:t> </a:t>
            </a:r>
            <a:r>
              <a:rPr lang="es-MX" sz="2000" b="1" dirty="0" err="1">
                <a:latin typeface="Arial" panose="020B0604020202020204" pitchFamily="34" charset="0"/>
                <a:cs typeface="Arial" panose="020B0604020202020204" pitchFamily="34" charset="0"/>
              </a:rPr>
              <a:t>Frequency</a:t>
            </a:r>
            <a:r>
              <a:rPr lang="es-MX" sz="2000" b="1" dirty="0">
                <a:latin typeface="Arial" panose="020B0604020202020204" pitchFamily="34" charset="0"/>
                <a:cs typeface="Arial" panose="020B0604020202020204" pitchFamily="34" charset="0"/>
              </a:rPr>
              <a:t> </a:t>
            </a:r>
            <a:r>
              <a:rPr lang="es-MX" sz="2000" b="1" dirty="0" err="1">
                <a:latin typeface="Arial" panose="020B0604020202020204" pitchFamily="34" charset="0"/>
                <a:cs typeface="Arial" panose="020B0604020202020204" pitchFamily="34" charset="0"/>
              </a:rPr>
              <a:t>Division</a:t>
            </a:r>
            <a:r>
              <a:rPr lang="es-MX" sz="2000" b="1" dirty="0">
                <a:latin typeface="Arial" panose="020B0604020202020204" pitchFamily="34" charset="0"/>
                <a:cs typeface="Arial" panose="020B0604020202020204" pitchFamily="34" charset="0"/>
              </a:rPr>
              <a:t> </a:t>
            </a:r>
            <a:r>
              <a:rPr lang="es-MX" sz="2000" b="1" dirty="0" err="1">
                <a:latin typeface="Arial" panose="020B0604020202020204" pitchFamily="34" charset="0"/>
                <a:cs typeface="Arial" panose="020B0604020202020204" pitchFamily="34" charset="0"/>
              </a:rPr>
              <a:t>Multiplexing</a:t>
            </a:r>
            <a:r>
              <a:rPr lang="es-MX" sz="2000" b="1" dirty="0">
                <a:latin typeface="Arial" panose="020B0604020202020204" pitchFamily="34" charset="0"/>
                <a:cs typeface="Arial" panose="020B0604020202020204" pitchFamily="34" charset="0"/>
              </a:rPr>
              <a:t>) es una técnica de modulación con múltiples portadoras ampliamente usada en telecomunicaciones debido a su gran eficiencia en el uso de la banda de </a:t>
            </a:r>
            <a:r>
              <a:rPr lang="es-MX" sz="2000" b="1" dirty="0" smtClean="0">
                <a:latin typeface="Arial" panose="020B0604020202020204" pitchFamily="34" charset="0"/>
                <a:cs typeface="Arial" panose="020B0604020202020204" pitchFamily="34" charset="0"/>
              </a:rPr>
              <a:t>frecuencias.</a:t>
            </a:r>
          </a:p>
          <a:p>
            <a:pPr algn="just">
              <a:spcAft>
                <a:spcPts val="1000"/>
              </a:spcAft>
              <a:tabLst>
                <a:tab pos="11926888" algn="l"/>
              </a:tabLst>
            </a:pPr>
            <a:r>
              <a:rPr lang="es-MX" sz="2000" b="1" dirty="0" smtClean="0">
                <a:latin typeface="Arial" panose="020B0604020202020204" pitchFamily="34" charset="0"/>
                <a:cs typeface="Arial" panose="020B0604020202020204" pitchFamily="34" charset="0"/>
              </a:rPr>
              <a:t>Por </a:t>
            </a:r>
            <a:r>
              <a:rPr lang="es-MX" sz="2000" b="1" dirty="0">
                <a:latin typeface="Arial" panose="020B0604020202020204" pitchFamily="34" charset="0"/>
                <a:cs typeface="Arial" panose="020B0604020202020204" pitchFamily="34" charset="0"/>
              </a:rPr>
              <a:t>ser una técnica </a:t>
            </a:r>
            <a:r>
              <a:rPr lang="es-MX" sz="2000" b="1" dirty="0" smtClean="0">
                <a:latin typeface="Arial" panose="020B0604020202020204" pitchFamily="34" charset="0"/>
                <a:cs typeface="Arial" panose="020B0604020202020204" pitchFamily="34" charset="0"/>
              </a:rPr>
              <a:t>tipo </a:t>
            </a:r>
            <a:r>
              <a:rPr lang="es-MX" sz="2000" b="1" dirty="0" err="1" smtClean="0">
                <a:latin typeface="Arial" panose="020B0604020202020204" pitchFamily="34" charset="0"/>
                <a:cs typeface="Arial" panose="020B0604020202020204" pitchFamily="34" charset="0"/>
              </a:rPr>
              <a:t>multiportadora</a:t>
            </a:r>
            <a:r>
              <a:rPr lang="es-MX" sz="2000" b="1" dirty="0" smtClean="0">
                <a:latin typeface="Arial" panose="020B0604020202020204" pitchFamily="34" charset="0"/>
                <a:cs typeface="Arial" panose="020B0604020202020204" pitchFamily="34" charset="0"/>
              </a:rPr>
              <a:t> </a:t>
            </a:r>
            <a:r>
              <a:rPr lang="es-MX" sz="2000" b="1" dirty="0">
                <a:latin typeface="Arial" panose="020B0604020202020204" pitchFamily="34" charset="0"/>
                <a:cs typeface="Arial" panose="020B0604020202020204" pitchFamily="34" charset="0"/>
              </a:rPr>
              <a:t>tiene </a:t>
            </a:r>
            <a:r>
              <a:rPr lang="es-MX" sz="2000" b="1" dirty="0" smtClean="0">
                <a:latin typeface="Arial" panose="020B0604020202020204" pitchFamily="34" charset="0"/>
                <a:cs typeface="Arial" panose="020B0604020202020204" pitchFamily="34" charset="0"/>
              </a:rPr>
              <a:t>la particularidad de </a:t>
            </a:r>
            <a:r>
              <a:rPr lang="es-MX" sz="2000" b="1" dirty="0">
                <a:latin typeface="Arial" panose="020B0604020202020204" pitchFamily="34" charset="0"/>
                <a:cs typeface="Arial" panose="020B0604020202020204" pitchFamily="34" charset="0"/>
              </a:rPr>
              <a:t>producir elevados picos de potencia instantánea en comparación a la potencia promedio de la </a:t>
            </a:r>
            <a:r>
              <a:rPr lang="es-MX" sz="2000" b="1" dirty="0" smtClean="0">
                <a:latin typeface="Arial" panose="020B0604020202020204" pitchFamily="34" charset="0"/>
                <a:cs typeface="Arial" panose="020B0604020202020204" pitchFamily="34" charset="0"/>
              </a:rPr>
              <a:t>señal. Esta expresión se define como “Relación </a:t>
            </a:r>
            <a:r>
              <a:rPr lang="es-MX" sz="2000" b="1" dirty="0">
                <a:latin typeface="Arial" panose="020B0604020202020204" pitchFamily="34" charset="0"/>
                <a:cs typeface="Arial" panose="020B0604020202020204" pitchFamily="34" charset="0"/>
              </a:rPr>
              <a:t>entre la potencia pico con respecto a la potencia promedio” PAPR (</a:t>
            </a:r>
            <a:r>
              <a:rPr lang="es-MX" sz="2000" b="1" dirty="0" err="1">
                <a:latin typeface="Arial" panose="020B0604020202020204" pitchFamily="34" charset="0"/>
                <a:cs typeface="Arial" panose="020B0604020202020204" pitchFamily="34" charset="0"/>
              </a:rPr>
              <a:t>Peak</a:t>
            </a:r>
            <a:r>
              <a:rPr lang="es-MX" sz="2000" b="1" dirty="0">
                <a:latin typeface="Arial" panose="020B0604020202020204" pitchFamily="34" charset="0"/>
                <a:cs typeface="Arial" panose="020B0604020202020204" pitchFamily="34" charset="0"/>
              </a:rPr>
              <a:t>-to-</a:t>
            </a:r>
            <a:r>
              <a:rPr lang="es-MX" sz="2000" b="1" dirty="0" err="1">
                <a:latin typeface="Arial" panose="020B0604020202020204" pitchFamily="34" charset="0"/>
                <a:cs typeface="Arial" panose="020B0604020202020204" pitchFamily="34" charset="0"/>
              </a:rPr>
              <a:t>Average</a:t>
            </a:r>
            <a:r>
              <a:rPr lang="es-MX" sz="2000" b="1" dirty="0">
                <a:latin typeface="Arial" panose="020B0604020202020204" pitchFamily="34" charset="0"/>
                <a:cs typeface="Arial" panose="020B0604020202020204" pitchFamily="34" charset="0"/>
              </a:rPr>
              <a:t> </a:t>
            </a:r>
            <a:r>
              <a:rPr lang="es-MX" sz="2000" b="1" dirty="0" err="1">
                <a:latin typeface="Arial" panose="020B0604020202020204" pitchFamily="34" charset="0"/>
                <a:cs typeface="Arial" panose="020B0604020202020204" pitchFamily="34" charset="0"/>
              </a:rPr>
              <a:t>Power</a:t>
            </a:r>
            <a:r>
              <a:rPr lang="es-MX" sz="2000" b="1" dirty="0">
                <a:latin typeface="Arial" panose="020B0604020202020204" pitchFamily="34" charset="0"/>
                <a:cs typeface="Arial" panose="020B0604020202020204" pitchFamily="34" charset="0"/>
              </a:rPr>
              <a:t> Ratio</a:t>
            </a:r>
            <a:r>
              <a:rPr lang="es-MX" sz="2000" b="1" dirty="0" smtClean="0">
                <a:latin typeface="Arial" panose="020B0604020202020204" pitchFamily="34" charset="0"/>
                <a:cs typeface="Arial" panose="020B0604020202020204" pitchFamily="34" charset="0"/>
              </a:rPr>
              <a:t>).</a:t>
            </a:r>
          </a:p>
          <a:p>
            <a:pPr algn="just">
              <a:spcAft>
                <a:spcPts val="1000"/>
              </a:spcAft>
              <a:tabLst>
                <a:tab pos="11926888" algn="l"/>
              </a:tabLst>
            </a:pPr>
            <a:r>
              <a:rPr lang="es-MX" sz="2000" b="1" dirty="0">
                <a:latin typeface="Arial" panose="020B0604020202020204" pitchFamily="34" charset="0"/>
                <a:cs typeface="Arial" panose="020B0604020202020204" pitchFamily="34" charset="0"/>
              </a:rPr>
              <a:t>Este </a:t>
            </a:r>
            <a:r>
              <a:rPr lang="es-MX" sz="2000" b="1" dirty="0" smtClean="0">
                <a:latin typeface="Arial" panose="020B0604020202020204" pitchFamily="34" charset="0"/>
                <a:cs typeface="Arial" panose="020B0604020202020204" pitchFamily="34" charset="0"/>
              </a:rPr>
              <a:t>fenómeno puede causar problemas de distorsión y/o pérdida de datos, cuando la señal OFDM se amplifica para ser transmitida. Esto puede ocurrir </a:t>
            </a:r>
            <a:r>
              <a:rPr lang="es-MX" sz="2000" b="1" dirty="0">
                <a:latin typeface="Arial" panose="020B0604020202020204" pitchFamily="34" charset="0"/>
                <a:cs typeface="Arial" panose="020B0604020202020204" pitchFamily="34" charset="0"/>
              </a:rPr>
              <a:t>ya que la señal puede llegar a la zona de saturación </a:t>
            </a:r>
            <a:r>
              <a:rPr lang="es-MX" sz="2000" b="1" dirty="0" smtClean="0">
                <a:latin typeface="Arial" panose="020B0604020202020204" pitchFamily="34" charset="0"/>
                <a:cs typeface="Arial" panose="020B0604020202020204" pitchFamily="34" charset="0"/>
              </a:rPr>
              <a:t>del amplificador de potencia, debido a que este presenta no linealidades en su operación.</a:t>
            </a:r>
          </a:p>
          <a:p>
            <a:pPr algn="just">
              <a:spcAft>
                <a:spcPts val="1000"/>
              </a:spcAft>
              <a:tabLst>
                <a:tab pos="11926888" algn="l"/>
              </a:tabLst>
            </a:pPr>
            <a:r>
              <a:rPr lang="es-MX" sz="2000" b="1" dirty="0" smtClean="0">
                <a:latin typeface="Arial" panose="020B0604020202020204" pitchFamily="34" charset="0"/>
                <a:cs typeface="Arial" panose="020B0604020202020204" pitchFamily="34" charset="0"/>
              </a:rPr>
              <a:t>Para evaluar este comportamiento, en el presente trabajo se simula y se analiza, la señal OFDM con </a:t>
            </a:r>
            <a:r>
              <a:rPr lang="es-MX" sz="2000" b="1" dirty="0">
                <a:latin typeface="Arial" panose="020B0604020202020204" pitchFamily="34" charset="0"/>
                <a:cs typeface="Arial" panose="020B0604020202020204" pitchFamily="34" charset="0"/>
              </a:rPr>
              <a:t>todos sus </a:t>
            </a:r>
            <a:r>
              <a:rPr lang="es-MX" sz="2000" b="1" dirty="0" smtClean="0">
                <a:latin typeface="Arial" panose="020B0604020202020204" pitchFamily="34" charset="0"/>
                <a:cs typeface="Arial" panose="020B0604020202020204" pitchFamily="34" charset="0"/>
              </a:rPr>
              <a:t>componentes por medio del programa </a:t>
            </a:r>
            <a:r>
              <a:rPr lang="es-MX" sz="2000" b="1" dirty="0" err="1" smtClean="0">
                <a:latin typeface="Arial" panose="020B0604020202020204" pitchFamily="34" charset="0"/>
                <a:cs typeface="Arial" panose="020B0604020202020204" pitchFamily="34" charset="0"/>
              </a:rPr>
              <a:t>Matlab</a:t>
            </a:r>
            <a:r>
              <a:rPr lang="es-MX" sz="2000" b="1" dirty="0" smtClean="0">
                <a:latin typeface="Arial" panose="020B0604020202020204" pitchFamily="34" charset="0"/>
                <a:cs typeface="Arial" panose="020B0604020202020204" pitchFamily="34" charset="0"/>
              </a:rPr>
              <a:t>®, incluyendo el modelo </a:t>
            </a:r>
            <a:r>
              <a:rPr lang="es-MX" sz="2000" b="1" dirty="0" err="1" smtClean="0">
                <a:latin typeface="Arial" panose="020B0604020202020204" pitchFamily="34" charset="0"/>
                <a:cs typeface="Arial" panose="020B0604020202020204" pitchFamily="34" charset="0"/>
              </a:rPr>
              <a:t>Rapp</a:t>
            </a:r>
            <a:r>
              <a:rPr lang="es-MX" sz="2000" b="1" dirty="0" smtClean="0">
                <a:latin typeface="Arial" panose="020B0604020202020204" pitchFamily="34" charset="0"/>
                <a:cs typeface="Arial" panose="020B0604020202020204" pitchFamily="34" charset="0"/>
              </a:rPr>
              <a:t> para el amplificador de potencia.</a:t>
            </a:r>
            <a:endParaRPr lang="es-VE" sz="2000" b="1" dirty="0">
              <a:latin typeface="Arial" panose="020B0604020202020204" pitchFamily="34" charset="0"/>
              <a:cs typeface="Arial" panose="020B0604020202020204" pitchFamily="34" charset="0"/>
            </a:endParaRPr>
          </a:p>
        </p:txBody>
      </p:sp>
      <p:pic>
        <p:nvPicPr>
          <p:cNvPr id="5" name="Picture 2" descr="Resultado de imagen para boton indice">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90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MX"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RESULTADOS DE SIMULACIÓN </a:t>
            </a:r>
            <a:r>
              <a:rPr lang="es-MX" sz="2000" b="1" dirty="0">
                <a:solidFill>
                  <a:srgbClr val="000099"/>
                </a:solidFill>
                <a:latin typeface="Verdana" panose="020B0604030504040204" pitchFamily="34" charset="0"/>
                <a:ea typeface="Verdana" panose="020B0604030504040204" pitchFamily="34" charset="0"/>
                <a:cs typeface="Verdana" panose="020B0604030504040204" pitchFamily="34" charset="0"/>
              </a:rPr>
              <a:t>EN MATLAB</a:t>
            </a:r>
            <a:r>
              <a:rPr lang="es-MX"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5"/>
          <p:cNvSpPr txBox="1"/>
          <p:nvPr/>
        </p:nvSpPr>
        <p:spPr>
          <a:xfrm>
            <a:off x="0" y="1344536"/>
            <a:ext cx="12192000" cy="400110"/>
          </a:xfrm>
          <a:prstGeom prst="rect">
            <a:avLst/>
          </a:prstGeom>
          <a:noFill/>
        </p:spPr>
        <p:txBody>
          <a:bodyPr wrap="square" lIns="900000" rIns="900000" rtlCol="0">
            <a:spAutoFit/>
          </a:bodyPr>
          <a:lstStyle/>
          <a:p>
            <a:pPr algn="ctr">
              <a:spcAft>
                <a:spcPts val="1000"/>
              </a:spcAft>
              <a:tabLst>
                <a:tab pos="11926888" algn="l"/>
              </a:tabLst>
            </a:pPr>
            <a:r>
              <a:rPr lang="es-MX" sz="2000" b="1" dirty="0" smtClean="0">
                <a:latin typeface="Arial" panose="020B0604020202020204" pitchFamily="34" charset="0"/>
                <a:cs typeface="Arial" panose="020B0604020202020204" pitchFamily="34" charset="0"/>
              </a:rPr>
              <a:t>Análisis del BER (Tasa de Error de Bit, “Bit Error </a:t>
            </a:r>
            <a:r>
              <a:rPr lang="es-MX" sz="2000" b="1" dirty="0" err="1" smtClean="0">
                <a:latin typeface="Arial" panose="020B0604020202020204" pitchFamily="34" charset="0"/>
                <a:cs typeface="Arial" panose="020B0604020202020204" pitchFamily="34" charset="0"/>
              </a:rPr>
              <a:t>Rate</a:t>
            </a:r>
            <a:r>
              <a:rPr lang="es-MX" sz="2000" b="1" dirty="0" smtClean="0">
                <a:latin typeface="Arial" panose="020B0604020202020204" pitchFamily="34" charset="0"/>
                <a:cs typeface="Arial" panose="020B0604020202020204" pitchFamily="34" charset="0"/>
              </a:rPr>
              <a:t>”)</a:t>
            </a:r>
            <a:endParaRPr lang="es-MX" sz="2000" b="1"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701387" y="1860557"/>
            <a:ext cx="3628571" cy="4617901"/>
          </a:xfrm>
          <a:prstGeom prst="rect">
            <a:avLst/>
          </a:prstGeom>
        </p:spPr>
      </p:pic>
      <p:grpSp>
        <p:nvGrpSpPr>
          <p:cNvPr id="8" name="Grupo 7"/>
          <p:cNvGrpSpPr/>
          <p:nvPr/>
        </p:nvGrpSpPr>
        <p:grpSpPr>
          <a:xfrm>
            <a:off x="4224270" y="4559121"/>
            <a:ext cx="6410407" cy="1160292"/>
            <a:chOff x="4224270" y="4559121"/>
            <a:chExt cx="6410407" cy="1160292"/>
          </a:xfrm>
        </p:grpSpPr>
        <p:cxnSp>
          <p:nvCxnSpPr>
            <p:cNvPr id="5" name="Conector recto de flecha 4"/>
            <p:cNvCxnSpPr/>
            <p:nvPr/>
          </p:nvCxnSpPr>
          <p:spPr>
            <a:xfrm flipH="1" flipV="1">
              <a:off x="4224270" y="4559121"/>
              <a:ext cx="901522" cy="83712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5071004" y="5073082"/>
              <a:ext cx="5563673" cy="646331"/>
            </a:xfrm>
            <a:prstGeom prst="rect">
              <a:avLst/>
            </a:prstGeom>
            <a:noFill/>
            <a:ln>
              <a:noFill/>
            </a:ln>
          </p:spPr>
          <p:txBody>
            <a:bodyPr wrap="square" rtlCol="0">
              <a:spAutoFit/>
            </a:bodyPr>
            <a:lstStyle/>
            <a:p>
              <a:r>
                <a:rPr lang="es-VE" dirty="0" smtClean="0">
                  <a:solidFill>
                    <a:srgbClr val="FF0000"/>
                  </a:solidFill>
                </a:rPr>
                <a:t>Comportamiento normal de una modulación donde el BER es sólo afectado por el ruido del canal</a:t>
              </a:r>
              <a:endParaRPr lang="es-VE" dirty="0">
                <a:solidFill>
                  <a:srgbClr val="FF0000"/>
                </a:solidFill>
              </a:endParaRPr>
            </a:p>
          </p:txBody>
        </p:sp>
      </p:grpSp>
      <p:grpSp>
        <p:nvGrpSpPr>
          <p:cNvPr id="72" name="Grupo 71"/>
          <p:cNvGrpSpPr/>
          <p:nvPr/>
        </p:nvGrpSpPr>
        <p:grpSpPr>
          <a:xfrm>
            <a:off x="470149" y="2309870"/>
            <a:ext cx="3804814" cy="755061"/>
            <a:chOff x="470149" y="2309870"/>
            <a:chExt cx="3804814" cy="755061"/>
          </a:xfrm>
        </p:grpSpPr>
        <p:sp>
          <p:nvSpPr>
            <p:cNvPr id="45" name="Arco 44"/>
            <p:cNvSpPr/>
            <p:nvPr/>
          </p:nvSpPr>
          <p:spPr>
            <a:xfrm>
              <a:off x="470149" y="2309870"/>
              <a:ext cx="1825446" cy="160986"/>
            </a:xfrm>
            <a:prstGeom prst="arc">
              <a:avLst>
                <a:gd name="adj1" fmla="val 16200000"/>
                <a:gd name="adj2" fmla="val 21425651"/>
              </a:avLst>
            </a:prstGeom>
            <a:ln w="19050" cap="rnd">
              <a:beve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grpSp>
          <p:nvGrpSpPr>
            <p:cNvPr id="57" name="Grupo 56"/>
            <p:cNvGrpSpPr/>
            <p:nvPr/>
          </p:nvGrpSpPr>
          <p:grpSpPr>
            <a:xfrm>
              <a:off x="1034763" y="2329400"/>
              <a:ext cx="3240200" cy="735531"/>
              <a:chOff x="1034763" y="2329400"/>
              <a:chExt cx="3240200" cy="735531"/>
            </a:xfrm>
          </p:grpSpPr>
          <p:sp>
            <p:nvSpPr>
              <p:cNvPr id="46" name="Arco 45"/>
              <p:cNvSpPr/>
              <p:nvPr/>
            </p:nvSpPr>
            <p:spPr>
              <a:xfrm rot="336383">
                <a:off x="1034763" y="2329400"/>
                <a:ext cx="1825446" cy="160986"/>
              </a:xfrm>
              <a:prstGeom prst="arc">
                <a:avLst>
                  <a:gd name="adj1" fmla="val 16200000"/>
                  <a:gd name="adj2" fmla="val 21425651"/>
                </a:avLst>
              </a:prstGeom>
              <a:ln w="19050" cap="rnd">
                <a:beve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sp>
            <p:nvSpPr>
              <p:cNvPr id="47" name="Arco 46"/>
              <p:cNvSpPr/>
              <p:nvPr/>
            </p:nvSpPr>
            <p:spPr>
              <a:xfrm rot="677041">
                <a:off x="2604457" y="2461928"/>
                <a:ext cx="512253" cy="45719"/>
              </a:xfrm>
              <a:custGeom>
                <a:avLst/>
                <a:gdLst>
                  <a:gd name="connsiteX0" fmla="*/ 912723 w 1825446"/>
                  <a:gd name="connsiteY0" fmla="*/ 0 h 160986"/>
                  <a:gd name="connsiteX1" fmla="*/ 1703773 w 1825446"/>
                  <a:gd name="connsiteY1" fmla="*/ 40340 h 160986"/>
                  <a:gd name="connsiteX2" fmla="*/ 912723 w 1825446"/>
                  <a:gd name="connsiteY2" fmla="*/ 80493 h 160986"/>
                  <a:gd name="connsiteX3" fmla="*/ 912723 w 1825446"/>
                  <a:gd name="connsiteY3" fmla="*/ 0 h 160986"/>
                  <a:gd name="connsiteX0" fmla="*/ 912723 w 1825446"/>
                  <a:gd name="connsiteY0" fmla="*/ 0 h 160986"/>
                  <a:gd name="connsiteX1" fmla="*/ 1703773 w 1825446"/>
                  <a:gd name="connsiteY1" fmla="*/ 40340 h 160986"/>
                  <a:gd name="connsiteX0" fmla="*/ 0 w 791050"/>
                  <a:gd name="connsiteY0" fmla="*/ 0 h 40340"/>
                  <a:gd name="connsiteX1" fmla="*/ 791050 w 791050"/>
                  <a:gd name="connsiteY1" fmla="*/ 40340 h 40340"/>
                  <a:gd name="connsiteX2" fmla="*/ 1178 w 791050"/>
                  <a:gd name="connsiteY2" fmla="*/ 36097 h 40340"/>
                  <a:gd name="connsiteX3" fmla="*/ 0 w 791050"/>
                  <a:gd name="connsiteY3" fmla="*/ 0 h 40340"/>
                  <a:gd name="connsiteX0" fmla="*/ 0 w 791050"/>
                  <a:gd name="connsiteY0" fmla="*/ 0 h 40340"/>
                  <a:gd name="connsiteX1" fmla="*/ 791050 w 791050"/>
                  <a:gd name="connsiteY1" fmla="*/ 40340 h 40340"/>
                  <a:gd name="connsiteX0" fmla="*/ 0 w 791050"/>
                  <a:gd name="connsiteY0" fmla="*/ 8527 h 48867"/>
                  <a:gd name="connsiteX1" fmla="*/ 791050 w 791050"/>
                  <a:gd name="connsiteY1" fmla="*/ 48867 h 48867"/>
                  <a:gd name="connsiteX2" fmla="*/ 11386 w 791050"/>
                  <a:gd name="connsiteY2" fmla="*/ 7645 h 48867"/>
                  <a:gd name="connsiteX3" fmla="*/ 0 w 791050"/>
                  <a:gd name="connsiteY3" fmla="*/ 8527 h 48867"/>
                  <a:gd name="connsiteX0" fmla="*/ 0 w 791050"/>
                  <a:gd name="connsiteY0" fmla="*/ 8527 h 48867"/>
                  <a:gd name="connsiteX1" fmla="*/ 791050 w 791050"/>
                  <a:gd name="connsiteY1" fmla="*/ 48867 h 48867"/>
                </a:gdLst>
                <a:ahLst/>
                <a:cxnLst>
                  <a:cxn ang="0">
                    <a:pos x="connsiteX0" y="connsiteY0"/>
                  </a:cxn>
                  <a:cxn ang="0">
                    <a:pos x="connsiteX1" y="connsiteY1"/>
                  </a:cxn>
                </a:cxnLst>
                <a:rect l="l" t="t" r="r" b="b"/>
                <a:pathLst>
                  <a:path w="791050" h="48867" stroke="0" extrusionOk="0">
                    <a:moveTo>
                      <a:pt x="0" y="8527"/>
                    </a:moveTo>
                    <a:cubicBezTo>
                      <a:pt x="326520" y="8527"/>
                      <a:pt x="628168" y="23910"/>
                      <a:pt x="791050" y="48867"/>
                    </a:cubicBezTo>
                    <a:lnTo>
                      <a:pt x="11386" y="7645"/>
                    </a:lnTo>
                    <a:cubicBezTo>
                      <a:pt x="11386" y="-19186"/>
                      <a:pt x="0" y="35358"/>
                      <a:pt x="0" y="8527"/>
                    </a:cubicBezTo>
                    <a:close/>
                  </a:path>
                  <a:path w="791050" h="48867" fill="none">
                    <a:moveTo>
                      <a:pt x="0" y="8527"/>
                    </a:moveTo>
                    <a:cubicBezTo>
                      <a:pt x="326520" y="8527"/>
                      <a:pt x="628168" y="23910"/>
                      <a:pt x="791050" y="48867"/>
                    </a:cubicBezTo>
                  </a:path>
                </a:pathLst>
              </a:custGeom>
              <a:ln w="19050" cap="rnd">
                <a:beve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cxnSp>
            <p:nvCxnSpPr>
              <p:cNvPr id="49" name="Conector recto 48"/>
              <p:cNvCxnSpPr/>
              <p:nvPr/>
            </p:nvCxnSpPr>
            <p:spPr>
              <a:xfrm>
                <a:off x="3045764" y="2532993"/>
                <a:ext cx="311626" cy="122072"/>
              </a:xfrm>
              <a:prstGeom prst="line">
                <a:avLst/>
              </a:prstGeom>
              <a:ln w="19050" cap="rnd">
                <a:beve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3341513" y="2648438"/>
                <a:ext cx="311626" cy="137189"/>
              </a:xfrm>
              <a:prstGeom prst="line">
                <a:avLst/>
              </a:prstGeom>
              <a:ln w="19050" cap="rnd">
                <a:beve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3633977" y="2777620"/>
                <a:ext cx="640986" cy="287311"/>
              </a:xfrm>
              <a:prstGeom prst="line">
                <a:avLst/>
              </a:prstGeom>
              <a:ln w="19050" cap="rnd">
                <a:bevel/>
              </a:ln>
            </p:spPr>
            <p:style>
              <a:lnRef idx="1">
                <a:schemeClr val="accent1"/>
              </a:lnRef>
              <a:fillRef idx="0">
                <a:schemeClr val="accent1"/>
              </a:fillRef>
              <a:effectRef idx="0">
                <a:schemeClr val="accent1"/>
              </a:effectRef>
              <a:fontRef idx="minor">
                <a:schemeClr val="tx1"/>
              </a:fontRef>
            </p:style>
          </p:cxnSp>
        </p:grpSp>
      </p:grpSp>
      <p:grpSp>
        <p:nvGrpSpPr>
          <p:cNvPr id="67" name="Grupo 66"/>
          <p:cNvGrpSpPr/>
          <p:nvPr/>
        </p:nvGrpSpPr>
        <p:grpSpPr>
          <a:xfrm>
            <a:off x="-130730" y="2290667"/>
            <a:ext cx="4415218" cy="494727"/>
            <a:chOff x="-130730" y="2290667"/>
            <a:chExt cx="4415218" cy="494727"/>
          </a:xfrm>
        </p:grpSpPr>
        <p:sp>
          <p:nvSpPr>
            <p:cNvPr id="58" name="Arco 57"/>
            <p:cNvSpPr/>
            <p:nvPr/>
          </p:nvSpPr>
          <p:spPr>
            <a:xfrm>
              <a:off x="-130730" y="2290667"/>
              <a:ext cx="3027203" cy="345195"/>
            </a:xfrm>
            <a:prstGeom prst="arc">
              <a:avLst>
                <a:gd name="adj1" fmla="val 16200000"/>
                <a:gd name="adj2" fmla="val 21300435"/>
              </a:avLst>
            </a:prstGeom>
            <a:ln w="19050" cap="rnd">
              <a:solidFill>
                <a:srgbClr val="006600"/>
              </a:solidFill>
              <a:beve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cxnSp>
          <p:nvCxnSpPr>
            <p:cNvPr id="60" name="Conector recto 59"/>
            <p:cNvCxnSpPr/>
            <p:nvPr/>
          </p:nvCxnSpPr>
          <p:spPr>
            <a:xfrm>
              <a:off x="2584394" y="2358298"/>
              <a:ext cx="1115963" cy="235731"/>
            </a:xfrm>
            <a:prstGeom prst="line">
              <a:avLst/>
            </a:prstGeom>
            <a:ln w="19050" cap="rnd">
              <a:solidFill>
                <a:srgbClr val="006600"/>
              </a:solidFill>
              <a:beve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3667254" y="2589069"/>
              <a:ext cx="402454" cy="110742"/>
            </a:xfrm>
            <a:prstGeom prst="line">
              <a:avLst/>
            </a:prstGeom>
            <a:ln w="19050" cap="rnd">
              <a:solidFill>
                <a:srgbClr val="006600"/>
              </a:solidFill>
              <a:beve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4058491" y="2693844"/>
              <a:ext cx="225997" cy="91550"/>
            </a:xfrm>
            <a:prstGeom prst="line">
              <a:avLst/>
            </a:prstGeom>
            <a:ln w="19050" cap="rnd">
              <a:solidFill>
                <a:srgbClr val="006600"/>
              </a:solidFill>
              <a:bevel/>
            </a:ln>
          </p:spPr>
          <p:style>
            <a:lnRef idx="1">
              <a:schemeClr val="accent1"/>
            </a:lnRef>
            <a:fillRef idx="0">
              <a:schemeClr val="accent1"/>
            </a:fillRef>
            <a:effectRef idx="0">
              <a:schemeClr val="accent1"/>
            </a:effectRef>
            <a:fontRef idx="minor">
              <a:schemeClr val="tx1"/>
            </a:fontRef>
          </p:style>
        </p:cxnSp>
      </p:grpSp>
      <p:sp>
        <p:nvSpPr>
          <p:cNvPr id="68" name="Arco 67"/>
          <p:cNvSpPr/>
          <p:nvPr/>
        </p:nvSpPr>
        <p:spPr>
          <a:xfrm>
            <a:off x="-1759506" y="2270559"/>
            <a:ext cx="6284754" cy="609446"/>
          </a:xfrm>
          <a:prstGeom prst="arc">
            <a:avLst>
              <a:gd name="adj1" fmla="val 16200000"/>
              <a:gd name="adj2" fmla="val 21465266"/>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sp>
        <p:nvSpPr>
          <p:cNvPr id="74" name="Forma libre 73"/>
          <p:cNvSpPr/>
          <p:nvPr/>
        </p:nvSpPr>
        <p:spPr>
          <a:xfrm>
            <a:off x="1381957" y="2314113"/>
            <a:ext cx="2894121" cy="1334609"/>
          </a:xfrm>
          <a:custGeom>
            <a:avLst/>
            <a:gdLst>
              <a:gd name="connsiteX0" fmla="*/ 0 w 2894121"/>
              <a:gd name="connsiteY0" fmla="*/ 0 h 1334609"/>
              <a:gd name="connsiteX1" fmla="*/ 384699 w 2894121"/>
              <a:gd name="connsiteY1" fmla="*/ 14796 h 1334609"/>
              <a:gd name="connsiteX2" fmla="*/ 556334 w 2894121"/>
              <a:gd name="connsiteY2" fmla="*/ 32551 h 1334609"/>
              <a:gd name="connsiteX3" fmla="*/ 689499 w 2894121"/>
              <a:gd name="connsiteY3" fmla="*/ 44388 h 1334609"/>
              <a:gd name="connsiteX4" fmla="*/ 822664 w 2894121"/>
              <a:gd name="connsiteY4" fmla="*/ 76939 h 1334609"/>
              <a:gd name="connsiteX5" fmla="*/ 985422 w 2894121"/>
              <a:gd name="connsiteY5" fmla="*/ 124287 h 1334609"/>
              <a:gd name="connsiteX6" fmla="*/ 1106750 w 2894121"/>
              <a:gd name="connsiteY6" fmla="*/ 180512 h 1334609"/>
              <a:gd name="connsiteX7" fmla="*/ 1272466 w 2894121"/>
              <a:gd name="connsiteY7" fmla="*/ 248574 h 1334609"/>
              <a:gd name="connsiteX8" fmla="*/ 1435224 w 2894121"/>
              <a:gd name="connsiteY8" fmla="*/ 322555 h 1334609"/>
              <a:gd name="connsiteX9" fmla="*/ 1630532 w 2894121"/>
              <a:gd name="connsiteY9" fmla="*/ 417250 h 1334609"/>
              <a:gd name="connsiteX10" fmla="*/ 1802167 w 2894121"/>
              <a:gd name="connsiteY10" fmla="*/ 508986 h 1334609"/>
              <a:gd name="connsiteX11" fmla="*/ 1976761 w 2894121"/>
              <a:gd name="connsiteY11" fmla="*/ 600722 h 1334609"/>
              <a:gd name="connsiteX12" fmla="*/ 2127682 w 2894121"/>
              <a:gd name="connsiteY12" fmla="*/ 686539 h 1334609"/>
              <a:gd name="connsiteX13" fmla="*/ 2260847 w 2894121"/>
              <a:gd name="connsiteY13" fmla="*/ 766438 h 1334609"/>
              <a:gd name="connsiteX14" fmla="*/ 2382175 w 2894121"/>
              <a:gd name="connsiteY14" fmla="*/ 846337 h 1334609"/>
              <a:gd name="connsiteX15" fmla="*/ 2509422 w 2894121"/>
              <a:gd name="connsiteY15" fmla="*/ 935114 h 1334609"/>
              <a:gd name="connsiteX16" fmla="*/ 2645546 w 2894121"/>
              <a:gd name="connsiteY16" fmla="*/ 1032769 h 1334609"/>
              <a:gd name="connsiteX17" fmla="*/ 2766874 w 2894121"/>
              <a:gd name="connsiteY17" fmla="*/ 1157056 h 1334609"/>
              <a:gd name="connsiteX18" fmla="*/ 2864528 w 2894121"/>
              <a:gd name="connsiteY18" fmla="*/ 1284303 h 1334609"/>
              <a:gd name="connsiteX19" fmla="*/ 2894121 w 2894121"/>
              <a:gd name="connsiteY19" fmla="*/ 1334609 h 133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94121" h="1334609">
                <a:moveTo>
                  <a:pt x="0" y="0"/>
                </a:moveTo>
                <a:lnTo>
                  <a:pt x="384699" y="14796"/>
                </a:lnTo>
                <a:cubicBezTo>
                  <a:pt x="477421" y="20221"/>
                  <a:pt x="556334" y="32551"/>
                  <a:pt x="556334" y="32551"/>
                </a:cubicBezTo>
                <a:cubicBezTo>
                  <a:pt x="607134" y="37483"/>
                  <a:pt x="645111" y="36990"/>
                  <a:pt x="689499" y="44388"/>
                </a:cubicBezTo>
                <a:cubicBezTo>
                  <a:pt x="733887" y="51786"/>
                  <a:pt x="773344" y="63623"/>
                  <a:pt x="822664" y="76939"/>
                </a:cubicBezTo>
                <a:cubicBezTo>
                  <a:pt x="871984" y="90255"/>
                  <a:pt x="938074" y="107025"/>
                  <a:pt x="985422" y="124287"/>
                </a:cubicBezTo>
                <a:cubicBezTo>
                  <a:pt x="1032770" y="141549"/>
                  <a:pt x="1058909" y="159798"/>
                  <a:pt x="1106750" y="180512"/>
                </a:cubicBezTo>
                <a:cubicBezTo>
                  <a:pt x="1154591" y="201226"/>
                  <a:pt x="1217720" y="224900"/>
                  <a:pt x="1272466" y="248574"/>
                </a:cubicBezTo>
                <a:cubicBezTo>
                  <a:pt x="1327212" y="272248"/>
                  <a:pt x="1375546" y="294442"/>
                  <a:pt x="1435224" y="322555"/>
                </a:cubicBezTo>
                <a:cubicBezTo>
                  <a:pt x="1494902" y="350668"/>
                  <a:pt x="1569375" y="386178"/>
                  <a:pt x="1630532" y="417250"/>
                </a:cubicBezTo>
                <a:cubicBezTo>
                  <a:pt x="1691689" y="448322"/>
                  <a:pt x="1802167" y="508986"/>
                  <a:pt x="1802167" y="508986"/>
                </a:cubicBezTo>
                <a:lnTo>
                  <a:pt x="1976761" y="600722"/>
                </a:lnTo>
                <a:cubicBezTo>
                  <a:pt x="2031013" y="630314"/>
                  <a:pt x="2080334" y="658920"/>
                  <a:pt x="2127682" y="686539"/>
                </a:cubicBezTo>
                <a:cubicBezTo>
                  <a:pt x="2175030" y="714158"/>
                  <a:pt x="2218432" y="739805"/>
                  <a:pt x="2260847" y="766438"/>
                </a:cubicBezTo>
                <a:cubicBezTo>
                  <a:pt x="2303263" y="793071"/>
                  <a:pt x="2340746" y="818224"/>
                  <a:pt x="2382175" y="846337"/>
                </a:cubicBezTo>
                <a:cubicBezTo>
                  <a:pt x="2423604" y="874450"/>
                  <a:pt x="2509422" y="935114"/>
                  <a:pt x="2509422" y="935114"/>
                </a:cubicBezTo>
                <a:cubicBezTo>
                  <a:pt x="2553317" y="966186"/>
                  <a:pt x="2602637" y="995779"/>
                  <a:pt x="2645546" y="1032769"/>
                </a:cubicBezTo>
                <a:cubicBezTo>
                  <a:pt x="2688455" y="1069759"/>
                  <a:pt x="2730377" y="1115134"/>
                  <a:pt x="2766874" y="1157056"/>
                </a:cubicBezTo>
                <a:cubicBezTo>
                  <a:pt x="2803371" y="1198978"/>
                  <a:pt x="2843320" y="1254711"/>
                  <a:pt x="2864528" y="1284303"/>
                </a:cubicBezTo>
                <a:cubicBezTo>
                  <a:pt x="2885736" y="1313895"/>
                  <a:pt x="2889928" y="1324252"/>
                  <a:pt x="2894121" y="1334609"/>
                </a:cubicBezTo>
              </a:path>
            </a:pathLst>
          </a:custGeom>
          <a:ln w="19050" cap="rnd">
            <a:solidFill>
              <a:srgbClr val="00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sp>
        <p:nvSpPr>
          <p:cNvPr id="75" name="Cerrar llave 74"/>
          <p:cNvSpPr/>
          <p:nvPr/>
        </p:nvSpPr>
        <p:spPr>
          <a:xfrm>
            <a:off x="4329958" y="2309870"/>
            <a:ext cx="476711" cy="1461018"/>
          </a:xfrm>
          <a:prstGeom prst="rightBrace">
            <a:avLst>
              <a:gd name="adj1" fmla="val 32098"/>
              <a:gd name="adj2" fmla="val 50000"/>
            </a:avLst>
          </a:pr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sp>
        <p:nvSpPr>
          <p:cNvPr id="76" name="CuadroTexto 75"/>
          <p:cNvSpPr txBox="1"/>
          <p:nvPr/>
        </p:nvSpPr>
        <p:spPr>
          <a:xfrm>
            <a:off x="4956648" y="2307638"/>
            <a:ext cx="5563673" cy="1477328"/>
          </a:xfrm>
          <a:prstGeom prst="rect">
            <a:avLst/>
          </a:prstGeom>
          <a:noFill/>
          <a:ln>
            <a:noFill/>
          </a:ln>
        </p:spPr>
        <p:txBody>
          <a:bodyPr wrap="square" rtlCol="0">
            <a:spAutoFit/>
          </a:bodyPr>
          <a:lstStyle/>
          <a:p>
            <a:r>
              <a:rPr lang="es-VE" dirty="0" smtClean="0">
                <a:solidFill>
                  <a:srgbClr val="7030A0"/>
                </a:solidFill>
              </a:rPr>
              <a:t>A medida que la curva del BER se va aplanando se refleja una menor confiabilidad en el sistema ya que la tasa de error no disminuye a medida que se aumenta el SNR. Esto debido a la influencia de las no linealidades del amplificador de potencia</a:t>
            </a:r>
            <a:endParaRPr lang="es-VE" dirty="0">
              <a:solidFill>
                <a:srgbClr val="7030A0"/>
              </a:solidFill>
            </a:endParaRPr>
          </a:p>
        </p:txBody>
      </p:sp>
      <p:pic>
        <p:nvPicPr>
          <p:cNvPr id="26" name="Picture 2" descr="Resultado de imagen para boton indice">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72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fade">
                                      <p:cBhvr>
                                        <p:cTn id="21" dur="500"/>
                                        <p:tgtEl>
                                          <p:spTgt spid="7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fade">
                                      <p:cBhvr>
                                        <p:cTn id="31" dur="500"/>
                                        <p:tgtEl>
                                          <p:spTgt spid="6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childTnLst>
                          </p:cTn>
                        </p:par>
                        <p:par>
                          <p:cTn id="41" fill="hold">
                            <p:stCondLst>
                              <p:cond delay="0"/>
                            </p:stCondLst>
                            <p:childTnLst>
                              <p:par>
                                <p:cTn id="42" presetID="22" presetClass="entr" presetSubtype="8" fill="hold" grpId="0" nodeType="afterEffect">
                                  <p:stCondLst>
                                    <p:cond delay="0"/>
                                  </p:stCondLst>
                                  <p:iterate type="wd">
                                    <p:tmPct val="10000"/>
                                  </p:iterate>
                                  <p:childTnLst>
                                    <p:set>
                                      <p:cBhvr>
                                        <p:cTn id="43" dur="1" fill="hold">
                                          <p:stCondLst>
                                            <p:cond delay="0"/>
                                          </p:stCondLst>
                                        </p:cTn>
                                        <p:tgtEl>
                                          <p:spTgt spid="76"/>
                                        </p:tgtEl>
                                        <p:attrNameLst>
                                          <p:attrName>style.visibility</p:attrName>
                                        </p:attrNameLst>
                                      </p:cBhvr>
                                      <p:to>
                                        <p:strVal val="visible"/>
                                      </p:to>
                                    </p:set>
                                    <p:animEffect transition="in" filter="wipe(left)">
                                      <p:cBhvr>
                                        <p:cTn id="44" dur="2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8" grpId="0" animBg="1"/>
      <p:bldP spid="74" grpId="0" animBg="1"/>
      <p:bldP spid="75" grpId="0" animBg="1"/>
      <p:bldP spid="7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MX"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RESULTADOS DE SIMULACIÓN </a:t>
            </a:r>
            <a:r>
              <a:rPr lang="es-MX" sz="2000" b="1" dirty="0">
                <a:solidFill>
                  <a:srgbClr val="000099"/>
                </a:solidFill>
                <a:latin typeface="Verdana" panose="020B0604030504040204" pitchFamily="34" charset="0"/>
                <a:ea typeface="Verdana" panose="020B0604030504040204" pitchFamily="34" charset="0"/>
                <a:cs typeface="Verdana" panose="020B0604030504040204" pitchFamily="34" charset="0"/>
              </a:rPr>
              <a:t>EN MATLAB</a:t>
            </a:r>
            <a:r>
              <a:rPr lang="es-MX"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5"/>
          <p:cNvSpPr txBox="1"/>
          <p:nvPr/>
        </p:nvSpPr>
        <p:spPr>
          <a:xfrm>
            <a:off x="0" y="1344536"/>
            <a:ext cx="12192000" cy="400110"/>
          </a:xfrm>
          <a:prstGeom prst="rect">
            <a:avLst/>
          </a:prstGeom>
          <a:noFill/>
        </p:spPr>
        <p:txBody>
          <a:bodyPr wrap="square" lIns="900000" rIns="900000" rtlCol="0">
            <a:spAutoFit/>
          </a:bodyPr>
          <a:lstStyle/>
          <a:p>
            <a:pPr algn="just">
              <a:spcAft>
                <a:spcPts val="1000"/>
              </a:spcAft>
              <a:tabLst>
                <a:tab pos="11926888" algn="l"/>
              </a:tabLst>
            </a:pPr>
            <a:r>
              <a:rPr lang="es-MX" sz="2000" b="1" dirty="0">
                <a:latin typeface="Arial" panose="020B0604020202020204" pitchFamily="34" charset="0"/>
                <a:cs typeface="Arial" panose="020B0604020202020204" pitchFamily="34" charset="0"/>
              </a:rPr>
              <a:t>Simulación OFDM usando modulación tipo 64-PSK y con IBO de 3db</a:t>
            </a:r>
          </a:p>
        </p:txBody>
      </p:sp>
      <p:pic>
        <p:nvPicPr>
          <p:cNvPr id="8" name="Picture 2" descr="Resultado de imagen para boton indice">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p:nvPr/>
        </p:nvPicPr>
        <p:blipFill>
          <a:blip r:embed="rId4"/>
          <a:stretch>
            <a:fillRect/>
          </a:stretch>
        </p:blipFill>
        <p:spPr>
          <a:xfrm>
            <a:off x="6704273" y="2190981"/>
            <a:ext cx="4545965" cy="3714750"/>
          </a:xfrm>
          <a:prstGeom prst="rect">
            <a:avLst/>
          </a:prstGeom>
        </p:spPr>
      </p:pic>
      <p:pic>
        <p:nvPicPr>
          <p:cNvPr id="10" name="Imagen 9"/>
          <p:cNvPicPr/>
          <p:nvPr/>
        </p:nvPicPr>
        <p:blipFill>
          <a:blip r:embed="rId5"/>
          <a:stretch>
            <a:fillRect/>
          </a:stretch>
        </p:blipFill>
        <p:spPr>
          <a:xfrm>
            <a:off x="1324059" y="4680459"/>
            <a:ext cx="4572635" cy="1793875"/>
          </a:xfrm>
          <a:prstGeom prst="rect">
            <a:avLst/>
          </a:prstGeom>
        </p:spPr>
      </p:pic>
      <p:pic>
        <p:nvPicPr>
          <p:cNvPr id="11" name="Imagen22"/>
          <p:cNvPicPr/>
          <p:nvPr/>
        </p:nvPicPr>
        <p:blipFill rotWithShape="1">
          <a:blip r:embed="rId6"/>
          <a:srcRect t="8176" b="16606"/>
          <a:stretch/>
        </p:blipFill>
        <p:spPr bwMode="auto">
          <a:xfrm>
            <a:off x="1324059" y="1978747"/>
            <a:ext cx="4728845" cy="2467610"/>
          </a:xfrm>
          <a:prstGeom prst="rect">
            <a:avLst/>
          </a:prstGeom>
          <a:ln>
            <a:noFill/>
          </a:ln>
          <a:extLst>
            <a:ext uri="{53640926-AAD7-44D8-BBD7-CCE9431645EC}">
              <a14:shadowObscured xmlns:a14="http://schemas.microsoft.com/office/drawing/2010/main"/>
            </a:ext>
          </a:extLst>
        </p:spPr>
      </p:pic>
      <p:sp>
        <p:nvSpPr>
          <p:cNvPr id="2" name="Rectángulo 1"/>
          <p:cNvSpPr/>
          <p:nvPr/>
        </p:nvSpPr>
        <p:spPr>
          <a:xfrm>
            <a:off x="1324059" y="1983346"/>
            <a:ext cx="4729011" cy="24598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 name="Rectángulo 2"/>
          <p:cNvSpPr/>
          <p:nvPr/>
        </p:nvSpPr>
        <p:spPr>
          <a:xfrm>
            <a:off x="6704107" y="2190981"/>
            <a:ext cx="4546131" cy="37147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Rectángulo 4"/>
          <p:cNvSpPr/>
          <p:nvPr/>
        </p:nvSpPr>
        <p:spPr>
          <a:xfrm>
            <a:off x="1324059" y="4680459"/>
            <a:ext cx="4572635" cy="17938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12943417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324059" y="1983346"/>
            <a:ext cx="4729011" cy="24324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MX"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RESULTADOS DE SIMULACIÓN </a:t>
            </a:r>
            <a:r>
              <a:rPr lang="es-MX" sz="2000" b="1" dirty="0">
                <a:solidFill>
                  <a:srgbClr val="000099"/>
                </a:solidFill>
                <a:latin typeface="Verdana" panose="020B0604030504040204" pitchFamily="34" charset="0"/>
                <a:ea typeface="Verdana" panose="020B0604030504040204" pitchFamily="34" charset="0"/>
                <a:cs typeface="Verdana" panose="020B0604030504040204" pitchFamily="34" charset="0"/>
              </a:rPr>
              <a:t>EN MATLAB</a:t>
            </a:r>
            <a:r>
              <a:rPr lang="es-MX"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5"/>
          <p:cNvSpPr txBox="1"/>
          <p:nvPr/>
        </p:nvSpPr>
        <p:spPr>
          <a:xfrm>
            <a:off x="0" y="1344536"/>
            <a:ext cx="12192000" cy="400110"/>
          </a:xfrm>
          <a:prstGeom prst="rect">
            <a:avLst/>
          </a:prstGeom>
          <a:noFill/>
        </p:spPr>
        <p:txBody>
          <a:bodyPr wrap="square" lIns="900000" rIns="900000" rtlCol="0">
            <a:spAutoFit/>
          </a:bodyPr>
          <a:lstStyle/>
          <a:p>
            <a:pPr algn="just">
              <a:spcAft>
                <a:spcPts val="1000"/>
              </a:spcAft>
              <a:tabLst>
                <a:tab pos="11926888" algn="l"/>
              </a:tabLst>
            </a:pPr>
            <a:r>
              <a:rPr lang="es-MX" sz="2000" b="1" dirty="0">
                <a:latin typeface="Arial" panose="020B0604020202020204" pitchFamily="34" charset="0"/>
                <a:cs typeface="Arial" panose="020B0604020202020204" pitchFamily="34" charset="0"/>
              </a:rPr>
              <a:t>Simulación OFDM usando modulación tipo 64-PSK y con IBO de </a:t>
            </a:r>
            <a:r>
              <a:rPr lang="es-MX" sz="2000" b="1" dirty="0" smtClean="0">
                <a:latin typeface="Arial" panose="020B0604020202020204" pitchFamily="34" charset="0"/>
                <a:cs typeface="Arial" panose="020B0604020202020204" pitchFamily="34" charset="0"/>
              </a:rPr>
              <a:t>5db</a:t>
            </a:r>
            <a:endParaRPr lang="es-MX" sz="2000" b="1" dirty="0">
              <a:latin typeface="Arial" panose="020B0604020202020204" pitchFamily="34" charset="0"/>
              <a:cs typeface="Arial" panose="020B0604020202020204" pitchFamily="34" charset="0"/>
            </a:endParaRPr>
          </a:p>
        </p:txBody>
      </p:sp>
      <p:pic>
        <p:nvPicPr>
          <p:cNvPr id="8" name="Picture 2" descr="Resultado de imagen para boton indice">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324059" y="1983346"/>
            <a:ext cx="4729011" cy="24598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 name="Rectángulo 2"/>
          <p:cNvSpPr/>
          <p:nvPr/>
        </p:nvSpPr>
        <p:spPr>
          <a:xfrm>
            <a:off x="6704107" y="2190981"/>
            <a:ext cx="4546131" cy="37147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Rectángulo 4"/>
          <p:cNvSpPr/>
          <p:nvPr/>
        </p:nvSpPr>
        <p:spPr>
          <a:xfrm>
            <a:off x="1324059" y="4680459"/>
            <a:ext cx="4572635" cy="17938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12" name="Imagen 11"/>
          <p:cNvPicPr>
            <a:picLocks noChangeAspect="1"/>
          </p:cNvPicPr>
          <p:nvPr/>
        </p:nvPicPr>
        <p:blipFill>
          <a:blip r:embed="rId4"/>
          <a:stretch>
            <a:fillRect/>
          </a:stretch>
        </p:blipFill>
        <p:spPr>
          <a:xfrm>
            <a:off x="1752599" y="1991420"/>
            <a:ext cx="3974857" cy="2424381"/>
          </a:xfrm>
          <a:prstGeom prst="rect">
            <a:avLst/>
          </a:prstGeom>
        </p:spPr>
      </p:pic>
      <p:pic>
        <p:nvPicPr>
          <p:cNvPr id="13" name="Imagen 12"/>
          <p:cNvPicPr>
            <a:picLocks noChangeAspect="1"/>
          </p:cNvPicPr>
          <p:nvPr/>
        </p:nvPicPr>
        <p:blipFill rotWithShape="1">
          <a:blip r:embed="rId5"/>
          <a:srcRect t="1293"/>
          <a:stretch/>
        </p:blipFill>
        <p:spPr>
          <a:xfrm>
            <a:off x="1419309" y="4693920"/>
            <a:ext cx="4426666" cy="1763558"/>
          </a:xfrm>
          <a:prstGeom prst="rect">
            <a:avLst/>
          </a:prstGeom>
        </p:spPr>
      </p:pic>
      <p:pic>
        <p:nvPicPr>
          <p:cNvPr id="15" name="Imagen 14"/>
          <p:cNvPicPr>
            <a:picLocks noChangeAspect="1"/>
          </p:cNvPicPr>
          <p:nvPr/>
        </p:nvPicPr>
        <p:blipFill>
          <a:blip r:embed="rId6"/>
          <a:stretch>
            <a:fillRect/>
          </a:stretch>
        </p:blipFill>
        <p:spPr>
          <a:xfrm>
            <a:off x="6723156" y="2200507"/>
            <a:ext cx="4506667" cy="3695699"/>
          </a:xfrm>
          <a:prstGeom prst="rect">
            <a:avLst/>
          </a:prstGeom>
        </p:spPr>
      </p:pic>
    </p:spTree>
    <p:extLst>
      <p:ext uri="{BB962C8B-B14F-4D97-AF65-F5344CB8AC3E}">
        <p14:creationId xmlns:p14="http://schemas.microsoft.com/office/powerpoint/2010/main" val="41322279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324059" y="1983346"/>
            <a:ext cx="4729011" cy="24324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MX"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RESULTADOS DE SIMULACIÓN </a:t>
            </a:r>
            <a:r>
              <a:rPr lang="es-MX" sz="2000" b="1" dirty="0">
                <a:solidFill>
                  <a:srgbClr val="000099"/>
                </a:solidFill>
                <a:latin typeface="Verdana" panose="020B0604030504040204" pitchFamily="34" charset="0"/>
                <a:ea typeface="Verdana" panose="020B0604030504040204" pitchFamily="34" charset="0"/>
                <a:cs typeface="Verdana" panose="020B0604030504040204" pitchFamily="34" charset="0"/>
              </a:rPr>
              <a:t>EN MATLAB</a:t>
            </a:r>
            <a:r>
              <a:rPr lang="es-MX"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5"/>
          <p:cNvSpPr txBox="1"/>
          <p:nvPr/>
        </p:nvSpPr>
        <p:spPr>
          <a:xfrm>
            <a:off x="0" y="1344536"/>
            <a:ext cx="12192000" cy="400110"/>
          </a:xfrm>
          <a:prstGeom prst="rect">
            <a:avLst/>
          </a:prstGeom>
          <a:noFill/>
        </p:spPr>
        <p:txBody>
          <a:bodyPr wrap="square" lIns="900000" rIns="900000" rtlCol="0">
            <a:spAutoFit/>
          </a:bodyPr>
          <a:lstStyle/>
          <a:p>
            <a:pPr algn="just">
              <a:spcAft>
                <a:spcPts val="1000"/>
              </a:spcAft>
              <a:tabLst>
                <a:tab pos="11926888" algn="l"/>
              </a:tabLst>
            </a:pPr>
            <a:r>
              <a:rPr lang="es-MX" sz="2000" b="1" dirty="0">
                <a:latin typeface="Arial" panose="020B0604020202020204" pitchFamily="34" charset="0"/>
                <a:cs typeface="Arial" panose="020B0604020202020204" pitchFamily="34" charset="0"/>
              </a:rPr>
              <a:t>Simulación OFDM usando modulación tipo 64-PSK y con IBO de </a:t>
            </a:r>
            <a:r>
              <a:rPr lang="es-MX" sz="2000" b="1" dirty="0" smtClean="0">
                <a:latin typeface="Arial" panose="020B0604020202020204" pitchFamily="34" charset="0"/>
                <a:cs typeface="Arial" panose="020B0604020202020204" pitchFamily="34" charset="0"/>
              </a:rPr>
              <a:t>7db</a:t>
            </a:r>
            <a:endParaRPr lang="es-MX" sz="2000" b="1" dirty="0">
              <a:latin typeface="Arial" panose="020B0604020202020204" pitchFamily="34" charset="0"/>
              <a:cs typeface="Arial" panose="020B0604020202020204" pitchFamily="34" charset="0"/>
            </a:endParaRPr>
          </a:p>
        </p:txBody>
      </p:sp>
      <p:pic>
        <p:nvPicPr>
          <p:cNvPr id="8" name="Picture 2" descr="Resultado de imagen para boton indice">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324059" y="1983346"/>
            <a:ext cx="4729011" cy="24598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 name="Rectángulo 2"/>
          <p:cNvSpPr/>
          <p:nvPr/>
        </p:nvSpPr>
        <p:spPr>
          <a:xfrm>
            <a:off x="6704107" y="2190981"/>
            <a:ext cx="4546131" cy="37147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Rectángulo 4"/>
          <p:cNvSpPr/>
          <p:nvPr/>
        </p:nvSpPr>
        <p:spPr>
          <a:xfrm>
            <a:off x="1324059" y="4680459"/>
            <a:ext cx="4572635" cy="17938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14" name="Imagen 13"/>
          <p:cNvPicPr/>
          <p:nvPr/>
        </p:nvPicPr>
        <p:blipFill>
          <a:blip r:embed="rId4"/>
          <a:stretch>
            <a:fillRect/>
          </a:stretch>
        </p:blipFill>
        <p:spPr>
          <a:xfrm>
            <a:off x="1737097" y="2004251"/>
            <a:ext cx="3985052" cy="2425011"/>
          </a:xfrm>
          <a:prstGeom prst="rect">
            <a:avLst/>
          </a:prstGeom>
        </p:spPr>
      </p:pic>
      <p:pic>
        <p:nvPicPr>
          <p:cNvPr id="16" name="Imagen 15"/>
          <p:cNvPicPr/>
          <p:nvPr/>
        </p:nvPicPr>
        <p:blipFill>
          <a:blip r:embed="rId5"/>
          <a:stretch>
            <a:fillRect/>
          </a:stretch>
        </p:blipFill>
        <p:spPr>
          <a:xfrm>
            <a:off x="1352550" y="4704945"/>
            <a:ext cx="4521525" cy="1665995"/>
          </a:xfrm>
          <a:prstGeom prst="rect">
            <a:avLst/>
          </a:prstGeom>
        </p:spPr>
      </p:pic>
      <p:pic>
        <p:nvPicPr>
          <p:cNvPr id="17" name="Imagen 16"/>
          <p:cNvPicPr/>
          <p:nvPr/>
        </p:nvPicPr>
        <p:blipFill>
          <a:blip r:embed="rId6"/>
          <a:stretch>
            <a:fillRect/>
          </a:stretch>
        </p:blipFill>
        <p:spPr>
          <a:xfrm>
            <a:off x="6751731" y="2219556"/>
            <a:ext cx="4480932" cy="3581170"/>
          </a:xfrm>
          <a:prstGeom prst="rect">
            <a:avLst/>
          </a:prstGeom>
        </p:spPr>
      </p:pic>
    </p:spTree>
    <p:extLst>
      <p:ext uri="{BB962C8B-B14F-4D97-AF65-F5344CB8AC3E}">
        <p14:creationId xmlns:p14="http://schemas.microsoft.com/office/powerpoint/2010/main" val="25330213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324059" y="1983346"/>
            <a:ext cx="4729011" cy="24324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MX"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RESULTADOS DE SIMULACIÓN </a:t>
            </a:r>
            <a:r>
              <a:rPr lang="es-MX" sz="2000" b="1" dirty="0">
                <a:solidFill>
                  <a:srgbClr val="000099"/>
                </a:solidFill>
                <a:latin typeface="Verdana" panose="020B0604030504040204" pitchFamily="34" charset="0"/>
                <a:ea typeface="Verdana" panose="020B0604030504040204" pitchFamily="34" charset="0"/>
                <a:cs typeface="Verdana" panose="020B0604030504040204" pitchFamily="34" charset="0"/>
              </a:rPr>
              <a:t>EN MATLAB</a:t>
            </a:r>
            <a:r>
              <a:rPr lang="es-MX"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5"/>
          <p:cNvSpPr txBox="1"/>
          <p:nvPr/>
        </p:nvSpPr>
        <p:spPr>
          <a:xfrm>
            <a:off x="0" y="1344536"/>
            <a:ext cx="12192000" cy="400110"/>
          </a:xfrm>
          <a:prstGeom prst="rect">
            <a:avLst/>
          </a:prstGeom>
          <a:noFill/>
        </p:spPr>
        <p:txBody>
          <a:bodyPr wrap="square" lIns="900000" rIns="900000" rtlCol="0">
            <a:spAutoFit/>
          </a:bodyPr>
          <a:lstStyle/>
          <a:p>
            <a:pPr algn="just">
              <a:spcAft>
                <a:spcPts val="1000"/>
              </a:spcAft>
              <a:tabLst>
                <a:tab pos="11926888" algn="l"/>
              </a:tabLst>
            </a:pPr>
            <a:r>
              <a:rPr lang="es-MX" sz="2000" b="1" dirty="0">
                <a:latin typeface="Arial" panose="020B0604020202020204" pitchFamily="34" charset="0"/>
                <a:cs typeface="Arial" panose="020B0604020202020204" pitchFamily="34" charset="0"/>
              </a:rPr>
              <a:t>Simulación OFDM </a:t>
            </a:r>
            <a:r>
              <a:rPr lang="es-MX" sz="2000" b="1" dirty="0" smtClean="0">
                <a:latin typeface="Arial" panose="020B0604020202020204" pitchFamily="34" charset="0"/>
                <a:cs typeface="Arial" panose="020B0604020202020204" pitchFamily="34" charset="0"/>
              </a:rPr>
              <a:t>usando modulación </a:t>
            </a:r>
            <a:r>
              <a:rPr lang="es-MX" sz="2000" b="1" dirty="0">
                <a:latin typeface="Arial" panose="020B0604020202020204" pitchFamily="34" charset="0"/>
                <a:cs typeface="Arial" panose="020B0604020202020204" pitchFamily="34" charset="0"/>
              </a:rPr>
              <a:t>tipo 256-QAM e IBO de 3db</a:t>
            </a:r>
          </a:p>
        </p:txBody>
      </p:sp>
      <p:pic>
        <p:nvPicPr>
          <p:cNvPr id="8" name="Picture 2" descr="Resultado de imagen para boton indice">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324059" y="1983346"/>
            <a:ext cx="4729011" cy="24598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 name="Rectángulo 2"/>
          <p:cNvSpPr/>
          <p:nvPr/>
        </p:nvSpPr>
        <p:spPr>
          <a:xfrm>
            <a:off x="6704107" y="2190981"/>
            <a:ext cx="4546131" cy="37147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Rectángulo 4"/>
          <p:cNvSpPr/>
          <p:nvPr/>
        </p:nvSpPr>
        <p:spPr>
          <a:xfrm>
            <a:off x="1324059" y="4680459"/>
            <a:ext cx="4572635" cy="17938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12" name="Imagen 11"/>
          <p:cNvPicPr/>
          <p:nvPr/>
        </p:nvPicPr>
        <p:blipFill>
          <a:blip r:embed="rId4"/>
          <a:stretch>
            <a:fillRect/>
          </a:stretch>
        </p:blipFill>
        <p:spPr>
          <a:xfrm>
            <a:off x="1736133" y="2010469"/>
            <a:ext cx="3985541" cy="2399605"/>
          </a:xfrm>
          <a:prstGeom prst="rect">
            <a:avLst/>
          </a:prstGeom>
        </p:spPr>
      </p:pic>
      <p:pic>
        <p:nvPicPr>
          <p:cNvPr id="13" name="Imagen 12"/>
          <p:cNvPicPr/>
          <p:nvPr/>
        </p:nvPicPr>
        <p:blipFill>
          <a:blip r:embed="rId5"/>
          <a:stretch>
            <a:fillRect/>
          </a:stretch>
        </p:blipFill>
        <p:spPr>
          <a:xfrm>
            <a:off x="1590364" y="4712465"/>
            <a:ext cx="4093210" cy="1729862"/>
          </a:xfrm>
          <a:prstGeom prst="rect">
            <a:avLst/>
          </a:prstGeom>
        </p:spPr>
      </p:pic>
      <p:pic>
        <p:nvPicPr>
          <p:cNvPr id="15" name="Imagen 14"/>
          <p:cNvPicPr/>
          <p:nvPr/>
        </p:nvPicPr>
        <p:blipFill>
          <a:blip r:embed="rId6"/>
          <a:stretch>
            <a:fillRect/>
          </a:stretch>
        </p:blipFill>
        <p:spPr>
          <a:xfrm>
            <a:off x="6728067" y="2219556"/>
            <a:ext cx="4498422" cy="3666894"/>
          </a:xfrm>
          <a:prstGeom prst="rect">
            <a:avLst/>
          </a:prstGeom>
        </p:spPr>
      </p:pic>
    </p:spTree>
    <p:extLst>
      <p:ext uri="{BB962C8B-B14F-4D97-AF65-F5344CB8AC3E}">
        <p14:creationId xmlns:p14="http://schemas.microsoft.com/office/powerpoint/2010/main" val="18074325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324059" y="1983346"/>
            <a:ext cx="4729011" cy="24324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MX"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RESULTADOS DE SIMULACIÓN </a:t>
            </a:r>
            <a:r>
              <a:rPr lang="es-MX" sz="2000" b="1" dirty="0">
                <a:solidFill>
                  <a:srgbClr val="000099"/>
                </a:solidFill>
                <a:latin typeface="Verdana" panose="020B0604030504040204" pitchFamily="34" charset="0"/>
                <a:ea typeface="Verdana" panose="020B0604030504040204" pitchFamily="34" charset="0"/>
                <a:cs typeface="Verdana" panose="020B0604030504040204" pitchFamily="34" charset="0"/>
              </a:rPr>
              <a:t>EN MATLAB</a:t>
            </a:r>
            <a:r>
              <a:rPr lang="es-MX"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5"/>
          <p:cNvSpPr txBox="1"/>
          <p:nvPr/>
        </p:nvSpPr>
        <p:spPr>
          <a:xfrm>
            <a:off x="0" y="1344536"/>
            <a:ext cx="12192000" cy="400110"/>
          </a:xfrm>
          <a:prstGeom prst="rect">
            <a:avLst/>
          </a:prstGeom>
          <a:noFill/>
        </p:spPr>
        <p:txBody>
          <a:bodyPr wrap="square" lIns="900000" rIns="900000" rtlCol="0">
            <a:spAutoFit/>
          </a:bodyPr>
          <a:lstStyle/>
          <a:p>
            <a:pPr algn="just">
              <a:spcAft>
                <a:spcPts val="1000"/>
              </a:spcAft>
              <a:tabLst>
                <a:tab pos="11926888" algn="l"/>
              </a:tabLst>
            </a:pPr>
            <a:r>
              <a:rPr lang="es-MX" sz="2000" b="1" dirty="0">
                <a:latin typeface="Arial" panose="020B0604020202020204" pitchFamily="34" charset="0"/>
                <a:cs typeface="Arial" panose="020B0604020202020204" pitchFamily="34" charset="0"/>
              </a:rPr>
              <a:t>Simulación OFDM </a:t>
            </a:r>
            <a:r>
              <a:rPr lang="es-MX" sz="2000" b="1" dirty="0" smtClean="0">
                <a:latin typeface="Arial" panose="020B0604020202020204" pitchFamily="34" charset="0"/>
                <a:cs typeface="Arial" panose="020B0604020202020204" pitchFamily="34" charset="0"/>
              </a:rPr>
              <a:t>usando modulación </a:t>
            </a:r>
            <a:r>
              <a:rPr lang="es-MX" sz="2000" b="1" dirty="0">
                <a:latin typeface="Arial" panose="020B0604020202020204" pitchFamily="34" charset="0"/>
                <a:cs typeface="Arial" panose="020B0604020202020204" pitchFamily="34" charset="0"/>
              </a:rPr>
              <a:t>tipo 256-QAM e IBO de </a:t>
            </a:r>
            <a:r>
              <a:rPr lang="es-MX" sz="2000" b="1" dirty="0" smtClean="0">
                <a:latin typeface="Arial" panose="020B0604020202020204" pitchFamily="34" charset="0"/>
                <a:cs typeface="Arial" panose="020B0604020202020204" pitchFamily="34" charset="0"/>
              </a:rPr>
              <a:t>5db</a:t>
            </a:r>
            <a:endParaRPr lang="es-MX" sz="2000" b="1" dirty="0">
              <a:latin typeface="Arial" panose="020B0604020202020204" pitchFamily="34" charset="0"/>
              <a:cs typeface="Arial" panose="020B0604020202020204" pitchFamily="34" charset="0"/>
            </a:endParaRPr>
          </a:p>
        </p:txBody>
      </p:sp>
      <p:pic>
        <p:nvPicPr>
          <p:cNvPr id="8" name="Picture 2" descr="Resultado de imagen para boton indice">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324059" y="1983346"/>
            <a:ext cx="4729011" cy="24598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 name="Rectángulo 2"/>
          <p:cNvSpPr/>
          <p:nvPr/>
        </p:nvSpPr>
        <p:spPr>
          <a:xfrm>
            <a:off x="6704107" y="2190981"/>
            <a:ext cx="4546131" cy="37147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Rectángulo 4"/>
          <p:cNvSpPr/>
          <p:nvPr/>
        </p:nvSpPr>
        <p:spPr>
          <a:xfrm>
            <a:off x="1324059" y="4680459"/>
            <a:ext cx="4572635" cy="17938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14" name="Imagen 13"/>
          <p:cNvPicPr/>
          <p:nvPr/>
        </p:nvPicPr>
        <p:blipFill>
          <a:blip r:embed="rId4"/>
          <a:stretch>
            <a:fillRect/>
          </a:stretch>
        </p:blipFill>
        <p:spPr>
          <a:xfrm>
            <a:off x="1723636" y="1995488"/>
            <a:ext cx="3987554" cy="2401264"/>
          </a:xfrm>
          <a:prstGeom prst="rect">
            <a:avLst/>
          </a:prstGeom>
        </p:spPr>
      </p:pic>
      <p:pic>
        <p:nvPicPr>
          <p:cNvPr id="16" name="Imagen 15"/>
          <p:cNvPicPr/>
          <p:nvPr/>
        </p:nvPicPr>
        <p:blipFill>
          <a:blip r:embed="rId5"/>
          <a:stretch>
            <a:fillRect/>
          </a:stretch>
        </p:blipFill>
        <p:spPr>
          <a:xfrm>
            <a:off x="1568450" y="4743161"/>
            <a:ext cx="4133215" cy="1712798"/>
          </a:xfrm>
          <a:prstGeom prst="rect">
            <a:avLst/>
          </a:prstGeom>
        </p:spPr>
      </p:pic>
      <p:pic>
        <p:nvPicPr>
          <p:cNvPr id="17" name="Imagen 16"/>
          <p:cNvPicPr/>
          <p:nvPr/>
        </p:nvPicPr>
        <p:blipFill>
          <a:blip r:embed="rId6"/>
          <a:stretch>
            <a:fillRect/>
          </a:stretch>
        </p:blipFill>
        <p:spPr>
          <a:xfrm>
            <a:off x="6746183" y="2219715"/>
            <a:ext cx="4474267" cy="3666188"/>
          </a:xfrm>
          <a:prstGeom prst="rect">
            <a:avLst/>
          </a:prstGeom>
        </p:spPr>
      </p:pic>
    </p:spTree>
    <p:extLst>
      <p:ext uri="{BB962C8B-B14F-4D97-AF65-F5344CB8AC3E}">
        <p14:creationId xmlns:p14="http://schemas.microsoft.com/office/powerpoint/2010/main" val="29927679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324059" y="1983346"/>
            <a:ext cx="4729011" cy="24324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MX"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RESULTADOS DE SIMULACIÓN </a:t>
            </a:r>
            <a:r>
              <a:rPr lang="es-MX" sz="2000" b="1" dirty="0">
                <a:solidFill>
                  <a:srgbClr val="000099"/>
                </a:solidFill>
                <a:latin typeface="Verdana" panose="020B0604030504040204" pitchFamily="34" charset="0"/>
                <a:ea typeface="Verdana" panose="020B0604030504040204" pitchFamily="34" charset="0"/>
                <a:cs typeface="Verdana" panose="020B0604030504040204" pitchFamily="34" charset="0"/>
              </a:rPr>
              <a:t>EN MATLAB</a:t>
            </a:r>
            <a:r>
              <a:rPr lang="es-MX"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5"/>
          <p:cNvSpPr txBox="1"/>
          <p:nvPr/>
        </p:nvSpPr>
        <p:spPr>
          <a:xfrm>
            <a:off x="0" y="1344536"/>
            <a:ext cx="12192000" cy="400110"/>
          </a:xfrm>
          <a:prstGeom prst="rect">
            <a:avLst/>
          </a:prstGeom>
          <a:noFill/>
        </p:spPr>
        <p:txBody>
          <a:bodyPr wrap="square" lIns="900000" rIns="900000" rtlCol="0">
            <a:spAutoFit/>
          </a:bodyPr>
          <a:lstStyle/>
          <a:p>
            <a:pPr algn="just">
              <a:spcAft>
                <a:spcPts val="1000"/>
              </a:spcAft>
              <a:tabLst>
                <a:tab pos="11926888" algn="l"/>
              </a:tabLst>
            </a:pPr>
            <a:r>
              <a:rPr lang="es-MX" sz="2000" b="1" dirty="0">
                <a:latin typeface="Arial" panose="020B0604020202020204" pitchFamily="34" charset="0"/>
                <a:cs typeface="Arial" panose="020B0604020202020204" pitchFamily="34" charset="0"/>
              </a:rPr>
              <a:t>Simulación OFDM </a:t>
            </a:r>
            <a:r>
              <a:rPr lang="es-MX" sz="2000" b="1" dirty="0" smtClean="0">
                <a:latin typeface="Arial" panose="020B0604020202020204" pitchFamily="34" charset="0"/>
                <a:cs typeface="Arial" panose="020B0604020202020204" pitchFamily="34" charset="0"/>
              </a:rPr>
              <a:t>usando modulación </a:t>
            </a:r>
            <a:r>
              <a:rPr lang="es-MX" sz="2000" b="1" dirty="0">
                <a:latin typeface="Arial" panose="020B0604020202020204" pitchFamily="34" charset="0"/>
                <a:cs typeface="Arial" panose="020B0604020202020204" pitchFamily="34" charset="0"/>
              </a:rPr>
              <a:t>tipo 256-QAM e IBO de </a:t>
            </a:r>
            <a:r>
              <a:rPr lang="es-MX" sz="2000" b="1" dirty="0" smtClean="0">
                <a:latin typeface="Arial" panose="020B0604020202020204" pitchFamily="34" charset="0"/>
                <a:cs typeface="Arial" panose="020B0604020202020204" pitchFamily="34" charset="0"/>
              </a:rPr>
              <a:t>7db</a:t>
            </a:r>
            <a:endParaRPr lang="es-MX" sz="2000" b="1" dirty="0">
              <a:latin typeface="Arial" panose="020B0604020202020204" pitchFamily="34" charset="0"/>
              <a:cs typeface="Arial" panose="020B0604020202020204" pitchFamily="34" charset="0"/>
            </a:endParaRPr>
          </a:p>
        </p:txBody>
      </p:sp>
      <p:pic>
        <p:nvPicPr>
          <p:cNvPr id="8" name="Picture 2" descr="Resultado de imagen para boton indice">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324059" y="1983346"/>
            <a:ext cx="4729011" cy="24598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 name="Rectángulo 2"/>
          <p:cNvSpPr/>
          <p:nvPr/>
        </p:nvSpPr>
        <p:spPr>
          <a:xfrm>
            <a:off x="6704107" y="2190981"/>
            <a:ext cx="4546131" cy="37147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Rectángulo 4"/>
          <p:cNvSpPr/>
          <p:nvPr/>
        </p:nvSpPr>
        <p:spPr>
          <a:xfrm>
            <a:off x="1324059" y="4680459"/>
            <a:ext cx="4572635" cy="17938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12" name="Imagen 11"/>
          <p:cNvPicPr/>
          <p:nvPr/>
        </p:nvPicPr>
        <p:blipFill>
          <a:blip r:embed="rId4"/>
          <a:stretch>
            <a:fillRect/>
          </a:stretch>
        </p:blipFill>
        <p:spPr>
          <a:xfrm>
            <a:off x="1720490" y="2012957"/>
            <a:ext cx="3998886" cy="2406643"/>
          </a:xfrm>
          <a:prstGeom prst="rect">
            <a:avLst/>
          </a:prstGeom>
        </p:spPr>
      </p:pic>
      <p:pic>
        <p:nvPicPr>
          <p:cNvPr id="13" name="Imagen 12"/>
          <p:cNvPicPr>
            <a:picLocks noChangeAspect="1"/>
          </p:cNvPicPr>
          <p:nvPr/>
        </p:nvPicPr>
        <p:blipFill>
          <a:blip r:embed="rId5"/>
          <a:stretch>
            <a:fillRect/>
          </a:stretch>
        </p:blipFill>
        <p:spPr>
          <a:xfrm>
            <a:off x="1568089" y="4747133"/>
            <a:ext cx="4120286" cy="1715143"/>
          </a:xfrm>
          <a:prstGeom prst="rect">
            <a:avLst/>
          </a:prstGeom>
        </p:spPr>
      </p:pic>
      <p:pic>
        <p:nvPicPr>
          <p:cNvPr id="15" name="Imagen 14"/>
          <p:cNvPicPr/>
          <p:nvPr/>
        </p:nvPicPr>
        <p:blipFill>
          <a:blip r:embed="rId6"/>
          <a:stretch>
            <a:fillRect/>
          </a:stretch>
        </p:blipFill>
        <p:spPr>
          <a:xfrm>
            <a:off x="6723157" y="2219555"/>
            <a:ext cx="4497412" cy="3676419"/>
          </a:xfrm>
          <a:prstGeom prst="rect">
            <a:avLst/>
          </a:prstGeom>
        </p:spPr>
      </p:pic>
    </p:spTree>
    <p:extLst>
      <p:ext uri="{BB962C8B-B14F-4D97-AF65-F5344CB8AC3E}">
        <p14:creationId xmlns:p14="http://schemas.microsoft.com/office/powerpoint/2010/main" val="26749290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MX"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CONCLUSIONES</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6"/>
          <p:cNvSpPr txBox="1"/>
          <p:nvPr/>
        </p:nvSpPr>
        <p:spPr>
          <a:xfrm>
            <a:off x="0" y="1344536"/>
            <a:ext cx="12192000" cy="4478149"/>
          </a:xfrm>
          <a:prstGeom prst="rect">
            <a:avLst/>
          </a:prstGeom>
          <a:noFill/>
        </p:spPr>
        <p:txBody>
          <a:bodyPr wrap="square" lIns="900000" rIns="900000" rtlCol="0">
            <a:spAutoFit/>
          </a:bodyPr>
          <a:lstStyle/>
          <a:p>
            <a:pPr algn="just">
              <a:spcAft>
                <a:spcPts val="1000"/>
              </a:spcAft>
              <a:tabLst>
                <a:tab pos="11926888" algn="l"/>
              </a:tabLst>
            </a:pPr>
            <a:r>
              <a:rPr lang="es-MX" sz="2000" b="1" dirty="0">
                <a:latin typeface="Arial" panose="020B0604020202020204" pitchFamily="34" charset="0"/>
                <a:cs typeface="Arial" panose="020B0604020202020204" pitchFamily="34" charset="0"/>
              </a:rPr>
              <a:t>Los amplificadores de </a:t>
            </a:r>
            <a:r>
              <a:rPr lang="es-MX" sz="2000" b="1" dirty="0" smtClean="0">
                <a:latin typeface="Arial" panose="020B0604020202020204" pitchFamily="34" charset="0"/>
                <a:cs typeface="Arial" panose="020B0604020202020204" pitchFamily="34" charset="0"/>
              </a:rPr>
              <a:t>potencia debido a su no linealidad ocasionan distorsión </a:t>
            </a:r>
            <a:r>
              <a:rPr lang="es-MX" sz="2000" b="1" dirty="0">
                <a:latin typeface="Arial" panose="020B0604020202020204" pitchFamily="34" charset="0"/>
                <a:cs typeface="Arial" panose="020B0604020202020204" pitchFamily="34" charset="0"/>
              </a:rPr>
              <a:t>de la señal </a:t>
            </a:r>
            <a:r>
              <a:rPr lang="es-MX" sz="2000" b="1" dirty="0" smtClean="0">
                <a:latin typeface="Arial" panose="020B0604020202020204" pitchFamily="34" charset="0"/>
                <a:cs typeface="Arial" panose="020B0604020202020204" pitchFamily="34" charset="0"/>
              </a:rPr>
              <a:t>cuando es amplificada.</a:t>
            </a:r>
          </a:p>
          <a:p>
            <a:pPr algn="just">
              <a:spcAft>
                <a:spcPts val="1000"/>
              </a:spcAft>
              <a:tabLst>
                <a:tab pos="11926888" algn="l"/>
              </a:tabLst>
            </a:pPr>
            <a:r>
              <a:rPr lang="es-MX" sz="2000" b="1" dirty="0" smtClean="0">
                <a:latin typeface="Arial" panose="020B0604020202020204" pitchFamily="34" charset="0"/>
                <a:cs typeface="Arial" panose="020B0604020202020204" pitchFamily="34" charset="0"/>
              </a:rPr>
              <a:t>El </a:t>
            </a:r>
            <a:r>
              <a:rPr lang="es-MX" sz="2000" b="1" dirty="0">
                <a:latin typeface="Arial" panose="020B0604020202020204" pitchFamily="34" charset="0"/>
                <a:cs typeface="Arial" panose="020B0604020202020204" pitchFamily="34" charset="0"/>
              </a:rPr>
              <a:t>alto PAPR </a:t>
            </a:r>
            <a:r>
              <a:rPr lang="es-MX" sz="2000" b="1" dirty="0" smtClean="0">
                <a:latin typeface="Arial" panose="020B0604020202020204" pitchFamily="34" charset="0"/>
                <a:cs typeface="Arial" panose="020B0604020202020204" pitchFamily="34" charset="0"/>
              </a:rPr>
              <a:t>del sistema OFDM hace que el barrido de la </a:t>
            </a:r>
            <a:r>
              <a:rPr lang="es-MX" sz="2000" b="1" dirty="0">
                <a:latin typeface="Arial" panose="020B0604020202020204" pitchFamily="34" charset="0"/>
                <a:cs typeface="Arial" panose="020B0604020202020204" pitchFamily="34" charset="0"/>
              </a:rPr>
              <a:t>señal </a:t>
            </a:r>
            <a:r>
              <a:rPr lang="es-MX" sz="2000" b="1" dirty="0" smtClean="0">
                <a:latin typeface="Arial" panose="020B0604020202020204" pitchFamily="34" charset="0"/>
                <a:cs typeface="Arial" panose="020B0604020202020204" pitchFamily="34" charset="0"/>
              </a:rPr>
              <a:t>de entrada pase </a:t>
            </a:r>
            <a:r>
              <a:rPr lang="es-MX" sz="2000" b="1" dirty="0">
                <a:latin typeface="Arial" panose="020B0604020202020204" pitchFamily="34" charset="0"/>
                <a:cs typeface="Arial" panose="020B0604020202020204" pitchFamily="34" charset="0"/>
              </a:rPr>
              <a:t>por la zona de saturación del amplificador </a:t>
            </a:r>
            <a:r>
              <a:rPr lang="es-MX" sz="2000" b="1" dirty="0" smtClean="0">
                <a:latin typeface="Arial" panose="020B0604020202020204" pitchFamily="34" charset="0"/>
                <a:cs typeface="Arial" panose="020B0604020202020204" pitchFamily="34" charset="0"/>
              </a:rPr>
              <a:t>degradando los </a:t>
            </a:r>
            <a:r>
              <a:rPr lang="es-MX" sz="2000" b="1" dirty="0">
                <a:latin typeface="Arial" panose="020B0604020202020204" pitchFamily="34" charset="0"/>
                <a:cs typeface="Arial" panose="020B0604020202020204" pitchFamily="34" charset="0"/>
              </a:rPr>
              <a:t>datos recibidos. </a:t>
            </a:r>
            <a:r>
              <a:rPr lang="es-MX" sz="2000" b="1" dirty="0" smtClean="0">
                <a:latin typeface="Arial" panose="020B0604020202020204" pitchFamily="34" charset="0"/>
                <a:cs typeface="Arial" panose="020B0604020202020204" pitchFamily="34" charset="0"/>
              </a:rPr>
              <a:t>Esta distorsión se nota en un aumento </a:t>
            </a:r>
            <a:r>
              <a:rPr lang="es-MX" sz="2000" b="1" dirty="0">
                <a:latin typeface="Arial" panose="020B0604020202020204" pitchFamily="34" charset="0"/>
                <a:cs typeface="Arial" panose="020B0604020202020204" pitchFamily="34" charset="0"/>
              </a:rPr>
              <a:t>de la tasa de error de bits (BER</a:t>
            </a:r>
            <a:r>
              <a:rPr lang="es-MX" sz="2000" b="1" dirty="0" smtClean="0">
                <a:latin typeface="Arial" panose="020B0604020202020204" pitchFamily="34" charset="0"/>
                <a:cs typeface="Arial" panose="020B0604020202020204" pitchFamily="34" charset="0"/>
              </a:rPr>
              <a:t>).</a:t>
            </a:r>
          </a:p>
          <a:p>
            <a:pPr algn="just">
              <a:spcAft>
                <a:spcPts val="1000"/>
              </a:spcAft>
              <a:tabLst>
                <a:tab pos="11926888" algn="l"/>
              </a:tabLst>
            </a:pPr>
            <a:r>
              <a:rPr lang="es-MX" sz="2000" b="1" dirty="0" smtClean="0">
                <a:latin typeface="Arial" panose="020B0604020202020204" pitchFamily="34" charset="0"/>
                <a:cs typeface="Arial" panose="020B0604020202020204" pitchFamily="34" charset="0"/>
              </a:rPr>
              <a:t>Para corroborar esto, todo </a:t>
            </a:r>
            <a:r>
              <a:rPr lang="es-MX" sz="2000" b="1" dirty="0">
                <a:latin typeface="Arial" panose="020B0604020202020204" pitchFamily="34" charset="0"/>
                <a:cs typeface="Arial" panose="020B0604020202020204" pitchFamily="34" charset="0"/>
              </a:rPr>
              <a:t>el sistema OFDM se modeló y se realizó su simulación por medio del programa </a:t>
            </a:r>
            <a:r>
              <a:rPr lang="es-MX" sz="2000" b="1" dirty="0" err="1">
                <a:latin typeface="Arial" panose="020B0604020202020204" pitchFamily="34" charset="0"/>
                <a:cs typeface="Arial" panose="020B0604020202020204" pitchFamily="34" charset="0"/>
              </a:rPr>
              <a:t>Matlab</a:t>
            </a:r>
            <a:r>
              <a:rPr lang="es-MX" sz="2000" b="1" dirty="0">
                <a:latin typeface="Arial" panose="020B0604020202020204" pitchFamily="34" charset="0"/>
                <a:cs typeface="Arial" panose="020B0604020202020204" pitchFamily="34" charset="0"/>
              </a:rPr>
              <a:t>®, esto incluyó el ruido aditivo blanco </a:t>
            </a:r>
            <a:r>
              <a:rPr lang="es-MX" sz="2000" b="1" dirty="0" err="1">
                <a:latin typeface="Arial" panose="020B0604020202020204" pitchFamily="34" charset="0"/>
                <a:cs typeface="Arial" panose="020B0604020202020204" pitchFamily="34" charset="0"/>
              </a:rPr>
              <a:t>Gauseano</a:t>
            </a:r>
            <a:r>
              <a:rPr lang="es-MX" sz="2000" b="1" dirty="0">
                <a:latin typeface="Arial" panose="020B0604020202020204" pitchFamily="34" charset="0"/>
                <a:cs typeface="Arial" panose="020B0604020202020204" pitchFamily="34" charset="0"/>
              </a:rPr>
              <a:t> y el amplificador de potencia (modelo </a:t>
            </a:r>
            <a:r>
              <a:rPr lang="es-MX" sz="2000" b="1" dirty="0" err="1">
                <a:latin typeface="Arial" panose="020B0604020202020204" pitchFamily="34" charset="0"/>
                <a:cs typeface="Arial" panose="020B0604020202020204" pitchFamily="34" charset="0"/>
              </a:rPr>
              <a:t>Rapp</a:t>
            </a:r>
            <a:r>
              <a:rPr lang="es-MX" sz="2000" b="1" dirty="0">
                <a:latin typeface="Arial" panose="020B0604020202020204" pitchFamily="34" charset="0"/>
                <a:cs typeface="Arial" panose="020B0604020202020204" pitchFamily="34" charset="0"/>
              </a:rPr>
              <a:t> y el amplificador lineal ideal de ganancia unitaria</a:t>
            </a:r>
            <a:r>
              <a:rPr lang="es-MX" sz="2000" b="1" dirty="0" smtClean="0">
                <a:latin typeface="Arial" panose="020B0604020202020204" pitchFamily="34" charset="0"/>
                <a:cs typeface="Arial" panose="020B0604020202020204" pitchFamily="34" charset="0"/>
              </a:rPr>
              <a:t>).</a:t>
            </a:r>
          </a:p>
          <a:p>
            <a:pPr algn="just">
              <a:spcAft>
                <a:spcPts val="1000"/>
              </a:spcAft>
              <a:tabLst>
                <a:tab pos="11926888" algn="l"/>
              </a:tabLst>
            </a:pPr>
            <a:r>
              <a:rPr lang="es-MX" sz="2000" b="1" dirty="0">
                <a:latin typeface="Arial" panose="020B0604020202020204" pitchFamily="34" charset="0"/>
                <a:cs typeface="Arial" panose="020B0604020202020204" pitchFamily="34" charset="0"/>
              </a:rPr>
              <a:t>A través de las simulaciones realizadas se observó que el uso de la modulación 256-QAM, aunque es más eficiente que la modulación 16-PSK por la mayor cantidad de datos que puede enviar por símbolo OFDM, también presenta un mayor rata de error de bit.</a:t>
            </a:r>
            <a:endParaRPr lang="es-VE" sz="2000" b="1" dirty="0">
              <a:latin typeface="Arial" panose="020B0604020202020204" pitchFamily="34" charset="0"/>
              <a:cs typeface="Arial" panose="020B0604020202020204" pitchFamily="34" charset="0"/>
            </a:endParaRPr>
          </a:p>
        </p:txBody>
      </p:sp>
      <p:pic>
        <p:nvPicPr>
          <p:cNvPr id="6" name="Picture 2" descr="Resultado de imagen para boton indice">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71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MX"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CONCLUSIONES</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6"/>
          <p:cNvSpPr txBox="1"/>
          <p:nvPr/>
        </p:nvSpPr>
        <p:spPr>
          <a:xfrm>
            <a:off x="0" y="1344536"/>
            <a:ext cx="12192000" cy="2067233"/>
          </a:xfrm>
          <a:prstGeom prst="rect">
            <a:avLst/>
          </a:prstGeom>
          <a:noFill/>
        </p:spPr>
        <p:txBody>
          <a:bodyPr wrap="square" lIns="900000" rIns="900000" rtlCol="0">
            <a:spAutoFit/>
          </a:bodyPr>
          <a:lstStyle/>
          <a:p>
            <a:pPr algn="just">
              <a:spcAft>
                <a:spcPts val="1000"/>
              </a:spcAft>
              <a:tabLst>
                <a:tab pos="11926888" algn="l"/>
              </a:tabLst>
            </a:pPr>
            <a:r>
              <a:rPr lang="es-MX" sz="2000" b="1" dirty="0">
                <a:latin typeface="Arial" panose="020B0604020202020204" pitchFamily="34" charset="0"/>
                <a:cs typeface="Arial" panose="020B0604020202020204" pitchFamily="34" charset="0"/>
              </a:rPr>
              <a:t>De igual manera se determinó que incrementando el IBO se mejora la rata de error de bit (para ambas modulaciones: 256-QAM y </a:t>
            </a:r>
            <a:r>
              <a:rPr lang="es-MX" sz="2000" b="1" dirty="0" smtClean="0">
                <a:latin typeface="Arial" panose="020B0604020202020204" pitchFamily="34" charset="0"/>
                <a:cs typeface="Arial" panose="020B0604020202020204" pitchFamily="34" charset="0"/>
              </a:rPr>
              <a:t>64-PSK</a:t>
            </a:r>
            <a:r>
              <a:rPr lang="es-MX" sz="2000" b="1" dirty="0">
                <a:latin typeface="Arial" panose="020B0604020202020204" pitchFamily="34" charset="0"/>
                <a:cs typeface="Arial" panose="020B0604020202020204" pitchFamily="34" charset="0"/>
              </a:rPr>
              <a:t>), sin embargo hace menos eficiente al amplificador de potencia.</a:t>
            </a:r>
          </a:p>
          <a:p>
            <a:pPr algn="just">
              <a:spcAft>
                <a:spcPts val="1000"/>
              </a:spcAft>
              <a:tabLst>
                <a:tab pos="11926888" algn="l"/>
              </a:tabLst>
            </a:pPr>
            <a:r>
              <a:rPr lang="es-MX" sz="2000" b="1" dirty="0">
                <a:latin typeface="Arial" panose="020B0604020202020204" pitchFamily="34" charset="0"/>
                <a:cs typeface="Arial" panose="020B0604020202020204" pitchFamily="34" charset="0"/>
              </a:rPr>
              <a:t>Asimismo se observó que el modelo </a:t>
            </a:r>
            <a:r>
              <a:rPr lang="es-MX" sz="2000" b="1" dirty="0" err="1">
                <a:latin typeface="Arial" panose="020B0604020202020204" pitchFamily="34" charset="0"/>
                <a:cs typeface="Arial" panose="020B0604020202020204" pitchFamily="34" charset="0"/>
              </a:rPr>
              <a:t>Rapp</a:t>
            </a:r>
            <a:r>
              <a:rPr lang="es-MX" sz="2000" b="1" dirty="0">
                <a:latin typeface="Arial" panose="020B0604020202020204" pitchFamily="34" charset="0"/>
                <a:cs typeface="Arial" panose="020B0604020202020204" pitchFamily="34" charset="0"/>
              </a:rPr>
              <a:t> para el amplificador de potencia refleja el comportamiento de las no linealidades de mismo en su conversión AM-AM, aunque no refleja el comportamiento del amplificador de potencia en la conversión AM-PM.</a:t>
            </a:r>
          </a:p>
        </p:txBody>
      </p:sp>
      <p:pic>
        <p:nvPicPr>
          <p:cNvPr id="6" name="Picture 2" descr="Resultado de imagen para boton indice">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85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MX"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RECOMENDACIONES</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6"/>
          <p:cNvSpPr txBox="1"/>
          <p:nvPr/>
        </p:nvSpPr>
        <p:spPr>
          <a:xfrm>
            <a:off x="0" y="1344536"/>
            <a:ext cx="12192000" cy="4478149"/>
          </a:xfrm>
          <a:prstGeom prst="rect">
            <a:avLst/>
          </a:prstGeom>
          <a:noFill/>
        </p:spPr>
        <p:txBody>
          <a:bodyPr wrap="square" lIns="900000" rIns="900000" rtlCol="0">
            <a:spAutoFit/>
          </a:bodyPr>
          <a:lstStyle/>
          <a:p>
            <a:pPr algn="just">
              <a:spcAft>
                <a:spcPts val="1000"/>
              </a:spcAft>
              <a:tabLst>
                <a:tab pos="11926888" algn="l"/>
              </a:tabLst>
            </a:pPr>
            <a:r>
              <a:rPr lang="es-MX" sz="2000" b="1" dirty="0">
                <a:latin typeface="Arial" panose="020B0604020202020204" pitchFamily="34" charset="0"/>
                <a:cs typeface="Arial" panose="020B0604020202020204" pitchFamily="34" charset="0"/>
              </a:rPr>
              <a:t>Sobre la base de los resultados obtenidos en las simulaciones realizadas y tomando en cuenta las limitaciones encontradas en OFDM, se </a:t>
            </a:r>
            <a:r>
              <a:rPr lang="es-MX" sz="2000" b="1" dirty="0" smtClean="0">
                <a:latin typeface="Arial" panose="020B0604020202020204" pitchFamily="34" charset="0"/>
                <a:cs typeface="Arial" panose="020B0604020202020204" pitchFamily="34" charset="0"/>
              </a:rPr>
              <a:t>recomienda:</a:t>
            </a:r>
          </a:p>
          <a:p>
            <a:pPr marL="342900" indent="-342900" algn="just">
              <a:spcAft>
                <a:spcPts val="1000"/>
              </a:spcAft>
              <a:buFont typeface="Arial" panose="020B0604020202020204" pitchFamily="34" charset="0"/>
              <a:buChar char="•"/>
              <a:tabLst>
                <a:tab pos="11926888" algn="l"/>
              </a:tabLst>
            </a:pPr>
            <a:r>
              <a:rPr lang="es-MX" sz="2000" b="1" dirty="0" smtClean="0">
                <a:latin typeface="Arial" panose="020B0604020202020204" pitchFamily="34" charset="0"/>
                <a:cs typeface="Arial" panose="020B0604020202020204" pitchFamily="34" charset="0"/>
              </a:rPr>
              <a:t>Realizar </a:t>
            </a:r>
            <a:r>
              <a:rPr lang="es-MX" sz="2000" b="1" dirty="0">
                <a:latin typeface="Arial" panose="020B0604020202020204" pitchFamily="34" charset="0"/>
                <a:cs typeface="Arial" panose="020B0604020202020204" pitchFamily="34" charset="0"/>
              </a:rPr>
              <a:t>simulaciones con otros modelos matemáticos de amplificadores de potencia en los que se refleje además de la no linealidad, la distorsión en la conversión AM-PM, el efecto de memoria de los amplificadores de potencia y deformaciones de la uniformidad de la </a:t>
            </a:r>
            <a:r>
              <a:rPr lang="es-MX" sz="2000" b="1" dirty="0" smtClean="0">
                <a:latin typeface="Arial" panose="020B0604020202020204" pitchFamily="34" charset="0"/>
                <a:cs typeface="Arial" panose="020B0604020202020204" pitchFamily="34" charset="0"/>
              </a:rPr>
              <a:t>ganancia.</a:t>
            </a:r>
          </a:p>
          <a:p>
            <a:pPr marL="342900" indent="-342900" algn="just">
              <a:spcAft>
                <a:spcPts val="1000"/>
              </a:spcAft>
              <a:buFont typeface="Arial" panose="020B0604020202020204" pitchFamily="34" charset="0"/>
              <a:buChar char="•"/>
              <a:tabLst>
                <a:tab pos="11926888" algn="l"/>
              </a:tabLst>
            </a:pPr>
            <a:r>
              <a:rPr lang="es-MX" sz="2000" b="1" dirty="0" smtClean="0">
                <a:latin typeface="Arial" panose="020B0604020202020204" pitchFamily="34" charset="0"/>
                <a:cs typeface="Arial" panose="020B0604020202020204" pitchFamily="34" charset="0"/>
              </a:rPr>
              <a:t>Llevar </a:t>
            </a:r>
            <a:r>
              <a:rPr lang="es-MX" sz="2000" b="1" dirty="0">
                <a:latin typeface="Arial" panose="020B0604020202020204" pitchFamily="34" charset="0"/>
                <a:cs typeface="Arial" panose="020B0604020202020204" pitchFamily="34" charset="0"/>
              </a:rPr>
              <a:t>a cabo las pruebas realizadas en equipos reales de manera de determinar las desviaciones entre los resultados obtenido de la simulación y los encontrados en ensayos </a:t>
            </a:r>
            <a:r>
              <a:rPr lang="es-MX" sz="2000" b="1" dirty="0" smtClean="0">
                <a:latin typeface="Arial" panose="020B0604020202020204" pitchFamily="34" charset="0"/>
                <a:cs typeface="Arial" panose="020B0604020202020204" pitchFamily="34" charset="0"/>
              </a:rPr>
              <a:t>físicos.</a:t>
            </a:r>
          </a:p>
          <a:p>
            <a:pPr marL="342900" indent="-342900" algn="just">
              <a:spcAft>
                <a:spcPts val="1000"/>
              </a:spcAft>
              <a:buFont typeface="Arial" panose="020B0604020202020204" pitchFamily="34" charset="0"/>
              <a:buChar char="•"/>
              <a:tabLst>
                <a:tab pos="11926888" algn="l"/>
              </a:tabLst>
            </a:pPr>
            <a:r>
              <a:rPr lang="es-MX" sz="2000" b="1" dirty="0" smtClean="0">
                <a:latin typeface="Arial" panose="020B0604020202020204" pitchFamily="34" charset="0"/>
                <a:cs typeface="Arial" panose="020B0604020202020204" pitchFamily="34" charset="0"/>
              </a:rPr>
              <a:t>La </a:t>
            </a:r>
            <a:r>
              <a:rPr lang="es-MX" sz="2000" b="1" dirty="0">
                <a:latin typeface="Arial" panose="020B0604020202020204" pitchFamily="34" charset="0"/>
                <a:cs typeface="Arial" panose="020B0604020202020204" pitchFamily="34" charset="0"/>
              </a:rPr>
              <a:t>aplicación de técnicas alternativas al incremento del IBO, ya que con esta acción se disminuye notablemente la eficiencia de amplificador de potencia y puede limitar su alcance. Estas técnicas incluyen pero no se limitan a la </a:t>
            </a:r>
            <a:r>
              <a:rPr lang="es-MX" sz="2000" b="1" dirty="0" err="1">
                <a:latin typeface="Arial" panose="020B0604020202020204" pitchFamily="34" charset="0"/>
                <a:cs typeface="Arial" panose="020B0604020202020204" pitchFamily="34" charset="0"/>
              </a:rPr>
              <a:t>predistorsión</a:t>
            </a:r>
            <a:r>
              <a:rPr lang="es-MX" sz="2000" b="1" dirty="0">
                <a:latin typeface="Arial" panose="020B0604020202020204" pitchFamily="34" charset="0"/>
                <a:cs typeface="Arial" panose="020B0604020202020204" pitchFamily="34" charset="0"/>
              </a:rPr>
              <a:t> de la señal y extensión de la constelación.</a:t>
            </a:r>
          </a:p>
        </p:txBody>
      </p:sp>
      <p:pic>
        <p:nvPicPr>
          <p:cNvPr id="6" name="Picture 2" descr="Resultado de imagen para boton indice">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27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VE"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DEFINICIÓN DE OFDM</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5"/>
          <p:cNvSpPr txBox="1"/>
          <p:nvPr/>
        </p:nvSpPr>
        <p:spPr>
          <a:xfrm>
            <a:off x="0" y="1344536"/>
            <a:ext cx="12192000" cy="1631216"/>
          </a:xfrm>
          <a:prstGeom prst="rect">
            <a:avLst/>
          </a:prstGeom>
          <a:noFill/>
        </p:spPr>
        <p:txBody>
          <a:bodyPr wrap="square" lIns="900000" rIns="900000" rtlCol="0">
            <a:spAutoFit/>
          </a:bodyPr>
          <a:lstStyle/>
          <a:p>
            <a:pPr algn="just">
              <a:spcAft>
                <a:spcPts val="1000"/>
              </a:spcAft>
              <a:tabLst>
                <a:tab pos="11926888" algn="l"/>
              </a:tabLst>
            </a:pPr>
            <a:r>
              <a:rPr lang="es-MX" sz="2000" b="1" dirty="0" smtClean="0">
                <a:latin typeface="Arial" panose="020B0604020202020204" pitchFamily="34" charset="0"/>
                <a:cs typeface="Arial" panose="020B0604020202020204" pitchFamily="34" charset="0"/>
              </a:rPr>
              <a:t>OFDM es </a:t>
            </a:r>
            <a:r>
              <a:rPr lang="es-MX" sz="2000" b="1" dirty="0">
                <a:latin typeface="Arial" panose="020B0604020202020204" pitchFamily="34" charset="0"/>
                <a:cs typeface="Arial" panose="020B0604020202020204" pitchFamily="34" charset="0"/>
              </a:rPr>
              <a:t>una técnica de comunicaciones que divide un </a:t>
            </a:r>
            <a:r>
              <a:rPr lang="es-MX" sz="2000" b="1" dirty="0" smtClean="0">
                <a:latin typeface="Arial" panose="020B0604020202020204" pitchFamily="34" charset="0"/>
                <a:cs typeface="Arial" panose="020B0604020202020204" pitchFamily="34" charset="0"/>
              </a:rPr>
              <a:t>canal </a:t>
            </a:r>
            <a:r>
              <a:rPr lang="es-MX" sz="2000" b="1" dirty="0">
                <a:latin typeface="Arial" panose="020B0604020202020204" pitchFamily="34" charset="0"/>
                <a:cs typeface="Arial" panose="020B0604020202020204" pitchFamily="34" charset="0"/>
              </a:rPr>
              <a:t>de </a:t>
            </a:r>
            <a:r>
              <a:rPr lang="es-MX" sz="2000" b="1" dirty="0" smtClean="0">
                <a:latin typeface="Arial" panose="020B0604020202020204" pitchFamily="34" charset="0"/>
                <a:cs typeface="Arial" panose="020B0604020202020204" pitchFamily="34" charset="0"/>
              </a:rPr>
              <a:t>frecuencia, </a:t>
            </a:r>
            <a:r>
              <a:rPr lang="es-MX" sz="2000" b="1" dirty="0">
                <a:latin typeface="Arial" panose="020B0604020202020204" pitchFamily="34" charset="0"/>
                <a:cs typeface="Arial" panose="020B0604020202020204" pitchFamily="34" charset="0"/>
              </a:rPr>
              <a:t>en un número determinado de bandas de </a:t>
            </a:r>
            <a:r>
              <a:rPr lang="es-MX" sz="2000" b="1" dirty="0" smtClean="0">
                <a:latin typeface="Arial" panose="020B0604020202020204" pitchFamily="34" charset="0"/>
                <a:cs typeface="Arial" panose="020B0604020202020204" pitchFamily="34" charset="0"/>
              </a:rPr>
              <a:t>frecuencia, </a:t>
            </a:r>
            <a:r>
              <a:rPr lang="es-MX" sz="2000" b="1" dirty="0">
                <a:latin typeface="Arial" panose="020B0604020202020204" pitchFamily="34" charset="0"/>
                <a:cs typeface="Arial" panose="020B0604020202020204" pitchFamily="34" charset="0"/>
              </a:rPr>
              <a:t>espaciadas con el mismo ancho, donde en cada banda se transmite una </a:t>
            </a:r>
            <a:r>
              <a:rPr lang="es-MX" sz="2000" b="1" dirty="0" err="1">
                <a:latin typeface="Arial" panose="020B0604020202020204" pitchFamily="34" charset="0"/>
                <a:cs typeface="Arial" panose="020B0604020202020204" pitchFamily="34" charset="0"/>
              </a:rPr>
              <a:t>subportadora</a:t>
            </a:r>
            <a:r>
              <a:rPr lang="es-MX" sz="2000" b="1" dirty="0">
                <a:latin typeface="Arial" panose="020B0604020202020204" pitchFamily="34" charset="0"/>
                <a:cs typeface="Arial" panose="020B0604020202020204" pitchFamily="34" charset="0"/>
              </a:rPr>
              <a:t> que a su vez transporta una porción de la información del usuario. Como característica principal cada </a:t>
            </a:r>
            <a:r>
              <a:rPr lang="es-MX" sz="2000" b="1" dirty="0" err="1">
                <a:latin typeface="Arial" panose="020B0604020202020204" pitchFamily="34" charset="0"/>
                <a:cs typeface="Arial" panose="020B0604020202020204" pitchFamily="34" charset="0"/>
              </a:rPr>
              <a:t>subportadora</a:t>
            </a:r>
            <a:r>
              <a:rPr lang="es-MX" sz="2000" b="1" dirty="0">
                <a:latin typeface="Arial" panose="020B0604020202020204" pitchFamily="34" charset="0"/>
                <a:cs typeface="Arial" panose="020B0604020202020204" pitchFamily="34" charset="0"/>
              </a:rPr>
              <a:t> es ortogonal al resto.</a:t>
            </a:r>
            <a:endParaRPr lang="es-VE" sz="2000"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3"/>
          <a:stretch>
            <a:fillRect/>
          </a:stretch>
        </p:blipFill>
        <p:spPr>
          <a:xfrm>
            <a:off x="1893380" y="3241789"/>
            <a:ext cx="8170216" cy="3104422"/>
          </a:xfrm>
          <a:prstGeom prst="rect">
            <a:avLst/>
          </a:prstGeom>
        </p:spPr>
      </p:pic>
      <p:grpSp>
        <p:nvGrpSpPr>
          <p:cNvPr id="15" name="Grupo 14"/>
          <p:cNvGrpSpPr/>
          <p:nvPr/>
        </p:nvGrpSpPr>
        <p:grpSpPr>
          <a:xfrm>
            <a:off x="5431809" y="2814895"/>
            <a:ext cx="3270234" cy="870001"/>
            <a:chOff x="5431809" y="2814895"/>
            <a:chExt cx="3270234" cy="870001"/>
          </a:xfrm>
        </p:grpSpPr>
        <p:cxnSp>
          <p:nvCxnSpPr>
            <p:cNvPr id="8" name="Conector recto de flecha 7"/>
            <p:cNvCxnSpPr/>
            <p:nvPr/>
          </p:nvCxnSpPr>
          <p:spPr>
            <a:xfrm flipH="1">
              <a:off x="5431809" y="3343701"/>
              <a:ext cx="1910686" cy="341195"/>
            </a:xfrm>
            <a:prstGeom prst="straightConnector1">
              <a:avLst/>
            </a:prstGeom>
            <a:ln>
              <a:solidFill>
                <a:srgbClr val="000099"/>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flipH="1">
              <a:off x="5732060" y="3343701"/>
              <a:ext cx="1910686" cy="341195"/>
            </a:xfrm>
            <a:prstGeom prst="straightConnector1">
              <a:avLst/>
            </a:prstGeom>
            <a:ln>
              <a:solidFill>
                <a:srgbClr val="000099"/>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H="1">
              <a:off x="6005784" y="3343701"/>
              <a:ext cx="1910686" cy="341195"/>
            </a:xfrm>
            <a:prstGeom prst="straightConnector1">
              <a:avLst/>
            </a:prstGeom>
            <a:ln>
              <a:solidFill>
                <a:srgbClr val="000099"/>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flipH="1">
              <a:off x="6346208" y="3343701"/>
              <a:ext cx="1910686" cy="341195"/>
            </a:xfrm>
            <a:prstGeom prst="straightConnector1">
              <a:avLst/>
            </a:prstGeom>
            <a:ln>
              <a:solidFill>
                <a:srgbClr val="000099"/>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Cerrar llave 12"/>
            <p:cNvSpPr/>
            <p:nvPr/>
          </p:nvSpPr>
          <p:spPr>
            <a:xfrm rot="16200000">
              <a:off x="7717582" y="2757590"/>
              <a:ext cx="154539" cy="1000504"/>
            </a:xfrm>
            <a:prstGeom prst="rightBrace">
              <a:avLst>
                <a:gd name="adj1" fmla="val 39326"/>
                <a:gd name="adj2" fmla="val 51416"/>
              </a:avLst>
            </a:prstGeom>
            <a:ln>
              <a:solidFill>
                <a:srgbClr val="00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sp>
          <p:nvSpPr>
            <p:cNvPr id="14" name="CuadroTexto 13"/>
            <p:cNvSpPr txBox="1"/>
            <p:nvPr/>
          </p:nvSpPr>
          <p:spPr>
            <a:xfrm>
              <a:off x="6978045" y="2814895"/>
              <a:ext cx="1723998" cy="369332"/>
            </a:xfrm>
            <a:prstGeom prst="rect">
              <a:avLst/>
            </a:prstGeom>
            <a:noFill/>
          </p:spPr>
          <p:txBody>
            <a:bodyPr wrap="square" rtlCol="0">
              <a:spAutoFit/>
            </a:bodyPr>
            <a:lstStyle/>
            <a:p>
              <a:r>
                <a:rPr lang="es-VE" b="1" dirty="0" err="1" smtClean="0">
                  <a:solidFill>
                    <a:srgbClr val="000099"/>
                  </a:solidFill>
                </a:rPr>
                <a:t>Subportadoras</a:t>
              </a:r>
              <a:endParaRPr lang="es-VE" b="1" dirty="0">
                <a:solidFill>
                  <a:srgbClr val="000099"/>
                </a:solidFill>
              </a:endParaRPr>
            </a:p>
          </p:txBody>
        </p:sp>
      </p:grpSp>
      <p:sp>
        <p:nvSpPr>
          <p:cNvPr id="16" name="CuadroTexto 15"/>
          <p:cNvSpPr txBox="1"/>
          <p:nvPr/>
        </p:nvSpPr>
        <p:spPr>
          <a:xfrm>
            <a:off x="2958353" y="2601515"/>
            <a:ext cx="1516829" cy="307777"/>
          </a:xfrm>
          <a:prstGeom prst="rect">
            <a:avLst/>
          </a:prstGeom>
          <a:noFill/>
        </p:spPr>
        <p:txBody>
          <a:bodyPr wrap="square" lIns="0" tIns="0" rIns="0" bIns="0" rtlCol="0">
            <a:spAutoFit/>
          </a:bodyPr>
          <a:lstStyle/>
          <a:p>
            <a:pPr algn="just">
              <a:spcAft>
                <a:spcPts val="1000"/>
              </a:spcAft>
              <a:tabLst>
                <a:tab pos="11926888" algn="l"/>
              </a:tabLst>
            </a:pPr>
            <a:r>
              <a:rPr lang="es-MX" sz="2000" b="1" dirty="0" smtClean="0">
                <a:solidFill>
                  <a:srgbClr val="000099"/>
                </a:solidFill>
                <a:latin typeface="Arial" panose="020B0604020202020204" pitchFamily="34" charset="0"/>
                <a:cs typeface="Arial" panose="020B0604020202020204" pitchFamily="34" charset="0"/>
              </a:rPr>
              <a:t>ortogonal</a:t>
            </a:r>
            <a:endParaRPr lang="es-VE" sz="2000" b="1" dirty="0">
              <a:solidFill>
                <a:srgbClr val="000099"/>
              </a:solidFill>
              <a:latin typeface="Arial" panose="020B0604020202020204" pitchFamily="34" charset="0"/>
              <a:cs typeface="Arial" panose="020B0604020202020204" pitchFamily="34" charset="0"/>
            </a:endParaRPr>
          </a:p>
        </p:txBody>
      </p:sp>
      <p:sp>
        <p:nvSpPr>
          <p:cNvPr id="17" name="CuadroTexto 16"/>
          <p:cNvSpPr txBox="1"/>
          <p:nvPr/>
        </p:nvSpPr>
        <p:spPr>
          <a:xfrm>
            <a:off x="7294599" y="4486223"/>
            <a:ext cx="3753505" cy="830997"/>
          </a:xfrm>
          <a:prstGeom prst="rect">
            <a:avLst/>
          </a:prstGeom>
          <a:noFill/>
        </p:spPr>
        <p:txBody>
          <a:bodyPr wrap="square" lIns="0" tIns="0" rIns="0" bIns="0" rtlCol="0">
            <a:spAutoFit/>
          </a:bodyPr>
          <a:lstStyle/>
          <a:p>
            <a:pPr algn="just">
              <a:spcAft>
                <a:spcPts val="1000"/>
              </a:spcAft>
              <a:tabLst>
                <a:tab pos="11926888" algn="l"/>
              </a:tabLst>
            </a:pPr>
            <a:r>
              <a:rPr lang="es-MX" b="1" dirty="0" smtClean="0">
                <a:solidFill>
                  <a:srgbClr val="000099"/>
                </a:solidFill>
                <a:cs typeface="Arial" panose="020B0604020202020204" pitchFamily="34" charset="0"/>
              </a:rPr>
              <a:t>Cuando una </a:t>
            </a:r>
            <a:r>
              <a:rPr lang="es-MX" b="1" dirty="0" err="1" smtClean="0">
                <a:solidFill>
                  <a:srgbClr val="000099"/>
                </a:solidFill>
                <a:cs typeface="Arial" panose="020B0604020202020204" pitchFamily="34" charset="0"/>
              </a:rPr>
              <a:t>subportadora</a:t>
            </a:r>
            <a:r>
              <a:rPr lang="es-MX" b="1" dirty="0" smtClean="0">
                <a:solidFill>
                  <a:srgbClr val="000099"/>
                </a:solidFill>
                <a:cs typeface="Arial" panose="020B0604020202020204" pitchFamily="34" charset="0"/>
              </a:rPr>
              <a:t> está en su pico, el resto de las </a:t>
            </a:r>
            <a:r>
              <a:rPr lang="es-MX" b="1" dirty="0" err="1" smtClean="0">
                <a:solidFill>
                  <a:srgbClr val="000099"/>
                </a:solidFill>
                <a:cs typeface="Arial" panose="020B0604020202020204" pitchFamily="34" charset="0"/>
              </a:rPr>
              <a:t>subportadoras</a:t>
            </a:r>
            <a:r>
              <a:rPr lang="es-MX" b="1" dirty="0" smtClean="0">
                <a:solidFill>
                  <a:srgbClr val="000099"/>
                </a:solidFill>
                <a:cs typeface="Arial" panose="020B0604020202020204" pitchFamily="34" charset="0"/>
              </a:rPr>
              <a:t> tienen valor “0”</a:t>
            </a:r>
            <a:endParaRPr lang="es-VE" b="1" dirty="0">
              <a:solidFill>
                <a:srgbClr val="000099"/>
              </a:solidFill>
              <a:cs typeface="Arial" panose="020B0604020202020204" pitchFamily="34" charset="0"/>
            </a:endParaRPr>
          </a:p>
        </p:txBody>
      </p:sp>
      <p:grpSp>
        <p:nvGrpSpPr>
          <p:cNvPr id="24" name="Grupo 23"/>
          <p:cNvGrpSpPr/>
          <p:nvPr/>
        </p:nvGrpSpPr>
        <p:grpSpPr>
          <a:xfrm>
            <a:off x="6319317" y="3693409"/>
            <a:ext cx="1023178" cy="1889848"/>
            <a:chOff x="6319317" y="3693409"/>
            <a:chExt cx="1023178" cy="1889848"/>
          </a:xfrm>
        </p:grpSpPr>
        <p:cxnSp>
          <p:nvCxnSpPr>
            <p:cNvPr id="18" name="Conector recto de flecha 17"/>
            <p:cNvCxnSpPr/>
            <p:nvPr/>
          </p:nvCxnSpPr>
          <p:spPr>
            <a:xfrm flipH="1" flipV="1">
              <a:off x="6346208" y="3693409"/>
              <a:ext cx="996287" cy="752702"/>
            </a:xfrm>
            <a:prstGeom prst="straightConnector1">
              <a:avLst/>
            </a:prstGeom>
            <a:ln>
              <a:solidFill>
                <a:srgbClr val="000099"/>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flipH="1">
              <a:off x="6319317" y="4929330"/>
              <a:ext cx="888307" cy="653927"/>
            </a:xfrm>
            <a:prstGeom prst="straightConnector1">
              <a:avLst/>
            </a:prstGeom>
            <a:ln>
              <a:solidFill>
                <a:srgbClr val="000099"/>
              </a:solidFill>
              <a:tailEnd type="triangle" w="lg" len="lg"/>
            </a:ln>
          </p:spPr>
          <p:style>
            <a:lnRef idx="1">
              <a:schemeClr val="accent1"/>
            </a:lnRef>
            <a:fillRef idx="0">
              <a:schemeClr val="accent1"/>
            </a:fillRef>
            <a:effectRef idx="0">
              <a:schemeClr val="accent1"/>
            </a:effectRef>
            <a:fontRef idx="minor">
              <a:schemeClr val="tx1"/>
            </a:fontRef>
          </p:style>
        </p:cxnSp>
      </p:grpSp>
      <p:pic>
        <p:nvPicPr>
          <p:cNvPr id="20" name="Picture 2" descr="Resultado de imagen para boton indice">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74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0"/>
                                  </p:iterate>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2000"/>
                                        <p:tgtEl>
                                          <p:spTgt spid="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wd">
                                    <p:tmAbs val="0"/>
                                  </p:iterate>
                                  <p:childTnLst>
                                    <p:set>
                                      <p:cBhvr>
                                        <p:cTn id="19"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0" presetClass="path" presetSubtype="0" accel="50000" decel="50000" fill="hold" grpId="1" nodeType="clickEffect">
                                  <p:stCondLst>
                                    <p:cond delay="0"/>
                                  </p:stCondLst>
                                  <p:iterate type="wd">
                                    <p:tmPct val="0"/>
                                  </p:iterate>
                                  <p:childTnLst>
                                    <p:animMotion origin="layout" path="M 2.08333E-7 -3.7037E-7 L 0.20521 -3.7037E-7 C 0.29714 -3.7037E-7 0.41055 0.05903 0.41055 0.10764 L 0.41055 0.21551 " pathEditMode="relative" rAng="0" ptsTypes="AAAA">
                                      <p:cBhvr>
                                        <p:cTn id="23" dur="2000" fill="hold"/>
                                        <p:tgtEl>
                                          <p:spTgt spid="16">
                                            <p:txEl>
                                              <p:pRg st="0" end="0"/>
                                            </p:txEl>
                                          </p:spTgt>
                                        </p:tgtEl>
                                        <p:attrNameLst>
                                          <p:attrName>ppt_x</p:attrName>
                                          <p:attrName>ppt_y</p:attrName>
                                        </p:attrNameLst>
                                      </p:cBhvr>
                                      <p:rCtr x="20521" y="10764"/>
                                    </p:animMotion>
                                  </p:childTnLst>
                                </p:cTn>
                              </p:par>
                            </p:childTnLst>
                          </p:cTn>
                        </p:par>
                        <p:par>
                          <p:cTn id="24" fill="hold">
                            <p:stCondLst>
                              <p:cond delay="2000"/>
                            </p:stCondLst>
                            <p:childTnLst>
                              <p:par>
                                <p:cTn id="25" presetID="1" presetClass="exit" presetSubtype="0" fill="hold" nodeType="after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up)">
                                      <p:cBhvr>
                                        <p:cTn id="30" dur="500"/>
                                        <p:tgtEl>
                                          <p:spTgt spid="17"/>
                                        </p:tgtEl>
                                      </p:cBhvr>
                                    </p:animEffect>
                                  </p:childTnLst>
                                </p:cTn>
                              </p:par>
                            </p:childTnLst>
                          </p:cTn>
                        </p:par>
                        <p:par>
                          <p:cTn id="31" fill="hold">
                            <p:stCondLst>
                              <p:cond delay="2500"/>
                            </p:stCondLst>
                            <p:childTnLst>
                              <p:par>
                                <p:cTn id="32" presetID="22" presetClass="entr" presetSubtype="2"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right)">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6" grpId="0" build="p"/>
      <p:bldP spid="16" grpId="1" build="allAtOnce"/>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MX"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RECOMENDACIONES</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6"/>
          <p:cNvSpPr txBox="1"/>
          <p:nvPr/>
        </p:nvSpPr>
        <p:spPr>
          <a:xfrm>
            <a:off x="0" y="1344536"/>
            <a:ext cx="12192000" cy="3426579"/>
          </a:xfrm>
          <a:prstGeom prst="rect">
            <a:avLst/>
          </a:prstGeom>
          <a:noFill/>
        </p:spPr>
        <p:txBody>
          <a:bodyPr wrap="square" lIns="900000" rIns="900000" rtlCol="0">
            <a:spAutoFit/>
          </a:bodyPr>
          <a:lstStyle/>
          <a:p>
            <a:pPr marL="342900" indent="-342900" algn="just">
              <a:spcAft>
                <a:spcPts val="1000"/>
              </a:spcAft>
              <a:buFont typeface="Arial" panose="020B0604020202020204" pitchFamily="34" charset="0"/>
              <a:buChar char="•"/>
              <a:tabLst>
                <a:tab pos="11926888" algn="l"/>
              </a:tabLst>
            </a:pPr>
            <a:r>
              <a:rPr lang="es-MX" sz="2000" b="1" dirty="0">
                <a:latin typeface="Arial" panose="020B0604020202020204" pitchFamily="34" charset="0"/>
                <a:cs typeface="Arial" panose="020B0604020202020204" pitchFamily="34" charset="0"/>
              </a:rPr>
              <a:t>Efectuar el estudio utilizando la técnica de modulación: Acceso Múltiple por División de Frecuencia de Portadora Única, SC-FDMA (Single </a:t>
            </a:r>
            <a:r>
              <a:rPr lang="es-MX" sz="2000" b="1" dirty="0" err="1">
                <a:latin typeface="Arial" panose="020B0604020202020204" pitchFamily="34" charset="0"/>
                <a:cs typeface="Arial" panose="020B0604020202020204" pitchFamily="34" charset="0"/>
              </a:rPr>
              <a:t>Carrier</a:t>
            </a:r>
            <a:r>
              <a:rPr lang="es-MX" sz="2000" b="1" dirty="0">
                <a:latin typeface="Arial" panose="020B0604020202020204" pitchFamily="34" charset="0"/>
                <a:cs typeface="Arial" panose="020B0604020202020204" pitchFamily="34" charset="0"/>
              </a:rPr>
              <a:t> </a:t>
            </a:r>
            <a:r>
              <a:rPr lang="es-MX" sz="2000" b="1" dirty="0" err="1">
                <a:latin typeface="Arial" panose="020B0604020202020204" pitchFamily="34" charset="0"/>
                <a:cs typeface="Arial" panose="020B0604020202020204" pitchFamily="34" charset="0"/>
              </a:rPr>
              <a:t>Frequency</a:t>
            </a:r>
            <a:r>
              <a:rPr lang="es-MX" sz="2000" b="1" dirty="0">
                <a:latin typeface="Arial" panose="020B0604020202020204" pitchFamily="34" charset="0"/>
                <a:cs typeface="Arial" panose="020B0604020202020204" pitchFamily="34" charset="0"/>
              </a:rPr>
              <a:t> </a:t>
            </a:r>
            <a:r>
              <a:rPr lang="es-MX" sz="2000" b="1" dirty="0" err="1">
                <a:latin typeface="Arial" panose="020B0604020202020204" pitchFamily="34" charset="0"/>
                <a:cs typeface="Arial" panose="020B0604020202020204" pitchFamily="34" charset="0"/>
              </a:rPr>
              <a:t>Divison</a:t>
            </a:r>
            <a:r>
              <a:rPr lang="es-MX" sz="2000" b="1" dirty="0">
                <a:latin typeface="Arial" panose="020B0604020202020204" pitchFamily="34" charset="0"/>
                <a:cs typeface="Arial" panose="020B0604020202020204" pitchFamily="34" charset="0"/>
              </a:rPr>
              <a:t> </a:t>
            </a:r>
            <a:r>
              <a:rPr lang="es-MX" sz="2000" b="1" dirty="0" err="1">
                <a:latin typeface="Arial" panose="020B0604020202020204" pitchFamily="34" charset="0"/>
                <a:cs typeface="Arial" panose="020B0604020202020204" pitchFamily="34" charset="0"/>
              </a:rPr>
              <a:t>Multiple</a:t>
            </a:r>
            <a:r>
              <a:rPr lang="es-MX" sz="2000" b="1" dirty="0">
                <a:latin typeface="Arial" panose="020B0604020202020204" pitchFamily="34" charset="0"/>
                <a:cs typeface="Arial" panose="020B0604020202020204" pitchFamily="34" charset="0"/>
              </a:rPr>
              <a:t> Access). Esta técnica es muy parecida a OFDM pero logra disminuir sensiblemente el </a:t>
            </a:r>
            <a:r>
              <a:rPr lang="es-MX" sz="2000" b="1" dirty="0" smtClean="0">
                <a:latin typeface="Arial" panose="020B0604020202020204" pitchFamily="34" charset="0"/>
                <a:cs typeface="Arial" panose="020B0604020202020204" pitchFamily="34" charset="0"/>
              </a:rPr>
              <a:t>PAPR.</a:t>
            </a:r>
          </a:p>
          <a:p>
            <a:pPr marL="342900" indent="-342900" algn="just">
              <a:spcAft>
                <a:spcPts val="1000"/>
              </a:spcAft>
              <a:buFont typeface="Arial" panose="020B0604020202020204" pitchFamily="34" charset="0"/>
              <a:buChar char="•"/>
              <a:tabLst>
                <a:tab pos="11926888" algn="l"/>
              </a:tabLst>
            </a:pPr>
            <a:r>
              <a:rPr lang="es-MX" sz="2000" b="1" dirty="0" smtClean="0">
                <a:latin typeface="Arial" panose="020B0604020202020204" pitchFamily="34" charset="0"/>
                <a:cs typeface="Arial" panose="020B0604020202020204" pitchFamily="34" charset="0"/>
              </a:rPr>
              <a:t>Mejorar </a:t>
            </a:r>
            <a:r>
              <a:rPr lang="es-MX" sz="2000" b="1" dirty="0">
                <a:latin typeface="Arial" panose="020B0604020202020204" pitchFamily="34" charset="0"/>
                <a:cs typeface="Arial" panose="020B0604020202020204" pitchFamily="34" charset="0"/>
              </a:rPr>
              <a:t>la programación realizada en </a:t>
            </a:r>
            <a:r>
              <a:rPr lang="es-MX" sz="2000" b="1" dirty="0" err="1">
                <a:latin typeface="Arial" panose="020B0604020202020204" pitchFamily="34" charset="0"/>
                <a:cs typeface="Arial" panose="020B0604020202020204" pitchFamily="34" charset="0"/>
              </a:rPr>
              <a:t>Matlab</a:t>
            </a:r>
            <a:r>
              <a:rPr lang="es-MX" sz="2000" b="1" dirty="0">
                <a:latin typeface="Arial" panose="020B0604020202020204" pitchFamily="34" charset="0"/>
                <a:cs typeface="Arial" panose="020B0604020202020204" pitchFamily="34" charset="0"/>
              </a:rPr>
              <a:t>®, por medio del paquete de entorno de programación visual GUIDE (</a:t>
            </a:r>
            <a:r>
              <a:rPr lang="es-MX" sz="2000" b="1" dirty="0" err="1">
                <a:latin typeface="Arial" panose="020B0604020202020204" pitchFamily="34" charset="0"/>
                <a:cs typeface="Arial" panose="020B0604020202020204" pitchFamily="34" charset="0"/>
              </a:rPr>
              <a:t>Graphical</a:t>
            </a:r>
            <a:r>
              <a:rPr lang="es-MX" sz="2000" b="1" dirty="0">
                <a:latin typeface="Arial" panose="020B0604020202020204" pitchFamily="34" charset="0"/>
                <a:cs typeface="Arial" panose="020B0604020202020204" pitchFamily="34" charset="0"/>
              </a:rPr>
              <a:t> </a:t>
            </a:r>
            <a:r>
              <a:rPr lang="es-MX" sz="2000" b="1" dirty="0" err="1">
                <a:latin typeface="Arial" panose="020B0604020202020204" pitchFamily="34" charset="0"/>
                <a:cs typeface="Arial" panose="020B0604020202020204" pitchFamily="34" charset="0"/>
              </a:rPr>
              <a:t>User</a:t>
            </a:r>
            <a:r>
              <a:rPr lang="es-MX" sz="2000" b="1" dirty="0">
                <a:latin typeface="Arial" panose="020B0604020202020204" pitchFamily="34" charset="0"/>
                <a:cs typeface="Arial" panose="020B0604020202020204" pitchFamily="34" charset="0"/>
              </a:rPr>
              <a:t> Interface </a:t>
            </a:r>
            <a:r>
              <a:rPr lang="es-MX" sz="2000" b="1" dirty="0" err="1">
                <a:latin typeface="Arial" panose="020B0604020202020204" pitchFamily="34" charset="0"/>
                <a:cs typeface="Arial" panose="020B0604020202020204" pitchFamily="34" charset="0"/>
              </a:rPr>
              <a:t>Development</a:t>
            </a:r>
            <a:r>
              <a:rPr lang="es-MX" sz="2000" b="1" dirty="0">
                <a:latin typeface="Arial" panose="020B0604020202020204" pitchFamily="34" charset="0"/>
                <a:cs typeface="Arial" panose="020B0604020202020204" pitchFamily="34" charset="0"/>
              </a:rPr>
              <a:t> </a:t>
            </a:r>
            <a:r>
              <a:rPr lang="es-MX" sz="2000" b="1" dirty="0" err="1">
                <a:latin typeface="Arial" panose="020B0604020202020204" pitchFamily="34" charset="0"/>
                <a:cs typeface="Arial" panose="020B0604020202020204" pitchFamily="34" charset="0"/>
              </a:rPr>
              <a:t>Environment</a:t>
            </a:r>
            <a:r>
              <a:rPr lang="es-MX" sz="2000" b="1" dirty="0">
                <a:latin typeface="Arial" panose="020B0604020202020204" pitchFamily="34" charset="0"/>
                <a:cs typeface="Arial" panose="020B0604020202020204" pitchFamily="34" charset="0"/>
              </a:rPr>
              <a:t>), para desarrollar una interfaz gráfica con el usuario, dando facilidades de poder guardar la gráfica, exportarla, exportar los datos a Excel; además de ofrecer un entorno más amigable al usuario.</a:t>
            </a:r>
          </a:p>
          <a:p>
            <a:pPr marL="342900" indent="-342900" algn="just">
              <a:spcAft>
                <a:spcPts val="1000"/>
              </a:spcAft>
              <a:buFont typeface="Arial" panose="020B0604020202020204" pitchFamily="34" charset="0"/>
              <a:buChar char="•"/>
              <a:tabLst>
                <a:tab pos="11926888" algn="l"/>
              </a:tabLst>
            </a:pPr>
            <a:endParaRPr lang="es-MX" sz="2000" b="1" dirty="0">
              <a:latin typeface="Arial" panose="020B0604020202020204" pitchFamily="34" charset="0"/>
              <a:cs typeface="Arial" panose="020B0604020202020204" pitchFamily="34" charset="0"/>
            </a:endParaRPr>
          </a:p>
        </p:txBody>
      </p:sp>
      <p:sp>
        <p:nvSpPr>
          <p:cNvPr id="5" name="5 CuadroTexto"/>
          <p:cNvSpPr txBox="1"/>
          <p:nvPr/>
        </p:nvSpPr>
        <p:spPr>
          <a:xfrm>
            <a:off x="0" y="4869160"/>
            <a:ext cx="121920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VE"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erdana" pitchFamily="34" charset="0"/>
                <a:ea typeface="Verdana" pitchFamily="34" charset="0"/>
                <a:cs typeface="Verdana" pitchFamily="34" charset="0"/>
              </a:rPr>
              <a:t>MUCHAS GRACIAS</a:t>
            </a:r>
            <a:endParaRPr lang="es-VE"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erdana" pitchFamily="34" charset="0"/>
              <a:ea typeface="Verdana" pitchFamily="34" charset="0"/>
              <a:cs typeface="Verdana" pitchFamily="34" charset="0"/>
            </a:endParaRPr>
          </a:p>
        </p:txBody>
      </p:sp>
      <p:pic>
        <p:nvPicPr>
          <p:cNvPr id="8" name="Picture 2" descr="Resultado de imagen para boton indice">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4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7" dur="10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VE"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PRINCIPIO DE FUNCIONAMIENTO DE OFDM</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2" name="CuadroTexto 1"/>
          <p:cNvSpPr txBox="1"/>
          <p:nvPr/>
        </p:nvSpPr>
        <p:spPr>
          <a:xfrm>
            <a:off x="0" y="1344536"/>
            <a:ext cx="12192000" cy="1323439"/>
          </a:xfrm>
          <a:prstGeom prst="rect">
            <a:avLst/>
          </a:prstGeom>
          <a:noFill/>
        </p:spPr>
        <p:txBody>
          <a:bodyPr wrap="square" lIns="900000" rIns="900000" rtlCol="0">
            <a:spAutoFit/>
          </a:bodyPr>
          <a:lstStyle/>
          <a:p>
            <a:pPr algn="just">
              <a:spcAft>
                <a:spcPts val="1000"/>
              </a:spcAft>
              <a:tabLst>
                <a:tab pos="11926888" algn="l"/>
              </a:tabLst>
            </a:pPr>
            <a:r>
              <a:rPr lang="es-MX" sz="2000" b="1" dirty="0">
                <a:latin typeface="Arial" panose="020B0604020202020204" pitchFamily="34" charset="0"/>
                <a:cs typeface="Arial" panose="020B0604020202020204" pitchFamily="34" charset="0"/>
              </a:rPr>
              <a:t>OFDM es una técnica de modulación digital en la cual los datos, los cuales son inicialmente recibidos vía serial, se </a:t>
            </a:r>
            <a:r>
              <a:rPr lang="es-MX" sz="2000" b="1" dirty="0" err="1">
                <a:latin typeface="Arial" panose="020B0604020202020204" pitchFamily="34" charset="0"/>
                <a:cs typeface="Arial" panose="020B0604020202020204" pitchFamily="34" charset="0"/>
              </a:rPr>
              <a:t>multiplexan</a:t>
            </a:r>
            <a:r>
              <a:rPr lang="es-MX" sz="2000" b="1" dirty="0">
                <a:latin typeface="Arial" panose="020B0604020202020204" pitchFamily="34" charset="0"/>
                <a:cs typeface="Arial" panose="020B0604020202020204" pitchFamily="34" charset="0"/>
              </a:rPr>
              <a:t> para efectuar su tratamiento por medio de canales paralelos denominados </a:t>
            </a:r>
            <a:r>
              <a:rPr lang="es-MX" sz="2000" b="1" dirty="0" err="1">
                <a:latin typeface="Arial" panose="020B0604020202020204" pitchFamily="34" charset="0"/>
                <a:cs typeface="Arial" panose="020B0604020202020204" pitchFamily="34" charset="0"/>
              </a:rPr>
              <a:t>subportadoras</a:t>
            </a:r>
            <a:r>
              <a:rPr lang="es-MX" sz="2000" b="1" dirty="0">
                <a:latin typeface="Arial" panose="020B0604020202020204" pitchFamily="34" charset="0"/>
                <a:cs typeface="Arial" panose="020B0604020202020204" pitchFamily="34" charset="0"/>
              </a:rPr>
              <a:t>. Dado este principio de funcionamiento que la hace definir como una técnica de transmisión </a:t>
            </a:r>
            <a:r>
              <a:rPr lang="es-MX" sz="2000" b="1" dirty="0" err="1">
                <a:latin typeface="Arial" panose="020B0604020202020204" pitchFamily="34" charset="0"/>
                <a:cs typeface="Arial" panose="020B0604020202020204" pitchFamily="34" charset="0"/>
              </a:rPr>
              <a:t>multiportadora</a:t>
            </a:r>
            <a:r>
              <a:rPr lang="es-MX" sz="2000" b="1" dirty="0">
                <a:latin typeface="Arial" panose="020B0604020202020204" pitchFamily="34" charset="0"/>
                <a:cs typeface="Arial" panose="020B0604020202020204" pitchFamily="34" charset="0"/>
              </a:rPr>
              <a:t>.</a:t>
            </a:r>
            <a:endParaRPr lang="es-VE" sz="2000" b="1" dirty="0">
              <a:latin typeface="Arial" panose="020B0604020202020204" pitchFamily="34" charset="0"/>
              <a:cs typeface="Arial" panose="020B0604020202020204" pitchFamily="34" charset="0"/>
            </a:endParaRPr>
          </a:p>
        </p:txBody>
      </p:sp>
      <p:pic>
        <p:nvPicPr>
          <p:cNvPr id="66" name="Picture 2" descr="Resultado de imagen para boton indice">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pic>
        <p:nvPicPr>
          <p:cNvPr id="65" name="Imagen 64"/>
          <p:cNvPicPr>
            <a:picLocks noChangeAspect="1"/>
          </p:cNvPicPr>
          <p:nvPr/>
        </p:nvPicPr>
        <p:blipFill>
          <a:blip r:embed="rId4"/>
          <a:stretch>
            <a:fillRect/>
          </a:stretch>
        </p:blipFill>
        <p:spPr>
          <a:xfrm>
            <a:off x="2254874" y="2667975"/>
            <a:ext cx="7476190" cy="3780952"/>
          </a:xfrm>
          <a:prstGeom prst="rect">
            <a:avLst/>
          </a:prstGeom>
        </p:spPr>
      </p:pic>
    </p:spTree>
    <p:extLst>
      <p:ext uri="{BB962C8B-B14F-4D97-AF65-F5344CB8AC3E}">
        <p14:creationId xmlns:p14="http://schemas.microsoft.com/office/powerpoint/2010/main" val="405386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right)">
                                      <p:cBhvr>
                                        <p:cTn id="11"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9855608" y="4548806"/>
            <a:ext cx="266588" cy="2453041"/>
            <a:chOff x="3337139" y="594877"/>
            <a:chExt cx="370499" cy="3312583"/>
          </a:xfrm>
        </p:grpSpPr>
        <p:sp>
          <p:nvSpPr>
            <p:cNvPr id="45" name="Elipse 44"/>
            <p:cNvSpPr/>
            <p:nvPr/>
          </p:nvSpPr>
          <p:spPr>
            <a:xfrm>
              <a:off x="3347638" y="594877"/>
              <a:ext cx="360000" cy="324908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VE" sz="1100"/>
            </a:p>
          </p:txBody>
        </p:sp>
        <p:sp>
          <p:nvSpPr>
            <p:cNvPr id="46" name="Rectángulo 45"/>
            <p:cNvSpPr/>
            <p:nvPr/>
          </p:nvSpPr>
          <p:spPr>
            <a:xfrm>
              <a:off x="3337139" y="2224710"/>
              <a:ext cx="359833" cy="168275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VE" sz="1100"/>
            </a:p>
          </p:txBody>
        </p:sp>
      </p:grpSp>
      <p:grpSp>
        <p:nvGrpSpPr>
          <p:cNvPr id="21" name="Grupo 20"/>
          <p:cNvGrpSpPr/>
          <p:nvPr/>
        </p:nvGrpSpPr>
        <p:grpSpPr>
          <a:xfrm>
            <a:off x="9472455" y="4548806"/>
            <a:ext cx="266588" cy="2453041"/>
            <a:chOff x="2871471" y="594877"/>
            <a:chExt cx="370499" cy="3312583"/>
          </a:xfrm>
        </p:grpSpPr>
        <p:sp>
          <p:nvSpPr>
            <p:cNvPr id="43" name="Elipse 42"/>
            <p:cNvSpPr/>
            <p:nvPr/>
          </p:nvSpPr>
          <p:spPr>
            <a:xfrm>
              <a:off x="2881970" y="594877"/>
              <a:ext cx="360000" cy="3249083"/>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VE" sz="1100"/>
            </a:p>
          </p:txBody>
        </p:sp>
        <p:sp>
          <p:nvSpPr>
            <p:cNvPr id="44" name="Rectángulo 43"/>
            <p:cNvSpPr/>
            <p:nvPr/>
          </p:nvSpPr>
          <p:spPr>
            <a:xfrm>
              <a:off x="2871471" y="2224710"/>
              <a:ext cx="359833" cy="168275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VE" sz="1100"/>
            </a:p>
          </p:txBody>
        </p:sp>
      </p:grpSp>
      <p:grpSp>
        <p:nvGrpSpPr>
          <p:cNvPr id="22" name="Grupo 21"/>
          <p:cNvGrpSpPr/>
          <p:nvPr/>
        </p:nvGrpSpPr>
        <p:grpSpPr>
          <a:xfrm>
            <a:off x="9071887" y="4548806"/>
            <a:ext cx="266588" cy="2453041"/>
            <a:chOff x="2384637" y="594877"/>
            <a:chExt cx="370499" cy="3312583"/>
          </a:xfrm>
        </p:grpSpPr>
        <p:sp>
          <p:nvSpPr>
            <p:cNvPr id="41" name="Elipse 40"/>
            <p:cNvSpPr/>
            <p:nvPr/>
          </p:nvSpPr>
          <p:spPr>
            <a:xfrm>
              <a:off x="2395136" y="594877"/>
              <a:ext cx="360000" cy="3249083"/>
            </a:xfrm>
            <a:prstGeom prst="ellipse">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VE" sz="1100"/>
            </a:p>
          </p:txBody>
        </p:sp>
        <p:sp>
          <p:nvSpPr>
            <p:cNvPr id="42" name="Rectángulo 41"/>
            <p:cNvSpPr/>
            <p:nvPr/>
          </p:nvSpPr>
          <p:spPr>
            <a:xfrm>
              <a:off x="2384637" y="2224710"/>
              <a:ext cx="359833" cy="168275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VE" sz="1100"/>
            </a:p>
          </p:txBody>
        </p:sp>
      </p:grpSp>
      <p:grpSp>
        <p:nvGrpSpPr>
          <p:cNvPr id="23" name="Grupo 22"/>
          <p:cNvGrpSpPr/>
          <p:nvPr/>
        </p:nvGrpSpPr>
        <p:grpSpPr>
          <a:xfrm>
            <a:off x="8680027" y="4548806"/>
            <a:ext cx="266588" cy="2453041"/>
            <a:chOff x="1908387" y="594877"/>
            <a:chExt cx="370499" cy="3312583"/>
          </a:xfrm>
        </p:grpSpPr>
        <p:sp>
          <p:nvSpPr>
            <p:cNvPr id="39" name="Elipse 38"/>
            <p:cNvSpPr/>
            <p:nvPr/>
          </p:nvSpPr>
          <p:spPr>
            <a:xfrm>
              <a:off x="1918886" y="594877"/>
              <a:ext cx="360000" cy="324908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VE" sz="1100"/>
            </a:p>
          </p:txBody>
        </p:sp>
        <p:sp>
          <p:nvSpPr>
            <p:cNvPr id="40" name="Rectángulo 39"/>
            <p:cNvSpPr/>
            <p:nvPr/>
          </p:nvSpPr>
          <p:spPr>
            <a:xfrm>
              <a:off x="1908387" y="2224710"/>
              <a:ext cx="359833" cy="168275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VE" sz="1100"/>
            </a:p>
          </p:txBody>
        </p:sp>
      </p:grpSp>
      <p:grpSp>
        <p:nvGrpSpPr>
          <p:cNvPr id="24" name="Grupo 23"/>
          <p:cNvGrpSpPr/>
          <p:nvPr/>
        </p:nvGrpSpPr>
        <p:grpSpPr>
          <a:xfrm>
            <a:off x="8288166" y="4548806"/>
            <a:ext cx="266588" cy="2453041"/>
            <a:chOff x="1432136" y="594877"/>
            <a:chExt cx="370499" cy="3312583"/>
          </a:xfrm>
        </p:grpSpPr>
        <p:sp>
          <p:nvSpPr>
            <p:cNvPr id="37" name="Elipse 36"/>
            <p:cNvSpPr/>
            <p:nvPr/>
          </p:nvSpPr>
          <p:spPr>
            <a:xfrm>
              <a:off x="1442635" y="594877"/>
              <a:ext cx="360000" cy="3249083"/>
            </a:xfrm>
            <a:prstGeom prst="ellipse">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VE" sz="1100"/>
            </a:p>
          </p:txBody>
        </p:sp>
        <p:sp>
          <p:nvSpPr>
            <p:cNvPr id="38" name="Rectángulo 37"/>
            <p:cNvSpPr/>
            <p:nvPr/>
          </p:nvSpPr>
          <p:spPr>
            <a:xfrm>
              <a:off x="1432136" y="2224710"/>
              <a:ext cx="359833" cy="168275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VE" sz="1100"/>
            </a:p>
          </p:txBody>
        </p:sp>
      </p:grpSp>
      <p:grpSp>
        <p:nvGrpSpPr>
          <p:cNvPr id="25" name="Grupo 24"/>
          <p:cNvGrpSpPr/>
          <p:nvPr/>
        </p:nvGrpSpPr>
        <p:grpSpPr>
          <a:xfrm>
            <a:off x="7896306" y="4548806"/>
            <a:ext cx="266588" cy="2453041"/>
            <a:chOff x="955885" y="594877"/>
            <a:chExt cx="370499" cy="3312583"/>
          </a:xfrm>
        </p:grpSpPr>
        <p:sp>
          <p:nvSpPr>
            <p:cNvPr id="35" name="Elipse 34"/>
            <p:cNvSpPr/>
            <p:nvPr/>
          </p:nvSpPr>
          <p:spPr>
            <a:xfrm>
              <a:off x="966384" y="594877"/>
              <a:ext cx="360000" cy="3249083"/>
            </a:xfrm>
            <a:prstGeom prst="ellipse">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VE" sz="1100"/>
            </a:p>
          </p:txBody>
        </p:sp>
        <p:sp>
          <p:nvSpPr>
            <p:cNvPr id="36" name="Rectángulo 35"/>
            <p:cNvSpPr/>
            <p:nvPr/>
          </p:nvSpPr>
          <p:spPr>
            <a:xfrm>
              <a:off x="955885" y="2224710"/>
              <a:ext cx="359833" cy="168275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VE" sz="1100"/>
            </a:p>
          </p:txBody>
        </p:sp>
      </p:grpSp>
      <p:grpSp>
        <p:nvGrpSpPr>
          <p:cNvPr id="26" name="Grupo 25"/>
          <p:cNvGrpSpPr/>
          <p:nvPr/>
        </p:nvGrpSpPr>
        <p:grpSpPr>
          <a:xfrm>
            <a:off x="7513154" y="4548806"/>
            <a:ext cx="266588" cy="2453041"/>
            <a:chOff x="490218" y="594877"/>
            <a:chExt cx="370499" cy="3312583"/>
          </a:xfrm>
        </p:grpSpPr>
        <p:sp>
          <p:nvSpPr>
            <p:cNvPr id="33" name="Elipse 32"/>
            <p:cNvSpPr/>
            <p:nvPr/>
          </p:nvSpPr>
          <p:spPr>
            <a:xfrm>
              <a:off x="500717" y="594877"/>
              <a:ext cx="360000" cy="3249083"/>
            </a:xfrm>
            <a:prstGeom prst="ellipse">
              <a:avLst/>
            </a:prstGeom>
            <a:noFill/>
            <a:ln w="190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VE" sz="1100"/>
            </a:p>
          </p:txBody>
        </p:sp>
        <p:sp>
          <p:nvSpPr>
            <p:cNvPr id="34" name="Rectángulo 33"/>
            <p:cNvSpPr/>
            <p:nvPr/>
          </p:nvSpPr>
          <p:spPr>
            <a:xfrm>
              <a:off x="490218" y="2224710"/>
              <a:ext cx="359833" cy="168275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VE" sz="1100"/>
            </a:p>
          </p:txBody>
        </p:sp>
      </p:grpSp>
      <p:grpSp>
        <p:nvGrpSpPr>
          <p:cNvPr id="27" name="Grupo 26"/>
          <p:cNvGrpSpPr/>
          <p:nvPr/>
        </p:nvGrpSpPr>
        <p:grpSpPr>
          <a:xfrm>
            <a:off x="7130005" y="4548806"/>
            <a:ext cx="266588" cy="2453041"/>
            <a:chOff x="24554" y="594877"/>
            <a:chExt cx="370499" cy="3312583"/>
          </a:xfrm>
        </p:grpSpPr>
        <p:sp>
          <p:nvSpPr>
            <p:cNvPr id="31" name="Elipse 30"/>
            <p:cNvSpPr/>
            <p:nvPr/>
          </p:nvSpPr>
          <p:spPr>
            <a:xfrm>
              <a:off x="35053" y="594877"/>
              <a:ext cx="360000" cy="3249083"/>
            </a:xfrm>
            <a:prstGeom prst="ellipse">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VE" sz="1100"/>
            </a:p>
          </p:txBody>
        </p:sp>
        <p:sp>
          <p:nvSpPr>
            <p:cNvPr id="32" name="Rectángulo 31"/>
            <p:cNvSpPr/>
            <p:nvPr/>
          </p:nvSpPr>
          <p:spPr>
            <a:xfrm>
              <a:off x="24554" y="2224710"/>
              <a:ext cx="359833" cy="168275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VE" sz="1100"/>
            </a:p>
          </p:txBody>
        </p:sp>
      </p:grpSp>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VE"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DIFERENCIA ENTRE OFDM Y OTRAS TÉCNICAS MULTIPORTADORAS TIPO FDM</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2" name="CuadroTexto 1"/>
          <p:cNvSpPr txBox="1"/>
          <p:nvPr/>
        </p:nvSpPr>
        <p:spPr>
          <a:xfrm>
            <a:off x="-1" y="1344536"/>
            <a:ext cx="6981714" cy="1759456"/>
          </a:xfrm>
          <a:prstGeom prst="rect">
            <a:avLst/>
          </a:prstGeom>
          <a:noFill/>
        </p:spPr>
        <p:txBody>
          <a:bodyPr wrap="square" lIns="180000" rIns="180000" rtlCol="0">
            <a:spAutoFit/>
          </a:bodyPr>
          <a:lstStyle/>
          <a:p>
            <a:pPr algn="just">
              <a:spcAft>
                <a:spcPts val="1000"/>
              </a:spcAft>
              <a:tabLst>
                <a:tab pos="11926888" algn="l"/>
              </a:tabLst>
            </a:pPr>
            <a:r>
              <a:rPr lang="es-MX" sz="2000" b="1" dirty="0">
                <a:latin typeface="Arial" panose="020B0604020202020204" pitchFamily="34" charset="0"/>
                <a:cs typeface="Arial" panose="020B0604020202020204" pitchFamily="34" charset="0"/>
              </a:rPr>
              <a:t>La </a:t>
            </a:r>
            <a:r>
              <a:rPr lang="es-MX" sz="2000" b="1" dirty="0" smtClean="0">
                <a:latin typeface="Arial" panose="020B0604020202020204" pitchFamily="34" charset="0"/>
                <a:cs typeface="Arial" panose="020B0604020202020204" pitchFamily="34" charset="0"/>
              </a:rPr>
              <a:t>diferencia básica entre OFDM y otras técnicas </a:t>
            </a:r>
            <a:r>
              <a:rPr lang="es-MX" sz="2000" b="1" dirty="0">
                <a:latin typeface="Arial" panose="020B0604020202020204" pitchFamily="34" charset="0"/>
                <a:cs typeface="Arial" panose="020B0604020202020204" pitchFamily="34" charset="0"/>
              </a:rPr>
              <a:t>de modulación con múltiples portadoras </a:t>
            </a:r>
            <a:r>
              <a:rPr lang="es-MX" sz="2000" b="1" dirty="0" smtClean="0">
                <a:latin typeface="Arial" panose="020B0604020202020204" pitchFamily="34" charset="0"/>
                <a:cs typeface="Arial" panose="020B0604020202020204" pitchFamily="34" charset="0"/>
              </a:rPr>
              <a:t>es la </a:t>
            </a:r>
            <a:r>
              <a:rPr lang="es-MX" sz="2000" b="1" dirty="0" err="1" smtClean="0">
                <a:latin typeface="Arial" panose="020B0604020202020204" pitchFamily="34" charset="0"/>
                <a:cs typeface="Arial" panose="020B0604020202020204" pitchFamily="34" charset="0"/>
              </a:rPr>
              <a:t>ortogonalidad</a:t>
            </a:r>
            <a:r>
              <a:rPr lang="es-MX" sz="2000" b="1" dirty="0" smtClean="0">
                <a:latin typeface="Arial" panose="020B0604020202020204" pitchFamily="34" charset="0"/>
                <a:cs typeface="Arial" panose="020B0604020202020204" pitchFamily="34" charset="0"/>
              </a:rPr>
              <a:t>.</a:t>
            </a:r>
          </a:p>
          <a:p>
            <a:pPr algn="just">
              <a:spcAft>
                <a:spcPts val="1000"/>
              </a:spcAft>
              <a:tabLst>
                <a:tab pos="11926888" algn="l"/>
              </a:tabLst>
            </a:pPr>
            <a:r>
              <a:rPr lang="es-MX" sz="2000" b="1" dirty="0" smtClean="0">
                <a:latin typeface="Arial" panose="020B0604020202020204" pitchFamily="34" charset="0"/>
                <a:cs typeface="Arial" panose="020B0604020202020204" pitchFamily="34" charset="0"/>
              </a:rPr>
              <a:t>Esta característica hace que OFDM sea muy eficiente espectralmente, ya que utiliza menos ancho de banda</a:t>
            </a:r>
          </a:p>
        </p:txBody>
      </p:sp>
      <p:pic>
        <p:nvPicPr>
          <p:cNvPr id="3" name="Imagen 2"/>
          <p:cNvPicPr>
            <a:picLocks noChangeAspect="1"/>
          </p:cNvPicPr>
          <p:nvPr/>
        </p:nvPicPr>
        <p:blipFill>
          <a:blip r:embed="rId2"/>
          <a:stretch>
            <a:fillRect/>
          </a:stretch>
        </p:blipFill>
        <p:spPr>
          <a:xfrm>
            <a:off x="7082045" y="1344536"/>
            <a:ext cx="3685714" cy="2528572"/>
          </a:xfrm>
          <a:prstGeom prst="rect">
            <a:avLst/>
          </a:prstGeom>
        </p:spPr>
      </p:pic>
      <mc:AlternateContent xmlns:mc="http://schemas.openxmlformats.org/markup-compatibility/2006" xmlns:a14="http://schemas.microsoft.com/office/drawing/2010/main">
        <mc:Choice Requires="a14">
          <p:sp>
            <p:nvSpPr>
              <p:cNvPr id="6" name="CuadroTexto 5"/>
              <p:cNvSpPr txBox="1"/>
              <p:nvPr/>
            </p:nvSpPr>
            <p:spPr>
              <a:xfrm>
                <a:off x="-1" y="3254604"/>
                <a:ext cx="6980400" cy="2655279"/>
              </a:xfrm>
              <a:prstGeom prst="rect">
                <a:avLst/>
              </a:prstGeom>
              <a:noFill/>
            </p:spPr>
            <p:txBody>
              <a:bodyPr wrap="square" lIns="180000" rIns="180000" rtlCol="0">
                <a:spAutoFit/>
              </a:bodyPr>
              <a:lstStyle/>
              <a:p>
                <a:pPr algn="just">
                  <a:spcAft>
                    <a:spcPts val="1000"/>
                  </a:spcAft>
                  <a:tabLst>
                    <a:tab pos="11926888" algn="l"/>
                  </a:tabLst>
                </a:pPr>
                <a:r>
                  <a:rPr lang="es-MX" sz="2000" b="1" dirty="0" smtClean="0">
                    <a:latin typeface="Arial" panose="020B0604020202020204" pitchFamily="34" charset="0"/>
                    <a:cs typeface="Arial" panose="020B0604020202020204" pitchFamily="34" charset="0"/>
                  </a:rPr>
                  <a:t>La </a:t>
                </a:r>
                <a:r>
                  <a:rPr lang="es-MX" sz="2000" b="1" dirty="0" err="1">
                    <a:latin typeface="Arial" panose="020B0604020202020204" pitchFamily="34" charset="0"/>
                    <a:cs typeface="Arial" panose="020B0604020202020204" pitchFamily="34" charset="0"/>
                  </a:rPr>
                  <a:t>ortogonalidad</a:t>
                </a:r>
                <a:r>
                  <a:rPr lang="es-MX" sz="2000" b="1" dirty="0">
                    <a:latin typeface="Arial" panose="020B0604020202020204" pitchFamily="34" charset="0"/>
                    <a:cs typeface="Arial" panose="020B0604020202020204" pitchFamily="34" charset="0"/>
                  </a:rPr>
                  <a:t> de dos señales se </a:t>
                </a:r>
                <a:r>
                  <a:rPr lang="es-MX" sz="2000" b="1" dirty="0" smtClean="0">
                    <a:latin typeface="Arial" panose="020B0604020202020204" pitchFamily="34" charset="0"/>
                    <a:cs typeface="Arial" panose="020B0604020202020204" pitchFamily="34" charset="0"/>
                  </a:rPr>
                  <a:t>define como:</a:t>
                </a:r>
              </a:p>
              <a:p>
                <a:pPr algn="just">
                  <a:spcAft>
                    <a:spcPts val="1000"/>
                  </a:spcAft>
                  <a:tabLst>
                    <a:tab pos="11926888" algn="l"/>
                  </a:tabLst>
                </a:pPr>
                <a14:m>
                  <m:oMathPara xmlns:m="http://schemas.openxmlformats.org/officeDocument/2006/math">
                    <m:oMathParaPr>
                      <m:jc m:val="centerGroup"/>
                    </m:oMathParaPr>
                    <m:oMath xmlns:m="http://schemas.openxmlformats.org/officeDocument/2006/math">
                      <m:nary>
                        <m:naryPr>
                          <m:ctrlPr>
                            <a:rPr lang="es-MX" sz="2000" b="1" i="1" smtClean="0">
                              <a:latin typeface="Cambria Math"/>
                              <a:cs typeface="Arial" panose="020B0604020202020204" pitchFamily="34" charset="0"/>
                            </a:rPr>
                          </m:ctrlPr>
                        </m:naryPr>
                        <m:sub>
                          <m:sSub>
                            <m:sSubPr>
                              <m:ctrlPr>
                                <a:rPr lang="es-MX" sz="2000" b="1" i="1" smtClean="0">
                                  <a:latin typeface="Cambria Math"/>
                                  <a:cs typeface="Arial" panose="020B0604020202020204" pitchFamily="34" charset="0"/>
                                </a:rPr>
                              </m:ctrlPr>
                            </m:sSubPr>
                            <m:e>
                              <m:r>
                                <a:rPr lang="es-VE" sz="2000" b="1" i="1" smtClean="0">
                                  <a:latin typeface="Cambria Math" panose="02040503050406030204" pitchFamily="18" charset="0"/>
                                  <a:cs typeface="Arial" panose="020B0604020202020204" pitchFamily="34" charset="0"/>
                                </a:rPr>
                                <m:t>𝒕</m:t>
                              </m:r>
                            </m:e>
                            <m:sub>
                              <m:r>
                                <a:rPr lang="es-VE" sz="2000" b="1" i="1" smtClean="0">
                                  <a:latin typeface="Cambria Math" panose="02040503050406030204" pitchFamily="18" charset="0"/>
                                  <a:cs typeface="Arial" panose="020B0604020202020204" pitchFamily="34" charset="0"/>
                                </a:rPr>
                                <m:t>𝟏</m:t>
                              </m:r>
                            </m:sub>
                          </m:sSub>
                        </m:sub>
                        <m:sup>
                          <m:sSub>
                            <m:sSubPr>
                              <m:ctrlPr>
                                <a:rPr lang="es-MX" sz="2000" b="1" i="1" smtClean="0">
                                  <a:latin typeface="Cambria Math"/>
                                  <a:cs typeface="Arial" panose="020B0604020202020204" pitchFamily="34" charset="0"/>
                                </a:rPr>
                              </m:ctrlPr>
                            </m:sSubPr>
                            <m:e>
                              <m:r>
                                <a:rPr lang="es-VE" sz="2000" b="1" i="1" smtClean="0">
                                  <a:latin typeface="Cambria Math" panose="02040503050406030204" pitchFamily="18" charset="0"/>
                                  <a:cs typeface="Arial" panose="020B0604020202020204" pitchFamily="34" charset="0"/>
                                </a:rPr>
                                <m:t>𝒕</m:t>
                              </m:r>
                            </m:e>
                            <m:sub>
                              <m:r>
                                <a:rPr lang="es-VE" sz="2000" b="1" i="1" smtClean="0">
                                  <a:latin typeface="Cambria Math" panose="02040503050406030204" pitchFamily="18" charset="0"/>
                                  <a:cs typeface="Arial" panose="020B0604020202020204" pitchFamily="34" charset="0"/>
                                </a:rPr>
                                <m:t>𝟐</m:t>
                              </m:r>
                            </m:sub>
                          </m:sSub>
                        </m:sup>
                        <m:e>
                          <m:r>
                            <a:rPr lang="es-VE" sz="2000" b="1" i="1" smtClean="0">
                              <a:latin typeface="Cambria Math" panose="02040503050406030204" pitchFamily="18" charset="0"/>
                              <a:cs typeface="Arial" panose="020B0604020202020204" pitchFamily="34" charset="0"/>
                            </a:rPr>
                            <m:t>𝒇</m:t>
                          </m:r>
                          <m:d>
                            <m:dPr>
                              <m:ctrlPr>
                                <a:rPr lang="es-VE" sz="2000" b="1" i="1" smtClean="0">
                                  <a:latin typeface="Cambria Math"/>
                                  <a:cs typeface="Arial" panose="020B0604020202020204" pitchFamily="34" charset="0"/>
                                </a:rPr>
                              </m:ctrlPr>
                            </m:dPr>
                            <m:e>
                              <m:r>
                                <a:rPr lang="es-VE" sz="2000" b="1" i="1" smtClean="0">
                                  <a:latin typeface="Cambria Math" panose="02040503050406030204" pitchFamily="18" charset="0"/>
                                  <a:cs typeface="Arial" panose="020B0604020202020204" pitchFamily="34" charset="0"/>
                                </a:rPr>
                                <m:t>𝒕</m:t>
                              </m:r>
                            </m:e>
                          </m:d>
                          <m:r>
                            <a:rPr lang="es-VE" sz="2000" b="1" i="1" smtClean="0">
                              <a:latin typeface="Cambria Math" panose="02040503050406030204" pitchFamily="18" charset="0"/>
                              <a:cs typeface="Arial" panose="020B0604020202020204" pitchFamily="34" charset="0"/>
                            </a:rPr>
                            <m:t>𝒈</m:t>
                          </m:r>
                          <m:d>
                            <m:dPr>
                              <m:ctrlPr>
                                <a:rPr lang="es-VE" sz="2000" b="1" i="1" smtClean="0">
                                  <a:latin typeface="Cambria Math"/>
                                  <a:cs typeface="Arial" panose="020B0604020202020204" pitchFamily="34" charset="0"/>
                                </a:rPr>
                              </m:ctrlPr>
                            </m:dPr>
                            <m:e>
                              <m:r>
                                <a:rPr lang="es-VE" sz="2000" b="1" i="1" smtClean="0">
                                  <a:latin typeface="Cambria Math" panose="02040503050406030204" pitchFamily="18" charset="0"/>
                                  <a:cs typeface="Arial" panose="020B0604020202020204" pitchFamily="34" charset="0"/>
                                </a:rPr>
                                <m:t>𝒕</m:t>
                              </m:r>
                            </m:e>
                          </m:d>
                          <m:r>
                            <a:rPr lang="es-VE" sz="2000" b="1" i="1" smtClean="0">
                              <a:latin typeface="Cambria Math" panose="02040503050406030204" pitchFamily="18" charset="0"/>
                              <a:cs typeface="Arial" panose="020B0604020202020204" pitchFamily="34" charset="0"/>
                            </a:rPr>
                            <m:t>𝒅𝒕</m:t>
                          </m:r>
                          <m:r>
                            <a:rPr lang="es-VE" sz="2000" b="1" i="1" smtClean="0">
                              <a:latin typeface="Cambria Math" panose="02040503050406030204" pitchFamily="18" charset="0"/>
                              <a:cs typeface="Arial" panose="020B0604020202020204" pitchFamily="34" charset="0"/>
                            </a:rPr>
                            <m:t>=</m:t>
                          </m:r>
                          <m:r>
                            <a:rPr lang="es-VE" sz="2000" b="1" i="1" smtClean="0">
                              <a:latin typeface="Cambria Math" panose="02040503050406030204" pitchFamily="18" charset="0"/>
                              <a:cs typeface="Arial" panose="020B0604020202020204" pitchFamily="34" charset="0"/>
                            </a:rPr>
                            <m:t>𝟎</m:t>
                          </m:r>
                        </m:e>
                      </m:nary>
                    </m:oMath>
                  </m:oMathPara>
                </a14:m>
                <a:endParaRPr lang="es-MX" sz="2000" b="1" dirty="0">
                  <a:latin typeface="Arial" panose="020B0604020202020204" pitchFamily="34" charset="0"/>
                  <a:cs typeface="Arial" panose="020B0604020202020204" pitchFamily="34" charset="0"/>
                </a:endParaRPr>
              </a:p>
              <a:p>
                <a:pPr algn="just">
                  <a:spcAft>
                    <a:spcPts val="1000"/>
                  </a:spcAft>
                  <a:tabLst>
                    <a:tab pos="11926888" algn="l"/>
                  </a:tabLst>
                </a:pPr>
                <a:r>
                  <a:rPr lang="es-MX" sz="2000" b="1" dirty="0" smtClean="0">
                    <a:latin typeface="Arial" panose="020B0604020202020204" pitchFamily="34" charset="0"/>
                    <a:cs typeface="Arial" panose="020B0604020202020204" pitchFamily="34" charset="0"/>
                  </a:rPr>
                  <a:t>Donde </a:t>
                </a:r>
                <a14:m>
                  <m:oMath xmlns:m="http://schemas.openxmlformats.org/officeDocument/2006/math">
                    <m:r>
                      <a:rPr lang="es-VE" sz="2000" b="1" i="1">
                        <a:latin typeface="Cambria Math" panose="02040503050406030204" pitchFamily="18" charset="0"/>
                        <a:cs typeface="Arial" panose="020B0604020202020204" pitchFamily="34" charset="0"/>
                      </a:rPr>
                      <m:t>𝒇</m:t>
                    </m:r>
                    <m:d>
                      <m:dPr>
                        <m:ctrlPr>
                          <a:rPr lang="es-VE" sz="2000" b="1" i="1">
                            <a:latin typeface="Cambria Math"/>
                            <a:cs typeface="Arial" panose="020B0604020202020204" pitchFamily="34" charset="0"/>
                          </a:rPr>
                        </m:ctrlPr>
                      </m:dPr>
                      <m:e>
                        <m:r>
                          <a:rPr lang="es-VE" sz="2000" b="1" i="1">
                            <a:latin typeface="Cambria Math" panose="02040503050406030204" pitchFamily="18" charset="0"/>
                            <a:cs typeface="Arial" panose="020B0604020202020204" pitchFamily="34" charset="0"/>
                          </a:rPr>
                          <m:t>𝒕</m:t>
                        </m:r>
                      </m:e>
                    </m:d>
                  </m:oMath>
                </a14:m>
                <a:r>
                  <a:rPr lang="es-MX" sz="2000" b="1" dirty="0">
                    <a:latin typeface="Arial" panose="020B0604020202020204" pitchFamily="34" charset="0"/>
                    <a:cs typeface="Arial" panose="020B0604020202020204" pitchFamily="34" charset="0"/>
                  </a:rPr>
                  <a:t> y </a:t>
                </a:r>
                <a14:m>
                  <m:oMath xmlns:m="http://schemas.openxmlformats.org/officeDocument/2006/math">
                    <m:r>
                      <a:rPr lang="es-VE" sz="2000" b="1" i="1" smtClean="0">
                        <a:latin typeface="Cambria Math" panose="02040503050406030204" pitchFamily="18" charset="0"/>
                        <a:cs typeface="Arial" panose="020B0604020202020204" pitchFamily="34" charset="0"/>
                      </a:rPr>
                      <m:t>𝒈</m:t>
                    </m:r>
                    <m:d>
                      <m:dPr>
                        <m:ctrlPr>
                          <a:rPr lang="es-VE" sz="2000" b="1" i="1">
                            <a:latin typeface="Cambria Math"/>
                            <a:cs typeface="Arial" panose="020B0604020202020204" pitchFamily="34" charset="0"/>
                          </a:rPr>
                        </m:ctrlPr>
                      </m:dPr>
                      <m:e>
                        <m:r>
                          <a:rPr lang="es-VE" sz="2000" b="1" i="1">
                            <a:latin typeface="Cambria Math" panose="02040503050406030204" pitchFamily="18" charset="0"/>
                            <a:cs typeface="Arial" panose="020B0604020202020204" pitchFamily="34" charset="0"/>
                          </a:rPr>
                          <m:t>𝒕</m:t>
                        </m:r>
                      </m:e>
                    </m:d>
                  </m:oMath>
                </a14:m>
                <a:r>
                  <a:rPr lang="es-MX" sz="2000" b="1" dirty="0">
                    <a:latin typeface="Arial" panose="020B0604020202020204" pitchFamily="34" charset="0"/>
                    <a:cs typeface="Arial" panose="020B0604020202020204" pitchFamily="34" charset="0"/>
                  </a:rPr>
                  <a:t> son dos funciones definidas en un intervalo [</a:t>
                </a:r>
                <a14:m>
                  <m:oMath xmlns:m="http://schemas.openxmlformats.org/officeDocument/2006/math">
                    <m:sSub>
                      <m:sSubPr>
                        <m:ctrlPr>
                          <a:rPr lang="es-MX" sz="2000" b="1" i="1">
                            <a:latin typeface="Cambria Math"/>
                            <a:cs typeface="Arial" panose="020B0604020202020204" pitchFamily="34" charset="0"/>
                          </a:rPr>
                        </m:ctrlPr>
                      </m:sSubPr>
                      <m:e>
                        <m:r>
                          <a:rPr lang="es-VE" sz="2000" b="1" i="1">
                            <a:latin typeface="Cambria Math" panose="02040503050406030204" pitchFamily="18" charset="0"/>
                            <a:cs typeface="Arial" panose="020B0604020202020204" pitchFamily="34" charset="0"/>
                          </a:rPr>
                          <m:t>𝒕</m:t>
                        </m:r>
                      </m:e>
                      <m:sub>
                        <m:r>
                          <a:rPr lang="es-VE" sz="2000" b="1" i="1">
                            <a:latin typeface="Cambria Math" panose="02040503050406030204" pitchFamily="18" charset="0"/>
                            <a:cs typeface="Arial" panose="020B0604020202020204" pitchFamily="34" charset="0"/>
                          </a:rPr>
                          <m:t>𝟏</m:t>
                        </m:r>
                      </m:sub>
                    </m:sSub>
                  </m:oMath>
                </a14:m>
                <a:r>
                  <a:rPr lang="es-MX" sz="2000" b="1" dirty="0">
                    <a:latin typeface="Arial" panose="020B0604020202020204" pitchFamily="34" charset="0"/>
                    <a:cs typeface="Arial" panose="020B0604020202020204" pitchFamily="34" charset="0"/>
                  </a:rPr>
                  <a:t>, </a:t>
                </a:r>
                <a14:m>
                  <m:oMath xmlns:m="http://schemas.openxmlformats.org/officeDocument/2006/math">
                    <m:sSub>
                      <m:sSubPr>
                        <m:ctrlPr>
                          <a:rPr lang="es-MX" sz="2000" b="1" i="1">
                            <a:latin typeface="Cambria Math"/>
                            <a:cs typeface="Arial" panose="020B0604020202020204" pitchFamily="34" charset="0"/>
                          </a:rPr>
                        </m:ctrlPr>
                      </m:sSubPr>
                      <m:e>
                        <m:r>
                          <a:rPr lang="es-VE" sz="2000" b="1" i="1">
                            <a:latin typeface="Cambria Math" panose="02040503050406030204" pitchFamily="18" charset="0"/>
                            <a:cs typeface="Arial" panose="020B0604020202020204" pitchFamily="34" charset="0"/>
                          </a:rPr>
                          <m:t>𝒕</m:t>
                        </m:r>
                      </m:e>
                      <m:sub>
                        <m:r>
                          <a:rPr lang="es-VE" sz="2000" b="1" i="1" smtClean="0">
                            <a:latin typeface="Cambria Math" panose="02040503050406030204" pitchFamily="18" charset="0"/>
                            <a:cs typeface="Arial" panose="020B0604020202020204" pitchFamily="34" charset="0"/>
                          </a:rPr>
                          <m:t>𝟐</m:t>
                        </m:r>
                      </m:sub>
                    </m:sSub>
                  </m:oMath>
                </a14:m>
                <a:r>
                  <a:rPr lang="es-MX" sz="2000" b="1" dirty="0">
                    <a:latin typeface="Arial" panose="020B0604020202020204" pitchFamily="34" charset="0"/>
                    <a:cs typeface="Arial" panose="020B0604020202020204" pitchFamily="34" charset="0"/>
                  </a:rPr>
                  <a:t>]. Lo que implica que, si ninguna de las dos funciones influye sobre la otra en un intervalo determinado, en ese intervalo serán ortogonales.</a:t>
                </a:r>
              </a:p>
            </p:txBody>
          </p:sp>
        </mc:Choice>
        <mc:Fallback xmlns="">
          <p:sp>
            <p:nvSpPr>
              <p:cNvPr id="6" name="CuadroTexto 5"/>
              <p:cNvSpPr txBox="1">
                <a:spLocks noRot="1" noChangeAspect="1" noMove="1" noResize="1" noEditPoints="1" noAdjustHandles="1" noChangeArrowheads="1" noChangeShapeType="1" noTextEdit="1"/>
              </p:cNvSpPr>
              <p:nvPr/>
            </p:nvSpPr>
            <p:spPr>
              <a:xfrm>
                <a:off x="-1" y="3254604"/>
                <a:ext cx="6980400" cy="2655279"/>
              </a:xfrm>
              <a:prstGeom prst="rect">
                <a:avLst/>
              </a:prstGeom>
              <a:blipFill rotWithShape="0">
                <a:blip r:embed="rId3"/>
                <a:stretch>
                  <a:fillRect t="-1149" b="-1839"/>
                </a:stretch>
              </a:blipFill>
            </p:spPr>
            <p:txBody>
              <a:bodyPr/>
              <a:lstStyle/>
              <a:p>
                <a:r>
                  <a:rPr lang="es-VE">
                    <a:noFill/>
                  </a:rPr>
                  <a:t> </a:t>
                </a:r>
              </a:p>
            </p:txBody>
          </p:sp>
        </mc:Fallback>
      </mc:AlternateContent>
      <p:grpSp>
        <p:nvGrpSpPr>
          <p:cNvPr id="53" name="Grupo 52"/>
          <p:cNvGrpSpPr/>
          <p:nvPr/>
        </p:nvGrpSpPr>
        <p:grpSpPr>
          <a:xfrm>
            <a:off x="7082045" y="4031551"/>
            <a:ext cx="3685714" cy="1989013"/>
            <a:chOff x="7082045" y="4031551"/>
            <a:chExt cx="3685714" cy="1989013"/>
          </a:xfrm>
        </p:grpSpPr>
        <p:cxnSp>
          <p:nvCxnSpPr>
            <p:cNvPr id="19" name="Straight Connector 109"/>
            <p:cNvCxnSpPr/>
            <p:nvPr/>
          </p:nvCxnSpPr>
          <p:spPr>
            <a:xfrm flipV="1">
              <a:off x="7128793" y="4031551"/>
              <a:ext cx="0" cy="1989013"/>
            </a:xfrm>
            <a:prstGeom prst="line">
              <a:avLst/>
            </a:prstGeom>
            <a:ln w="19050">
              <a:solidFill>
                <a:srgbClr val="0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108"/>
            <p:cNvCxnSpPr/>
            <p:nvPr/>
          </p:nvCxnSpPr>
          <p:spPr>
            <a:xfrm>
              <a:off x="7082045" y="5746532"/>
              <a:ext cx="3685714" cy="0"/>
            </a:xfrm>
            <a:prstGeom prst="straightConnector1">
              <a:avLst/>
            </a:prstGeom>
            <a:ln w="19050">
              <a:solidFill>
                <a:srgbClr val="0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54"/>
            <p:cNvSpPr txBox="1"/>
            <p:nvPr/>
          </p:nvSpPr>
          <p:spPr>
            <a:xfrm>
              <a:off x="9904523" y="5800619"/>
              <a:ext cx="765215" cy="15724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s-VE" sz="900" b="1" dirty="0">
                  <a:latin typeface="Arial" panose="020B0604020202020204" pitchFamily="34" charset="0"/>
                  <a:cs typeface="Arial" panose="020B0604020202020204" pitchFamily="34" charset="0"/>
                </a:rPr>
                <a:t>FRECUENCIA</a:t>
              </a:r>
            </a:p>
          </p:txBody>
        </p:sp>
      </p:grpSp>
      <p:grpSp>
        <p:nvGrpSpPr>
          <p:cNvPr id="54" name="Grupo 53"/>
          <p:cNvGrpSpPr/>
          <p:nvPr/>
        </p:nvGrpSpPr>
        <p:grpSpPr>
          <a:xfrm>
            <a:off x="7109801" y="4108286"/>
            <a:ext cx="3584426" cy="2186580"/>
            <a:chOff x="7109801" y="4108286"/>
            <a:chExt cx="3584426" cy="2186580"/>
          </a:xfrm>
        </p:grpSpPr>
        <p:grpSp>
          <p:nvGrpSpPr>
            <p:cNvPr id="48" name="Grupo 47"/>
            <p:cNvGrpSpPr/>
            <p:nvPr/>
          </p:nvGrpSpPr>
          <p:grpSpPr>
            <a:xfrm>
              <a:off x="8172718" y="4108286"/>
              <a:ext cx="1959970" cy="1634089"/>
              <a:chOff x="8172718" y="4108286"/>
              <a:chExt cx="1959970" cy="1634089"/>
            </a:xfrm>
          </p:grpSpPr>
          <p:cxnSp>
            <p:nvCxnSpPr>
              <p:cNvPr id="15" name="Straight Connector 75"/>
              <p:cNvCxnSpPr/>
              <p:nvPr/>
            </p:nvCxnSpPr>
            <p:spPr>
              <a:xfrm>
                <a:off x="8307742" y="4153342"/>
                <a:ext cx="0" cy="1589033"/>
              </a:xfrm>
              <a:prstGeom prst="line">
                <a:avLst/>
              </a:prstGeom>
              <a:ln w="19050">
                <a:solidFill>
                  <a:srgbClr val="0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76"/>
              <p:cNvCxnSpPr/>
              <p:nvPr/>
            </p:nvCxnSpPr>
            <p:spPr>
              <a:xfrm>
                <a:off x="10132019" y="4153342"/>
                <a:ext cx="0" cy="1589033"/>
              </a:xfrm>
              <a:prstGeom prst="line">
                <a:avLst/>
              </a:prstGeom>
              <a:ln w="19050">
                <a:solidFill>
                  <a:srgbClr val="0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78"/>
              <p:cNvCxnSpPr/>
              <p:nvPr/>
            </p:nvCxnSpPr>
            <p:spPr>
              <a:xfrm>
                <a:off x="8295720" y="4370843"/>
                <a:ext cx="1836968" cy="13704"/>
              </a:xfrm>
              <a:prstGeom prst="straightConnector1">
                <a:avLst/>
              </a:prstGeom>
              <a:ln w="28575">
                <a:solidFill>
                  <a:srgbClr val="0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79"/>
              <p:cNvSpPr txBox="1"/>
              <p:nvPr/>
            </p:nvSpPr>
            <p:spPr>
              <a:xfrm>
                <a:off x="8172718" y="4108286"/>
                <a:ext cx="1888313" cy="26156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VE" sz="1000" b="1" dirty="0">
                    <a:solidFill>
                      <a:srgbClr val="000099"/>
                    </a:solidFill>
                    <a:effectLst/>
                    <a:latin typeface="Arial" panose="020B0604020202020204" pitchFamily="34" charset="0"/>
                    <a:ea typeface="+mn-ea"/>
                    <a:cs typeface="Arial" panose="020B0604020202020204" pitchFamily="34" charset="0"/>
                  </a:rPr>
                  <a:t>AHORRO DEL ANCHO DE BANDA</a:t>
                </a:r>
                <a:endParaRPr lang="es-VE" sz="1000" dirty="0">
                  <a:solidFill>
                    <a:srgbClr val="000099"/>
                  </a:solidFill>
                  <a:effectLst/>
                  <a:latin typeface="Arial" panose="020B0604020202020204" pitchFamily="34" charset="0"/>
                  <a:ea typeface="+mn-ea"/>
                  <a:cs typeface="Arial" panose="020B0604020202020204" pitchFamily="34" charset="0"/>
                </a:endParaRPr>
              </a:p>
            </p:txBody>
          </p:sp>
        </p:grpSp>
        <p:sp>
          <p:nvSpPr>
            <p:cNvPr id="30" name="TextBox 72"/>
            <p:cNvSpPr txBox="1"/>
            <p:nvPr/>
          </p:nvSpPr>
          <p:spPr>
            <a:xfrm>
              <a:off x="7109801" y="5981856"/>
              <a:ext cx="3584426" cy="3130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r>
                <a:rPr lang="es-VE" sz="900" b="1" dirty="0">
                  <a:solidFill>
                    <a:schemeClr val="dk1"/>
                  </a:solidFill>
                  <a:effectLst/>
                  <a:latin typeface="+mn-lt"/>
                  <a:ea typeface="+mn-ea"/>
                  <a:cs typeface="+mn-cs"/>
                </a:rPr>
                <a:t>b) Transmisión</a:t>
              </a:r>
              <a:r>
                <a:rPr lang="es-VE" sz="900" b="1" baseline="0" dirty="0">
                  <a:solidFill>
                    <a:schemeClr val="dk1"/>
                  </a:solidFill>
                  <a:effectLst/>
                  <a:latin typeface="+mn-lt"/>
                  <a:ea typeface="+mn-ea"/>
                  <a:cs typeface="+mn-cs"/>
                </a:rPr>
                <a:t> </a:t>
              </a:r>
              <a:r>
                <a:rPr lang="es-VE" sz="900" b="1" dirty="0">
                  <a:solidFill>
                    <a:schemeClr val="dk1"/>
                  </a:solidFill>
                  <a:effectLst/>
                  <a:latin typeface="+mn-lt"/>
                  <a:ea typeface="+mn-ea"/>
                  <a:cs typeface="+mn-cs"/>
                </a:rPr>
                <a:t>OFDM</a:t>
              </a:r>
              <a:endParaRPr lang="es-VE" sz="900" dirty="0">
                <a:solidFill>
                  <a:schemeClr val="dk1"/>
                </a:solidFill>
                <a:effectLst/>
                <a:latin typeface="+mn-lt"/>
                <a:ea typeface="+mn-ea"/>
                <a:cs typeface="+mn-cs"/>
              </a:endParaRPr>
            </a:p>
          </p:txBody>
        </p:sp>
      </p:grpSp>
      <p:grpSp>
        <p:nvGrpSpPr>
          <p:cNvPr id="61" name="Grupo 60"/>
          <p:cNvGrpSpPr/>
          <p:nvPr/>
        </p:nvGrpSpPr>
        <p:grpSpPr>
          <a:xfrm>
            <a:off x="4626077" y="6618514"/>
            <a:ext cx="5771537" cy="239486"/>
            <a:chOff x="4626077" y="6618514"/>
            <a:chExt cx="5771537" cy="239486"/>
          </a:xfrm>
        </p:grpSpPr>
        <p:sp>
          <p:nvSpPr>
            <p:cNvPr id="55" name="Rectángulo 54"/>
            <p:cNvSpPr/>
            <p:nvPr/>
          </p:nvSpPr>
          <p:spPr>
            <a:xfrm>
              <a:off x="4646437" y="6618514"/>
              <a:ext cx="5713200" cy="23948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indent="0" algn="l" defTabSz="944563">
                <a:tabLst/>
              </a:pPr>
              <a:r>
                <a:rPr lang="es-MX" sz="1600" b="1" dirty="0" smtClean="0">
                  <a:solidFill>
                    <a:schemeClr val="tx1"/>
                  </a:solidFill>
                </a:rPr>
                <a:t>								</a:t>
              </a:r>
              <a:endParaRPr lang="es-VE" sz="1600" b="1" dirty="0">
                <a:solidFill>
                  <a:schemeClr val="tx1"/>
                </a:solidFill>
              </a:endParaRPr>
            </a:p>
          </p:txBody>
        </p:sp>
        <p:cxnSp>
          <p:nvCxnSpPr>
            <p:cNvPr id="57" name="Conector recto 56"/>
            <p:cNvCxnSpPr/>
            <p:nvPr/>
          </p:nvCxnSpPr>
          <p:spPr>
            <a:xfrm flipH="1">
              <a:off x="4626077" y="6619568"/>
              <a:ext cx="57715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flipH="1">
              <a:off x="4626077" y="6858000"/>
              <a:ext cx="57715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9" name="Picture 2" descr="Resultado de imagen para boton indice">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75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5" presetClass="path" presetSubtype="0" accel="50000" decel="50000" fill="hold" nodeType="clickEffect">
                                  <p:stCondLst>
                                    <p:cond delay="0"/>
                                  </p:stCondLst>
                                  <p:childTnLst>
                                    <p:animMotion origin="layout" path="M -3.54167E-6 3.7037E-7 L -0.02057 -0.00069 " pathEditMode="relative" rAng="0" ptsTypes="AA">
                                      <p:cBhvr>
                                        <p:cTn id="39" dur="2000" fill="hold"/>
                                        <p:tgtEl>
                                          <p:spTgt spid="26"/>
                                        </p:tgtEl>
                                        <p:attrNameLst>
                                          <p:attrName>ppt_x</p:attrName>
                                          <p:attrName>ppt_y</p:attrName>
                                        </p:attrNameLst>
                                      </p:cBhvr>
                                      <p:rCtr x="-1029" y="-46"/>
                                    </p:animMotion>
                                  </p:childTnLst>
                                </p:cTn>
                              </p:par>
                              <p:par>
                                <p:cTn id="40" presetID="35" presetClass="path" presetSubtype="0" accel="50000" decel="50000" fill="hold" nodeType="withEffect">
                                  <p:stCondLst>
                                    <p:cond delay="0"/>
                                  </p:stCondLst>
                                  <p:childTnLst>
                                    <p:animMotion origin="layout" path="M -3.75E-6 3.7037E-7 L -0.04257 0.00046 " pathEditMode="relative" rAng="0" ptsTypes="AA">
                                      <p:cBhvr>
                                        <p:cTn id="41" dur="2000" fill="hold"/>
                                        <p:tgtEl>
                                          <p:spTgt spid="25"/>
                                        </p:tgtEl>
                                        <p:attrNameLst>
                                          <p:attrName>ppt_x</p:attrName>
                                          <p:attrName>ppt_y</p:attrName>
                                        </p:attrNameLst>
                                      </p:cBhvr>
                                      <p:rCtr x="-2135" y="23"/>
                                    </p:animMotion>
                                  </p:childTnLst>
                                </p:cTn>
                              </p:par>
                              <p:par>
                                <p:cTn id="42" presetID="35" presetClass="path" presetSubtype="0" accel="50000" decel="50000" fill="hold" nodeType="withEffect">
                                  <p:stCondLst>
                                    <p:cond delay="0"/>
                                  </p:stCondLst>
                                  <p:childTnLst>
                                    <p:animMotion origin="layout" path="M 4.79167E-6 3.7037E-7 L -0.06355 3.7037E-7 " pathEditMode="relative" rAng="0" ptsTypes="AA">
                                      <p:cBhvr>
                                        <p:cTn id="43" dur="2000" fill="hold"/>
                                        <p:tgtEl>
                                          <p:spTgt spid="24"/>
                                        </p:tgtEl>
                                        <p:attrNameLst>
                                          <p:attrName>ppt_x</p:attrName>
                                          <p:attrName>ppt_y</p:attrName>
                                        </p:attrNameLst>
                                      </p:cBhvr>
                                      <p:rCtr x="-3177" y="0"/>
                                    </p:animMotion>
                                  </p:childTnLst>
                                </p:cTn>
                              </p:par>
                              <p:par>
                                <p:cTn id="44" presetID="35" presetClass="path" presetSubtype="0" accel="50000" decel="50000" fill="hold" nodeType="withEffect">
                                  <p:stCondLst>
                                    <p:cond delay="0"/>
                                  </p:stCondLst>
                                  <p:childTnLst>
                                    <p:animMotion origin="layout" path="M 3.33333E-6 3.7037E-7 L -0.08542 3.7037E-7 " pathEditMode="relative" rAng="0" ptsTypes="AA">
                                      <p:cBhvr>
                                        <p:cTn id="45" dur="2000" fill="hold"/>
                                        <p:tgtEl>
                                          <p:spTgt spid="23"/>
                                        </p:tgtEl>
                                        <p:attrNameLst>
                                          <p:attrName>ppt_x</p:attrName>
                                          <p:attrName>ppt_y</p:attrName>
                                        </p:attrNameLst>
                                      </p:cBhvr>
                                      <p:rCtr x="-4271" y="0"/>
                                    </p:animMotion>
                                  </p:childTnLst>
                                </p:cTn>
                              </p:par>
                              <p:par>
                                <p:cTn id="46" presetID="35" presetClass="path" presetSubtype="0" accel="50000" decel="50000" fill="hold" nodeType="withEffect">
                                  <p:stCondLst>
                                    <p:cond delay="0"/>
                                  </p:stCondLst>
                                  <p:childTnLst>
                                    <p:animMotion origin="layout" path="M 1.875E-6 3.7037E-7 L -0.1069 3.7037E-7 " pathEditMode="relative" rAng="0" ptsTypes="AA">
                                      <p:cBhvr>
                                        <p:cTn id="47" dur="2000" fill="hold"/>
                                        <p:tgtEl>
                                          <p:spTgt spid="22"/>
                                        </p:tgtEl>
                                        <p:attrNameLst>
                                          <p:attrName>ppt_x</p:attrName>
                                          <p:attrName>ppt_y</p:attrName>
                                        </p:attrNameLst>
                                      </p:cBhvr>
                                      <p:rCtr x="-5352" y="0"/>
                                    </p:animMotion>
                                  </p:childTnLst>
                                </p:cTn>
                              </p:par>
                              <p:par>
                                <p:cTn id="48" presetID="35" presetClass="path" presetSubtype="0" accel="50000" decel="50000" fill="hold" nodeType="withEffect">
                                  <p:stCondLst>
                                    <p:cond delay="0"/>
                                  </p:stCondLst>
                                  <p:childTnLst>
                                    <p:animMotion origin="layout" path="M -6.25E-7 3.7037E-7 L -0.1293 3.7037E-7 " pathEditMode="relative" rAng="0" ptsTypes="AA">
                                      <p:cBhvr>
                                        <p:cTn id="49" dur="2000" fill="hold"/>
                                        <p:tgtEl>
                                          <p:spTgt spid="21"/>
                                        </p:tgtEl>
                                        <p:attrNameLst>
                                          <p:attrName>ppt_x</p:attrName>
                                          <p:attrName>ppt_y</p:attrName>
                                        </p:attrNameLst>
                                      </p:cBhvr>
                                      <p:rCtr x="-6471" y="0"/>
                                    </p:animMotion>
                                  </p:childTnLst>
                                </p:cTn>
                              </p:par>
                              <p:par>
                                <p:cTn id="50" presetID="35" presetClass="path" presetSubtype="0" accel="50000" decel="50000" fill="hold" nodeType="withEffect">
                                  <p:stCondLst>
                                    <p:cond delay="0"/>
                                  </p:stCondLst>
                                  <p:childTnLst>
                                    <p:animMotion origin="layout" path="M -8.33333E-7 3.7037E-7 L -0.14974 3.7037E-7 " pathEditMode="relative" rAng="0" ptsTypes="AA">
                                      <p:cBhvr>
                                        <p:cTn id="51" dur="2000" fill="hold"/>
                                        <p:tgtEl>
                                          <p:spTgt spid="20"/>
                                        </p:tgtEl>
                                        <p:attrNameLst>
                                          <p:attrName>ppt_x</p:attrName>
                                          <p:attrName>ppt_y</p:attrName>
                                        </p:attrNameLst>
                                      </p:cBhvr>
                                      <p:rCtr x="-7487" y="0"/>
                                    </p:animMotion>
                                  </p:childTnLst>
                                </p:cTn>
                              </p:par>
                            </p:childTnLst>
                          </p:cTn>
                        </p:par>
                        <p:par>
                          <p:cTn id="52" fill="hold">
                            <p:stCondLst>
                              <p:cond delay="2000"/>
                            </p:stCondLst>
                            <p:childTnLst>
                              <p:par>
                                <p:cTn id="53" presetID="10" presetClass="entr" presetSubtype="0" fill="hold"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VE"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PROPAGACIÓN DE LA SEÑAL POR TRAYECTORIAS MÚLTIPLES</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2" name="CuadroTexto 1"/>
          <p:cNvSpPr txBox="1"/>
          <p:nvPr/>
        </p:nvSpPr>
        <p:spPr>
          <a:xfrm>
            <a:off x="0" y="1344536"/>
            <a:ext cx="12192000" cy="4196020"/>
          </a:xfrm>
          <a:prstGeom prst="rect">
            <a:avLst/>
          </a:prstGeom>
          <a:noFill/>
        </p:spPr>
        <p:txBody>
          <a:bodyPr wrap="square" lIns="900000" rIns="900000" rtlCol="0">
            <a:spAutoFit/>
          </a:bodyPr>
          <a:lstStyle/>
          <a:p>
            <a:pPr algn="just">
              <a:spcAft>
                <a:spcPts val="1000"/>
              </a:spcAft>
              <a:tabLst>
                <a:tab pos="11926888" algn="l"/>
              </a:tabLst>
            </a:pPr>
            <a:r>
              <a:rPr lang="es-MX" sz="2000" b="1" dirty="0">
                <a:latin typeface="Arial" panose="020B0604020202020204" pitchFamily="34" charset="0"/>
                <a:cs typeface="Arial" panose="020B0604020202020204" pitchFamily="34" charset="0"/>
              </a:rPr>
              <a:t>Antes </a:t>
            </a:r>
            <a:r>
              <a:rPr lang="es-MX" sz="2000" b="1" dirty="0" smtClean="0">
                <a:latin typeface="Arial" panose="020B0604020202020204" pitchFamily="34" charset="0"/>
                <a:cs typeface="Arial" panose="020B0604020202020204" pitchFamily="34" charset="0"/>
              </a:rPr>
              <a:t>de describir cómo está conformado todo el </a:t>
            </a:r>
            <a:r>
              <a:rPr lang="es-MX" sz="2000" b="1" dirty="0">
                <a:latin typeface="Arial" panose="020B0604020202020204" pitchFamily="34" charset="0"/>
                <a:cs typeface="Arial" panose="020B0604020202020204" pitchFamily="34" charset="0"/>
              </a:rPr>
              <a:t>sistema </a:t>
            </a:r>
            <a:r>
              <a:rPr lang="es-MX" sz="2000" b="1" dirty="0" smtClean="0">
                <a:latin typeface="Arial" panose="020B0604020202020204" pitchFamily="34" charset="0"/>
                <a:cs typeface="Arial" panose="020B0604020202020204" pitchFamily="34" charset="0"/>
              </a:rPr>
              <a:t>OFDM, </a:t>
            </a:r>
            <a:r>
              <a:rPr lang="es-MX" sz="2000" b="1" dirty="0">
                <a:latin typeface="Arial" panose="020B0604020202020204" pitchFamily="34" charset="0"/>
                <a:cs typeface="Arial" panose="020B0604020202020204" pitchFamily="34" charset="0"/>
              </a:rPr>
              <a:t>es importante </a:t>
            </a:r>
            <a:r>
              <a:rPr lang="es-MX" sz="2000" b="1" dirty="0" smtClean="0">
                <a:latin typeface="Arial" panose="020B0604020202020204" pitchFamily="34" charset="0"/>
                <a:cs typeface="Arial" panose="020B0604020202020204" pitchFamily="34" charset="0"/>
              </a:rPr>
              <a:t>indicar algunas </a:t>
            </a:r>
            <a:r>
              <a:rPr lang="es-MX" sz="2000" b="1" dirty="0">
                <a:latin typeface="Arial" panose="020B0604020202020204" pitchFamily="34" charset="0"/>
                <a:cs typeface="Arial" panose="020B0604020202020204" pitchFamily="34" charset="0"/>
              </a:rPr>
              <a:t>características inherentes al proceso de transmisión inalámbrica de las señales. Esto porque debido a ello, es necesario incluir dentro </a:t>
            </a:r>
            <a:r>
              <a:rPr lang="es-MX" sz="2000" b="1" dirty="0" smtClean="0">
                <a:latin typeface="Arial" panose="020B0604020202020204" pitchFamily="34" charset="0"/>
                <a:cs typeface="Arial" panose="020B0604020202020204" pitchFamily="34" charset="0"/>
              </a:rPr>
              <a:t>OFDM </a:t>
            </a:r>
            <a:r>
              <a:rPr lang="es-MX" sz="2000" b="1" dirty="0">
                <a:latin typeface="Arial" panose="020B0604020202020204" pitchFamily="34" charset="0"/>
                <a:cs typeface="Arial" panose="020B0604020202020204" pitchFamily="34" charset="0"/>
              </a:rPr>
              <a:t>algunas herramientas que permiten subsanar </a:t>
            </a:r>
            <a:r>
              <a:rPr lang="es-MX" sz="2000" b="1" dirty="0" smtClean="0">
                <a:latin typeface="Arial" panose="020B0604020202020204" pitchFamily="34" charset="0"/>
                <a:cs typeface="Arial" panose="020B0604020202020204" pitchFamily="34" charset="0"/>
              </a:rPr>
              <a:t>ciertos problemas al transmitir las señales.</a:t>
            </a:r>
          </a:p>
          <a:p>
            <a:pPr algn="just">
              <a:spcAft>
                <a:spcPts val="1000"/>
              </a:spcAft>
              <a:tabLst>
                <a:tab pos="11926888" algn="l"/>
              </a:tabLst>
            </a:pPr>
            <a:r>
              <a:rPr lang="es-MX" sz="2000" b="1" dirty="0" smtClean="0">
                <a:latin typeface="Arial" panose="020B0604020202020204" pitchFamily="34" charset="0"/>
                <a:cs typeface="Arial" panose="020B0604020202020204" pitchFamily="34" charset="0"/>
              </a:rPr>
              <a:t>Debido a diferentes obstáculos presentes en el camino desde el transmisor hasta el receptor del sistema OFDM, la señal recorrerá diferentes trayectorias y se presentarán tres tipos de fenómenos que afectarán la señal:</a:t>
            </a:r>
          </a:p>
          <a:p>
            <a:pPr algn="just">
              <a:tabLst>
                <a:tab pos="11926888" algn="l"/>
              </a:tabLst>
            </a:pPr>
            <a:endParaRPr lang="es-MX" sz="2000" b="1" dirty="0" smtClean="0">
              <a:latin typeface="Arial" panose="020B0604020202020204" pitchFamily="34" charset="0"/>
              <a:cs typeface="Arial" panose="020B0604020202020204" pitchFamily="34" charset="0"/>
            </a:endParaRPr>
          </a:p>
          <a:p>
            <a:pPr marL="4306888" indent="-342900" algn="just">
              <a:spcAft>
                <a:spcPts val="1800"/>
              </a:spcAft>
              <a:buFont typeface="Arial" panose="020B0604020202020204" pitchFamily="34" charset="0"/>
              <a:buChar char="•"/>
              <a:tabLst>
                <a:tab pos="11926888" algn="l"/>
              </a:tabLst>
            </a:pPr>
            <a:r>
              <a:rPr lang="es-VE" sz="2000" b="1" dirty="0" smtClean="0">
                <a:latin typeface="Arial" panose="020B0604020202020204" pitchFamily="34" charset="0"/>
                <a:cs typeface="Arial" panose="020B0604020202020204" pitchFamily="34" charset="0"/>
              </a:rPr>
              <a:t>Reflexión.</a:t>
            </a:r>
          </a:p>
          <a:p>
            <a:pPr marL="4306888" indent="-342900" algn="just">
              <a:spcAft>
                <a:spcPts val="1800"/>
              </a:spcAft>
              <a:buFont typeface="Arial" panose="020B0604020202020204" pitchFamily="34" charset="0"/>
              <a:buChar char="•"/>
              <a:tabLst>
                <a:tab pos="11926888" algn="l"/>
              </a:tabLst>
            </a:pPr>
            <a:r>
              <a:rPr lang="es-VE" sz="2000" b="1" dirty="0">
                <a:latin typeface="Arial" panose="020B0604020202020204" pitchFamily="34" charset="0"/>
                <a:cs typeface="Arial" panose="020B0604020202020204" pitchFamily="34" charset="0"/>
              </a:rPr>
              <a:t>Dispersión (</a:t>
            </a:r>
            <a:r>
              <a:rPr lang="es-VE" sz="2000" b="1" dirty="0" err="1">
                <a:latin typeface="Arial" panose="020B0604020202020204" pitchFamily="34" charset="0"/>
                <a:cs typeface="Arial" panose="020B0604020202020204" pitchFamily="34" charset="0"/>
              </a:rPr>
              <a:t>Scattering</a:t>
            </a:r>
            <a:r>
              <a:rPr lang="es-VE" sz="2000" b="1" dirty="0">
                <a:latin typeface="Arial" panose="020B0604020202020204" pitchFamily="34" charset="0"/>
                <a:cs typeface="Arial" panose="020B0604020202020204" pitchFamily="34" charset="0"/>
              </a:rPr>
              <a:t>, en inglés). </a:t>
            </a:r>
          </a:p>
          <a:p>
            <a:pPr marL="4306888" indent="-342900" algn="just">
              <a:spcAft>
                <a:spcPts val="1800"/>
              </a:spcAft>
              <a:buFont typeface="Arial" panose="020B0604020202020204" pitchFamily="34" charset="0"/>
              <a:buChar char="•"/>
              <a:tabLst>
                <a:tab pos="11926888" algn="l"/>
              </a:tabLst>
            </a:pPr>
            <a:r>
              <a:rPr lang="es-VE" sz="2000" b="1" dirty="0" smtClean="0">
                <a:latin typeface="Arial" panose="020B0604020202020204" pitchFamily="34" charset="0"/>
                <a:cs typeface="Arial" panose="020B0604020202020204" pitchFamily="34" charset="0"/>
              </a:rPr>
              <a:t>Difracción.</a:t>
            </a:r>
          </a:p>
        </p:txBody>
      </p:sp>
      <p:pic>
        <p:nvPicPr>
          <p:cNvPr id="6" name="Picture 2" descr="Resultado de imagen para boton indice">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34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upo 32"/>
          <p:cNvGrpSpPr/>
          <p:nvPr/>
        </p:nvGrpSpPr>
        <p:grpSpPr>
          <a:xfrm>
            <a:off x="4622177" y="1636295"/>
            <a:ext cx="7228928" cy="4376816"/>
            <a:chOff x="4622177" y="1636295"/>
            <a:chExt cx="7228928" cy="4376816"/>
          </a:xfrm>
        </p:grpSpPr>
        <p:grpSp>
          <p:nvGrpSpPr>
            <p:cNvPr id="17" name="Grupo 16"/>
            <p:cNvGrpSpPr/>
            <p:nvPr/>
          </p:nvGrpSpPr>
          <p:grpSpPr>
            <a:xfrm>
              <a:off x="4622177" y="1636295"/>
              <a:ext cx="7228928" cy="4376816"/>
              <a:chOff x="4622177" y="1636295"/>
              <a:chExt cx="7228928" cy="4376816"/>
            </a:xfrm>
          </p:grpSpPr>
          <p:sp>
            <p:nvSpPr>
              <p:cNvPr id="16" name="Rectángulo 15"/>
              <p:cNvSpPr/>
              <p:nvPr/>
            </p:nvSpPr>
            <p:spPr>
              <a:xfrm>
                <a:off x="4682337" y="1636295"/>
                <a:ext cx="7092000" cy="369369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3" name="Imagen 2"/>
              <p:cNvPicPr>
                <a:picLocks noChangeAspect="1"/>
              </p:cNvPicPr>
              <p:nvPr/>
            </p:nvPicPr>
            <p:blipFill>
              <a:blip r:embed="rId2">
                <a:clrChange>
                  <a:clrFrom>
                    <a:srgbClr val="FFFFFF"/>
                  </a:clrFrom>
                  <a:clrTo>
                    <a:srgbClr val="FFFFFF">
                      <a:alpha val="0"/>
                    </a:srgbClr>
                  </a:clrTo>
                </a:clrChange>
              </a:blip>
              <a:stretch>
                <a:fillRect/>
              </a:stretch>
            </p:blipFill>
            <p:spPr>
              <a:xfrm>
                <a:off x="4622177" y="2463838"/>
                <a:ext cx="7228928" cy="3549273"/>
              </a:xfrm>
              <a:prstGeom prst="rect">
                <a:avLst/>
              </a:prstGeom>
            </p:spPr>
          </p:pic>
        </p:grpSp>
        <p:sp>
          <p:nvSpPr>
            <p:cNvPr id="31" name="Forma libre 30"/>
            <p:cNvSpPr/>
            <p:nvPr/>
          </p:nvSpPr>
          <p:spPr>
            <a:xfrm>
              <a:off x="6172200" y="4211053"/>
              <a:ext cx="1074224" cy="1010652"/>
            </a:xfrm>
            <a:custGeom>
              <a:avLst/>
              <a:gdLst>
                <a:gd name="connsiteX0" fmla="*/ 0 w 1074224"/>
                <a:gd name="connsiteY0" fmla="*/ 890336 h 1010652"/>
                <a:gd name="connsiteX1" fmla="*/ 12032 w 1074224"/>
                <a:gd name="connsiteY1" fmla="*/ 806115 h 1010652"/>
                <a:gd name="connsiteX2" fmla="*/ 72189 w 1074224"/>
                <a:gd name="connsiteY2" fmla="*/ 709863 h 1010652"/>
                <a:gd name="connsiteX3" fmla="*/ 96253 w 1074224"/>
                <a:gd name="connsiteY3" fmla="*/ 685800 h 1010652"/>
                <a:gd name="connsiteX4" fmla="*/ 132347 w 1074224"/>
                <a:gd name="connsiteY4" fmla="*/ 673768 h 1010652"/>
                <a:gd name="connsiteX5" fmla="*/ 168442 w 1074224"/>
                <a:gd name="connsiteY5" fmla="*/ 553452 h 1010652"/>
                <a:gd name="connsiteX6" fmla="*/ 180474 w 1074224"/>
                <a:gd name="connsiteY6" fmla="*/ 517358 h 1010652"/>
                <a:gd name="connsiteX7" fmla="*/ 204537 w 1074224"/>
                <a:gd name="connsiteY7" fmla="*/ 493294 h 1010652"/>
                <a:gd name="connsiteX8" fmla="*/ 264695 w 1074224"/>
                <a:gd name="connsiteY8" fmla="*/ 397042 h 1010652"/>
                <a:gd name="connsiteX9" fmla="*/ 276726 w 1074224"/>
                <a:gd name="connsiteY9" fmla="*/ 348915 h 1010652"/>
                <a:gd name="connsiteX10" fmla="*/ 372979 w 1074224"/>
                <a:gd name="connsiteY10" fmla="*/ 312821 h 1010652"/>
                <a:gd name="connsiteX11" fmla="*/ 433137 w 1074224"/>
                <a:gd name="connsiteY11" fmla="*/ 228600 h 1010652"/>
                <a:gd name="connsiteX12" fmla="*/ 469232 w 1074224"/>
                <a:gd name="connsiteY12" fmla="*/ 168442 h 1010652"/>
                <a:gd name="connsiteX13" fmla="*/ 565484 w 1074224"/>
                <a:gd name="connsiteY13" fmla="*/ 132347 h 1010652"/>
                <a:gd name="connsiteX14" fmla="*/ 613611 w 1074224"/>
                <a:gd name="connsiteY14" fmla="*/ 96252 h 1010652"/>
                <a:gd name="connsiteX15" fmla="*/ 625642 w 1074224"/>
                <a:gd name="connsiteY15" fmla="*/ 48126 h 1010652"/>
                <a:gd name="connsiteX16" fmla="*/ 697832 w 1074224"/>
                <a:gd name="connsiteY16" fmla="*/ 0 h 1010652"/>
                <a:gd name="connsiteX17" fmla="*/ 830179 w 1074224"/>
                <a:gd name="connsiteY17" fmla="*/ 24063 h 1010652"/>
                <a:gd name="connsiteX18" fmla="*/ 878305 w 1074224"/>
                <a:gd name="connsiteY18" fmla="*/ 84221 h 1010652"/>
                <a:gd name="connsiteX19" fmla="*/ 926432 w 1074224"/>
                <a:gd name="connsiteY19" fmla="*/ 168442 h 1010652"/>
                <a:gd name="connsiteX20" fmla="*/ 938463 w 1074224"/>
                <a:gd name="connsiteY20" fmla="*/ 204536 h 1010652"/>
                <a:gd name="connsiteX21" fmla="*/ 950495 w 1074224"/>
                <a:gd name="connsiteY21" fmla="*/ 252663 h 1010652"/>
                <a:gd name="connsiteX22" fmla="*/ 1010653 w 1074224"/>
                <a:gd name="connsiteY22" fmla="*/ 360947 h 1010652"/>
                <a:gd name="connsiteX23" fmla="*/ 1046747 w 1074224"/>
                <a:gd name="connsiteY23" fmla="*/ 385010 h 1010652"/>
                <a:gd name="connsiteX24" fmla="*/ 1070811 w 1074224"/>
                <a:gd name="connsiteY24" fmla="*/ 709863 h 1010652"/>
                <a:gd name="connsiteX25" fmla="*/ 1058779 w 1074224"/>
                <a:gd name="connsiteY25" fmla="*/ 902368 h 1010652"/>
                <a:gd name="connsiteX26" fmla="*/ 998621 w 1074224"/>
                <a:gd name="connsiteY26" fmla="*/ 950494 h 1010652"/>
                <a:gd name="connsiteX27" fmla="*/ 866274 w 1074224"/>
                <a:gd name="connsiteY27" fmla="*/ 998621 h 1010652"/>
                <a:gd name="connsiteX28" fmla="*/ 770021 w 1074224"/>
                <a:gd name="connsiteY28" fmla="*/ 1010652 h 1010652"/>
                <a:gd name="connsiteX29" fmla="*/ 637674 w 1074224"/>
                <a:gd name="connsiteY29" fmla="*/ 998621 h 1010652"/>
                <a:gd name="connsiteX30" fmla="*/ 577516 w 1074224"/>
                <a:gd name="connsiteY30" fmla="*/ 986589 h 1010652"/>
                <a:gd name="connsiteX31" fmla="*/ 300789 w 1074224"/>
                <a:gd name="connsiteY31" fmla="*/ 974558 h 1010652"/>
                <a:gd name="connsiteX32" fmla="*/ 144379 w 1074224"/>
                <a:gd name="connsiteY32" fmla="*/ 950494 h 1010652"/>
                <a:gd name="connsiteX33" fmla="*/ 96253 w 1074224"/>
                <a:gd name="connsiteY33" fmla="*/ 938463 h 1010652"/>
                <a:gd name="connsiteX34" fmla="*/ 60158 w 1074224"/>
                <a:gd name="connsiteY34" fmla="*/ 902368 h 1010652"/>
                <a:gd name="connsiteX35" fmla="*/ 24063 w 1074224"/>
                <a:gd name="connsiteY35" fmla="*/ 878305 h 1010652"/>
                <a:gd name="connsiteX36" fmla="*/ 0 w 1074224"/>
                <a:gd name="connsiteY36" fmla="*/ 890336 h 101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74224" h="1010652">
                  <a:moveTo>
                    <a:pt x="0" y="890336"/>
                  </a:moveTo>
                  <a:cubicBezTo>
                    <a:pt x="4011" y="862262"/>
                    <a:pt x="4570" y="833474"/>
                    <a:pt x="12032" y="806115"/>
                  </a:cubicBezTo>
                  <a:cubicBezTo>
                    <a:pt x="20479" y="775143"/>
                    <a:pt x="52819" y="733107"/>
                    <a:pt x="72189" y="709863"/>
                  </a:cubicBezTo>
                  <a:cubicBezTo>
                    <a:pt x="79451" y="701149"/>
                    <a:pt x="86526" y="691636"/>
                    <a:pt x="96253" y="685800"/>
                  </a:cubicBezTo>
                  <a:cubicBezTo>
                    <a:pt x="107128" y="679275"/>
                    <a:pt x="120316" y="677779"/>
                    <a:pt x="132347" y="673768"/>
                  </a:cubicBezTo>
                  <a:cubicBezTo>
                    <a:pt x="150530" y="601040"/>
                    <a:pt x="139152" y="641321"/>
                    <a:pt x="168442" y="553452"/>
                  </a:cubicBezTo>
                  <a:cubicBezTo>
                    <a:pt x="172453" y="541421"/>
                    <a:pt x="171507" y="526326"/>
                    <a:pt x="180474" y="517358"/>
                  </a:cubicBezTo>
                  <a:lnTo>
                    <a:pt x="204537" y="493294"/>
                  </a:lnTo>
                  <a:cubicBezTo>
                    <a:pt x="233173" y="407387"/>
                    <a:pt x="207495" y="435175"/>
                    <a:pt x="264695" y="397042"/>
                  </a:cubicBezTo>
                  <a:cubicBezTo>
                    <a:pt x="268705" y="381000"/>
                    <a:pt x="267554" y="362674"/>
                    <a:pt x="276726" y="348915"/>
                  </a:cubicBezTo>
                  <a:cubicBezTo>
                    <a:pt x="295791" y="320317"/>
                    <a:pt x="346789" y="318059"/>
                    <a:pt x="372979" y="312821"/>
                  </a:cubicBezTo>
                  <a:cubicBezTo>
                    <a:pt x="414244" y="271556"/>
                    <a:pt x="409383" y="284026"/>
                    <a:pt x="433137" y="228600"/>
                  </a:cubicBezTo>
                  <a:cubicBezTo>
                    <a:pt x="445683" y="199325"/>
                    <a:pt x="438947" y="185747"/>
                    <a:pt x="469232" y="168442"/>
                  </a:cubicBezTo>
                  <a:cubicBezTo>
                    <a:pt x="489372" y="156933"/>
                    <a:pt x="539314" y="141070"/>
                    <a:pt x="565484" y="132347"/>
                  </a:cubicBezTo>
                  <a:cubicBezTo>
                    <a:pt x="581526" y="120315"/>
                    <a:pt x="601955" y="112570"/>
                    <a:pt x="613611" y="96252"/>
                  </a:cubicBezTo>
                  <a:cubicBezTo>
                    <a:pt x="623222" y="82796"/>
                    <a:pt x="617438" y="62483"/>
                    <a:pt x="625642" y="48126"/>
                  </a:cubicBezTo>
                  <a:cubicBezTo>
                    <a:pt x="646848" y="11015"/>
                    <a:pt x="663376" y="11485"/>
                    <a:pt x="697832" y="0"/>
                  </a:cubicBezTo>
                  <a:cubicBezTo>
                    <a:pt x="741948" y="8021"/>
                    <a:pt x="787065" y="11745"/>
                    <a:pt x="830179" y="24063"/>
                  </a:cubicBezTo>
                  <a:cubicBezTo>
                    <a:pt x="874313" y="36673"/>
                    <a:pt x="863906" y="50623"/>
                    <a:pt x="878305" y="84221"/>
                  </a:cubicBezTo>
                  <a:cubicBezTo>
                    <a:pt x="896623" y="126963"/>
                    <a:pt x="902265" y="132193"/>
                    <a:pt x="926432" y="168442"/>
                  </a:cubicBezTo>
                  <a:cubicBezTo>
                    <a:pt x="930442" y="180473"/>
                    <a:pt x="934979" y="192342"/>
                    <a:pt x="938463" y="204536"/>
                  </a:cubicBezTo>
                  <a:cubicBezTo>
                    <a:pt x="943006" y="220436"/>
                    <a:pt x="945266" y="236975"/>
                    <a:pt x="950495" y="252663"/>
                  </a:cubicBezTo>
                  <a:cubicBezTo>
                    <a:pt x="965323" y="297147"/>
                    <a:pt x="977088" y="327382"/>
                    <a:pt x="1010653" y="360947"/>
                  </a:cubicBezTo>
                  <a:cubicBezTo>
                    <a:pt x="1020878" y="371172"/>
                    <a:pt x="1034716" y="376989"/>
                    <a:pt x="1046747" y="385010"/>
                  </a:cubicBezTo>
                  <a:cubicBezTo>
                    <a:pt x="1087590" y="507537"/>
                    <a:pt x="1070811" y="446112"/>
                    <a:pt x="1070811" y="709863"/>
                  </a:cubicBezTo>
                  <a:cubicBezTo>
                    <a:pt x="1070811" y="774157"/>
                    <a:pt x="1068806" y="838861"/>
                    <a:pt x="1058779" y="902368"/>
                  </a:cubicBezTo>
                  <a:cubicBezTo>
                    <a:pt x="1052510" y="942072"/>
                    <a:pt x="1026658" y="939980"/>
                    <a:pt x="998621" y="950494"/>
                  </a:cubicBezTo>
                  <a:cubicBezTo>
                    <a:pt x="960340" y="964849"/>
                    <a:pt x="905601" y="990194"/>
                    <a:pt x="866274" y="998621"/>
                  </a:cubicBezTo>
                  <a:cubicBezTo>
                    <a:pt x="834658" y="1005396"/>
                    <a:pt x="802105" y="1006642"/>
                    <a:pt x="770021" y="1010652"/>
                  </a:cubicBezTo>
                  <a:cubicBezTo>
                    <a:pt x="725905" y="1006642"/>
                    <a:pt x="681630" y="1004115"/>
                    <a:pt x="637674" y="998621"/>
                  </a:cubicBezTo>
                  <a:cubicBezTo>
                    <a:pt x="617382" y="996085"/>
                    <a:pt x="597914" y="988046"/>
                    <a:pt x="577516" y="986589"/>
                  </a:cubicBezTo>
                  <a:cubicBezTo>
                    <a:pt x="485421" y="980011"/>
                    <a:pt x="393031" y="978568"/>
                    <a:pt x="300789" y="974558"/>
                  </a:cubicBezTo>
                  <a:cubicBezTo>
                    <a:pt x="217049" y="946643"/>
                    <a:pt x="307219" y="973757"/>
                    <a:pt x="144379" y="950494"/>
                  </a:cubicBezTo>
                  <a:cubicBezTo>
                    <a:pt x="128010" y="948156"/>
                    <a:pt x="112295" y="942473"/>
                    <a:pt x="96253" y="938463"/>
                  </a:cubicBezTo>
                  <a:cubicBezTo>
                    <a:pt x="84221" y="926431"/>
                    <a:pt x="73230" y="913261"/>
                    <a:pt x="60158" y="902368"/>
                  </a:cubicBezTo>
                  <a:cubicBezTo>
                    <a:pt x="49049" y="893111"/>
                    <a:pt x="34288" y="888530"/>
                    <a:pt x="24063" y="878305"/>
                  </a:cubicBezTo>
                  <a:lnTo>
                    <a:pt x="0" y="890336"/>
                  </a:lnTo>
                  <a:close/>
                </a:path>
              </a:pathLst>
            </a:cu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VE"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PROPAGACIÓN DE LA SEÑAL POR TRAYECTORIAS MÚLTIPLES</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2" name="CuadroTexto 1"/>
          <p:cNvSpPr txBox="1"/>
          <p:nvPr/>
        </p:nvSpPr>
        <p:spPr>
          <a:xfrm>
            <a:off x="0" y="1344536"/>
            <a:ext cx="4223084" cy="1323439"/>
          </a:xfrm>
          <a:prstGeom prst="rect">
            <a:avLst/>
          </a:prstGeom>
          <a:noFill/>
        </p:spPr>
        <p:txBody>
          <a:bodyPr wrap="square" lIns="180000" rIns="180000" rtlCol="0">
            <a:spAutoFit/>
          </a:bodyPr>
          <a:lstStyle/>
          <a:p>
            <a:pPr algn="just">
              <a:spcAft>
                <a:spcPts val="1000"/>
              </a:spcAft>
              <a:tabLst>
                <a:tab pos="11926888" algn="l"/>
              </a:tabLst>
            </a:pPr>
            <a:r>
              <a:rPr lang="es-VE" sz="2000" b="1" dirty="0">
                <a:latin typeface="Arial" panose="020B0604020202020204" pitchFamily="34" charset="0"/>
                <a:cs typeface="Arial" panose="020B0604020202020204" pitchFamily="34" charset="0"/>
              </a:rPr>
              <a:t>Reflexión</a:t>
            </a:r>
            <a:r>
              <a:rPr lang="es-VE" sz="2000" b="1" dirty="0" smtClean="0">
                <a:latin typeface="Arial" panose="020B0604020202020204" pitchFamily="34" charset="0"/>
                <a:cs typeface="Arial" panose="020B0604020202020204" pitchFamily="34" charset="0"/>
              </a:rPr>
              <a:t>. </a:t>
            </a:r>
            <a:r>
              <a:rPr lang="es-MX" sz="2000" b="1" dirty="0">
                <a:latin typeface="Arial" panose="020B0604020202020204" pitchFamily="34" charset="0"/>
                <a:cs typeface="Arial" panose="020B0604020202020204" pitchFamily="34" charset="0"/>
              </a:rPr>
              <a:t>Ocurre cuando la señal encuentra una superficie que es larga comparado con la longitud de onda de la señal</a:t>
            </a:r>
            <a:r>
              <a:rPr lang="es-MX" sz="2000" b="1" dirty="0" smtClean="0">
                <a:latin typeface="Arial" panose="020B0604020202020204" pitchFamily="34" charset="0"/>
                <a:cs typeface="Arial" panose="020B0604020202020204" pitchFamily="34" charset="0"/>
              </a:rPr>
              <a:t>.</a:t>
            </a:r>
            <a:endParaRPr lang="es-VE" sz="2000" b="1" dirty="0">
              <a:latin typeface="Arial" panose="020B0604020202020204" pitchFamily="34" charset="0"/>
              <a:cs typeface="Arial" panose="020B0604020202020204" pitchFamily="34" charset="0"/>
            </a:endParaRPr>
          </a:p>
        </p:txBody>
      </p:sp>
      <p:grpSp>
        <p:nvGrpSpPr>
          <p:cNvPr id="12" name="Grupo 11"/>
          <p:cNvGrpSpPr/>
          <p:nvPr/>
        </p:nvGrpSpPr>
        <p:grpSpPr>
          <a:xfrm>
            <a:off x="5378116" y="2851488"/>
            <a:ext cx="5871412" cy="1768642"/>
            <a:chOff x="5378116" y="1888958"/>
            <a:chExt cx="5871412" cy="1768642"/>
          </a:xfrm>
        </p:grpSpPr>
        <p:cxnSp>
          <p:nvCxnSpPr>
            <p:cNvPr id="6" name="Conector recto 5"/>
            <p:cNvCxnSpPr/>
            <p:nvPr/>
          </p:nvCxnSpPr>
          <p:spPr>
            <a:xfrm>
              <a:off x="5378116" y="1888958"/>
              <a:ext cx="2466475" cy="1768642"/>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flipV="1">
              <a:off x="7844591" y="2502568"/>
              <a:ext cx="3404937" cy="1155032"/>
            </a:xfrm>
            <a:prstGeom prst="line">
              <a:avLst/>
            </a:prstGeom>
            <a:ln>
              <a:solidFill>
                <a:srgbClr val="FF0000"/>
              </a:solidFill>
              <a:prstDash val="dashDot"/>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13" name="CuadroTexto 12"/>
          <p:cNvSpPr txBox="1"/>
          <p:nvPr/>
        </p:nvSpPr>
        <p:spPr>
          <a:xfrm rot="20470395">
            <a:off x="8398036" y="3705729"/>
            <a:ext cx="2322096" cy="369332"/>
          </a:xfrm>
          <a:prstGeom prst="rect">
            <a:avLst/>
          </a:prstGeom>
          <a:noFill/>
        </p:spPr>
        <p:txBody>
          <a:bodyPr wrap="square" rtlCol="0">
            <a:spAutoFit/>
          </a:bodyPr>
          <a:lstStyle/>
          <a:p>
            <a:r>
              <a:rPr lang="es-VE" dirty="0" smtClean="0"/>
              <a:t>Cambio de dirección</a:t>
            </a:r>
            <a:endParaRPr lang="es-VE" dirty="0"/>
          </a:p>
        </p:txBody>
      </p:sp>
      <p:sp>
        <p:nvSpPr>
          <p:cNvPr id="14" name="CuadroTexto 13"/>
          <p:cNvSpPr txBox="1"/>
          <p:nvPr/>
        </p:nvSpPr>
        <p:spPr>
          <a:xfrm>
            <a:off x="0" y="4322698"/>
            <a:ext cx="4223084" cy="1631216"/>
          </a:xfrm>
          <a:prstGeom prst="rect">
            <a:avLst/>
          </a:prstGeom>
          <a:noFill/>
        </p:spPr>
        <p:txBody>
          <a:bodyPr wrap="square" lIns="180000" rIns="180000" rtlCol="0">
            <a:spAutoFit/>
          </a:bodyPr>
          <a:lstStyle/>
          <a:p>
            <a:pPr algn="just">
              <a:spcAft>
                <a:spcPts val="1000"/>
              </a:spcAft>
              <a:tabLst>
                <a:tab pos="11926888" algn="l"/>
              </a:tabLst>
            </a:pPr>
            <a:r>
              <a:rPr lang="es-MX" sz="2000" b="1" dirty="0" smtClean="0">
                <a:latin typeface="Arial" panose="020B0604020202020204" pitchFamily="34" charset="0"/>
                <a:cs typeface="Arial" panose="020B0604020202020204" pitchFamily="34" charset="0"/>
              </a:rPr>
              <a:t>Difracción</a:t>
            </a:r>
            <a:r>
              <a:rPr lang="es-MX" sz="2000" b="1" dirty="0">
                <a:latin typeface="Arial" panose="020B0604020202020204" pitchFamily="34" charset="0"/>
                <a:cs typeface="Arial" panose="020B0604020202020204" pitchFamily="34" charset="0"/>
              </a:rPr>
              <a:t>. Ocurre en los lados de un cuerpo impenetrable que es muy grande en comparación a la longitud de onda de la onda de la señal.</a:t>
            </a:r>
            <a:endParaRPr lang="es-VE" sz="2000" b="1" dirty="0">
              <a:latin typeface="Arial" panose="020B0604020202020204" pitchFamily="34" charset="0"/>
              <a:cs typeface="Arial" panose="020B0604020202020204" pitchFamily="34" charset="0"/>
            </a:endParaRPr>
          </a:p>
        </p:txBody>
      </p:sp>
      <p:sp>
        <p:nvSpPr>
          <p:cNvPr id="15" name="CuadroTexto 14"/>
          <p:cNvSpPr txBox="1"/>
          <p:nvPr/>
        </p:nvSpPr>
        <p:spPr>
          <a:xfrm>
            <a:off x="0" y="2674014"/>
            <a:ext cx="4223084" cy="1631216"/>
          </a:xfrm>
          <a:prstGeom prst="rect">
            <a:avLst/>
          </a:prstGeom>
          <a:noFill/>
        </p:spPr>
        <p:txBody>
          <a:bodyPr wrap="square" lIns="180000" rIns="180000" rtlCol="0">
            <a:spAutoFit/>
          </a:bodyPr>
          <a:lstStyle/>
          <a:p>
            <a:pPr algn="just">
              <a:spcAft>
                <a:spcPts val="1000"/>
              </a:spcAft>
              <a:tabLst>
                <a:tab pos="11926888" algn="l"/>
              </a:tabLst>
            </a:pPr>
            <a:r>
              <a:rPr lang="es-MX" sz="2000" b="1" dirty="0" smtClean="0">
                <a:latin typeface="Arial" panose="020B0604020202020204" pitchFamily="34" charset="0"/>
                <a:cs typeface="Arial" panose="020B0604020202020204" pitchFamily="34" charset="0"/>
              </a:rPr>
              <a:t>Dispersión. </a:t>
            </a:r>
            <a:r>
              <a:rPr lang="es-MX" sz="2000" b="1" dirty="0">
                <a:latin typeface="Arial" panose="020B0604020202020204" pitchFamily="34" charset="0"/>
                <a:cs typeface="Arial" panose="020B0604020202020204" pitchFamily="34" charset="0"/>
              </a:rPr>
              <a:t>Sucede cuando la señal tropieza en un cuerpo cuyo tamaño está en el orden o es menor que la longitud de onda de la señal.</a:t>
            </a:r>
            <a:endParaRPr lang="es-VE" sz="2000" b="1" dirty="0">
              <a:latin typeface="Arial" panose="020B0604020202020204" pitchFamily="34" charset="0"/>
              <a:cs typeface="Arial" panose="020B0604020202020204" pitchFamily="34" charset="0"/>
            </a:endParaRPr>
          </a:p>
        </p:txBody>
      </p:sp>
      <p:pic>
        <p:nvPicPr>
          <p:cNvPr id="1028" name="Picture 4" descr="http://4.bp.blogspot.com/-4d2_dy5gOss/U1AtgSizuVI/AAAAAAAAFvg/ARL72mEk2uc/s1600/3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823" y="1446789"/>
            <a:ext cx="3435027" cy="1690305"/>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upo 27"/>
          <p:cNvGrpSpPr/>
          <p:nvPr/>
        </p:nvGrpSpPr>
        <p:grpSpPr>
          <a:xfrm>
            <a:off x="5379855" y="2362217"/>
            <a:ext cx="4393358" cy="849363"/>
            <a:chOff x="5379855" y="2362217"/>
            <a:chExt cx="4393358" cy="849363"/>
          </a:xfrm>
        </p:grpSpPr>
        <p:cxnSp>
          <p:nvCxnSpPr>
            <p:cNvPr id="20" name="Conector recto 19"/>
            <p:cNvCxnSpPr/>
            <p:nvPr/>
          </p:nvCxnSpPr>
          <p:spPr>
            <a:xfrm flipV="1">
              <a:off x="5379855" y="2362217"/>
              <a:ext cx="2777556" cy="453175"/>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8147085" y="2362217"/>
              <a:ext cx="1415687" cy="849363"/>
            </a:xfrm>
            <a:prstGeom prst="line">
              <a:avLst/>
            </a:prstGeom>
            <a:ln>
              <a:solidFill>
                <a:srgbClr val="FF0000"/>
              </a:solidFill>
              <a:prstDash val="dashDot"/>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8180622" y="2362217"/>
              <a:ext cx="1492455" cy="657675"/>
            </a:xfrm>
            <a:prstGeom prst="line">
              <a:avLst/>
            </a:prstGeom>
            <a:ln>
              <a:solidFill>
                <a:srgbClr val="FF0000"/>
              </a:solidFill>
              <a:prstDash val="dashDot"/>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8190948" y="2394485"/>
              <a:ext cx="1582265" cy="515689"/>
            </a:xfrm>
            <a:prstGeom prst="line">
              <a:avLst/>
            </a:prstGeom>
            <a:ln>
              <a:solidFill>
                <a:srgbClr val="FF0000"/>
              </a:solidFill>
              <a:prstDash val="dashDot"/>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32" name="CuadroTexto 31"/>
          <p:cNvSpPr txBox="1"/>
          <p:nvPr/>
        </p:nvSpPr>
        <p:spPr>
          <a:xfrm rot="1190452">
            <a:off x="8609839" y="2485640"/>
            <a:ext cx="2322096" cy="369332"/>
          </a:xfrm>
          <a:prstGeom prst="rect">
            <a:avLst/>
          </a:prstGeom>
          <a:noFill/>
        </p:spPr>
        <p:txBody>
          <a:bodyPr wrap="square" rtlCol="0">
            <a:spAutoFit/>
          </a:bodyPr>
          <a:lstStyle/>
          <a:p>
            <a:r>
              <a:rPr lang="es-VE" dirty="0" smtClean="0"/>
              <a:t>La señal se dispersa</a:t>
            </a:r>
            <a:endParaRPr lang="es-VE" dirty="0"/>
          </a:p>
        </p:txBody>
      </p:sp>
      <p:grpSp>
        <p:nvGrpSpPr>
          <p:cNvPr id="38" name="Grupo 37"/>
          <p:cNvGrpSpPr/>
          <p:nvPr/>
        </p:nvGrpSpPr>
        <p:grpSpPr>
          <a:xfrm>
            <a:off x="5338727" y="2891614"/>
            <a:ext cx="1526297" cy="1487881"/>
            <a:chOff x="5338727" y="2891614"/>
            <a:chExt cx="1526297" cy="1487881"/>
          </a:xfrm>
        </p:grpSpPr>
        <p:cxnSp>
          <p:nvCxnSpPr>
            <p:cNvPr id="36" name="Conector recto 35"/>
            <p:cNvCxnSpPr>
              <a:endCxn id="31" idx="12"/>
            </p:cNvCxnSpPr>
            <p:nvPr/>
          </p:nvCxnSpPr>
          <p:spPr>
            <a:xfrm>
              <a:off x="5338727" y="2891614"/>
              <a:ext cx="1302705" cy="1487881"/>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pic>
          <p:nvPicPr>
            <p:cNvPr id="37" name="Imagen 36"/>
            <p:cNvPicPr>
              <a:picLocks noChangeAspect="1"/>
            </p:cNvPicPr>
            <p:nvPr/>
          </p:nvPicPr>
          <p:blipFill>
            <a:blip r:embed="rId4">
              <a:clrChange>
                <a:clrFrom>
                  <a:srgbClr val="FFFFFF"/>
                </a:clrFrom>
                <a:clrTo>
                  <a:srgbClr val="FFFFFF">
                    <a:alpha val="0"/>
                  </a:srgbClr>
                </a:clrTo>
              </a:clrChange>
            </a:blip>
            <a:stretch>
              <a:fillRect/>
            </a:stretch>
          </p:blipFill>
          <p:spPr>
            <a:xfrm rot="20734929">
              <a:off x="6398357" y="3898007"/>
              <a:ext cx="466667" cy="409524"/>
            </a:xfrm>
            <a:prstGeom prst="rect">
              <a:avLst/>
            </a:prstGeom>
          </p:spPr>
        </p:pic>
      </p:grpSp>
      <p:sp>
        <p:nvSpPr>
          <p:cNvPr id="47" name="CuadroTexto 46"/>
          <p:cNvSpPr txBox="1"/>
          <p:nvPr/>
        </p:nvSpPr>
        <p:spPr>
          <a:xfrm rot="20470395">
            <a:off x="6814929" y="3240025"/>
            <a:ext cx="2322096" cy="523220"/>
          </a:xfrm>
          <a:prstGeom prst="rect">
            <a:avLst/>
          </a:prstGeom>
          <a:noFill/>
        </p:spPr>
        <p:txBody>
          <a:bodyPr wrap="square" rtlCol="0">
            <a:spAutoFit/>
          </a:bodyPr>
          <a:lstStyle/>
          <a:p>
            <a:r>
              <a:rPr lang="es-VE" sz="1400" dirty="0" smtClean="0"/>
              <a:t>Cambio de dirección y longitud de onda</a:t>
            </a:r>
            <a:endParaRPr lang="es-VE" sz="1400" dirty="0"/>
          </a:p>
        </p:txBody>
      </p:sp>
      <p:pic>
        <p:nvPicPr>
          <p:cNvPr id="30" name="Picture 2" descr="Resultado de imagen para boton indice">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69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1000"/>
                            </p:stCondLst>
                            <p:childTnLst>
                              <p:par>
                                <p:cTn id="17" presetID="1" presetClass="entr" presetSubtype="0" fill="hold" grpId="0" nodeType="afterEffect">
                                  <p:stCondLst>
                                    <p:cond delay="0"/>
                                  </p:stCondLst>
                                  <p:iterate type="lt">
                                    <p:tmAbs val="50"/>
                                  </p:iterate>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par>
                                <p:cTn id="23" presetID="10" presetClass="exit" presetSubtype="0" fill="hold" grpId="1" nodeType="withEffect">
                                  <p:stCondLst>
                                    <p:cond delay="0"/>
                                  </p:stCondLst>
                                  <p:iterate type="lt">
                                    <p:tmPct val="0"/>
                                  </p:iterate>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fade">
                                      <p:cBhvr>
                                        <p:cTn id="30" dur="500"/>
                                        <p:tgtEl>
                                          <p:spTgt spid="1028"/>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1000"/>
                                        <p:tgtEl>
                                          <p:spTgt spid="28"/>
                                        </p:tgtEl>
                                      </p:cBhvr>
                                    </p:animEffect>
                                  </p:childTnLst>
                                </p:cTn>
                              </p:par>
                            </p:childTnLst>
                          </p:cTn>
                        </p:par>
                        <p:par>
                          <p:cTn id="35" fill="hold">
                            <p:stCondLst>
                              <p:cond delay="1500"/>
                            </p:stCondLst>
                            <p:childTnLst>
                              <p:par>
                                <p:cTn id="36" presetID="1" presetClass="entr" presetSubtype="0"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4">
                                            <p:txEl>
                                              <p:pRg st="0" end="0"/>
                                            </p:txEl>
                                          </p:spTgt>
                                        </p:tgtEl>
                                        <p:attrNameLst>
                                          <p:attrName>style.visibility</p:attrName>
                                        </p:attrNameLst>
                                      </p:cBhvr>
                                      <p:to>
                                        <p:strVal val="visible"/>
                                      </p:to>
                                    </p:set>
                                  </p:childTnLst>
                                </p:cTn>
                              </p:par>
                              <p:par>
                                <p:cTn id="42" presetID="10" presetClass="exit" presetSubtype="0" fill="hold" grpId="1" nodeType="withEffect">
                                  <p:stCondLst>
                                    <p:cond delay="0"/>
                                  </p:stCondLst>
                                  <p:childTnLst>
                                    <p:animEffect transition="out" filter="fade">
                                      <p:cBhvr>
                                        <p:cTn id="43" dur="500"/>
                                        <p:tgtEl>
                                          <p:spTgt spid="32"/>
                                        </p:tgtEl>
                                      </p:cBhvr>
                                    </p:animEffect>
                                    <p:set>
                                      <p:cBhvr>
                                        <p:cTn id="44" dur="1" fill="hold">
                                          <p:stCondLst>
                                            <p:cond delay="499"/>
                                          </p:stCondLst>
                                        </p:cTn>
                                        <p:tgtEl>
                                          <p:spTgt spid="3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left)">
                                      <p:cBhvr>
                                        <p:cTn id="49" dur="500"/>
                                        <p:tgtEl>
                                          <p:spTgt spid="38"/>
                                        </p:tgtEl>
                                      </p:cBhvr>
                                    </p:animEffect>
                                  </p:childTnLst>
                                </p:cTn>
                              </p:par>
                            </p:childTnLst>
                          </p:cTn>
                        </p:par>
                        <p:par>
                          <p:cTn id="50" fill="hold">
                            <p:stCondLst>
                              <p:cond delay="500"/>
                            </p:stCondLst>
                            <p:childTnLst>
                              <p:par>
                                <p:cTn id="51" presetID="1" presetClass="entr" presetSubtype="0" fill="hold" grpId="0" nodeType="afterEffect">
                                  <p:stCondLst>
                                    <p:cond delay="0"/>
                                  </p:stCondLst>
                                  <p:iterate type="lt">
                                    <p:tmAbs val="50"/>
                                  </p:iterate>
                                  <p:childTnLst>
                                    <p:set>
                                      <p:cBhvr>
                                        <p:cTn id="52" dur="1" fill="hold">
                                          <p:stCondLst>
                                            <p:cond delay="0"/>
                                          </p:stCondLst>
                                        </p:cTn>
                                        <p:tgtEl>
                                          <p:spTgt spid="4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iterate type="lt">
                                    <p:tmPct val="0"/>
                                  </p:iterate>
                                  <p:childTnLst>
                                    <p:animEffect transition="out" filter="fade">
                                      <p:cBhvr>
                                        <p:cTn id="56" dur="500"/>
                                        <p:tgtEl>
                                          <p:spTgt spid="47"/>
                                        </p:tgtEl>
                                      </p:cBhvr>
                                    </p:animEffect>
                                    <p:set>
                                      <p:cBhvr>
                                        <p:cTn id="57"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3" grpId="0"/>
      <p:bldP spid="13" grpId="1"/>
      <p:bldP spid="14" grpId="0" build="p"/>
      <p:bldP spid="15" grpId="0" build="p"/>
      <p:bldP spid="32" grpId="0"/>
      <p:bldP spid="32" grpId="1"/>
      <p:bldP spid="47" grpId="0"/>
      <p:bldP spid="4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884497"/>
            <a:ext cx="12192000" cy="344128"/>
          </a:xfrm>
          <a:prstGeom prst="rect">
            <a:avLst/>
          </a:prstGeom>
          <a:solidFill>
            <a:srgbClr val="FFFF99"/>
          </a:solidFill>
          <a:ln>
            <a:solidFill>
              <a:schemeClr val="tx1"/>
            </a:solidFill>
          </a:ln>
        </p:spPr>
        <p:txBody>
          <a:bodyPr wrap="square" lIns="36000" tIns="18000" rIns="36000" bIns="18000" rtlCol="0" anchor="ctr" anchorCtr="0">
            <a:spAutoFit/>
          </a:bodyPr>
          <a:lstStyle/>
          <a:p>
            <a:pPr algn="ctr"/>
            <a:r>
              <a:rPr lang="es-VE"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PROPAGACIÓN DE LA SEÑAL POR TRAYECTORIAS MÚLTIPLES - CONSECUENCIAS</a:t>
            </a:r>
            <a:endParaRPr lang="es-VE"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CuadroTexto 26"/>
          <p:cNvSpPr txBox="1"/>
          <p:nvPr/>
        </p:nvSpPr>
        <p:spPr>
          <a:xfrm>
            <a:off x="0" y="1344536"/>
            <a:ext cx="12192000" cy="2015936"/>
          </a:xfrm>
          <a:prstGeom prst="rect">
            <a:avLst/>
          </a:prstGeom>
          <a:noFill/>
        </p:spPr>
        <p:txBody>
          <a:bodyPr wrap="square" lIns="900000" rIns="900000" rtlCol="0">
            <a:spAutoFit/>
          </a:bodyPr>
          <a:lstStyle/>
          <a:p>
            <a:pPr algn="just">
              <a:spcAft>
                <a:spcPts val="1000"/>
              </a:spcAft>
              <a:tabLst>
                <a:tab pos="11926888" algn="l"/>
              </a:tabLst>
            </a:pPr>
            <a:r>
              <a:rPr lang="es-VE" sz="2000" b="1" dirty="0" smtClean="0">
                <a:latin typeface="Arial" panose="020B0604020202020204" pitchFamily="34" charset="0"/>
                <a:cs typeface="Arial" panose="020B0604020202020204" pitchFamily="34" charset="0"/>
              </a:rPr>
              <a:t>La propagación de la señal por trayectorias múltiples ocasiona dos afectaciones en la señal OFDM:</a:t>
            </a:r>
          </a:p>
          <a:p>
            <a:pPr marL="342900" indent="-342900" algn="just">
              <a:spcAft>
                <a:spcPts val="1000"/>
              </a:spcAft>
              <a:buFont typeface="Arial" panose="020B0604020202020204" pitchFamily="34" charset="0"/>
              <a:buChar char="•"/>
              <a:tabLst>
                <a:tab pos="11926888" algn="l"/>
              </a:tabLst>
            </a:pPr>
            <a:r>
              <a:rPr lang="es-VE" sz="2000" b="1" dirty="0" smtClean="0">
                <a:latin typeface="Arial" panose="020B0604020202020204" pitchFamily="34" charset="0"/>
                <a:cs typeface="Arial" panose="020B0604020202020204" pitchFamily="34" charset="0"/>
              </a:rPr>
              <a:t>Interferencia </a:t>
            </a:r>
            <a:r>
              <a:rPr lang="es-VE" sz="2000" b="1" dirty="0" err="1">
                <a:latin typeface="Arial" panose="020B0604020202020204" pitchFamily="34" charset="0"/>
                <a:cs typeface="Arial" panose="020B0604020202020204" pitchFamily="34" charset="0"/>
              </a:rPr>
              <a:t>interportadora</a:t>
            </a:r>
            <a:r>
              <a:rPr lang="es-VE" sz="2000" b="1" dirty="0">
                <a:latin typeface="Arial" panose="020B0604020202020204" pitchFamily="34" charset="0"/>
                <a:cs typeface="Arial" panose="020B0604020202020204" pitchFamily="34" charset="0"/>
              </a:rPr>
              <a:t> ICI, “</a:t>
            </a:r>
            <a:r>
              <a:rPr lang="es-VE" sz="2000" b="1" dirty="0" err="1">
                <a:latin typeface="Arial" panose="020B0604020202020204" pitchFamily="34" charset="0"/>
                <a:cs typeface="Arial" panose="020B0604020202020204" pitchFamily="34" charset="0"/>
              </a:rPr>
              <a:t>Intercarrier</a:t>
            </a:r>
            <a:r>
              <a:rPr lang="es-VE" sz="2000" b="1" dirty="0">
                <a:latin typeface="Arial" panose="020B0604020202020204" pitchFamily="34" charset="0"/>
                <a:cs typeface="Arial" panose="020B0604020202020204" pitchFamily="34" charset="0"/>
              </a:rPr>
              <a:t> </a:t>
            </a:r>
            <a:r>
              <a:rPr lang="es-VE" sz="2000" b="1" dirty="0" err="1">
                <a:latin typeface="Arial" panose="020B0604020202020204" pitchFamily="34" charset="0"/>
                <a:cs typeface="Arial" panose="020B0604020202020204" pitchFamily="34" charset="0"/>
              </a:rPr>
              <a:t>Interference</a:t>
            </a:r>
            <a:r>
              <a:rPr lang="es-VE" sz="2000" b="1" dirty="0">
                <a:latin typeface="Arial" panose="020B0604020202020204" pitchFamily="34" charset="0"/>
                <a:cs typeface="Arial" panose="020B0604020202020204" pitchFamily="34" charset="0"/>
              </a:rPr>
              <a:t>”. </a:t>
            </a:r>
          </a:p>
          <a:p>
            <a:pPr marL="342900" indent="-342900" algn="just">
              <a:spcAft>
                <a:spcPts val="1000"/>
              </a:spcAft>
              <a:buFont typeface="Arial" panose="020B0604020202020204" pitchFamily="34" charset="0"/>
              <a:buChar char="•"/>
              <a:tabLst>
                <a:tab pos="11926888" algn="l"/>
              </a:tabLst>
            </a:pPr>
            <a:r>
              <a:rPr lang="es-VE" sz="2000" b="1" dirty="0" smtClean="0">
                <a:latin typeface="Arial" panose="020B0604020202020204" pitchFamily="34" charset="0"/>
                <a:cs typeface="Arial" panose="020B0604020202020204" pitchFamily="34" charset="0"/>
              </a:rPr>
              <a:t>Interferencia </a:t>
            </a:r>
            <a:r>
              <a:rPr lang="es-VE" sz="2000" b="1" dirty="0">
                <a:latin typeface="Arial" panose="020B0604020202020204" pitchFamily="34" charset="0"/>
                <a:cs typeface="Arial" panose="020B0604020202020204" pitchFamily="34" charset="0"/>
              </a:rPr>
              <a:t>entre Símbolos ISI, “Inter Symbol </a:t>
            </a:r>
            <a:r>
              <a:rPr lang="es-VE" sz="2000" b="1" dirty="0" err="1">
                <a:latin typeface="Arial" panose="020B0604020202020204" pitchFamily="34" charset="0"/>
                <a:cs typeface="Arial" panose="020B0604020202020204" pitchFamily="34" charset="0"/>
              </a:rPr>
              <a:t>Interference</a:t>
            </a:r>
            <a:r>
              <a:rPr lang="es-VE" sz="2000" b="1" dirty="0" smtClean="0">
                <a:latin typeface="Arial" panose="020B0604020202020204" pitchFamily="34" charset="0"/>
                <a:cs typeface="Arial" panose="020B0604020202020204" pitchFamily="34" charset="0"/>
              </a:rPr>
              <a:t>”.</a:t>
            </a:r>
          </a:p>
          <a:p>
            <a:pPr marL="342900" indent="-342900" algn="just">
              <a:spcAft>
                <a:spcPts val="1000"/>
              </a:spcAft>
              <a:buFont typeface="Arial" panose="020B0604020202020204" pitchFamily="34" charset="0"/>
              <a:buChar char="•"/>
              <a:tabLst>
                <a:tab pos="11926888" algn="l"/>
              </a:tabLst>
            </a:pPr>
            <a:endParaRPr lang="es-VE" sz="2000" b="1" dirty="0">
              <a:latin typeface="Arial" panose="020B0604020202020204" pitchFamily="34" charset="0"/>
              <a:cs typeface="Arial" panose="020B0604020202020204" pitchFamily="34" charset="0"/>
            </a:endParaRPr>
          </a:p>
        </p:txBody>
      </p:sp>
      <p:sp>
        <p:nvSpPr>
          <p:cNvPr id="30" name="CuadroTexto 29"/>
          <p:cNvSpPr txBox="1"/>
          <p:nvPr/>
        </p:nvSpPr>
        <p:spPr>
          <a:xfrm>
            <a:off x="0" y="2944736"/>
            <a:ext cx="12192000" cy="1143903"/>
          </a:xfrm>
          <a:prstGeom prst="rect">
            <a:avLst/>
          </a:prstGeom>
          <a:noFill/>
        </p:spPr>
        <p:txBody>
          <a:bodyPr wrap="square" lIns="900000" rIns="900000" rtlCol="0">
            <a:spAutoFit/>
          </a:bodyPr>
          <a:lstStyle/>
          <a:p>
            <a:pPr algn="just">
              <a:spcAft>
                <a:spcPts val="1000"/>
              </a:spcAft>
              <a:tabLst>
                <a:tab pos="11926888" algn="l"/>
              </a:tabLst>
            </a:pPr>
            <a:r>
              <a:rPr lang="es-VE" sz="2000" b="1" dirty="0" smtClean="0">
                <a:latin typeface="Arial" panose="020B0604020202020204" pitchFamily="34" charset="0"/>
                <a:cs typeface="Arial" panose="020B0604020202020204" pitchFamily="34" charset="0"/>
              </a:rPr>
              <a:t>La interferencia </a:t>
            </a:r>
            <a:r>
              <a:rPr lang="es-VE" sz="2000" b="1" dirty="0" err="1">
                <a:latin typeface="Arial" panose="020B0604020202020204" pitchFamily="34" charset="0"/>
                <a:cs typeface="Arial" panose="020B0604020202020204" pitchFamily="34" charset="0"/>
              </a:rPr>
              <a:t>interportadora</a:t>
            </a:r>
            <a:r>
              <a:rPr lang="es-VE" sz="2000" b="1" dirty="0">
                <a:latin typeface="Arial" panose="020B0604020202020204" pitchFamily="34" charset="0"/>
                <a:cs typeface="Arial" panose="020B0604020202020204" pitchFamily="34" charset="0"/>
              </a:rPr>
              <a:t> </a:t>
            </a:r>
            <a:r>
              <a:rPr lang="es-VE" sz="2000" b="1" dirty="0" smtClean="0">
                <a:latin typeface="Arial" panose="020B0604020202020204" pitchFamily="34" charset="0"/>
                <a:cs typeface="Arial" panose="020B0604020202020204" pitchFamily="34" charset="0"/>
              </a:rPr>
              <a:t>ICI es la presencia de un desplazamiento de fase entre </a:t>
            </a:r>
            <a:r>
              <a:rPr lang="es-VE" sz="2000" b="1" dirty="0" err="1" smtClean="0">
                <a:latin typeface="Arial" panose="020B0604020202020204" pitchFamily="34" charset="0"/>
                <a:cs typeface="Arial" panose="020B0604020202020204" pitchFamily="34" charset="0"/>
              </a:rPr>
              <a:t>subportadoras</a:t>
            </a:r>
            <a:r>
              <a:rPr lang="es-VE" sz="2000" b="1" dirty="0" smtClean="0">
                <a:latin typeface="Arial" panose="020B0604020202020204" pitchFamily="34" charset="0"/>
                <a:cs typeface="Arial" panose="020B0604020202020204" pitchFamily="34" charset="0"/>
              </a:rPr>
              <a:t>, perdiéndose de ese modo su </a:t>
            </a:r>
            <a:r>
              <a:rPr lang="es-VE" sz="2000" b="1" dirty="0" err="1" smtClean="0">
                <a:latin typeface="Arial" panose="020B0604020202020204" pitchFamily="34" charset="0"/>
                <a:cs typeface="Arial" panose="020B0604020202020204" pitchFamily="34" charset="0"/>
              </a:rPr>
              <a:t>ortogonalidad</a:t>
            </a:r>
            <a:r>
              <a:rPr lang="es-VE" sz="2000" b="1" dirty="0" smtClean="0">
                <a:latin typeface="Arial" panose="020B0604020202020204" pitchFamily="34" charset="0"/>
                <a:cs typeface="Arial" panose="020B0604020202020204" pitchFamily="34" charset="0"/>
              </a:rPr>
              <a:t>:</a:t>
            </a:r>
          </a:p>
          <a:p>
            <a:pPr marL="342900" indent="-342900" algn="just">
              <a:spcAft>
                <a:spcPts val="1000"/>
              </a:spcAft>
              <a:buFont typeface="Arial" panose="020B0604020202020204" pitchFamily="34" charset="0"/>
              <a:buChar char="•"/>
              <a:tabLst>
                <a:tab pos="11926888" algn="l"/>
              </a:tabLst>
            </a:pPr>
            <a:endParaRPr lang="es-VE" sz="2000" b="1" dirty="0">
              <a:latin typeface="Arial" panose="020B0604020202020204" pitchFamily="34" charset="0"/>
              <a:cs typeface="Arial" panose="020B0604020202020204" pitchFamily="34" charset="0"/>
            </a:endParaRPr>
          </a:p>
        </p:txBody>
      </p:sp>
      <p:sp>
        <p:nvSpPr>
          <p:cNvPr id="9" name="Flecha derecha 8"/>
          <p:cNvSpPr/>
          <p:nvPr/>
        </p:nvSpPr>
        <p:spPr>
          <a:xfrm>
            <a:off x="4824663" y="4559968"/>
            <a:ext cx="1271337" cy="437519"/>
          </a:xfrm>
          <a:prstGeom prst="rightArrow">
            <a:avLst/>
          </a:prstGeom>
          <a:gradFill flip="none" rotWithShape="1">
            <a:gsLst>
              <a:gs pos="0">
                <a:srgbClr val="66FF66"/>
              </a:gs>
              <a:gs pos="91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nvGrpSpPr>
          <p:cNvPr id="18" name="Grupo 17"/>
          <p:cNvGrpSpPr/>
          <p:nvPr/>
        </p:nvGrpSpPr>
        <p:grpSpPr>
          <a:xfrm>
            <a:off x="96253" y="3664154"/>
            <a:ext cx="5125452" cy="2970349"/>
            <a:chOff x="96253" y="3664154"/>
            <a:chExt cx="5125452" cy="2970349"/>
          </a:xfrm>
        </p:grpSpPr>
        <p:pic>
          <p:nvPicPr>
            <p:cNvPr id="34" name="Picture 50"/>
            <p:cNvPicPr>
              <a:picLocks noChangeAspect="1"/>
            </p:cNvPicPr>
            <p:nvPr/>
          </p:nvPicPr>
          <p:blipFill>
            <a:blip r:embed="rId2"/>
            <a:stretch>
              <a:fillRect/>
            </a:stretch>
          </p:blipFill>
          <p:spPr>
            <a:xfrm>
              <a:off x="585600" y="3664154"/>
              <a:ext cx="3773333" cy="2666667"/>
            </a:xfrm>
            <a:prstGeom prst="rect">
              <a:avLst/>
            </a:prstGeom>
          </p:spPr>
        </p:pic>
        <p:sp>
          <p:nvSpPr>
            <p:cNvPr id="5" name="CuadroTexto 4"/>
            <p:cNvSpPr txBox="1"/>
            <p:nvPr/>
          </p:nvSpPr>
          <p:spPr>
            <a:xfrm>
              <a:off x="96253" y="6295949"/>
              <a:ext cx="5125452" cy="338554"/>
            </a:xfrm>
            <a:prstGeom prst="rect">
              <a:avLst/>
            </a:prstGeom>
            <a:noFill/>
          </p:spPr>
          <p:txBody>
            <a:bodyPr wrap="square" rtlCol="0">
              <a:spAutoFit/>
            </a:bodyPr>
            <a:lstStyle/>
            <a:p>
              <a:r>
                <a:rPr lang="es-MX" sz="1600" b="1" dirty="0"/>
                <a:t>Comportamiento normal en espectro de frecuencia</a:t>
              </a:r>
              <a:endParaRPr lang="es-VE" sz="1600" b="1" dirty="0"/>
            </a:p>
          </p:txBody>
        </p:sp>
      </p:grpSp>
      <p:grpSp>
        <p:nvGrpSpPr>
          <p:cNvPr id="19" name="Grupo 18"/>
          <p:cNvGrpSpPr/>
          <p:nvPr/>
        </p:nvGrpSpPr>
        <p:grpSpPr>
          <a:xfrm>
            <a:off x="6882063" y="3533767"/>
            <a:ext cx="4752474" cy="3100736"/>
            <a:chOff x="6882063" y="3533767"/>
            <a:chExt cx="4752474" cy="3100736"/>
          </a:xfrm>
        </p:grpSpPr>
        <p:sp>
          <p:nvSpPr>
            <p:cNvPr id="39" name="CuadroTexto 38"/>
            <p:cNvSpPr txBox="1"/>
            <p:nvPr/>
          </p:nvSpPr>
          <p:spPr>
            <a:xfrm>
              <a:off x="6882063" y="6295949"/>
              <a:ext cx="4752474" cy="338554"/>
            </a:xfrm>
            <a:prstGeom prst="rect">
              <a:avLst/>
            </a:prstGeom>
            <a:noFill/>
          </p:spPr>
          <p:txBody>
            <a:bodyPr wrap="square" rtlCol="0">
              <a:spAutoFit/>
            </a:bodyPr>
            <a:lstStyle/>
            <a:p>
              <a:r>
                <a:rPr lang="es-MX" sz="1600" b="1" dirty="0"/>
                <a:t>Desplazamiento (Offset) por retraso en señal</a:t>
              </a:r>
              <a:endParaRPr lang="es-VE" sz="1600" b="1" dirty="0"/>
            </a:p>
          </p:txBody>
        </p:sp>
        <p:pic>
          <p:nvPicPr>
            <p:cNvPr id="35" name="Picture 49"/>
            <p:cNvPicPr>
              <a:picLocks noChangeAspect="1"/>
            </p:cNvPicPr>
            <p:nvPr/>
          </p:nvPicPr>
          <p:blipFill>
            <a:blip r:embed="rId3">
              <a:clrChange>
                <a:clrFrom>
                  <a:srgbClr val="FFFFFF"/>
                </a:clrFrom>
                <a:clrTo>
                  <a:srgbClr val="FFFFFF">
                    <a:alpha val="0"/>
                  </a:srgbClr>
                </a:clrTo>
              </a:clrChange>
            </a:blip>
            <a:stretch>
              <a:fillRect/>
            </a:stretch>
          </p:blipFill>
          <p:spPr>
            <a:xfrm>
              <a:off x="6990411" y="3533767"/>
              <a:ext cx="3733334" cy="2880000"/>
            </a:xfrm>
            <a:prstGeom prst="rect">
              <a:avLst/>
            </a:prstGeom>
          </p:spPr>
        </p:pic>
      </p:grpSp>
      <p:pic>
        <p:nvPicPr>
          <p:cNvPr id="13" name="Picture 2" descr="Resultado de imagen para boton indice">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93333" y="6352067"/>
            <a:ext cx="698667" cy="24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35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500"/>
                            </p:stCondLst>
                            <p:childTnLst>
                              <p:par>
                                <p:cTn id="30" presetID="22" presetClass="entr" presetSubtype="8" fill="hold" nodeType="afterEffect">
                                  <p:stCondLst>
                                    <p:cond delay="25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P spid="30" grpId="0" build="p"/>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4553</TotalTime>
  <Words>3147</Words>
  <Application>Microsoft Office PowerPoint</Application>
  <PresentationFormat>Personalizado</PresentationFormat>
  <Paragraphs>209</Paragraphs>
  <Slides>40</Slides>
  <Notes>2</Notes>
  <HiddenSlides>0</HiddenSlides>
  <MMClips>0</MMClips>
  <ScaleCrop>false</ScaleCrop>
  <HeadingPairs>
    <vt:vector size="4" baseType="variant">
      <vt:variant>
        <vt:lpstr>Tema</vt:lpstr>
      </vt:variant>
      <vt:variant>
        <vt:i4>2</vt:i4>
      </vt:variant>
      <vt:variant>
        <vt:lpstr>Títulos de diapositiva</vt:lpstr>
      </vt:variant>
      <vt:variant>
        <vt:i4>40</vt:i4>
      </vt:variant>
    </vt:vector>
  </HeadingPairs>
  <TitlesOfParts>
    <vt:vector size="42" baseType="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Pedro Vasquez</dc:creator>
  <cp:lastModifiedBy>Gaby</cp:lastModifiedBy>
  <cp:revision>147</cp:revision>
  <dcterms:created xsi:type="dcterms:W3CDTF">2017-08-31T15:23:50Z</dcterms:created>
  <dcterms:modified xsi:type="dcterms:W3CDTF">2017-11-21T02:45:29Z</dcterms:modified>
</cp:coreProperties>
</file>