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6.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8.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handoutMasterIdLst>
    <p:handoutMasterId r:id="rId61"/>
  </p:handoutMasterIdLst>
  <p:sldIdLst>
    <p:sldId id="256" r:id="rId2"/>
    <p:sldId id="257" r:id="rId3"/>
    <p:sldId id="268" r:id="rId4"/>
    <p:sldId id="259" r:id="rId5"/>
    <p:sldId id="267" r:id="rId6"/>
    <p:sldId id="260" r:id="rId7"/>
    <p:sldId id="261" r:id="rId8"/>
    <p:sldId id="263" r:id="rId9"/>
    <p:sldId id="269" r:id="rId10"/>
    <p:sldId id="270" r:id="rId11"/>
    <p:sldId id="271" r:id="rId12"/>
    <p:sldId id="272" r:id="rId13"/>
    <p:sldId id="273" r:id="rId14"/>
    <p:sldId id="274" r:id="rId15"/>
    <p:sldId id="275" r:id="rId16"/>
    <p:sldId id="276" r:id="rId17"/>
    <p:sldId id="277" r:id="rId18"/>
    <p:sldId id="278" r:id="rId19"/>
    <p:sldId id="280" r:id="rId20"/>
    <p:sldId id="281" r:id="rId21"/>
    <p:sldId id="282" r:id="rId22"/>
    <p:sldId id="283" r:id="rId23"/>
    <p:sldId id="284" r:id="rId24"/>
    <p:sldId id="285" r:id="rId25"/>
    <p:sldId id="286" r:id="rId26"/>
    <p:sldId id="288" r:id="rId27"/>
    <p:sldId id="287"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8" r:id="rId46"/>
    <p:sldId id="306" r:id="rId47"/>
    <p:sldId id="309" r:id="rId48"/>
    <p:sldId id="310" r:id="rId49"/>
    <p:sldId id="311" r:id="rId50"/>
    <p:sldId id="312" r:id="rId51"/>
    <p:sldId id="313" r:id="rId52"/>
    <p:sldId id="279" r:id="rId53"/>
    <p:sldId id="314" r:id="rId54"/>
    <p:sldId id="264" r:id="rId55"/>
    <p:sldId id="315" r:id="rId56"/>
    <p:sldId id="265" r:id="rId57"/>
    <p:sldId id="258" r:id="rId58"/>
    <p:sldId id="316"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1" d="100"/>
          <a:sy n="71" d="100"/>
        </p:scale>
        <p:origin x="61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7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GESTION%20RIESGOS\03%20INFORMACION\BASES%20DE%20DATOS\EDUCACION\T&#237;tulos_2002_2015.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UARIO\Desktop\MAESTR&#205;A%20EN%20SEGURIDAD%20Y%20RIESGOS\tesis%20gestion%20de%20riesgos\tabulaci&#243;n%20encuesta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UARIO\Desktop\MAESTR&#205;A%20EN%20SEGURIDAD%20Y%20RIESGOS\tesis%20gestion%20de%20riesgos\tabulaci&#243;n%20encuesta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UARIO\Desktop\MAESTR&#205;A%20EN%20SEGURIDAD%20Y%20RIESGOS\tesis%20gestion%20de%20riesgos\tabulaci&#243;n%20encuesta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UARIO\Desktop\MAESTR&#205;A%20EN%20SEGURIDAD%20Y%20RIESGOS\tesis%20gestion%20de%20riesgos\tabulaci&#243;n%20encuesta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GESTION%20RIESGOS\03%20INFORMACION\BASES%20DE%20DATOS\EDUCACION\T&#237;tulos_2002_2015.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uario\Desktop\tabulaci&#243;n%20encuestas.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GESTION%20RIESGOS\03%20INFORMACION\BASES%20DE%20DATOS\EDUCACION\T&#237;tulos_2002_2015.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GESTION%20RIESGOS\03%20INFORMACION\BASES%20DE%20DATOS\EDUCACION\INFO_SUBSE_ITTS.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GESTION%20RIESGOS\03%20INFORMACION\BASES%20DE%20DATOS\EDUCACION\INFO_SUBSE_ITTS.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GESTION%20RIESGOS\03%20INFORMACION\BASES%20DE%20DATOS\EDUCACION\INFO_SUBSE_ITTS.xls"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GESTION%20RIESGOS\03%20INFORMACION\BASES%20DE%20DATOS\EDUCACION\INFO_SUBSE_ITTS.xls"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UARIO\Desktop\MAESTR&#205;A%20EN%20SEGURIDAD%20Y%20RIESGOS\tesis%20gestion%20de%20riesgos\tabulaci&#243;n%20encuest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UARIO\Desktop\MAESTR&#205;A%20EN%20SEGURIDAD%20Y%20RIESGOS\tesis%20gestion%20de%20riesgos\tabulaci&#243;n%20encuesta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Hoja3!$B$94</c:f>
              <c:strCache>
                <c:ptCount val="1"/>
                <c:pt idx="0">
                  <c:v>DIPLOMA SUPERIOR</c:v>
                </c:pt>
              </c:strCache>
            </c:strRef>
          </c:tx>
          <c:spPr>
            <a:ln w="28575" cap="rnd">
              <a:solidFill>
                <a:schemeClr val="accent1"/>
              </a:solidFill>
              <a:round/>
            </a:ln>
            <a:effectLst/>
          </c:spPr>
          <c:marker>
            <c:symbol val="none"/>
          </c:marker>
          <c:cat>
            <c:numRef>
              <c:f>Hoja3!$A$95:$A$107</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Hoja3!$B$95:$B$107</c:f>
              <c:numCache>
                <c:formatCode>General</c:formatCode>
                <c:ptCount val="13"/>
                <c:pt idx="6">
                  <c:v>58</c:v>
                </c:pt>
                <c:pt idx="7">
                  <c:v>22</c:v>
                </c:pt>
                <c:pt idx="8">
                  <c:v>7</c:v>
                </c:pt>
                <c:pt idx="9">
                  <c:v>32</c:v>
                </c:pt>
                <c:pt idx="10">
                  <c:v>3</c:v>
                </c:pt>
                <c:pt idx="11">
                  <c:v>1</c:v>
                </c:pt>
              </c:numCache>
            </c:numRef>
          </c:val>
          <c:smooth val="0"/>
          <c:extLst xmlns:c16r2="http://schemas.microsoft.com/office/drawing/2015/06/chart">
            <c:ext xmlns:c16="http://schemas.microsoft.com/office/drawing/2014/chart" uri="{C3380CC4-5D6E-409C-BE32-E72D297353CC}">
              <c16:uniqueId val="{00000000-5694-4BE7-B025-B9A00483C912}"/>
            </c:ext>
          </c:extLst>
        </c:ser>
        <c:ser>
          <c:idx val="1"/>
          <c:order val="1"/>
          <c:tx>
            <c:strRef>
              <c:f>Hoja3!$C$94</c:f>
              <c:strCache>
                <c:ptCount val="1"/>
                <c:pt idx="0">
                  <c:v>ESPECIALISTA</c:v>
                </c:pt>
              </c:strCache>
            </c:strRef>
          </c:tx>
          <c:spPr>
            <a:ln w="28575" cap="rnd">
              <a:solidFill>
                <a:schemeClr val="accent2"/>
              </a:solidFill>
              <a:round/>
            </a:ln>
            <a:effectLst/>
          </c:spPr>
          <c:marker>
            <c:symbol val="none"/>
          </c:marker>
          <c:cat>
            <c:numRef>
              <c:f>Hoja3!$A$95:$A$107</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Hoja3!$C$95:$C$107</c:f>
              <c:numCache>
                <c:formatCode>General</c:formatCode>
                <c:ptCount val="13"/>
                <c:pt idx="11">
                  <c:v>21</c:v>
                </c:pt>
                <c:pt idx="12">
                  <c:v>10</c:v>
                </c:pt>
              </c:numCache>
            </c:numRef>
          </c:val>
          <c:smooth val="0"/>
          <c:extLst xmlns:c16r2="http://schemas.microsoft.com/office/drawing/2015/06/chart">
            <c:ext xmlns:c16="http://schemas.microsoft.com/office/drawing/2014/chart" uri="{C3380CC4-5D6E-409C-BE32-E72D297353CC}">
              <c16:uniqueId val="{00000001-5694-4BE7-B025-B9A00483C912}"/>
            </c:ext>
          </c:extLst>
        </c:ser>
        <c:ser>
          <c:idx val="2"/>
          <c:order val="2"/>
          <c:tx>
            <c:strRef>
              <c:f>Hoja3!$D$94</c:f>
              <c:strCache>
                <c:ptCount val="1"/>
                <c:pt idx="0">
                  <c:v>MAGISTER</c:v>
                </c:pt>
              </c:strCache>
            </c:strRef>
          </c:tx>
          <c:spPr>
            <a:ln w="28575" cap="rnd">
              <a:solidFill>
                <a:schemeClr val="accent3"/>
              </a:solidFill>
              <a:round/>
            </a:ln>
            <a:effectLst/>
          </c:spPr>
          <c:marker>
            <c:symbol val="none"/>
          </c:marker>
          <c:cat>
            <c:numRef>
              <c:f>Hoja3!$A$95:$A$107</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Hoja3!$D$95:$D$107</c:f>
              <c:numCache>
                <c:formatCode>General</c:formatCode>
                <c:ptCount val="13"/>
                <c:pt idx="5">
                  <c:v>13</c:v>
                </c:pt>
                <c:pt idx="6">
                  <c:v>47</c:v>
                </c:pt>
                <c:pt idx="7">
                  <c:v>35</c:v>
                </c:pt>
                <c:pt idx="8">
                  <c:v>45</c:v>
                </c:pt>
                <c:pt idx="9">
                  <c:v>104</c:v>
                </c:pt>
                <c:pt idx="10">
                  <c:v>92</c:v>
                </c:pt>
                <c:pt idx="11">
                  <c:v>86</c:v>
                </c:pt>
                <c:pt idx="12">
                  <c:v>534</c:v>
                </c:pt>
              </c:numCache>
            </c:numRef>
          </c:val>
          <c:smooth val="0"/>
          <c:extLst xmlns:c16r2="http://schemas.microsoft.com/office/drawing/2015/06/chart">
            <c:ext xmlns:c16="http://schemas.microsoft.com/office/drawing/2014/chart" uri="{C3380CC4-5D6E-409C-BE32-E72D297353CC}">
              <c16:uniqueId val="{00000002-5694-4BE7-B025-B9A00483C912}"/>
            </c:ext>
          </c:extLst>
        </c:ser>
        <c:ser>
          <c:idx val="3"/>
          <c:order val="3"/>
          <c:tx>
            <c:strRef>
              <c:f>Hoja3!$E$94</c:f>
              <c:strCache>
                <c:ptCount val="1"/>
                <c:pt idx="0">
                  <c:v>NIVEL TECNICO SUPERIOR</c:v>
                </c:pt>
              </c:strCache>
            </c:strRef>
          </c:tx>
          <c:spPr>
            <a:ln w="28575" cap="rnd">
              <a:solidFill>
                <a:schemeClr val="accent4"/>
              </a:solidFill>
              <a:round/>
            </a:ln>
            <a:effectLst/>
          </c:spPr>
          <c:marker>
            <c:symbol val="none"/>
          </c:marker>
          <c:cat>
            <c:numRef>
              <c:f>Hoja3!$A$95:$A$107</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Hoja3!$E$95:$E$107</c:f>
              <c:numCache>
                <c:formatCode>General</c:formatCode>
                <c:ptCount val="13"/>
                <c:pt idx="1">
                  <c:v>29</c:v>
                </c:pt>
                <c:pt idx="3">
                  <c:v>49</c:v>
                </c:pt>
                <c:pt idx="4">
                  <c:v>20</c:v>
                </c:pt>
                <c:pt idx="8">
                  <c:v>2</c:v>
                </c:pt>
                <c:pt idx="11">
                  <c:v>7</c:v>
                </c:pt>
              </c:numCache>
            </c:numRef>
          </c:val>
          <c:smooth val="0"/>
          <c:extLst xmlns:c16r2="http://schemas.microsoft.com/office/drawing/2015/06/chart">
            <c:ext xmlns:c16="http://schemas.microsoft.com/office/drawing/2014/chart" uri="{C3380CC4-5D6E-409C-BE32-E72D297353CC}">
              <c16:uniqueId val="{00000003-5694-4BE7-B025-B9A00483C912}"/>
            </c:ext>
          </c:extLst>
        </c:ser>
        <c:ser>
          <c:idx val="4"/>
          <c:order val="4"/>
          <c:tx>
            <c:strRef>
              <c:f>Hoja3!$F$94</c:f>
              <c:strCache>
                <c:ptCount val="1"/>
                <c:pt idx="0">
                  <c:v>NIVEL TECNOLOGICO</c:v>
                </c:pt>
              </c:strCache>
            </c:strRef>
          </c:tx>
          <c:spPr>
            <a:ln w="28575" cap="rnd">
              <a:solidFill>
                <a:schemeClr val="accent5"/>
              </a:solidFill>
              <a:round/>
            </a:ln>
            <a:effectLst/>
          </c:spPr>
          <c:marker>
            <c:symbol val="none"/>
          </c:marker>
          <c:cat>
            <c:numRef>
              <c:f>Hoja3!$A$95:$A$107</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Hoja3!$F$95:$F$107</c:f>
              <c:numCache>
                <c:formatCode>General</c:formatCode>
                <c:ptCount val="13"/>
                <c:pt idx="9">
                  <c:v>3</c:v>
                </c:pt>
                <c:pt idx="10">
                  <c:v>1</c:v>
                </c:pt>
                <c:pt idx="11">
                  <c:v>9</c:v>
                </c:pt>
                <c:pt idx="12">
                  <c:v>1</c:v>
                </c:pt>
              </c:numCache>
            </c:numRef>
          </c:val>
          <c:smooth val="0"/>
          <c:extLst xmlns:c16r2="http://schemas.microsoft.com/office/drawing/2015/06/chart">
            <c:ext xmlns:c16="http://schemas.microsoft.com/office/drawing/2014/chart" uri="{C3380CC4-5D6E-409C-BE32-E72D297353CC}">
              <c16:uniqueId val="{00000004-5694-4BE7-B025-B9A00483C912}"/>
            </c:ext>
          </c:extLst>
        </c:ser>
        <c:ser>
          <c:idx val="5"/>
          <c:order val="5"/>
          <c:tx>
            <c:strRef>
              <c:f>Hoja3!$G$94</c:f>
              <c:strCache>
                <c:ptCount val="1"/>
                <c:pt idx="0">
                  <c:v>TERCER NIVEL</c:v>
                </c:pt>
              </c:strCache>
            </c:strRef>
          </c:tx>
          <c:spPr>
            <a:ln w="28575" cap="rnd">
              <a:solidFill>
                <a:schemeClr val="accent6"/>
              </a:solidFill>
              <a:round/>
            </a:ln>
            <a:effectLst/>
          </c:spPr>
          <c:marker>
            <c:symbol val="none"/>
          </c:marker>
          <c:cat>
            <c:numRef>
              <c:f>Hoja3!$A$95:$A$107</c:f>
              <c:numCache>
                <c:formatCode>General</c:formatCode>
                <c:ptCount val="13"/>
                <c:pt idx="0">
                  <c:v>2002</c:v>
                </c:pt>
                <c:pt idx="1">
                  <c:v>2003</c:v>
                </c:pt>
                <c:pt idx="2">
                  <c:v>2004</c:v>
                </c:pt>
                <c:pt idx="3">
                  <c:v>2006</c:v>
                </c:pt>
                <c:pt idx="4">
                  <c:v>2007</c:v>
                </c:pt>
                <c:pt idx="5">
                  <c:v>2008</c:v>
                </c:pt>
                <c:pt idx="6">
                  <c:v>2009</c:v>
                </c:pt>
                <c:pt idx="7">
                  <c:v>2010</c:v>
                </c:pt>
                <c:pt idx="8">
                  <c:v>2011</c:v>
                </c:pt>
                <c:pt idx="9">
                  <c:v>2012</c:v>
                </c:pt>
                <c:pt idx="10">
                  <c:v>2013</c:v>
                </c:pt>
                <c:pt idx="11">
                  <c:v>2014</c:v>
                </c:pt>
                <c:pt idx="12">
                  <c:v>2015</c:v>
                </c:pt>
              </c:numCache>
            </c:numRef>
          </c:cat>
          <c:val>
            <c:numRef>
              <c:f>Hoja3!$G$95:$G$107</c:f>
              <c:numCache>
                <c:formatCode>General</c:formatCode>
                <c:ptCount val="13"/>
                <c:pt idx="0">
                  <c:v>37</c:v>
                </c:pt>
                <c:pt idx="1">
                  <c:v>7</c:v>
                </c:pt>
                <c:pt idx="2">
                  <c:v>1</c:v>
                </c:pt>
                <c:pt idx="4">
                  <c:v>2</c:v>
                </c:pt>
                <c:pt idx="5">
                  <c:v>15</c:v>
                </c:pt>
                <c:pt idx="6">
                  <c:v>22</c:v>
                </c:pt>
                <c:pt idx="7">
                  <c:v>11</c:v>
                </c:pt>
                <c:pt idx="8">
                  <c:v>1</c:v>
                </c:pt>
                <c:pt idx="9">
                  <c:v>5</c:v>
                </c:pt>
                <c:pt idx="10">
                  <c:v>80</c:v>
                </c:pt>
                <c:pt idx="11">
                  <c:v>47</c:v>
                </c:pt>
                <c:pt idx="12">
                  <c:v>98</c:v>
                </c:pt>
              </c:numCache>
            </c:numRef>
          </c:val>
          <c:smooth val="0"/>
          <c:extLst xmlns:c16r2="http://schemas.microsoft.com/office/drawing/2015/06/chart">
            <c:ext xmlns:c16="http://schemas.microsoft.com/office/drawing/2014/chart" uri="{C3380CC4-5D6E-409C-BE32-E72D297353CC}">
              <c16:uniqueId val="{00000005-5694-4BE7-B025-B9A00483C912}"/>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137891136"/>
        <c:axId val="-1137898752"/>
      </c:lineChart>
      <c:catAx>
        <c:axId val="-11378911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Años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37898752"/>
        <c:crosses val="autoZero"/>
        <c:auto val="1"/>
        <c:lblAlgn val="ctr"/>
        <c:lblOffset val="100"/>
        <c:noMultiLvlLbl val="0"/>
      </c:catAx>
      <c:valAx>
        <c:axId val="-113789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 de títulos</a:t>
                </a: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378911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encuestas.xlsx]cruce estudiantes!Tabla dinámica49</c:name>
    <c:fmtId val="-1"/>
  </c:pivotSource>
  <c:chart>
    <c:autoTitleDeleted val="1"/>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stacked"/>
        <c:varyColors val="0"/>
        <c:ser>
          <c:idx val="0"/>
          <c:order val="0"/>
          <c:tx>
            <c:strRef>
              <c:f>'cruce estudiantes'!$B$3:$B$4</c:f>
              <c:strCache>
                <c:ptCount val="1"/>
                <c:pt idx="0">
                  <c:v>Hombre</c:v>
                </c:pt>
              </c:strCache>
            </c:strRef>
          </c:tx>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estudiantes'!$A$5:$A$7</c:f>
              <c:strCache>
                <c:ptCount val="2"/>
                <c:pt idx="0">
                  <c:v>No</c:v>
                </c:pt>
                <c:pt idx="1">
                  <c:v>Sí</c:v>
                </c:pt>
              </c:strCache>
            </c:strRef>
          </c:cat>
          <c:val>
            <c:numRef>
              <c:f>'cruce estudiantes'!$B$5:$B$7</c:f>
              <c:numCache>
                <c:formatCode>0.00%</c:formatCode>
                <c:ptCount val="2"/>
                <c:pt idx="0">
                  <c:v>0.15094339622641509</c:v>
                </c:pt>
                <c:pt idx="1">
                  <c:v>0.35309973045822102</c:v>
                </c:pt>
              </c:numCache>
            </c:numRef>
          </c:val>
          <c:extLst xmlns:c16r2="http://schemas.microsoft.com/office/drawing/2015/06/chart">
            <c:ext xmlns:c16="http://schemas.microsoft.com/office/drawing/2014/chart" uri="{C3380CC4-5D6E-409C-BE32-E72D297353CC}">
              <c16:uniqueId val="{00000000-A80C-45CB-B44C-A88549AFBA5D}"/>
            </c:ext>
          </c:extLst>
        </c:ser>
        <c:ser>
          <c:idx val="1"/>
          <c:order val="1"/>
          <c:tx>
            <c:strRef>
              <c:f>'cruce estudiantes'!$C$3:$C$4</c:f>
              <c:strCache>
                <c:ptCount val="1"/>
                <c:pt idx="0">
                  <c:v>Mujer</c:v>
                </c:pt>
              </c:strCache>
            </c:strRef>
          </c:tx>
          <c:spPr>
            <a:solidFill>
              <a:prstClr val="white"/>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estudiantes'!$A$5:$A$7</c:f>
              <c:strCache>
                <c:ptCount val="2"/>
                <c:pt idx="0">
                  <c:v>No</c:v>
                </c:pt>
                <c:pt idx="1">
                  <c:v>Sí</c:v>
                </c:pt>
              </c:strCache>
            </c:strRef>
          </c:cat>
          <c:val>
            <c:numRef>
              <c:f>'cruce estudiantes'!$C$5:$C$7</c:f>
              <c:numCache>
                <c:formatCode>0.00%</c:formatCode>
                <c:ptCount val="2"/>
                <c:pt idx="0">
                  <c:v>0.17520215633423181</c:v>
                </c:pt>
                <c:pt idx="1">
                  <c:v>0.32075471698113206</c:v>
                </c:pt>
              </c:numCache>
            </c:numRef>
          </c:val>
          <c:extLst xmlns:c16r2="http://schemas.microsoft.com/office/drawing/2015/06/chart">
            <c:ext xmlns:c16="http://schemas.microsoft.com/office/drawing/2014/chart" uri="{C3380CC4-5D6E-409C-BE32-E72D297353CC}">
              <c16:uniqueId val="{00000001-A80C-45CB-B44C-A88549AFBA5D}"/>
            </c:ext>
          </c:extLst>
        </c:ser>
        <c:dLbls>
          <c:dLblPos val="ctr"/>
          <c:showLegendKey val="0"/>
          <c:showVal val="1"/>
          <c:showCatName val="0"/>
          <c:showSerName val="0"/>
          <c:showPercent val="0"/>
          <c:showBubbleSize val="0"/>
        </c:dLbls>
        <c:gapWidth val="150"/>
        <c:overlap val="100"/>
        <c:axId val="-1093087200"/>
        <c:axId val="-1093096992"/>
      </c:barChart>
      <c:catAx>
        <c:axId val="-1093087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3096992"/>
        <c:crosses val="autoZero"/>
        <c:auto val="1"/>
        <c:lblAlgn val="ctr"/>
        <c:lblOffset val="100"/>
        <c:noMultiLvlLbl val="0"/>
      </c:catAx>
      <c:valAx>
        <c:axId val="-10930969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00%" sourceLinked="1"/>
        <c:majorTickMark val="none"/>
        <c:minorTickMark val="none"/>
        <c:tickLblPos val="nextTo"/>
        <c:crossAx val="-10930872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encuestas.xlsx]cruce estudiantes!Tabla dinámica50</c:name>
    <c:fmtId val="-1"/>
  </c:pivotSource>
  <c:chart>
    <c:autoTitleDeleted val="1"/>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stacked"/>
        <c:varyColors val="0"/>
        <c:ser>
          <c:idx val="0"/>
          <c:order val="0"/>
          <c:tx>
            <c:strRef>
              <c:f>'cruce estudiantes'!$B$12:$B$13</c:f>
              <c:strCache>
                <c:ptCount val="1"/>
                <c:pt idx="0">
                  <c:v>No</c:v>
                </c:pt>
              </c:strCache>
            </c:strRef>
          </c:tx>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estudiantes'!$A$14:$A$19</c:f>
              <c:strCache>
                <c:ptCount val="5"/>
                <c:pt idx="0">
                  <c:v>Distancia</c:v>
                </c:pt>
                <c:pt idx="1">
                  <c:v>Dual</c:v>
                </c:pt>
                <c:pt idx="2">
                  <c:v>En línea</c:v>
                </c:pt>
                <c:pt idx="3">
                  <c:v>Presencial</c:v>
                </c:pt>
                <c:pt idx="4">
                  <c:v>Semi-presencial</c:v>
                </c:pt>
              </c:strCache>
            </c:strRef>
          </c:cat>
          <c:val>
            <c:numRef>
              <c:f>'cruce estudiantes'!$B$14:$B$19</c:f>
              <c:numCache>
                <c:formatCode>0.00%</c:formatCode>
                <c:ptCount val="5"/>
                <c:pt idx="0">
                  <c:v>6.6115702479338845E-2</c:v>
                </c:pt>
                <c:pt idx="1">
                  <c:v>3.3057851239669422E-2</c:v>
                </c:pt>
                <c:pt idx="2">
                  <c:v>4.9586776859504134E-2</c:v>
                </c:pt>
                <c:pt idx="3">
                  <c:v>0.63636363636363635</c:v>
                </c:pt>
                <c:pt idx="4">
                  <c:v>0.21487603305785125</c:v>
                </c:pt>
              </c:numCache>
            </c:numRef>
          </c:val>
          <c:extLst xmlns:c16r2="http://schemas.microsoft.com/office/drawing/2015/06/chart">
            <c:ext xmlns:c16="http://schemas.microsoft.com/office/drawing/2014/chart" uri="{C3380CC4-5D6E-409C-BE32-E72D297353CC}">
              <c16:uniqueId val="{00000000-748E-48D6-8595-7713CFBF7C02}"/>
            </c:ext>
          </c:extLst>
        </c:ser>
        <c:ser>
          <c:idx val="1"/>
          <c:order val="1"/>
          <c:tx>
            <c:strRef>
              <c:f>'cruce estudiantes'!$C$12:$C$13</c:f>
              <c:strCache>
                <c:ptCount val="1"/>
                <c:pt idx="0">
                  <c:v>Sí</c:v>
                </c:pt>
              </c:strCache>
            </c:strRef>
          </c:tx>
          <c:spPr>
            <a:solidFill>
              <a:prstClr val="white"/>
            </a:solidFill>
            <a:ln>
              <a:solidFill>
                <a:prstClr val="black"/>
              </a:solidFill>
            </a:ln>
            <a:effectLst/>
          </c:spPr>
          <c:invertIfNegative val="0"/>
          <c:dLbls>
            <c:dLbl>
              <c:idx val="1"/>
              <c:layout>
                <c:manualLayout>
                  <c:x val="-1.2414070266430524E-2"/>
                  <c:y val="-3.055593148975194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estudiantes'!$A$14:$A$19</c:f>
              <c:strCache>
                <c:ptCount val="5"/>
                <c:pt idx="0">
                  <c:v>Distancia</c:v>
                </c:pt>
                <c:pt idx="1">
                  <c:v>Dual</c:v>
                </c:pt>
                <c:pt idx="2">
                  <c:v>En línea</c:v>
                </c:pt>
                <c:pt idx="3">
                  <c:v>Presencial</c:v>
                </c:pt>
                <c:pt idx="4">
                  <c:v>Semi-presencial</c:v>
                </c:pt>
              </c:strCache>
            </c:strRef>
          </c:cat>
          <c:val>
            <c:numRef>
              <c:f>'cruce estudiantes'!$C$14:$C$19</c:f>
              <c:numCache>
                <c:formatCode>0.00%</c:formatCode>
                <c:ptCount val="5"/>
                <c:pt idx="0">
                  <c:v>2.8000000000000001E-2</c:v>
                </c:pt>
                <c:pt idx="1">
                  <c:v>8.0000000000000002E-3</c:v>
                </c:pt>
                <c:pt idx="2">
                  <c:v>4.8000000000000001E-2</c:v>
                </c:pt>
                <c:pt idx="3">
                  <c:v>0.75600000000000001</c:v>
                </c:pt>
                <c:pt idx="4">
                  <c:v>0.16</c:v>
                </c:pt>
              </c:numCache>
            </c:numRef>
          </c:val>
          <c:extLst xmlns:c16r2="http://schemas.microsoft.com/office/drawing/2015/06/chart">
            <c:ext xmlns:c16="http://schemas.microsoft.com/office/drawing/2014/chart" uri="{C3380CC4-5D6E-409C-BE32-E72D297353CC}">
              <c16:uniqueId val="{00000001-748E-48D6-8595-7713CFBF7C02}"/>
            </c:ext>
          </c:extLst>
        </c:ser>
        <c:dLbls>
          <c:dLblPos val="ctr"/>
          <c:showLegendKey val="0"/>
          <c:showVal val="1"/>
          <c:showCatName val="0"/>
          <c:showSerName val="0"/>
          <c:showPercent val="0"/>
          <c:showBubbleSize val="0"/>
        </c:dLbls>
        <c:gapWidth val="150"/>
        <c:overlap val="100"/>
        <c:axId val="-1093102432"/>
        <c:axId val="-1093092096"/>
      </c:barChart>
      <c:catAx>
        <c:axId val="-1093102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3092096"/>
        <c:crosses val="autoZero"/>
        <c:auto val="1"/>
        <c:lblAlgn val="ctr"/>
        <c:lblOffset val="100"/>
        <c:noMultiLvlLbl val="0"/>
      </c:catAx>
      <c:valAx>
        <c:axId val="-10930920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00%" sourceLinked="1"/>
        <c:majorTickMark val="none"/>
        <c:minorTickMark val="none"/>
        <c:tickLblPos val="nextTo"/>
        <c:crossAx val="-1093102432"/>
        <c:crosses val="autoZero"/>
        <c:crossBetween val="between"/>
      </c:valAx>
      <c:dTable>
        <c:showHorzBorder val="1"/>
        <c:showVertBorder val="1"/>
        <c:showOutline val="1"/>
        <c:showKeys val="1"/>
        <c:spPr>
          <a:noFill/>
          <a:ln w="9525" cap="rnd" cmpd="sng" algn="ctr">
            <a:solidFill>
              <a:schemeClr val="dk1">
                <a:lumMod val="35000"/>
                <a:lumOff val="65000"/>
              </a:schemeClr>
            </a:solidFill>
            <a:prstDash val="solid"/>
            <a:round/>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encuestas.xlsx]cruce estudiantes!Tabla dinámica52</c:name>
    <c:fmtId val="-1"/>
  </c:pivotSource>
  <c:chart>
    <c:autoTitleDeleted val="1"/>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
        <c:idx val="4"/>
        <c:spPr>
          <a:solidFill>
            <a:schemeClr val="accent2"/>
          </a:solidFill>
          <a:ln>
            <a:noFill/>
          </a:ln>
          <a:effectLst/>
        </c:spPr>
        <c:marker>
          <c:symbol val="none"/>
        </c:marker>
      </c:pivotFmt>
      <c:pivotFmt>
        <c:idx val="5"/>
        <c:spPr>
          <a:solidFill>
            <a:schemeClr val="accent2"/>
          </a:solidFill>
          <a:ln>
            <a:noFill/>
          </a:ln>
          <a:effectLst/>
        </c:spPr>
        <c:marker>
          <c:symbol val="none"/>
        </c:marker>
      </c:pivotFmt>
      <c:pivotFmt>
        <c:idx val="6"/>
        <c:spPr>
          <a:solidFill>
            <a:schemeClr val="accent2"/>
          </a:solidFill>
          <a:ln>
            <a:noFill/>
          </a:ln>
          <a:effectLst/>
        </c:spPr>
        <c:marker>
          <c:symbol val="none"/>
        </c:marker>
      </c:pivotFmt>
      <c:pivotFmt>
        <c:idx val="7"/>
        <c:spPr>
          <a:solidFill>
            <a:schemeClr val="accent2"/>
          </a:solidFill>
          <a:ln>
            <a:noFill/>
          </a:ln>
          <a:effectLst/>
        </c:spPr>
        <c:marker>
          <c:symbol val="none"/>
        </c:marker>
      </c:pivotFmt>
      <c:pivotFmt>
        <c:idx val="8"/>
        <c:spPr>
          <a:solidFill>
            <a:schemeClr val="accent2"/>
          </a:solidFill>
          <a:ln>
            <a:noFill/>
          </a:ln>
          <a:effectLst/>
        </c:spPr>
        <c:marker>
          <c:symbol val="none"/>
        </c:marker>
      </c:pivotFmt>
      <c:pivotFmt>
        <c:idx val="9"/>
        <c:spPr>
          <a:solidFill>
            <a:schemeClr val="accent2"/>
          </a:solidFill>
          <a:ln>
            <a:noFill/>
          </a:ln>
          <a:effectLst/>
        </c:spPr>
        <c:marker>
          <c:symbol val="none"/>
        </c:marker>
      </c:pivotFmt>
    </c:pivotFmts>
    <c:plotArea>
      <c:layout/>
      <c:barChart>
        <c:barDir val="col"/>
        <c:grouping val="stacked"/>
        <c:varyColors val="0"/>
        <c:ser>
          <c:idx val="0"/>
          <c:order val="0"/>
          <c:tx>
            <c:strRef>
              <c:f>'cruce estudiantes'!$B$36:$B$37</c:f>
              <c:strCache>
                <c:ptCount val="1"/>
                <c:pt idx="0">
                  <c:v>Distancia</c:v>
                </c:pt>
              </c:strCache>
            </c:strRef>
          </c:tx>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estudiantes'!$A$38:$A$40</c:f>
              <c:strCache>
                <c:ptCount val="2"/>
                <c:pt idx="0">
                  <c:v>Tecnológico</c:v>
                </c:pt>
                <c:pt idx="1">
                  <c:v>Tercer Nivel</c:v>
                </c:pt>
              </c:strCache>
            </c:strRef>
          </c:cat>
          <c:val>
            <c:numRef>
              <c:f>'cruce estudiantes'!$B$38:$B$40</c:f>
              <c:numCache>
                <c:formatCode>0.00%</c:formatCode>
                <c:ptCount val="2"/>
                <c:pt idx="0">
                  <c:v>1.6393442622950821E-2</c:v>
                </c:pt>
                <c:pt idx="1">
                  <c:v>3.1746031746031744E-2</c:v>
                </c:pt>
              </c:numCache>
            </c:numRef>
          </c:val>
          <c:extLst xmlns:c16r2="http://schemas.microsoft.com/office/drawing/2015/06/chart">
            <c:ext xmlns:c16="http://schemas.microsoft.com/office/drawing/2014/chart" uri="{C3380CC4-5D6E-409C-BE32-E72D297353CC}">
              <c16:uniqueId val="{00000000-ACD3-47BD-8A0B-172A07BB5647}"/>
            </c:ext>
          </c:extLst>
        </c:ser>
        <c:ser>
          <c:idx val="1"/>
          <c:order val="1"/>
          <c:tx>
            <c:strRef>
              <c:f>'cruce estudiantes'!$C$36:$C$37</c:f>
              <c:strCache>
                <c:ptCount val="1"/>
                <c:pt idx="0">
                  <c:v>Dual</c:v>
                </c:pt>
              </c:strCache>
            </c:strRef>
          </c:tx>
          <c:spPr>
            <a:solidFill>
              <a:prstClr val="white"/>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estudiantes'!$A$38:$A$40</c:f>
              <c:strCache>
                <c:ptCount val="2"/>
                <c:pt idx="0">
                  <c:v>Tecnológico</c:v>
                </c:pt>
                <c:pt idx="1">
                  <c:v>Tercer Nivel</c:v>
                </c:pt>
              </c:strCache>
            </c:strRef>
          </c:cat>
          <c:val>
            <c:numRef>
              <c:f>'cruce estudiantes'!$C$38:$C$40</c:f>
              <c:numCache>
                <c:formatCode>0.00%</c:formatCode>
                <c:ptCount val="2"/>
                <c:pt idx="0">
                  <c:v>0</c:v>
                </c:pt>
                <c:pt idx="1">
                  <c:v>1.0582010582010581E-2</c:v>
                </c:pt>
              </c:numCache>
            </c:numRef>
          </c:val>
          <c:extLst xmlns:c16r2="http://schemas.microsoft.com/office/drawing/2015/06/chart">
            <c:ext xmlns:c16="http://schemas.microsoft.com/office/drawing/2014/chart" uri="{C3380CC4-5D6E-409C-BE32-E72D297353CC}">
              <c16:uniqueId val="{00000001-ACD3-47BD-8A0B-172A07BB5647}"/>
            </c:ext>
          </c:extLst>
        </c:ser>
        <c:ser>
          <c:idx val="2"/>
          <c:order val="2"/>
          <c:tx>
            <c:strRef>
              <c:f>'cruce estudiantes'!$D$36:$D$37</c:f>
              <c:strCache>
                <c:ptCount val="1"/>
                <c:pt idx="0">
                  <c:v>En línea</c:v>
                </c:pt>
              </c:strCache>
            </c:strRef>
          </c:tx>
          <c:spPr>
            <a:pattFill prst="pct50">
              <a:fgClr>
                <a:prstClr val="black"/>
              </a:fgClr>
              <a:bgClr>
                <a:prstClr val="white"/>
              </a:bgClr>
            </a:pattFill>
            <a:ln>
              <a:solidFill>
                <a:prstClr val="black"/>
              </a:solidFill>
            </a:ln>
            <a:effectLst/>
          </c:spPr>
          <c:invertIfNegative val="0"/>
          <c:dLbls>
            <c:spPr>
              <a:pattFill prst="pct50">
                <a:fgClr>
                  <a:prstClr val="black"/>
                </a:fgClr>
                <a:bgClr>
                  <a:prstClr val="white"/>
                </a:bgClr>
              </a:patt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estudiantes'!$A$38:$A$40</c:f>
              <c:strCache>
                <c:ptCount val="2"/>
                <c:pt idx="0">
                  <c:v>Tecnológico</c:v>
                </c:pt>
                <c:pt idx="1">
                  <c:v>Tercer Nivel</c:v>
                </c:pt>
              </c:strCache>
            </c:strRef>
          </c:cat>
          <c:val>
            <c:numRef>
              <c:f>'cruce estudiantes'!$D$38:$D$40</c:f>
              <c:numCache>
                <c:formatCode>0.00%</c:formatCode>
                <c:ptCount val="2"/>
                <c:pt idx="0">
                  <c:v>0.16393442622950818</c:v>
                </c:pt>
                <c:pt idx="1">
                  <c:v>1.0582010582010581E-2</c:v>
                </c:pt>
              </c:numCache>
            </c:numRef>
          </c:val>
          <c:extLst xmlns:c16r2="http://schemas.microsoft.com/office/drawing/2015/06/chart">
            <c:ext xmlns:c16="http://schemas.microsoft.com/office/drawing/2014/chart" uri="{C3380CC4-5D6E-409C-BE32-E72D297353CC}">
              <c16:uniqueId val="{00000002-ACD3-47BD-8A0B-172A07BB5647}"/>
            </c:ext>
          </c:extLst>
        </c:ser>
        <c:ser>
          <c:idx val="3"/>
          <c:order val="3"/>
          <c:tx>
            <c:strRef>
              <c:f>'cruce estudiantes'!$E$36:$E$37</c:f>
              <c:strCache>
                <c:ptCount val="1"/>
                <c:pt idx="0">
                  <c:v>Presencial</c:v>
                </c:pt>
              </c:strCache>
            </c:strRef>
          </c:tx>
          <c:spPr>
            <a:pattFill prst="pct75">
              <a:fgClr>
                <a:prstClr val="black"/>
              </a:fgClr>
              <a:bgClr>
                <a:prstClr val="white"/>
              </a:bgClr>
            </a:pattFill>
            <a:ln>
              <a:solidFill>
                <a:prstClr val="black"/>
              </a:solidFill>
            </a:ln>
            <a:effectLst/>
          </c:spPr>
          <c:invertIfNegative val="0"/>
          <c:dLbls>
            <c:spPr>
              <a:pattFill prst="pct75">
                <a:fgClr>
                  <a:prstClr val="black"/>
                </a:fgClr>
                <a:bgClr>
                  <a:prstClr val="white"/>
                </a:bgClr>
              </a:patt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estudiantes'!$A$38:$A$40</c:f>
              <c:strCache>
                <c:ptCount val="2"/>
                <c:pt idx="0">
                  <c:v>Tecnológico</c:v>
                </c:pt>
                <c:pt idx="1">
                  <c:v>Tercer Nivel</c:v>
                </c:pt>
              </c:strCache>
            </c:strRef>
          </c:cat>
          <c:val>
            <c:numRef>
              <c:f>'cruce estudiantes'!$E$38:$E$40</c:f>
              <c:numCache>
                <c:formatCode>0.00%</c:formatCode>
                <c:ptCount val="2"/>
                <c:pt idx="0">
                  <c:v>0.70491803278688525</c:v>
                </c:pt>
                <c:pt idx="1">
                  <c:v>0.77248677248677244</c:v>
                </c:pt>
              </c:numCache>
            </c:numRef>
          </c:val>
          <c:extLst xmlns:c16r2="http://schemas.microsoft.com/office/drawing/2015/06/chart">
            <c:ext xmlns:c16="http://schemas.microsoft.com/office/drawing/2014/chart" uri="{C3380CC4-5D6E-409C-BE32-E72D297353CC}">
              <c16:uniqueId val="{00000003-ACD3-47BD-8A0B-172A07BB5647}"/>
            </c:ext>
          </c:extLst>
        </c:ser>
        <c:ser>
          <c:idx val="4"/>
          <c:order val="4"/>
          <c:tx>
            <c:strRef>
              <c:f>'cruce estudiantes'!$F$36:$F$37</c:f>
              <c:strCache>
                <c:ptCount val="1"/>
                <c:pt idx="0">
                  <c:v>Semi-presencial</c:v>
                </c:pt>
              </c:strCache>
            </c:strRef>
          </c:tx>
          <c:spPr>
            <a:pattFill prst="pct25">
              <a:fgClr>
                <a:prstClr val="black"/>
              </a:fgClr>
              <a:bgClr>
                <a:prstClr val="white"/>
              </a:bgClr>
            </a:pattFill>
            <a:ln>
              <a:solidFill>
                <a:prstClr val="black"/>
              </a:solidFill>
            </a:ln>
            <a:effectLst/>
          </c:spPr>
          <c:invertIfNegative val="0"/>
          <c:dLbls>
            <c:spPr>
              <a:pattFill prst="pct25">
                <a:fgClr>
                  <a:prstClr val="black"/>
                </a:fgClr>
                <a:bgClr>
                  <a:prstClr val="white"/>
                </a:bgClr>
              </a:patt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estudiantes'!$A$38:$A$40</c:f>
              <c:strCache>
                <c:ptCount val="2"/>
                <c:pt idx="0">
                  <c:v>Tecnológico</c:v>
                </c:pt>
                <c:pt idx="1">
                  <c:v>Tercer Nivel</c:v>
                </c:pt>
              </c:strCache>
            </c:strRef>
          </c:cat>
          <c:val>
            <c:numRef>
              <c:f>'cruce estudiantes'!$F$38:$F$40</c:f>
              <c:numCache>
                <c:formatCode>0.00%</c:formatCode>
                <c:ptCount val="2"/>
                <c:pt idx="0">
                  <c:v>0.11475409836065574</c:v>
                </c:pt>
                <c:pt idx="1">
                  <c:v>0.17460317460317459</c:v>
                </c:pt>
              </c:numCache>
            </c:numRef>
          </c:val>
          <c:extLst xmlns:c16r2="http://schemas.microsoft.com/office/drawing/2015/06/chart">
            <c:ext xmlns:c16="http://schemas.microsoft.com/office/drawing/2014/chart" uri="{C3380CC4-5D6E-409C-BE32-E72D297353CC}">
              <c16:uniqueId val="{00000004-ACD3-47BD-8A0B-172A07BB5647}"/>
            </c:ext>
          </c:extLst>
        </c:ser>
        <c:dLbls>
          <c:dLblPos val="ctr"/>
          <c:showLegendKey val="0"/>
          <c:showVal val="1"/>
          <c:showCatName val="0"/>
          <c:showSerName val="0"/>
          <c:showPercent val="0"/>
          <c:showBubbleSize val="0"/>
        </c:dLbls>
        <c:gapWidth val="150"/>
        <c:overlap val="100"/>
        <c:axId val="-1093100256"/>
        <c:axId val="-1093091008"/>
      </c:barChart>
      <c:catAx>
        <c:axId val="-10931002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3091008"/>
        <c:crosses val="autoZero"/>
        <c:auto val="1"/>
        <c:lblAlgn val="ctr"/>
        <c:lblOffset val="100"/>
        <c:noMultiLvlLbl val="0"/>
      </c:catAx>
      <c:valAx>
        <c:axId val="-10930910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00%" sourceLinked="1"/>
        <c:majorTickMark val="none"/>
        <c:minorTickMark val="none"/>
        <c:tickLblPos val="nextTo"/>
        <c:crossAx val="-1093100256"/>
        <c:crosses val="autoZero"/>
        <c:crossBetween val="between"/>
      </c:valAx>
      <c:dTable>
        <c:showHorzBorder val="1"/>
        <c:showVertBorder val="1"/>
        <c:showOutline val="1"/>
        <c:showKeys val="1"/>
        <c:spPr>
          <a:noFill/>
          <a:ln w="9525" cap="rnd" cmpd="sng" algn="ctr">
            <a:solidFill>
              <a:schemeClr val="dk1">
                <a:lumMod val="35000"/>
                <a:lumOff val="65000"/>
              </a:schemeClr>
            </a:solidFill>
            <a:prstDash val="solid"/>
            <a:round/>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encuestas.xlsx]cruce estudiantes!Tabla dinámica53</c:name>
    <c:fmtId val="-1"/>
  </c:pivotSource>
  <c:chart>
    <c:autoTitleDeleted val="1"/>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s>
    <c:plotArea>
      <c:layout/>
      <c:barChart>
        <c:barDir val="col"/>
        <c:grouping val="stacked"/>
        <c:varyColors val="0"/>
        <c:ser>
          <c:idx val="0"/>
          <c:order val="0"/>
          <c:tx>
            <c:strRef>
              <c:f>'cruce estudiantes'!$B$45:$B$46</c:f>
              <c:strCache>
                <c:ptCount val="1"/>
                <c:pt idx="0">
                  <c:v>No</c:v>
                </c:pt>
              </c:strCache>
            </c:strRef>
          </c:tx>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estudiantes'!$A$47:$A$50</c:f>
              <c:strCache>
                <c:ptCount val="3"/>
                <c:pt idx="0">
                  <c:v>Gestión de riesgos</c:v>
                </c:pt>
                <c:pt idx="1">
                  <c:v>Seguridad y Salud Ocupacional</c:v>
                </c:pt>
                <c:pt idx="2">
                  <c:v>S/N</c:v>
                </c:pt>
              </c:strCache>
            </c:strRef>
          </c:cat>
          <c:val>
            <c:numRef>
              <c:f>'cruce estudiantes'!$B$47:$B$50</c:f>
              <c:numCache>
                <c:formatCode>0.00%</c:formatCode>
                <c:ptCount val="3"/>
                <c:pt idx="0">
                  <c:v>0</c:v>
                </c:pt>
                <c:pt idx="1">
                  <c:v>0</c:v>
                </c:pt>
                <c:pt idx="2">
                  <c:v>0.32614555256064692</c:v>
                </c:pt>
              </c:numCache>
            </c:numRef>
          </c:val>
          <c:extLst xmlns:c16r2="http://schemas.microsoft.com/office/drawing/2015/06/chart">
            <c:ext xmlns:c16="http://schemas.microsoft.com/office/drawing/2014/chart" uri="{C3380CC4-5D6E-409C-BE32-E72D297353CC}">
              <c16:uniqueId val="{00000000-03A0-41FA-8993-0B8716BF8695}"/>
            </c:ext>
          </c:extLst>
        </c:ser>
        <c:ser>
          <c:idx val="1"/>
          <c:order val="1"/>
          <c:tx>
            <c:strRef>
              <c:f>'cruce estudiantes'!$C$45:$C$46</c:f>
              <c:strCache>
                <c:ptCount val="1"/>
                <c:pt idx="0">
                  <c:v>Sí</c:v>
                </c:pt>
              </c:strCache>
            </c:strRef>
          </c:tx>
          <c:spPr>
            <a:solidFill>
              <a:prstClr val="white"/>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'cruce estudiantes'!$A$47:$A$50</c:f>
              <c:strCache>
                <c:ptCount val="3"/>
                <c:pt idx="0">
                  <c:v>Gestión de riesgos</c:v>
                </c:pt>
                <c:pt idx="1">
                  <c:v>Seguridad y Salud Ocupacional</c:v>
                </c:pt>
                <c:pt idx="2">
                  <c:v>S/N</c:v>
                </c:pt>
              </c:strCache>
            </c:strRef>
          </c:cat>
          <c:val>
            <c:numRef>
              <c:f>'cruce estudiantes'!$C$47:$C$50</c:f>
              <c:numCache>
                <c:formatCode>0.00%</c:formatCode>
                <c:ptCount val="3"/>
                <c:pt idx="0">
                  <c:v>0.48787061994609165</c:v>
                </c:pt>
                <c:pt idx="1">
                  <c:v>0.18598382749326145</c:v>
                </c:pt>
                <c:pt idx="2">
                  <c:v>0</c:v>
                </c:pt>
              </c:numCache>
            </c:numRef>
          </c:val>
          <c:extLst xmlns:c16r2="http://schemas.microsoft.com/office/drawing/2015/06/chart">
            <c:ext xmlns:c16="http://schemas.microsoft.com/office/drawing/2014/chart" uri="{C3380CC4-5D6E-409C-BE32-E72D297353CC}">
              <c16:uniqueId val="{00000001-03A0-41FA-8993-0B8716BF8695}"/>
            </c:ext>
          </c:extLst>
        </c:ser>
        <c:dLbls>
          <c:dLblPos val="ctr"/>
          <c:showLegendKey val="0"/>
          <c:showVal val="1"/>
          <c:showCatName val="0"/>
          <c:showSerName val="0"/>
          <c:showPercent val="0"/>
          <c:showBubbleSize val="0"/>
        </c:dLbls>
        <c:gapWidth val="150"/>
        <c:overlap val="100"/>
        <c:axId val="-1093098080"/>
        <c:axId val="-1093093184"/>
      </c:barChart>
      <c:catAx>
        <c:axId val="-10930980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3093184"/>
        <c:crosses val="autoZero"/>
        <c:auto val="1"/>
        <c:lblAlgn val="ctr"/>
        <c:lblOffset val="100"/>
        <c:noMultiLvlLbl val="0"/>
      </c:catAx>
      <c:valAx>
        <c:axId val="-10930931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00%" sourceLinked="1"/>
        <c:majorTickMark val="none"/>
        <c:minorTickMark val="none"/>
        <c:tickLblPos val="nextTo"/>
        <c:crossAx val="-10930980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'resultados empresas'!$O$12:$O$18</c:f>
              <c:strCache>
                <c:ptCount val="7"/>
                <c:pt idx="0">
                  <c:v>ADMINISTRACIÓN DE LA INSTITUCIÓN</c:v>
                </c:pt>
                <c:pt idx="1">
                  <c:v>DPTO SEG. RIESGOS Y SALUD</c:v>
                </c:pt>
                <c:pt idx="2">
                  <c:v>GERENCIA</c:v>
                </c:pt>
                <c:pt idx="3">
                  <c:v>JEFE DE PRODUCCIÓN</c:v>
                </c:pt>
                <c:pt idx="4">
                  <c:v>OTROS</c:v>
                </c:pt>
                <c:pt idx="5">
                  <c:v>TALENTO HUMANO</c:v>
                </c:pt>
                <c:pt idx="6">
                  <c:v>Datos perdidos</c:v>
                </c:pt>
              </c:strCache>
            </c:strRef>
          </c:cat>
          <c:val>
            <c:numRef>
              <c:f>'resultados empresas'!$Q$12:$Q$18</c:f>
              <c:numCache>
                <c:formatCode>0%</c:formatCode>
                <c:ptCount val="7"/>
                <c:pt idx="0">
                  <c:v>0.13157894736842105</c:v>
                </c:pt>
                <c:pt idx="1">
                  <c:v>0.13157894736842105</c:v>
                </c:pt>
                <c:pt idx="2">
                  <c:v>0.39473684210526316</c:v>
                </c:pt>
                <c:pt idx="3">
                  <c:v>6.1403508771929821E-2</c:v>
                </c:pt>
                <c:pt idx="4">
                  <c:v>0.15789473684210525</c:v>
                </c:pt>
                <c:pt idx="5">
                  <c:v>0.11403508771929824</c:v>
                </c:pt>
                <c:pt idx="6">
                  <c:v>8.771929824561403E-3</c:v>
                </c:pt>
              </c:numCache>
            </c:numRef>
          </c:val>
          <c:extLst xmlns:c16r2="http://schemas.microsoft.com/office/drawing/2015/06/chart">
            <c:ext xmlns:c16="http://schemas.microsoft.com/office/drawing/2014/chart" uri="{C3380CC4-5D6E-409C-BE32-E72D297353CC}">
              <c16:uniqueId val="{00000000-2336-4295-838C-129452843CBE}"/>
            </c:ext>
          </c:extLst>
        </c:ser>
        <c:dLbls>
          <c:dLblPos val="inEnd"/>
          <c:showLegendKey val="0"/>
          <c:showVal val="1"/>
          <c:showCatName val="0"/>
          <c:showSerName val="0"/>
          <c:showPercent val="0"/>
          <c:showBubbleSize val="0"/>
        </c:dLbls>
        <c:gapWidth val="65"/>
        <c:axId val="-1092632592"/>
        <c:axId val="-1092626064"/>
      </c:barChart>
      <c:catAx>
        <c:axId val="-1092632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600" b="0" i="0" u="none" strike="noStrike" kern="1200" cap="all" baseline="0">
                <a:solidFill>
                  <a:schemeClr val="dk1">
                    <a:lumMod val="75000"/>
                    <a:lumOff val="25000"/>
                  </a:schemeClr>
                </a:solidFill>
                <a:latin typeface="+mn-lt"/>
                <a:ea typeface="+mn-ea"/>
                <a:cs typeface="+mn-cs"/>
              </a:defRPr>
            </a:pPr>
            <a:endParaRPr lang="es-EC"/>
          </a:p>
        </c:txPr>
        <c:crossAx val="-1092626064"/>
        <c:crosses val="autoZero"/>
        <c:auto val="1"/>
        <c:lblAlgn val="ctr"/>
        <c:lblOffset val="100"/>
        <c:noMultiLvlLbl val="0"/>
      </c:catAx>
      <c:valAx>
        <c:axId val="-1092626064"/>
        <c:scaling>
          <c:orientation val="minMax"/>
        </c:scaling>
        <c:delete val="1"/>
        <c:axPos val="l"/>
        <c:numFmt formatCode="0%" sourceLinked="1"/>
        <c:majorTickMark val="none"/>
        <c:minorTickMark val="none"/>
        <c:tickLblPos val="nextTo"/>
        <c:crossAx val="-10926325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14C-4A06-AB03-BF518BD9B537}"/>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14C-4A06-AB03-BF518BD9B537}"/>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'resultados empresas'!$S$7:$S$8</c:f>
              <c:strCache>
                <c:ptCount val="2"/>
                <c:pt idx="0">
                  <c:v>LA CONCORDIA</c:v>
                </c:pt>
                <c:pt idx="1">
                  <c:v>STO DOMINGO</c:v>
                </c:pt>
              </c:strCache>
            </c:strRef>
          </c:cat>
          <c:val>
            <c:numRef>
              <c:f>'resultados empresas'!$T$7:$T$8</c:f>
              <c:numCache>
                <c:formatCode>General</c:formatCode>
                <c:ptCount val="2"/>
                <c:pt idx="0">
                  <c:v>9</c:v>
                </c:pt>
                <c:pt idx="1">
                  <c:v>105</c:v>
                </c:pt>
              </c:numCache>
            </c:numRef>
          </c:val>
          <c:extLst xmlns:c16r2="http://schemas.microsoft.com/office/drawing/2015/06/chart">
            <c:ext xmlns:c16="http://schemas.microsoft.com/office/drawing/2014/chart" uri="{C3380CC4-5D6E-409C-BE32-E72D297353CC}">
              <c16:uniqueId val="{00000004-C14C-4A06-AB03-BF518BD9B53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1F0-4E56-9174-27A4F3C7CC03}"/>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1F0-4E56-9174-27A4F3C7CC03}"/>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'resultados empresas'!$X$7:$X$8</c:f>
              <c:strCache>
                <c:ptCount val="2"/>
                <c:pt idx="0">
                  <c:v>PRIVADO</c:v>
                </c:pt>
                <c:pt idx="1">
                  <c:v>PÚBLICO</c:v>
                </c:pt>
              </c:strCache>
            </c:strRef>
          </c:cat>
          <c:val>
            <c:numRef>
              <c:f>'resultados empresas'!$Y$7:$Y$8</c:f>
              <c:numCache>
                <c:formatCode>General</c:formatCode>
                <c:ptCount val="2"/>
                <c:pt idx="0">
                  <c:v>101</c:v>
                </c:pt>
                <c:pt idx="1">
                  <c:v>13</c:v>
                </c:pt>
              </c:numCache>
            </c:numRef>
          </c:val>
          <c:extLst xmlns:c16r2="http://schemas.microsoft.com/office/drawing/2015/06/chart">
            <c:ext xmlns:c16="http://schemas.microsoft.com/office/drawing/2014/chart" uri="{C3380CC4-5D6E-409C-BE32-E72D297353CC}">
              <c16:uniqueId val="{00000004-71F0-4E56-9174-27A4F3C7CC0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encuestas.xlsx]TABLAS Y GRAFICOS!TablaDinámica9</c:name>
    <c:fmtId val="-1"/>
  </c:pivotSource>
  <c:chart>
    <c:autoTitleDeleted val="1"/>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marker>
          <c:symbol val="none"/>
        </c:marke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marker>
          <c:symbol val="none"/>
        </c:marker>
      </c:pivotFmt>
      <c:pivotFmt>
        <c:idx val="11"/>
        <c:spPr>
          <a:solidFill>
            <a:schemeClr val="accent2"/>
          </a:solidFill>
          <a:ln>
            <a:noFill/>
          </a:ln>
          <a:effectLst/>
        </c:spPr>
      </c:pivotFmt>
      <c:pivotFmt>
        <c:idx val="12"/>
        <c:spPr>
          <a:solidFill>
            <a:schemeClr val="accent2"/>
          </a:solidFill>
          <a:ln>
            <a:noFill/>
          </a:ln>
          <a:effectLst/>
        </c:spPr>
      </c:pivotFmt>
      <c:pivotFmt>
        <c:idx val="13"/>
        <c:spPr>
          <a:solidFill>
            <a:schemeClr val="accent2"/>
          </a:solidFill>
          <a:ln>
            <a:noFill/>
          </a:ln>
          <a:effectLst/>
        </c:spPr>
      </c:pivotFmt>
      <c:pivotFmt>
        <c:idx val="14"/>
        <c:spPr>
          <a:solidFill>
            <a:schemeClr val="accent2"/>
          </a:solidFill>
          <a:ln>
            <a:noFill/>
          </a:ln>
          <a:effectLst/>
        </c:spPr>
        <c:marker>
          <c:symbol val="none"/>
        </c:marker>
      </c:pivotFmt>
      <c:pivotFmt>
        <c:idx val="15"/>
        <c:spPr>
          <a:solidFill>
            <a:schemeClr val="accent2"/>
          </a:solidFill>
          <a:ln>
            <a:noFill/>
          </a:ln>
          <a:effectLst/>
        </c:spPr>
      </c:pivotFmt>
      <c:pivotFmt>
        <c:idx val="16"/>
        <c:spPr>
          <a:solidFill>
            <a:schemeClr val="accent2"/>
          </a:solidFill>
          <a:ln>
            <a:noFill/>
          </a:ln>
          <a:effectLst/>
        </c:spPr>
      </c:pivotFmt>
      <c:pivotFmt>
        <c:idx val="17"/>
        <c:spPr>
          <a:solidFill>
            <a:schemeClr val="accent2"/>
          </a:solidFill>
          <a:ln>
            <a:noFill/>
          </a:ln>
          <a:effectLst/>
        </c:spPr>
      </c:pivotFmt>
    </c:pivotFmts>
    <c:plotArea>
      <c:layout/>
      <c:pieChart>
        <c:varyColors val="1"/>
        <c:ser>
          <c:idx val="0"/>
          <c:order val="0"/>
          <c:tx>
            <c:strRef>
              <c:f>'TABLAS Y GRAFICOS'!$B$9</c:f>
              <c:strCache>
                <c:ptCount val="1"/>
                <c:pt idx="0">
                  <c:v>Cuenta de HAY PROF GR</c:v>
                </c:pt>
              </c:strCache>
            </c:strRef>
          </c:tx>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529-407B-A432-8722A6BEA3CE}"/>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529-407B-A432-8722A6BEA3CE}"/>
              </c:ext>
            </c:extLst>
          </c:dPt>
          <c:dPt>
            <c:idx val="2"/>
            <c:bubble3D val="0"/>
            <c:spPr>
              <a:pattFill prst="pct50">
                <a:fgClr>
                  <a:prstClr val="black"/>
                </a:fgClr>
                <a:bgClr>
                  <a:prstClr val="white"/>
                </a:bgClr>
              </a:patt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529-407B-A432-8722A6BEA3CE}"/>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'TABLAS Y GRAFICOS'!$A$10:$A$13</c:f>
              <c:strCache>
                <c:ptCount val="3"/>
                <c:pt idx="0">
                  <c:v>NO</c:v>
                </c:pt>
                <c:pt idx="1">
                  <c:v>S/N</c:v>
                </c:pt>
                <c:pt idx="2">
                  <c:v>SI</c:v>
                </c:pt>
              </c:strCache>
            </c:strRef>
          </c:cat>
          <c:val>
            <c:numRef>
              <c:f>'TABLAS Y GRAFICOS'!$B$10:$B$13</c:f>
              <c:numCache>
                <c:formatCode>General</c:formatCode>
                <c:ptCount val="3"/>
                <c:pt idx="0">
                  <c:v>27</c:v>
                </c:pt>
                <c:pt idx="1">
                  <c:v>70</c:v>
                </c:pt>
                <c:pt idx="2">
                  <c:v>17</c:v>
                </c:pt>
              </c:numCache>
            </c:numRef>
          </c:val>
          <c:extLst xmlns:c16r2="http://schemas.microsoft.com/office/drawing/2015/06/chart">
            <c:ext xmlns:c16="http://schemas.microsoft.com/office/drawing/2014/chart" uri="{C3380CC4-5D6E-409C-BE32-E72D297353CC}">
              <c16:uniqueId val="{00000006-1529-407B-A432-8722A6BEA3CE}"/>
            </c:ext>
          </c:extLst>
        </c:ser>
        <c:ser>
          <c:idx val="1"/>
          <c:order val="1"/>
          <c:tx>
            <c:strRef>
              <c:f>'TABLAS Y GRAFICOS'!$C$9</c:f>
              <c:strCache>
                <c:ptCount val="1"/>
                <c:pt idx="0">
                  <c:v>Cuenta de HAY PROF GR2</c:v>
                </c:pt>
              </c:strCache>
            </c:strRef>
          </c:tx>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1529-407B-A432-8722A6BEA3CE}"/>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1529-407B-A432-8722A6BEA3CE}"/>
              </c:ext>
            </c:extLst>
          </c:dPt>
          <c:dPt>
            <c:idx val="2"/>
            <c:bubble3D val="0"/>
            <c:spPr>
              <a:pattFill prst="pct50">
                <a:fgClr>
                  <a:prstClr val="black"/>
                </a:fgClr>
                <a:bgClr>
                  <a:prstClr val="white"/>
                </a:bgClr>
              </a:patt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1529-407B-A432-8722A6BEA3CE}"/>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extLst>
          </c:dLbls>
          <c:cat>
            <c:strRef>
              <c:f>'TABLAS Y GRAFICOS'!$A$10:$A$13</c:f>
              <c:strCache>
                <c:ptCount val="3"/>
                <c:pt idx="0">
                  <c:v>NO</c:v>
                </c:pt>
                <c:pt idx="1">
                  <c:v>S/N</c:v>
                </c:pt>
                <c:pt idx="2">
                  <c:v>SI</c:v>
                </c:pt>
              </c:strCache>
            </c:strRef>
          </c:cat>
          <c:val>
            <c:numRef>
              <c:f>'TABLAS Y GRAFICOS'!$C$10:$C$13</c:f>
              <c:numCache>
                <c:formatCode>0.00%</c:formatCode>
                <c:ptCount val="3"/>
                <c:pt idx="0">
                  <c:v>0.23684210526315788</c:v>
                </c:pt>
                <c:pt idx="1">
                  <c:v>0.61403508771929827</c:v>
                </c:pt>
                <c:pt idx="2">
                  <c:v>0.14912280701754385</c:v>
                </c:pt>
              </c:numCache>
            </c:numRef>
          </c:val>
          <c:extLst xmlns:c16r2="http://schemas.microsoft.com/office/drawing/2015/06/chart">
            <c:ext xmlns:c16="http://schemas.microsoft.com/office/drawing/2014/chart" uri="{C3380CC4-5D6E-409C-BE32-E72D297353CC}">
              <c16:uniqueId val="{0000000D-1529-407B-A432-8722A6BEA3C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encuestas.xlsx]TABLAS Y GRAFICOS!TablaDinámica8</c:name>
    <c:fmtId val="-1"/>
  </c:pivotSource>
  <c:chart>
    <c:autoTitleDeleted val="1"/>
    <c:pivotFmts>
      <c:pivotFmt>
        <c:idx val="0"/>
        <c:spPr>
          <a:solidFill>
            <a:schemeClr val="accent2"/>
          </a:solidFill>
          <a:ln>
            <a:no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a:sp3d contourW="25400">
            <a:contourClr>
              <a:schemeClr val="lt1"/>
            </a:contourClr>
          </a:sp3d>
        </c:spPr>
      </c:pivotFmt>
      <c:pivotFmt>
        <c:idx val="3"/>
        <c:spPr>
          <a:solidFill>
            <a:schemeClr val="accent2"/>
          </a:solidFill>
          <a:ln>
            <a:noFill/>
          </a:ln>
          <a:effectLst/>
          <a:sp3d contourW="25400">
            <a:contourClr>
              <a:schemeClr val="lt1"/>
            </a:contourClr>
          </a:sp3d>
        </c:spPr>
      </c:pivotFmt>
      <c:pivotFmt>
        <c:idx val="4"/>
        <c:spPr>
          <a:solidFill>
            <a:schemeClr val="accent2"/>
          </a:solidFill>
          <a:ln>
            <a:noFill/>
          </a:ln>
          <a:effectLst/>
          <a:sp3d contourW="25400">
            <a:contourClr>
              <a:schemeClr val="lt1"/>
            </a:contourClr>
          </a:sp3d>
        </c:spPr>
      </c:pivotFmt>
      <c:pivotFmt>
        <c:idx val="5"/>
        <c:spPr>
          <a:solidFill>
            <a:schemeClr val="accent2"/>
          </a:solidFill>
          <a:ln>
            <a:no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2"/>
          </a:solidFill>
          <a:ln>
            <a:noFill/>
          </a:ln>
          <a:effectLst/>
          <a:sp3d contourW="25400">
            <a:contourClr>
              <a:schemeClr val="lt1"/>
            </a:contourClr>
          </a:sp3d>
        </c:spPr>
      </c:pivotFmt>
      <c:pivotFmt>
        <c:idx val="7"/>
        <c:spPr>
          <a:solidFill>
            <a:schemeClr val="accent2"/>
          </a:solidFill>
          <a:ln>
            <a:noFill/>
          </a:ln>
          <a:effectLst/>
          <a:sp3d contourW="25400">
            <a:contourClr>
              <a:schemeClr val="lt1"/>
            </a:contourClr>
          </a:sp3d>
        </c:spPr>
      </c:pivotFmt>
      <c:pivotFmt>
        <c:idx val="8"/>
        <c:spPr>
          <a:solidFill>
            <a:schemeClr val="accent2"/>
          </a:solidFill>
          <a:ln>
            <a:noFill/>
          </a:ln>
          <a:effectLst/>
          <a:sp3d contourW="25400">
            <a:contourClr>
              <a:schemeClr val="lt1"/>
            </a:contourClr>
          </a:sp3d>
        </c:spPr>
      </c:pivotFmt>
    </c:pivotFmts>
    <c:view3D>
      <c:rotX val="50"/>
      <c:rotY val="0"/>
      <c:depthPercent val="100"/>
      <c:rAngAx val="0"/>
    </c:view3D>
    <c:floor>
      <c:thickness val="0"/>
      <c:spPr>
        <a:noFill/>
        <a:ln w="9525" cap="rnd"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149560850348253E-2"/>
          <c:y val="5.2042200607277038E-2"/>
          <c:w val="0.60809057958664259"/>
          <c:h val="0.82794174257629571"/>
        </c:manualLayout>
      </c:layout>
      <c:pie3DChart>
        <c:varyColors val="1"/>
        <c:ser>
          <c:idx val="0"/>
          <c:order val="0"/>
          <c:tx>
            <c:strRef>
              <c:f>'TABLAS Y GRAFICOS'!$B$2</c:f>
              <c:strCache>
                <c:ptCount val="1"/>
                <c:pt idx="0">
                  <c:v>Total</c:v>
                </c:pt>
              </c:strCache>
            </c:strRef>
          </c:tx>
          <c:dPt>
            <c:idx val="0"/>
            <c:bubble3D val="0"/>
            <c:spPr>
              <a:solidFill>
                <a:prstClr val="black"/>
              </a:solidFill>
              <a:ln>
                <a:solidFill>
                  <a:prstClr val="black"/>
                </a:solidFill>
              </a:ln>
              <a:effectLst>
                <a:outerShdw blurRad="254000" sx="102000" sy="102000" algn="ctr" rotWithShape="0">
                  <a:prstClr val="black">
                    <a:alpha val="20000"/>
                  </a:prstClr>
                </a:outerShdw>
              </a:effectLst>
              <a:sp3d>
                <a:contourClr>
                  <a:prstClr val="black"/>
                </a:contourClr>
              </a:sp3d>
            </c:spPr>
            <c:extLst xmlns:c16r2="http://schemas.microsoft.com/office/drawing/2015/06/chart">
              <c:ext xmlns:c16="http://schemas.microsoft.com/office/drawing/2014/chart" uri="{C3380CC4-5D6E-409C-BE32-E72D297353CC}">
                <c16:uniqueId val="{00000001-584A-4EA6-BA24-B10E4EEFC868}"/>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a:sp3d>
                <a:contourClr>
                  <a:prstClr val="black"/>
                </a:contourClr>
              </a:sp3d>
            </c:spPr>
            <c:extLst xmlns:c16r2="http://schemas.microsoft.com/office/drawing/2015/06/chart">
              <c:ext xmlns:c16="http://schemas.microsoft.com/office/drawing/2014/chart" uri="{C3380CC4-5D6E-409C-BE32-E72D297353CC}">
                <c16:uniqueId val="{00000003-584A-4EA6-BA24-B10E4EEFC868}"/>
              </c:ext>
            </c:extLst>
          </c:dPt>
          <c:dPt>
            <c:idx val="2"/>
            <c:bubble3D val="0"/>
            <c:spPr>
              <a:pattFill prst="pct50">
                <a:fgClr>
                  <a:prstClr val="black"/>
                </a:fgClr>
                <a:bgClr>
                  <a:prstClr val="white"/>
                </a:bgClr>
              </a:pattFill>
              <a:ln>
                <a:solidFill>
                  <a:prstClr val="black"/>
                </a:solidFill>
              </a:ln>
              <a:effectLst>
                <a:outerShdw blurRad="254000" sx="102000" sy="102000" algn="ctr" rotWithShape="0">
                  <a:prstClr val="black">
                    <a:alpha val="20000"/>
                  </a:prstClr>
                </a:outerShdw>
              </a:effectLst>
              <a:sp3d>
                <a:contourClr>
                  <a:prstClr val="black"/>
                </a:contourClr>
              </a:sp3d>
            </c:spPr>
            <c:extLst xmlns:c16r2="http://schemas.microsoft.com/office/drawing/2015/06/chart">
              <c:ext xmlns:c16="http://schemas.microsoft.com/office/drawing/2014/chart" uri="{C3380CC4-5D6E-409C-BE32-E72D297353CC}">
                <c16:uniqueId val="{00000005-584A-4EA6-BA24-B10E4EEFC868}"/>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'TABLAS Y GRAFICOS'!$A$3:$A$6</c:f>
              <c:strCache>
                <c:ptCount val="3"/>
                <c:pt idx="0">
                  <c:v>GESTIÓN DE RIESGOS</c:v>
                </c:pt>
                <c:pt idx="1">
                  <c:v>DATO PERDIDO</c:v>
                </c:pt>
                <c:pt idx="2">
                  <c:v>SEGURIDAD Y SALUD OCUPACIONAL</c:v>
                </c:pt>
              </c:strCache>
            </c:strRef>
          </c:cat>
          <c:val>
            <c:numRef>
              <c:f>'TABLAS Y GRAFICOS'!$B$3:$B$6</c:f>
              <c:numCache>
                <c:formatCode>General</c:formatCode>
                <c:ptCount val="3"/>
                <c:pt idx="0">
                  <c:v>44</c:v>
                </c:pt>
                <c:pt idx="1">
                  <c:v>8</c:v>
                </c:pt>
                <c:pt idx="2">
                  <c:v>62</c:v>
                </c:pt>
              </c:numCache>
            </c:numRef>
          </c:val>
          <c:extLst xmlns:c16r2="http://schemas.microsoft.com/office/drawing/2015/06/chart">
            <c:ext xmlns:c16="http://schemas.microsoft.com/office/drawing/2014/chart" uri="{C3380CC4-5D6E-409C-BE32-E72D297353CC}">
              <c16:uniqueId val="{00000006-584A-4EA6-BA24-B10E4EEFC868}"/>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encuestas.xlsx]TABLAS Y GRAFICOS!TablaDinámica13</c:name>
    <c:fmtId val="-1"/>
  </c:pivotSource>
  <c:chart>
    <c:autoTitleDeleted val="1"/>
    <c:pivotFmts>
      <c:pivotFmt>
        <c:idx val="0"/>
        <c:spPr>
          <a:solidFill>
            <a:schemeClr val="accent2"/>
          </a:solidFill>
          <a:ln>
            <a:noFill/>
          </a:ln>
          <a:effectLst/>
          <a:sp3d contourW="9525">
            <a:contourClr>
              <a:schemeClr val="accent1">
                <a:lumMod val="75000"/>
              </a:schemeClr>
            </a:contourClr>
          </a:sp3d>
        </c:spPr>
        <c:marker>
          <c:symbol val="circle"/>
          <c:size val="6"/>
          <c:spPr>
            <a:solidFill>
              <a:schemeClr val="accent2"/>
            </a:solidFill>
            <a:ln w="9525" cap="rnd" cmpd="sng" algn="ctr">
              <a:solidFill>
                <a:schemeClr val="accent2">
                  <a:shade val="90000"/>
                </a:schemeClr>
              </a:solidFill>
              <a:prstDash val="solid"/>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a:sp3d contourW="9525">
            <a:contourClr>
              <a:schemeClr val="accent1">
                <a:lumMod val="75000"/>
              </a:schemeClr>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view3D>
      <c:rotX val="0"/>
      <c:rotY val="0"/>
      <c:depthPercent val="60"/>
      <c:rAngAx val="0"/>
      <c:perspective val="100"/>
    </c:view3D>
    <c:floor>
      <c:thickness val="0"/>
      <c:spPr>
        <a:solidFill>
          <a:schemeClr val="lt1">
            <a:lumMod val="95000"/>
          </a:schemeClr>
        </a:solidFill>
        <a:ln w="9525" cap="rnd"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'TABLAS Y GRAFICOS'!$B$42</c:f>
              <c:strCache>
                <c:ptCount val="1"/>
                <c:pt idx="0">
                  <c:v>Total</c:v>
                </c:pt>
              </c:strCache>
            </c:strRef>
          </c:tx>
          <c:spPr>
            <a:solidFill>
              <a:prstClr val="black"/>
            </a:solidFill>
            <a:ln>
              <a:solidFill>
                <a:prstClr val="black"/>
              </a:solidFill>
            </a:ln>
            <a:effectLst/>
            <a:sp3d>
              <a:contourClr>
                <a:prstClr val="black"/>
              </a:contourClr>
            </a:sp3d>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'TABLAS Y GRAFICOS'!$A$43:$A$51</c:f>
              <c:strCache>
                <c:ptCount val="8"/>
                <c:pt idx="0">
                  <c:v>BACHILLER</c:v>
                </c:pt>
                <c:pt idx="1">
                  <c:v>EGRESADO</c:v>
                </c:pt>
                <c:pt idx="2">
                  <c:v>ING. ADM EMPRESAS</c:v>
                </c:pt>
                <c:pt idx="3">
                  <c:v>ING. AMBIENTAL</c:v>
                </c:pt>
                <c:pt idx="4">
                  <c:v>ING. INDUSTRIAL</c:v>
                </c:pt>
                <c:pt idx="5">
                  <c:v>ING. MECÁNICA</c:v>
                </c:pt>
                <c:pt idx="6">
                  <c:v>ING. PRODUCCIÓN</c:v>
                </c:pt>
                <c:pt idx="7">
                  <c:v>PROF SEG Y/O GR</c:v>
                </c:pt>
              </c:strCache>
            </c:strRef>
          </c:cat>
          <c:val>
            <c:numRef>
              <c:f>'TABLAS Y GRAFICOS'!$B$43:$B$51</c:f>
              <c:numCache>
                <c:formatCode>0.00%</c:formatCode>
                <c:ptCount val="8"/>
                <c:pt idx="0">
                  <c:v>0.05</c:v>
                </c:pt>
                <c:pt idx="1">
                  <c:v>0.05</c:v>
                </c:pt>
                <c:pt idx="2">
                  <c:v>0.1</c:v>
                </c:pt>
                <c:pt idx="3">
                  <c:v>0.17499999999999999</c:v>
                </c:pt>
                <c:pt idx="4">
                  <c:v>0.15</c:v>
                </c:pt>
                <c:pt idx="5">
                  <c:v>0.125</c:v>
                </c:pt>
                <c:pt idx="6">
                  <c:v>0.05</c:v>
                </c:pt>
                <c:pt idx="7">
                  <c:v>0.3</c:v>
                </c:pt>
              </c:numCache>
            </c:numRef>
          </c:val>
          <c:extLst xmlns:c16r2="http://schemas.microsoft.com/office/drawing/2015/06/chart">
            <c:ext xmlns:c16="http://schemas.microsoft.com/office/drawing/2014/chart" uri="{C3380CC4-5D6E-409C-BE32-E72D297353CC}">
              <c16:uniqueId val="{00000000-1E71-47F4-9129-A19995A91779}"/>
            </c:ext>
          </c:extLst>
        </c:ser>
        <c:dLbls>
          <c:showLegendKey val="0"/>
          <c:showVal val="0"/>
          <c:showCatName val="0"/>
          <c:showSerName val="0"/>
          <c:showPercent val="0"/>
          <c:showBubbleSize val="0"/>
        </c:dLbls>
        <c:gapWidth val="65"/>
        <c:shape val="box"/>
        <c:axId val="-1092624976"/>
        <c:axId val="-1092634224"/>
        <c:axId val="0"/>
      </c:bar3DChart>
      <c:catAx>
        <c:axId val="-10926249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600" b="0" i="0" u="none" strike="noStrike" kern="1200" cap="all" baseline="0">
                <a:solidFill>
                  <a:schemeClr val="dk1">
                    <a:lumMod val="75000"/>
                    <a:lumOff val="25000"/>
                  </a:schemeClr>
                </a:solidFill>
                <a:latin typeface="+mn-lt"/>
                <a:ea typeface="+mn-ea"/>
                <a:cs typeface="+mn-cs"/>
              </a:defRPr>
            </a:pPr>
            <a:endParaRPr lang="es-EC"/>
          </a:p>
        </c:txPr>
        <c:crossAx val="-1092634224"/>
        <c:crosses val="autoZero"/>
        <c:auto val="1"/>
        <c:lblAlgn val="ctr"/>
        <c:lblOffset val="100"/>
        <c:noMultiLvlLbl val="0"/>
      </c:catAx>
      <c:valAx>
        <c:axId val="-1092634224"/>
        <c:scaling>
          <c:orientation val="minMax"/>
        </c:scaling>
        <c:delete val="1"/>
        <c:axPos val="l"/>
        <c:majorGridlines>
          <c:spPr>
            <a:ln w="9525" cap="flat" cmpd="sng" algn="ctr">
              <a:solidFill>
                <a:schemeClr val="dk1">
                  <a:lumMod val="15000"/>
                  <a:lumOff val="85000"/>
                </a:schemeClr>
              </a:solidFill>
              <a:prstDash val="solid"/>
              <a:round/>
            </a:ln>
            <a:effectLst/>
          </c:spPr>
        </c:majorGridlines>
        <c:numFmt formatCode="0.00%" sourceLinked="1"/>
        <c:majorTickMark val="none"/>
        <c:minorTickMark val="none"/>
        <c:tickLblPos val="nextTo"/>
        <c:crossAx val="-10926249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prstClr val="black"/>
            </a:solidFill>
            <a:ln>
              <a:solidFill>
                <a:prstClr val="black"/>
              </a:solidFill>
            </a:ln>
            <a:effectLst>
              <a:outerShdw blurRad="76200" dir="18900000" sy="23000" kx="-1200000" algn="bl" rotWithShape="0">
                <a:prstClr val="black">
                  <a:alpha val="20000"/>
                </a:prstClr>
              </a:outerShdw>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Hoja3!$A$62:$A$67</c:f>
              <c:strCache>
                <c:ptCount val="6"/>
                <c:pt idx="0">
                  <c:v>DIPLOMA SUPERIOR</c:v>
                </c:pt>
                <c:pt idx="1">
                  <c:v>ESPECIALISTA</c:v>
                </c:pt>
                <c:pt idx="2">
                  <c:v>MAGISTER</c:v>
                </c:pt>
                <c:pt idx="3">
                  <c:v>NIVEL TECNICO SUPERIOR</c:v>
                </c:pt>
                <c:pt idx="4">
                  <c:v>NIVEL TECNOLOGICO</c:v>
                </c:pt>
                <c:pt idx="5">
                  <c:v>TERCER NIVEL</c:v>
                </c:pt>
              </c:strCache>
            </c:strRef>
          </c:cat>
          <c:val>
            <c:numRef>
              <c:f>Hoja3!$B$62:$B$67</c:f>
              <c:numCache>
                <c:formatCode>General</c:formatCode>
                <c:ptCount val="6"/>
                <c:pt idx="0">
                  <c:v>123</c:v>
                </c:pt>
                <c:pt idx="1">
                  <c:v>31</c:v>
                </c:pt>
                <c:pt idx="2">
                  <c:v>956</c:v>
                </c:pt>
                <c:pt idx="3">
                  <c:v>107</c:v>
                </c:pt>
                <c:pt idx="4">
                  <c:v>14</c:v>
                </c:pt>
                <c:pt idx="5">
                  <c:v>326</c:v>
                </c:pt>
              </c:numCache>
            </c:numRef>
          </c:val>
          <c:extLst xmlns:c16r2="http://schemas.microsoft.com/office/drawing/2015/06/chart">
            <c:ext xmlns:c16="http://schemas.microsoft.com/office/drawing/2014/chart" uri="{C3380CC4-5D6E-409C-BE32-E72D297353CC}">
              <c16:uniqueId val="{00000000-78B1-4A00-BF63-4858E947639D}"/>
            </c:ext>
          </c:extLst>
        </c:ser>
        <c:dLbls>
          <c:dLblPos val="inEnd"/>
          <c:showLegendKey val="0"/>
          <c:showVal val="1"/>
          <c:showCatName val="0"/>
          <c:showSerName val="0"/>
          <c:showPercent val="0"/>
          <c:showBubbleSize val="0"/>
        </c:dLbls>
        <c:gapWidth val="41"/>
        <c:axId val="-1137892224"/>
        <c:axId val="-1137897120"/>
      </c:barChart>
      <c:catAx>
        <c:axId val="-1137892224"/>
        <c:scaling>
          <c:orientation val="minMax"/>
        </c:scaling>
        <c:delete val="0"/>
        <c:axPos val="b"/>
        <c:numFmt formatCode="General"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1137897120"/>
        <c:crosses val="autoZero"/>
        <c:auto val="1"/>
        <c:lblAlgn val="ctr"/>
        <c:lblOffset val="100"/>
        <c:noMultiLvlLbl val="0"/>
      </c:catAx>
      <c:valAx>
        <c:axId val="-1137897120"/>
        <c:scaling>
          <c:orientation val="minMax"/>
        </c:scaling>
        <c:delete val="1"/>
        <c:axPos val="l"/>
        <c:numFmt formatCode="General" sourceLinked="1"/>
        <c:majorTickMark val="none"/>
        <c:minorTickMark val="none"/>
        <c:tickLblPos val="nextTo"/>
        <c:crossAx val="-11378922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prstDash val="solid"/>
      <a:round/>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encuestas.xlsx]TABLAS Y GRAFICOS!TablaDinámica31</c:name>
    <c:fmtId val="-1"/>
  </c:pivotSource>
  <c:chart>
    <c:autoTitleDeleted val="1"/>
    <c:pivotFmts>
      <c:pivotFmt>
        <c:idx val="0"/>
        <c:spPr>
          <a:solidFill>
            <a:schemeClr val="accent2"/>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c:spPr>
      </c:pivotFmt>
      <c:pivotFmt>
        <c:idx val="3"/>
        <c:spPr>
          <a:solidFill>
            <a:schemeClr val="accent2"/>
          </a:solidFill>
          <a:ln>
            <a:noFill/>
          </a:ln>
          <a:effectLst>
            <a:outerShdw blurRad="254000" sx="102000" sy="102000" algn="ctr" rotWithShape="0">
              <a:prstClr val="black">
                <a:alpha val="20000"/>
              </a:prstClr>
            </a:outerShdw>
          </a:effectLst>
        </c:spPr>
      </c:pivotFmt>
      <c:pivotFmt>
        <c:idx val="4"/>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2"/>
          </a:solidFill>
          <a:ln>
            <a:noFill/>
          </a:ln>
          <a:effectLst>
            <a:outerShdw blurRad="254000" sx="102000" sy="102000" algn="ctr" rotWithShape="0">
              <a:prstClr val="black">
                <a:alpha val="20000"/>
              </a:prstClr>
            </a:outerShdw>
          </a:effectLst>
        </c:spPr>
      </c:pivotFmt>
      <c:pivotFmt>
        <c:idx val="6"/>
        <c:spPr>
          <a:solidFill>
            <a:schemeClr val="accent2"/>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'TABLAS Y GRAFICOS'!$B$216</c:f>
              <c:strCache>
                <c:ptCount val="1"/>
                <c:pt idx="0">
                  <c:v>Total</c:v>
                </c:pt>
              </c:strCache>
            </c:strRef>
          </c:tx>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C66-47A1-BC14-63F7880625B5}"/>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C66-47A1-BC14-63F7880625B5}"/>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'TABLAS Y GRAFICOS'!$A$217:$A$219</c:f>
              <c:strCache>
                <c:ptCount val="2"/>
                <c:pt idx="0">
                  <c:v>NO</c:v>
                </c:pt>
                <c:pt idx="1">
                  <c:v>SI</c:v>
                </c:pt>
              </c:strCache>
            </c:strRef>
          </c:cat>
          <c:val>
            <c:numRef>
              <c:f>'TABLAS Y GRAFICOS'!$B$217:$B$219</c:f>
              <c:numCache>
                <c:formatCode>0.00%</c:formatCode>
                <c:ptCount val="2"/>
                <c:pt idx="0">
                  <c:v>0.79545454545454541</c:v>
                </c:pt>
                <c:pt idx="1">
                  <c:v>0.20454545454545456</c:v>
                </c:pt>
              </c:numCache>
            </c:numRef>
          </c:val>
          <c:extLst xmlns:c16r2="http://schemas.microsoft.com/office/drawing/2015/06/chart">
            <c:ext xmlns:c16="http://schemas.microsoft.com/office/drawing/2014/chart" uri="{C3380CC4-5D6E-409C-BE32-E72D297353CC}">
              <c16:uniqueId val="{00000004-1C66-47A1-BC14-63F7880625B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encuestas.xlsx]TABLAS Y GRAFICOS!TablaDinámica32</c:name>
    <c:fmtId val="-1"/>
  </c:pivotSource>
  <c:chart>
    <c:autoTitleDeleted val="1"/>
    <c:pivotFmts>
      <c:pivotFmt>
        <c:idx val="0"/>
        <c:spPr>
          <a:solidFill>
            <a:schemeClr val="accent2"/>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2"/>
          </a:solidFill>
          <a:ln>
            <a:noFill/>
          </a:ln>
          <a:effectLst>
            <a:outerShdw blurRad="254000" sx="102000" sy="102000" algn="ctr" rotWithShape="0">
              <a:prstClr val="black">
                <a:alpha val="20000"/>
              </a:prstClr>
            </a:outerShdw>
          </a:effectLst>
        </c:spPr>
      </c:pivotFmt>
      <c:pivotFmt>
        <c:idx val="3"/>
        <c:spPr>
          <a:solidFill>
            <a:schemeClr val="accent2"/>
          </a:solidFill>
          <a:ln>
            <a:noFill/>
          </a:ln>
          <a:effectLst>
            <a:outerShdw blurRad="254000" sx="102000" sy="102000" algn="ctr" rotWithShape="0">
              <a:prstClr val="black">
                <a:alpha val="20000"/>
              </a:prstClr>
            </a:outerShdw>
          </a:effectLst>
        </c:spPr>
      </c:pivotFmt>
      <c:pivotFmt>
        <c:idx val="4"/>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2"/>
          </a:solidFill>
          <a:ln>
            <a:noFill/>
          </a:ln>
          <a:effectLst>
            <a:outerShdw blurRad="254000" sx="102000" sy="102000" algn="ctr" rotWithShape="0">
              <a:prstClr val="black">
                <a:alpha val="20000"/>
              </a:prstClr>
            </a:outerShdw>
          </a:effectLst>
        </c:spPr>
      </c:pivotFmt>
      <c:pivotFmt>
        <c:idx val="6"/>
        <c:spPr>
          <a:solidFill>
            <a:schemeClr val="accent2"/>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'TABLAS Y GRAFICOS'!$B$232</c:f>
              <c:strCache>
                <c:ptCount val="1"/>
                <c:pt idx="0">
                  <c:v>Total</c:v>
                </c:pt>
              </c:strCache>
            </c:strRef>
          </c:tx>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C04-4D26-897A-5E564794A510}"/>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C04-4D26-897A-5E564794A510}"/>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'TABLAS Y GRAFICOS'!$A$233:$A$235</c:f>
              <c:strCache>
                <c:ptCount val="2"/>
                <c:pt idx="0">
                  <c:v>NO</c:v>
                </c:pt>
                <c:pt idx="1">
                  <c:v>SI</c:v>
                </c:pt>
              </c:strCache>
            </c:strRef>
          </c:cat>
          <c:val>
            <c:numRef>
              <c:f>'TABLAS Y GRAFICOS'!$B$233:$B$235</c:f>
              <c:numCache>
                <c:formatCode>0.00%</c:formatCode>
                <c:ptCount val="2"/>
                <c:pt idx="0">
                  <c:v>0.86363636363636365</c:v>
                </c:pt>
                <c:pt idx="1">
                  <c:v>0.13636363636363635</c:v>
                </c:pt>
              </c:numCache>
            </c:numRef>
          </c:val>
          <c:extLst xmlns:c16r2="http://schemas.microsoft.com/office/drawing/2015/06/chart">
            <c:ext xmlns:c16="http://schemas.microsoft.com/office/drawing/2014/chart" uri="{C3380CC4-5D6E-409C-BE32-E72D297353CC}">
              <c16:uniqueId val="{00000004-5C04-4D26-897A-5E564794A51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[tabulación encuestas.xlsx]TABLAS Y GRAFICOS!TablaDinámica34</c:name>
    <c:fmtId val="-1"/>
  </c:pivotSource>
  <c:chart>
    <c:autoTitleDeleted val="1"/>
    <c:pivotFmts>
      <c:pivotFmt>
        <c:idx val="0"/>
        <c:spPr>
          <a:solidFill>
            <a:schemeClr val="accent2"/>
          </a:solidFill>
          <a:ln>
            <a:noFill/>
          </a:ln>
          <a:effectLst/>
        </c:spPr>
        <c:marker>
          <c:symbol val="circle"/>
          <c:size val="6"/>
          <c:spPr>
            <a:solidFill>
              <a:schemeClr val="accent2"/>
            </a:solidFill>
            <a:ln w="9525" cap="rnd" cmpd="sng" algn="ctr">
              <a:solidFill>
                <a:schemeClr val="accent2">
                  <a:shade val="90000"/>
                </a:schemeClr>
              </a:solidFill>
              <a:prstDash val="solid"/>
              <a:round/>
            </a:ln>
            <a:effectLst/>
          </c:spPr>
        </c:marker>
      </c:pivotFmt>
      <c:pivotFmt>
        <c:idx val="1"/>
        <c:spPr>
          <a:solidFill>
            <a:schemeClr val="accent2"/>
          </a:solidFill>
          <a:ln>
            <a:noFill/>
          </a:ln>
          <a:effectLst/>
        </c:spPr>
        <c:marker>
          <c:symbol val="circle"/>
          <c:size val="6"/>
          <c:spPr>
            <a:solidFill>
              <a:schemeClr val="accent2"/>
            </a:solidFill>
            <a:ln w="9525" cap="rnd" cmpd="sng" algn="ctr">
              <a:solidFill>
                <a:schemeClr val="accent2">
                  <a:shade val="90000"/>
                </a:schemeClr>
              </a:solidFill>
              <a:prstDash val="solid"/>
              <a:round/>
            </a:ln>
            <a:effectLst/>
          </c:spPr>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
        <c:idx val="4"/>
        <c:spPr>
          <a:solidFill>
            <a:schemeClr val="accent2"/>
          </a:solidFill>
          <a:ln>
            <a:noFill/>
          </a:ln>
          <a:effectLst/>
        </c:spPr>
        <c:marker>
          <c:symbol val="none"/>
        </c:marker>
      </c:pivotFmt>
      <c:pivotFmt>
        <c:idx val="5"/>
        <c:spPr>
          <a:solidFill>
            <a:schemeClr val="accent2"/>
          </a:solidFill>
          <a:ln>
            <a:noFill/>
          </a:ln>
          <a:effectLst/>
        </c:spPr>
        <c:marker>
          <c:symbol val="none"/>
        </c:marker>
      </c:pivotFmt>
    </c:pivotFmts>
    <c:plotArea>
      <c:layout/>
      <c:barChart>
        <c:barDir val="col"/>
        <c:grouping val="stacked"/>
        <c:varyColors val="0"/>
        <c:ser>
          <c:idx val="0"/>
          <c:order val="0"/>
          <c:tx>
            <c:strRef>
              <c:f>'TABLAS Y GRAFICOS'!$B$263:$B$264</c:f>
              <c:strCache>
                <c:ptCount val="1"/>
                <c:pt idx="0">
                  <c:v>PRIVADO</c:v>
                </c:pt>
              </c:strCache>
            </c:strRef>
          </c:tx>
          <c:spPr>
            <a:solidFill>
              <a:prstClr val="black"/>
            </a:solidFill>
            <a:ln>
              <a:solidFill>
                <a:prstClr val="black"/>
              </a:solidFill>
            </a:ln>
            <a:effectLst/>
          </c:spPr>
          <c:invertIfNegative val="0"/>
          <c:cat>
            <c:strRef>
              <c:f>'TABLAS Y GRAFICOS'!$A$265:$A$270</c:f>
              <c:strCache>
                <c:ptCount val="5"/>
                <c:pt idx="0">
                  <c:v>Especialización</c:v>
                </c:pt>
                <c:pt idx="1">
                  <c:v>Maestría</c:v>
                </c:pt>
                <c:pt idx="2">
                  <c:v>Dato perdido</c:v>
                </c:pt>
                <c:pt idx="3">
                  <c:v>Tecnólogo</c:v>
                </c:pt>
                <c:pt idx="4">
                  <c:v>Tercer nivel</c:v>
                </c:pt>
              </c:strCache>
            </c:strRef>
          </c:cat>
          <c:val>
            <c:numRef>
              <c:f>'TABLAS Y GRAFICOS'!$B$265:$B$270</c:f>
              <c:numCache>
                <c:formatCode>0.0%</c:formatCode>
                <c:ptCount val="5"/>
                <c:pt idx="0">
                  <c:v>4.7619047619047616E-2</c:v>
                </c:pt>
                <c:pt idx="1">
                  <c:v>0.2857142857142857</c:v>
                </c:pt>
                <c:pt idx="2">
                  <c:v>9.5238095238095233E-2</c:v>
                </c:pt>
                <c:pt idx="3">
                  <c:v>0.23809523809523808</c:v>
                </c:pt>
                <c:pt idx="4">
                  <c:v>0.33333333333333331</c:v>
                </c:pt>
              </c:numCache>
            </c:numRef>
          </c:val>
          <c:extLst xmlns:c16r2="http://schemas.microsoft.com/office/drawing/2015/06/chart">
            <c:ext xmlns:c16="http://schemas.microsoft.com/office/drawing/2014/chart" uri="{C3380CC4-5D6E-409C-BE32-E72D297353CC}">
              <c16:uniqueId val="{00000000-4538-46DC-AEDE-E02ABF263F95}"/>
            </c:ext>
          </c:extLst>
        </c:ser>
        <c:ser>
          <c:idx val="1"/>
          <c:order val="1"/>
          <c:tx>
            <c:strRef>
              <c:f>'TABLAS Y GRAFICOS'!$C$263:$C$264</c:f>
              <c:strCache>
                <c:ptCount val="1"/>
                <c:pt idx="0">
                  <c:v>PÚBLICO</c:v>
                </c:pt>
              </c:strCache>
            </c:strRef>
          </c:tx>
          <c:spPr>
            <a:solidFill>
              <a:prstClr val="white"/>
            </a:solidFill>
            <a:ln>
              <a:solidFill>
                <a:prstClr val="black"/>
              </a:solidFill>
            </a:ln>
            <a:effectLst/>
          </c:spPr>
          <c:invertIfNegative val="0"/>
          <c:cat>
            <c:strRef>
              <c:f>'TABLAS Y GRAFICOS'!$A$265:$A$270</c:f>
              <c:strCache>
                <c:ptCount val="5"/>
                <c:pt idx="0">
                  <c:v>Especialización</c:v>
                </c:pt>
                <c:pt idx="1">
                  <c:v>Maestría</c:v>
                </c:pt>
                <c:pt idx="2">
                  <c:v>Dato perdido</c:v>
                </c:pt>
                <c:pt idx="3">
                  <c:v>Tecnólogo</c:v>
                </c:pt>
                <c:pt idx="4">
                  <c:v>Tercer nivel</c:v>
                </c:pt>
              </c:strCache>
            </c:strRef>
          </c:cat>
          <c:val>
            <c:numRef>
              <c:f>'TABLAS Y GRAFICOS'!$C$265:$C$270</c:f>
              <c:numCache>
                <c:formatCode>0.0%</c:formatCode>
                <c:ptCount val="5"/>
                <c:pt idx="0">
                  <c:v>0</c:v>
                </c:pt>
                <c:pt idx="1">
                  <c:v>0.83333333333333337</c:v>
                </c:pt>
                <c:pt idx="2">
                  <c:v>0</c:v>
                </c:pt>
                <c:pt idx="3">
                  <c:v>0</c:v>
                </c:pt>
                <c:pt idx="4">
                  <c:v>0.16666666666666666</c:v>
                </c:pt>
              </c:numCache>
            </c:numRef>
          </c:val>
          <c:extLst xmlns:c16r2="http://schemas.microsoft.com/office/drawing/2015/06/chart">
            <c:ext xmlns:c16="http://schemas.microsoft.com/office/drawing/2014/chart" uri="{C3380CC4-5D6E-409C-BE32-E72D297353CC}">
              <c16:uniqueId val="{00000001-4538-46DC-AEDE-E02ABF263F95}"/>
            </c:ext>
          </c:extLst>
        </c:ser>
        <c:dLbls>
          <c:showLegendKey val="0"/>
          <c:showVal val="0"/>
          <c:showCatName val="0"/>
          <c:showSerName val="0"/>
          <c:showPercent val="0"/>
          <c:showBubbleSize val="0"/>
        </c:dLbls>
        <c:gapWidth val="95"/>
        <c:overlap val="100"/>
        <c:axId val="-1092638032"/>
        <c:axId val="-1092630960"/>
      </c:barChart>
      <c:catAx>
        <c:axId val="-10926380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2630960"/>
        <c:crosses val="autoZero"/>
        <c:auto val="1"/>
        <c:lblAlgn val="ctr"/>
        <c:lblOffset val="100"/>
        <c:noMultiLvlLbl val="0"/>
      </c:catAx>
      <c:valAx>
        <c:axId val="-10926309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0%" sourceLinked="1"/>
        <c:majorTickMark val="none"/>
        <c:minorTickMark val="none"/>
        <c:tickLblPos val="nextTo"/>
        <c:crossAx val="-1092638032"/>
        <c:crosses val="autoZero"/>
        <c:crossBetween val="between"/>
      </c:valAx>
      <c:dTable>
        <c:showHorzBorder val="1"/>
        <c:showVertBorder val="1"/>
        <c:showOutline val="1"/>
        <c:showKeys val="1"/>
        <c:spPr>
          <a:noFill/>
          <a:ln w="9525" cap="rnd" cmpd="sng" algn="ctr">
            <a:solidFill>
              <a:schemeClr val="dk1">
                <a:lumMod val="35000"/>
                <a:lumOff val="65000"/>
              </a:schemeClr>
            </a:solidFill>
            <a:prstDash val="solid"/>
            <a:round/>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'TABLAS Y GRAFICOS'!$A$328</c:f>
              <c:strCache>
                <c:ptCount val="1"/>
                <c:pt idx="0">
                  <c:v>PRIVADO</c:v>
                </c:pt>
              </c:strCache>
            </c:strRef>
          </c:tx>
          <c:spPr>
            <a:ln w="28575" cap="rnd" cmpd="sng" algn="ctr">
              <a:solidFill>
                <a:prstClr val="black"/>
              </a:solidFill>
              <a:prstDash val="solid"/>
              <a:round/>
            </a:ln>
            <a:effectLst/>
          </c:spPr>
          <c:marker>
            <c:symbol val="circle"/>
            <c:size val="17"/>
            <c:spPr>
              <a:solidFill>
                <a:prstClr val="black"/>
              </a:solidFill>
              <a:ln w="9525" cap="rnd" cmpd="sng" algn="ctr">
                <a:solidFill>
                  <a:prstClr val="black"/>
                </a:solidFill>
                <a:prstDash val="solid"/>
                <a:round/>
              </a:ln>
              <a:effectLst/>
            </c:spPr>
          </c:marker>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numRef>
              <c:f>'TABLAS Y GRAFICOS'!$B$327:$D$327</c:f>
              <c:numCache>
                <c:formatCode>General</c:formatCode>
                <c:ptCount val="3"/>
                <c:pt idx="0">
                  <c:v>2017</c:v>
                </c:pt>
                <c:pt idx="1">
                  <c:v>2018</c:v>
                </c:pt>
                <c:pt idx="2">
                  <c:v>2019</c:v>
                </c:pt>
              </c:numCache>
            </c:numRef>
          </c:cat>
          <c:val>
            <c:numRef>
              <c:f>'TABLAS Y GRAFICOS'!$B$328:$D$328</c:f>
              <c:numCache>
                <c:formatCode>0</c:formatCode>
                <c:ptCount val="3"/>
                <c:pt idx="0">
                  <c:v>158.66666666666666</c:v>
                </c:pt>
                <c:pt idx="1">
                  <c:v>325.26666666666665</c:v>
                </c:pt>
                <c:pt idx="2">
                  <c:v>380.79999999999995</c:v>
                </c:pt>
              </c:numCache>
            </c:numRef>
          </c:val>
          <c:smooth val="0"/>
          <c:extLst xmlns:c16r2="http://schemas.microsoft.com/office/drawing/2015/06/chart">
            <c:ext xmlns:c16="http://schemas.microsoft.com/office/drawing/2014/chart" uri="{C3380CC4-5D6E-409C-BE32-E72D297353CC}">
              <c16:uniqueId val="{00000000-14B6-4B7D-BEDD-E2C34C633488}"/>
            </c:ext>
          </c:extLst>
        </c:ser>
        <c:ser>
          <c:idx val="1"/>
          <c:order val="1"/>
          <c:tx>
            <c:strRef>
              <c:f>'TABLAS Y GRAFICOS'!$A$329</c:f>
              <c:strCache>
                <c:ptCount val="1"/>
                <c:pt idx="0">
                  <c:v>PÚBLICO</c:v>
                </c:pt>
              </c:strCache>
            </c:strRef>
          </c:tx>
          <c:spPr>
            <a:ln w="28575" cap="rnd" cmpd="sng" algn="ctr">
              <a:solidFill>
                <a:prstClr val="black"/>
              </a:solidFill>
              <a:prstDash val="solid"/>
              <a:round/>
            </a:ln>
            <a:effectLst/>
          </c:spPr>
          <c:marker>
            <c:symbol val="circle"/>
            <c:size val="17"/>
            <c:spPr>
              <a:solidFill>
                <a:prstClr val="white"/>
              </a:solidFill>
              <a:ln w="9525" cap="rnd" cmpd="sng" algn="ctr">
                <a:solidFill>
                  <a:prstClr val="black"/>
                </a:solidFill>
                <a:prstDash val="solid"/>
                <a:round/>
              </a:ln>
              <a:effectLst/>
            </c:spPr>
          </c:marker>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numRef>
              <c:f>'TABLAS Y GRAFICOS'!$B$327:$D$327</c:f>
              <c:numCache>
                <c:formatCode>General</c:formatCode>
                <c:ptCount val="3"/>
                <c:pt idx="0">
                  <c:v>2017</c:v>
                </c:pt>
                <c:pt idx="1">
                  <c:v>2018</c:v>
                </c:pt>
                <c:pt idx="2">
                  <c:v>2019</c:v>
                </c:pt>
              </c:numCache>
            </c:numRef>
          </c:cat>
          <c:val>
            <c:numRef>
              <c:f>'TABLAS Y GRAFICOS'!$B$329:$D$329</c:f>
              <c:numCache>
                <c:formatCode>0</c:formatCode>
                <c:ptCount val="3"/>
                <c:pt idx="0">
                  <c:v>0</c:v>
                </c:pt>
                <c:pt idx="1">
                  <c:v>11</c:v>
                </c:pt>
                <c:pt idx="2">
                  <c:v>10</c:v>
                </c:pt>
              </c:numCache>
            </c:numRef>
          </c:val>
          <c:smooth val="0"/>
          <c:extLst xmlns:c16r2="http://schemas.microsoft.com/office/drawing/2015/06/chart">
            <c:ext xmlns:c16="http://schemas.microsoft.com/office/drawing/2014/chart" uri="{C3380CC4-5D6E-409C-BE32-E72D297353CC}">
              <c16:uniqueId val="{00000001-14B6-4B7D-BEDD-E2C34C633488}"/>
            </c:ext>
          </c:extLst>
        </c:ser>
        <c:dLbls>
          <c:dLblPos val="ctr"/>
          <c:showLegendKey val="0"/>
          <c:showVal val="1"/>
          <c:showCatName val="0"/>
          <c:showSerName val="0"/>
          <c:showPercent val="0"/>
          <c:showBubbleSize val="0"/>
        </c:dLbls>
        <c:marker val="1"/>
        <c:smooth val="0"/>
        <c:axId val="-1092637488"/>
        <c:axId val="-1092626608"/>
      </c:lineChart>
      <c:catAx>
        <c:axId val="-1092637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2626608"/>
        <c:crosses val="autoZero"/>
        <c:auto val="1"/>
        <c:lblAlgn val="ctr"/>
        <c:lblOffset val="100"/>
        <c:noMultiLvlLbl val="0"/>
      </c:catAx>
      <c:valAx>
        <c:axId val="-10926266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0" sourceLinked="1"/>
        <c:majorTickMark val="none"/>
        <c:minorTickMark val="none"/>
        <c:tickLblPos val="nextTo"/>
        <c:crossAx val="-10926374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prstClr val="black"/>
            </a:solidFill>
            <a:ln>
              <a:solidFill>
                <a:prstClr val="black"/>
              </a:solidFill>
            </a:ln>
            <a:effectLst>
              <a:outerShdw blurRad="57150" dist="19050" dir="5400000" algn="ctr" rotWithShape="0">
                <a:srgbClr val="000000">
                  <a:alpha val="63000"/>
                </a:srgbClr>
              </a:outerShdw>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Hoja3!$A$124:$A$130</c:f>
              <c:strCache>
                <c:ptCount val="7"/>
                <c:pt idx="0">
                  <c:v>PICHINCHA</c:v>
                </c:pt>
                <c:pt idx="1">
                  <c:v>BOLIVAR</c:v>
                </c:pt>
                <c:pt idx="2">
                  <c:v>COTOPAXI</c:v>
                </c:pt>
                <c:pt idx="3">
                  <c:v>CHIMBORAZO</c:v>
                </c:pt>
                <c:pt idx="4">
                  <c:v>GUAYAS</c:v>
                </c:pt>
                <c:pt idx="5">
                  <c:v>SANTO DOMINGO DE LOS TSACHILAS</c:v>
                </c:pt>
                <c:pt idx="6">
                  <c:v>ESMERALDAS</c:v>
                </c:pt>
              </c:strCache>
            </c:strRef>
          </c:cat>
          <c:val>
            <c:numRef>
              <c:f>Hoja3!$B$124:$B$130</c:f>
              <c:numCache>
                <c:formatCode>General</c:formatCode>
                <c:ptCount val="7"/>
                <c:pt idx="0">
                  <c:v>962</c:v>
                </c:pt>
                <c:pt idx="1">
                  <c:v>243</c:v>
                </c:pt>
                <c:pt idx="2">
                  <c:v>153</c:v>
                </c:pt>
                <c:pt idx="3">
                  <c:v>120</c:v>
                </c:pt>
                <c:pt idx="4">
                  <c:v>52</c:v>
                </c:pt>
                <c:pt idx="5">
                  <c:v>15</c:v>
                </c:pt>
                <c:pt idx="6">
                  <c:v>12</c:v>
                </c:pt>
              </c:numCache>
            </c:numRef>
          </c:val>
          <c:extLst xmlns:c16r2="http://schemas.microsoft.com/office/drawing/2015/06/chart">
            <c:ext xmlns:c16="http://schemas.microsoft.com/office/drawing/2014/chart" uri="{C3380CC4-5D6E-409C-BE32-E72D297353CC}">
              <c16:uniqueId val="{00000000-617B-475E-A409-4B8F6D0E6121}"/>
            </c:ext>
          </c:extLst>
        </c:ser>
        <c:dLbls>
          <c:showLegendKey val="0"/>
          <c:showVal val="0"/>
          <c:showCatName val="0"/>
          <c:showSerName val="0"/>
          <c:showPercent val="0"/>
          <c:showBubbleSize val="0"/>
        </c:dLbls>
        <c:gapWidth val="115"/>
        <c:overlap val="-20"/>
        <c:axId val="-1137905824"/>
        <c:axId val="-1137905280"/>
      </c:barChart>
      <c:catAx>
        <c:axId val="-11379058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37905280"/>
        <c:crosses val="autoZero"/>
        <c:auto val="1"/>
        <c:lblAlgn val="ctr"/>
        <c:lblOffset val="100"/>
        <c:noMultiLvlLbl val="0"/>
      </c:catAx>
      <c:valAx>
        <c:axId val="-1137905280"/>
        <c:scaling>
          <c:orientation val="minMax"/>
        </c:scaling>
        <c:delete val="1"/>
        <c:axPos val="b"/>
        <c:numFmt formatCode="General" sourceLinked="1"/>
        <c:majorTickMark val="none"/>
        <c:minorTickMark val="none"/>
        <c:tickLblPos val="nextTo"/>
        <c:crossAx val="-11379058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w="9525" cap="rnd"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Hoja4!$A$46</c:f>
              <c:strCache>
                <c:ptCount val="1"/>
                <c:pt idx="0">
                  <c:v>Toda la oferta académica</c:v>
                </c:pt>
              </c:strCache>
            </c:strRef>
          </c:tx>
          <c:spPr>
            <a:solidFill>
              <a:prstClr val="black"/>
            </a:solidFill>
            <a:ln>
              <a:solidFill>
                <a:prstClr val="black"/>
              </a:solidFill>
            </a:ln>
            <a:effectLst/>
            <a:sp3d>
              <a:contourClr>
                <a:prstClr val="black"/>
              </a:contourClr>
            </a:sp3d>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val>
            <c:numRef>
              <c:f>Hoja4!$B$46:$C$46</c:f>
              <c:numCache>
                <c:formatCode>#,##0</c:formatCode>
                <c:ptCount val="2"/>
                <c:pt idx="0">
                  <c:v>545440</c:v>
                </c:pt>
                <c:pt idx="1">
                  <c:v>365524</c:v>
                </c:pt>
              </c:numCache>
            </c:numRef>
          </c:val>
          <c:extLst xmlns:c16r2="http://schemas.microsoft.com/office/drawing/2015/06/chart">
            <c:ext xmlns:c16="http://schemas.microsoft.com/office/drawing/2014/chart" uri="{C3380CC4-5D6E-409C-BE32-E72D297353CC}">
              <c16:uniqueId val="{00000000-3FC6-4373-B08C-540139358040}"/>
            </c:ext>
          </c:extLst>
        </c:ser>
        <c:ser>
          <c:idx val="1"/>
          <c:order val="1"/>
          <c:tx>
            <c:strRef>
              <c:f>Hoja4!$A$47</c:f>
              <c:strCache>
                <c:ptCount val="1"/>
                <c:pt idx="0">
                  <c:v>Oferta relacionada con Gestión de Riesgo</c:v>
                </c:pt>
              </c:strCache>
            </c:strRef>
          </c:tx>
          <c:spPr>
            <a:solidFill>
              <a:prstClr val="white"/>
            </a:solidFill>
            <a:ln>
              <a:solidFill>
                <a:prstClr val="black"/>
              </a:solidFill>
            </a:ln>
            <a:effectLst/>
            <a:sp3d>
              <a:contourClr>
                <a:prstClr val="black"/>
              </a:contourClr>
            </a:sp3d>
          </c:spPr>
          <c:invertIfNegative val="0"/>
          <c:dLbls>
            <c:dLbl>
              <c:idx val="0"/>
              <c:layout>
                <c:manualLayout>
                  <c:x val="1.6318391083733903E-2"/>
                  <c:y val="-4.19668415688946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944700213452682E-2"/>
                  <c:y val="-4.7562420444747185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rnd" cmpd="sng" algn="ctr">
                      <a:solidFill>
                        <a:schemeClr val="dk1">
                          <a:lumMod val="50000"/>
                          <a:lumOff val="50000"/>
                        </a:schemeClr>
                      </a:solidFill>
                      <a:prstDash val="solid"/>
                      <a:round/>
                    </a:ln>
                    <a:effectLst/>
                  </c:spPr>
                </c15:leaderLines>
              </c:ext>
            </c:extLst>
          </c:dLbls>
          <c:val>
            <c:numRef>
              <c:f>Hoja4!$B$47:$C$47</c:f>
              <c:numCache>
                <c:formatCode>General</c:formatCode>
                <c:ptCount val="2"/>
                <c:pt idx="0">
                  <c:v>1006</c:v>
                </c:pt>
                <c:pt idx="1">
                  <c:v>709</c:v>
                </c:pt>
              </c:numCache>
            </c:numRef>
          </c:val>
          <c:extLst xmlns:c16r2="http://schemas.microsoft.com/office/drawing/2015/06/chart">
            <c:ext xmlns:c16="http://schemas.microsoft.com/office/drawing/2014/chart" uri="{C3380CC4-5D6E-409C-BE32-E72D297353CC}">
              <c16:uniqueId val="{00000001-3FC6-4373-B08C-540139358040}"/>
            </c:ext>
          </c:extLst>
        </c:ser>
        <c:dLbls>
          <c:showLegendKey val="0"/>
          <c:showVal val="0"/>
          <c:showCatName val="0"/>
          <c:showSerName val="0"/>
          <c:showPercent val="0"/>
          <c:showBubbleSize val="0"/>
        </c:dLbls>
        <c:gapWidth val="65"/>
        <c:shape val="box"/>
        <c:axId val="-1137901472"/>
        <c:axId val="-1137900928"/>
        <c:axId val="0"/>
      </c:bar3DChart>
      <c:catAx>
        <c:axId val="-1137901472"/>
        <c:scaling>
          <c:orientation val="minMax"/>
        </c:scaling>
        <c:delete val="0"/>
        <c:axPos val="b"/>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137900928"/>
        <c:crosses val="autoZero"/>
        <c:auto val="1"/>
        <c:lblAlgn val="ctr"/>
        <c:lblOffset val="100"/>
        <c:noMultiLvlLbl val="0"/>
      </c:catAx>
      <c:valAx>
        <c:axId val="-1137900928"/>
        <c:scaling>
          <c:orientation val="minMax"/>
        </c:scaling>
        <c:delete val="0"/>
        <c:axPos val="l"/>
        <c:majorGridlines>
          <c:spPr>
            <a:ln w="9525" cap="flat" cmpd="sng" algn="ctr">
              <a:solidFill>
                <a:schemeClr val="dk1">
                  <a:lumMod val="15000"/>
                  <a:lumOff val="85000"/>
                </a:schemeClr>
              </a:solidFill>
              <a:prstDash val="solid"/>
              <a:round/>
            </a:ln>
            <a:effectLst/>
          </c:spPr>
        </c:majorGridlines>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11379014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Hoja4!$B$50</c:f>
              <c:strCache>
                <c:ptCount val="1"/>
                <c:pt idx="0">
                  <c:v>Suma de CUPOS OFERTA FINAL REAL *</c:v>
                </c:pt>
              </c:strCache>
            </c:strRef>
          </c:tx>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Hoja4!$A$51:$A$56</c:f>
              <c:strCache>
                <c:ptCount val="6"/>
                <c:pt idx="0">
                  <c:v>BOLIVAR</c:v>
                </c:pt>
                <c:pt idx="1">
                  <c:v>GUAYAS</c:v>
                </c:pt>
                <c:pt idx="2">
                  <c:v>MANABI</c:v>
                </c:pt>
                <c:pt idx="3">
                  <c:v>PICHINCHA</c:v>
                </c:pt>
                <c:pt idx="4">
                  <c:v>SANTO DOMINGO DE LOS TSACHILAS</c:v>
                </c:pt>
                <c:pt idx="5">
                  <c:v>SUCUMBIOS</c:v>
                </c:pt>
              </c:strCache>
            </c:strRef>
          </c:cat>
          <c:val>
            <c:numRef>
              <c:f>Hoja4!$B$51:$B$56</c:f>
              <c:numCache>
                <c:formatCode>General</c:formatCode>
                <c:ptCount val="6"/>
                <c:pt idx="0">
                  <c:v>390</c:v>
                </c:pt>
                <c:pt idx="1">
                  <c:v>152</c:v>
                </c:pt>
                <c:pt idx="2">
                  <c:v>120</c:v>
                </c:pt>
                <c:pt idx="3">
                  <c:v>121</c:v>
                </c:pt>
                <c:pt idx="4">
                  <c:v>163</c:v>
                </c:pt>
                <c:pt idx="5">
                  <c:v>60</c:v>
                </c:pt>
              </c:numCache>
            </c:numRef>
          </c:val>
          <c:extLst xmlns:c16r2="http://schemas.microsoft.com/office/drawing/2015/06/chart">
            <c:ext xmlns:c16="http://schemas.microsoft.com/office/drawing/2014/chart" uri="{C3380CC4-5D6E-409C-BE32-E72D297353CC}">
              <c16:uniqueId val="{00000000-829C-46B4-8A76-734AE234C893}"/>
            </c:ext>
          </c:extLst>
        </c:ser>
        <c:ser>
          <c:idx val="1"/>
          <c:order val="1"/>
          <c:tx>
            <c:strRef>
              <c:f>Hoja4!$C$50</c:f>
              <c:strCache>
                <c:ptCount val="1"/>
                <c:pt idx="0">
                  <c:v>Suma de Acpetación: Número total</c:v>
                </c:pt>
              </c:strCache>
            </c:strRef>
          </c:tx>
          <c:spPr>
            <a:solidFill>
              <a:prstClr val="white"/>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Hoja4!$A$51:$A$56</c:f>
              <c:strCache>
                <c:ptCount val="6"/>
                <c:pt idx="0">
                  <c:v>BOLIVAR</c:v>
                </c:pt>
                <c:pt idx="1">
                  <c:v>GUAYAS</c:v>
                </c:pt>
                <c:pt idx="2">
                  <c:v>MANABI</c:v>
                </c:pt>
                <c:pt idx="3">
                  <c:v>PICHINCHA</c:v>
                </c:pt>
                <c:pt idx="4">
                  <c:v>SANTO DOMINGO DE LOS TSACHILAS</c:v>
                </c:pt>
                <c:pt idx="5">
                  <c:v>SUCUMBIOS</c:v>
                </c:pt>
              </c:strCache>
            </c:strRef>
          </c:cat>
          <c:val>
            <c:numRef>
              <c:f>Hoja4!$C$51:$C$56</c:f>
              <c:numCache>
                <c:formatCode>General</c:formatCode>
                <c:ptCount val="6"/>
                <c:pt idx="0">
                  <c:v>382</c:v>
                </c:pt>
                <c:pt idx="1">
                  <c:v>39</c:v>
                </c:pt>
                <c:pt idx="2">
                  <c:v>80</c:v>
                </c:pt>
                <c:pt idx="3">
                  <c:v>101</c:v>
                </c:pt>
                <c:pt idx="4">
                  <c:v>107</c:v>
                </c:pt>
                <c:pt idx="5">
                  <c:v>0</c:v>
                </c:pt>
              </c:numCache>
            </c:numRef>
          </c:val>
          <c:extLst xmlns:c16r2="http://schemas.microsoft.com/office/drawing/2015/06/chart">
            <c:ext xmlns:c16="http://schemas.microsoft.com/office/drawing/2014/chart" uri="{C3380CC4-5D6E-409C-BE32-E72D297353CC}">
              <c16:uniqueId val="{00000001-829C-46B4-8A76-734AE234C893}"/>
            </c:ext>
          </c:extLst>
        </c:ser>
        <c:dLbls>
          <c:dLblPos val="inEnd"/>
          <c:showLegendKey val="0"/>
          <c:showVal val="1"/>
          <c:showCatName val="0"/>
          <c:showSerName val="0"/>
          <c:showPercent val="0"/>
          <c:showBubbleSize val="0"/>
        </c:dLbls>
        <c:gapWidth val="65"/>
        <c:axId val="-1187080160"/>
        <c:axId val="-1187076896"/>
      </c:barChart>
      <c:catAx>
        <c:axId val="-1187080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187076896"/>
        <c:crosses val="autoZero"/>
        <c:auto val="1"/>
        <c:lblAlgn val="ctr"/>
        <c:lblOffset val="100"/>
        <c:noMultiLvlLbl val="0"/>
      </c:catAx>
      <c:valAx>
        <c:axId val="-11870768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General" sourceLinked="1"/>
        <c:majorTickMark val="none"/>
        <c:minorTickMark val="none"/>
        <c:tickLblPos val="nextTo"/>
        <c:crossAx val="-118708016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Cupos ofertados IES</c:v>
          </c:tx>
          <c:spPr>
            <a:ln w="28575" cap="rnd" cmpd="sng" algn="ctr">
              <a:solidFill>
                <a:prstClr val="black"/>
              </a:solidFill>
              <a:prstDash val="solid"/>
              <a:round/>
            </a:ln>
            <a:effectLst/>
          </c:spPr>
          <c:marker>
            <c:symbol val="circle"/>
            <c:size val="17"/>
            <c:spPr>
              <a:solidFill>
                <a:prstClr val="black"/>
              </a:solidFill>
              <a:ln w="9525" cap="rnd" cmpd="sng" algn="ctr">
                <a:solidFill>
                  <a:prstClr val="black"/>
                </a:solidFill>
                <a:prstDash val="solid"/>
                <a:round/>
              </a:ln>
              <a:effectLst/>
            </c:spPr>
          </c:marker>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Hoja4!$A$68:$A$74</c:f>
              <c:strCache>
                <c:ptCount val="7"/>
                <c:pt idx="0">
                  <c:v>May-2012</c:v>
                </c:pt>
                <c:pt idx="1">
                  <c:v>Nov-2012</c:v>
                </c:pt>
                <c:pt idx="2">
                  <c:v>Abr-2013</c:v>
                </c:pt>
                <c:pt idx="3">
                  <c:v>Sept-2013</c:v>
                </c:pt>
                <c:pt idx="4">
                  <c:v>Mar-2014</c:v>
                </c:pt>
                <c:pt idx="5">
                  <c:v>Sept-2014</c:v>
                </c:pt>
                <c:pt idx="6">
                  <c:v>Mar-2015</c:v>
                </c:pt>
              </c:strCache>
            </c:strRef>
          </c:cat>
          <c:val>
            <c:numRef>
              <c:f>Hoja4!$B$68:$B$74</c:f>
              <c:numCache>
                <c:formatCode>General</c:formatCode>
                <c:ptCount val="7"/>
                <c:pt idx="0">
                  <c:v>51</c:v>
                </c:pt>
                <c:pt idx="1">
                  <c:v>76</c:v>
                </c:pt>
                <c:pt idx="2">
                  <c:v>89</c:v>
                </c:pt>
                <c:pt idx="3">
                  <c:v>92</c:v>
                </c:pt>
                <c:pt idx="4">
                  <c:v>190</c:v>
                </c:pt>
                <c:pt idx="5">
                  <c:v>420</c:v>
                </c:pt>
                <c:pt idx="6">
                  <c:v>88</c:v>
                </c:pt>
              </c:numCache>
            </c:numRef>
          </c:val>
          <c:smooth val="0"/>
          <c:extLst xmlns:c16r2="http://schemas.microsoft.com/office/drawing/2015/06/chart">
            <c:ext xmlns:c16="http://schemas.microsoft.com/office/drawing/2014/chart" uri="{C3380CC4-5D6E-409C-BE32-E72D297353CC}">
              <c16:uniqueId val="{00000000-0058-4DB1-A9DE-554CE957632A}"/>
            </c:ext>
          </c:extLst>
        </c:ser>
        <c:ser>
          <c:idx val="1"/>
          <c:order val="1"/>
          <c:tx>
            <c:v>Cupos aceptados IES</c:v>
          </c:tx>
          <c:spPr>
            <a:ln w="28575" cap="rnd" cmpd="sng" algn="ctr">
              <a:solidFill>
                <a:prstClr val="black"/>
              </a:solidFill>
              <a:prstDash val="solid"/>
              <a:round/>
            </a:ln>
            <a:effectLst/>
          </c:spPr>
          <c:marker>
            <c:symbol val="circle"/>
            <c:size val="17"/>
            <c:spPr>
              <a:solidFill>
                <a:prstClr val="white"/>
              </a:solidFill>
              <a:ln w="9525" cap="rnd" cmpd="sng" algn="ctr">
                <a:solidFill>
                  <a:prstClr val="black"/>
                </a:solidFill>
                <a:prstDash val="solid"/>
                <a:round/>
              </a:ln>
              <a:effectLst/>
            </c:spPr>
          </c:marker>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Hoja4!$A$68:$A$74</c:f>
              <c:strCache>
                <c:ptCount val="7"/>
                <c:pt idx="0">
                  <c:v>May-2012</c:v>
                </c:pt>
                <c:pt idx="1">
                  <c:v>Nov-2012</c:v>
                </c:pt>
                <c:pt idx="2">
                  <c:v>Abr-2013</c:v>
                </c:pt>
                <c:pt idx="3">
                  <c:v>Sept-2013</c:v>
                </c:pt>
                <c:pt idx="4">
                  <c:v>Mar-2014</c:v>
                </c:pt>
                <c:pt idx="5">
                  <c:v>Sept-2014</c:v>
                </c:pt>
                <c:pt idx="6">
                  <c:v>Mar-2015</c:v>
                </c:pt>
              </c:strCache>
            </c:strRef>
          </c:cat>
          <c:val>
            <c:numRef>
              <c:f>Hoja4!$C$68:$C$74</c:f>
              <c:numCache>
                <c:formatCode>General</c:formatCode>
                <c:ptCount val="7"/>
                <c:pt idx="0">
                  <c:v>35</c:v>
                </c:pt>
                <c:pt idx="1">
                  <c:v>63</c:v>
                </c:pt>
                <c:pt idx="2">
                  <c:v>74</c:v>
                </c:pt>
                <c:pt idx="3">
                  <c:v>77</c:v>
                </c:pt>
                <c:pt idx="4">
                  <c:v>94</c:v>
                </c:pt>
                <c:pt idx="5">
                  <c:v>268</c:v>
                </c:pt>
                <c:pt idx="6">
                  <c:v>98</c:v>
                </c:pt>
              </c:numCache>
            </c:numRef>
          </c:val>
          <c:smooth val="0"/>
          <c:extLst xmlns:c16r2="http://schemas.microsoft.com/office/drawing/2015/06/chart">
            <c:ext xmlns:c16="http://schemas.microsoft.com/office/drawing/2014/chart" uri="{C3380CC4-5D6E-409C-BE32-E72D297353CC}">
              <c16:uniqueId val="{00000001-0058-4DB1-A9DE-554CE957632A}"/>
            </c:ext>
          </c:extLst>
        </c:ser>
        <c:dLbls>
          <c:dLblPos val="ctr"/>
          <c:showLegendKey val="0"/>
          <c:showVal val="1"/>
          <c:showCatName val="0"/>
          <c:showSerName val="0"/>
          <c:showPercent val="0"/>
          <c:showBubbleSize val="0"/>
        </c:dLbls>
        <c:marker val="1"/>
        <c:smooth val="0"/>
        <c:axId val="-1093088832"/>
        <c:axId val="-1093088288"/>
      </c:lineChart>
      <c:catAx>
        <c:axId val="-1093088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3088288"/>
        <c:crosses val="autoZero"/>
        <c:auto val="1"/>
        <c:lblAlgn val="ctr"/>
        <c:lblOffset val="100"/>
        <c:noMultiLvlLbl val="0"/>
      </c:catAx>
      <c:valAx>
        <c:axId val="-10930882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General" sourceLinked="1"/>
        <c:majorTickMark val="none"/>
        <c:minorTickMark val="none"/>
        <c:tickLblPos val="nextTo"/>
        <c:crossAx val="-109308883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Hoja4!$A$62</c:f>
              <c:strCache>
                <c:ptCount val="1"/>
                <c:pt idx="0">
                  <c:v>Institutos Técnicos y Tecnológicos</c:v>
                </c:pt>
              </c:strCache>
            </c:strRef>
          </c:tx>
          <c:spPr>
            <a:solidFill>
              <a:prstClr val="black"/>
            </a:solidFill>
            <a:ln>
              <a:solidFill>
                <a:prstClr val="black"/>
              </a:solidFill>
            </a:ln>
            <a:effectLst/>
          </c:spPr>
          <c:invertIfNegative val="0"/>
          <c:dLbls>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Hoja4!$B$61:$C$61</c:f>
              <c:strCache>
                <c:ptCount val="2"/>
                <c:pt idx="0">
                  <c:v>Cupos ofertados</c:v>
                </c:pt>
                <c:pt idx="1">
                  <c:v>Cupos aceptados</c:v>
                </c:pt>
              </c:strCache>
            </c:strRef>
          </c:cat>
          <c:val>
            <c:numRef>
              <c:f>Hoja4!$B$62:$C$62</c:f>
              <c:numCache>
                <c:formatCode>General</c:formatCode>
                <c:ptCount val="2"/>
                <c:pt idx="0">
                  <c:v>476</c:v>
                </c:pt>
                <c:pt idx="1">
                  <c:v>210</c:v>
                </c:pt>
              </c:numCache>
            </c:numRef>
          </c:val>
          <c:extLst xmlns:c16r2="http://schemas.microsoft.com/office/drawing/2015/06/chart">
            <c:ext xmlns:c16="http://schemas.microsoft.com/office/drawing/2014/chart" uri="{C3380CC4-5D6E-409C-BE32-E72D297353CC}">
              <c16:uniqueId val="{00000000-D4D5-430D-9BC0-A4E9187B56E6}"/>
            </c:ext>
          </c:extLst>
        </c:ser>
        <c:ser>
          <c:idx val="1"/>
          <c:order val="1"/>
          <c:tx>
            <c:strRef>
              <c:f>Hoja4!$A$63</c:f>
              <c:strCache>
                <c:ptCount val="1"/>
                <c:pt idx="0">
                  <c:v>Universidades y Escuelas Politécnicas</c:v>
                </c:pt>
              </c:strCache>
            </c:strRef>
          </c:tx>
          <c:spPr>
            <a:solidFill>
              <a:prstClr val="white"/>
            </a:solidFill>
            <a:ln>
              <a:solidFill>
                <a:prstClr val="black"/>
              </a:solidFill>
            </a:ln>
            <a:effectLst/>
          </c:spPr>
          <c:invertIfNegative val="0"/>
          <c:dLbls>
            <c:spPr>
              <a:solidFill>
                <a:prstClr val="white"/>
              </a:solidFill>
              <a:ln>
                <a:solidFill>
                  <a:prstClr val="black"/>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rnd" cmpd="sng" algn="ctr">
                      <a:solidFill>
                        <a:schemeClr val="dk1">
                          <a:lumMod val="50000"/>
                          <a:lumOff val="50000"/>
                        </a:schemeClr>
                      </a:solidFill>
                      <a:prstDash val="solid"/>
                      <a:round/>
                    </a:ln>
                    <a:effectLst/>
                  </c:spPr>
                </c15:leaderLines>
              </c:ext>
            </c:extLst>
          </c:dLbls>
          <c:cat>
            <c:strRef>
              <c:f>Hoja4!$B$61:$C$61</c:f>
              <c:strCache>
                <c:ptCount val="2"/>
                <c:pt idx="0">
                  <c:v>Cupos ofertados</c:v>
                </c:pt>
                <c:pt idx="1">
                  <c:v>Cupos aceptados</c:v>
                </c:pt>
              </c:strCache>
            </c:strRef>
          </c:cat>
          <c:val>
            <c:numRef>
              <c:f>Hoja4!$B$63:$C$63</c:f>
              <c:numCache>
                <c:formatCode>General</c:formatCode>
                <c:ptCount val="2"/>
                <c:pt idx="0">
                  <c:v>530</c:v>
                </c:pt>
                <c:pt idx="1">
                  <c:v>499</c:v>
                </c:pt>
              </c:numCache>
            </c:numRef>
          </c:val>
          <c:extLst xmlns:c16r2="http://schemas.microsoft.com/office/drawing/2015/06/chart">
            <c:ext xmlns:c16="http://schemas.microsoft.com/office/drawing/2014/chart" uri="{C3380CC4-5D6E-409C-BE32-E72D297353CC}">
              <c16:uniqueId val="{00000001-D4D5-430D-9BC0-A4E9187B56E6}"/>
            </c:ext>
          </c:extLst>
        </c:ser>
        <c:dLbls>
          <c:dLblPos val="inEnd"/>
          <c:showLegendKey val="0"/>
          <c:showVal val="1"/>
          <c:showCatName val="0"/>
          <c:showSerName val="0"/>
          <c:showPercent val="0"/>
          <c:showBubbleSize val="0"/>
        </c:dLbls>
        <c:gapWidth val="65"/>
        <c:axId val="-1093087744"/>
        <c:axId val="-1093093728"/>
      </c:barChart>
      <c:catAx>
        <c:axId val="-1093087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093093728"/>
        <c:crosses val="autoZero"/>
        <c:auto val="1"/>
        <c:lblAlgn val="ctr"/>
        <c:lblOffset val="100"/>
        <c:noMultiLvlLbl val="0"/>
      </c:catAx>
      <c:valAx>
        <c:axId val="-1093093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General" sourceLinked="1"/>
        <c:majorTickMark val="none"/>
        <c:minorTickMark val="none"/>
        <c:tickLblPos val="nextTo"/>
        <c:crossAx val="-109308774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A2C-488B-9A80-C0FC3BE5538E}"/>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A2C-488B-9A80-C0FC3BE5538E}"/>
              </c:ext>
            </c:extLst>
          </c:dPt>
          <c:dPt>
            <c:idx val="2"/>
            <c:bubble3D val="0"/>
            <c:spPr>
              <a:pattFill prst="pct50">
                <a:fgClr>
                  <a:prstClr val="black"/>
                </a:fgClr>
                <a:bgClr>
                  <a:prstClr val="white"/>
                </a:bgClr>
              </a:patt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A2C-488B-9A80-C0FC3BE5538E}"/>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'resultado estudiantes'!$H$38:$H$40</c:f>
              <c:strCache>
                <c:ptCount val="3"/>
                <c:pt idx="0">
                  <c:v>No</c:v>
                </c:pt>
                <c:pt idx="1">
                  <c:v>Sí</c:v>
                </c:pt>
                <c:pt idx="2">
                  <c:v>(en blanco)</c:v>
                </c:pt>
              </c:strCache>
            </c:strRef>
          </c:cat>
          <c:val>
            <c:numRef>
              <c:f>'resultado estudiantes'!$I$38:$I$40</c:f>
              <c:numCache>
                <c:formatCode>General</c:formatCode>
                <c:ptCount val="3"/>
                <c:pt idx="0">
                  <c:v>134</c:v>
                </c:pt>
                <c:pt idx="1">
                  <c:v>116</c:v>
                </c:pt>
                <c:pt idx="2">
                  <c:v>121</c:v>
                </c:pt>
              </c:numCache>
            </c:numRef>
          </c:val>
          <c:extLst xmlns:c16r2="http://schemas.microsoft.com/office/drawing/2015/06/chart">
            <c:ext xmlns:c16="http://schemas.microsoft.com/office/drawing/2014/chart" uri="{C3380CC4-5D6E-409C-BE32-E72D297353CC}">
              <c16:uniqueId val="{00000006-CA2C-488B-9A80-C0FC3BE5538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prstClr val="black"/>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84F-4DEE-8B2C-F89CFF57E815}"/>
              </c:ext>
            </c:extLst>
          </c:dPt>
          <c:dPt>
            <c:idx val="1"/>
            <c:bubble3D val="0"/>
            <c:spPr>
              <a:solidFill>
                <a:prstClr val="white"/>
              </a:solid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84F-4DEE-8B2C-F89CFF57E815}"/>
              </c:ext>
            </c:extLst>
          </c:dPt>
          <c:dPt>
            <c:idx val="2"/>
            <c:bubble3D val="0"/>
            <c:spPr>
              <a:pattFill prst="pct50">
                <a:fgClr>
                  <a:prstClr val="black"/>
                </a:fgClr>
                <a:bgClr>
                  <a:prstClr val="white"/>
                </a:bgClr>
              </a:pattFill>
              <a:ln>
                <a:solidFill>
                  <a:prstClr val="black"/>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84F-4DEE-8B2C-F89CFF57E815}"/>
              </c:ext>
            </c:extLst>
          </c:dPt>
          <c:dLbls>
            <c:spPr>
              <a:pattFill prst="pct75">
                <a:fgClr>
                  <a:sysClr val="windowText" lastClr="000000">
                    <a:lumMod val="75000"/>
                    <a:lumOff val="25000"/>
                  </a:sysClr>
                </a:fgClr>
                <a:bgClr>
                  <a:sysClr val="windowText" lastClr="000000">
                    <a:lumMod val="65000"/>
                    <a:lumOff val="35000"/>
                  </a:sysClr>
                </a:bgClr>
              </a:pattFill>
              <a:ln>
                <a:solidFill>
                  <a:prstClr val="black"/>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rnd" cmpd="sng" algn="ctr">
                  <a:solidFill>
                    <a:schemeClr val="dk1">
                      <a:lumMod val="50000"/>
                      <a:lumOff val="50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'resultado estudiantes'!$M$40:$M$42</c:f>
              <c:strCache>
                <c:ptCount val="3"/>
                <c:pt idx="0">
                  <c:v>No</c:v>
                </c:pt>
                <c:pt idx="1">
                  <c:v>Sí</c:v>
                </c:pt>
                <c:pt idx="2">
                  <c:v>(en blanco)</c:v>
                </c:pt>
              </c:strCache>
            </c:strRef>
          </c:cat>
          <c:val>
            <c:numRef>
              <c:f>'resultado estudiantes'!$N$40:$N$42</c:f>
              <c:numCache>
                <c:formatCode>General</c:formatCode>
                <c:ptCount val="3"/>
                <c:pt idx="0">
                  <c:v>183</c:v>
                </c:pt>
                <c:pt idx="1">
                  <c:v>67</c:v>
                </c:pt>
                <c:pt idx="2">
                  <c:v>121</c:v>
                </c:pt>
              </c:numCache>
            </c:numRef>
          </c:val>
          <c:extLst xmlns:c16r2="http://schemas.microsoft.com/office/drawing/2015/06/chart">
            <c:ext xmlns:c16="http://schemas.microsoft.com/office/drawing/2014/chart" uri="{C3380CC4-5D6E-409C-BE32-E72D297353CC}">
              <c16:uniqueId val="{00000006-484F-4DEE-8B2C-F89CFF57E81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4E72E-A2ED-4F65-A697-51130BD445C7}" type="doc">
      <dgm:prSet loTypeId="urn:microsoft.com/office/officeart/2005/8/layout/hierarchy3" loCatId="hierarchy" qsTypeId="urn:microsoft.com/office/officeart/2005/8/quickstyle/3d3" qsCatId="3D" csTypeId="urn:microsoft.com/office/officeart/2005/8/colors/colorful3" csCatId="colorful" phldr="1"/>
      <dgm:spPr/>
      <dgm:t>
        <a:bodyPr/>
        <a:lstStyle/>
        <a:p>
          <a:endParaRPr lang="es-ES"/>
        </a:p>
      </dgm:t>
    </dgm:pt>
    <dgm:pt modelId="{62F34948-9676-4FB9-8C43-E3570645422B}">
      <dgm:prSet phldrT="[Texto]" custT="1"/>
      <dgm:spPr/>
      <dgm:t>
        <a:bodyPr/>
        <a:lstStyle/>
        <a:p>
          <a:r>
            <a:rPr lang="es-ES" sz="1800" dirty="0" smtClean="0">
              <a:latin typeface="Bodoni MT" panose="02070603080606020203" pitchFamily="18" charset="0"/>
            </a:rPr>
            <a:t>REDUCIR</a:t>
          </a:r>
          <a:endParaRPr lang="es-ES" sz="1800" dirty="0">
            <a:latin typeface="Bodoni MT" panose="02070603080606020203" pitchFamily="18" charset="0"/>
          </a:endParaRPr>
        </a:p>
      </dgm:t>
    </dgm:pt>
    <dgm:pt modelId="{5B1B413C-BA10-42FF-980A-4A9F45644CEB}" type="parTrans" cxnId="{7FFF4ED4-5C7D-4D46-83E3-B2D02D7FA561}">
      <dgm:prSet/>
      <dgm:spPr/>
      <dgm:t>
        <a:bodyPr/>
        <a:lstStyle/>
        <a:p>
          <a:endParaRPr lang="es-ES" sz="1800">
            <a:latin typeface="Bodoni MT" panose="02070603080606020203" pitchFamily="18" charset="0"/>
          </a:endParaRPr>
        </a:p>
      </dgm:t>
    </dgm:pt>
    <dgm:pt modelId="{BC7C9C81-2C85-42C6-A987-1AD15C535AC2}" type="sibTrans" cxnId="{7FFF4ED4-5C7D-4D46-83E3-B2D02D7FA561}">
      <dgm:prSet/>
      <dgm:spPr/>
      <dgm:t>
        <a:bodyPr/>
        <a:lstStyle/>
        <a:p>
          <a:endParaRPr lang="es-ES" sz="1800">
            <a:latin typeface="Bodoni MT" panose="02070603080606020203" pitchFamily="18" charset="0"/>
          </a:endParaRPr>
        </a:p>
      </dgm:t>
    </dgm:pt>
    <dgm:pt modelId="{6C60015C-38C8-4669-9BBA-10E9BBEA2D1F}">
      <dgm:prSet phldrT="[Texto]" custT="1"/>
      <dgm:spPr/>
      <dgm:t>
        <a:bodyPr/>
        <a:lstStyle/>
        <a:p>
          <a:r>
            <a:rPr lang="es-ES" sz="1800" dirty="0" smtClean="0">
              <a:latin typeface="Bodoni MT" panose="02070603080606020203" pitchFamily="18" charset="0"/>
            </a:rPr>
            <a:t>INCREMENTAR</a:t>
          </a:r>
          <a:endParaRPr lang="es-ES" sz="1800" dirty="0">
            <a:latin typeface="Bodoni MT" panose="02070603080606020203" pitchFamily="18" charset="0"/>
          </a:endParaRPr>
        </a:p>
      </dgm:t>
    </dgm:pt>
    <dgm:pt modelId="{F94B8DA6-B09C-4D29-9E0A-50F292F2E3A8}" type="parTrans" cxnId="{49E76071-3DF9-4A58-8B47-1FAB982783C7}">
      <dgm:prSet/>
      <dgm:spPr/>
      <dgm:t>
        <a:bodyPr/>
        <a:lstStyle/>
        <a:p>
          <a:endParaRPr lang="es-ES" sz="1800">
            <a:latin typeface="Bodoni MT" panose="02070603080606020203" pitchFamily="18" charset="0"/>
          </a:endParaRPr>
        </a:p>
      </dgm:t>
    </dgm:pt>
    <dgm:pt modelId="{416A3307-E3BB-4969-902E-203E85A54D32}" type="sibTrans" cxnId="{49E76071-3DF9-4A58-8B47-1FAB982783C7}">
      <dgm:prSet/>
      <dgm:spPr/>
      <dgm:t>
        <a:bodyPr/>
        <a:lstStyle/>
        <a:p>
          <a:endParaRPr lang="es-ES" sz="1800">
            <a:latin typeface="Bodoni MT" panose="02070603080606020203" pitchFamily="18" charset="0"/>
          </a:endParaRPr>
        </a:p>
      </dgm:t>
    </dgm:pt>
    <dgm:pt modelId="{46E290B5-6708-4839-91B2-4AC24F08B525}">
      <dgm:prSet phldrT="[Texto]" custT="1"/>
      <dgm:spPr/>
      <dgm:t>
        <a:bodyPr/>
        <a:lstStyle/>
        <a:p>
          <a:r>
            <a:rPr lang="es-ES" sz="1800" dirty="0" smtClean="0">
              <a:latin typeface="Bodoni MT" panose="02070603080606020203" pitchFamily="18" charset="0"/>
            </a:rPr>
            <a:t>Países con estrategas nacionales y locales de RRD</a:t>
          </a:r>
          <a:endParaRPr lang="es-ES" sz="1800" dirty="0">
            <a:latin typeface="Bodoni MT" panose="02070603080606020203" pitchFamily="18" charset="0"/>
          </a:endParaRPr>
        </a:p>
      </dgm:t>
    </dgm:pt>
    <dgm:pt modelId="{8C36DC8F-5A82-42C3-8ABE-F3D8C4889C0D}" type="parTrans" cxnId="{5BFFD9BD-5199-4B71-8612-A8D6E47C26CB}">
      <dgm:prSet/>
      <dgm:spPr/>
      <dgm:t>
        <a:bodyPr/>
        <a:lstStyle/>
        <a:p>
          <a:endParaRPr lang="es-ES" sz="1800">
            <a:latin typeface="Bodoni MT" panose="02070603080606020203" pitchFamily="18" charset="0"/>
          </a:endParaRPr>
        </a:p>
      </dgm:t>
    </dgm:pt>
    <dgm:pt modelId="{2B97B50A-70F3-4D81-81BC-DE08A2F2B6B8}" type="sibTrans" cxnId="{5BFFD9BD-5199-4B71-8612-A8D6E47C26CB}">
      <dgm:prSet/>
      <dgm:spPr/>
      <dgm:t>
        <a:bodyPr/>
        <a:lstStyle/>
        <a:p>
          <a:endParaRPr lang="es-ES" sz="1800">
            <a:latin typeface="Bodoni MT" panose="02070603080606020203" pitchFamily="18" charset="0"/>
          </a:endParaRPr>
        </a:p>
      </dgm:t>
    </dgm:pt>
    <dgm:pt modelId="{A75F6D6F-6E54-4E83-A8F6-A0FC5D1C7CC2}">
      <dgm:prSet phldrT="[Texto]" custT="1"/>
      <dgm:spPr/>
      <dgm:t>
        <a:bodyPr/>
        <a:lstStyle/>
        <a:p>
          <a:r>
            <a:rPr lang="es-ES" sz="1800" dirty="0" smtClean="0">
              <a:latin typeface="Bodoni MT" panose="02070603080606020203" pitchFamily="18" charset="0"/>
            </a:rPr>
            <a:t>Cantidad de muertes</a:t>
          </a:r>
          <a:endParaRPr lang="es-ES" sz="1800" dirty="0">
            <a:latin typeface="Bodoni MT" panose="02070603080606020203" pitchFamily="18" charset="0"/>
          </a:endParaRPr>
        </a:p>
      </dgm:t>
    </dgm:pt>
    <dgm:pt modelId="{698BD5DD-0D6C-4136-9CFA-49A6232D9B08}" type="parTrans" cxnId="{0332BCCA-7F12-4635-B725-70D8FBD445EC}">
      <dgm:prSet/>
      <dgm:spPr/>
      <dgm:t>
        <a:bodyPr/>
        <a:lstStyle/>
        <a:p>
          <a:endParaRPr lang="es-ES" sz="1800">
            <a:latin typeface="Bodoni MT" panose="02070603080606020203" pitchFamily="18" charset="0"/>
          </a:endParaRPr>
        </a:p>
      </dgm:t>
    </dgm:pt>
    <dgm:pt modelId="{17803865-0D86-46F1-926B-2EDF0901869D}" type="sibTrans" cxnId="{0332BCCA-7F12-4635-B725-70D8FBD445EC}">
      <dgm:prSet/>
      <dgm:spPr/>
      <dgm:t>
        <a:bodyPr/>
        <a:lstStyle/>
        <a:p>
          <a:endParaRPr lang="es-ES" sz="1800">
            <a:latin typeface="Bodoni MT" panose="02070603080606020203" pitchFamily="18" charset="0"/>
          </a:endParaRPr>
        </a:p>
      </dgm:t>
    </dgm:pt>
    <dgm:pt modelId="{00F16C57-2583-4F09-84B2-7CA53404067B}">
      <dgm:prSet phldrT="[Texto]" custT="1"/>
      <dgm:spPr/>
      <dgm:t>
        <a:bodyPr/>
        <a:lstStyle/>
        <a:p>
          <a:r>
            <a:rPr lang="es-ES" sz="1800" dirty="0" smtClean="0">
              <a:latin typeface="Bodoni MT" panose="02070603080606020203" pitchFamily="18" charset="0"/>
            </a:rPr>
            <a:t>Población afectada</a:t>
          </a:r>
          <a:endParaRPr lang="es-ES" sz="1800" dirty="0">
            <a:latin typeface="Bodoni MT" panose="02070603080606020203" pitchFamily="18" charset="0"/>
          </a:endParaRPr>
        </a:p>
      </dgm:t>
    </dgm:pt>
    <dgm:pt modelId="{3D6A5BD7-BF0F-4906-AB04-EEFD4A582F58}" type="parTrans" cxnId="{D7E3C2F5-A970-448C-BA86-DB2D0ABFC1C1}">
      <dgm:prSet/>
      <dgm:spPr/>
      <dgm:t>
        <a:bodyPr/>
        <a:lstStyle/>
        <a:p>
          <a:endParaRPr lang="es-ES" sz="1800">
            <a:latin typeface="Bodoni MT" panose="02070603080606020203" pitchFamily="18" charset="0"/>
          </a:endParaRPr>
        </a:p>
      </dgm:t>
    </dgm:pt>
    <dgm:pt modelId="{5711500F-142E-4AFC-AE8C-19C42DCC9442}" type="sibTrans" cxnId="{D7E3C2F5-A970-448C-BA86-DB2D0ABFC1C1}">
      <dgm:prSet/>
      <dgm:spPr/>
      <dgm:t>
        <a:bodyPr/>
        <a:lstStyle/>
        <a:p>
          <a:endParaRPr lang="es-ES" sz="1800">
            <a:latin typeface="Bodoni MT" panose="02070603080606020203" pitchFamily="18" charset="0"/>
          </a:endParaRPr>
        </a:p>
      </dgm:t>
    </dgm:pt>
    <dgm:pt modelId="{E661EEBD-DD3F-45CC-81A3-5E3F2824C8A7}">
      <dgm:prSet phldrT="[Texto]" custT="1"/>
      <dgm:spPr/>
      <dgm:t>
        <a:bodyPr/>
        <a:lstStyle/>
        <a:p>
          <a:r>
            <a:rPr lang="es-ES" sz="1800" dirty="0" smtClean="0">
              <a:latin typeface="Bodoni MT" panose="02070603080606020203" pitchFamily="18" charset="0"/>
            </a:rPr>
            <a:t>Pérdidas económicas</a:t>
          </a:r>
          <a:endParaRPr lang="es-ES" sz="1800" dirty="0">
            <a:latin typeface="Bodoni MT" panose="02070603080606020203" pitchFamily="18" charset="0"/>
          </a:endParaRPr>
        </a:p>
      </dgm:t>
    </dgm:pt>
    <dgm:pt modelId="{756BE569-B8B8-47E8-A641-54E4C1395228}" type="parTrans" cxnId="{B5AD00E7-E481-417F-A028-12B2A70E5E82}">
      <dgm:prSet/>
      <dgm:spPr/>
      <dgm:t>
        <a:bodyPr/>
        <a:lstStyle/>
        <a:p>
          <a:endParaRPr lang="es-ES" sz="1800">
            <a:latin typeface="Bodoni MT" panose="02070603080606020203" pitchFamily="18" charset="0"/>
          </a:endParaRPr>
        </a:p>
      </dgm:t>
    </dgm:pt>
    <dgm:pt modelId="{884DFD93-2132-4A76-823D-CFC7C78680A8}" type="sibTrans" cxnId="{B5AD00E7-E481-417F-A028-12B2A70E5E82}">
      <dgm:prSet/>
      <dgm:spPr/>
      <dgm:t>
        <a:bodyPr/>
        <a:lstStyle/>
        <a:p>
          <a:endParaRPr lang="es-ES" sz="1800">
            <a:latin typeface="Bodoni MT" panose="02070603080606020203" pitchFamily="18" charset="0"/>
          </a:endParaRPr>
        </a:p>
      </dgm:t>
    </dgm:pt>
    <dgm:pt modelId="{F192FCA8-0C9A-4074-ABDE-AE2F33C6D4E7}">
      <dgm:prSet phldrT="[Texto]" custT="1"/>
      <dgm:spPr/>
      <dgm:t>
        <a:bodyPr/>
        <a:lstStyle/>
        <a:p>
          <a:r>
            <a:rPr lang="es-ES" sz="1800" dirty="0" smtClean="0">
              <a:latin typeface="Bodoni MT" panose="02070603080606020203" pitchFamily="18" charset="0"/>
            </a:rPr>
            <a:t>Daños a la infraestructura crítica y la interrupción de los servicios básicos</a:t>
          </a:r>
          <a:endParaRPr lang="es-ES" sz="1800" dirty="0">
            <a:latin typeface="Bodoni MT" panose="02070603080606020203" pitchFamily="18" charset="0"/>
          </a:endParaRPr>
        </a:p>
      </dgm:t>
    </dgm:pt>
    <dgm:pt modelId="{A41A5D8E-2140-4A19-AE11-3FCB2110608E}" type="parTrans" cxnId="{90807558-B64D-4CDE-A83C-FC996E4E4202}">
      <dgm:prSet/>
      <dgm:spPr/>
      <dgm:t>
        <a:bodyPr/>
        <a:lstStyle/>
        <a:p>
          <a:endParaRPr lang="es-ES" sz="1800">
            <a:latin typeface="Bodoni MT" panose="02070603080606020203" pitchFamily="18" charset="0"/>
          </a:endParaRPr>
        </a:p>
      </dgm:t>
    </dgm:pt>
    <dgm:pt modelId="{C9023307-FA77-4180-B563-B55251095504}" type="sibTrans" cxnId="{90807558-B64D-4CDE-A83C-FC996E4E4202}">
      <dgm:prSet/>
      <dgm:spPr/>
      <dgm:t>
        <a:bodyPr/>
        <a:lstStyle/>
        <a:p>
          <a:endParaRPr lang="es-ES" sz="1800">
            <a:latin typeface="Bodoni MT" panose="02070603080606020203" pitchFamily="18" charset="0"/>
          </a:endParaRPr>
        </a:p>
      </dgm:t>
    </dgm:pt>
    <dgm:pt modelId="{5BAE9AEA-7E6A-4E18-B495-3D04FD9F20A3}">
      <dgm:prSet phldrT="[Texto]" custT="1"/>
      <dgm:spPr/>
      <dgm:t>
        <a:bodyPr/>
        <a:lstStyle/>
        <a:p>
          <a:r>
            <a:rPr lang="es-ES" sz="1800" dirty="0" smtClean="0">
              <a:latin typeface="Bodoni MT" panose="02070603080606020203" pitchFamily="18" charset="0"/>
            </a:rPr>
            <a:t>Cooperación internacional</a:t>
          </a:r>
          <a:endParaRPr lang="es-ES" sz="1800" dirty="0">
            <a:latin typeface="Bodoni MT" panose="02070603080606020203" pitchFamily="18" charset="0"/>
          </a:endParaRPr>
        </a:p>
      </dgm:t>
    </dgm:pt>
    <dgm:pt modelId="{4588A30C-7A79-4CDE-82E1-0A8B683B4D4D}" type="parTrans" cxnId="{9B9B89B0-B02A-41F7-AA94-DEA184190D1D}">
      <dgm:prSet/>
      <dgm:spPr/>
      <dgm:t>
        <a:bodyPr/>
        <a:lstStyle/>
        <a:p>
          <a:endParaRPr lang="es-ES" sz="1800">
            <a:latin typeface="Bodoni MT" panose="02070603080606020203" pitchFamily="18" charset="0"/>
          </a:endParaRPr>
        </a:p>
      </dgm:t>
    </dgm:pt>
    <dgm:pt modelId="{0BCC4E47-E0ED-4640-816C-7F162DA8D1A6}" type="sibTrans" cxnId="{9B9B89B0-B02A-41F7-AA94-DEA184190D1D}">
      <dgm:prSet/>
      <dgm:spPr/>
      <dgm:t>
        <a:bodyPr/>
        <a:lstStyle/>
        <a:p>
          <a:endParaRPr lang="es-ES" sz="1800">
            <a:latin typeface="Bodoni MT" panose="02070603080606020203" pitchFamily="18" charset="0"/>
          </a:endParaRPr>
        </a:p>
      </dgm:t>
    </dgm:pt>
    <dgm:pt modelId="{1C5CDDF7-A962-4DD8-8893-3863C379060A}">
      <dgm:prSet phldrT="[Texto]" custT="1"/>
      <dgm:spPr/>
      <dgm:t>
        <a:bodyPr/>
        <a:lstStyle/>
        <a:p>
          <a:r>
            <a:rPr lang="es-ES" sz="1800" dirty="0" smtClean="0">
              <a:latin typeface="Bodoni MT" panose="02070603080606020203" pitchFamily="18" charset="0"/>
            </a:rPr>
            <a:t>Disponibilidad y acceso a sistemas de alerta temprana, información y evaluaciones sobre el riesgo</a:t>
          </a:r>
          <a:endParaRPr lang="es-ES" sz="1800" dirty="0">
            <a:latin typeface="Bodoni MT" panose="02070603080606020203" pitchFamily="18" charset="0"/>
          </a:endParaRPr>
        </a:p>
      </dgm:t>
    </dgm:pt>
    <dgm:pt modelId="{4E1C7CC2-2945-4E72-91E1-3204A5981BA9}" type="parTrans" cxnId="{A50F743B-8072-4478-BABE-272FFD661E5D}">
      <dgm:prSet/>
      <dgm:spPr/>
      <dgm:t>
        <a:bodyPr/>
        <a:lstStyle/>
        <a:p>
          <a:endParaRPr lang="es-ES" sz="1800">
            <a:latin typeface="Bodoni MT" panose="02070603080606020203" pitchFamily="18" charset="0"/>
          </a:endParaRPr>
        </a:p>
      </dgm:t>
    </dgm:pt>
    <dgm:pt modelId="{5F6F78DC-02C2-4F4E-9EE3-0A8F93966C13}" type="sibTrans" cxnId="{A50F743B-8072-4478-BABE-272FFD661E5D}">
      <dgm:prSet/>
      <dgm:spPr/>
      <dgm:t>
        <a:bodyPr/>
        <a:lstStyle/>
        <a:p>
          <a:endParaRPr lang="es-ES" sz="1800">
            <a:latin typeface="Bodoni MT" panose="02070603080606020203" pitchFamily="18" charset="0"/>
          </a:endParaRPr>
        </a:p>
      </dgm:t>
    </dgm:pt>
    <dgm:pt modelId="{412D724D-6A61-4F57-8337-FD660F67EC67}" type="pres">
      <dgm:prSet presAssocID="{5A24E72E-A2ED-4F65-A697-51130BD445C7}" presName="diagram" presStyleCnt="0">
        <dgm:presLayoutVars>
          <dgm:chPref val="1"/>
          <dgm:dir/>
          <dgm:animOne val="branch"/>
          <dgm:animLvl val="lvl"/>
          <dgm:resizeHandles/>
        </dgm:presLayoutVars>
      </dgm:prSet>
      <dgm:spPr/>
      <dgm:t>
        <a:bodyPr/>
        <a:lstStyle/>
        <a:p>
          <a:endParaRPr lang="es-ES"/>
        </a:p>
      </dgm:t>
    </dgm:pt>
    <dgm:pt modelId="{BE5B8A37-F289-49D5-B575-4DC5CDBC3839}" type="pres">
      <dgm:prSet presAssocID="{62F34948-9676-4FB9-8C43-E3570645422B}" presName="root" presStyleCnt="0"/>
      <dgm:spPr/>
    </dgm:pt>
    <dgm:pt modelId="{5B749DC7-231D-42BE-B7AB-4D9AFD253DB8}" type="pres">
      <dgm:prSet presAssocID="{62F34948-9676-4FB9-8C43-E3570645422B}" presName="rootComposite" presStyleCnt="0"/>
      <dgm:spPr/>
    </dgm:pt>
    <dgm:pt modelId="{57D50EFA-899A-4F42-91B0-E0F40EF7D6AD}" type="pres">
      <dgm:prSet presAssocID="{62F34948-9676-4FB9-8C43-E3570645422B}" presName="rootText" presStyleLbl="node1" presStyleIdx="0" presStyleCnt="2" custScaleX="119460"/>
      <dgm:spPr/>
      <dgm:t>
        <a:bodyPr/>
        <a:lstStyle/>
        <a:p>
          <a:endParaRPr lang="es-ES"/>
        </a:p>
      </dgm:t>
    </dgm:pt>
    <dgm:pt modelId="{8009B856-C5A8-4144-B40B-2CA44D932C08}" type="pres">
      <dgm:prSet presAssocID="{62F34948-9676-4FB9-8C43-E3570645422B}" presName="rootConnector" presStyleLbl="node1" presStyleIdx="0" presStyleCnt="2"/>
      <dgm:spPr/>
      <dgm:t>
        <a:bodyPr/>
        <a:lstStyle/>
        <a:p>
          <a:endParaRPr lang="es-ES"/>
        </a:p>
      </dgm:t>
    </dgm:pt>
    <dgm:pt modelId="{1AC984E5-A4C2-4E68-ACCC-4A2E3913059C}" type="pres">
      <dgm:prSet presAssocID="{62F34948-9676-4FB9-8C43-E3570645422B}" presName="childShape" presStyleCnt="0"/>
      <dgm:spPr/>
    </dgm:pt>
    <dgm:pt modelId="{836F8AB8-1CCC-4358-A889-72BAF2A0552B}" type="pres">
      <dgm:prSet presAssocID="{698BD5DD-0D6C-4136-9CFA-49A6232D9B08}" presName="Name13" presStyleLbl="parChTrans1D2" presStyleIdx="0" presStyleCnt="7"/>
      <dgm:spPr/>
      <dgm:t>
        <a:bodyPr/>
        <a:lstStyle/>
        <a:p>
          <a:endParaRPr lang="es-ES"/>
        </a:p>
      </dgm:t>
    </dgm:pt>
    <dgm:pt modelId="{4734BD32-AEBB-4D7B-8223-F32089EA9C7F}" type="pres">
      <dgm:prSet presAssocID="{A75F6D6F-6E54-4E83-A8F6-A0FC5D1C7CC2}" presName="childText" presStyleLbl="bgAcc1" presStyleIdx="0" presStyleCnt="7" custScaleX="223224" custScaleY="105047">
        <dgm:presLayoutVars>
          <dgm:bulletEnabled val="1"/>
        </dgm:presLayoutVars>
      </dgm:prSet>
      <dgm:spPr/>
      <dgm:t>
        <a:bodyPr/>
        <a:lstStyle/>
        <a:p>
          <a:endParaRPr lang="es-ES"/>
        </a:p>
      </dgm:t>
    </dgm:pt>
    <dgm:pt modelId="{6C5E1FF1-66AE-4C10-9EAD-B2ACF47898FD}" type="pres">
      <dgm:prSet presAssocID="{3D6A5BD7-BF0F-4906-AB04-EEFD4A582F58}" presName="Name13" presStyleLbl="parChTrans1D2" presStyleIdx="1" presStyleCnt="7"/>
      <dgm:spPr/>
      <dgm:t>
        <a:bodyPr/>
        <a:lstStyle/>
        <a:p>
          <a:endParaRPr lang="es-ES"/>
        </a:p>
      </dgm:t>
    </dgm:pt>
    <dgm:pt modelId="{23FB3B03-593A-419A-8B64-63F2DFCF9685}" type="pres">
      <dgm:prSet presAssocID="{00F16C57-2583-4F09-84B2-7CA53404067B}" presName="childText" presStyleLbl="bgAcc1" presStyleIdx="1" presStyleCnt="7" custScaleX="223224" custScaleY="105047">
        <dgm:presLayoutVars>
          <dgm:bulletEnabled val="1"/>
        </dgm:presLayoutVars>
      </dgm:prSet>
      <dgm:spPr/>
      <dgm:t>
        <a:bodyPr/>
        <a:lstStyle/>
        <a:p>
          <a:endParaRPr lang="es-ES"/>
        </a:p>
      </dgm:t>
    </dgm:pt>
    <dgm:pt modelId="{09BF4105-37BA-4AE4-A70B-1C6384EBA966}" type="pres">
      <dgm:prSet presAssocID="{756BE569-B8B8-47E8-A641-54E4C1395228}" presName="Name13" presStyleLbl="parChTrans1D2" presStyleIdx="2" presStyleCnt="7"/>
      <dgm:spPr/>
      <dgm:t>
        <a:bodyPr/>
        <a:lstStyle/>
        <a:p>
          <a:endParaRPr lang="es-ES"/>
        </a:p>
      </dgm:t>
    </dgm:pt>
    <dgm:pt modelId="{0244AFED-662B-4BF6-9962-8EBF632B6DDA}" type="pres">
      <dgm:prSet presAssocID="{E661EEBD-DD3F-45CC-81A3-5E3F2824C8A7}" presName="childText" presStyleLbl="bgAcc1" presStyleIdx="2" presStyleCnt="7" custScaleX="223224" custScaleY="105047">
        <dgm:presLayoutVars>
          <dgm:bulletEnabled val="1"/>
        </dgm:presLayoutVars>
      </dgm:prSet>
      <dgm:spPr/>
      <dgm:t>
        <a:bodyPr/>
        <a:lstStyle/>
        <a:p>
          <a:endParaRPr lang="es-ES"/>
        </a:p>
      </dgm:t>
    </dgm:pt>
    <dgm:pt modelId="{6098FB6B-1B5B-4276-8121-78079F6DDAB8}" type="pres">
      <dgm:prSet presAssocID="{A41A5D8E-2140-4A19-AE11-3FCB2110608E}" presName="Name13" presStyleLbl="parChTrans1D2" presStyleIdx="3" presStyleCnt="7"/>
      <dgm:spPr/>
      <dgm:t>
        <a:bodyPr/>
        <a:lstStyle/>
        <a:p>
          <a:endParaRPr lang="es-ES"/>
        </a:p>
      </dgm:t>
    </dgm:pt>
    <dgm:pt modelId="{4CCEB013-0EEA-41D6-8162-6D5B6C91535E}" type="pres">
      <dgm:prSet presAssocID="{F192FCA8-0C9A-4074-ABDE-AE2F33C6D4E7}" presName="childText" presStyleLbl="bgAcc1" presStyleIdx="3" presStyleCnt="7" custScaleX="223224" custScaleY="105047">
        <dgm:presLayoutVars>
          <dgm:bulletEnabled val="1"/>
        </dgm:presLayoutVars>
      </dgm:prSet>
      <dgm:spPr/>
      <dgm:t>
        <a:bodyPr/>
        <a:lstStyle/>
        <a:p>
          <a:endParaRPr lang="es-ES"/>
        </a:p>
      </dgm:t>
    </dgm:pt>
    <dgm:pt modelId="{DF74AE91-D29F-4CC3-80FF-CB52C0E5DFF4}" type="pres">
      <dgm:prSet presAssocID="{6C60015C-38C8-4669-9BBA-10E9BBEA2D1F}" presName="root" presStyleCnt="0"/>
      <dgm:spPr/>
    </dgm:pt>
    <dgm:pt modelId="{D987AEC9-546A-490E-ADD8-452807364C79}" type="pres">
      <dgm:prSet presAssocID="{6C60015C-38C8-4669-9BBA-10E9BBEA2D1F}" presName="rootComposite" presStyleCnt="0"/>
      <dgm:spPr/>
    </dgm:pt>
    <dgm:pt modelId="{2F838E3D-7E90-471E-BD9F-B751B69FE6A0}" type="pres">
      <dgm:prSet presAssocID="{6C60015C-38C8-4669-9BBA-10E9BBEA2D1F}" presName="rootText" presStyleLbl="node1" presStyleIdx="1" presStyleCnt="2" custScaleX="119460"/>
      <dgm:spPr/>
      <dgm:t>
        <a:bodyPr/>
        <a:lstStyle/>
        <a:p>
          <a:endParaRPr lang="es-ES"/>
        </a:p>
      </dgm:t>
    </dgm:pt>
    <dgm:pt modelId="{FC03BCC8-8260-44F0-82E3-7016C6AFA27C}" type="pres">
      <dgm:prSet presAssocID="{6C60015C-38C8-4669-9BBA-10E9BBEA2D1F}" presName="rootConnector" presStyleLbl="node1" presStyleIdx="1" presStyleCnt="2"/>
      <dgm:spPr/>
      <dgm:t>
        <a:bodyPr/>
        <a:lstStyle/>
        <a:p>
          <a:endParaRPr lang="es-ES"/>
        </a:p>
      </dgm:t>
    </dgm:pt>
    <dgm:pt modelId="{49D34B46-3A07-4AC3-9557-5B6D9BC45421}" type="pres">
      <dgm:prSet presAssocID="{6C60015C-38C8-4669-9BBA-10E9BBEA2D1F}" presName="childShape" presStyleCnt="0"/>
      <dgm:spPr/>
    </dgm:pt>
    <dgm:pt modelId="{1A7E5905-492F-485D-8C1B-07424C281A7F}" type="pres">
      <dgm:prSet presAssocID="{8C36DC8F-5A82-42C3-8ABE-F3D8C4889C0D}" presName="Name13" presStyleLbl="parChTrans1D2" presStyleIdx="4" presStyleCnt="7"/>
      <dgm:spPr/>
      <dgm:t>
        <a:bodyPr/>
        <a:lstStyle/>
        <a:p>
          <a:endParaRPr lang="es-ES"/>
        </a:p>
      </dgm:t>
    </dgm:pt>
    <dgm:pt modelId="{9CC33ACF-0345-4BA5-A379-F69A41A7E0FD}" type="pres">
      <dgm:prSet presAssocID="{46E290B5-6708-4839-91B2-4AC24F08B525}" presName="childText" presStyleLbl="bgAcc1" presStyleIdx="4" presStyleCnt="7" custScaleX="223224" custScaleY="105047">
        <dgm:presLayoutVars>
          <dgm:bulletEnabled val="1"/>
        </dgm:presLayoutVars>
      </dgm:prSet>
      <dgm:spPr/>
      <dgm:t>
        <a:bodyPr/>
        <a:lstStyle/>
        <a:p>
          <a:endParaRPr lang="es-ES"/>
        </a:p>
      </dgm:t>
    </dgm:pt>
    <dgm:pt modelId="{C781B269-20BE-45E9-AA6A-2AA791898828}" type="pres">
      <dgm:prSet presAssocID="{4588A30C-7A79-4CDE-82E1-0A8B683B4D4D}" presName="Name13" presStyleLbl="parChTrans1D2" presStyleIdx="5" presStyleCnt="7"/>
      <dgm:spPr/>
      <dgm:t>
        <a:bodyPr/>
        <a:lstStyle/>
        <a:p>
          <a:endParaRPr lang="es-ES"/>
        </a:p>
      </dgm:t>
    </dgm:pt>
    <dgm:pt modelId="{7473FEDD-3912-4216-820F-5794D9BFAF5A}" type="pres">
      <dgm:prSet presAssocID="{5BAE9AEA-7E6A-4E18-B495-3D04FD9F20A3}" presName="childText" presStyleLbl="bgAcc1" presStyleIdx="5" presStyleCnt="7" custScaleX="223224" custScaleY="105047">
        <dgm:presLayoutVars>
          <dgm:bulletEnabled val="1"/>
        </dgm:presLayoutVars>
      </dgm:prSet>
      <dgm:spPr/>
      <dgm:t>
        <a:bodyPr/>
        <a:lstStyle/>
        <a:p>
          <a:endParaRPr lang="es-ES"/>
        </a:p>
      </dgm:t>
    </dgm:pt>
    <dgm:pt modelId="{30ECDE5F-F82D-4629-970C-EE50D92F0A57}" type="pres">
      <dgm:prSet presAssocID="{4E1C7CC2-2945-4E72-91E1-3204A5981BA9}" presName="Name13" presStyleLbl="parChTrans1D2" presStyleIdx="6" presStyleCnt="7"/>
      <dgm:spPr/>
      <dgm:t>
        <a:bodyPr/>
        <a:lstStyle/>
        <a:p>
          <a:endParaRPr lang="es-ES"/>
        </a:p>
      </dgm:t>
    </dgm:pt>
    <dgm:pt modelId="{B0AB6FEE-0C30-4ECB-839F-62D5ED98325E}" type="pres">
      <dgm:prSet presAssocID="{1C5CDDF7-A962-4DD8-8893-3863C379060A}" presName="childText" presStyleLbl="bgAcc1" presStyleIdx="6" presStyleCnt="7" custScaleX="223224" custScaleY="105047">
        <dgm:presLayoutVars>
          <dgm:bulletEnabled val="1"/>
        </dgm:presLayoutVars>
      </dgm:prSet>
      <dgm:spPr/>
      <dgm:t>
        <a:bodyPr/>
        <a:lstStyle/>
        <a:p>
          <a:endParaRPr lang="es-ES"/>
        </a:p>
      </dgm:t>
    </dgm:pt>
  </dgm:ptLst>
  <dgm:cxnLst>
    <dgm:cxn modelId="{3E044ED1-C0F7-49AF-991C-32A9E34FFB69}" type="presOf" srcId="{00F16C57-2583-4F09-84B2-7CA53404067B}" destId="{23FB3B03-593A-419A-8B64-63F2DFCF9685}" srcOrd="0" destOrd="0" presId="urn:microsoft.com/office/officeart/2005/8/layout/hierarchy3"/>
    <dgm:cxn modelId="{EF17727C-B138-4EFB-B12C-8F85A15B6105}" type="presOf" srcId="{8C36DC8F-5A82-42C3-8ABE-F3D8C4889C0D}" destId="{1A7E5905-492F-485D-8C1B-07424C281A7F}" srcOrd="0" destOrd="0" presId="urn:microsoft.com/office/officeart/2005/8/layout/hierarchy3"/>
    <dgm:cxn modelId="{EA222C7E-7A8A-4CE3-AB17-01931387B188}" type="presOf" srcId="{F192FCA8-0C9A-4074-ABDE-AE2F33C6D4E7}" destId="{4CCEB013-0EEA-41D6-8162-6D5B6C91535E}" srcOrd="0" destOrd="0" presId="urn:microsoft.com/office/officeart/2005/8/layout/hierarchy3"/>
    <dgm:cxn modelId="{4AE3D502-0551-4306-AA5A-6841CEA603D7}" type="presOf" srcId="{62F34948-9676-4FB9-8C43-E3570645422B}" destId="{8009B856-C5A8-4144-B40B-2CA44D932C08}" srcOrd="1" destOrd="0" presId="urn:microsoft.com/office/officeart/2005/8/layout/hierarchy3"/>
    <dgm:cxn modelId="{3BAB5F99-A21B-4782-9086-C70C708F5DC3}" type="presOf" srcId="{1C5CDDF7-A962-4DD8-8893-3863C379060A}" destId="{B0AB6FEE-0C30-4ECB-839F-62D5ED98325E}" srcOrd="0" destOrd="0" presId="urn:microsoft.com/office/officeart/2005/8/layout/hierarchy3"/>
    <dgm:cxn modelId="{653BDD5A-9397-42D0-BCDA-9CA9DC6C1B15}" type="presOf" srcId="{4E1C7CC2-2945-4E72-91E1-3204A5981BA9}" destId="{30ECDE5F-F82D-4629-970C-EE50D92F0A57}" srcOrd="0" destOrd="0" presId="urn:microsoft.com/office/officeart/2005/8/layout/hierarchy3"/>
    <dgm:cxn modelId="{49E76071-3DF9-4A58-8B47-1FAB982783C7}" srcId="{5A24E72E-A2ED-4F65-A697-51130BD445C7}" destId="{6C60015C-38C8-4669-9BBA-10E9BBEA2D1F}" srcOrd="1" destOrd="0" parTransId="{F94B8DA6-B09C-4D29-9E0A-50F292F2E3A8}" sibTransId="{416A3307-E3BB-4969-902E-203E85A54D32}"/>
    <dgm:cxn modelId="{90807558-B64D-4CDE-A83C-FC996E4E4202}" srcId="{62F34948-9676-4FB9-8C43-E3570645422B}" destId="{F192FCA8-0C9A-4074-ABDE-AE2F33C6D4E7}" srcOrd="3" destOrd="0" parTransId="{A41A5D8E-2140-4A19-AE11-3FCB2110608E}" sibTransId="{C9023307-FA77-4180-B563-B55251095504}"/>
    <dgm:cxn modelId="{D7E3C2F5-A970-448C-BA86-DB2D0ABFC1C1}" srcId="{62F34948-9676-4FB9-8C43-E3570645422B}" destId="{00F16C57-2583-4F09-84B2-7CA53404067B}" srcOrd="1" destOrd="0" parTransId="{3D6A5BD7-BF0F-4906-AB04-EEFD4A582F58}" sibTransId="{5711500F-142E-4AFC-AE8C-19C42DCC9442}"/>
    <dgm:cxn modelId="{667FAC5F-7687-4D37-B64A-72714411F1F8}" type="presOf" srcId="{E661EEBD-DD3F-45CC-81A3-5E3F2824C8A7}" destId="{0244AFED-662B-4BF6-9962-8EBF632B6DDA}" srcOrd="0" destOrd="0" presId="urn:microsoft.com/office/officeart/2005/8/layout/hierarchy3"/>
    <dgm:cxn modelId="{5BFFD9BD-5199-4B71-8612-A8D6E47C26CB}" srcId="{6C60015C-38C8-4669-9BBA-10E9BBEA2D1F}" destId="{46E290B5-6708-4839-91B2-4AC24F08B525}" srcOrd="0" destOrd="0" parTransId="{8C36DC8F-5A82-42C3-8ABE-F3D8C4889C0D}" sibTransId="{2B97B50A-70F3-4D81-81BC-DE08A2F2B6B8}"/>
    <dgm:cxn modelId="{50C04E26-C0D1-42CF-A47E-7571153BDD43}" type="presOf" srcId="{6C60015C-38C8-4669-9BBA-10E9BBEA2D1F}" destId="{FC03BCC8-8260-44F0-82E3-7016C6AFA27C}" srcOrd="1" destOrd="0" presId="urn:microsoft.com/office/officeart/2005/8/layout/hierarchy3"/>
    <dgm:cxn modelId="{0332BCCA-7F12-4635-B725-70D8FBD445EC}" srcId="{62F34948-9676-4FB9-8C43-E3570645422B}" destId="{A75F6D6F-6E54-4E83-A8F6-A0FC5D1C7CC2}" srcOrd="0" destOrd="0" parTransId="{698BD5DD-0D6C-4136-9CFA-49A6232D9B08}" sibTransId="{17803865-0D86-46F1-926B-2EDF0901869D}"/>
    <dgm:cxn modelId="{DCE089DF-4905-4F7A-A81E-36CB716ADB36}" type="presOf" srcId="{3D6A5BD7-BF0F-4906-AB04-EEFD4A582F58}" destId="{6C5E1FF1-66AE-4C10-9EAD-B2ACF47898FD}" srcOrd="0" destOrd="0" presId="urn:microsoft.com/office/officeart/2005/8/layout/hierarchy3"/>
    <dgm:cxn modelId="{FA22CCDE-7361-481D-985E-9913DD33D643}" type="presOf" srcId="{6C60015C-38C8-4669-9BBA-10E9BBEA2D1F}" destId="{2F838E3D-7E90-471E-BD9F-B751B69FE6A0}" srcOrd="0" destOrd="0" presId="urn:microsoft.com/office/officeart/2005/8/layout/hierarchy3"/>
    <dgm:cxn modelId="{DC5BCA69-E7B9-4540-904E-C07778EE549B}" type="presOf" srcId="{A41A5D8E-2140-4A19-AE11-3FCB2110608E}" destId="{6098FB6B-1B5B-4276-8121-78079F6DDAB8}" srcOrd="0" destOrd="0" presId="urn:microsoft.com/office/officeart/2005/8/layout/hierarchy3"/>
    <dgm:cxn modelId="{B5AD00E7-E481-417F-A028-12B2A70E5E82}" srcId="{62F34948-9676-4FB9-8C43-E3570645422B}" destId="{E661EEBD-DD3F-45CC-81A3-5E3F2824C8A7}" srcOrd="2" destOrd="0" parTransId="{756BE569-B8B8-47E8-A641-54E4C1395228}" sibTransId="{884DFD93-2132-4A76-823D-CFC7C78680A8}"/>
    <dgm:cxn modelId="{293A0B3C-6545-4FFE-B72F-9936456C66CF}" type="presOf" srcId="{4588A30C-7A79-4CDE-82E1-0A8B683B4D4D}" destId="{C781B269-20BE-45E9-AA6A-2AA791898828}" srcOrd="0" destOrd="0" presId="urn:microsoft.com/office/officeart/2005/8/layout/hierarchy3"/>
    <dgm:cxn modelId="{058342CF-A968-4DC9-8C00-C2AFB8F1860B}" type="presOf" srcId="{5A24E72E-A2ED-4F65-A697-51130BD445C7}" destId="{412D724D-6A61-4F57-8337-FD660F67EC67}" srcOrd="0" destOrd="0" presId="urn:microsoft.com/office/officeart/2005/8/layout/hierarchy3"/>
    <dgm:cxn modelId="{A50F743B-8072-4478-BABE-272FFD661E5D}" srcId="{6C60015C-38C8-4669-9BBA-10E9BBEA2D1F}" destId="{1C5CDDF7-A962-4DD8-8893-3863C379060A}" srcOrd="2" destOrd="0" parTransId="{4E1C7CC2-2945-4E72-91E1-3204A5981BA9}" sibTransId="{5F6F78DC-02C2-4F4E-9EE3-0A8F93966C13}"/>
    <dgm:cxn modelId="{3B03C84E-9C2E-4189-B602-34E73CA2E293}" type="presOf" srcId="{62F34948-9676-4FB9-8C43-E3570645422B}" destId="{57D50EFA-899A-4F42-91B0-E0F40EF7D6AD}" srcOrd="0" destOrd="0" presId="urn:microsoft.com/office/officeart/2005/8/layout/hierarchy3"/>
    <dgm:cxn modelId="{99D67533-CAFF-45EB-9FBD-F850BB8FFE10}" type="presOf" srcId="{5BAE9AEA-7E6A-4E18-B495-3D04FD9F20A3}" destId="{7473FEDD-3912-4216-820F-5794D9BFAF5A}" srcOrd="0" destOrd="0" presId="urn:microsoft.com/office/officeart/2005/8/layout/hierarchy3"/>
    <dgm:cxn modelId="{9B9B89B0-B02A-41F7-AA94-DEA184190D1D}" srcId="{6C60015C-38C8-4669-9BBA-10E9BBEA2D1F}" destId="{5BAE9AEA-7E6A-4E18-B495-3D04FD9F20A3}" srcOrd="1" destOrd="0" parTransId="{4588A30C-7A79-4CDE-82E1-0A8B683B4D4D}" sibTransId="{0BCC4E47-E0ED-4640-816C-7F162DA8D1A6}"/>
    <dgm:cxn modelId="{7FFF4ED4-5C7D-4D46-83E3-B2D02D7FA561}" srcId="{5A24E72E-A2ED-4F65-A697-51130BD445C7}" destId="{62F34948-9676-4FB9-8C43-E3570645422B}" srcOrd="0" destOrd="0" parTransId="{5B1B413C-BA10-42FF-980A-4A9F45644CEB}" sibTransId="{BC7C9C81-2C85-42C6-A987-1AD15C535AC2}"/>
    <dgm:cxn modelId="{A95F6E05-C3A8-484D-8D80-4DEFAC9777B2}" type="presOf" srcId="{756BE569-B8B8-47E8-A641-54E4C1395228}" destId="{09BF4105-37BA-4AE4-A70B-1C6384EBA966}" srcOrd="0" destOrd="0" presId="urn:microsoft.com/office/officeart/2005/8/layout/hierarchy3"/>
    <dgm:cxn modelId="{9A972FE2-7692-44B8-B93A-0DAE75AD64DE}" type="presOf" srcId="{A75F6D6F-6E54-4E83-A8F6-A0FC5D1C7CC2}" destId="{4734BD32-AEBB-4D7B-8223-F32089EA9C7F}" srcOrd="0" destOrd="0" presId="urn:microsoft.com/office/officeart/2005/8/layout/hierarchy3"/>
    <dgm:cxn modelId="{F9A5629B-A96C-41DB-886A-4C5CF12FCB5F}" type="presOf" srcId="{698BD5DD-0D6C-4136-9CFA-49A6232D9B08}" destId="{836F8AB8-1CCC-4358-A889-72BAF2A0552B}" srcOrd="0" destOrd="0" presId="urn:microsoft.com/office/officeart/2005/8/layout/hierarchy3"/>
    <dgm:cxn modelId="{0A6A3EC3-154B-48B0-97B1-B765FEB39DD2}" type="presOf" srcId="{46E290B5-6708-4839-91B2-4AC24F08B525}" destId="{9CC33ACF-0345-4BA5-A379-F69A41A7E0FD}" srcOrd="0" destOrd="0" presId="urn:microsoft.com/office/officeart/2005/8/layout/hierarchy3"/>
    <dgm:cxn modelId="{F7D8F56E-6FBD-4405-9BEF-551350A4DF75}" type="presParOf" srcId="{412D724D-6A61-4F57-8337-FD660F67EC67}" destId="{BE5B8A37-F289-49D5-B575-4DC5CDBC3839}" srcOrd="0" destOrd="0" presId="urn:microsoft.com/office/officeart/2005/8/layout/hierarchy3"/>
    <dgm:cxn modelId="{2BD692C3-C280-4E40-8D9E-A830D6A5D7BC}" type="presParOf" srcId="{BE5B8A37-F289-49D5-B575-4DC5CDBC3839}" destId="{5B749DC7-231D-42BE-B7AB-4D9AFD253DB8}" srcOrd="0" destOrd="0" presId="urn:microsoft.com/office/officeart/2005/8/layout/hierarchy3"/>
    <dgm:cxn modelId="{187D2E21-D7A6-4D6D-B1BB-202ECF1E9EA8}" type="presParOf" srcId="{5B749DC7-231D-42BE-B7AB-4D9AFD253DB8}" destId="{57D50EFA-899A-4F42-91B0-E0F40EF7D6AD}" srcOrd="0" destOrd="0" presId="urn:microsoft.com/office/officeart/2005/8/layout/hierarchy3"/>
    <dgm:cxn modelId="{BA83E339-08F3-42E1-BD73-65E425D53F0B}" type="presParOf" srcId="{5B749DC7-231D-42BE-B7AB-4D9AFD253DB8}" destId="{8009B856-C5A8-4144-B40B-2CA44D932C08}" srcOrd="1" destOrd="0" presId="urn:microsoft.com/office/officeart/2005/8/layout/hierarchy3"/>
    <dgm:cxn modelId="{234DA7D1-1935-4BE6-BBBA-1DC0ECC6F63E}" type="presParOf" srcId="{BE5B8A37-F289-49D5-B575-4DC5CDBC3839}" destId="{1AC984E5-A4C2-4E68-ACCC-4A2E3913059C}" srcOrd="1" destOrd="0" presId="urn:microsoft.com/office/officeart/2005/8/layout/hierarchy3"/>
    <dgm:cxn modelId="{3BE82B07-FA84-42B8-84C1-F69E86E3E53E}" type="presParOf" srcId="{1AC984E5-A4C2-4E68-ACCC-4A2E3913059C}" destId="{836F8AB8-1CCC-4358-A889-72BAF2A0552B}" srcOrd="0" destOrd="0" presId="urn:microsoft.com/office/officeart/2005/8/layout/hierarchy3"/>
    <dgm:cxn modelId="{87DDAA36-6BA1-4FEB-A783-18F4C1ED5B92}" type="presParOf" srcId="{1AC984E5-A4C2-4E68-ACCC-4A2E3913059C}" destId="{4734BD32-AEBB-4D7B-8223-F32089EA9C7F}" srcOrd="1" destOrd="0" presId="urn:microsoft.com/office/officeart/2005/8/layout/hierarchy3"/>
    <dgm:cxn modelId="{513BAFFD-FDB7-4043-9E57-B2355119B49F}" type="presParOf" srcId="{1AC984E5-A4C2-4E68-ACCC-4A2E3913059C}" destId="{6C5E1FF1-66AE-4C10-9EAD-B2ACF47898FD}" srcOrd="2" destOrd="0" presId="urn:microsoft.com/office/officeart/2005/8/layout/hierarchy3"/>
    <dgm:cxn modelId="{31482D95-CE1C-4996-A1D5-5E74D1BF4344}" type="presParOf" srcId="{1AC984E5-A4C2-4E68-ACCC-4A2E3913059C}" destId="{23FB3B03-593A-419A-8B64-63F2DFCF9685}" srcOrd="3" destOrd="0" presId="urn:microsoft.com/office/officeart/2005/8/layout/hierarchy3"/>
    <dgm:cxn modelId="{53B382F5-8F9A-447E-9F12-6B18A9E430FF}" type="presParOf" srcId="{1AC984E5-A4C2-4E68-ACCC-4A2E3913059C}" destId="{09BF4105-37BA-4AE4-A70B-1C6384EBA966}" srcOrd="4" destOrd="0" presId="urn:microsoft.com/office/officeart/2005/8/layout/hierarchy3"/>
    <dgm:cxn modelId="{6D8ADF6C-F86F-4030-9A1B-391A6EDDD962}" type="presParOf" srcId="{1AC984E5-A4C2-4E68-ACCC-4A2E3913059C}" destId="{0244AFED-662B-4BF6-9962-8EBF632B6DDA}" srcOrd="5" destOrd="0" presId="urn:microsoft.com/office/officeart/2005/8/layout/hierarchy3"/>
    <dgm:cxn modelId="{14B5AFF7-E246-4AE5-9A63-0C9902F4C38E}" type="presParOf" srcId="{1AC984E5-A4C2-4E68-ACCC-4A2E3913059C}" destId="{6098FB6B-1B5B-4276-8121-78079F6DDAB8}" srcOrd="6" destOrd="0" presId="urn:microsoft.com/office/officeart/2005/8/layout/hierarchy3"/>
    <dgm:cxn modelId="{2BC53080-9047-49A0-BC8B-B1398FB4D88A}" type="presParOf" srcId="{1AC984E5-A4C2-4E68-ACCC-4A2E3913059C}" destId="{4CCEB013-0EEA-41D6-8162-6D5B6C91535E}" srcOrd="7" destOrd="0" presId="urn:microsoft.com/office/officeart/2005/8/layout/hierarchy3"/>
    <dgm:cxn modelId="{F7ADA2B8-4008-493D-BED3-7D58AB066F28}" type="presParOf" srcId="{412D724D-6A61-4F57-8337-FD660F67EC67}" destId="{DF74AE91-D29F-4CC3-80FF-CB52C0E5DFF4}" srcOrd="1" destOrd="0" presId="urn:microsoft.com/office/officeart/2005/8/layout/hierarchy3"/>
    <dgm:cxn modelId="{E15F3A2E-0994-49FC-8500-82F69C9F3786}" type="presParOf" srcId="{DF74AE91-D29F-4CC3-80FF-CB52C0E5DFF4}" destId="{D987AEC9-546A-490E-ADD8-452807364C79}" srcOrd="0" destOrd="0" presId="urn:microsoft.com/office/officeart/2005/8/layout/hierarchy3"/>
    <dgm:cxn modelId="{C6A64D3D-3AAA-4D9E-8015-274621C503BF}" type="presParOf" srcId="{D987AEC9-546A-490E-ADD8-452807364C79}" destId="{2F838E3D-7E90-471E-BD9F-B751B69FE6A0}" srcOrd="0" destOrd="0" presId="urn:microsoft.com/office/officeart/2005/8/layout/hierarchy3"/>
    <dgm:cxn modelId="{8C15D34C-963D-4757-A7D7-0760996467EA}" type="presParOf" srcId="{D987AEC9-546A-490E-ADD8-452807364C79}" destId="{FC03BCC8-8260-44F0-82E3-7016C6AFA27C}" srcOrd="1" destOrd="0" presId="urn:microsoft.com/office/officeart/2005/8/layout/hierarchy3"/>
    <dgm:cxn modelId="{554D884A-CEB9-46D4-8C80-AE475AE8EB89}" type="presParOf" srcId="{DF74AE91-D29F-4CC3-80FF-CB52C0E5DFF4}" destId="{49D34B46-3A07-4AC3-9557-5B6D9BC45421}" srcOrd="1" destOrd="0" presId="urn:microsoft.com/office/officeart/2005/8/layout/hierarchy3"/>
    <dgm:cxn modelId="{9D3C3D43-A6B4-4958-9AED-B00517429567}" type="presParOf" srcId="{49D34B46-3A07-4AC3-9557-5B6D9BC45421}" destId="{1A7E5905-492F-485D-8C1B-07424C281A7F}" srcOrd="0" destOrd="0" presId="urn:microsoft.com/office/officeart/2005/8/layout/hierarchy3"/>
    <dgm:cxn modelId="{DCFBF67E-590D-469E-9F80-74054C04EDC4}" type="presParOf" srcId="{49D34B46-3A07-4AC3-9557-5B6D9BC45421}" destId="{9CC33ACF-0345-4BA5-A379-F69A41A7E0FD}" srcOrd="1" destOrd="0" presId="urn:microsoft.com/office/officeart/2005/8/layout/hierarchy3"/>
    <dgm:cxn modelId="{B2E9A2F9-2EED-487A-B97C-6CAE255BA288}" type="presParOf" srcId="{49D34B46-3A07-4AC3-9557-5B6D9BC45421}" destId="{C781B269-20BE-45E9-AA6A-2AA791898828}" srcOrd="2" destOrd="0" presId="urn:microsoft.com/office/officeart/2005/8/layout/hierarchy3"/>
    <dgm:cxn modelId="{F52D542F-5A29-4EEE-978E-26F1A490C577}" type="presParOf" srcId="{49D34B46-3A07-4AC3-9557-5B6D9BC45421}" destId="{7473FEDD-3912-4216-820F-5794D9BFAF5A}" srcOrd="3" destOrd="0" presId="urn:microsoft.com/office/officeart/2005/8/layout/hierarchy3"/>
    <dgm:cxn modelId="{D7C14376-1E7B-4793-8A9F-E6CD05E82A0B}" type="presParOf" srcId="{49D34B46-3A07-4AC3-9557-5B6D9BC45421}" destId="{30ECDE5F-F82D-4629-970C-EE50D92F0A57}" srcOrd="4" destOrd="0" presId="urn:microsoft.com/office/officeart/2005/8/layout/hierarchy3"/>
    <dgm:cxn modelId="{BAA4649A-9401-453E-8E58-291ECC362070}" type="presParOf" srcId="{49D34B46-3A07-4AC3-9557-5B6D9BC45421}" destId="{B0AB6FEE-0C30-4ECB-839F-62D5ED98325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4E72E-A2ED-4F65-A697-51130BD445C7}"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s-ES"/>
        </a:p>
      </dgm:t>
    </dgm:pt>
    <dgm:pt modelId="{F2ECE942-687A-4548-8870-0E66EA954277}">
      <dgm:prSet/>
      <dgm:spPr/>
      <dgm:t>
        <a:bodyPr/>
        <a:lstStyle/>
        <a:p>
          <a:r>
            <a:rPr lang="es-EC" smtClean="0"/>
            <a:t>Comprender el riesgo de desastres.</a:t>
          </a:r>
          <a:endParaRPr lang="es-ES"/>
        </a:p>
      </dgm:t>
    </dgm:pt>
    <dgm:pt modelId="{97899B59-0A72-4189-8B3D-333672804177}" type="parTrans" cxnId="{7155C272-66BE-45DF-B429-E09F2647AF3C}">
      <dgm:prSet/>
      <dgm:spPr/>
      <dgm:t>
        <a:bodyPr/>
        <a:lstStyle/>
        <a:p>
          <a:endParaRPr lang="es-ES"/>
        </a:p>
      </dgm:t>
    </dgm:pt>
    <dgm:pt modelId="{4B6B6EA2-FC26-4E55-B249-B9FC04F6A050}" type="sibTrans" cxnId="{7155C272-66BE-45DF-B429-E09F2647AF3C}">
      <dgm:prSet/>
      <dgm:spPr/>
      <dgm:t>
        <a:bodyPr/>
        <a:lstStyle/>
        <a:p>
          <a:endParaRPr lang="es-ES"/>
        </a:p>
      </dgm:t>
    </dgm:pt>
    <dgm:pt modelId="{08D6FF2A-28C7-4DB7-88BF-EF018F42CB77}">
      <dgm:prSet/>
      <dgm:spPr/>
      <dgm:t>
        <a:bodyPr/>
        <a:lstStyle/>
        <a:p>
          <a:r>
            <a:rPr lang="es-EC" dirty="0" smtClean="0"/>
            <a:t>Fortalecer la gobernanza del riesgo de desastres.</a:t>
          </a:r>
          <a:endParaRPr lang="es-ES" dirty="0"/>
        </a:p>
      </dgm:t>
    </dgm:pt>
    <dgm:pt modelId="{2445F971-8F00-4B66-9F81-4835614E18DC}" type="parTrans" cxnId="{47A3839D-0A9A-46D6-A977-F621EEC366CC}">
      <dgm:prSet/>
      <dgm:spPr/>
      <dgm:t>
        <a:bodyPr/>
        <a:lstStyle/>
        <a:p>
          <a:endParaRPr lang="es-ES"/>
        </a:p>
      </dgm:t>
    </dgm:pt>
    <dgm:pt modelId="{6076B6F1-27C6-4E74-9DA5-005EFE700EAC}" type="sibTrans" cxnId="{47A3839D-0A9A-46D6-A977-F621EEC366CC}">
      <dgm:prSet/>
      <dgm:spPr/>
      <dgm:t>
        <a:bodyPr/>
        <a:lstStyle/>
        <a:p>
          <a:endParaRPr lang="es-ES"/>
        </a:p>
      </dgm:t>
    </dgm:pt>
    <dgm:pt modelId="{9D1CC593-6685-4C88-B8EC-56B003709F83}">
      <dgm:prSet/>
      <dgm:spPr/>
      <dgm:t>
        <a:bodyPr/>
        <a:lstStyle/>
        <a:p>
          <a:r>
            <a:rPr lang="es-EC" smtClean="0"/>
            <a:t>Invertir en la reducción del riesgo de desastres para la resiliencia.</a:t>
          </a:r>
          <a:endParaRPr lang="es-ES"/>
        </a:p>
      </dgm:t>
    </dgm:pt>
    <dgm:pt modelId="{22883813-7814-46FC-B195-DD5381185307}" type="parTrans" cxnId="{BC7CF10D-0E18-4E27-BE37-01AE91305B8B}">
      <dgm:prSet/>
      <dgm:spPr/>
      <dgm:t>
        <a:bodyPr/>
        <a:lstStyle/>
        <a:p>
          <a:endParaRPr lang="es-ES"/>
        </a:p>
      </dgm:t>
    </dgm:pt>
    <dgm:pt modelId="{ECE0AC0F-47A0-4D23-A26B-BB92FA56C3AE}" type="sibTrans" cxnId="{BC7CF10D-0E18-4E27-BE37-01AE91305B8B}">
      <dgm:prSet/>
      <dgm:spPr/>
      <dgm:t>
        <a:bodyPr/>
        <a:lstStyle/>
        <a:p>
          <a:endParaRPr lang="es-ES"/>
        </a:p>
      </dgm:t>
    </dgm:pt>
    <dgm:pt modelId="{F8256D90-6431-4342-8F60-414B56093477}">
      <dgm:prSet/>
      <dgm:spPr/>
      <dgm:t>
        <a:bodyPr/>
        <a:lstStyle/>
        <a:p>
          <a:r>
            <a:rPr lang="es-EC" dirty="0" smtClean="0"/>
            <a:t>Aumentar la preparación; mejorar la rehabilitación y reconstrucción</a:t>
          </a:r>
          <a:endParaRPr lang="es-ES" dirty="0"/>
        </a:p>
      </dgm:t>
    </dgm:pt>
    <dgm:pt modelId="{81C09266-7CDF-4A99-B4BE-0003980CEF20}" type="parTrans" cxnId="{D9CFFBE5-7F39-478B-B5B3-7919E7394C81}">
      <dgm:prSet/>
      <dgm:spPr/>
      <dgm:t>
        <a:bodyPr/>
        <a:lstStyle/>
        <a:p>
          <a:endParaRPr lang="es-ES"/>
        </a:p>
      </dgm:t>
    </dgm:pt>
    <dgm:pt modelId="{82BAE1AF-68B8-4A8D-905B-7AB047A8C489}" type="sibTrans" cxnId="{D9CFFBE5-7F39-478B-B5B3-7919E7394C81}">
      <dgm:prSet/>
      <dgm:spPr/>
      <dgm:t>
        <a:bodyPr/>
        <a:lstStyle/>
        <a:p>
          <a:endParaRPr lang="es-ES"/>
        </a:p>
      </dgm:t>
    </dgm:pt>
    <dgm:pt modelId="{3982B453-8131-49C4-BE99-D31AB36B9060}" type="pres">
      <dgm:prSet presAssocID="{5A24E72E-A2ED-4F65-A697-51130BD445C7}" presName="diagram" presStyleCnt="0">
        <dgm:presLayoutVars>
          <dgm:dir/>
          <dgm:resizeHandles val="exact"/>
        </dgm:presLayoutVars>
      </dgm:prSet>
      <dgm:spPr/>
      <dgm:t>
        <a:bodyPr/>
        <a:lstStyle/>
        <a:p>
          <a:endParaRPr lang="es-ES"/>
        </a:p>
      </dgm:t>
    </dgm:pt>
    <dgm:pt modelId="{104A8C02-F01B-47F2-AA29-91B4F0619E6A}" type="pres">
      <dgm:prSet presAssocID="{F2ECE942-687A-4548-8870-0E66EA954277}" presName="node" presStyleLbl="node1" presStyleIdx="0" presStyleCnt="4">
        <dgm:presLayoutVars>
          <dgm:bulletEnabled val="1"/>
        </dgm:presLayoutVars>
      </dgm:prSet>
      <dgm:spPr/>
      <dgm:t>
        <a:bodyPr/>
        <a:lstStyle/>
        <a:p>
          <a:endParaRPr lang="es-ES"/>
        </a:p>
      </dgm:t>
    </dgm:pt>
    <dgm:pt modelId="{0E0384BA-F6BA-43D9-86BC-F40E44510D38}" type="pres">
      <dgm:prSet presAssocID="{4B6B6EA2-FC26-4E55-B249-B9FC04F6A050}" presName="sibTrans" presStyleCnt="0"/>
      <dgm:spPr/>
    </dgm:pt>
    <dgm:pt modelId="{32042ECD-82BA-4409-85C0-B6F4C150DBD6}" type="pres">
      <dgm:prSet presAssocID="{08D6FF2A-28C7-4DB7-88BF-EF018F42CB77}" presName="node" presStyleLbl="node1" presStyleIdx="1" presStyleCnt="4">
        <dgm:presLayoutVars>
          <dgm:bulletEnabled val="1"/>
        </dgm:presLayoutVars>
      </dgm:prSet>
      <dgm:spPr/>
      <dgm:t>
        <a:bodyPr/>
        <a:lstStyle/>
        <a:p>
          <a:endParaRPr lang="es-ES"/>
        </a:p>
      </dgm:t>
    </dgm:pt>
    <dgm:pt modelId="{12F5B86C-F36C-4CA4-9EB6-E1B811D336B7}" type="pres">
      <dgm:prSet presAssocID="{6076B6F1-27C6-4E74-9DA5-005EFE700EAC}" presName="sibTrans" presStyleCnt="0"/>
      <dgm:spPr/>
    </dgm:pt>
    <dgm:pt modelId="{7C13E937-89F1-4662-ACF2-F073FA8D365E}" type="pres">
      <dgm:prSet presAssocID="{9D1CC593-6685-4C88-B8EC-56B003709F83}" presName="node" presStyleLbl="node1" presStyleIdx="2" presStyleCnt="4">
        <dgm:presLayoutVars>
          <dgm:bulletEnabled val="1"/>
        </dgm:presLayoutVars>
      </dgm:prSet>
      <dgm:spPr/>
      <dgm:t>
        <a:bodyPr/>
        <a:lstStyle/>
        <a:p>
          <a:endParaRPr lang="es-ES"/>
        </a:p>
      </dgm:t>
    </dgm:pt>
    <dgm:pt modelId="{87D9E8B6-62FE-473D-B7D9-37477F818CAA}" type="pres">
      <dgm:prSet presAssocID="{ECE0AC0F-47A0-4D23-A26B-BB92FA56C3AE}" presName="sibTrans" presStyleCnt="0"/>
      <dgm:spPr/>
    </dgm:pt>
    <dgm:pt modelId="{CB44B641-FE90-48DA-BB89-768635208217}" type="pres">
      <dgm:prSet presAssocID="{F8256D90-6431-4342-8F60-414B56093477}" presName="node" presStyleLbl="node1" presStyleIdx="3" presStyleCnt="4">
        <dgm:presLayoutVars>
          <dgm:bulletEnabled val="1"/>
        </dgm:presLayoutVars>
      </dgm:prSet>
      <dgm:spPr/>
      <dgm:t>
        <a:bodyPr/>
        <a:lstStyle/>
        <a:p>
          <a:endParaRPr lang="es-ES"/>
        </a:p>
      </dgm:t>
    </dgm:pt>
  </dgm:ptLst>
  <dgm:cxnLst>
    <dgm:cxn modelId="{45902F45-8F2A-486E-8A9D-267342886941}" type="presOf" srcId="{08D6FF2A-28C7-4DB7-88BF-EF018F42CB77}" destId="{32042ECD-82BA-4409-85C0-B6F4C150DBD6}" srcOrd="0" destOrd="0" presId="urn:microsoft.com/office/officeart/2005/8/layout/default"/>
    <dgm:cxn modelId="{B7429A2C-507B-42C6-8607-A88BC36BC4AD}" type="presOf" srcId="{9D1CC593-6685-4C88-B8EC-56B003709F83}" destId="{7C13E937-89F1-4662-ACF2-F073FA8D365E}" srcOrd="0" destOrd="0" presId="urn:microsoft.com/office/officeart/2005/8/layout/default"/>
    <dgm:cxn modelId="{E06911CC-41DE-4E2F-985E-1E0A39D7F451}" type="presOf" srcId="{F2ECE942-687A-4548-8870-0E66EA954277}" destId="{104A8C02-F01B-47F2-AA29-91B4F0619E6A}" srcOrd="0" destOrd="0" presId="urn:microsoft.com/office/officeart/2005/8/layout/default"/>
    <dgm:cxn modelId="{47A3839D-0A9A-46D6-A977-F621EEC366CC}" srcId="{5A24E72E-A2ED-4F65-A697-51130BD445C7}" destId="{08D6FF2A-28C7-4DB7-88BF-EF018F42CB77}" srcOrd="1" destOrd="0" parTransId="{2445F971-8F00-4B66-9F81-4835614E18DC}" sibTransId="{6076B6F1-27C6-4E74-9DA5-005EFE700EAC}"/>
    <dgm:cxn modelId="{0BD78300-915B-4F18-8031-AF1B5956969C}" type="presOf" srcId="{F8256D90-6431-4342-8F60-414B56093477}" destId="{CB44B641-FE90-48DA-BB89-768635208217}" srcOrd="0" destOrd="0" presId="urn:microsoft.com/office/officeart/2005/8/layout/default"/>
    <dgm:cxn modelId="{BC7CF10D-0E18-4E27-BE37-01AE91305B8B}" srcId="{5A24E72E-A2ED-4F65-A697-51130BD445C7}" destId="{9D1CC593-6685-4C88-B8EC-56B003709F83}" srcOrd="2" destOrd="0" parTransId="{22883813-7814-46FC-B195-DD5381185307}" sibTransId="{ECE0AC0F-47A0-4D23-A26B-BB92FA56C3AE}"/>
    <dgm:cxn modelId="{7155C272-66BE-45DF-B429-E09F2647AF3C}" srcId="{5A24E72E-A2ED-4F65-A697-51130BD445C7}" destId="{F2ECE942-687A-4548-8870-0E66EA954277}" srcOrd="0" destOrd="0" parTransId="{97899B59-0A72-4189-8B3D-333672804177}" sibTransId="{4B6B6EA2-FC26-4E55-B249-B9FC04F6A050}"/>
    <dgm:cxn modelId="{D9CFFBE5-7F39-478B-B5B3-7919E7394C81}" srcId="{5A24E72E-A2ED-4F65-A697-51130BD445C7}" destId="{F8256D90-6431-4342-8F60-414B56093477}" srcOrd="3" destOrd="0" parTransId="{81C09266-7CDF-4A99-B4BE-0003980CEF20}" sibTransId="{82BAE1AF-68B8-4A8D-905B-7AB047A8C489}"/>
    <dgm:cxn modelId="{327261FF-C6A4-43F1-8BF9-BB67125CE346}" type="presOf" srcId="{5A24E72E-A2ED-4F65-A697-51130BD445C7}" destId="{3982B453-8131-49C4-BE99-D31AB36B9060}" srcOrd="0" destOrd="0" presId="urn:microsoft.com/office/officeart/2005/8/layout/default"/>
    <dgm:cxn modelId="{CCAABBC2-C75D-4D0D-BB30-084E3C9D882D}" type="presParOf" srcId="{3982B453-8131-49C4-BE99-D31AB36B9060}" destId="{104A8C02-F01B-47F2-AA29-91B4F0619E6A}" srcOrd="0" destOrd="0" presId="urn:microsoft.com/office/officeart/2005/8/layout/default"/>
    <dgm:cxn modelId="{9505FF5C-2160-431E-9967-28FFAE2FAD35}" type="presParOf" srcId="{3982B453-8131-49C4-BE99-D31AB36B9060}" destId="{0E0384BA-F6BA-43D9-86BC-F40E44510D38}" srcOrd="1" destOrd="0" presId="urn:microsoft.com/office/officeart/2005/8/layout/default"/>
    <dgm:cxn modelId="{A7E953BF-3B93-447F-B650-14EE840B1E62}" type="presParOf" srcId="{3982B453-8131-49C4-BE99-D31AB36B9060}" destId="{32042ECD-82BA-4409-85C0-B6F4C150DBD6}" srcOrd="2" destOrd="0" presId="urn:microsoft.com/office/officeart/2005/8/layout/default"/>
    <dgm:cxn modelId="{01AEE9EE-1AE3-4643-97C9-FBB8A1124CEC}" type="presParOf" srcId="{3982B453-8131-49C4-BE99-D31AB36B9060}" destId="{12F5B86C-F36C-4CA4-9EB6-E1B811D336B7}" srcOrd="3" destOrd="0" presId="urn:microsoft.com/office/officeart/2005/8/layout/default"/>
    <dgm:cxn modelId="{9C18877A-927C-4AD7-919A-F3A736D094EF}" type="presParOf" srcId="{3982B453-8131-49C4-BE99-D31AB36B9060}" destId="{7C13E937-89F1-4662-ACF2-F073FA8D365E}" srcOrd="4" destOrd="0" presId="urn:microsoft.com/office/officeart/2005/8/layout/default"/>
    <dgm:cxn modelId="{2D24E219-0640-43B3-BC58-3B173335A021}" type="presParOf" srcId="{3982B453-8131-49C4-BE99-D31AB36B9060}" destId="{87D9E8B6-62FE-473D-B7D9-37477F818CAA}" srcOrd="5" destOrd="0" presId="urn:microsoft.com/office/officeart/2005/8/layout/default"/>
    <dgm:cxn modelId="{C7932428-7801-4079-BCEF-A2842669B1F9}" type="presParOf" srcId="{3982B453-8131-49C4-BE99-D31AB36B9060}" destId="{CB44B641-FE90-48DA-BB89-76863520821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2864CC-1C02-424A-9078-5453011C6441}"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s-ES"/>
        </a:p>
      </dgm:t>
    </dgm:pt>
    <dgm:pt modelId="{4AD82C4E-17C3-43FA-B969-5EE073BEAA3F}">
      <dgm:prSet phldrT="[Texto]" custT="1"/>
      <dgm:spPr/>
      <dgm:t>
        <a:bodyPr/>
        <a:lstStyle/>
        <a:p>
          <a:r>
            <a:rPr lang="es-ES" sz="3200" dirty="0" smtClean="0">
              <a:latin typeface="Arial" panose="020B0604020202020204" pitchFamily="34" charset="0"/>
              <a:cs typeface="Arial" panose="020B0604020202020204" pitchFamily="34" charset="0"/>
            </a:rPr>
            <a:t>ESTUDIO DE PERTINENCIA</a:t>
          </a:r>
          <a:endParaRPr lang="es-ES" sz="3200" dirty="0">
            <a:latin typeface="Arial" panose="020B0604020202020204" pitchFamily="34" charset="0"/>
            <a:cs typeface="Arial" panose="020B0604020202020204" pitchFamily="34" charset="0"/>
          </a:endParaRPr>
        </a:p>
      </dgm:t>
    </dgm:pt>
    <dgm:pt modelId="{C915AE70-88FF-4C6E-A156-571298BADF0E}" type="parTrans" cxnId="{5C37A63E-7BEF-4D4D-8621-87197E8BE582}">
      <dgm:prSet/>
      <dgm:spPr/>
      <dgm:t>
        <a:bodyPr/>
        <a:lstStyle/>
        <a:p>
          <a:endParaRPr lang="es-ES" sz="1600">
            <a:latin typeface="Arial" panose="020B0604020202020204" pitchFamily="34" charset="0"/>
            <a:cs typeface="Arial" panose="020B0604020202020204" pitchFamily="34" charset="0"/>
          </a:endParaRPr>
        </a:p>
      </dgm:t>
    </dgm:pt>
    <dgm:pt modelId="{16A1D9D9-CFB4-4B86-B254-D2E5B9C91F6B}" type="sibTrans" cxnId="{5C37A63E-7BEF-4D4D-8621-87197E8BE582}">
      <dgm:prSet/>
      <dgm:spPr/>
      <dgm:t>
        <a:bodyPr/>
        <a:lstStyle/>
        <a:p>
          <a:endParaRPr lang="es-ES" sz="1600">
            <a:latin typeface="Arial" panose="020B0604020202020204" pitchFamily="34" charset="0"/>
            <a:cs typeface="Arial" panose="020B0604020202020204" pitchFamily="34" charset="0"/>
          </a:endParaRPr>
        </a:p>
      </dgm:t>
    </dgm:pt>
    <dgm:pt modelId="{7F4B39B8-F56C-4235-8868-C6A5A95C3A49}">
      <dgm:prSet phldrT="[Texto]" custT="1"/>
      <dgm:spPr/>
      <dgm:t>
        <a:bodyPr/>
        <a:lstStyle/>
        <a:p>
          <a:r>
            <a:rPr lang="es-ES" sz="2200" dirty="0" smtClean="0">
              <a:latin typeface="Bodoni MT" panose="02070603080606020203" pitchFamily="18" charset="0"/>
              <a:cs typeface="Arial" panose="020B0604020202020204" pitchFamily="34" charset="0"/>
            </a:rPr>
            <a:t>Proyectos de carrera</a:t>
          </a:r>
          <a:endParaRPr lang="es-ES" sz="2200" dirty="0">
            <a:latin typeface="Bodoni MT" panose="02070603080606020203" pitchFamily="18" charset="0"/>
            <a:cs typeface="Arial" panose="020B0604020202020204" pitchFamily="34" charset="0"/>
          </a:endParaRPr>
        </a:p>
      </dgm:t>
    </dgm:pt>
    <dgm:pt modelId="{BB3CDF88-9199-4169-B3AA-E929CF17DD86}" type="parTrans" cxnId="{CAF266AA-9713-4BE2-9792-4ACA76E73D73}">
      <dgm:prSet custT="1"/>
      <dgm:spPr/>
      <dgm:t>
        <a:bodyPr/>
        <a:lstStyle/>
        <a:p>
          <a:endParaRPr lang="es-ES" sz="1600">
            <a:latin typeface="Arial" panose="020B0604020202020204" pitchFamily="34" charset="0"/>
            <a:cs typeface="Arial" panose="020B0604020202020204" pitchFamily="34" charset="0"/>
          </a:endParaRPr>
        </a:p>
      </dgm:t>
    </dgm:pt>
    <dgm:pt modelId="{FB0A6B72-87A2-4A12-A4C0-38ED8A383813}" type="sibTrans" cxnId="{CAF266AA-9713-4BE2-9792-4ACA76E73D73}">
      <dgm:prSet/>
      <dgm:spPr/>
      <dgm:t>
        <a:bodyPr/>
        <a:lstStyle/>
        <a:p>
          <a:endParaRPr lang="es-ES" sz="1600">
            <a:latin typeface="Arial" panose="020B0604020202020204" pitchFamily="34" charset="0"/>
            <a:cs typeface="Arial" panose="020B0604020202020204" pitchFamily="34" charset="0"/>
          </a:endParaRPr>
        </a:p>
      </dgm:t>
    </dgm:pt>
    <dgm:pt modelId="{2B098B05-01B8-43EB-B6C3-5CB78AA756AC}">
      <dgm:prSet phldrT="[Texto]" custT="1"/>
      <dgm:spPr/>
      <dgm:t>
        <a:bodyPr/>
        <a:lstStyle/>
        <a:p>
          <a:r>
            <a:rPr lang="es-ES" sz="2200" dirty="0" smtClean="0">
              <a:latin typeface="Bodoni MT" panose="02070603080606020203" pitchFamily="18" charset="0"/>
              <a:cs typeface="Arial" panose="020B0604020202020204" pitchFamily="34" charset="0"/>
            </a:rPr>
            <a:t>Nivel técnico y tecnológico</a:t>
          </a:r>
          <a:endParaRPr lang="es-ES" sz="2200" dirty="0">
            <a:latin typeface="Bodoni MT" panose="02070603080606020203" pitchFamily="18" charset="0"/>
            <a:cs typeface="Arial" panose="020B0604020202020204" pitchFamily="34" charset="0"/>
          </a:endParaRPr>
        </a:p>
      </dgm:t>
    </dgm:pt>
    <dgm:pt modelId="{7BE62225-2949-486F-811C-F710DFE6F9EC}" type="parTrans" cxnId="{F9B40A1D-F865-4ACE-9D39-C5F90B63A03B}">
      <dgm:prSet custT="1"/>
      <dgm:spPr/>
      <dgm:t>
        <a:bodyPr/>
        <a:lstStyle/>
        <a:p>
          <a:endParaRPr lang="es-ES" sz="1600">
            <a:latin typeface="Arial" panose="020B0604020202020204" pitchFamily="34" charset="0"/>
            <a:cs typeface="Arial" panose="020B0604020202020204" pitchFamily="34" charset="0"/>
          </a:endParaRPr>
        </a:p>
      </dgm:t>
    </dgm:pt>
    <dgm:pt modelId="{6ECC1664-00C8-4359-B075-19CF46599121}" type="sibTrans" cxnId="{F9B40A1D-F865-4ACE-9D39-C5F90B63A03B}">
      <dgm:prSet/>
      <dgm:spPr/>
      <dgm:t>
        <a:bodyPr/>
        <a:lstStyle/>
        <a:p>
          <a:endParaRPr lang="es-ES" sz="1600">
            <a:latin typeface="Arial" panose="020B0604020202020204" pitchFamily="34" charset="0"/>
            <a:cs typeface="Arial" panose="020B0604020202020204" pitchFamily="34" charset="0"/>
          </a:endParaRPr>
        </a:p>
      </dgm:t>
    </dgm:pt>
    <dgm:pt modelId="{E065425A-8E2C-4D20-8431-149F7F107BAF}">
      <dgm:prSet phldrT="[Texto]" custT="1"/>
      <dgm:spPr/>
      <dgm:t>
        <a:bodyPr/>
        <a:lstStyle/>
        <a:p>
          <a:r>
            <a:rPr lang="es-ES" sz="2200" dirty="0" smtClean="0">
              <a:latin typeface="Bodoni MT" panose="02070603080606020203" pitchFamily="18" charset="0"/>
              <a:cs typeface="Arial" panose="020B0604020202020204" pitchFamily="34" charset="0"/>
            </a:rPr>
            <a:t>Tercer nivel</a:t>
          </a:r>
          <a:endParaRPr lang="es-ES" sz="2200" dirty="0">
            <a:latin typeface="Bodoni MT" panose="02070603080606020203" pitchFamily="18" charset="0"/>
            <a:cs typeface="Arial" panose="020B0604020202020204" pitchFamily="34" charset="0"/>
          </a:endParaRPr>
        </a:p>
      </dgm:t>
    </dgm:pt>
    <dgm:pt modelId="{067E8DCA-D2C3-4C52-BEF3-0322B5068563}" type="parTrans" cxnId="{CFD5DBF6-27E5-4620-904C-3E90CD4308B6}">
      <dgm:prSet custT="1"/>
      <dgm:spPr/>
      <dgm:t>
        <a:bodyPr/>
        <a:lstStyle/>
        <a:p>
          <a:endParaRPr lang="es-ES" sz="1600">
            <a:latin typeface="Arial" panose="020B0604020202020204" pitchFamily="34" charset="0"/>
            <a:cs typeface="Arial" panose="020B0604020202020204" pitchFamily="34" charset="0"/>
          </a:endParaRPr>
        </a:p>
      </dgm:t>
    </dgm:pt>
    <dgm:pt modelId="{8CB2CB81-8494-4E4B-95FA-B083BF170E65}" type="sibTrans" cxnId="{CFD5DBF6-27E5-4620-904C-3E90CD4308B6}">
      <dgm:prSet/>
      <dgm:spPr/>
      <dgm:t>
        <a:bodyPr/>
        <a:lstStyle/>
        <a:p>
          <a:endParaRPr lang="es-ES" sz="1600">
            <a:latin typeface="Arial" panose="020B0604020202020204" pitchFamily="34" charset="0"/>
            <a:cs typeface="Arial" panose="020B0604020202020204" pitchFamily="34" charset="0"/>
          </a:endParaRPr>
        </a:p>
      </dgm:t>
    </dgm:pt>
    <dgm:pt modelId="{903968B3-23DB-441B-BB79-B7965DB84E18}">
      <dgm:prSet phldrT="[Texto]" custT="1"/>
      <dgm:spPr/>
      <dgm:t>
        <a:bodyPr/>
        <a:lstStyle/>
        <a:p>
          <a:r>
            <a:rPr lang="es-ES" sz="2200" dirty="0" smtClean="0">
              <a:latin typeface="Bodoni MT" panose="02070603080606020203" pitchFamily="18" charset="0"/>
              <a:cs typeface="Arial" panose="020B0604020202020204" pitchFamily="34" charset="0"/>
            </a:rPr>
            <a:t>Cuarto nivel</a:t>
          </a:r>
          <a:endParaRPr lang="es-ES" sz="2200" dirty="0">
            <a:latin typeface="Bodoni MT" panose="02070603080606020203" pitchFamily="18" charset="0"/>
            <a:cs typeface="Arial" panose="020B0604020202020204" pitchFamily="34" charset="0"/>
          </a:endParaRPr>
        </a:p>
      </dgm:t>
    </dgm:pt>
    <dgm:pt modelId="{4B3BFD5E-C8D5-4726-A7F2-9701AA3BE27C}" type="parTrans" cxnId="{FA6C4412-7DFF-46C2-83EB-55AE44BEFA32}">
      <dgm:prSet custT="1"/>
      <dgm:spPr/>
      <dgm:t>
        <a:bodyPr/>
        <a:lstStyle/>
        <a:p>
          <a:endParaRPr lang="es-ES" sz="1600">
            <a:latin typeface="Arial" panose="020B0604020202020204" pitchFamily="34" charset="0"/>
            <a:cs typeface="Arial" panose="020B0604020202020204" pitchFamily="34" charset="0"/>
          </a:endParaRPr>
        </a:p>
      </dgm:t>
    </dgm:pt>
    <dgm:pt modelId="{3C4FAB62-F9C2-4157-9FC7-B03D31B39E07}" type="sibTrans" cxnId="{FA6C4412-7DFF-46C2-83EB-55AE44BEFA32}">
      <dgm:prSet/>
      <dgm:spPr/>
      <dgm:t>
        <a:bodyPr/>
        <a:lstStyle/>
        <a:p>
          <a:endParaRPr lang="es-ES" sz="1600">
            <a:latin typeface="Arial" panose="020B0604020202020204" pitchFamily="34" charset="0"/>
            <a:cs typeface="Arial" panose="020B0604020202020204" pitchFamily="34" charset="0"/>
          </a:endParaRPr>
        </a:p>
      </dgm:t>
    </dgm:pt>
    <dgm:pt modelId="{DE96AD94-F51E-48C7-B57E-B83A9C9122BC}">
      <dgm:prSet phldrT="[Texto]" custT="1"/>
      <dgm:spPr/>
      <dgm:t>
        <a:bodyPr/>
        <a:lstStyle/>
        <a:p>
          <a:r>
            <a:rPr lang="es-EC" sz="2200" b="1" dirty="0" smtClean="0">
              <a:latin typeface="Bodoni MT" panose="02070603080606020203" pitchFamily="18" charset="0"/>
              <a:cs typeface="Arial" panose="020B0604020202020204" pitchFamily="34" charset="0"/>
            </a:rPr>
            <a:t>Análisis de tendencias y tensiones del conocimiento y de la profesión</a:t>
          </a:r>
          <a:endParaRPr lang="es-ES" sz="2200" dirty="0">
            <a:latin typeface="Bodoni MT" panose="02070603080606020203" pitchFamily="18" charset="0"/>
            <a:cs typeface="Arial" panose="020B0604020202020204" pitchFamily="34" charset="0"/>
          </a:endParaRPr>
        </a:p>
      </dgm:t>
    </dgm:pt>
    <dgm:pt modelId="{F33D7A6D-096F-4528-B84F-4AD017B93941}" type="parTrans" cxnId="{6264E4F4-09D2-4A76-BCE3-10CA24F9598E}">
      <dgm:prSet custT="1"/>
      <dgm:spPr/>
      <dgm:t>
        <a:bodyPr/>
        <a:lstStyle/>
        <a:p>
          <a:endParaRPr lang="es-ES" sz="1600">
            <a:latin typeface="Arial" panose="020B0604020202020204" pitchFamily="34" charset="0"/>
            <a:cs typeface="Arial" panose="020B0604020202020204" pitchFamily="34" charset="0"/>
          </a:endParaRPr>
        </a:p>
      </dgm:t>
    </dgm:pt>
    <dgm:pt modelId="{0E903950-DC45-4176-8D27-B245721C6D1F}" type="sibTrans" cxnId="{6264E4F4-09D2-4A76-BCE3-10CA24F9598E}">
      <dgm:prSet/>
      <dgm:spPr/>
      <dgm:t>
        <a:bodyPr/>
        <a:lstStyle/>
        <a:p>
          <a:endParaRPr lang="es-ES" sz="1600">
            <a:latin typeface="Arial" panose="020B0604020202020204" pitchFamily="34" charset="0"/>
            <a:cs typeface="Arial" panose="020B0604020202020204" pitchFamily="34" charset="0"/>
          </a:endParaRPr>
        </a:p>
      </dgm:t>
    </dgm:pt>
    <dgm:pt modelId="{0CF6F0E7-2EB5-40D5-98CB-2B52277FC5CE}">
      <dgm:prSet phldrT="[Texto]" custT="1"/>
      <dgm:spPr/>
      <dgm:t>
        <a:bodyPr/>
        <a:lstStyle/>
        <a:p>
          <a:r>
            <a:rPr lang="es-EC" sz="2000" dirty="0" smtClean="0">
              <a:latin typeface="Bodoni MT" panose="02070603080606020203" pitchFamily="18" charset="0"/>
              <a:cs typeface="Arial" panose="020B0604020202020204" pitchFamily="34" charset="0"/>
            </a:rPr>
            <a:t>Tendencias en el desarrollo científico en el campo del conocimiento</a:t>
          </a:r>
          <a:endParaRPr lang="es-ES" sz="2000" dirty="0">
            <a:latin typeface="Bodoni MT" panose="02070603080606020203" pitchFamily="18" charset="0"/>
            <a:cs typeface="Arial" panose="020B0604020202020204" pitchFamily="34" charset="0"/>
          </a:endParaRPr>
        </a:p>
      </dgm:t>
    </dgm:pt>
    <dgm:pt modelId="{AED731BC-DB66-4BBC-B2F3-6FDDB6C05FA9}" type="parTrans" cxnId="{BBC032BC-FB10-4E4C-B8DA-DF18A2826DEA}">
      <dgm:prSet/>
      <dgm:spPr/>
      <dgm:t>
        <a:bodyPr/>
        <a:lstStyle/>
        <a:p>
          <a:endParaRPr lang="es-ES"/>
        </a:p>
      </dgm:t>
    </dgm:pt>
    <dgm:pt modelId="{06A15094-DF6F-4FBA-9827-59CBAC8ABFFA}" type="sibTrans" cxnId="{BBC032BC-FB10-4E4C-B8DA-DF18A2826DEA}">
      <dgm:prSet/>
      <dgm:spPr/>
      <dgm:t>
        <a:bodyPr/>
        <a:lstStyle/>
        <a:p>
          <a:endParaRPr lang="es-ES"/>
        </a:p>
      </dgm:t>
    </dgm:pt>
    <dgm:pt modelId="{B4ACBC12-D128-48C3-BFCB-B50F964BBC36}">
      <dgm:prSet phldrT="[Texto]" custT="1"/>
      <dgm:spPr/>
      <dgm:t>
        <a:bodyPr/>
        <a:lstStyle/>
        <a:p>
          <a:r>
            <a:rPr lang="es-EC" sz="2000" dirty="0" smtClean="0">
              <a:latin typeface="Bodoni MT" panose="02070603080606020203" pitchFamily="18" charset="0"/>
              <a:cs typeface="Arial" panose="020B0604020202020204" pitchFamily="34" charset="0"/>
            </a:rPr>
            <a:t>Régimen de desarrollo. (objetivos PNBV)</a:t>
          </a:r>
          <a:endParaRPr lang="es-ES" sz="2000" dirty="0">
            <a:latin typeface="Bodoni MT" panose="02070603080606020203" pitchFamily="18" charset="0"/>
            <a:cs typeface="Arial" panose="020B0604020202020204" pitchFamily="34" charset="0"/>
          </a:endParaRPr>
        </a:p>
      </dgm:t>
    </dgm:pt>
    <dgm:pt modelId="{651DC125-C06E-449F-A37A-FADA1F2242C4}" type="parTrans" cxnId="{7872D12A-E468-4C84-A07C-28A220397E83}">
      <dgm:prSet/>
      <dgm:spPr/>
      <dgm:t>
        <a:bodyPr/>
        <a:lstStyle/>
        <a:p>
          <a:endParaRPr lang="es-ES"/>
        </a:p>
      </dgm:t>
    </dgm:pt>
    <dgm:pt modelId="{FFAF3641-FD32-4017-8121-0C93CC2807A7}" type="sibTrans" cxnId="{7872D12A-E468-4C84-A07C-28A220397E83}">
      <dgm:prSet/>
      <dgm:spPr/>
      <dgm:t>
        <a:bodyPr/>
        <a:lstStyle/>
        <a:p>
          <a:endParaRPr lang="es-ES"/>
        </a:p>
      </dgm:t>
    </dgm:pt>
    <dgm:pt modelId="{5772D6C2-D5D0-4846-A1A8-420C8CFAC183}">
      <dgm:prSet phldrT="[Texto]" custT="1"/>
      <dgm:spPr/>
      <dgm:t>
        <a:bodyPr/>
        <a:lstStyle/>
        <a:p>
          <a:r>
            <a:rPr lang="es-EC" sz="2000" dirty="0" smtClean="0">
              <a:latin typeface="Bodoni MT" panose="02070603080606020203" pitchFamily="18" charset="0"/>
              <a:cs typeface="Arial" panose="020B0604020202020204" pitchFamily="34" charset="0"/>
            </a:rPr>
            <a:t>Necesidades del desarrollo nacional, regional y local en el ámbito de la carrera. (perfil productivo de SD)</a:t>
          </a:r>
          <a:endParaRPr lang="es-ES" sz="2000" dirty="0">
            <a:latin typeface="Bodoni MT" panose="02070603080606020203" pitchFamily="18" charset="0"/>
            <a:cs typeface="Arial" panose="020B0604020202020204" pitchFamily="34" charset="0"/>
          </a:endParaRPr>
        </a:p>
      </dgm:t>
    </dgm:pt>
    <dgm:pt modelId="{0BE2CA7C-1BE0-46E7-9A2D-11D91B7D5B40}" type="parTrans" cxnId="{465FCABC-C67A-4C8C-B8D1-984E517BED57}">
      <dgm:prSet/>
      <dgm:spPr/>
      <dgm:t>
        <a:bodyPr/>
        <a:lstStyle/>
        <a:p>
          <a:endParaRPr lang="es-ES"/>
        </a:p>
      </dgm:t>
    </dgm:pt>
    <dgm:pt modelId="{A5123229-4B79-4583-86B9-892FAB9F8089}" type="sibTrans" cxnId="{465FCABC-C67A-4C8C-B8D1-984E517BED57}">
      <dgm:prSet/>
      <dgm:spPr/>
      <dgm:t>
        <a:bodyPr/>
        <a:lstStyle/>
        <a:p>
          <a:endParaRPr lang="es-ES"/>
        </a:p>
      </dgm:t>
    </dgm:pt>
    <dgm:pt modelId="{33A8386F-6F13-41D9-8214-99366842688D}">
      <dgm:prSet phldrT="[Texto]" custT="1"/>
      <dgm:spPr/>
      <dgm:t>
        <a:bodyPr/>
        <a:lstStyle/>
        <a:p>
          <a:r>
            <a:rPr lang="es-EC" sz="2000" dirty="0" smtClean="0">
              <a:latin typeface="Bodoni MT" panose="02070603080606020203" pitchFamily="18" charset="0"/>
              <a:cs typeface="Arial" panose="020B0604020202020204" pitchFamily="34" charset="0"/>
            </a:rPr>
            <a:t>Estudio de mercado laboral y empleabilidad</a:t>
          </a:r>
          <a:endParaRPr lang="es-ES" sz="2000" dirty="0">
            <a:latin typeface="Bodoni MT" panose="02070603080606020203" pitchFamily="18" charset="0"/>
            <a:cs typeface="Arial" panose="020B0604020202020204" pitchFamily="34" charset="0"/>
          </a:endParaRPr>
        </a:p>
      </dgm:t>
    </dgm:pt>
    <dgm:pt modelId="{E977C9C8-B118-4305-989C-4B165451366C}" type="parTrans" cxnId="{ADD201E9-F0EE-4DC2-BC24-D05C3F58BA26}">
      <dgm:prSet/>
      <dgm:spPr/>
      <dgm:t>
        <a:bodyPr/>
        <a:lstStyle/>
        <a:p>
          <a:endParaRPr lang="es-ES"/>
        </a:p>
      </dgm:t>
    </dgm:pt>
    <dgm:pt modelId="{DA27E577-A611-4827-8B7B-BCC0A1B07A8F}" type="sibTrans" cxnId="{ADD201E9-F0EE-4DC2-BC24-D05C3F58BA26}">
      <dgm:prSet/>
      <dgm:spPr/>
      <dgm:t>
        <a:bodyPr/>
        <a:lstStyle/>
        <a:p>
          <a:endParaRPr lang="es-ES"/>
        </a:p>
      </dgm:t>
    </dgm:pt>
    <dgm:pt modelId="{E6310634-290D-48C6-9332-D66C4F4CCDC7}">
      <dgm:prSet phldrT="[Texto]" custT="1"/>
      <dgm:spPr/>
      <dgm:t>
        <a:bodyPr/>
        <a:lstStyle/>
        <a:p>
          <a:r>
            <a:rPr lang="es-EC" sz="2000" dirty="0" smtClean="0">
              <a:latin typeface="Bodoni MT" panose="02070603080606020203" pitchFamily="18" charset="0"/>
              <a:cs typeface="Arial" panose="020B0604020202020204" pitchFamily="34" charset="0"/>
            </a:rPr>
            <a:t>Definición de políticas institucionales </a:t>
          </a:r>
          <a:endParaRPr lang="es-ES" sz="2000" dirty="0">
            <a:latin typeface="Bodoni MT" panose="02070603080606020203" pitchFamily="18" charset="0"/>
            <a:cs typeface="Arial" panose="020B0604020202020204" pitchFamily="34" charset="0"/>
          </a:endParaRPr>
        </a:p>
      </dgm:t>
    </dgm:pt>
    <dgm:pt modelId="{BC80E4C0-4963-4CCD-B427-DF03ED8ECC3E}" type="parTrans" cxnId="{43B95B57-4EFE-4E40-8490-AD9C2EBC8162}">
      <dgm:prSet/>
      <dgm:spPr/>
      <dgm:t>
        <a:bodyPr/>
        <a:lstStyle/>
        <a:p>
          <a:endParaRPr lang="es-ES"/>
        </a:p>
      </dgm:t>
    </dgm:pt>
    <dgm:pt modelId="{877628C4-9B30-4BB3-B048-F71E92EF57B9}" type="sibTrans" cxnId="{43B95B57-4EFE-4E40-8490-AD9C2EBC8162}">
      <dgm:prSet/>
      <dgm:spPr/>
      <dgm:t>
        <a:bodyPr/>
        <a:lstStyle/>
        <a:p>
          <a:endParaRPr lang="es-ES"/>
        </a:p>
      </dgm:t>
    </dgm:pt>
    <dgm:pt modelId="{79B503F7-B2F4-44E9-B8D4-832A26B5B999}" type="pres">
      <dgm:prSet presAssocID="{BF2864CC-1C02-424A-9078-5453011C6441}" presName="Name0" presStyleCnt="0">
        <dgm:presLayoutVars>
          <dgm:chPref val="1"/>
          <dgm:dir/>
          <dgm:animOne val="branch"/>
          <dgm:animLvl val="lvl"/>
          <dgm:resizeHandles val="exact"/>
        </dgm:presLayoutVars>
      </dgm:prSet>
      <dgm:spPr/>
      <dgm:t>
        <a:bodyPr/>
        <a:lstStyle/>
        <a:p>
          <a:endParaRPr lang="es-ES"/>
        </a:p>
      </dgm:t>
    </dgm:pt>
    <dgm:pt modelId="{7ECBB8C5-C99F-4CA7-8FF4-9A9FD6C29FE4}" type="pres">
      <dgm:prSet presAssocID="{4AD82C4E-17C3-43FA-B969-5EE073BEAA3F}" presName="root1" presStyleCnt="0"/>
      <dgm:spPr/>
    </dgm:pt>
    <dgm:pt modelId="{A43E1A7D-C1F5-42EA-9CCF-35E1D462F4B6}" type="pres">
      <dgm:prSet presAssocID="{4AD82C4E-17C3-43FA-B969-5EE073BEAA3F}" presName="LevelOneTextNode" presStyleLbl="node0" presStyleIdx="0" presStyleCnt="1" custScaleX="306332">
        <dgm:presLayoutVars>
          <dgm:chPref val="3"/>
        </dgm:presLayoutVars>
      </dgm:prSet>
      <dgm:spPr/>
      <dgm:t>
        <a:bodyPr/>
        <a:lstStyle/>
        <a:p>
          <a:endParaRPr lang="es-ES"/>
        </a:p>
      </dgm:t>
    </dgm:pt>
    <dgm:pt modelId="{E30F81AA-16A8-4FCF-B1DB-EA747CD38060}" type="pres">
      <dgm:prSet presAssocID="{4AD82C4E-17C3-43FA-B969-5EE073BEAA3F}" presName="level2hierChild" presStyleCnt="0"/>
      <dgm:spPr/>
    </dgm:pt>
    <dgm:pt modelId="{6A3A134B-FC6E-4A41-BDFB-57F05922E72E}" type="pres">
      <dgm:prSet presAssocID="{BB3CDF88-9199-4169-B3AA-E929CF17DD86}" presName="conn2-1" presStyleLbl="parChTrans1D2" presStyleIdx="0" presStyleCnt="2"/>
      <dgm:spPr/>
      <dgm:t>
        <a:bodyPr/>
        <a:lstStyle/>
        <a:p>
          <a:endParaRPr lang="es-ES"/>
        </a:p>
      </dgm:t>
    </dgm:pt>
    <dgm:pt modelId="{7A46C3EC-71B6-4E44-AD2D-1540698F818B}" type="pres">
      <dgm:prSet presAssocID="{BB3CDF88-9199-4169-B3AA-E929CF17DD86}" presName="connTx" presStyleLbl="parChTrans1D2" presStyleIdx="0" presStyleCnt="2"/>
      <dgm:spPr/>
      <dgm:t>
        <a:bodyPr/>
        <a:lstStyle/>
        <a:p>
          <a:endParaRPr lang="es-ES"/>
        </a:p>
      </dgm:t>
    </dgm:pt>
    <dgm:pt modelId="{309A0F09-52FF-4156-8FF1-CFF4F3561EE0}" type="pres">
      <dgm:prSet presAssocID="{7F4B39B8-F56C-4235-8868-C6A5A95C3A49}" presName="root2" presStyleCnt="0"/>
      <dgm:spPr/>
    </dgm:pt>
    <dgm:pt modelId="{00DD8221-1CFD-49D3-B1E0-B35E6EA0DF03}" type="pres">
      <dgm:prSet presAssocID="{7F4B39B8-F56C-4235-8868-C6A5A95C3A49}" presName="LevelTwoTextNode" presStyleLbl="node2" presStyleIdx="0" presStyleCnt="2" custScaleX="101639" custScaleY="333377">
        <dgm:presLayoutVars>
          <dgm:chPref val="3"/>
        </dgm:presLayoutVars>
      </dgm:prSet>
      <dgm:spPr/>
      <dgm:t>
        <a:bodyPr/>
        <a:lstStyle/>
        <a:p>
          <a:endParaRPr lang="es-ES"/>
        </a:p>
      </dgm:t>
    </dgm:pt>
    <dgm:pt modelId="{ED653D41-EE12-457F-BC79-F5CC1E315E59}" type="pres">
      <dgm:prSet presAssocID="{7F4B39B8-F56C-4235-8868-C6A5A95C3A49}" presName="level3hierChild" presStyleCnt="0"/>
      <dgm:spPr/>
    </dgm:pt>
    <dgm:pt modelId="{82318307-82F9-4377-98EC-EA2067CDADF4}" type="pres">
      <dgm:prSet presAssocID="{7BE62225-2949-486F-811C-F710DFE6F9EC}" presName="conn2-1" presStyleLbl="parChTrans1D3" presStyleIdx="0" presStyleCnt="8"/>
      <dgm:spPr/>
      <dgm:t>
        <a:bodyPr/>
        <a:lstStyle/>
        <a:p>
          <a:endParaRPr lang="es-ES"/>
        </a:p>
      </dgm:t>
    </dgm:pt>
    <dgm:pt modelId="{53105C28-0AFA-4C11-8588-15E46FA27675}" type="pres">
      <dgm:prSet presAssocID="{7BE62225-2949-486F-811C-F710DFE6F9EC}" presName="connTx" presStyleLbl="parChTrans1D3" presStyleIdx="0" presStyleCnt="8"/>
      <dgm:spPr/>
      <dgm:t>
        <a:bodyPr/>
        <a:lstStyle/>
        <a:p>
          <a:endParaRPr lang="es-ES"/>
        </a:p>
      </dgm:t>
    </dgm:pt>
    <dgm:pt modelId="{5BFAC9E7-C2FB-4C92-B09E-8EEE72470E2A}" type="pres">
      <dgm:prSet presAssocID="{2B098B05-01B8-43EB-B6C3-5CB78AA756AC}" presName="root2" presStyleCnt="0"/>
      <dgm:spPr/>
    </dgm:pt>
    <dgm:pt modelId="{7ACD493B-523A-4E3D-A7E9-EF18A18C147A}" type="pres">
      <dgm:prSet presAssocID="{2B098B05-01B8-43EB-B6C3-5CB78AA756AC}" presName="LevelTwoTextNode" presStyleLbl="node3" presStyleIdx="0" presStyleCnt="8" custScaleX="196650">
        <dgm:presLayoutVars>
          <dgm:chPref val="3"/>
        </dgm:presLayoutVars>
      </dgm:prSet>
      <dgm:spPr/>
      <dgm:t>
        <a:bodyPr/>
        <a:lstStyle/>
        <a:p>
          <a:endParaRPr lang="es-ES"/>
        </a:p>
      </dgm:t>
    </dgm:pt>
    <dgm:pt modelId="{B3795110-53B6-4671-8712-B1FE3F6E9F79}" type="pres">
      <dgm:prSet presAssocID="{2B098B05-01B8-43EB-B6C3-5CB78AA756AC}" presName="level3hierChild" presStyleCnt="0"/>
      <dgm:spPr/>
    </dgm:pt>
    <dgm:pt modelId="{B90E3734-A9D8-4C57-95B4-4D246A241FF1}" type="pres">
      <dgm:prSet presAssocID="{067E8DCA-D2C3-4C52-BEF3-0322B5068563}" presName="conn2-1" presStyleLbl="parChTrans1D3" presStyleIdx="1" presStyleCnt="8"/>
      <dgm:spPr/>
      <dgm:t>
        <a:bodyPr/>
        <a:lstStyle/>
        <a:p>
          <a:endParaRPr lang="es-ES"/>
        </a:p>
      </dgm:t>
    </dgm:pt>
    <dgm:pt modelId="{2EC9EF37-611C-447C-B3C0-FBB321D6BD7C}" type="pres">
      <dgm:prSet presAssocID="{067E8DCA-D2C3-4C52-BEF3-0322B5068563}" presName="connTx" presStyleLbl="parChTrans1D3" presStyleIdx="1" presStyleCnt="8"/>
      <dgm:spPr/>
      <dgm:t>
        <a:bodyPr/>
        <a:lstStyle/>
        <a:p>
          <a:endParaRPr lang="es-ES"/>
        </a:p>
      </dgm:t>
    </dgm:pt>
    <dgm:pt modelId="{5D8C8163-3D1F-454E-A4DF-84897FEA528D}" type="pres">
      <dgm:prSet presAssocID="{E065425A-8E2C-4D20-8431-149F7F107BAF}" presName="root2" presStyleCnt="0"/>
      <dgm:spPr/>
    </dgm:pt>
    <dgm:pt modelId="{6F29290B-F610-4DC8-A3FD-727BFB760EE1}" type="pres">
      <dgm:prSet presAssocID="{E065425A-8E2C-4D20-8431-149F7F107BAF}" presName="LevelTwoTextNode" presStyleLbl="node3" presStyleIdx="1" presStyleCnt="8" custScaleX="196650">
        <dgm:presLayoutVars>
          <dgm:chPref val="3"/>
        </dgm:presLayoutVars>
      </dgm:prSet>
      <dgm:spPr/>
      <dgm:t>
        <a:bodyPr/>
        <a:lstStyle/>
        <a:p>
          <a:endParaRPr lang="es-ES"/>
        </a:p>
      </dgm:t>
    </dgm:pt>
    <dgm:pt modelId="{A72EE519-ABC0-4725-9044-312784467AC8}" type="pres">
      <dgm:prSet presAssocID="{E065425A-8E2C-4D20-8431-149F7F107BAF}" presName="level3hierChild" presStyleCnt="0"/>
      <dgm:spPr/>
    </dgm:pt>
    <dgm:pt modelId="{FFF37396-9D3B-4277-8EF0-31AF08228CA5}" type="pres">
      <dgm:prSet presAssocID="{4B3BFD5E-C8D5-4726-A7F2-9701AA3BE27C}" presName="conn2-1" presStyleLbl="parChTrans1D3" presStyleIdx="2" presStyleCnt="8"/>
      <dgm:spPr/>
      <dgm:t>
        <a:bodyPr/>
        <a:lstStyle/>
        <a:p>
          <a:endParaRPr lang="es-ES"/>
        </a:p>
      </dgm:t>
    </dgm:pt>
    <dgm:pt modelId="{314F01E3-CC75-44FE-8B65-69297869CB4F}" type="pres">
      <dgm:prSet presAssocID="{4B3BFD5E-C8D5-4726-A7F2-9701AA3BE27C}" presName="connTx" presStyleLbl="parChTrans1D3" presStyleIdx="2" presStyleCnt="8"/>
      <dgm:spPr/>
      <dgm:t>
        <a:bodyPr/>
        <a:lstStyle/>
        <a:p>
          <a:endParaRPr lang="es-ES"/>
        </a:p>
      </dgm:t>
    </dgm:pt>
    <dgm:pt modelId="{FCDD752E-3CC4-45EA-9FFE-E27F874B4C7F}" type="pres">
      <dgm:prSet presAssocID="{903968B3-23DB-441B-BB79-B7965DB84E18}" presName="root2" presStyleCnt="0"/>
      <dgm:spPr/>
    </dgm:pt>
    <dgm:pt modelId="{B2780591-ED0F-448C-BAFB-6B549DAA35B9}" type="pres">
      <dgm:prSet presAssocID="{903968B3-23DB-441B-BB79-B7965DB84E18}" presName="LevelTwoTextNode" presStyleLbl="node3" presStyleIdx="2" presStyleCnt="8" custScaleX="196650">
        <dgm:presLayoutVars>
          <dgm:chPref val="3"/>
        </dgm:presLayoutVars>
      </dgm:prSet>
      <dgm:spPr/>
      <dgm:t>
        <a:bodyPr/>
        <a:lstStyle/>
        <a:p>
          <a:endParaRPr lang="es-ES"/>
        </a:p>
      </dgm:t>
    </dgm:pt>
    <dgm:pt modelId="{5B2F2118-752A-4BAE-81E2-4B69398EC020}" type="pres">
      <dgm:prSet presAssocID="{903968B3-23DB-441B-BB79-B7965DB84E18}" presName="level3hierChild" presStyleCnt="0"/>
      <dgm:spPr/>
    </dgm:pt>
    <dgm:pt modelId="{DFF5F217-90A9-409B-A0D2-9A8B437B71FB}" type="pres">
      <dgm:prSet presAssocID="{F33D7A6D-096F-4528-B84F-4AD017B93941}" presName="conn2-1" presStyleLbl="parChTrans1D2" presStyleIdx="1" presStyleCnt="2"/>
      <dgm:spPr/>
      <dgm:t>
        <a:bodyPr/>
        <a:lstStyle/>
        <a:p>
          <a:endParaRPr lang="es-ES"/>
        </a:p>
      </dgm:t>
    </dgm:pt>
    <dgm:pt modelId="{4B2CCF81-A5D0-4140-8BC3-8DC88F73F0B0}" type="pres">
      <dgm:prSet presAssocID="{F33D7A6D-096F-4528-B84F-4AD017B93941}" presName="connTx" presStyleLbl="parChTrans1D2" presStyleIdx="1" presStyleCnt="2"/>
      <dgm:spPr/>
      <dgm:t>
        <a:bodyPr/>
        <a:lstStyle/>
        <a:p>
          <a:endParaRPr lang="es-ES"/>
        </a:p>
      </dgm:t>
    </dgm:pt>
    <dgm:pt modelId="{201E79A4-4F72-4E62-B2EB-3ED7521525CE}" type="pres">
      <dgm:prSet presAssocID="{DE96AD94-F51E-48C7-B57E-B83A9C9122BC}" presName="root2" presStyleCnt="0"/>
      <dgm:spPr/>
    </dgm:pt>
    <dgm:pt modelId="{46FBD15F-7D0D-434D-9F85-69AD09DB0150}" type="pres">
      <dgm:prSet presAssocID="{DE96AD94-F51E-48C7-B57E-B83A9C9122BC}" presName="LevelTwoTextNode" presStyleLbl="node2" presStyleIdx="1" presStyleCnt="2" custScaleX="101639" custScaleY="333377">
        <dgm:presLayoutVars>
          <dgm:chPref val="3"/>
        </dgm:presLayoutVars>
      </dgm:prSet>
      <dgm:spPr/>
      <dgm:t>
        <a:bodyPr/>
        <a:lstStyle/>
        <a:p>
          <a:endParaRPr lang="es-ES"/>
        </a:p>
      </dgm:t>
    </dgm:pt>
    <dgm:pt modelId="{84F623D8-BFC0-4546-833C-A8F68D1ED97C}" type="pres">
      <dgm:prSet presAssocID="{DE96AD94-F51E-48C7-B57E-B83A9C9122BC}" presName="level3hierChild" presStyleCnt="0"/>
      <dgm:spPr/>
    </dgm:pt>
    <dgm:pt modelId="{31E3F9D2-989C-489A-A81E-8A338B378D25}" type="pres">
      <dgm:prSet presAssocID="{AED731BC-DB66-4BBC-B2F3-6FDDB6C05FA9}" presName="conn2-1" presStyleLbl="parChTrans1D3" presStyleIdx="3" presStyleCnt="8"/>
      <dgm:spPr/>
      <dgm:t>
        <a:bodyPr/>
        <a:lstStyle/>
        <a:p>
          <a:endParaRPr lang="es-ES"/>
        </a:p>
      </dgm:t>
    </dgm:pt>
    <dgm:pt modelId="{5B6C5C6E-EFA9-4128-B445-A1E86528E9F3}" type="pres">
      <dgm:prSet presAssocID="{AED731BC-DB66-4BBC-B2F3-6FDDB6C05FA9}" presName="connTx" presStyleLbl="parChTrans1D3" presStyleIdx="3" presStyleCnt="8"/>
      <dgm:spPr/>
      <dgm:t>
        <a:bodyPr/>
        <a:lstStyle/>
        <a:p>
          <a:endParaRPr lang="es-ES"/>
        </a:p>
      </dgm:t>
    </dgm:pt>
    <dgm:pt modelId="{864A1239-7A0A-4729-AD07-90ED3800D6E3}" type="pres">
      <dgm:prSet presAssocID="{0CF6F0E7-2EB5-40D5-98CB-2B52277FC5CE}" presName="root2" presStyleCnt="0"/>
      <dgm:spPr/>
    </dgm:pt>
    <dgm:pt modelId="{F148F69F-6E7C-4282-BE84-CCE13A635987}" type="pres">
      <dgm:prSet presAssocID="{0CF6F0E7-2EB5-40D5-98CB-2B52277FC5CE}" presName="LevelTwoTextNode" presStyleLbl="node3" presStyleIdx="3" presStyleCnt="8" custScaleX="365901" custScaleY="133351">
        <dgm:presLayoutVars>
          <dgm:chPref val="3"/>
        </dgm:presLayoutVars>
      </dgm:prSet>
      <dgm:spPr/>
      <dgm:t>
        <a:bodyPr/>
        <a:lstStyle/>
        <a:p>
          <a:endParaRPr lang="es-ES"/>
        </a:p>
      </dgm:t>
    </dgm:pt>
    <dgm:pt modelId="{4FDC0907-D77B-4941-A9D3-4A3DAD1F3C01}" type="pres">
      <dgm:prSet presAssocID="{0CF6F0E7-2EB5-40D5-98CB-2B52277FC5CE}" presName="level3hierChild" presStyleCnt="0"/>
      <dgm:spPr/>
    </dgm:pt>
    <dgm:pt modelId="{E21AB7A8-33CF-4A22-B8F4-C5D4FFFDEB11}" type="pres">
      <dgm:prSet presAssocID="{651DC125-C06E-449F-A37A-FADA1F2242C4}" presName="conn2-1" presStyleLbl="parChTrans1D3" presStyleIdx="4" presStyleCnt="8"/>
      <dgm:spPr/>
      <dgm:t>
        <a:bodyPr/>
        <a:lstStyle/>
        <a:p>
          <a:endParaRPr lang="es-ES"/>
        </a:p>
      </dgm:t>
    </dgm:pt>
    <dgm:pt modelId="{F5F7D3D8-07C7-4034-A5F9-7FFA27D1C0F3}" type="pres">
      <dgm:prSet presAssocID="{651DC125-C06E-449F-A37A-FADA1F2242C4}" presName="connTx" presStyleLbl="parChTrans1D3" presStyleIdx="4" presStyleCnt="8"/>
      <dgm:spPr/>
      <dgm:t>
        <a:bodyPr/>
        <a:lstStyle/>
        <a:p>
          <a:endParaRPr lang="es-ES"/>
        </a:p>
      </dgm:t>
    </dgm:pt>
    <dgm:pt modelId="{5193450F-2553-4CF9-B5C5-48B6AC6113B2}" type="pres">
      <dgm:prSet presAssocID="{B4ACBC12-D128-48C3-BFCB-B50F964BBC36}" presName="root2" presStyleCnt="0"/>
      <dgm:spPr/>
    </dgm:pt>
    <dgm:pt modelId="{F0748B1E-617C-40B5-92E3-BB6352DC8E3F}" type="pres">
      <dgm:prSet presAssocID="{B4ACBC12-D128-48C3-BFCB-B50F964BBC36}" presName="LevelTwoTextNode" presStyleLbl="node3" presStyleIdx="4" presStyleCnt="8" custScaleX="365901">
        <dgm:presLayoutVars>
          <dgm:chPref val="3"/>
        </dgm:presLayoutVars>
      </dgm:prSet>
      <dgm:spPr/>
      <dgm:t>
        <a:bodyPr/>
        <a:lstStyle/>
        <a:p>
          <a:endParaRPr lang="es-ES"/>
        </a:p>
      </dgm:t>
    </dgm:pt>
    <dgm:pt modelId="{5658DC56-8F98-4586-A14F-7EC5292B0C54}" type="pres">
      <dgm:prSet presAssocID="{B4ACBC12-D128-48C3-BFCB-B50F964BBC36}" presName="level3hierChild" presStyleCnt="0"/>
      <dgm:spPr/>
    </dgm:pt>
    <dgm:pt modelId="{CBF94CEA-CDEA-4B0F-9BE1-4764B7B16EA0}" type="pres">
      <dgm:prSet presAssocID="{0BE2CA7C-1BE0-46E7-9A2D-11D91B7D5B40}" presName="conn2-1" presStyleLbl="parChTrans1D3" presStyleIdx="5" presStyleCnt="8"/>
      <dgm:spPr/>
      <dgm:t>
        <a:bodyPr/>
        <a:lstStyle/>
        <a:p>
          <a:endParaRPr lang="es-ES"/>
        </a:p>
      </dgm:t>
    </dgm:pt>
    <dgm:pt modelId="{ACF326A0-84CF-45D4-927F-BA010E0C5814}" type="pres">
      <dgm:prSet presAssocID="{0BE2CA7C-1BE0-46E7-9A2D-11D91B7D5B40}" presName="connTx" presStyleLbl="parChTrans1D3" presStyleIdx="5" presStyleCnt="8"/>
      <dgm:spPr/>
      <dgm:t>
        <a:bodyPr/>
        <a:lstStyle/>
        <a:p>
          <a:endParaRPr lang="es-ES"/>
        </a:p>
      </dgm:t>
    </dgm:pt>
    <dgm:pt modelId="{8913D0EF-0A4F-4E29-BE63-521BFCC57FCD}" type="pres">
      <dgm:prSet presAssocID="{5772D6C2-D5D0-4846-A1A8-420C8CFAC183}" presName="root2" presStyleCnt="0"/>
      <dgm:spPr/>
    </dgm:pt>
    <dgm:pt modelId="{A60915A2-4B12-4805-AA67-4FE082AF9FEB}" type="pres">
      <dgm:prSet presAssocID="{5772D6C2-D5D0-4846-A1A8-420C8CFAC183}" presName="LevelTwoTextNode" presStyleLbl="node3" presStyleIdx="5" presStyleCnt="8" custScaleX="365901">
        <dgm:presLayoutVars>
          <dgm:chPref val="3"/>
        </dgm:presLayoutVars>
      </dgm:prSet>
      <dgm:spPr/>
      <dgm:t>
        <a:bodyPr/>
        <a:lstStyle/>
        <a:p>
          <a:endParaRPr lang="es-ES"/>
        </a:p>
      </dgm:t>
    </dgm:pt>
    <dgm:pt modelId="{C83B3752-5272-488F-B07F-258E64C79C17}" type="pres">
      <dgm:prSet presAssocID="{5772D6C2-D5D0-4846-A1A8-420C8CFAC183}" presName="level3hierChild" presStyleCnt="0"/>
      <dgm:spPr/>
    </dgm:pt>
    <dgm:pt modelId="{5FD113AD-3E58-499E-BFDC-6D4AF24968CB}" type="pres">
      <dgm:prSet presAssocID="{E977C9C8-B118-4305-989C-4B165451366C}" presName="conn2-1" presStyleLbl="parChTrans1D3" presStyleIdx="6" presStyleCnt="8"/>
      <dgm:spPr/>
      <dgm:t>
        <a:bodyPr/>
        <a:lstStyle/>
        <a:p>
          <a:endParaRPr lang="es-ES"/>
        </a:p>
      </dgm:t>
    </dgm:pt>
    <dgm:pt modelId="{1F17DCB2-4942-4042-A6BA-9DA8B0B72A4F}" type="pres">
      <dgm:prSet presAssocID="{E977C9C8-B118-4305-989C-4B165451366C}" presName="connTx" presStyleLbl="parChTrans1D3" presStyleIdx="6" presStyleCnt="8"/>
      <dgm:spPr/>
      <dgm:t>
        <a:bodyPr/>
        <a:lstStyle/>
        <a:p>
          <a:endParaRPr lang="es-ES"/>
        </a:p>
      </dgm:t>
    </dgm:pt>
    <dgm:pt modelId="{89F8F04D-3AD7-476C-9D7F-2595372EE8F7}" type="pres">
      <dgm:prSet presAssocID="{33A8386F-6F13-41D9-8214-99366842688D}" presName="root2" presStyleCnt="0"/>
      <dgm:spPr/>
    </dgm:pt>
    <dgm:pt modelId="{E5ED6D59-07CE-4E24-8102-8280DB3439D8}" type="pres">
      <dgm:prSet presAssocID="{33A8386F-6F13-41D9-8214-99366842688D}" presName="LevelTwoTextNode" presStyleLbl="node3" presStyleIdx="6" presStyleCnt="8" custScaleX="365901">
        <dgm:presLayoutVars>
          <dgm:chPref val="3"/>
        </dgm:presLayoutVars>
      </dgm:prSet>
      <dgm:spPr/>
      <dgm:t>
        <a:bodyPr/>
        <a:lstStyle/>
        <a:p>
          <a:endParaRPr lang="es-ES"/>
        </a:p>
      </dgm:t>
    </dgm:pt>
    <dgm:pt modelId="{4FD353E6-8705-4CDC-B05D-B1BDD5DAA46D}" type="pres">
      <dgm:prSet presAssocID="{33A8386F-6F13-41D9-8214-99366842688D}" presName="level3hierChild" presStyleCnt="0"/>
      <dgm:spPr/>
    </dgm:pt>
    <dgm:pt modelId="{1B1A4862-9E41-4D47-8495-3E9E25C8D9A1}" type="pres">
      <dgm:prSet presAssocID="{BC80E4C0-4963-4CCD-B427-DF03ED8ECC3E}" presName="conn2-1" presStyleLbl="parChTrans1D3" presStyleIdx="7" presStyleCnt="8"/>
      <dgm:spPr/>
      <dgm:t>
        <a:bodyPr/>
        <a:lstStyle/>
        <a:p>
          <a:endParaRPr lang="es-ES"/>
        </a:p>
      </dgm:t>
    </dgm:pt>
    <dgm:pt modelId="{80182894-B530-4DC2-9238-28B970AFE657}" type="pres">
      <dgm:prSet presAssocID="{BC80E4C0-4963-4CCD-B427-DF03ED8ECC3E}" presName="connTx" presStyleLbl="parChTrans1D3" presStyleIdx="7" presStyleCnt="8"/>
      <dgm:spPr/>
      <dgm:t>
        <a:bodyPr/>
        <a:lstStyle/>
        <a:p>
          <a:endParaRPr lang="es-ES"/>
        </a:p>
      </dgm:t>
    </dgm:pt>
    <dgm:pt modelId="{E5A7EAD0-DACC-4367-8B70-11A348C9ED9E}" type="pres">
      <dgm:prSet presAssocID="{E6310634-290D-48C6-9332-D66C4F4CCDC7}" presName="root2" presStyleCnt="0"/>
      <dgm:spPr/>
    </dgm:pt>
    <dgm:pt modelId="{A65A607A-BB0F-409B-B0E5-46BB4C6D5510}" type="pres">
      <dgm:prSet presAssocID="{E6310634-290D-48C6-9332-D66C4F4CCDC7}" presName="LevelTwoTextNode" presStyleLbl="node3" presStyleIdx="7" presStyleCnt="8" custScaleX="365901">
        <dgm:presLayoutVars>
          <dgm:chPref val="3"/>
        </dgm:presLayoutVars>
      </dgm:prSet>
      <dgm:spPr/>
      <dgm:t>
        <a:bodyPr/>
        <a:lstStyle/>
        <a:p>
          <a:endParaRPr lang="es-ES"/>
        </a:p>
      </dgm:t>
    </dgm:pt>
    <dgm:pt modelId="{E1911579-938E-4AD2-A079-7BB76A28646C}" type="pres">
      <dgm:prSet presAssocID="{E6310634-290D-48C6-9332-D66C4F4CCDC7}" presName="level3hierChild" presStyleCnt="0"/>
      <dgm:spPr/>
    </dgm:pt>
  </dgm:ptLst>
  <dgm:cxnLst>
    <dgm:cxn modelId="{465FCABC-C67A-4C8C-B8D1-984E517BED57}" srcId="{DE96AD94-F51E-48C7-B57E-B83A9C9122BC}" destId="{5772D6C2-D5D0-4846-A1A8-420C8CFAC183}" srcOrd="2" destOrd="0" parTransId="{0BE2CA7C-1BE0-46E7-9A2D-11D91B7D5B40}" sibTransId="{A5123229-4B79-4583-86B9-892FAB9F8089}"/>
    <dgm:cxn modelId="{6A31CD7D-96B3-4146-BEDC-20FFBC21B0C7}" type="presOf" srcId="{5772D6C2-D5D0-4846-A1A8-420C8CFAC183}" destId="{A60915A2-4B12-4805-AA67-4FE082AF9FEB}" srcOrd="0" destOrd="0" presId="urn:microsoft.com/office/officeart/2008/layout/HorizontalMultiLevelHierarchy"/>
    <dgm:cxn modelId="{F9B40A1D-F865-4ACE-9D39-C5F90B63A03B}" srcId="{7F4B39B8-F56C-4235-8868-C6A5A95C3A49}" destId="{2B098B05-01B8-43EB-B6C3-5CB78AA756AC}" srcOrd="0" destOrd="0" parTransId="{7BE62225-2949-486F-811C-F710DFE6F9EC}" sibTransId="{6ECC1664-00C8-4359-B075-19CF46599121}"/>
    <dgm:cxn modelId="{03D8C67B-42E7-4551-A5C8-A600DE0D97E7}" type="presOf" srcId="{F33D7A6D-096F-4528-B84F-4AD017B93941}" destId="{4B2CCF81-A5D0-4140-8BC3-8DC88F73F0B0}" srcOrd="1" destOrd="0" presId="urn:microsoft.com/office/officeart/2008/layout/HorizontalMultiLevelHierarchy"/>
    <dgm:cxn modelId="{FA6C4412-7DFF-46C2-83EB-55AE44BEFA32}" srcId="{7F4B39B8-F56C-4235-8868-C6A5A95C3A49}" destId="{903968B3-23DB-441B-BB79-B7965DB84E18}" srcOrd="2" destOrd="0" parTransId="{4B3BFD5E-C8D5-4726-A7F2-9701AA3BE27C}" sibTransId="{3C4FAB62-F9C2-4157-9FC7-B03D31B39E07}"/>
    <dgm:cxn modelId="{854AE2C1-2635-4688-811D-18B6164D68AA}" type="presOf" srcId="{2B098B05-01B8-43EB-B6C3-5CB78AA756AC}" destId="{7ACD493B-523A-4E3D-A7E9-EF18A18C147A}" srcOrd="0" destOrd="0" presId="urn:microsoft.com/office/officeart/2008/layout/HorizontalMultiLevelHierarchy"/>
    <dgm:cxn modelId="{7872D12A-E468-4C84-A07C-28A220397E83}" srcId="{DE96AD94-F51E-48C7-B57E-B83A9C9122BC}" destId="{B4ACBC12-D128-48C3-BFCB-B50F964BBC36}" srcOrd="1" destOrd="0" parTransId="{651DC125-C06E-449F-A37A-FADA1F2242C4}" sibTransId="{FFAF3641-FD32-4017-8121-0C93CC2807A7}"/>
    <dgm:cxn modelId="{0541D998-987F-4C1C-933B-4F96610F7A25}" type="presOf" srcId="{F33D7A6D-096F-4528-B84F-4AD017B93941}" destId="{DFF5F217-90A9-409B-A0D2-9A8B437B71FB}" srcOrd="0" destOrd="0" presId="urn:microsoft.com/office/officeart/2008/layout/HorizontalMultiLevelHierarchy"/>
    <dgm:cxn modelId="{C0E95F53-F941-4677-A6D7-72AEE641113C}" type="presOf" srcId="{E977C9C8-B118-4305-989C-4B165451366C}" destId="{1F17DCB2-4942-4042-A6BA-9DA8B0B72A4F}" srcOrd="1" destOrd="0" presId="urn:microsoft.com/office/officeart/2008/layout/HorizontalMultiLevelHierarchy"/>
    <dgm:cxn modelId="{965038B8-BD03-49FE-8585-7E81E1F1F3C3}" type="presOf" srcId="{903968B3-23DB-441B-BB79-B7965DB84E18}" destId="{B2780591-ED0F-448C-BAFB-6B549DAA35B9}" srcOrd="0" destOrd="0" presId="urn:microsoft.com/office/officeart/2008/layout/HorizontalMultiLevelHierarchy"/>
    <dgm:cxn modelId="{9B6A78CF-B39A-43D6-B17A-2F323727AD01}" type="presOf" srcId="{BB3CDF88-9199-4169-B3AA-E929CF17DD86}" destId="{7A46C3EC-71B6-4E44-AD2D-1540698F818B}" srcOrd="1" destOrd="0" presId="urn:microsoft.com/office/officeart/2008/layout/HorizontalMultiLevelHierarchy"/>
    <dgm:cxn modelId="{CAF266AA-9713-4BE2-9792-4ACA76E73D73}" srcId="{4AD82C4E-17C3-43FA-B969-5EE073BEAA3F}" destId="{7F4B39B8-F56C-4235-8868-C6A5A95C3A49}" srcOrd="0" destOrd="0" parTransId="{BB3CDF88-9199-4169-B3AA-E929CF17DD86}" sibTransId="{FB0A6B72-87A2-4A12-A4C0-38ED8A383813}"/>
    <dgm:cxn modelId="{5C37A63E-7BEF-4D4D-8621-87197E8BE582}" srcId="{BF2864CC-1C02-424A-9078-5453011C6441}" destId="{4AD82C4E-17C3-43FA-B969-5EE073BEAA3F}" srcOrd="0" destOrd="0" parTransId="{C915AE70-88FF-4C6E-A156-571298BADF0E}" sibTransId="{16A1D9D9-CFB4-4B86-B254-D2E5B9C91F6B}"/>
    <dgm:cxn modelId="{1EB3D2A5-AAD2-42C3-BFAA-3F4A98BE2288}" type="presOf" srcId="{0BE2CA7C-1BE0-46E7-9A2D-11D91B7D5B40}" destId="{ACF326A0-84CF-45D4-927F-BA010E0C5814}" srcOrd="1" destOrd="0" presId="urn:microsoft.com/office/officeart/2008/layout/HorizontalMultiLevelHierarchy"/>
    <dgm:cxn modelId="{FD397AB7-43E1-420B-9BF2-CEC9F88CD182}" type="presOf" srcId="{7BE62225-2949-486F-811C-F710DFE6F9EC}" destId="{82318307-82F9-4377-98EC-EA2067CDADF4}" srcOrd="0" destOrd="0" presId="urn:microsoft.com/office/officeart/2008/layout/HorizontalMultiLevelHierarchy"/>
    <dgm:cxn modelId="{C5950855-43DF-41DA-B961-01F7F90846AE}" type="presOf" srcId="{7BE62225-2949-486F-811C-F710DFE6F9EC}" destId="{53105C28-0AFA-4C11-8588-15E46FA27675}" srcOrd="1" destOrd="0" presId="urn:microsoft.com/office/officeart/2008/layout/HorizontalMultiLevelHierarchy"/>
    <dgm:cxn modelId="{E17F9399-F4BA-41C4-A7AA-76886F9B3A56}" type="presOf" srcId="{E065425A-8E2C-4D20-8431-149F7F107BAF}" destId="{6F29290B-F610-4DC8-A3FD-727BFB760EE1}" srcOrd="0" destOrd="0" presId="urn:microsoft.com/office/officeart/2008/layout/HorizontalMultiLevelHierarchy"/>
    <dgm:cxn modelId="{86A96F3E-36DF-4F68-BAB7-E73AB55F532A}" type="presOf" srcId="{33A8386F-6F13-41D9-8214-99366842688D}" destId="{E5ED6D59-07CE-4E24-8102-8280DB3439D8}" srcOrd="0" destOrd="0" presId="urn:microsoft.com/office/officeart/2008/layout/HorizontalMultiLevelHierarchy"/>
    <dgm:cxn modelId="{BD0D52E8-27BA-45B7-9D09-673E554AE19A}" type="presOf" srcId="{DE96AD94-F51E-48C7-B57E-B83A9C9122BC}" destId="{46FBD15F-7D0D-434D-9F85-69AD09DB0150}" srcOrd="0" destOrd="0" presId="urn:microsoft.com/office/officeart/2008/layout/HorizontalMultiLevelHierarchy"/>
    <dgm:cxn modelId="{FA111FE7-7079-480F-9EF4-9CC23FC86BC0}" type="presOf" srcId="{BF2864CC-1C02-424A-9078-5453011C6441}" destId="{79B503F7-B2F4-44E9-B8D4-832A26B5B999}" srcOrd="0" destOrd="0" presId="urn:microsoft.com/office/officeart/2008/layout/HorizontalMultiLevelHierarchy"/>
    <dgm:cxn modelId="{E9E01035-6E00-4EEB-BDB5-E090DAB7205F}" type="presOf" srcId="{651DC125-C06E-449F-A37A-FADA1F2242C4}" destId="{F5F7D3D8-07C7-4034-A5F9-7FFA27D1C0F3}" srcOrd="1" destOrd="0" presId="urn:microsoft.com/office/officeart/2008/layout/HorizontalMultiLevelHierarchy"/>
    <dgm:cxn modelId="{21FA6E85-FA62-42DE-A0D4-52927F1EBCBE}" type="presOf" srcId="{B4ACBC12-D128-48C3-BFCB-B50F964BBC36}" destId="{F0748B1E-617C-40B5-92E3-BB6352DC8E3F}" srcOrd="0" destOrd="0" presId="urn:microsoft.com/office/officeart/2008/layout/HorizontalMultiLevelHierarchy"/>
    <dgm:cxn modelId="{7D7F886E-41B6-4845-8256-2DC0E9229EF0}" type="presOf" srcId="{7F4B39B8-F56C-4235-8868-C6A5A95C3A49}" destId="{00DD8221-1CFD-49D3-B1E0-B35E6EA0DF03}" srcOrd="0" destOrd="0" presId="urn:microsoft.com/office/officeart/2008/layout/HorizontalMultiLevelHierarchy"/>
    <dgm:cxn modelId="{1E2395B6-76B3-4175-8809-E4C996069926}" type="presOf" srcId="{4B3BFD5E-C8D5-4726-A7F2-9701AA3BE27C}" destId="{314F01E3-CC75-44FE-8B65-69297869CB4F}" srcOrd="1" destOrd="0" presId="urn:microsoft.com/office/officeart/2008/layout/HorizontalMultiLevelHierarchy"/>
    <dgm:cxn modelId="{33A28F4F-20F0-4203-9CD9-BE7456D5E260}" type="presOf" srcId="{067E8DCA-D2C3-4C52-BEF3-0322B5068563}" destId="{2EC9EF37-611C-447C-B3C0-FBB321D6BD7C}" srcOrd="1" destOrd="0" presId="urn:microsoft.com/office/officeart/2008/layout/HorizontalMultiLevelHierarchy"/>
    <dgm:cxn modelId="{BBC032BC-FB10-4E4C-B8DA-DF18A2826DEA}" srcId="{DE96AD94-F51E-48C7-B57E-B83A9C9122BC}" destId="{0CF6F0E7-2EB5-40D5-98CB-2B52277FC5CE}" srcOrd="0" destOrd="0" parTransId="{AED731BC-DB66-4BBC-B2F3-6FDDB6C05FA9}" sibTransId="{06A15094-DF6F-4FBA-9827-59CBAC8ABFFA}"/>
    <dgm:cxn modelId="{C4C71434-8353-4341-AFC2-6C082A2B1222}" type="presOf" srcId="{E977C9C8-B118-4305-989C-4B165451366C}" destId="{5FD113AD-3E58-499E-BFDC-6D4AF24968CB}" srcOrd="0" destOrd="0" presId="urn:microsoft.com/office/officeart/2008/layout/HorizontalMultiLevelHierarchy"/>
    <dgm:cxn modelId="{C171C285-A65C-4088-9F7A-26D8A1C843ED}" type="presOf" srcId="{AED731BC-DB66-4BBC-B2F3-6FDDB6C05FA9}" destId="{5B6C5C6E-EFA9-4128-B445-A1E86528E9F3}" srcOrd="1" destOrd="0" presId="urn:microsoft.com/office/officeart/2008/layout/HorizontalMultiLevelHierarchy"/>
    <dgm:cxn modelId="{6264E4F4-09D2-4A76-BCE3-10CA24F9598E}" srcId="{4AD82C4E-17C3-43FA-B969-5EE073BEAA3F}" destId="{DE96AD94-F51E-48C7-B57E-B83A9C9122BC}" srcOrd="1" destOrd="0" parTransId="{F33D7A6D-096F-4528-B84F-4AD017B93941}" sibTransId="{0E903950-DC45-4176-8D27-B245721C6D1F}"/>
    <dgm:cxn modelId="{1204F0E9-13BD-4BD5-B599-AFEC98FA70E2}" type="presOf" srcId="{4AD82C4E-17C3-43FA-B969-5EE073BEAA3F}" destId="{A43E1A7D-C1F5-42EA-9CCF-35E1D462F4B6}" srcOrd="0" destOrd="0" presId="urn:microsoft.com/office/officeart/2008/layout/HorizontalMultiLevelHierarchy"/>
    <dgm:cxn modelId="{ADD201E9-F0EE-4DC2-BC24-D05C3F58BA26}" srcId="{DE96AD94-F51E-48C7-B57E-B83A9C9122BC}" destId="{33A8386F-6F13-41D9-8214-99366842688D}" srcOrd="3" destOrd="0" parTransId="{E977C9C8-B118-4305-989C-4B165451366C}" sibTransId="{DA27E577-A611-4827-8B7B-BCC0A1B07A8F}"/>
    <dgm:cxn modelId="{515ED7FF-9C7E-47A2-B2FE-3EFE903E49CF}" type="presOf" srcId="{0CF6F0E7-2EB5-40D5-98CB-2B52277FC5CE}" destId="{F148F69F-6E7C-4282-BE84-CCE13A635987}" srcOrd="0" destOrd="0" presId="urn:microsoft.com/office/officeart/2008/layout/HorizontalMultiLevelHierarchy"/>
    <dgm:cxn modelId="{8CBC4627-57FB-42EE-9678-4E0D5A231741}" type="presOf" srcId="{BC80E4C0-4963-4CCD-B427-DF03ED8ECC3E}" destId="{1B1A4862-9E41-4D47-8495-3E9E25C8D9A1}" srcOrd="0" destOrd="0" presId="urn:microsoft.com/office/officeart/2008/layout/HorizontalMultiLevelHierarchy"/>
    <dgm:cxn modelId="{494F269E-1E34-472F-8766-07CA61258AF5}" type="presOf" srcId="{4B3BFD5E-C8D5-4726-A7F2-9701AA3BE27C}" destId="{FFF37396-9D3B-4277-8EF0-31AF08228CA5}" srcOrd="0" destOrd="0" presId="urn:microsoft.com/office/officeart/2008/layout/HorizontalMultiLevelHierarchy"/>
    <dgm:cxn modelId="{006F2F30-313D-451A-9CDC-43E64B92EB2F}" type="presOf" srcId="{067E8DCA-D2C3-4C52-BEF3-0322B5068563}" destId="{B90E3734-A9D8-4C57-95B4-4D246A241FF1}" srcOrd="0" destOrd="0" presId="urn:microsoft.com/office/officeart/2008/layout/HorizontalMultiLevelHierarchy"/>
    <dgm:cxn modelId="{A286C0BC-645D-43D3-9F43-65F6E022D5C6}" type="presOf" srcId="{BC80E4C0-4963-4CCD-B427-DF03ED8ECC3E}" destId="{80182894-B530-4DC2-9238-28B970AFE657}" srcOrd="1" destOrd="0" presId="urn:microsoft.com/office/officeart/2008/layout/HorizontalMultiLevelHierarchy"/>
    <dgm:cxn modelId="{CFD5DBF6-27E5-4620-904C-3E90CD4308B6}" srcId="{7F4B39B8-F56C-4235-8868-C6A5A95C3A49}" destId="{E065425A-8E2C-4D20-8431-149F7F107BAF}" srcOrd="1" destOrd="0" parTransId="{067E8DCA-D2C3-4C52-BEF3-0322B5068563}" sibTransId="{8CB2CB81-8494-4E4B-95FA-B083BF170E65}"/>
    <dgm:cxn modelId="{81885ECB-5C03-4A1A-A0B5-EC3B2E94BF88}" type="presOf" srcId="{AED731BC-DB66-4BBC-B2F3-6FDDB6C05FA9}" destId="{31E3F9D2-989C-489A-A81E-8A338B378D25}" srcOrd="0" destOrd="0" presId="urn:microsoft.com/office/officeart/2008/layout/HorizontalMultiLevelHierarchy"/>
    <dgm:cxn modelId="{FB7BCF4B-A0E7-4866-91DD-8EBB76A9F46D}" type="presOf" srcId="{0BE2CA7C-1BE0-46E7-9A2D-11D91B7D5B40}" destId="{CBF94CEA-CDEA-4B0F-9BE1-4764B7B16EA0}" srcOrd="0" destOrd="0" presId="urn:microsoft.com/office/officeart/2008/layout/HorizontalMultiLevelHierarchy"/>
    <dgm:cxn modelId="{11D70DFE-A666-4F0C-9936-988F3B55D76C}" type="presOf" srcId="{E6310634-290D-48C6-9332-D66C4F4CCDC7}" destId="{A65A607A-BB0F-409B-B0E5-46BB4C6D5510}" srcOrd="0" destOrd="0" presId="urn:microsoft.com/office/officeart/2008/layout/HorizontalMultiLevelHierarchy"/>
    <dgm:cxn modelId="{EFCC586C-60DA-4423-931F-5D00D0732128}" type="presOf" srcId="{BB3CDF88-9199-4169-B3AA-E929CF17DD86}" destId="{6A3A134B-FC6E-4A41-BDFB-57F05922E72E}" srcOrd="0" destOrd="0" presId="urn:microsoft.com/office/officeart/2008/layout/HorizontalMultiLevelHierarchy"/>
    <dgm:cxn modelId="{71F3002E-999E-44E8-AF40-8A73C301425E}" type="presOf" srcId="{651DC125-C06E-449F-A37A-FADA1F2242C4}" destId="{E21AB7A8-33CF-4A22-B8F4-C5D4FFFDEB11}" srcOrd="0" destOrd="0" presId="urn:microsoft.com/office/officeart/2008/layout/HorizontalMultiLevelHierarchy"/>
    <dgm:cxn modelId="{43B95B57-4EFE-4E40-8490-AD9C2EBC8162}" srcId="{DE96AD94-F51E-48C7-B57E-B83A9C9122BC}" destId="{E6310634-290D-48C6-9332-D66C4F4CCDC7}" srcOrd="4" destOrd="0" parTransId="{BC80E4C0-4963-4CCD-B427-DF03ED8ECC3E}" sibTransId="{877628C4-9B30-4BB3-B048-F71E92EF57B9}"/>
    <dgm:cxn modelId="{CD1BA9DE-32C7-4867-B53B-B12F4E8EE40E}" type="presParOf" srcId="{79B503F7-B2F4-44E9-B8D4-832A26B5B999}" destId="{7ECBB8C5-C99F-4CA7-8FF4-9A9FD6C29FE4}" srcOrd="0" destOrd="0" presId="urn:microsoft.com/office/officeart/2008/layout/HorizontalMultiLevelHierarchy"/>
    <dgm:cxn modelId="{6192CBF4-EFA9-4566-B60E-313C52CA8D54}" type="presParOf" srcId="{7ECBB8C5-C99F-4CA7-8FF4-9A9FD6C29FE4}" destId="{A43E1A7D-C1F5-42EA-9CCF-35E1D462F4B6}" srcOrd="0" destOrd="0" presId="urn:microsoft.com/office/officeart/2008/layout/HorizontalMultiLevelHierarchy"/>
    <dgm:cxn modelId="{2D98A50C-DE55-4185-BE83-3F36C04D854D}" type="presParOf" srcId="{7ECBB8C5-C99F-4CA7-8FF4-9A9FD6C29FE4}" destId="{E30F81AA-16A8-4FCF-B1DB-EA747CD38060}" srcOrd="1" destOrd="0" presId="urn:microsoft.com/office/officeart/2008/layout/HorizontalMultiLevelHierarchy"/>
    <dgm:cxn modelId="{1574F73E-1012-4781-A6F1-F16EE50EB400}" type="presParOf" srcId="{E30F81AA-16A8-4FCF-B1DB-EA747CD38060}" destId="{6A3A134B-FC6E-4A41-BDFB-57F05922E72E}" srcOrd="0" destOrd="0" presId="urn:microsoft.com/office/officeart/2008/layout/HorizontalMultiLevelHierarchy"/>
    <dgm:cxn modelId="{1E0DD089-82EE-4CE3-B583-8DC3A0312A91}" type="presParOf" srcId="{6A3A134B-FC6E-4A41-BDFB-57F05922E72E}" destId="{7A46C3EC-71B6-4E44-AD2D-1540698F818B}" srcOrd="0" destOrd="0" presId="urn:microsoft.com/office/officeart/2008/layout/HorizontalMultiLevelHierarchy"/>
    <dgm:cxn modelId="{63461DB3-B8DE-4187-87A2-D63B791623DE}" type="presParOf" srcId="{E30F81AA-16A8-4FCF-B1DB-EA747CD38060}" destId="{309A0F09-52FF-4156-8FF1-CFF4F3561EE0}" srcOrd="1" destOrd="0" presId="urn:microsoft.com/office/officeart/2008/layout/HorizontalMultiLevelHierarchy"/>
    <dgm:cxn modelId="{408A8841-5EF8-46D9-ACCE-08F360493DD1}" type="presParOf" srcId="{309A0F09-52FF-4156-8FF1-CFF4F3561EE0}" destId="{00DD8221-1CFD-49D3-B1E0-B35E6EA0DF03}" srcOrd="0" destOrd="0" presId="urn:microsoft.com/office/officeart/2008/layout/HorizontalMultiLevelHierarchy"/>
    <dgm:cxn modelId="{1AA87FA2-780E-4AB8-B31F-2FCABD4E0F6D}" type="presParOf" srcId="{309A0F09-52FF-4156-8FF1-CFF4F3561EE0}" destId="{ED653D41-EE12-457F-BC79-F5CC1E315E59}" srcOrd="1" destOrd="0" presId="urn:microsoft.com/office/officeart/2008/layout/HorizontalMultiLevelHierarchy"/>
    <dgm:cxn modelId="{956F44CA-5212-49E9-AFF9-E14445DD4346}" type="presParOf" srcId="{ED653D41-EE12-457F-BC79-F5CC1E315E59}" destId="{82318307-82F9-4377-98EC-EA2067CDADF4}" srcOrd="0" destOrd="0" presId="urn:microsoft.com/office/officeart/2008/layout/HorizontalMultiLevelHierarchy"/>
    <dgm:cxn modelId="{196D8F77-D45F-4DAD-BCFB-8C593D663738}" type="presParOf" srcId="{82318307-82F9-4377-98EC-EA2067CDADF4}" destId="{53105C28-0AFA-4C11-8588-15E46FA27675}" srcOrd="0" destOrd="0" presId="urn:microsoft.com/office/officeart/2008/layout/HorizontalMultiLevelHierarchy"/>
    <dgm:cxn modelId="{3276D5A4-FCEA-4381-94B0-3B77759580F0}" type="presParOf" srcId="{ED653D41-EE12-457F-BC79-F5CC1E315E59}" destId="{5BFAC9E7-C2FB-4C92-B09E-8EEE72470E2A}" srcOrd="1" destOrd="0" presId="urn:microsoft.com/office/officeart/2008/layout/HorizontalMultiLevelHierarchy"/>
    <dgm:cxn modelId="{3AC0D08C-C94A-4678-9B33-A7B83E304B78}" type="presParOf" srcId="{5BFAC9E7-C2FB-4C92-B09E-8EEE72470E2A}" destId="{7ACD493B-523A-4E3D-A7E9-EF18A18C147A}" srcOrd="0" destOrd="0" presId="urn:microsoft.com/office/officeart/2008/layout/HorizontalMultiLevelHierarchy"/>
    <dgm:cxn modelId="{5DEA7B86-D89B-4ABD-98C0-07C5D19CFD66}" type="presParOf" srcId="{5BFAC9E7-C2FB-4C92-B09E-8EEE72470E2A}" destId="{B3795110-53B6-4671-8712-B1FE3F6E9F79}" srcOrd="1" destOrd="0" presId="urn:microsoft.com/office/officeart/2008/layout/HorizontalMultiLevelHierarchy"/>
    <dgm:cxn modelId="{73CDCFE1-12F7-46FE-8A5A-FEEFF7D8915D}" type="presParOf" srcId="{ED653D41-EE12-457F-BC79-F5CC1E315E59}" destId="{B90E3734-A9D8-4C57-95B4-4D246A241FF1}" srcOrd="2" destOrd="0" presId="urn:microsoft.com/office/officeart/2008/layout/HorizontalMultiLevelHierarchy"/>
    <dgm:cxn modelId="{9AA40838-794B-41FE-B869-702110E33DA5}" type="presParOf" srcId="{B90E3734-A9D8-4C57-95B4-4D246A241FF1}" destId="{2EC9EF37-611C-447C-B3C0-FBB321D6BD7C}" srcOrd="0" destOrd="0" presId="urn:microsoft.com/office/officeart/2008/layout/HorizontalMultiLevelHierarchy"/>
    <dgm:cxn modelId="{25ABD556-A732-4535-AE7E-CB6668F6A684}" type="presParOf" srcId="{ED653D41-EE12-457F-BC79-F5CC1E315E59}" destId="{5D8C8163-3D1F-454E-A4DF-84897FEA528D}" srcOrd="3" destOrd="0" presId="urn:microsoft.com/office/officeart/2008/layout/HorizontalMultiLevelHierarchy"/>
    <dgm:cxn modelId="{7FC6388D-EA40-4341-8B9F-5393E7F9C1DB}" type="presParOf" srcId="{5D8C8163-3D1F-454E-A4DF-84897FEA528D}" destId="{6F29290B-F610-4DC8-A3FD-727BFB760EE1}" srcOrd="0" destOrd="0" presId="urn:microsoft.com/office/officeart/2008/layout/HorizontalMultiLevelHierarchy"/>
    <dgm:cxn modelId="{1B950450-E9B4-474E-BE2F-E853D1673385}" type="presParOf" srcId="{5D8C8163-3D1F-454E-A4DF-84897FEA528D}" destId="{A72EE519-ABC0-4725-9044-312784467AC8}" srcOrd="1" destOrd="0" presId="urn:microsoft.com/office/officeart/2008/layout/HorizontalMultiLevelHierarchy"/>
    <dgm:cxn modelId="{18A70BB4-7849-413F-850E-A878347C78A2}" type="presParOf" srcId="{ED653D41-EE12-457F-BC79-F5CC1E315E59}" destId="{FFF37396-9D3B-4277-8EF0-31AF08228CA5}" srcOrd="4" destOrd="0" presId="urn:microsoft.com/office/officeart/2008/layout/HorizontalMultiLevelHierarchy"/>
    <dgm:cxn modelId="{8D9A06E6-D102-4905-9B62-397442DA6F79}" type="presParOf" srcId="{FFF37396-9D3B-4277-8EF0-31AF08228CA5}" destId="{314F01E3-CC75-44FE-8B65-69297869CB4F}" srcOrd="0" destOrd="0" presId="urn:microsoft.com/office/officeart/2008/layout/HorizontalMultiLevelHierarchy"/>
    <dgm:cxn modelId="{C14CFD4D-4524-4A3D-86DA-D108B1701A4A}" type="presParOf" srcId="{ED653D41-EE12-457F-BC79-F5CC1E315E59}" destId="{FCDD752E-3CC4-45EA-9FFE-E27F874B4C7F}" srcOrd="5" destOrd="0" presId="urn:microsoft.com/office/officeart/2008/layout/HorizontalMultiLevelHierarchy"/>
    <dgm:cxn modelId="{323FD45C-858F-4E73-A61A-7BF9F466F2E5}" type="presParOf" srcId="{FCDD752E-3CC4-45EA-9FFE-E27F874B4C7F}" destId="{B2780591-ED0F-448C-BAFB-6B549DAA35B9}" srcOrd="0" destOrd="0" presId="urn:microsoft.com/office/officeart/2008/layout/HorizontalMultiLevelHierarchy"/>
    <dgm:cxn modelId="{BCBEBEAC-8574-453D-AF45-05DFA19F81EF}" type="presParOf" srcId="{FCDD752E-3CC4-45EA-9FFE-E27F874B4C7F}" destId="{5B2F2118-752A-4BAE-81E2-4B69398EC020}" srcOrd="1" destOrd="0" presId="urn:microsoft.com/office/officeart/2008/layout/HorizontalMultiLevelHierarchy"/>
    <dgm:cxn modelId="{FC9B96E2-2385-419C-A92A-68BF67D80F52}" type="presParOf" srcId="{E30F81AA-16A8-4FCF-B1DB-EA747CD38060}" destId="{DFF5F217-90A9-409B-A0D2-9A8B437B71FB}" srcOrd="2" destOrd="0" presId="urn:microsoft.com/office/officeart/2008/layout/HorizontalMultiLevelHierarchy"/>
    <dgm:cxn modelId="{A76A1893-64C4-4853-A0C6-0B89D37A9B46}" type="presParOf" srcId="{DFF5F217-90A9-409B-A0D2-9A8B437B71FB}" destId="{4B2CCF81-A5D0-4140-8BC3-8DC88F73F0B0}" srcOrd="0" destOrd="0" presId="urn:microsoft.com/office/officeart/2008/layout/HorizontalMultiLevelHierarchy"/>
    <dgm:cxn modelId="{9F6BC38E-FAD0-4DEF-954B-3EC89EEC16CE}" type="presParOf" srcId="{E30F81AA-16A8-4FCF-B1DB-EA747CD38060}" destId="{201E79A4-4F72-4E62-B2EB-3ED7521525CE}" srcOrd="3" destOrd="0" presId="urn:microsoft.com/office/officeart/2008/layout/HorizontalMultiLevelHierarchy"/>
    <dgm:cxn modelId="{11E67BF2-995D-4218-844D-F4D25F155FB2}" type="presParOf" srcId="{201E79A4-4F72-4E62-B2EB-3ED7521525CE}" destId="{46FBD15F-7D0D-434D-9F85-69AD09DB0150}" srcOrd="0" destOrd="0" presId="urn:microsoft.com/office/officeart/2008/layout/HorizontalMultiLevelHierarchy"/>
    <dgm:cxn modelId="{302C45E4-AD33-460E-9618-5D9756D863D2}" type="presParOf" srcId="{201E79A4-4F72-4E62-B2EB-3ED7521525CE}" destId="{84F623D8-BFC0-4546-833C-A8F68D1ED97C}" srcOrd="1" destOrd="0" presId="urn:microsoft.com/office/officeart/2008/layout/HorizontalMultiLevelHierarchy"/>
    <dgm:cxn modelId="{15AC6F28-949E-496E-8F05-ABD82804BA5A}" type="presParOf" srcId="{84F623D8-BFC0-4546-833C-A8F68D1ED97C}" destId="{31E3F9D2-989C-489A-A81E-8A338B378D25}" srcOrd="0" destOrd="0" presId="urn:microsoft.com/office/officeart/2008/layout/HorizontalMultiLevelHierarchy"/>
    <dgm:cxn modelId="{85E57A71-4C94-4665-A029-12931A114C13}" type="presParOf" srcId="{31E3F9D2-989C-489A-A81E-8A338B378D25}" destId="{5B6C5C6E-EFA9-4128-B445-A1E86528E9F3}" srcOrd="0" destOrd="0" presId="urn:microsoft.com/office/officeart/2008/layout/HorizontalMultiLevelHierarchy"/>
    <dgm:cxn modelId="{8A663AF5-9A95-4BCA-B2A0-EA63DE22089F}" type="presParOf" srcId="{84F623D8-BFC0-4546-833C-A8F68D1ED97C}" destId="{864A1239-7A0A-4729-AD07-90ED3800D6E3}" srcOrd="1" destOrd="0" presId="urn:microsoft.com/office/officeart/2008/layout/HorizontalMultiLevelHierarchy"/>
    <dgm:cxn modelId="{7029E8AD-6383-48BC-9791-179DEF50D52C}" type="presParOf" srcId="{864A1239-7A0A-4729-AD07-90ED3800D6E3}" destId="{F148F69F-6E7C-4282-BE84-CCE13A635987}" srcOrd="0" destOrd="0" presId="urn:microsoft.com/office/officeart/2008/layout/HorizontalMultiLevelHierarchy"/>
    <dgm:cxn modelId="{C03C342E-C2BD-4CA8-BCCD-715B95ACE8FE}" type="presParOf" srcId="{864A1239-7A0A-4729-AD07-90ED3800D6E3}" destId="{4FDC0907-D77B-4941-A9D3-4A3DAD1F3C01}" srcOrd="1" destOrd="0" presId="urn:microsoft.com/office/officeart/2008/layout/HorizontalMultiLevelHierarchy"/>
    <dgm:cxn modelId="{2AC7A975-8BA7-4D70-85CE-0751CDEFBF85}" type="presParOf" srcId="{84F623D8-BFC0-4546-833C-A8F68D1ED97C}" destId="{E21AB7A8-33CF-4A22-B8F4-C5D4FFFDEB11}" srcOrd="2" destOrd="0" presId="urn:microsoft.com/office/officeart/2008/layout/HorizontalMultiLevelHierarchy"/>
    <dgm:cxn modelId="{6447B167-9240-453B-91B1-FB4E4D3BC7E3}" type="presParOf" srcId="{E21AB7A8-33CF-4A22-B8F4-C5D4FFFDEB11}" destId="{F5F7D3D8-07C7-4034-A5F9-7FFA27D1C0F3}" srcOrd="0" destOrd="0" presId="urn:microsoft.com/office/officeart/2008/layout/HorizontalMultiLevelHierarchy"/>
    <dgm:cxn modelId="{9107D622-7A9C-4658-96DB-09425F681722}" type="presParOf" srcId="{84F623D8-BFC0-4546-833C-A8F68D1ED97C}" destId="{5193450F-2553-4CF9-B5C5-48B6AC6113B2}" srcOrd="3" destOrd="0" presId="urn:microsoft.com/office/officeart/2008/layout/HorizontalMultiLevelHierarchy"/>
    <dgm:cxn modelId="{1F125B61-9E21-4193-A3EE-E73BBF35861B}" type="presParOf" srcId="{5193450F-2553-4CF9-B5C5-48B6AC6113B2}" destId="{F0748B1E-617C-40B5-92E3-BB6352DC8E3F}" srcOrd="0" destOrd="0" presId="urn:microsoft.com/office/officeart/2008/layout/HorizontalMultiLevelHierarchy"/>
    <dgm:cxn modelId="{210C4807-2E2F-48F3-BC25-33A6E597B123}" type="presParOf" srcId="{5193450F-2553-4CF9-B5C5-48B6AC6113B2}" destId="{5658DC56-8F98-4586-A14F-7EC5292B0C54}" srcOrd="1" destOrd="0" presId="urn:microsoft.com/office/officeart/2008/layout/HorizontalMultiLevelHierarchy"/>
    <dgm:cxn modelId="{CCB02F51-8187-4BCC-848C-E2AD98AE7689}" type="presParOf" srcId="{84F623D8-BFC0-4546-833C-A8F68D1ED97C}" destId="{CBF94CEA-CDEA-4B0F-9BE1-4764B7B16EA0}" srcOrd="4" destOrd="0" presId="urn:microsoft.com/office/officeart/2008/layout/HorizontalMultiLevelHierarchy"/>
    <dgm:cxn modelId="{96632375-91E9-419E-9603-287A98E13C2E}" type="presParOf" srcId="{CBF94CEA-CDEA-4B0F-9BE1-4764B7B16EA0}" destId="{ACF326A0-84CF-45D4-927F-BA010E0C5814}" srcOrd="0" destOrd="0" presId="urn:microsoft.com/office/officeart/2008/layout/HorizontalMultiLevelHierarchy"/>
    <dgm:cxn modelId="{121DFEA6-68D4-457A-8291-313E963FDFD9}" type="presParOf" srcId="{84F623D8-BFC0-4546-833C-A8F68D1ED97C}" destId="{8913D0EF-0A4F-4E29-BE63-521BFCC57FCD}" srcOrd="5" destOrd="0" presId="urn:microsoft.com/office/officeart/2008/layout/HorizontalMultiLevelHierarchy"/>
    <dgm:cxn modelId="{98788EFD-396E-4AC9-A71B-06822148196C}" type="presParOf" srcId="{8913D0EF-0A4F-4E29-BE63-521BFCC57FCD}" destId="{A60915A2-4B12-4805-AA67-4FE082AF9FEB}" srcOrd="0" destOrd="0" presId="urn:microsoft.com/office/officeart/2008/layout/HorizontalMultiLevelHierarchy"/>
    <dgm:cxn modelId="{9AA5E01D-C574-4095-910E-C4A522393552}" type="presParOf" srcId="{8913D0EF-0A4F-4E29-BE63-521BFCC57FCD}" destId="{C83B3752-5272-488F-B07F-258E64C79C17}" srcOrd="1" destOrd="0" presId="urn:microsoft.com/office/officeart/2008/layout/HorizontalMultiLevelHierarchy"/>
    <dgm:cxn modelId="{61129F41-16EA-49FB-A7C7-6A1756DA5C97}" type="presParOf" srcId="{84F623D8-BFC0-4546-833C-A8F68D1ED97C}" destId="{5FD113AD-3E58-499E-BFDC-6D4AF24968CB}" srcOrd="6" destOrd="0" presId="urn:microsoft.com/office/officeart/2008/layout/HorizontalMultiLevelHierarchy"/>
    <dgm:cxn modelId="{A0C24032-1459-4D5E-9269-8C3B0846CEDE}" type="presParOf" srcId="{5FD113AD-3E58-499E-BFDC-6D4AF24968CB}" destId="{1F17DCB2-4942-4042-A6BA-9DA8B0B72A4F}" srcOrd="0" destOrd="0" presId="urn:microsoft.com/office/officeart/2008/layout/HorizontalMultiLevelHierarchy"/>
    <dgm:cxn modelId="{3A55DACF-EA03-4C8F-9B51-D6377948C7E7}" type="presParOf" srcId="{84F623D8-BFC0-4546-833C-A8F68D1ED97C}" destId="{89F8F04D-3AD7-476C-9D7F-2595372EE8F7}" srcOrd="7" destOrd="0" presId="urn:microsoft.com/office/officeart/2008/layout/HorizontalMultiLevelHierarchy"/>
    <dgm:cxn modelId="{298A0EDF-B246-411F-9139-40D0149453C8}" type="presParOf" srcId="{89F8F04D-3AD7-476C-9D7F-2595372EE8F7}" destId="{E5ED6D59-07CE-4E24-8102-8280DB3439D8}" srcOrd="0" destOrd="0" presId="urn:microsoft.com/office/officeart/2008/layout/HorizontalMultiLevelHierarchy"/>
    <dgm:cxn modelId="{C68D222B-A195-42F0-98D3-BE6F22B04394}" type="presParOf" srcId="{89F8F04D-3AD7-476C-9D7F-2595372EE8F7}" destId="{4FD353E6-8705-4CDC-B05D-B1BDD5DAA46D}" srcOrd="1" destOrd="0" presId="urn:microsoft.com/office/officeart/2008/layout/HorizontalMultiLevelHierarchy"/>
    <dgm:cxn modelId="{8D205D7F-E6BB-45A2-897B-16AF080C435F}" type="presParOf" srcId="{84F623D8-BFC0-4546-833C-A8F68D1ED97C}" destId="{1B1A4862-9E41-4D47-8495-3E9E25C8D9A1}" srcOrd="8" destOrd="0" presId="urn:microsoft.com/office/officeart/2008/layout/HorizontalMultiLevelHierarchy"/>
    <dgm:cxn modelId="{731C161C-1E2F-4B77-8BC0-1059A5FDEDB8}" type="presParOf" srcId="{1B1A4862-9E41-4D47-8495-3E9E25C8D9A1}" destId="{80182894-B530-4DC2-9238-28B970AFE657}" srcOrd="0" destOrd="0" presId="urn:microsoft.com/office/officeart/2008/layout/HorizontalMultiLevelHierarchy"/>
    <dgm:cxn modelId="{C99754CA-26A7-476F-ABB5-2C375240F142}" type="presParOf" srcId="{84F623D8-BFC0-4546-833C-A8F68D1ED97C}" destId="{E5A7EAD0-DACC-4367-8B70-11A348C9ED9E}" srcOrd="9" destOrd="0" presId="urn:microsoft.com/office/officeart/2008/layout/HorizontalMultiLevelHierarchy"/>
    <dgm:cxn modelId="{9A6748E9-90AC-4B58-9723-B03B9E5640C0}" type="presParOf" srcId="{E5A7EAD0-DACC-4367-8B70-11A348C9ED9E}" destId="{A65A607A-BB0F-409B-B0E5-46BB4C6D5510}" srcOrd="0" destOrd="0" presId="urn:microsoft.com/office/officeart/2008/layout/HorizontalMultiLevelHierarchy"/>
    <dgm:cxn modelId="{8B7D406E-D5CC-42B9-B69A-E25E0B2BE773}" type="presParOf" srcId="{E5A7EAD0-DACC-4367-8B70-11A348C9ED9E}" destId="{E1911579-938E-4AD2-A079-7BB76A28646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2864CC-1C02-424A-9078-5453011C6441}" type="doc">
      <dgm:prSet loTypeId="urn:microsoft.com/office/officeart/2005/8/layout/hierarchy4" loCatId="hierarchy" qsTypeId="urn:microsoft.com/office/officeart/2005/8/quickstyle/simple5" qsCatId="simple" csTypeId="urn:microsoft.com/office/officeart/2005/8/colors/colorful3" csCatId="colorful" phldr="1"/>
      <dgm:spPr/>
      <dgm:t>
        <a:bodyPr/>
        <a:lstStyle/>
        <a:p>
          <a:endParaRPr lang="es-ES"/>
        </a:p>
      </dgm:t>
    </dgm:pt>
    <dgm:pt modelId="{A0BD8269-374C-4FB5-8CF0-DA5644A5A077}">
      <dgm:prSet/>
      <dgm:spPr/>
      <dgm:t>
        <a:bodyPr/>
        <a:lstStyle/>
        <a:p>
          <a:r>
            <a:rPr lang="es-EC" b="1" dirty="0" smtClean="0"/>
            <a:t>Tendencias en el desarrollo científico y tecnológico en el campo o los campos del conocimiento correspondientes a la carrera</a:t>
          </a:r>
          <a:endParaRPr lang="es-ES" dirty="0"/>
        </a:p>
      </dgm:t>
    </dgm:pt>
    <dgm:pt modelId="{50C59662-FA3A-41D4-A5A8-1EE5EC4606A5}" type="parTrans" cxnId="{E3E299E1-64E2-434D-9CCF-5DFE0ADDE680}">
      <dgm:prSet/>
      <dgm:spPr/>
      <dgm:t>
        <a:bodyPr/>
        <a:lstStyle/>
        <a:p>
          <a:endParaRPr lang="es-ES"/>
        </a:p>
      </dgm:t>
    </dgm:pt>
    <dgm:pt modelId="{50B59754-E9A7-4EF0-A31E-DCCA1704912A}" type="sibTrans" cxnId="{E3E299E1-64E2-434D-9CCF-5DFE0ADDE680}">
      <dgm:prSet/>
      <dgm:spPr/>
      <dgm:t>
        <a:bodyPr/>
        <a:lstStyle/>
        <a:p>
          <a:endParaRPr lang="es-ES"/>
        </a:p>
      </dgm:t>
    </dgm:pt>
    <dgm:pt modelId="{5E648D98-2391-4247-90B5-3EF01283451F}">
      <dgm:prSet/>
      <dgm:spPr/>
      <dgm:t>
        <a:bodyPr/>
        <a:lstStyle/>
        <a:p>
          <a:r>
            <a:rPr lang="es-EC" b="1" dirty="0" smtClean="0"/>
            <a:t>Paradigmas epistémicos con enfoque a la gestión de riesgo</a:t>
          </a:r>
          <a:endParaRPr lang="es-ES" dirty="0"/>
        </a:p>
      </dgm:t>
    </dgm:pt>
    <dgm:pt modelId="{AD6077B5-1378-4118-9E43-8D1B24C11754}" type="parTrans" cxnId="{646C27F5-AC60-4439-A959-CB80EC281002}">
      <dgm:prSet/>
      <dgm:spPr/>
      <dgm:t>
        <a:bodyPr/>
        <a:lstStyle/>
        <a:p>
          <a:endParaRPr lang="es-ES"/>
        </a:p>
      </dgm:t>
    </dgm:pt>
    <dgm:pt modelId="{E5907455-F19D-476C-AFA4-3C819FE7281E}" type="sibTrans" cxnId="{646C27F5-AC60-4439-A959-CB80EC281002}">
      <dgm:prSet/>
      <dgm:spPr/>
      <dgm:t>
        <a:bodyPr/>
        <a:lstStyle/>
        <a:p>
          <a:endParaRPr lang="es-ES"/>
        </a:p>
      </dgm:t>
    </dgm:pt>
    <dgm:pt modelId="{E27126F6-A7D5-46F5-82B4-A7DF672B10D4}">
      <dgm:prSet/>
      <dgm:spPr/>
      <dgm:t>
        <a:bodyPr/>
        <a:lstStyle/>
        <a:p>
          <a:r>
            <a:rPr lang="es-EC" b="1" dirty="0" smtClean="0"/>
            <a:t>Desarrollo tecnológico</a:t>
          </a:r>
          <a:endParaRPr lang="es-ES" dirty="0"/>
        </a:p>
      </dgm:t>
    </dgm:pt>
    <dgm:pt modelId="{33048E70-8434-4923-A9F5-F9B993635308}" type="parTrans" cxnId="{8268A1DB-FF15-4095-9319-DE22BCBCED24}">
      <dgm:prSet/>
      <dgm:spPr/>
      <dgm:t>
        <a:bodyPr/>
        <a:lstStyle/>
        <a:p>
          <a:endParaRPr lang="es-ES"/>
        </a:p>
      </dgm:t>
    </dgm:pt>
    <dgm:pt modelId="{FB6C541E-B7E2-4840-96B1-08C11EAAF608}" type="sibTrans" cxnId="{8268A1DB-FF15-4095-9319-DE22BCBCED24}">
      <dgm:prSet/>
      <dgm:spPr/>
      <dgm:t>
        <a:bodyPr/>
        <a:lstStyle/>
        <a:p>
          <a:endParaRPr lang="es-ES"/>
        </a:p>
      </dgm:t>
    </dgm:pt>
    <dgm:pt modelId="{8D9BA802-349E-4264-AFA6-1A5A60E31D93}">
      <dgm:prSet/>
      <dgm:spPr/>
      <dgm:t>
        <a:bodyPr/>
        <a:lstStyle/>
        <a:p>
          <a:r>
            <a:rPr lang="es-EC" b="1" dirty="0" smtClean="0"/>
            <a:t>Formación profesional</a:t>
          </a:r>
          <a:endParaRPr lang="es-ES" dirty="0"/>
        </a:p>
      </dgm:t>
    </dgm:pt>
    <dgm:pt modelId="{5EDA1DE1-1C5C-4F18-91C1-57EF3C0123EB}" type="parTrans" cxnId="{FB996F59-15A1-4148-BB20-1B255CBF285B}">
      <dgm:prSet/>
      <dgm:spPr/>
      <dgm:t>
        <a:bodyPr/>
        <a:lstStyle/>
        <a:p>
          <a:endParaRPr lang="es-ES"/>
        </a:p>
      </dgm:t>
    </dgm:pt>
    <dgm:pt modelId="{26A8DAD8-F2E6-4F47-BCC2-24C8D9A1714D}" type="sibTrans" cxnId="{FB996F59-15A1-4148-BB20-1B255CBF285B}">
      <dgm:prSet/>
      <dgm:spPr/>
      <dgm:t>
        <a:bodyPr/>
        <a:lstStyle/>
        <a:p>
          <a:endParaRPr lang="es-ES"/>
        </a:p>
      </dgm:t>
    </dgm:pt>
    <dgm:pt modelId="{2CC51508-1474-4B78-AA8C-C7E80AF3CACB}" type="pres">
      <dgm:prSet presAssocID="{BF2864CC-1C02-424A-9078-5453011C6441}" presName="Name0" presStyleCnt="0">
        <dgm:presLayoutVars>
          <dgm:chPref val="1"/>
          <dgm:dir/>
          <dgm:animOne val="branch"/>
          <dgm:animLvl val="lvl"/>
          <dgm:resizeHandles/>
        </dgm:presLayoutVars>
      </dgm:prSet>
      <dgm:spPr/>
      <dgm:t>
        <a:bodyPr/>
        <a:lstStyle/>
        <a:p>
          <a:endParaRPr lang="es-EC"/>
        </a:p>
      </dgm:t>
    </dgm:pt>
    <dgm:pt modelId="{8FD7AC31-D9FF-4451-87E2-B6232ECCACC7}" type="pres">
      <dgm:prSet presAssocID="{A0BD8269-374C-4FB5-8CF0-DA5644A5A077}" presName="vertOne" presStyleCnt="0"/>
      <dgm:spPr/>
    </dgm:pt>
    <dgm:pt modelId="{5525504A-1807-4A39-8C57-B5C08FF814A5}" type="pres">
      <dgm:prSet presAssocID="{A0BD8269-374C-4FB5-8CF0-DA5644A5A077}" presName="txOne" presStyleLbl="node0" presStyleIdx="0" presStyleCnt="1">
        <dgm:presLayoutVars>
          <dgm:chPref val="3"/>
        </dgm:presLayoutVars>
      </dgm:prSet>
      <dgm:spPr/>
      <dgm:t>
        <a:bodyPr/>
        <a:lstStyle/>
        <a:p>
          <a:endParaRPr lang="es-EC"/>
        </a:p>
      </dgm:t>
    </dgm:pt>
    <dgm:pt modelId="{4778102C-ADFC-43EC-BD0C-1CF032AD08B0}" type="pres">
      <dgm:prSet presAssocID="{A0BD8269-374C-4FB5-8CF0-DA5644A5A077}" presName="parTransOne" presStyleCnt="0"/>
      <dgm:spPr/>
    </dgm:pt>
    <dgm:pt modelId="{CAF2B3E6-57DF-427F-92BA-5F49D3475A9D}" type="pres">
      <dgm:prSet presAssocID="{A0BD8269-374C-4FB5-8CF0-DA5644A5A077}" presName="horzOne" presStyleCnt="0"/>
      <dgm:spPr/>
    </dgm:pt>
    <dgm:pt modelId="{520DCE6F-F8F3-4596-9E39-C6A184AA3E59}" type="pres">
      <dgm:prSet presAssocID="{5E648D98-2391-4247-90B5-3EF01283451F}" presName="vertTwo" presStyleCnt="0"/>
      <dgm:spPr/>
    </dgm:pt>
    <dgm:pt modelId="{8BF6DD50-4701-4EA7-90A0-E746D4609667}" type="pres">
      <dgm:prSet presAssocID="{5E648D98-2391-4247-90B5-3EF01283451F}" presName="txTwo" presStyleLbl="node2" presStyleIdx="0" presStyleCnt="3">
        <dgm:presLayoutVars>
          <dgm:chPref val="3"/>
        </dgm:presLayoutVars>
      </dgm:prSet>
      <dgm:spPr/>
      <dgm:t>
        <a:bodyPr/>
        <a:lstStyle/>
        <a:p>
          <a:endParaRPr lang="es-EC"/>
        </a:p>
      </dgm:t>
    </dgm:pt>
    <dgm:pt modelId="{69FD15E0-B122-48FD-A4CC-D19B1773BE9C}" type="pres">
      <dgm:prSet presAssocID="{5E648D98-2391-4247-90B5-3EF01283451F}" presName="horzTwo" presStyleCnt="0"/>
      <dgm:spPr/>
    </dgm:pt>
    <dgm:pt modelId="{F0AABF29-A3EB-4181-8779-618E9A874ED5}" type="pres">
      <dgm:prSet presAssocID="{E5907455-F19D-476C-AFA4-3C819FE7281E}" presName="sibSpaceTwo" presStyleCnt="0"/>
      <dgm:spPr/>
    </dgm:pt>
    <dgm:pt modelId="{B9DA7C33-1808-433C-8479-567B3444CF0E}" type="pres">
      <dgm:prSet presAssocID="{E27126F6-A7D5-46F5-82B4-A7DF672B10D4}" presName="vertTwo" presStyleCnt="0"/>
      <dgm:spPr/>
    </dgm:pt>
    <dgm:pt modelId="{9305DE95-F378-4D68-A752-73649048609F}" type="pres">
      <dgm:prSet presAssocID="{E27126F6-A7D5-46F5-82B4-A7DF672B10D4}" presName="txTwo" presStyleLbl="node2" presStyleIdx="1" presStyleCnt="3">
        <dgm:presLayoutVars>
          <dgm:chPref val="3"/>
        </dgm:presLayoutVars>
      </dgm:prSet>
      <dgm:spPr/>
      <dgm:t>
        <a:bodyPr/>
        <a:lstStyle/>
        <a:p>
          <a:endParaRPr lang="es-EC"/>
        </a:p>
      </dgm:t>
    </dgm:pt>
    <dgm:pt modelId="{A5BD367E-B773-4022-A40F-579006504272}" type="pres">
      <dgm:prSet presAssocID="{E27126F6-A7D5-46F5-82B4-A7DF672B10D4}" presName="horzTwo" presStyleCnt="0"/>
      <dgm:spPr/>
    </dgm:pt>
    <dgm:pt modelId="{D6420053-C23F-48A2-B0C2-1E3DAFCC67ED}" type="pres">
      <dgm:prSet presAssocID="{FB6C541E-B7E2-4840-96B1-08C11EAAF608}" presName="sibSpaceTwo" presStyleCnt="0"/>
      <dgm:spPr/>
    </dgm:pt>
    <dgm:pt modelId="{4D07DEFD-9342-4CD0-8AD0-4378ADBD83C8}" type="pres">
      <dgm:prSet presAssocID="{8D9BA802-349E-4264-AFA6-1A5A60E31D93}" presName="vertTwo" presStyleCnt="0"/>
      <dgm:spPr/>
    </dgm:pt>
    <dgm:pt modelId="{4BA890A6-5251-46B0-9CC9-A6804EDF3189}" type="pres">
      <dgm:prSet presAssocID="{8D9BA802-349E-4264-AFA6-1A5A60E31D93}" presName="txTwo" presStyleLbl="node2" presStyleIdx="2" presStyleCnt="3">
        <dgm:presLayoutVars>
          <dgm:chPref val="3"/>
        </dgm:presLayoutVars>
      </dgm:prSet>
      <dgm:spPr/>
      <dgm:t>
        <a:bodyPr/>
        <a:lstStyle/>
        <a:p>
          <a:endParaRPr lang="es-EC"/>
        </a:p>
      </dgm:t>
    </dgm:pt>
    <dgm:pt modelId="{3D8CD4DB-6989-4F02-A9D0-91B53BAD0887}" type="pres">
      <dgm:prSet presAssocID="{8D9BA802-349E-4264-AFA6-1A5A60E31D93}" presName="horzTwo" presStyleCnt="0"/>
      <dgm:spPr/>
    </dgm:pt>
  </dgm:ptLst>
  <dgm:cxnLst>
    <dgm:cxn modelId="{579DE474-5F13-42B1-909F-4D979F08A718}" type="presOf" srcId="{5E648D98-2391-4247-90B5-3EF01283451F}" destId="{8BF6DD50-4701-4EA7-90A0-E746D4609667}" srcOrd="0" destOrd="0" presId="urn:microsoft.com/office/officeart/2005/8/layout/hierarchy4"/>
    <dgm:cxn modelId="{8268A1DB-FF15-4095-9319-DE22BCBCED24}" srcId="{A0BD8269-374C-4FB5-8CF0-DA5644A5A077}" destId="{E27126F6-A7D5-46F5-82B4-A7DF672B10D4}" srcOrd="1" destOrd="0" parTransId="{33048E70-8434-4923-A9F5-F9B993635308}" sibTransId="{FB6C541E-B7E2-4840-96B1-08C11EAAF608}"/>
    <dgm:cxn modelId="{3AE33430-EF75-4AEC-925B-11D875CD6F9B}" type="presOf" srcId="{E27126F6-A7D5-46F5-82B4-A7DF672B10D4}" destId="{9305DE95-F378-4D68-A752-73649048609F}" srcOrd="0" destOrd="0" presId="urn:microsoft.com/office/officeart/2005/8/layout/hierarchy4"/>
    <dgm:cxn modelId="{EF8A5738-FE7B-48A6-9736-79100F1259B7}" type="presOf" srcId="{A0BD8269-374C-4FB5-8CF0-DA5644A5A077}" destId="{5525504A-1807-4A39-8C57-B5C08FF814A5}" srcOrd="0" destOrd="0" presId="urn:microsoft.com/office/officeart/2005/8/layout/hierarchy4"/>
    <dgm:cxn modelId="{E3E299E1-64E2-434D-9CCF-5DFE0ADDE680}" srcId="{BF2864CC-1C02-424A-9078-5453011C6441}" destId="{A0BD8269-374C-4FB5-8CF0-DA5644A5A077}" srcOrd="0" destOrd="0" parTransId="{50C59662-FA3A-41D4-A5A8-1EE5EC4606A5}" sibTransId="{50B59754-E9A7-4EF0-A31E-DCCA1704912A}"/>
    <dgm:cxn modelId="{646C27F5-AC60-4439-A959-CB80EC281002}" srcId="{A0BD8269-374C-4FB5-8CF0-DA5644A5A077}" destId="{5E648D98-2391-4247-90B5-3EF01283451F}" srcOrd="0" destOrd="0" parTransId="{AD6077B5-1378-4118-9E43-8D1B24C11754}" sibTransId="{E5907455-F19D-476C-AFA4-3C819FE7281E}"/>
    <dgm:cxn modelId="{551A1D34-24CD-4A80-91CD-C91376B26A63}" type="presOf" srcId="{BF2864CC-1C02-424A-9078-5453011C6441}" destId="{2CC51508-1474-4B78-AA8C-C7E80AF3CACB}" srcOrd="0" destOrd="0" presId="urn:microsoft.com/office/officeart/2005/8/layout/hierarchy4"/>
    <dgm:cxn modelId="{F7135FBD-73DF-411C-95A3-C8BE1E41E902}" type="presOf" srcId="{8D9BA802-349E-4264-AFA6-1A5A60E31D93}" destId="{4BA890A6-5251-46B0-9CC9-A6804EDF3189}" srcOrd="0" destOrd="0" presId="urn:microsoft.com/office/officeart/2005/8/layout/hierarchy4"/>
    <dgm:cxn modelId="{FB996F59-15A1-4148-BB20-1B255CBF285B}" srcId="{A0BD8269-374C-4FB5-8CF0-DA5644A5A077}" destId="{8D9BA802-349E-4264-AFA6-1A5A60E31D93}" srcOrd="2" destOrd="0" parTransId="{5EDA1DE1-1C5C-4F18-91C1-57EF3C0123EB}" sibTransId="{26A8DAD8-F2E6-4F47-BCC2-24C8D9A1714D}"/>
    <dgm:cxn modelId="{361546B8-EB97-4369-BBB2-54A7C23E8801}" type="presParOf" srcId="{2CC51508-1474-4B78-AA8C-C7E80AF3CACB}" destId="{8FD7AC31-D9FF-4451-87E2-B6232ECCACC7}" srcOrd="0" destOrd="0" presId="urn:microsoft.com/office/officeart/2005/8/layout/hierarchy4"/>
    <dgm:cxn modelId="{42E9EE27-7475-49B5-B80C-7815FADD112B}" type="presParOf" srcId="{8FD7AC31-D9FF-4451-87E2-B6232ECCACC7}" destId="{5525504A-1807-4A39-8C57-B5C08FF814A5}" srcOrd="0" destOrd="0" presId="urn:microsoft.com/office/officeart/2005/8/layout/hierarchy4"/>
    <dgm:cxn modelId="{7B02E642-4837-427F-ADF2-2FEECEAA5067}" type="presParOf" srcId="{8FD7AC31-D9FF-4451-87E2-B6232ECCACC7}" destId="{4778102C-ADFC-43EC-BD0C-1CF032AD08B0}" srcOrd="1" destOrd="0" presId="urn:microsoft.com/office/officeart/2005/8/layout/hierarchy4"/>
    <dgm:cxn modelId="{40056D43-C9B7-40B5-A536-F5001A8029D3}" type="presParOf" srcId="{8FD7AC31-D9FF-4451-87E2-B6232ECCACC7}" destId="{CAF2B3E6-57DF-427F-92BA-5F49D3475A9D}" srcOrd="2" destOrd="0" presId="urn:microsoft.com/office/officeart/2005/8/layout/hierarchy4"/>
    <dgm:cxn modelId="{484623C2-A807-4871-813B-3D6D9348578C}" type="presParOf" srcId="{CAF2B3E6-57DF-427F-92BA-5F49D3475A9D}" destId="{520DCE6F-F8F3-4596-9E39-C6A184AA3E59}" srcOrd="0" destOrd="0" presId="urn:microsoft.com/office/officeart/2005/8/layout/hierarchy4"/>
    <dgm:cxn modelId="{6F93D33A-449C-4876-98C8-2DE2AFECC16E}" type="presParOf" srcId="{520DCE6F-F8F3-4596-9E39-C6A184AA3E59}" destId="{8BF6DD50-4701-4EA7-90A0-E746D4609667}" srcOrd="0" destOrd="0" presId="urn:microsoft.com/office/officeart/2005/8/layout/hierarchy4"/>
    <dgm:cxn modelId="{E14D29AD-414F-490F-B389-738D2DF77ABE}" type="presParOf" srcId="{520DCE6F-F8F3-4596-9E39-C6A184AA3E59}" destId="{69FD15E0-B122-48FD-A4CC-D19B1773BE9C}" srcOrd="1" destOrd="0" presId="urn:microsoft.com/office/officeart/2005/8/layout/hierarchy4"/>
    <dgm:cxn modelId="{0BB2B930-3C20-4472-A596-75BDCEEDE896}" type="presParOf" srcId="{CAF2B3E6-57DF-427F-92BA-5F49D3475A9D}" destId="{F0AABF29-A3EB-4181-8779-618E9A874ED5}" srcOrd="1" destOrd="0" presId="urn:microsoft.com/office/officeart/2005/8/layout/hierarchy4"/>
    <dgm:cxn modelId="{6FC8B96F-E94C-4B9D-B765-3D63164447FA}" type="presParOf" srcId="{CAF2B3E6-57DF-427F-92BA-5F49D3475A9D}" destId="{B9DA7C33-1808-433C-8479-567B3444CF0E}" srcOrd="2" destOrd="0" presId="urn:microsoft.com/office/officeart/2005/8/layout/hierarchy4"/>
    <dgm:cxn modelId="{6496B023-45E7-4163-AB81-CFFBF0E32445}" type="presParOf" srcId="{B9DA7C33-1808-433C-8479-567B3444CF0E}" destId="{9305DE95-F378-4D68-A752-73649048609F}" srcOrd="0" destOrd="0" presId="urn:microsoft.com/office/officeart/2005/8/layout/hierarchy4"/>
    <dgm:cxn modelId="{B5EAF6C8-A319-4C90-BCF0-47E8878E9D3D}" type="presParOf" srcId="{B9DA7C33-1808-433C-8479-567B3444CF0E}" destId="{A5BD367E-B773-4022-A40F-579006504272}" srcOrd="1" destOrd="0" presId="urn:microsoft.com/office/officeart/2005/8/layout/hierarchy4"/>
    <dgm:cxn modelId="{A4789B69-D6B8-4327-958A-96D2F1984B56}" type="presParOf" srcId="{CAF2B3E6-57DF-427F-92BA-5F49D3475A9D}" destId="{D6420053-C23F-48A2-B0C2-1E3DAFCC67ED}" srcOrd="3" destOrd="0" presId="urn:microsoft.com/office/officeart/2005/8/layout/hierarchy4"/>
    <dgm:cxn modelId="{37D5A40D-401E-4835-B1B0-F405E13A33B1}" type="presParOf" srcId="{CAF2B3E6-57DF-427F-92BA-5F49D3475A9D}" destId="{4D07DEFD-9342-4CD0-8AD0-4378ADBD83C8}" srcOrd="4" destOrd="0" presId="urn:microsoft.com/office/officeart/2005/8/layout/hierarchy4"/>
    <dgm:cxn modelId="{E121D11A-55DB-49D2-A31F-9EA0B494C894}" type="presParOf" srcId="{4D07DEFD-9342-4CD0-8AD0-4378ADBD83C8}" destId="{4BA890A6-5251-46B0-9CC9-A6804EDF3189}" srcOrd="0" destOrd="0" presId="urn:microsoft.com/office/officeart/2005/8/layout/hierarchy4"/>
    <dgm:cxn modelId="{2D309494-5098-4BA3-A9CC-935EDC921515}" type="presParOf" srcId="{4D07DEFD-9342-4CD0-8AD0-4378ADBD83C8}" destId="{3D8CD4DB-6989-4F02-A9D0-91B53BAD088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7E649DDA-C9EE-47F7-81F8-30DD01C0A73D}">
      <dgm:prSet phldrT="[Texto]" custT="1"/>
      <dgm:spPr/>
      <dgm:t>
        <a:bodyPr/>
        <a:lstStyle/>
        <a:p>
          <a:pPr algn="just"/>
          <a:r>
            <a:rPr lang="es-EC" sz="2400" b="1" dirty="0" smtClean="0">
              <a:latin typeface="Bodoni MT" panose="02070603080606020203" pitchFamily="18" charset="0"/>
            </a:rPr>
            <a:t>El estudio permitió conocer las percepciones y preferencias de los estudiantes del tercer año de bachillerato de Santo Domingo de los Tsáchilas con respecto a la oferta académica en Gestión de Riesgos y de Seguridad y Salud Ocupacional.</a:t>
          </a:r>
          <a:endParaRPr lang="es-ES" sz="2400" b="1" dirty="0">
            <a:latin typeface="Bodoni MT" panose="02070603080606020203" pitchFamily="18" charset="0"/>
          </a:endParaRPr>
        </a:p>
      </dgm:t>
    </dgm:pt>
    <dgm:pt modelId="{BDC073C1-4277-4B3B-9712-8D41DE967B01}" type="par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6BF404BF-4C65-48BF-9979-D10E9E1C4F67}" type="sibTrans" cxnId="{6FE4088D-DE49-42F2-B8C4-AE724B54DD50}">
      <dgm:prSet/>
      <dgm:spPr/>
      <dgm:t>
        <a:bodyPr/>
        <a:lstStyle/>
        <a:p>
          <a:pPr algn="just"/>
          <a:endParaRPr lang="es-ES" sz="2400" b="1">
            <a:solidFill>
              <a:schemeClr val="tx1"/>
            </a:solidFill>
            <a:latin typeface="Bodoni MT" panose="02070603080606020203" pitchFamily="18" charset="0"/>
          </a:endParaRPr>
        </a:p>
      </dgm:t>
    </dgm:pt>
    <dgm:pt modelId="{A5AAD87F-4D1C-4EE5-9CDC-E91775F518A3}">
      <dgm:prSet phldrT="[Texto]" custT="1"/>
      <dgm:spPr/>
      <dgm:t>
        <a:bodyPr/>
        <a:lstStyle/>
        <a:p>
          <a:pPr algn="just"/>
          <a:r>
            <a:rPr lang="es-EC" sz="2400" b="1" dirty="0" smtClean="0">
              <a:latin typeface="Bodoni MT" panose="02070603080606020203" pitchFamily="18" charset="0"/>
            </a:rPr>
            <a:t>Las expectativas que tienen los estudiantes en cuanto a las posibilidades de inserción en el mercado laboral, una vez culminado sus estudios superiores, es favorable según su percepción y esto se refleja en el porcentaje considerable que muestra sobre la oferta académica de nivel superior en Gestión de Riesgos.</a:t>
          </a:r>
          <a:endParaRPr lang="es-ES" sz="2400" b="1" dirty="0">
            <a:latin typeface="Bodoni MT" panose="02070603080606020203" pitchFamily="18" charset="0"/>
          </a:endParaRPr>
        </a:p>
      </dgm:t>
    </dgm:pt>
    <dgm:pt modelId="{FCFD2D15-F2BA-4E75-A440-0AE563DBF664}" type="parTrans" cxnId="{FEFD34BB-E5F1-4EB3-ACCD-955F3EC4B3E9}">
      <dgm:prSet/>
      <dgm:spPr/>
      <dgm:t>
        <a:bodyPr/>
        <a:lstStyle/>
        <a:p>
          <a:pPr algn="just"/>
          <a:endParaRPr lang="es-ES" sz="2400" b="1">
            <a:solidFill>
              <a:schemeClr val="tx1"/>
            </a:solidFill>
            <a:latin typeface="Bodoni MT" panose="02070603080606020203" pitchFamily="18" charset="0"/>
          </a:endParaRPr>
        </a:p>
      </dgm:t>
    </dgm:pt>
    <dgm:pt modelId="{13E9AF9F-11A0-460F-A3A3-78792AF75D9C}" type="sibTrans" cxnId="{FEFD34BB-E5F1-4EB3-ACCD-955F3EC4B3E9}">
      <dgm:prSet/>
      <dgm:spPr/>
      <dgm:t>
        <a:bodyPr/>
        <a:lstStyle/>
        <a:p>
          <a:pPr algn="just"/>
          <a:endParaRPr lang="es-ES" sz="2400" b="1">
            <a:solidFill>
              <a:schemeClr val="tx1"/>
            </a:solidFill>
            <a:latin typeface="Bodoni MT" panose="02070603080606020203" pitchFamily="18" charset="0"/>
          </a:endParaRPr>
        </a:p>
      </dgm:t>
    </dgm:pt>
    <dgm:pt modelId="{D4885288-42C9-4231-BEA4-297D47C7AAE3}">
      <dgm:prSet phldrT="[Texto]" custT="1"/>
      <dgm:spPr/>
      <dgm:t>
        <a:bodyPr/>
        <a:lstStyle/>
        <a:p>
          <a:pPr algn="just"/>
          <a:r>
            <a:rPr lang="es-EC" sz="2400" b="1" smtClean="0">
              <a:latin typeface="Bodoni MT" panose="02070603080606020203" pitchFamily="18" charset="0"/>
            </a:rPr>
            <a:t>En cuanto a la estabilidad laboral, los profesionales en Gestión de Riesgo son requeridos por el sector público, de forma permanente, esto se lo pudo constatar durante la aplicación de los instrumentos de recolección de información (encuestas a empresas), mientras que el sector privado son necesarios de forma parcial o temporal.</a:t>
          </a:r>
          <a:endParaRPr lang="es-ES" sz="2400" b="1" dirty="0">
            <a:latin typeface="Bodoni MT" panose="02070603080606020203" pitchFamily="18" charset="0"/>
          </a:endParaRPr>
        </a:p>
      </dgm:t>
    </dgm:pt>
    <dgm:pt modelId="{4A78C5B1-3BF4-43C2-8AF4-49AF4593FA39}" type="parTrans" cxnId="{0278CB5D-D89E-4BFB-9172-7B3BBA05CB73}">
      <dgm:prSet/>
      <dgm:spPr/>
      <dgm:t>
        <a:bodyPr/>
        <a:lstStyle/>
        <a:p>
          <a:pPr algn="just"/>
          <a:endParaRPr lang="es-ES"/>
        </a:p>
      </dgm:t>
    </dgm:pt>
    <dgm:pt modelId="{901AC79D-32E2-4C67-8AAA-3C7B8BBE3105}" type="sibTrans" cxnId="{0278CB5D-D89E-4BFB-9172-7B3BBA05CB73}">
      <dgm:prSet/>
      <dgm:spPr/>
      <dgm:t>
        <a:bodyPr/>
        <a:lstStyle/>
        <a:p>
          <a:pPr algn="just"/>
          <a:endParaRPr lang="es-ES"/>
        </a:p>
      </dgm:t>
    </dgm:pt>
    <dgm:pt modelId="{7762A792-A6DA-45B6-BEB4-B4173D1FA341}" type="pres">
      <dgm:prSet presAssocID="{FC24C1FF-8917-4C8C-8627-B7C3755FD5AB}" presName="linear" presStyleCnt="0">
        <dgm:presLayoutVars>
          <dgm:animLvl val="lvl"/>
          <dgm:resizeHandles val="exact"/>
        </dgm:presLayoutVars>
      </dgm:prSet>
      <dgm:spPr/>
      <dgm:t>
        <a:bodyPr/>
        <a:lstStyle/>
        <a:p>
          <a:endParaRPr lang="es-ES"/>
        </a:p>
      </dgm:t>
    </dgm:pt>
    <dgm:pt modelId="{B8F299F6-4849-406C-851F-360CF6D0C5B0}" type="pres">
      <dgm:prSet presAssocID="{7E649DDA-C9EE-47F7-81F8-30DD01C0A73D}" presName="parentText" presStyleLbl="node1" presStyleIdx="0" presStyleCnt="3">
        <dgm:presLayoutVars>
          <dgm:chMax val="0"/>
          <dgm:bulletEnabled val="1"/>
        </dgm:presLayoutVars>
      </dgm:prSet>
      <dgm:spPr/>
      <dgm:t>
        <a:bodyPr/>
        <a:lstStyle/>
        <a:p>
          <a:endParaRPr lang="es-ES"/>
        </a:p>
      </dgm:t>
    </dgm:pt>
    <dgm:pt modelId="{C203B157-0A0D-4DB0-B048-8D7C66A10D0F}" type="pres">
      <dgm:prSet presAssocID="{6BF404BF-4C65-48BF-9979-D10E9E1C4F67}" presName="spacer" presStyleCnt="0"/>
      <dgm:spPr/>
      <dgm:t>
        <a:bodyPr/>
        <a:lstStyle/>
        <a:p>
          <a:endParaRPr lang="es-ES"/>
        </a:p>
      </dgm:t>
    </dgm:pt>
    <dgm:pt modelId="{0C512F60-5652-4365-9B60-5913CFBDB5B0}" type="pres">
      <dgm:prSet presAssocID="{A5AAD87F-4D1C-4EE5-9CDC-E91775F518A3}" presName="parentText" presStyleLbl="node1" presStyleIdx="1" presStyleCnt="3">
        <dgm:presLayoutVars>
          <dgm:chMax val="0"/>
          <dgm:bulletEnabled val="1"/>
        </dgm:presLayoutVars>
      </dgm:prSet>
      <dgm:spPr/>
      <dgm:t>
        <a:bodyPr/>
        <a:lstStyle/>
        <a:p>
          <a:endParaRPr lang="es-ES"/>
        </a:p>
      </dgm:t>
    </dgm:pt>
    <dgm:pt modelId="{368FAA17-F011-4A8A-AF5E-7EA66BB6B520}" type="pres">
      <dgm:prSet presAssocID="{13E9AF9F-11A0-460F-A3A3-78792AF75D9C}" presName="spacer" presStyleCnt="0"/>
      <dgm:spPr/>
      <dgm:t>
        <a:bodyPr/>
        <a:lstStyle/>
        <a:p>
          <a:endParaRPr lang="es-ES"/>
        </a:p>
      </dgm:t>
    </dgm:pt>
    <dgm:pt modelId="{A592AE32-F351-461C-B549-467356D97AC1}" type="pres">
      <dgm:prSet presAssocID="{D4885288-42C9-4231-BEA4-297D47C7AAE3}" presName="parentText" presStyleLbl="node1" presStyleIdx="2" presStyleCnt="3">
        <dgm:presLayoutVars>
          <dgm:chMax val="0"/>
          <dgm:bulletEnabled val="1"/>
        </dgm:presLayoutVars>
      </dgm:prSet>
      <dgm:spPr/>
      <dgm:t>
        <a:bodyPr/>
        <a:lstStyle/>
        <a:p>
          <a:endParaRPr lang="es-ES"/>
        </a:p>
      </dgm:t>
    </dgm:pt>
  </dgm:ptLst>
  <dgm:cxnLst>
    <dgm:cxn modelId="{FEFD34BB-E5F1-4EB3-ACCD-955F3EC4B3E9}" srcId="{FC24C1FF-8917-4C8C-8627-B7C3755FD5AB}" destId="{A5AAD87F-4D1C-4EE5-9CDC-E91775F518A3}" srcOrd="1" destOrd="0" parTransId="{FCFD2D15-F2BA-4E75-A440-0AE563DBF664}" sibTransId="{13E9AF9F-11A0-460F-A3A3-78792AF75D9C}"/>
    <dgm:cxn modelId="{8B32A3B6-A496-4B2E-B100-0C7923934E1F}" type="presOf" srcId="{FC24C1FF-8917-4C8C-8627-B7C3755FD5AB}" destId="{7762A792-A6DA-45B6-BEB4-B4173D1FA341}" srcOrd="0" destOrd="0" presId="urn:microsoft.com/office/officeart/2005/8/layout/vList2"/>
    <dgm:cxn modelId="{1A7015BC-EB8F-44AA-9E44-D843FA456240}" type="presOf" srcId="{A5AAD87F-4D1C-4EE5-9CDC-E91775F518A3}" destId="{0C512F60-5652-4365-9B60-5913CFBDB5B0}" srcOrd="0" destOrd="0" presId="urn:microsoft.com/office/officeart/2005/8/layout/vList2"/>
    <dgm:cxn modelId="{BDA89CA4-087A-4F21-B8AA-E9673D30DBDD}" type="presOf" srcId="{7E649DDA-C9EE-47F7-81F8-30DD01C0A73D}" destId="{B8F299F6-4849-406C-851F-360CF6D0C5B0}" srcOrd="0" destOrd="0" presId="urn:microsoft.com/office/officeart/2005/8/layout/vList2"/>
    <dgm:cxn modelId="{6FE4088D-DE49-42F2-B8C4-AE724B54DD50}" srcId="{FC24C1FF-8917-4C8C-8627-B7C3755FD5AB}" destId="{7E649DDA-C9EE-47F7-81F8-30DD01C0A73D}" srcOrd="0" destOrd="0" parTransId="{BDC073C1-4277-4B3B-9712-8D41DE967B01}" sibTransId="{6BF404BF-4C65-48BF-9979-D10E9E1C4F67}"/>
    <dgm:cxn modelId="{26FAE5D9-B51D-4A01-AAF5-EE3F7D52C9BF}" type="presOf" srcId="{D4885288-42C9-4231-BEA4-297D47C7AAE3}" destId="{A592AE32-F351-461C-B549-467356D97AC1}" srcOrd="0" destOrd="0" presId="urn:microsoft.com/office/officeart/2005/8/layout/vList2"/>
    <dgm:cxn modelId="{0278CB5D-D89E-4BFB-9172-7B3BBA05CB73}" srcId="{FC24C1FF-8917-4C8C-8627-B7C3755FD5AB}" destId="{D4885288-42C9-4231-BEA4-297D47C7AAE3}" srcOrd="2" destOrd="0" parTransId="{4A78C5B1-3BF4-43C2-8AF4-49AF4593FA39}" sibTransId="{901AC79D-32E2-4C67-8AAA-3C7B8BBE3105}"/>
    <dgm:cxn modelId="{10FF46F8-AAD3-4C33-A3FE-23770AAD6B5B}" type="presParOf" srcId="{7762A792-A6DA-45B6-BEB4-B4173D1FA341}" destId="{B8F299F6-4849-406C-851F-360CF6D0C5B0}" srcOrd="0" destOrd="0" presId="urn:microsoft.com/office/officeart/2005/8/layout/vList2"/>
    <dgm:cxn modelId="{54D83ECD-B356-4EDD-B003-D33E63874F80}" type="presParOf" srcId="{7762A792-A6DA-45B6-BEB4-B4173D1FA341}" destId="{C203B157-0A0D-4DB0-B048-8D7C66A10D0F}" srcOrd="1" destOrd="0" presId="urn:microsoft.com/office/officeart/2005/8/layout/vList2"/>
    <dgm:cxn modelId="{5C4BF9F0-F015-404B-B7C5-49A4E48F4C40}" type="presParOf" srcId="{7762A792-A6DA-45B6-BEB4-B4173D1FA341}" destId="{0C512F60-5652-4365-9B60-5913CFBDB5B0}" srcOrd="2" destOrd="0" presId="urn:microsoft.com/office/officeart/2005/8/layout/vList2"/>
    <dgm:cxn modelId="{B97FA874-622F-47CA-95E9-4EB881E88CB2}" type="presParOf" srcId="{7762A792-A6DA-45B6-BEB4-B4173D1FA341}" destId="{368FAA17-F011-4A8A-AF5E-7EA66BB6B520}" srcOrd="3" destOrd="0" presId="urn:microsoft.com/office/officeart/2005/8/layout/vList2"/>
    <dgm:cxn modelId="{A192C696-8105-495C-B76B-BFDE7C76411E}" type="presParOf" srcId="{7762A792-A6DA-45B6-BEB4-B4173D1FA341}" destId="{A592AE32-F351-461C-B549-467356D97A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80F92B5D-8FD8-4F58-B719-4DBB2867D0B9}">
      <dgm:prSet phldrT="[Texto]" custT="1"/>
      <dgm:spPr/>
      <dgm:t>
        <a:bodyPr/>
        <a:lstStyle/>
        <a:p>
          <a:pPr algn="just"/>
          <a:r>
            <a:rPr lang="es-EC" sz="2400" b="1" dirty="0" smtClean="0">
              <a:solidFill>
                <a:schemeClr val="bg1"/>
              </a:solidFill>
              <a:latin typeface="Bodoni MT" panose="02070603080606020203" pitchFamily="18" charset="0"/>
            </a:rPr>
            <a:t>Tanto a nivel internacional como nacional, varias IES ofertan diferentes tipos de profesionales en el campo de la Gestión de Riesgos, siendo estos de grado o postgrado, existen también programas de diplomados o preparatorios para certificaciones.</a:t>
          </a:r>
          <a:endParaRPr lang="es-ES" sz="2400" b="1" dirty="0">
            <a:solidFill>
              <a:schemeClr val="bg1"/>
            </a:solidFill>
            <a:latin typeface="Bodoni MT" panose="02070603080606020203" pitchFamily="18" charset="0"/>
          </a:endParaRPr>
        </a:p>
      </dgm:t>
    </dgm:pt>
    <dgm:pt modelId="{24071FCA-5AD3-479F-B417-3B2FDAAC4253}" type="parTrans" cxnId="{C14F2E93-54C4-44A0-8F78-9DABEE46BF62}">
      <dgm:prSet/>
      <dgm:spPr/>
      <dgm:t>
        <a:bodyPr/>
        <a:lstStyle/>
        <a:p>
          <a:pPr algn="just"/>
          <a:endParaRPr lang="es-ES" sz="2400" b="1">
            <a:solidFill>
              <a:schemeClr val="bg1"/>
            </a:solidFill>
            <a:latin typeface="Bodoni MT" panose="02070603080606020203" pitchFamily="18" charset="0"/>
          </a:endParaRPr>
        </a:p>
      </dgm:t>
    </dgm:pt>
    <dgm:pt modelId="{15FD018F-862E-4223-80F6-D64CAF667338}" type="sibTrans" cxnId="{C14F2E93-54C4-44A0-8F78-9DABEE46BF62}">
      <dgm:prSet/>
      <dgm:spPr/>
      <dgm:t>
        <a:bodyPr/>
        <a:lstStyle/>
        <a:p>
          <a:pPr algn="just"/>
          <a:endParaRPr lang="es-ES" sz="2400" b="1">
            <a:solidFill>
              <a:schemeClr val="bg1"/>
            </a:solidFill>
            <a:latin typeface="Bodoni MT" panose="02070603080606020203" pitchFamily="18" charset="0"/>
          </a:endParaRPr>
        </a:p>
      </dgm:t>
    </dgm:pt>
    <dgm:pt modelId="{777E09A3-2261-4973-91EB-9EE65DC1AD45}">
      <dgm:prSet phldrT="[Texto]" custT="1"/>
      <dgm:spPr/>
      <dgm:t>
        <a:bodyPr/>
        <a:lstStyle/>
        <a:p>
          <a:pPr algn="just"/>
          <a:r>
            <a:rPr lang="es-EC" sz="2400" b="1" smtClean="0">
              <a:solidFill>
                <a:schemeClr val="bg1"/>
              </a:solidFill>
              <a:latin typeface="Bodoni MT" panose="02070603080606020203" pitchFamily="18" charset="0"/>
            </a:rPr>
            <a:t>La articulación de la oferta académica en Gestión de Riesgos junto al objetivo siete del PNBV, tiene el propósito de fomentar el respeto a la naturaleza, previniendo, controlando y mitigando la contaminación ambiental; de esta manera se podrá garantizar un desarrollo nacional, considerando la demanda de profesionales en el área.</a:t>
          </a:r>
          <a:endParaRPr lang="es-ES" sz="2400" b="1" dirty="0">
            <a:solidFill>
              <a:schemeClr val="bg1"/>
            </a:solidFill>
            <a:latin typeface="Bodoni MT" panose="02070603080606020203" pitchFamily="18" charset="0"/>
          </a:endParaRPr>
        </a:p>
      </dgm:t>
    </dgm:pt>
    <dgm:pt modelId="{F190634E-F3B5-49D4-A238-01E05D4DFB71}" type="sibTrans" cxnId="{6B9A116D-204D-4E32-84EE-120A74C07565}">
      <dgm:prSet/>
      <dgm:spPr/>
      <dgm:t>
        <a:bodyPr/>
        <a:lstStyle/>
        <a:p>
          <a:pPr algn="just"/>
          <a:endParaRPr lang="es-ES" sz="2400" b="1">
            <a:solidFill>
              <a:schemeClr val="bg1"/>
            </a:solidFill>
            <a:latin typeface="Bodoni MT" panose="02070603080606020203" pitchFamily="18" charset="0"/>
          </a:endParaRPr>
        </a:p>
      </dgm:t>
    </dgm:pt>
    <dgm:pt modelId="{6201AFEF-FB48-4471-BFF9-8AAC46776E91}" type="parTrans" cxnId="{6B9A116D-204D-4E32-84EE-120A74C07565}">
      <dgm:prSet/>
      <dgm:spPr/>
      <dgm:t>
        <a:bodyPr/>
        <a:lstStyle/>
        <a:p>
          <a:pPr algn="just"/>
          <a:endParaRPr lang="es-ES" sz="2400" b="1">
            <a:solidFill>
              <a:schemeClr val="bg1"/>
            </a:solidFill>
            <a:latin typeface="Bodoni MT" panose="02070603080606020203" pitchFamily="18" charset="0"/>
          </a:endParaRPr>
        </a:p>
      </dgm:t>
    </dgm:pt>
    <dgm:pt modelId="{D3B445B0-3F39-4CAA-B4EE-AE0935BDC5BA}">
      <dgm:prSet phldrT="[Texto]" custT="1"/>
      <dgm:spPr/>
      <dgm:t>
        <a:bodyPr/>
        <a:lstStyle/>
        <a:p>
          <a:pPr algn="just"/>
          <a:r>
            <a:rPr lang="es-EC" sz="2400" b="1" smtClean="0">
              <a:solidFill>
                <a:schemeClr val="bg1"/>
              </a:solidFill>
              <a:latin typeface="Bodoni MT" panose="02070603080606020203" pitchFamily="18" charset="0"/>
            </a:rPr>
            <a:t>El profesional en Gestión de Riesgos puede colaborar en este sentido al aplicar sistemas de seguridad y riesgos dentro de varias organizaciones, utilizando las normas, técnicas pertinentes en base a los estándares nacionales e internacionales.</a:t>
          </a:r>
          <a:endParaRPr lang="es-ES" sz="2400" b="1" dirty="0">
            <a:solidFill>
              <a:schemeClr val="bg1"/>
            </a:solidFill>
            <a:latin typeface="Bodoni MT" panose="02070603080606020203" pitchFamily="18" charset="0"/>
          </a:endParaRPr>
        </a:p>
      </dgm:t>
    </dgm:pt>
    <dgm:pt modelId="{F45EE4D9-E3E3-4FCA-BABC-86D9739EA5F9}" type="sibTrans" cxnId="{B329766B-7FB3-48B1-84DE-D906F55CC576}">
      <dgm:prSet/>
      <dgm:spPr/>
      <dgm:t>
        <a:bodyPr/>
        <a:lstStyle/>
        <a:p>
          <a:pPr algn="just"/>
          <a:endParaRPr lang="es-ES" sz="2400" b="1">
            <a:solidFill>
              <a:schemeClr val="bg1"/>
            </a:solidFill>
            <a:latin typeface="Bodoni MT" panose="02070603080606020203" pitchFamily="18" charset="0"/>
          </a:endParaRPr>
        </a:p>
      </dgm:t>
    </dgm:pt>
    <dgm:pt modelId="{61E7E953-3581-46F4-8310-286A1627B9EE}" type="parTrans" cxnId="{B329766B-7FB3-48B1-84DE-D906F55CC576}">
      <dgm:prSet/>
      <dgm:spPr/>
      <dgm:t>
        <a:bodyPr/>
        <a:lstStyle/>
        <a:p>
          <a:pPr algn="just"/>
          <a:endParaRPr lang="es-ES" sz="2400" b="1">
            <a:solidFill>
              <a:schemeClr val="bg1"/>
            </a:solidFill>
            <a:latin typeface="Bodoni MT" panose="02070603080606020203" pitchFamily="18" charset="0"/>
          </a:endParaRPr>
        </a:p>
      </dgm:t>
    </dgm:pt>
    <dgm:pt modelId="{CDF705D0-0134-442E-8508-1A71BD8B44E9}" type="pres">
      <dgm:prSet presAssocID="{FC24C1FF-8917-4C8C-8627-B7C3755FD5AB}" presName="linear" presStyleCnt="0">
        <dgm:presLayoutVars>
          <dgm:animLvl val="lvl"/>
          <dgm:resizeHandles val="exact"/>
        </dgm:presLayoutVars>
      </dgm:prSet>
      <dgm:spPr/>
      <dgm:t>
        <a:bodyPr/>
        <a:lstStyle/>
        <a:p>
          <a:endParaRPr lang="es-ES"/>
        </a:p>
      </dgm:t>
    </dgm:pt>
    <dgm:pt modelId="{2532B636-2CD8-42A6-8B80-C162C2AB436B}" type="pres">
      <dgm:prSet presAssocID="{80F92B5D-8FD8-4F58-B719-4DBB2867D0B9}" presName="parentText" presStyleLbl="node1" presStyleIdx="0" presStyleCnt="3">
        <dgm:presLayoutVars>
          <dgm:chMax val="0"/>
          <dgm:bulletEnabled val="1"/>
        </dgm:presLayoutVars>
      </dgm:prSet>
      <dgm:spPr/>
      <dgm:t>
        <a:bodyPr/>
        <a:lstStyle/>
        <a:p>
          <a:endParaRPr lang="es-ES"/>
        </a:p>
      </dgm:t>
    </dgm:pt>
    <dgm:pt modelId="{6531A810-1371-45F4-8105-9F64B92FD9CB}" type="pres">
      <dgm:prSet presAssocID="{15FD018F-862E-4223-80F6-D64CAF667338}" presName="spacer" presStyleCnt="0"/>
      <dgm:spPr/>
      <dgm:t>
        <a:bodyPr/>
        <a:lstStyle/>
        <a:p>
          <a:endParaRPr lang="es-ES"/>
        </a:p>
      </dgm:t>
    </dgm:pt>
    <dgm:pt modelId="{82D856B4-06B8-4A4C-AECC-DD87478E4D96}" type="pres">
      <dgm:prSet presAssocID="{D3B445B0-3F39-4CAA-B4EE-AE0935BDC5BA}" presName="parentText" presStyleLbl="node1" presStyleIdx="1" presStyleCnt="3">
        <dgm:presLayoutVars>
          <dgm:chMax val="0"/>
          <dgm:bulletEnabled val="1"/>
        </dgm:presLayoutVars>
      </dgm:prSet>
      <dgm:spPr/>
      <dgm:t>
        <a:bodyPr/>
        <a:lstStyle/>
        <a:p>
          <a:endParaRPr lang="es-ES"/>
        </a:p>
      </dgm:t>
    </dgm:pt>
    <dgm:pt modelId="{112702C8-CD7A-4553-B08F-1ECB04295B81}" type="pres">
      <dgm:prSet presAssocID="{F45EE4D9-E3E3-4FCA-BABC-86D9739EA5F9}" presName="spacer" presStyleCnt="0"/>
      <dgm:spPr/>
      <dgm:t>
        <a:bodyPr/>
        <a:lstStyle/>
        <a:p>
          <a:endParaRPr lang="es-ES"/>
        </a:p>
      </dgm:t>
    </dgm:pt>
    <dgm:pt modelId="{CE668EF9-4BFB-43FD-8266-28325A0B2A01}" type="pres">
      <dgm:prSet presAssocID="{777E09A3-2261-4973-91EB-9EE65DC1AD45}" presName="parentText" presStyleLbl="node1" presStyleIdx="2" presStyleCnt="3">
        <dgm:presLayoutVars>
          <dgm:chMax val="0"/>
          <dgm:bulletEnabled val="1"/>
        </dgm:presLayoutVars>
      </dgm:prSet>
      <dgm:spPr/>
      <dgm:t>
        <a:bodyPr/>
        <a:lstStyle/>
        <a:p>
          <a:endParaRPr lang="es-ES"/>
        </a:p>
      </dgm:t>
    </dgm:pt>
  </dgm:ptLst>
  <dgm:cxnLst>
    <dgm:cxn modelId="{D26B5C36-420E-44E0-86C6-1B33E0236F74}" type="presOf" srcId="{80F92B5D-8FD8-4F58-B719-4DBB2867D0B9}" destId="{2532B636-2CD8-42A6-8B80-C162C2AB436B}" srcOrd="0" destOrd="0" presId="urn:microsoft.com/office/officeart/2005/8/layout/vList2"/>
    <dgm:cxn modelId="{B329766B-7FB3-48B1-84DE-D906F55CC576}" srcId="{FC24C1FF-8917-4C8C-8627-B7C3755FD5AB}" destId="{D3B445B0-3F39-4CAA-B4EE-AE0935BDC5BA}" srcOrd="1" destOrd="0" parTransId="{61E7E953-3581-46F4-8310-286A1627B9EE}" sibTransId="{F45EE4D9-E3E3-4FCA-BABC-86D9739EA5F9}"/>
    <dgm:cxn modelId="{C14F2E93-54C4-44A0-8F78-9DABEE46BF62}" srcId="{FC24C1FF-8917-4C8C-8627-B7C3755FD5AB}" destId="{80F92B5D-8FD8-4F58-B719-4DBB2867D0B9}" srcOrd="0" destOrd="0" parTransId="{24071FCA-5AD3-479F-B417-3B2FDAAC4253}" sibTransId="{15FD018F-862E-4223-80F6-D64CAF667338}"/>
    <dgm:cxn modelId="{371807E6-E29D-4458-A093-C4CAD27D9649}" type="presOf" srcId="{D3B445B0-3F39-4CAA-B4EE-AE0935BDC5BA}" destId="{82D856B4-06B8-4A4C-AECC-DD87478E4D96}" srcOrd="0" destOrd="0" presId="urn:microsoft.com/office/officeart/2005/8/layout/vList2"/>
    <dgm:cxn modelId="{6B9A116D-204D-4E32-84EE-120A74C07565}" srcId="{FC24C1FF-8917-4C8C-8627-B7C3755FD5AB}" destId="{777E09A3-2261-4973-91EB-9EE65DC1AD45}" srcOrd="2" destOrd="0" parTransId="{6201AFEF-FB48-4471-BFF9-8AAC46776E91}" sibTransId="{F190634E-F3B5-49D4-A238-01E05D4DFB71}"/>
    <dgm:cxn modelId="{37299C43-FFA4-4847-B1BF-11A2D7DF1C7F}" type="presOf" srcId="{777E09A3-2261-4973-91EB-9EE65DC1AD45}" destId="{CE668EF9-4BFB-43FD-8266-28325A0B2A01}" srcOrd="0" destOrd="0" presId="urn:microsoft.com/office/officeart/2005/8/layout/vList2"/>
    <dgm:cxn modelId="{207759D8-5AB5-4766-9BF2-951FAEE84CAD}" type="presOf" srcId="{FC24C1FF-8917-4C8C-8627-B7C3755FD5AB}" destId="{CDF705D0-0134-442E-8508-1A71BD8B44E9}" srcOrd="0" destOrd="0" presId="urn:microsoft.com/office/officeart/2005/8/layout/vList2"/>
    <dgm:cxn modelId="{78D93EF8-5101-4953-B57B-C6109B9F7848}" type="presParOf" srcId="{CDF705D0-0134-442E-8508-1A71BD8B44E9}" destId="{2532B636-2CD8-42A6-8B80-C162C2AB436B}" srcOrd="0" destOrd="0" presId="urn:microsoft.com/office/officeart/2005/8/layout/vList2"/>
    <dgm:cxn modelId="{9678BE2B-8700-4B85-92EC-89189D571605}" type="presParOf" srcId="{CDF705D0-0134-442E-8508-1A71BD8B44E9}" destId="{6531A810-1371-45F4-8105-9F64B92FD9CB}" srcOrd="1" destOrd="0" presId="urn:microsoft.com/office/officeart/2005/8/layout/vList2"/>
    <dgm:cxn modelId="{99DCA117-4A5C-491A-B431-09F30CCDA678}" type="presParOf" srcId="{CDF705D0-0134-442E-8508-1A71BD8B44E9}" destId="{82D856B4-06B8-4A4C-AECC-DD87478E4D96}" srcOrd="2" destOrd="0" presId="urn:microsoft.com/office/officeart/2005/8/layout/vList2"/>
    <dgm:cxn modelId="{2D79DC0B-7836-4553-AE32-99FB4AE541D9}" type="presParOf" srcId="{CDF705D0-0134-442E-8508-1A71BD8B44E9}" destId="{112702C8-CD7A-4553-B08F-1ECB04295B81}" srcOrd="3" destOrd="0" presId="urn:microsoft.com/office/officeart/2005/8/layout/vList2"/>
    <dgm:cxn modelId="{96541283-0613-43B4-816A-0D3A8AD73FD9}" type="presParOf" srcId="{CDF705D0-0134-442E-8508-1A71BD8B44E9}" destId="{CE668EF9-4BFB-43FD-8266-28325A0B2A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24C1FF-8917-4C8C-8627-B7C3755FD5AB}"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1032932-7E2A-482F-AE01-FE4C1A78DE5E}">
      <dgm:prSet custT="1"/>
      <dgm:spPr/>
      <dgm:t>
        <a:bodyPr/>
        <a:lstStyle/>
        <a:p>
          <a:pPr algn="just"/>
          <a:r>
            <a:rPr lang="es-EC" sz="3200" b="1" dirty="0" smtClean="0">
              <a:latin typeface="Bodoni MT" panose="02070603080606020203" pitchFamily="18" charset="0"/>
            </a:rPr>
            <a:t>Es recomendable que la oferta académica en Gestión de Riesgos sea para un tercer nivel, puesto que son requerimientos tanto por parte de los estudiantes como por los empresarios.</a:t>
          </a:r>
          <a:endParaRPr lang="es-ES" sz="3200" b="1" dirty="0">
            <a:latin typeface="Bodoni MT" panose="02070603080606020203" pitchFamily="18" charset="0"/>
          </a:endParaRPr>
        </a:p>
      </dgm:t>
    </dgm:pt>
    <dgm:pt modelId="{1F921DC8-9B65-4A2C-9E27-A2A7A92AB60C}" type="parTrans" cxnId="{214D4CFF-5EB8-4558-B583-AE29F1BA1DAB}">
      <dgm:prSet/>
      <dgm:spPr/>
      <dgm:t>
        <a:bodyPr/>
        <a:lstStyle/>
        <a:p>
          <a:endParaRPr lang="es-ES" sz="1400">
            <a:latin typeface="Bodoni MT" panose="02070603080606020203" pitchFamily="18" charset="0"/>
          </a:endParaRPr>
        </a:p>
      </dgm:t>
    </dgm:pt>
    <dgm:pt modelId="{1D22C457-9D83-4011-BCC1-9AC6E2C4507E}" type="sibTrans" cxnId="{214D4CFF-5EB8-4558-B583-AE29F1BA1DAB}">
      <dgm:prSet/>
      <dgm:spPr/>
      <dgm:t>
        <a:bodyPr/>
        <a:lstStyle/>
        <a:p>
          <a:endParaRPr lang="es-ES" sz="1400">
            <a:latin typeface="Bodoni MT" panose="02070603080606020203" pitchFamily="18" charset="0"/>
          </a:endParaRPr>
        </a:p>
      </dgm:t>
    </dgm:pt>
    <dgm:pt modelId="{5137CBEF-7388-49CA-A8BB-99C702585A0C}">
      <dgm:prSet custT="1"/>
      <dgm:spPr/>
      <dgm:t>
        <a:bodyPr/>
        <a:lstStyle/>
        <a:p>
          <a:pPr algn="just"/>
          <a:r>
            <a:rPr lang="es-EC" sz="3200" dirty="0" smtClean="0">
              <a:latin typeface="Bodoni MT" panose="02070603080606020203" pitchFamily="18" charset="0"/>
            </a:rPr>
            <a:t>A partir del estudio de pertinencia se recomienda que la apertura de esta oferta académica sea moderada por medio de los cupos de las </a:t>
          </a:r>
          <a:r>
            <a:rPr lang="es-EC" sz="3200" b="1" dirty="0" smtClean="0">
              <a:latin typeface="Bodoni MT" panose="02070603080606020203" pitchFamily="18" charset="0"/>
            </a:rPr>
            <a:t>Instituciones</a:t>
          </a:r>
          <a:r>
            <a:rPr lang="es-EC" sz="3200" dirty="0" smtClean="0">
              <a:latin typeface="Bodoni MT" panose="02070603080606020203" pitchFamily="18" charset="0"/>
            </a:rPr>
            <a:t> de Educación Superior (IES)</a:t>
          </a:r>
          <a:endParaRPr lang="es-ES" sz="3200" dirty="0">
            <a:latin typeface="Bodoni MT" panose="02070603080606020203" pitchFamily="18" charset="0"/>
          </a:endParaRPr>
        </a:p>
      </dgm:t>
    </dgm:pt>
    <dgm:pt modelId="{0C322EFB-B1AE-4F2A-BEE0-4CF794CD054D}" type="parTrans" cxnId="{76615F72-AD1A-4329-8AB7-A5BD5A35CF94}">
      <dgm:prSet/>
      <dgm:spPr/>
      <dgm:t>
        <a:bodyPr/>
        <a:lstStyle/>
        <a:p>
          <a:endParaRPr lang="es-ES" sz="1400">
            <a:latin typeface="Bodoni MT" panose="02070603080606020203" pitchFamily="18" charset="0"/>
          </a:endParaRPr>
        </a:p>
      </dgm:t>
    </dgm:pt>
    <dgm:pt modelId="{9579BFE2-72AE-4FAD-9617-D2630482FAE5}" type="sibTrans" cxnId="{76615F72-AD1A-4329-8AB7-A5BD5A35CF94}">
      <dgm:prSet/>
      <dgm:spPr/>
      <dgm:t>
        <a:bodyPr/>
        <a:lstStyle/>
        <a:p>
          <a:endParaRPr lang="es-ES" sz="1400">
            <a:latin typeface="Bodoni MT" panose="02070603080606020203" pitchFamily="18" charset="0"/>
          </a:endParaRPr>
        </a:p>
      </dgm:t>
    </dgm:pt>
    <dgm:pt modelId="{7762A792-A6DA-45B6-BEB4-B4173D1FA341}" type="pres">
      <dgm:prSet presAssocID="{FC24C1FF-8917-4C8C-8627-B7C3755FD5AB}" presName="linear" presStyleCnt="0">
        <dgm:presLayoutVars>
          <dgm:animLvl val="lvl"/>
          <dgm:resizeHandles val="exact"/>
        </dgm:presLayoutVars>
      </dgm:prSet>
      <dgm:spPr/>
      <dgm:t>
        <a:bodyPr/>
        <a:lstStyle/>
        <a:p>
          <a:endParaRPr lang="es-ES"/>
        </a:p>
      </dgm:t>
    </dgm:pt>
    <dgm:pt modelId="{BD03B43E-5B16-4E36-B9CA-F2BACA0047EC}" type="pres">
      <dgm:prSet presAssocID="{01032932-7E2A-482F-AE01-FE4C1A78DE5E}" presName="parentText" presStyleLbl="node1" presStyleIdx="0" presStyleCnt="2">
        <dgm:presLayoutVars>
          <dgm:chMax val="0"/>
          <dgm:bulletEnabled val="1"/>
        </dgm:presLayoutVars>
      </dgm:prSet>
      <dgm:spPr/>
      <dgm:t>
        <a:bodyPr/>
        <a:lstStyle/>
        <a:p>
          <a:endParaRPr lang="es-ES"/>
        </a:p>
      </dgm:t>
    </dgm:pt>
    <dgm:pt modelId="{6E2D3DE1-3F57-4CDA-B3D7-146786D63E6B}" type="pres">
      <dgm:prSet presAssocID="{1D22C457-9D83-4011-BCC1-9AC6E2C4507E}" presName="spacer" presStyleCnt="0"/>
      <dgm:spPr/>
    </dgm:pt>
    <dgm:pt modelId="{23315C7B-3413-4319-A73C-E3B1F7419B2B}" type="pres">
      <dgm:prSet presAssocID="{5137CBEF-7388-49CA-A8BB-99C702585A0C}" presName="parentText" presStyleLbl="node1" presStyleIdx="1" presStyleCnt="2">
        <dgm:presLayoutVars>
          <dgm:chMax val="0"/>
          <dgm:bulletEnabled val="1"/>
        </dgm:presLayoutVars>
      </dgm:prSet>
      <dgm:spPr/>
      <dgm:t>
        <a:bodyPr/>
        <a:lstStyle/>
        <a:p>
          <a:endParaRPr lang="es-ES"/>
        </a:p>
      </dgm:t>
    </dgm:pt>
  </dgm:ptLst>
  <dgm:cxnLst>
    <dgm:cxn modelId="{76615F72-AD1A-4329-8AB7-A5BD5A35CF94}" srcId="{FC24C1FF-8917-4C8C-8627-B7C3755FD5AB}" destId="{5137CBEF-7388-49CA-A8BB-99C702585A0C}" srcOrd="1" destOrd="0" parTransId="{0C322EFB-B1AE-4F2A-BEE0-4CF794CD054D}" sibTransId="{9579BFE2-72AE-4FAD-9617-D2630482FAE5}"/>
    <dgm:cxn modelId="{E533E197-749A-4FAF-84C5-E6D9E7258E9B}" type="presOf" srcId="{FC24C1FF-8917-4C8C-8627-B7C3755FD5AB}" destId="{7762A792-A6DA-45B6-BEB4-B4173D1FA341}" srcOrd="0" destOrd="0" presId="urn:microsoft.com/office/officeart/2005/8/layout/vList2"/>
    <dgm:cxn modelId="{214D4CFF-5EB8-4558-B583-AE29F1BA1DAB}" srcId="{FC24C1FF-8917-4C8C-8627-B7C3755FD5AB}" destId="{01032932-7E2A-482F-AE01-FE4C1A78DE5E}" srcOrd="0" destOrd="0" parTransId="{1F921DC8-9B65-4A2C-9E27-A2A7A92AB60C}" sibTransId="{1D22C457-9D83-4011-BCC1-9AC6E2C4507E}"/>
    <dgm:cxn modelId="{47C2A34C-9C12-4926-A221-32BA022D6A50}" type="presOf" srcId="{01032932-7E2A-482F-AE01-FE4C1A78DE5E}" destId="{BD03B43E-5B16-4E36-B9CA-F2BACA0047EC}" srcOrd="0" destOrd="0" presId="urn:microsoft.com/office/officeart/2005/8/layout/vList2"/>
    <dgm:cxn modelId="{FEA7B962-CE61-466E-9C24-846D136D38FE}" type="presOf" srcId="{5137CBEF-7388-49CA-A8BB-99C702585A0C}" destId="{23315C7B-3413-4319-A73C-E3B1F7419B2B}" srcOrd="0" destOrd="0" presId="urn:microsoft.com/office/officeart/2005/8/layout/vList2"/>
    <dgm:cxn modelId="{F09EF405-7E1B-4FCC-916A-9938729DA241}" type="presParOf" srcId="{7762A792-A6DA-45B6-BEB4-B4173D1FA341}" destId="{BD03B43E-5B16-4E36-B9CA-F2BACA0047EC}" srcOrd="0" destOrd="0" presId="urn:microsoft.com/office/officeart/2005/8/layout/vList2"/>
    <dgm:cxn modelId="{AD4F6014-3C5B-495E-AF83-4CE1BB649FF2}" type="presParOf" srcId="{7762A792-A6DA-45B6-BEB4-B4173D1FA341}" destId="{6E2D3DE1-3F57-4CDA-B3D7-146786D63E6B}" srcOrd="1" destOrd="0" presId="urn:microsoft.com/office/officeart/2005/8/layout/vList2"/>
    <dgm:cxn modelId="{A30B9403-3CA1-41A0-97DE-D3EECFC6451B}" type="presParOf" srcId="{7762A792-A6DA-45B6-BEB4-B4173D1FA341}" destId="{23315C7B-3413-4319-A73C-E3B1F7419B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50EFA-899A-4F42-91B0-E0F40EF7D6AD}">
      <dsp:nvSpPr>
        <dsp:cNvPr id="0" name=""/>
        <dsp:cNvSpPr/>
      </dsp:nvSpPr>
      <dsp:spPr>
        <a:xfrm>
          <a:off x="1626822" y="1900"/>
          <a:ext cx="1980007" cy="828732"/>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REDUCIR</a:t>
          </a:r>
          <a:endParaRPr lang="es-ES" sz="1800" kern="1200" dirty="0">
            <a:latin typeface="Bodoni MT" panose="02070603080606020203" pitchFamily="18" charset="0"/>
          </a:endParaRPr>
        </a:p>
      </dsp:txBody>
      <dsp:txXfrm>
        <a:off x="1651095" y="26173"/>
        <a:ext cx="1931461" cy="780186"/>
      </dsp:txXfrm>
    </dsp:sp>
    <dsp:sp modelId="{836F8AB8-1CCC-4358-A889-72BAF2A0552B}">
      <dsp:nvSpPr>
        <dsp:cNvPr id="0" name=""/>
        <dsp:cNvSpPr/>
      </dsp:nvSpPr>
      <dsp:spPr>
        <a:xfrm>
          <a:off x="1824823" y="830633"/>
          <a:ext cx="198000" cy="642462"/>
        </a:xfrm>
        <a:custGeom>
          <a:avLst/>
          <a:gdLst/>
          <a:ahLst/>
          <a:cxnLst/>
          <a:rect l="0" t="0" r="0" b="0"/>
          <a:pathLst>
            <a:path>
              <a:moveTo>
                <a:pt x="0" y="0"/>
              </a:moveTo>
              <a:lnTo>
                <a:pt x="0" y="642462"/>
              </a:lnTo>
              <a:lnTo>
                <a:pt x="198000" y="642462"/>
              </a:lnTo>
            </a:path>
          </a:pathLst>
        </a:cu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34BD32-AEBB-4D7B-8223-F32089EA9C7F}">
      <dsp:nvSpPr>
        <dsp:cNvPr id="0" name=""/>
        <dsp:cNvSpPr/>
      </dsp:nvSpPr>
      <dsp:spPr>
        <a:xfrm>
          <a:off x="2022824" y="1037816"/>
          <a:ext cx="2959887" cy="8705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Cantidad de muertes</a:t>
          </a:r>
          <a:endParaRPr lang="es-ES" sz="1800" kern="1200" dirty="0">
            <a:latin typeface="Bodoni MT" panose="02070603080606020203" pitchFamily="18" charset="0"/>
          </a:endParaRPr>
        </a:p>
      </dsp:txBody>
      <dsp:txXfrm>
        <a:off x="2048322" y="1063314"/>
        <a:ext cx="2908891" cy="819562"/>
      </dsp:txXfrm>
    </dsp:sp>
    <dsp:sp modelId="{6C5E1FF1-66AE-4C10-9EAD-B2ACF47898FD}">
      <dsp:nvSpPr>
        <dsp:cNvPr id="0" name=""/>
        <dsp:cNvSpPr/>
      </dsp:nvSpPr>
      <dsp:spPr>
        <a:xfrm>
          <a:off x="1824823" y="830633"/>
          <a:ext cx="198000" cy="1720203"/>
        </a:xfrm>
        <a:custGeom>
          <a:avLst/>
          <a:gdLst/>
          <a:ahLst/>
          <a:cxnLst/>
          <a:rect l="0" t="0" r="0" b="0"/>
          <a:pathLst>
            <a:path>
              <a:moveTo>
                <a:pt x="0" y="0"/>
              </a:moveTo>
              <a:lnTo>
                <a:pt x="0" y="1720203"/>
              </a:lnTo>
              <a:lnTo>
                <a:pt x="198000" y="1720203"/>
              </a:lnTo>
            </a:path>
          </a:pathLst>
        </a:cu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3FB3B03-593A-419A-8B64-63F2DFCF9685}">
      <dsp:nvSpPr>
        <dsp:cNvPr id="0" name=""/>
        <dsp:cNvSpPr/>
      </dsp:nvSpPr>
      <dsp:spPr>
        <a:xfrm>
          <a:off x="2022824" y="2115557"/>
          <a:ext cx="2959887" cy="8705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Población afectada</a:t>
          </a:r>
          <a:endParaRPr lang="es-ES" sz="1800" kern="1200" dirty="0">
            <a:latin typeface="Bodoni MT" panose="02070603080606020203" pitchFamily="18" charset="0"/>
          </a:endParaRPr>
        </a:p>
      </dsp:txBody>
      <dsp:txXfrm>
        <a:off x="2048322" y="2141055"/>
        <a:ext cx="2908891" cy="819562"/>
      </dsp:txXfrm>
    </dsp:sp>
    <dsp:sp modelId="{09BF4105-37BA-4AE4-A70B-1C6384EBA966}">
      <dsp:nvSpPr>
        <dsp:cNvPr id="0" name=""/>
        <dsp:cNvSpPr/>
      </dsp:nvSpPr>
      <dsp:spPr>
        <a:xfrm>
          <a:off x="1824823" y="830633"/>
          <a:ext cx="198000" cy="2797945"/>
        </a:xfrm>
        <a:custGeom>
          <a:avLst/>
          <a:gdLst/>
          <a:ahLst/>
          <a:cxnLst/>
          <a:rect l="0" t="0" r="0" b="0"/>
          <a:pathLst>
            <a:path>
              <a:moveTo>
                <a:pt x="0" y="0"/>
              </a:moveTo>
              <a:lnTo>
                <a:pt x="0" y="2797945"/>
              </a:lnTo>
              <a:lnTo>
                <a:pt x="198000" y="2797945"/>
              </a:lnTo>
            </a:path>
          </a:pathLst>
        </a:cu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244AFED-662B-4BF6-9962-8EBF632B6DDA}">
      <dsp:nvSpPr>
        <dsp:cNvPr id="0" name=""/>
        <dsp:cNvSpPr/>
      </dsp:nvSpPr>
      <dsp:spPr>
        <a:xfrm>
          <a:off x="2022824" y="3193299"/>
          <a:ext cx="2959887" cy="8705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Pérdidas económicas</a:t>
          </a:r>
          <a:endParaRPr lang="es-ES" sz="1800" kern="1200" dirty="0">
            <a:latin typeface="Bodoni MT" panose="02070603080606020203" pitchFamily="18" charset="0"/>
          </a:endParaRPr>
        </a:p>
      </dsp:txBody>
      <dsp:txXfrm>
        <a:off x="2048322" y="3218797"/>
        <a:ext cx="2908891" cy="819562"/>
      </dsp:txXfrm>
    </dsp:sp>
    <dsp:sp modelId="{6098FB6B-1B5B-4276-8121-78079F6DDAB8}">
      <dsp:nvSpPr>
        <dsp:cNvPr id="0" name=""/>
        <dsp:cNvSpPr/>
      </dsp:nvSpPr>
      <dsp:spPr>
        <a:xfrm>
          <a:off x="1824823" y="830633"/>
          <a:ext cx="198000" cy="3875686"/>
        </a:xfrm>
        <a:custGeom>
          <a:avLst/>
          <a:gdLst/>
          <a:ahLst/>
          <a:cxnLst/>
          <a:rect l="0" t="0" r="0" b="0"/>
          <a:pathLst>
            <a:path>
              <a:moveTo>
                <a:pt x="0" y="0"/>
              </a:moveTo>
              <a:lnTo>
                <a:pt x="0" y="3875686"/>
              </a:lnTo>
              <a:lnTo>
                <a:pt x="198000" y="3875686"/>
              </a:lnTo>
            </a:path>
          </a:pathLst>
        </a:cu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CEB013-0EEA-41D6-8162-6D5B6C91535E}">
      <dsp:nvSpPr>
        <dsp:cNvPr id="0" name=""/>
        <dsp:cNvSpPr/>
      </dsp:nvSpPr>
      <dsp:spPr>
        <a:xfrm>
          <a:off x="2022824" y="4271040"/>
          <a:ext cx="2959887" cy="8705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Daños a la infraestructura crítica y la interrupción de los servicios básicos</a:t>
          </a:r>
          <a:endParaRPr lang="es-ES" sz="1800" kern="1200" dirty="0">
            <a:latin typeface="Bodoni MT" panose="02070603080606020203" pitchFamily="18" charset="0"/>
          </a:endParaRPr>
        </a:p>
      </dsp:txBody>
      <dsp:txXfrm>
        <a:off x="2048322" y="4296538"/>
        <a:ext cx="2908891" cy="819562"/>
      </dsp:txXfrm>
    </dsp:sp>
    <dsp:sp modelId="{2F838E3D-7E90-471E-BD9F-B751B69FE6A0}">
      <dsp:nvSpPr>
        <dsp:cNvPr id="0" name=""/>
        <dsp:cNvSpPr/>
      </dsp:nvSpPr>
      <dsp:spPr>
        <a:xfrm>
          <a:off x="5001075" y="1900"/>
          <a:ext cx="1980007" cy="828732"/>
        </a:xfrm>
        <a:prstGeom prst="roundRect">
          <a:avLst>
            <a:gd name="adj" fmla="val 10000"/>
          </a:avLst>
        </a:prstGeom>
        <a:solidFill>
          <a:schemeClr val="accent3">
            <a:hueOff val="3310247"/>
            <a:satOff val="-621"/>
            <a:lumOff val="16667"/>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INCREMENTAR</a:t>
          </a:r>
          <a:endParaRPr lang="es-ES" sz="1800" kern="1200" dirty="0">
            <a:latin typeface="Bodoni MT" panose="02070603080606020203" pitchFamily="18" charset="0"/>
          </a:endParaRPr>
        </a:p>
      </dsp:txBody>
      <dsp:txXfrm>
        <a:off x="5025348" y="26173"/>
        <a:ext cx="1931461" cy="780186"/>
      </dsp:txXfrm>
    </dsp:sp>
    <dsp:sp modelId="{1A7E5905-492F-485D-8C1B-07424C281A7F}">
      <dsp:nvSpPr>
        <dsp:cNvPr id="0" name=""/>
        <dsp:cNvSpPr/>
      </dsp:nvSpPr>
      <dsp:spPr>
        <a:xfrm>
          <a:off x="5199076" y="830633"/>
          <a:ext cx="198000" cy="642462"/>
        </a:xfrm>
        <a:custGeom>
          <a:avLst/>
          <a:gdLst/>
          <a:ahLst/>
          <a:cxnLst/>
          <a:rect l="0" t="0" r="0" b="0"/>
          <a:pathLst>
            <a:path>
              <a:moveTo>
                <a:pt x="0" y="0"/>
              </a:moveTo>
              <a:lnTo>
                <a:pt x="0" y="642462"/>
              </a:lnTo>
              <a:lnTo>
                <a:pt x="198000" y="642462"/>
              </a:lnTo>
            </a:path>
          </a:pathLst>
        </a:cu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C33ACF-0345-4BA5-A379-F69A41A7E0FD}">
      <dsp:nvSpPr>
        <dsp:cNvPr id="0" name=""/>
        <dsp:cNvSpPr/>
      </dsp:nvSpPr>
      <dsp:spPr>
        <a:xfrm>
          <a:off x="5397077" y="1037816"/>
          <a:ext cx="2959887" cy="8705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Países con estrategas nacionales y locales de RRD</a:t>
          </a:r>
          <a:endParaRPr lang="es-ES" sz="1800" kern="1200" dirty="0">
            <a:latin typeface="Bodoni MT" panose="02070603080606020203" pitchFamily="18" charset="0"/>
          </a:endParaRPr>
        </a:p>
      </dsp:txBody>
      <dsp:txXfrm>
        <a:off x="5422575" y="1063314"/>
        <a:ext cx="2908891" cy="819562"/>
      </dsp:txXfrm>
    </dsp:sp>
    <dsp:sp modelId="{C781B269-20BE-45E9-AA6A-2AA791898828}">
      <dsp:nvSpPr>
        <dsp:cNvPr id="0" name=""/>
        <dsp:cNvSpPr/>
      </dsp:nvSpPr>
      <dsp:spPr>
        <a:xfrm>
          <a:off x="5199076" y="830633"/>
          <a:ext cx="198000" cy="1720203"/>
        </a:xfrm>
        <a:custGeom>
          <a:avLst/>
          <a:gdLst/>
          <a:ahLst/>
          <a:cxnLst/>
          <a:rect l="0" t="0" r="0" b="0"/>
          <a:pathLst>
            <a:path>
              <a:moveTo>
                <a:pt x="0" y="0"/>
              </a:moveTo>
              <a:lnTo>
                <a:pt x="0" y="1720203"/>
              </a:lnTo>
              <a:lnTo>
                <a:pt x="198000" y="1720203"/>
              </a:lnTo>
            </a:path>
          </a:pathLst>
        </a:cu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73FEDD-3912-4216-820F-5794D9BFAF5A}">
      <dsp:nvSpPr>
        <dsp:cNvPr id="0" name=""/>
        <dsp:cNvSpPr/>
      </dsp:nvSpPr>
      <dsp:spPr>
        <a:xfrm>
          <a:off x="5397077" y="2115557"/>
          <a:ext cx="2959887" cy="8705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Cooperación internacional</a:t>
          </a:r>
          <a:endParaRPr lang="es-ES" sz="1800" kern="1200" dirty="0">
            <a:latin typeface="Bodoni MT" panose="02070603080606020203" pitchFamily="18" charset="0"/>
          </a:endParaRPr>
        </a:p>
      </dsp:txBody>
      <dsp:txXfrm>
        <a:off x="5422575" y="2141055"/>
        <a:ext cx="2908891" cy="819562"/>
      </dsp:txXfrm>
    </dsp:sp>
    <dsp:sp modelId="{30ECDE5F-F82D-4629-970C-EE50D92F0A57}">
      <dsp:nvSpPr>
        <dsp:cNvPr id="0" name=""/>
        <dsp:cNvSpPr/>
      </dsp:nvSpPr>
      <dsp:spPr>
        <a:xfrm>
          <a:off x="5199076" y="830633"/>
          <a:ext cx="198000" cy="2797945"/>
        </a:xfrm>
        <a:custGeom>
          <a:avLst/>
          <a:gdLst/>
          <a:ahLst/>
          <a:cxnLst/>
          <a:rect l="0" t="0" r="0" b="0"/>
          <a:pathLst>
            <a:path>
              <a:moveTo>
                <a:pt x="0" y="0"/>
              </a:moveTo>
              <a:lnTo>
                <a:pt x="0" y="2797945"/>
              </a:lnTo>
              <a:lnTo>
                <a:pt x="198000" y="2797945"/>
              </a:lnTo>
            </a:path>
          </a:pathLst>
        </a:cu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AB6FEE-0C30-4ECB-839F-62D5ED98325E}">
      <dsp:nvSpPr>
        <dsp:cNvPr id="0" name=""/>
        <dsp:cNvSpPr/>
      </dsp:nvSpPr>
      <dsp:spPr>
        <a:xfrm>
          <a:off x="5397077" y="3193299"/>
          <a:ext cx="2959887" cy="8705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Bodoni MT" panose="02070603080606020203" pitchFamily="18" charset="0"/>
            </a:rPr>
            <a:t>Disponibilidad y acceso a sistemas de alerta temprana, información y evaluaciones sobre el riesgo</a:t>
          </a:r>
          <a:endParaRPr lang="es-ES" sz="1800" kern="1200" dirty="0">
            <a:latin typeface="Bodoni MT" panose="02070603080606020203" pitchFamily="18" charset="0"/>
          </a:endParaRPr>
        </a:p>
      </dsp:txBody>
      <dsp:txXfrm>
        <a:off x="5422575" y="3218797"/>
        <a:ext cx="2908891" cy="819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A8C02-F01B-47F2-AA29-91B4F0619E6A}">
      <dsp:nvSpPr>
        <dsp:cNvPr id="0" name=""/>
        <dsp:cNvSpPr/>
      </dsp:nvSpPr>
      <dsp:spPr>
        <a:xfrm>
          <a:off x="840675" y="1948"/>
          <a:ext cx="3953540" cy="2372124"/>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smtClean="0"/>
            <a:t>Comprender el riesgo de desastres.</a:t>
          </a:r>
          <a:endParaRPr lang="es-ES" sz="3000" kern="1200"/>
        </a:p>
      </dsp:txBody>
      <dsp:txXfrm>
        <a:off x="840675" y="1948"/>
        <a:ext cx="3953540" cy="2372124"/>
      </dsp:txXfrm>
    </dsp:sp>
    <dsp:sp modelId="{32042ECD-82BA-4409-85C0-B6F4C150DBD6}">
      <dsp:nvSpPr>
        <dsp:cNvPr id="0" name=""/>
        <dsp:cNvSpPr/>
      </dsp:nvSpPr>
      <dsp:spPr>
        <a:xfrm>
          <a:off x="5189570" y="1948"/>
          <a:ext cx="3953540" cy="2372124"/>
        </a:xfrm>
        <a:prstGeom prst="rect">
          <a:avLst/>
        </a:prstGeom>
        <a:gradFill rotWithShape="0">
          <a:gsLst>
            <a:gs pos="0">
              <a:schemeClr val="accent3">
                <a:hueOff val="1103416"/>
                <a:satOff val="-207"/>
                <a:lumOff val="5556"/>
                <a:alphaOff val="0"/>
                <a:tint val="96000"/>
                <a:lumMod val="104000"/>
              </a:schemeClr>
            </a:gs>
            <a:gs pos="100000">
              <a:schemeClr val="accent3">
                <a:hueOff val="1103416"/>
                <a:satOff val="-207"/>
                <a:lumOff val="555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Fortalecer la gobernanza del riesgo de desastres.</a:t>
          </a:r>
          <a:endParaRPr lang="es-ES" sz="3000" kern="1200" dirty="0"/>
        </a:p>
      </dsp:txBody>
      <dsp:txXfrm>
        <a:off x="5189570" y="1948"/>
        <a:ext cx="3953540" cy="2372124"/>
      </dsp:txXfrm>
    </dsp:sp>
    <dsp:sp modelId="{7C13E937-89F1-4662-ACF2-F073FA8D365E}">
      <dsp:nvSpPr>
        <dsp:cNvPr id="0" name=""/>
        <dsp:cNvSpPr/>
      </dsp:nvSpPr>
      <dsp:spPr>
        <a:xfrm>
          <a:off x="840675" y="2769427"/>
          <a:ext cx="3953540" cy="2372124"/>
        </a:xfrm>
        <a:prstGeom prst="rect">
          <a:avLst/>
        </a:prstGeom>
        <a:gradFill rotWithShape="0">
          <a:gsLst>
            <a:gs pos="0">
              <a:schemeClr val="accent3">
                <a:hueOff val="2206831"/>
                <a:satOff val="-414"/>
                <a:lumOff val="11111"/>
                <a:alphaOff val="0"/>
                <a:tint val="96000"/>
                <a:lumMod val="104000"/>
              </a:schemeClr>
            </a:gs>
            <a:gs pos="100000">
              <a:schemeClr val="accent3">
                <a:hueOff val="2206831"/>
                <a:satOff val="-414"/>
                <a:lumOff val="1111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smtClean="0"/>
            <a:t>Invertir en la reducción del riesgo de desastres para la resiliencia.</a:t>
          </a:r>
          <a:endParaRPr lang="es-ES" sz="3000" kern="1200"/>
        </a:p>
      </dsp:txBody>
      <dsp:txXfrm>
        <a:off x="840675" y="2769427"/>
        <a:ext cx="3953540" cy="2372124"/>
      </dsp:txXfrm>
    </dsp:sp>
    <dsp:sp modelId="{CB44B641-FE90-48DA-BB89-768635208217}">
      <dsp:nvSpPr>
        <dsp:cNvPr id="0" name=""/>
        <dsp:cNvSpPr/>
      </dsp:nvSpPr>
      <dsp:spPr>
        <a:xfrm>
          <a:off x="5189570" y="2769427"/>
          <a:ext cx="3953540" cy="2372124"/>
        </a:xfrm>
        <a:prstGeom prst="rect">
          <a:avLst/>
        </a:prstGeom>
        <a:gradFill rotWithShape="0">
          <a:gsLst>
            <a:gs pos="0">
              <a:schemeClr val="accent3">
                <a:hueOff val="3310247"/>
                <a:satOff val="-621"/>
                <a:lumOff val="16667"/>
                <a:alphaOff val="0"/>
                <a:tint val="96000"/>
                <a:lumMod val="104000"/>
              </a:schemeClr>
            </a:gs>
            <a:gs pos="100000">
              <a:schemeClr val="accent3">
                <a:hueOff val="3310247"/>
                <a:satOff val="-621"/>
                <a:lumOff val="1666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Aumentar la preparación; mejorar la rehabilitación y reconstrucción</a:t>
          </a:r>
          <a:endParaRPr lang="es-ES" sz="3000" kern="1200" dirty="0"/>
        </a:p>
      </dsp:txBody>
      <dsp:txXfrm>
        <a:off x="5189570" y="2769427"/>
        <a:ext cx="3953540" cy="2372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4862-9E41-4D47-8495-3E9E25C8D9A1}">
      <dsp:nvSpPr>
        <dsp:cNvPr id="0" name=""/>
        <dsp:cNvSpPr/>
      </dsp:nvSpPr>
      <dsp:spPr>
        <a:xfrm>
          <a:off x="3885282" y="3739693"/>
          <a:ext cx="354194" cy="1439861"/>
        </a:xfrm>
        <a:custGeom>
          <a:avLst/>
          <a:gdLst/>
          <a:ahLst/>
          <a:cxnLst/>
          <a:rect l="0" t="0" r="0" b="0"/>
          <a:pathLst>
            <a:path>
              <a:moveTo>
                <a:pt x="0" y="0"/>
              </a:moveTo>
              <a:lnTo>
                <a:pt x="177097" y="0"/>
              </a:lnTo>
              <a:lnTo>
                <a:pt x="177097" y="1439861"/>
              </a:lnTo>
              <a:lnTo>
                <a:pt x="354194" y="1439861"/>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25309" y="4422554"/>
        <a:ext cx="74139" cy="74139"/>
      </dsp:txXfrm>
    </dsp:sp>
    <dsp:sp modelId="{5FD113AD-3E58-499E-BFDC-6D4AF24968CB}">
      <dsp:nvSpPr>
        <dsp:cNvPr id="0" name=""/>
        <dsp:cNvSpPr/>
      </dsp:nvSpPr>
      <dsp:spPr>
        <a:xfrm>
          <a:off x="3885282" y="3739693"/>
          <a:ext cx="354194" cy="764948"/>
        </a:xfrm>
        <a:custGeom>
          <a:avLst/>
          <a:gdLst/>
          <a:ahLst/>
          <a:cxnLst/>
          <a:rect l="0" t="0" r="0" b="0"/>
          <a:pathLst>
            <a:path>
              <a:moveTo>
                <a:pt x="0" y="0"/>
              </a:moveTo>
              <a:lnTo>
                <a:pt x="177097" y="0"/>
              </a:lnTo>
              <a:lnTo>
                <a:pt x="177097" y="764948"/>
              </a:lnTo>
              <a:lnTo>
                <a:pt x="354194" y="764948"/>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41305" y="4101093"/>
        <a:ext cx="42148" cy="42148"/>
      </dsp:txXfrm>
    </dsp:sp>
    <dsp:sp modelId="{CBF94CEA-CDEA-4B0F-9BE1-4764B7B16EA0}">
      <dsp:nvSpPr>
        <dsp:cNvPr id="0" name=""/>
        <dsp:cNvSpPr/>
      </dsp:nvSpPr>
      <dsp:spPr>
        <a:xfrm>
          <a:off x="3885282" y="3693973"/>
          <a:ext cx="354194" cy="91440"/>
        </a:xfrm>
        <a:custGeom>
          <a:avLst/>
          <a:gdLst/>
          <a:ahLst/>
          <a:cxnLst/>
          <a:rect l="0" t="0" r="0" b="0"/>
          <a:pathLst>
            <a:path>
              <a:moveTo>
                <a:pt x="0" y="45720"/>
              </a:moveTo>
              <a:lnTo>
                <a:pt x="177097" y="45720"/>
              </a:lnTo>
              <a:lnTo>
                <a:pt x="177097" y="135756"/>
              </a:lnTo>
              <a:lnTo>
                <a:pt x="354194" y="13575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53242" y="3730557"/>
        <a:ext cx="18272" cy="18272"/>
      </dsp:txXfrm>
    </dsp:sp>
    <dsp:sp modelId="{E21AB7A8-33CF-4A22-B8F4-C5D4FFFDEB11}">
      <dsp:nvSpPr>
        <dsp:cNvPr id="0" name=""/>
        <dsp:cNvSpPr/>
      </dsp:nvSpPr>
      <dsp:spPr>
        <a:xfrm>
          <a:off x="3885282" y="3154817"/>
          <a:ext cx="354194" cy="584876"/>
        </a:xfrm>
        <a:custGeom>
          <a:avLst/>
          <a:gdLst/>
          <a:ahLst/>
          <a:cxnLst/>
          <a:rect l="0" t="0" r="0" b="0"/>
          <a:pathLst>
            <a:path>
              <a:moveTo>
                <a:pt x="0" y="584876"/>
              </a:moveTo>
              <a:lnTo>
                <a:pt x="177097" y="584876"/>
              </a:lnTo>
              <a:lnTo>
                <a:pt x="177097" y="0"/>
              </a:lnTo>
              <a:lnTo>
                <a:pt x="354194"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45285" y="3430161"/>
        <a:ext cx="34188" cy="34188"/>
      </dsp:txXfrm>
    </dsp:sp>
    <dsp:sp modelId="{31E3F9D2-989C-489A-A81E-8A338B378D25}">
      <dsp:nvSpPr>
        <dsp:cNvPr id="0" name=""/>
        <dsp:cNvSpPr/>
      </dsp:nvSpPr>
      <dsp:spPr>
        <a:xfrm>
          <a:off x="3885282" y="2389868"/>
          <a:ext cx="354194" cy="1349825"/>
        </a:xfrm>
        <a:custGeom>
          <a:avLst/>
          <a:gdLst/>
          <a:ahLst/>
          <a:cxnLst/>
          <a:rect l="0" t="0" r="0" b="0"/>
          <a:pathLst>
            <a:path>
              <a:moveTo>
                <a:pt x="0" y="1349825"/>
              </a:moveTo>
              <a:lnTo>
                <a:pt x="177097" y="1349825"/>
              </a:lnTo>
              <a:lnTo>
                <a:pt x="177097" y="0"/>
              </a:lnTo>
              <a:lnTo>
                <a:pt x="354194"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27491" y="3029893"/>
        <a:ext cx="69776" cy="69776"/>
      </dsp:txXfrm>
    </dsp:sp>
    <dsp:sp modelId="{DFF5F217-90A9-409B-A0D2-9A8B437B71FB}">
      <dsp:nvSpPr>
        <dsp:cNvPr id="0" name=""/>
        <dsp:cNvSpPr/>
      </dsp:nvSpPr>
      <dsp:spPr>
        <a:xfrm>
          <a:off x="1731091" y="2344850"/>
          <a:ext cx="354194" cy="1394843"/>
        </a:xfrm>
        <a:custGeom>
          <a:avLst/>
          <a:gdLst/>
          <a:ahLst/>
          <a:cxnLst/>
          <a:rect l="0" t="0" r="0" b="0"/>
          <a:pathLst>
            <a:path>
              <a:moveTo>
                <a:pt x="0" y="0"/>
              </a:moveTo>
              <a:lnTo>
                <a:pt x="177097" y="0"/>
              </a:lnTo>
              <a:lnTo>
                <a:pt x="177097" y="1394843"/>
              </a:lnTo>
              <a:lnTo>
                <a:pt x="354194" y="139484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latin typeface="Arial" panose="020B0604020202020204" pitchFamily="34" charset="0"/>
            <a:cs typeface="Arial" panose="020B0604020202020204" pitchFamily="34" charset="0"/>
          </a:endParaRPr>
        </a:p>
      </dsp:txBody>
      <dsp:txXfrm>
        <a:off x="1872210" y="3006294"/>
        <a:ext cx="71955" cy="71955"/>
      </dsp:txXfrm>
    </dsp:sp>
    <dsp:sp modelId="{FFF37396-9D3B-4277-8EF0-31AF08228CA5}">
      <dsp:nvSpPr>
        <dsp:cNvPr id="0" name=""/>
        <dsp:cNvSpPr/>
      </dsp:nvSpPr>
      <dsp:spPr>
        <a:xfrm>
          <a:off x="3885282" y="950007"/>
          <a:ext cx="354194" cy="674912"/>
        </a:xfrm>
        <a:custGeom>
          <a:avLst/>
          <a:gdLst/>
          <a:ahLst/>
          <a:cxnLst/>
          <a:rect l="0" t="0" r="0" b="0"/>
          <a:pathLst>
            <a:path>
              <a:moveTo>
                <a:pt x="0" y="0"/>
              </a:moveTo>
              <a:lnTo>
                <a:pt x="177097" y="0"/>
              </a:lnTo>
              <a:lnTo>
                <a:pt x="177097" y="674912"/>
              </a:lnTo>
              <a:lnTo>
                <a:pt x="354194" y="67491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latin typeface="Arial" panose="020B0604020202020204" pitchFamily="34" charset="0"/>
            <a:cs typeface="Arial" panose="020B0604020202020204" pitchFamily="34" charset="0"/>
          </a:endParaRPr>
        </a:p>
      </dsp:txBody>
      <dsp:txXfrm>
        <a:off x="4043324" y="1268408"/>
        <a:ext cx="38110" cy="38110"/>
      </dsp:txXfrm>
    </dsp:sp>
    <dsp:sp modelId="{B90E3734-A9D8-4C57-95B4-4D246A241FF1}">
      <dsp:nvSpPr>
        <dsp:cNvPr id="0" name=""/>
        <dsp:cNvSpPr/>
      </dsp:nvSpPr>
      <dsp:spPr>
        <a:xfrm>
          <a:off x="3885282" y="904287"/>
          <a:ext cx="354194" cy="91440"/>
        </a:xfrm>
        <a:custGeom>
          <a:avLst/>
          <a:gdLst/>
          <a:ahLst/>
          <a:cxnLst/>
          <a:rect l="0" t="0" r="0" b="0"/>
          <a:pathLst>
            <a:path>
              <a:moveTo>
                <a:pt x="0" y="45720"/>
              </a:moveTo>
              <a:lnTo>
                <a:pt x="354194" y="4572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latin typeface="Arial" panose="020B0604020202020204" pitchFamily="34" charset="0"/>
            <a:cs typeface="Arial" panose="020B0604020202020204" pitchFamily="34" charset="0"/>
          </a:endParaRPr>
        </a:p>
      </dsp:txBody>
      <dsp:txXfrm>
        <a:off x="4053524" y="941152"/>
        <a:ext cx="17709" cy="17709"/>
      </dsp:txXfrm>
    </dsp:sp>
    <dsp:sp modelId="{82318307-82F9-4377-98EC-EA2067CDADF4}">
      <dsp:nvSpPr>
        <dsp:cNvPr id="0" name=""/>
        <dsp:cNvSpPr/>
      </dsp:nvSpPr>
      <dsp:spPr>
        <a:xfrm>
          <a:off x="3885282" y="275095"/>
          <a:ext cx="354194" cy="674912"/>
        </a:xfrm>
        <a:custGeom>
          <a:avLst/>
          <a:gdLst/>
          <a:ahLst/>
          <a:cxnLst/>
          <a:rect l="0" t="0" r="0" b="0"/>
          <a:pathLst>
            <a:path>
              <a:moveTo>
                <a:pt x="0" y="674912"/>
              </a:moveTo>
              <a:lnTo>
                <a:pt x="177097" y="674912"/>
              </a:lnTo>
              <a:lnTo>
                <a:pt x="177097" y="0"/>
              </a:lnTo>
              <a:lnTo>
                <a:pt x="354194"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latin typeface="Arial" panose="020B0604020202020204" pitchFamily="34" charset="0"/>
            <a:cs typeface="Arial" panose="020B0604020202020204" pitchFamily="34" charset="0"/>
          </a:endParaRPr>
        </a:p>
      </dsp:txBody>
      <dsp:txXfrm>
        <a:off x="4043324" y="593496"/>
        <a:ext cx="38110" cy="38110"/>
      </dsp:txXfrm>
    </dsp:sp>
    <dsp:sp modelId="{6A3A134B-FC6E-4A41-BDFB-57F05922E72E}">
      <dsp:nvSpPr>
        <dsp:cNvPr id="0" name=""/>
        <dsp:cNvSpPr/>
      </dsp:nvSpPr>
      <dsp:spPr>
        <a:xfrm>
          <a:off x="1731091" y="950007"/>
          <a:ext cx="354194" cy="1394843"/>
        </a:xfrm>
        <a:custGeom>
          <a:avLst/>
          <a:gdLst/>
          <a:ahLst/>
          <a:cxnLst/>
          <a:rect l="0" t="0" r="0" b="0"/>
          <a:pathLst>
            <a:path>
              <a:moveTo>
                <a:pt x="0" y="1394843"/>
              </a:moveTo>
              <a:lnTo>
                <a:pt x="177097" y="1394843"/>
              </a:lnTo>
              <a:lnTo>
                <a:pt x="177097" y="0"/>
              </a:lnTo>
              <a:lnTo>
                <a:pt x="354194"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latin typeface="Arial" panose="020B0604020202020204" pitchFamily="34" charset="0"/>
            <a:cs typeface="Arial" panose="020B0604020202020204" pitchFamily="34" charset="0"/>
          </a:endParaRPr>
        </a:p>
      </dsp:txBody>
      <dsp:txXfrm>
        <a:off x="1872210" y="1611451"/>
        <a:ext cx="71955" cy="71955"/>
      </dsp:txXfrm>
    </dsp:sp>
    <dsp:sp modelId="{A43E1A7D-C1F5-42EA-9CCF-35E1D462F4B6}">
      <dsp:nvSpPr>
        <dsp:cNvPr id="0" name=""/>
        <dsp:cNvSpPr/>
      </dsp:nvSpPr>
      <dsp:spPr>
        <a:xfrm rot="16200000">
          <a:off x="-516766" y="1517861"/>
          <a:ext cx="2841736" cy="165397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latin typeface="Arial" panose="020B0604020202020204" pitchFamily="34" charset="0"/>
              <a:cs typeface="Arial" panose="020B0604020202020204" pitchFamily="34" charset="0"/>
            </a:rPr>
            <a:t>ESTUDIO DE PERTINENCIA</a:t>
          </a:r>
          <a:endParaRPr lang="es-ES" sz="3200" kern="1200" dirty="0">
            <a:latin typeface="Arial" panose="020B0604020202020204" pitchFamily="34" charset="0"/>
            <a:cs typeface="Arial" panose="020B0604020202020204" pitchFamily="34" charset="0"/>
          </a:endParaRPr>
        </a:p>
      </dsp:txBody>
      <dsp:txXfrm>
        <a:off x="-516766" y="1517861"/>
        <a:ext cx="2841736" cy="1653978"/>
      </dsp:txXfrm>
    </dsp:sp>
    <dsp:sp modelId="{00DD8221-1CFD-49D3-B1E0-B35E6EA0DF03}">
      <dsp:nvSpPr>
        <dsp:cNvPr id="0" name=""/>
        <dsp:cNvSpPr/>
      </dsp:nvSpPr>
      <dsp:spPr>
        <a:xfrm>
          <a:off x="2085285" y="50006"/>
          <a:ext cx="1799996" cy="180000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latin typeface="Bodoni MT" panose="02070603080606020203" pitchFamily="18" charset="0"/>
              <a:cs typeface="Arial" panose="020B0604020202020204" pitchFamily="34" charset="0"/>
            </a:rPr>
            <a:t>Proyectos de carrera</a:t>
          </a:r>
          <a:endParaRPr lang="es-ES" sz="2200" kern="1200" dirty="0">
            <a:latin typeface="Bodoni MT" panose="02070603080606020203" pitchFamily="18" charset="0"/>
            <a:cs typeface="Arial" panose="020B0604020202020204" pitchFamily="34" charset="0"/>
          </a:endParaRPr>
        </a:p>
      </dsp:txBody>
      <dsp:txXfrm>
        <a:off x="2085285" y="50006"/>
        <a:ext cx="1799996" cy="1800002"/>
      </dsp:txXfrm>
    </dsp:sp>
    <dsp:sp modelId="{7ACD493B-523A-4E3D-A7E9-EF18A18C147A}">
      <dsp:nvSpPr>
        <dsp:cNvPr id="0" name=""/>
        <dsp:cNvSpPr/>
      </dsp:nvSpPr>
      <dsp:spPr>
        <a:xfrm>
          <a:off x="4239476" y="5130"/>
          <a:ext cx="3482613" cy="53993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latin typeface="Bodoni MT" panose="02070603080606020203" pitchFamily="18" charset="0"/>
              <a:cs typeface="Arial" panose="020B0604020202020204" pitchFamily="34" charset="0"/>
            </a:rPr>
            <a:t>Nivel técnico y tecnológico</a:t>
          </a:r>
          <a:endParaRPr lang="es-ES" sz="2200" kern="1200" dirty="0">
            <a:latin typeface="Bodoni MT" panose="02070603080606020203" pitchFamily="18" charset="0"/>
            <a:cs typeface="Arial" panose="020B0604020202020204" pitchFamily="34" charset="0"/>
          </a:endParaRPr>
        </a:p>
      </dsp:txBody>
      <dsp:txXfrm>
        <a:off x="4239476" y="5130"/>
        <a:ext cx="3482613" cy="539930"/>
      </dsp:txXfrm>
    </dsp:sp>
    <dsp:sp modelId="{6F29290B-F610-4DC8-A3FD-727BFB760EE1}">
      <dsp:nvSpPr>
        <dsp:cNvPr id="0" name=""/>
        <dsp:cNvSpPr/>
      </dsp:nvSpPr>
      <dsp:spPr>
        <a:xfrm>
          <a:off x="4239476" y="680042"/>
          <a:ext cx="3482613" cy="53993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latin typeface="Bodoni MT" panose="02070603080606020203" pitchFamily="18" charset="0"/>
              <a:cs typeface="Arial" panose="020B0604020202020204" pitchFamily="34" charset="0"/>
            </a:rPr>
            <a:t>Tercer nivel</a:t>
          </a:r>
          <a:endParaRPr lang="es-ES" sz="2200" kern="1200" dirty="0">
            <a:latin typeface="Bodoni MT" panose="02070603080606020203" pitchFamily="18" charset="0"/>
            <a:cs typeface="Arial" panose="020B0604020202020204" pitchFamily="34" charset="0"/>
          </a:endParaRPr>
        </a:p>
      </dsp:txBody>
      <dsp:txXfrm>
        <a:off x="4239476" y="680042"/>
        <a:ext cx="3482613" cy="539930"/>
      </dsp:txXfrm>
    </dsp:sp>
    <dsp:sp modelId="{B2780591-ED0F-448C-BAFB-6B549DAA35B9}">
      <dsp:nvSpPr>
        <dsp:cNvPr id="0" name=""/>
        <dsp:cNvSpPr/>
      </dsp:nvSpPr>
      <dsp:spPr>
        <a:xfrm>
          <a:off x="4239476" y="1354955"/>
          <a:ext cx="3482613" cy="53993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latin typeface="Bodoni MT" panose="02070603080606020203" pitchFamily="18" charset="0"/>
              <a:cs typeface="Arial" panose="020B0604020202020204" pitchFamily="34" charset="0"/>
            </a:rPr>
            <a:t>Cuarto nivel</a:t>
          </a:r>
          <a:endParaRPr lang="es-ES" sz="2200" kern="1200" dirty="0">
            <a:latin typeface="Bodoni MT" panose="02070603080606020203" pitchFamily="18" charset="0"/>
            <a:cs typeface="Arial" panose="020B0604020202020204" pitchFamily="34" charset="0"/>
          </a:endParaRPr>
        </a:p>
      </dsp:txBody>
      <dsp:txXfrm>
        <a:off x="4239476" y="1354955"/>
        <a:ext cx="3482613" cy="539930"/>
      </dsp:txXfrm>
    </dsp:sp>
    <dsp:sp modelId="{46FBD15F-7D0D-434D-9F85-69AD09DB0150}">
      <dsp:nvSpPr>
        <dsp:cNvPr id="0" name=""/>
        <dsp:cNvSpPr/>
      </dsp:nvSpPr>
      <dsp:spPr>
        <a:xfrm>
          <a:off x="2085285" y="2839692"/>
          <a:ext cx="1799996" cy="180000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smtClean="0">
              <a:latin typeface="Bodoni MT" panose="02070603080606020203" pitchFamily="18" charset="0"/>
              <a:cs typeface="Arial" panose="020B0604020202020204" pitchFamily="34" charset="0"/>
            </a:rPr>
            <a:t>Análisis de tendencias y tensiones del conocimiento y de la profesión</a:t>
          </a:r>
          <a:endParaRPr lang="es-ES" sz="2200" kern="1200" dirty="0">
            <a:latin typeface="Bodoni MT" panose="02070603080606020203" pitchFamily="18" charset="0"/>
            <a:cs typeface="Arial" panose="020B0604020202020204" pitchFamily="34" charset="0"/>
          </a:endParaRPr>
        </a:p>
      </dsp:txBody>
      <dsp:txXfrm>
        <a:off x="2085285" y="2839692"/>
        <a:ext cx="1799996" cy="1800002"/>
      </dsp:txXfrm>
    </dsp:sp>
    <dsp:sp modelId="{F148F69F-6E7C-4282-BE84-CCE13A635987}">
      <dsp:nvSpPr>
        <dsp:cNvPr id="0" name=""/>
        <dsp:cNvSpPr/>
      </dsp:nvSpPr>
      <dsp:spPr>
        <a:xfrm>
          <a:off x="4239476" y="2029867"/>
          <a:ext cx="6479998" cy="72000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Bodoni MT" panose="02070603080606020203" pitchFamily="18" charset="0"/>
              <a:cs typeface="Arial" panose="020B0604020202020204" pitchFamily="34" charset="0"/>
            </a:rPr>
            <a:t>Tendencias en el desarrollo científico en el campo del conocimiento</a:t>
          </a:r>
          <a:endParaRPr lang="es-ES" sz="2000" kern="1200" dirty="0">
            <a:latin typeface="Bodoni MT" panose="02070603080606020203" pitchFamily="18" charset="0"/>
            <a:cs typeface="Arial" panose="020B0604020202020204" pitchFamily="34" charset="0"/>
          </a:endParaRPr>
        </a:p>
      </dsp:txBody>
      <dsp:txXfrm>
        <a:off x="4239476" y="2029867"/>
        <a:ext cx="6479998" cy="720002"/>
      </dsp:txXfrm>
    </dsp:sp>
    <dsp:sp modelId="{F0748B1E-617C-40B5-92E3-BB6352DC8E3F}">
      <dsp:nvSpPr>
        <dsp:cNvPr id="0" name=""/>
        <dsp:cNvSpPr/>
      </dsp:nvSpPr>
      <dsp:spPr>
        <a:xfrm>
          <a:off x="4239476" y="2884852"/>
          <a:ext cx="6479998" cy="53993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Bodoni MT" panose="02070603080606020203" pitchFamily="18" charset="0"/>
              <a:cs typeface="Arial" panose="020B0604020202020204" pitchFamily="34" charset="0"/>
            </a:rPr>
            <a:t>Régimen de desarrollo. (objetivos PNBV)</a:t>
          </a:r>
          <a:endParaRPr lang="es-ES" sz="2000" kern="1200" dirty="0">
            <a:latin typeface="Bodoni MT" panose="02070603080606020203" pitchFamily="18" charset="0"/>
            <a:cs typeface="Arial" panose="020B0604020202020204" pitchFamily="34" charset="0"/>
          </a:endParaRPr>
        </a:p>
      </dsp:txBody>
      <dsp:txXfrm>
        <a:off x="4239476" y="2884852"/>
        <a:ext cx="6479998" cy="539930"/>
      </dsp:txXfrm>
    </dsp:sp>
    <dsp:sp modelId="{A60915A2-4B12-4805-AA67-4FE082AF9FEB}">
      <dsp:nvSpPr>
        <dsp:cNvPr id="0" name=""/>
        <dsp:cNvSpPr/>
      </dsp:nvSpPr>
      <dsp:spPr>
        <a:xfrm>
          <a:off x="4239476" y="3559764"/>
          <a:ext cx="6479998" cy="53993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Bodoni MT" panose="02070603080606020203" pitchFamily="18" charset="0"/>
              <a:cs typeface="Arial" panose="020B0604020202020204" pitchFamily="34" charset="0"/>
            </a:rPr>
            <a:t>Necesidades del desarrollo nacional, regional y local en el ámbito de la carrera. (perfil productivo de SD)</a:t>
          </a:r>
          <a:endParaRPr lang="es-ES" sz="2000" kern="1200" dirty="0">
            <a:latin typeface="Bodoni MT" panose="02070603080606020203" pitchFamily="18" charset="0"/>
            <a:cs typeface="Arial" panose="020B0604020202020204" pitchFamily="34" charset="0"/>
          </a:endParaRPr>
        </a:p>
      </dsp:txBody>
      <dsp:txXfrm>
        <a:off x="4239476" y="3559764"/>
        <a:ext cx="6479998" cy="539930"/>
      </dsp:txXfrm>
    </dsp:sp>
    <dsp:sp modelId="{E5ED6D59-07CE-4E24-8102-8280DB3439D8}">
      <dsp:nvSpPr>
        <dsp:cNvPr id="0" name=""/>
        <dsp:cNvSpPr/>
      </dsp:nvSpPr>
      <dsp:spPr>
        <a:xfrm>
          <a:off x="4239476" y="4234677"/>
          <a:ext cx="6479998" cy="53993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Bodoni MT" panose="02070603080606020203" pitchFamily="18" charset="0"/>
              <a:cs typeface="Arial" panose="020B0604020202020204" pitchFamily="34" charset="0"/>
            </a:rPr>
            <a:t>Estudio de mercado laboral y empleabilidad</a:t>
          </a:r>
          <a:endParaRPr lang="es-ES" sz="2000" kern="1200" dirty="0">
            <a:latin typeface="Bodoni MT" panose="02070603080606020203" pitchFamily="18" charset="0"/>
            <a:cs typeface="Arial" panose="020B0604020202020204" pitchFamily="34" charset="0"/>
          </a:endParaRPr>
        </a:p>
      </dsp:txBody>
      <dsp:txXfrm>
        <a:off x="4239476" y="4234677"/>
        <a:ext cx="6479998" cy="539930"/>
      </dsp:txXfrm>
    </dsp:sp>
    <dsp:sp modelId="{A65A607A-BB0F-409B-B0E5-46BB4C6D5510}">
      <dsp:nvSpPr>
        <dsp:cNvPr id="0" name=""/>
        <dsp:cNvSpPr/>
      </dsp:nvSpPr>
      <dsp:spPr>
        <a:xfrm>
          <a:off x="4239476" y="4909589"/>
          <a:ext cx="6479998" cy="53993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Bodoni MT" panose="02070603080606020203" pitchFamily="18" charset="0"/>
              <a:cs typeface="Arial" panose="020B0604020202020204" pitchFamily="34" charset="0"/>
            </a:rPr>
            <a:t>Definición de políticas institucionales </a:t>
          </a:r>
          <a:endParaRPr lang="es-ES" sz="2000" kern="1200" dirty="0">
            <a:latin typeface="Bodoni MT" panose="02070603080606020203" pitchFamily="18" charset="0"/>
            <a:cs typeface="Arial" panose="020B0604020202020204" pitchFamily="34" charset="0"/>
          </a:endParaRPr>
        </a:p>
      </dsp:txBody>
      <dsp:txXfrm>
        <a:off x="4239476" y="4909589"/>
        <a:ext cx="6479998" cy="539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5504A-1807-4A39-8C57-B5C08FF814A5}">
      <dsp:nvSpPr>
        <dsp:cNvPr id="0" name=""/>
        <dsp:cNvSpPr/>
      </dsp:nvSpPr>
      <dsp:spPr>
        <a:xfrm>
          <a:off x="1940" y="1042"/>
          <a:ext cx="5396118" cy="2652749"/>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t>Tendencias en el desarrollo científico y tecnológico en el campo o los campos del conocimiento correspondientes a la carrera</a:t>
          </a:r>
          <a:endParaRPr lang="es-ES" sz="2700" kern="1200" dirty="0"/>
        </a:p>
      </dsp:txBody>
      <dsp:txXfrm>
        <a:off x="79636" y="78738"/>
        <a:ext cx="5240726" cy="2497357"/>
      </dsp:txXfrm>
    </dsp:sp>
    <dsp:sp modelId="{8BF6DD50-4701-4EA7-90A0-E746D4609667}">
      <dsp:nvSpPr>
        <dsp:cNvPr id="0" name=""/>
        <dsp:cNvSpPr/>
      </dsp:nvSpPr>
      <dsp:spPr>
        <a:xfrm>
          <a:off x="1940" y="2800857"/>
          <a:ext cx="1703320" cy="2652749"/>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Paradigmas epistémicos con enfoque a la gestión de riesgo</a:t>
          </a:r>
          <a:endParaRPr lang="es-ES" sz="1900" kern="1200" dirty="0"/>
        </a:p>
      </dsp:txBody>
      <dsp:txXfrm>
        <a:off x="51829" y="2850746"/>
        <a:ext cx="1603542" cy="2552971"/>
      </dsp:txXfrm>
    </dsp:sp>
    <dsp:sp modelId="{9305DE95-F378-4D68-A752-73649048609F}">
      <dsp:nvSpPr>
        <dsp:cNvPr id="0" name=""/>
        <dsp:cNvSpPr/>
      </dsp:nvSpPr>
      <dsp:spPr>
        <a:xfrm>
          <a:off x="1848339" y="2800857"/>
          <a:ext cx="1703320" cy="2652749"/>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Desarrollo tecnológico</a:t>
          </a:r>
          <a:endParaRPr lang="es-ES" sz="1900" kern="1200" dirty="0"/>
        </a:p>
      </dsp:txBody>
      <dsp:txXfrm>
        <a:off x="1898228" y="2850746"/>
        <a:ext cx="1603542" cy="2552971"/>
      </dsp:txXfrm>
    </dsp:sp>
    <dsp:sp modelId="{4BA890A6-5251-46B0-9CC9-A6804EDF3189}">
      <dsp:nvSpPr>
        <dsp:cNvPr id="0" name=""/>
        <dsp:cNvSpPr/>
      </dsp:nvSpPr>
      <dsp:spPr>
        <a:xfrm>
          <a:off x="3694739" y="2800857"/>
          <a:ext cx="1703320" cy="2652749"/>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Formación profesional</a:t>
          </a:r>
          <a:endParaRPr lang="es-ES" sz="1900" kern="1200" dirty="0"/>
        </a:p>
      </dsp:txBody>
      <dsp:txXfrm>
        <a:off x="3744628" y="2850746"/>
        <a:ext cx="1603542" cy="25529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299F6-4849-406C-851F-360CF6D0C5B0}">
      <dsp:nvSpPr>
        <dsp:cNvPr id="0" name=""/>
        <dsp:cNvSpPr/>
      </dsp:nvSpPr>
      <dsp:spPr>
        <a:xfrm>
          <a:off x="0" y="1063"/>
          <a:ext cx="10633648" cy="1766463"/>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latin typeface="Bodoni MT" panose="02070603080606020203" pitchFamily="18" charset="0"/>
            </a:rPr>
            <a:t>El estudio permitió conocer las percepciones y preferencias de los estudiantes del tercer año de bachillerato de Santo Domingo de los Tsáchilas con respecto a la oferta académica en Gestión de Riesgos y de Seguridad y Salud Ocupacional.</a:t>
          </a:r>
          <a:endParaRPr lang="es-ES" sz="2400" b="1" kern="1200" dirty="0">
            <a:latin typeface="Bodoni MT" panose="02070603080606020203" pitchFamily="18" charset="0"/>
          </a:endParaRPr>
        </a:p>
      </dsp:txBody>
      <dsp:txXfrm>
        <a:off x="86232" y="87295"/>
        <a:ext cx="10461184" cy="1593999"/>
      </dsp:txXfrm>
    </dsp:sp>
    <dsp:sp modelId="{0C512F60-5652-4365-9B60-5913CFBDB5B0}">
      <dsp:nvSpPr>
        <dsp:cNvPr id="0" name=""/>
        <dsp:cNvSpPr/>
      </dsp:nvSpPr>
      <dsp:spPr>
        <a:xfrm>
          <a:off x="0" y="1779958"/>
          <a:ext cx="10633648" cy="1766463"/>
        </a:xfrm>
        <a:prstGeom prst="roundRect">
          <a:avLst/>
        </a:prstGeom>
        <a:gradFill rotWithShape="0">
          <a:gsLst>
            <a:gs pos="0">
              <a:schemeClr val="accent3">
                <a:hueOff val="1655123"/>
                <a:satOff val="-311"/>
                <a:lumOff val="8333"/>
                <a:alphaOff val="0"/>
                <a:tint val="96000"/>
                <a:lumMod val="104000"/>
              </a:schemeClr>
            </a:gs>
            <a:gs pos="100000">
              <a:schemeClr val="accent3">
                <a:hueOff val="1655123"/>
                <a:satOff val="-311"/>
                <a:lumOff val="833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latin typeface="Bodoni MT" panose="02070603080606020203" pitchFamily="18" charset="0"/>
            </a:rPr>
            <a:t>Las expectativas que tienen los estudiantes en cuanto a las posibilidades de inserción en el mercado laboral, una vez culminado sus estudios superiores, es favorable según su percepción y esto se refleja en el porcentaje considerable que muestra sobre la oferta académica de nivel superior en Gestión de Riesgos.</a:t>
          </a:r>
          <a:endParaRPr lang="es-ES" sz="2400" b="1" kern="1200" dirty="0">
            <a:latin typeface="Bodoni MT" panose="02070603080606020203" pitchFamily="18" charset="0"/>
          </a:endParaRPr>
        </a:p>
      </dsp:txBody>
      <dsp:txXfrm>
        <a:off x="86232" y="1866190"/>
        <a:ext cx="10461184" cy="1593999"/>
      </dsp:txXfrm>
    </dsp:sp>
    <dsp:sp modelId="{A592AE32-F351-461C-B549-467356D97AC1}">
      <dsp:nvSpPr>
        <dsp:cNvPr id="0" name=""/>
        <dsp:cNvSpPr/>
      </dsp:nvSpPr>
      <dsp:spPr>
        <a:xfrm>
          <a:off x="0" y="3558853"/>
          <a:ext cx="10633648" cy="1766463"/>
        </a:xfrm>
        <a:prstGeom prst="roundRect">
          <a:avLst/>
        </a:prstGeom>
        <a:gradFill rotWithShape="0">
          <a:gsLst>
            <a:gs pos="0">
              <a:schemeClr val="accent3">
                <a:hueOff val="3310247"/>
                <a:satOff val="-621"/>
                <a:lumOff val="16667"/>
                <a:alphaOff val="0"/>
                <a:tint val="96000"/>
                <a:lumMod val="104000"/>
              </a:schemeClr>
            </a:gs>
            <a:gs pos="100000">
              <a:schemeClr val="accent3">
                <a:hueOff val="3310247"/>
                <a:satOff val="-621"/>
                <a:lumOff val="1666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smtClean="0">
              <a:latin typeface="Bodoni MT" panose="02070603080606020203" pitchFamily="18" charset="0"/>
            </a:rPr>
            <a:t>En cuanto a la estabilidad laboral, los profesionales en Gestión de Riesgo son requeridos por el sector público, de forma permanente, esto se lo pudo constatar durante la aplicación de los instrumentos de recolección de información (encuestas a empresas), mientras que el sector privado son necesarios de forma parcial o temporal.</a:t>
          </a:r>
          <a:endParaRPr lang="es-ES" sz="2400" b="1" kern="1200" dirty="0">
            <a:latin typeface="Bodoni MT" panose="02070603080606020203" pitchFamily="18" charset="0"/>
          </a:endParaRPr>
        </a:p>
      </dsp:txBody>
      <dsp:txXfrm>
        <a:off x="86232" y="3645085"/>
        <a:ext cx="10461184" cy="1593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2B636-2CD8-42A6-8B80-C162C2AB436B}">
      <dsp:nvSpPr>
        <dsp:cNvPr id="0" name=""/>
        <dsp:cNvSpPr/>
      </dsp:nvSpPr>
      <dsp:spPr>
        <a:xfrm>
          <a:off x="0" y="1839"/>
          <a:ext cx="10565069" cy="1906968"/>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bg1"/>
              </a:solidFill>
              <a:latin typeface="Bodoni MT" panose="02070603080606020203" pitchFamily="18" charset="0"/>
            </a:rPr>
            <a:t>Tanto a nivel internacional como nacional, varias IES ofertan diferentes tipos de profesionales en el campo de la Gestión de Riesgos, siendo estos de grado o postgrado, existen también programas de diplomados o preparatorios para certificaciones.</a:t>
          </a:r>
          <a:endParaRPr lang="es-ES" sz="2400" b="1" kern="1200" dirty="0">
            <a:solidFill>
              <a:schemeClr val="bg1"/>
            </a:solidFill>
            <a:latin typeface="Bodoni MT" panose="02070603080606020203" pitchFamily="18" charset="0"/>
          </a:endParaRPr>
        </a:p>
      </dsp:txBody>
      <dsp:txXfrm>
        <a:off x="93091" y="94930"/>
        <a:ext cx="10378887" cy="1720786"/>
      </dsp:txXfrm>
    </dsp:sp>
    <dsp:sp modelId="{82D856B4-06B8-4A4C-AECC-DD87478E4D96}">
      <dsp:nvSpPr>
        <dsp:cNvPr id="0" name=""/>
        <dsp:cNvSpPr/>
      </dsp:nvSpPr>
      <dsp:spPr>
        <a:xfrm>
          <a:off x="0" y="1922181"/>
          <a:ext cx="10565069" cy="1906968"/>
        </a:xfrm>
        <a:prstGeom prst="roundRect">
          <a:avLst/>
        </a:prstGeom>
        <a:gradFill rotWithShape="0">
          <a:gsLst>
            <a:gs pos="0">
              <a:schemeClr val="accent3">
                <a:hueOff val="1655123"/>
                <a:satOff val="-311"/>
                <a:lumOff val="8333"/>
                <a:alphaOff val="0"/>
                <a:tint val="96000"/>
                <a:lumMod val="104000"/>
              </a:schemeClr>
            </a:gs>
            <a:gs pos="100000">
              <a:schemeClr val="accent3">
                <a:hueOff val="1655123"/>
                <a:satOff val="-311"/>
                <a:lumOff val="833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smtClean="0">
              <a:solidFill>
                <a:schemeClr val="bg1"/>
              </a:solidFill>
              <a:latin typeface="Bodoni MT" panose="02070603080606020203" pitchFamily="18" charset="0"/>
            </a:rPr>
            <a:t>El profesional en Gestión de Riesgos puede colaborar en este sentido al aplicar sistemas de seguridad y riesgos dentro de varias organizaciones, utilizando las normas, técnicas pertinentes en base a los estándares nacionales e internacionales.</a:t>
          </a:r>
          <a:endParaRPr lang="es-ES" sz="2400" b="1" kern="1200" dirty="0">
            <a:solidFill>
              <a:schemeClr val="bg1"/>
            </a:solidFill>
            <a:latin typeface="Bodoni MT" panose="02070603080606020203" pitchFamily="18" charset="0"/>
          </a:endParaRPr>
        </a:p>
      </dsp:txBody>
      <dsp:txXfrm>
        <a:off x="93091" y="2015272"/>
        <a:ext cx="10378887" cy="1720786"/>
      </dsp:txXfrm>
    </dsp:sp>
    <dsp:sp modelId="{CE668EF9-4BFB-43FD-8266-28325A0B2A01}">
      <dsp:nvSpPr>
        <dsp:cNvPr id="0" name=""/>
        <dsp:cNvSpPr/>
      </dsp:nvSpPr>
      <dsp:spPr>
        <a:xfrm>
          <a:off x="0" y="3842523"/>
          <a:ext cx="10565069" cy="1906968"/>
        </a:xfrm>
        <a:prstGeom prst="roundRect">
          <a:avLst/>
        </a:prstGeom>
        <a:gradFill rotWithShape="0">
          <a:gsLst>
            <a:gs pos="0">
              <a:schemeClr val="accent3">
                <a:hueOff val="3310247"/>
                <a:satOff val="-621"/>
                <a:lumOff val="16667"/>
                <a:alphaOff val="0"/>
                <a:tint val="96000"/>
                <a:lumMod val="104000"/>
              </a:schemeClr>
            </a:gs>
            <a:gs pos="100000">
              <a:schemeClr val="accent3">
                <a:hueOff val="3310247"/>
                <a:satOff val="-621"/>
                <a:lumOff val="1666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smtClean="0">
              <a:solidFill>
                <a:schemeClr val="bg1"/>
              </a:solidFill>
              <a:latin typeface="Bodoni MT" panose="02070603080606020203" pitchFamily="18" charset="0"/>
            </a:rPr>
            <a:t>La articulación de la oferta académica en Gestión de Riesgos junto al objetivo siete del PNBV, tiene el propósito de fomentar el respeto a la naturaleza, previniendo, controlando y mitigando la contaminación ambiental; de esta manera se podrá garantizar un desarrollo nacional, considerando la demanda de profesionales en el área.</a:t>
          </a:r>
          <a:endParaRPr lang="es-ES" sz="2400" b="1" kern="1200" dirty="0">
            <a:solidFill>
              <a:schemeClr val="bg1"/>
            </a:solidFill>
            <a:latin typeface="Bodoni MT" panose="02070603080606020203" pitchFamily="18" charset="0"/>
          </a:endParaRPr>
        </a:p>
      </dsp:txBody>
      <dsp:txXfrm>
        <a:off x="93091" y="3935614"/>
        <a:ext cx="10378887" cy="1720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B43E-5B16-4E36-B9CA-F2BACA0047EC}">
      <dsp:nvSpPr>
        <dsp:cNvPr id="0" name=""/>
        <dsp:cNvSpPr/>
      </dsp:nvSpPr>
      <dsp:spPr>
        <a:xfrm>
          <a:off x="0" y="326114"/>
          <a:ext cx="10633648" cy="224347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3200" b="1" kern="1200" dirty="0" smtClean="0">
              <a:latin typeface="Bodoni MT" panose="02070603080606020203" pitchFamily="18" charset="0"/>
            </a:rPr>
            <a:t>Es recomendable que la oferta académica en Gestión de Riesgos sea para un tercer nivel, puesto que son requerimientos tanto por parte de los estudiantes como por los empresarios.</a:t>
          </a:r>
          <a:endParaRPr lang="es-ES" sz="3200" b="1" kern="1200" dirty="0">
            <a:latin typeface="Bodoni MT" panose="02070603080606020203" pitchFamily="18" charset="0"/>
          </a:endParaRPr>
        </a:p>
      </dsp:txBody>
      <dsp:txXfrm>
        <a:off x="109517" y="435631"/>
        <a:ext cx="10414614" cy="2024441"/>
      </dsp:txXfrm>
    </dsp:sp>
    <dsp:sp modelId="{23315C7B-3413-4319-A73C-E3B1F7419B2B}">
      <dsp:nvSpPr>
        <dsp:cNvPr id="0" name=""/>
        <dsp:cNvSpPr/>
      </dsp:nvSpPr>
      <dsp:spPr>
        <a:xfrm>
          <a:off x="0" y="2756790"/>
          <a:ext cx="10633648" cy="2243475"/>
        </a:xfrm>
        <a:prstGeom prst="roundRect">
          <a:avLst/>
        </a:prstGeom>
        <a:gradFill rotWithShape="0">
          <a:gsLst>
            <a:gs pos="0">
              <a:schemeClr val="accent3">
                <a:hueOff val="3310247"/>
                <a:satOff val="-621"/>
                <a:lumOff val="16667"/>
                <a:alphaOff val="0"/>
                <a:tint val="96000"/>
                <a:lumMod val="104000"/>
              </a:schemeClr>
            </a:gs>
            <a:gs pos="100000">
              <a:schemeClr val="accent3">
                <a:hueOff val="3310247"/>
                <a:satOff val="-621"/>
                <a:lumOff val="1666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3200" kern="1200" dirty="0" smtClean="0">
              <a:latin typeface="Bodoni MT" panose="02070603080606020203" pitchFamily="18" charset="0"/>
            </a:rPr>
            <a:t>A partir del estudio de pertinencia se recomienda que la apertura de esta oferta académica sea moderada por medio de los cupos de las </a:t>
          </a:r>
          <a:r>
            <a:rPr lang="es-EC" sz="3200" b="1" kern="1200" dirty="0" smtClean="0">
              <a:latin typeface="Bodoni MT" panose="02070603080606020203" pitchFamily="18" charset="0"/>
            </a:rPr>
            <a:t>Instituciones</a:t>
          </a:r>
          <a:r>
            <a:rPr lang="es-EC" sz="3200" kern="1200" dirty="0" smtClean="0">
              <a:latin typeface="Bodoni MT" panose="02070603080606020203" pitchFamily="18" charset="0"/>
            </a:rPr>
            <a:t> de Educación Superior (IES)</a:t>
          </a:r>
          <a:endParaRPr lang="es-ES" sz="3200" kern="1200" dirty="0">
            <a:latin typeface="Bodoni MT" panose="02070603080606020203" pitchFamily="18" charset="0"/>
          </a:endParaRPr>
        </a:p>
      </dsp:txBody>
      <dsp:txXfrm>
        <a:off x="109517" y="2866307"/>
        <a:ext cx="10414614" cy="20244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B9459-CED6-4481-8A0A-9B5C093CEA75}" type="datetimeFigureOut">
              <a:rPr lang="es-ES" smtClean="0"/>
              <a:t>25/10/2017</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6BE6B-9824-43B6-A73E-04AD266A3F4D}" type="slidenum">
              <a:rPr lang="es-ES" smtClean="0"/>
              <a:t>‹Nº›</a:t>
            </a:fld>
            <a:endParaRPr lang="es-ES"/>
          </a:p>
        </p:txBody>
      </p:sp>
    </p:spTree>
    <p:extLst>
      <p:ext uri="{BB962C8B-B14F-4D97-AF65-F5344CB8AC3E}">
        <p14:creationId xmlns:p14="http://schemas.microsoft.com/office/powerpoint/2010/main" val="223478063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ED8E-CE84-4A69-A3AD-294D3A52E499}" type="datetimeFigureOut">
              <a:rPr lang="es-ES" smtClean="0"/>
              <a:t>25/10/2017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D85E0-AFAB-4F33-BD57-9DEA3C129AAB}" type="slidenum">
              <a:rPr lang="es-ES" smtClean="0"/>
              <a:t>‹Nº›</a:t>
            </a:fld>
            <a:endParaRPr lang="es-ES"/>
          </a:p>
        </p:txBody>
      </p:sp>
    </p:spTree>
    <p:extLst>
      <p:ext uri="{BB962C8B-B14F-4D97-AF65-F5344CB8AC3E}">
        <p14:creationId xmlns:p14="http://schemas.microsoft.com/office/powerpoint/2010/main" val="186793696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5" name="Marcador de encabezado 4"/>
          <p:cNvSpPr>
            <a:spLocks noGrp="1"/>
          </p:cNvSpPr>
          <p:nvPr>
            <p:ph type="hdr" sz="quarter" idx="11"/>
          </p:nvPr>
        </p:nvSpPr>
        <p:spPr/>
        <p:txBody>
          <a:bodyPr/>
          <a:lstStyle/>
          <a:p>
            <a:endParaRPr lang="es-ES"/>
          </a:p>
        </p:txBody>
      </p:sp>
    </p:spTree>
    <p:extLst>
      <p:ext uri="{BB962C8B-B14F-4D97-AF65-F5344CB8AC3E}">
        <p14:creationId xmlns:p14="http://schemas.microsoft.com/office/powerpoint/2010/main" val="4004613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7344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5781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10495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55963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322559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06517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3879370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4047132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96837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324648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24637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270465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91258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3816410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543487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091134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23420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3461183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413548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706378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412108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1 Lograr que la reducción del riesgo de desastres sea una prioridad</a:t>
            </a:r>
            <a:endParaRPr lang="es-ES" sz="1200" kern="1200" dirty="0" smtClean="0">
              <a:solidFill>
                <a:schemeClr val="tx1"/>
              </a:solidFill>
              <a:effectLst/>
              <a:latin typeface="+mn-lt"/>
              <a:ea typeface="+mn-ea"/>
              <a:cs typeface="+mn-cs"/>
            </a:endParaRPr>
          </a:p>
          <a:p>
            <a:r>
              <a:rPr lang="es-EC" sz="1200" kern="1200" dirty="0" smtClean="0">
                <a:solidFill>
                  <a:srgbClr val="00B050"/>
                </a:solidFill>
                <a:effectLst/>
                <a:latin typeface="+mn-lt"/>
                <a:ea typeface="+mn-ea"/>
                <a:cs typeface="+mn-cs"/>
              </a:rPr>
              <a:t>En este punto la reducción del riesgo de desastres se garantiza como prioridad nacional y local, manteniendo sólidas bases institucionales para su respectiva implementación.</a:t>
            </a:r>
            <a:endParaRPr lang="es-ES" sz="1200" kern="1200" dirty="0" smtClean="0">
              <a:solidFill>
                <a:srgbClr val="00B050"/>
              </a:solidFill>
              <a:effectLst/>
              <a:latin typeface="+mn-lt"/>
              <a:ea typeface="+mn-ea"/>
              <a:cs typeface="+mn-cs"/>
            </a:endParaRPr>
          </a:p>
          <a:p>
            <a:pPr lvl="0"/>
            <a:r>
              <a:rPr lang="es-EC" sz="1200" kern="1200" dirty="0" smtClean="0">
                <a:solidFill>
                  <a:schemeClr val="tx1"/>
                </a:solidFill>
                <a:effectLst/>
                <a:latin typeface="+mn-lt"/>
                <a:ea typeface="+mn-ea"/>
                <a:cs typeface="+mn-cs"/>
              </a:rPr>
              <a:t>2 Conocer el riesgo y tomar medidas</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identifica, evalúa y observa de cerca los riesgos de los desastres, de esta manera se mejora los sistemas de alerta temprana</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3 Desarrollar una mayor comprensión y concienciación.</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Utiliza el conocimiento, innovación y educación para crear una cultura de seguridad y resiliencia en todo nivel.</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4 Reducir el riesgo</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Reduce los factores subyacentes del riesgo.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5 Estar preparado y listo para actuar</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Fortalece la preparación en desastres para una respuesta eficaz a todo nivel.</a:t>
            </a:r>
            <a:endParaRPr lang="es-ES" sz="1200" kern="1200" dirty="0" smtClean="0">
              <a:solidFill>
                <a:schemeClr val="tx1"/>
              </a:solidFill>
              <a:effectLst/>
              <a:latin typeface="+mn-lt"/>
              <a:ea typeface="+mn-ea"/>
              <a:cs typeface="+mn-cs"/>
            </a:endParaRPr>
          </a:p>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470462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558129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323461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60948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4188191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69951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4131463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690915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096745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93561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367863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350104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243050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80510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427735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encabezado 3"/>
          <p:cNvSpPr>
            <a:spLocks noGrp="1"/>
          </p:cNvSpPr>
          <p:nvPr>
            <p:ph type="hdr" sz="quarter" idx="10"/>
          </p:nvPr>
        </p:nvSpPr>
        <p:spPr/>
        <p:txBody>
          <a:bodyPr/>
          <a:lstStyle/>
          <a:p>
            <a:endParaRPr lang="es-ES"/>
          </a:p>
        </p:txBody>
      </p:sp>
    </p:spTree>
    <p:extLst>
      <p:ext uri="{BB962C8B-B14F-4D97-AF65-F5344CB8AC3E}">
        <p14:creationId xmlns:p14="http://schemas.microsoft.com/office/powerpoint/2010/main" val="107919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AB90CA-E44C-4352-A2A5-79C13A382664}" type="datetime1">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78B09C-F59C-4DF7-84E5-6BF4CA40DB59}" type="datetime1">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7DA5B1D-DF72-4459-9817-51531732D776}" type="datetime1">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FB3CD3F-E53B-416F-BC7C-F2114BEA43D8}" type="datetime1">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0C0E610-07A3-4F6B-B42D-263F6538BD57}" type="datetime1">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A67464AB-BF91-47A2-AD22-1435E019652C}" type="datetime1">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993727-0B18-4B11-88AC-9544289B3925}" type="datetime1">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966ED35-6D14-4ECF-A9C0-13B8E22DEEFF}" type="datetime1">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14819C-342B-4A95-A8BB-39BB24F7DE2A}" type="datetime1">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CDC8F62-D2F2-4F85-8A66-74B7BEF817CD}" type="datetime1">
              <a:rPr lang="en-US" smtClean="0"/>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533283-C667-4DCE-832A-603E41588C7E}" type="datetime1">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BBFD55-EAB3-4FF6-B057-26BBBF0D8D23}" type="datetime1">
              <a:rPr lang="en-US" smtClean="0"/>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EEB85DA-2C70-4CC9-94A0-67267065A3BD}" type="datetime1">
              <a:rPr lang="en-US" smtClean="0"/>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AA62-D8EC-4C0E-BAFC-6A71F3EC7044}" type="datetime1">
              <a:rPr lang="en-US" smtClean="0"/>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A1A163-E108-423A-8895-2AD64F5EEED4}" type="datetime1">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1EABB3-D251-4E25-948D-5C297F97D1C3}" type="datetime1">
              <a:rPr lang="en-US" smtClean="0"/>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9F971C-9FB6-403E-B536-6533FEA06DDA}" type="datetime1">
              <a:rPr lang="en-US" smtClean="0"/>
              <a:t>10/25/2017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chart" Target="../charts/chart18.xml"/><Relationship Id="rId4" Type="http://schemas.openxmlformats.org/officeDocument/2006/relationships/chart" Target="../charts/char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90199" y="3040380"/>
            <a:ext cx="8915399" cy="2262781"/>
          </a:xfrm>
        </p:spPr>
        <p:txBody>
          <a:bodyPr>
            <a:noAutofit/>
          </a:bodyPr>
          <a:lstStyle/>
          <a:p>
            <a:pPr algn="just"/>
            <a:r>
              <a:rPr lang="es-EC" sz="3400" b="1" dirty="0"/>
              <a:t>PERSPECTIVAS DEL CAMPO LABORAL DE LOS      PROFESIONALES EN GESTIÓN DE RIESGO EN LA PROVINCIA DE SANTO DOMINGO DE LOS TSÁCHILAS EN EL SECTOR PÚBLICO Y PRIVADO EN EL PERÍODO 2016 - </a:t>
            </a:r>
            <a:r>
              <a:rPr lang="es-EC" sz="3400" b="1" dirty="0" smtClean="0"/>
              <a:t>2017</a:t>
            </a:r>
            <a:endParaRPr lang="es-ES" sz="3400" dirty="0"/>
          </a:p>
        </p:txBody>
      </p:sp>
      <p:sp>
        <p:nvSpPr>
          <p:cNvPr id="3" name="Subtítulo 2"/>
          <p:cNvSpPr>
            <a:spLocks noGrp="1"/>
          </p:cNvSpPr>
          <p:nvPr>
            <p:ph type="subTitle" idx="1"/>
          </p:nvPr>
        </p:nvSpPr>
        <p:spPr>
          <a:xfrm>
            <a:off x="6167839" y="6016329"/>
            <a:ext cx="5742221" cy="563142"/>
          </a:xfrm>
        </p:spPr>
        <p:txBody>
          <a:bodyPr>
            <a:normAutofit/>
          </a:bodyPr>
          <a:lstStyle/>
          <a:p>
            <a:pPr algn="ctr"/>
            <a:r>
              <a:rPr lang="es-ES" sz="2800" b="1" dirty="0" smtClean="0"/>
              <a:t>ING. MÉLANY YARAD JÁCOME</a:t>
            </a:r>
            <a:endParaRPr lang="es-ES" sz="2800" b="1" dirty="0"/>
          </a:p>
        </p:txBody>
      </p:sp>
      <p:pic>
        <p:nvPicPr>
          <p:cNvPr id="4"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5999" y="375731"/>
            <a:ext cx="5169599" cy="131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113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3" name="Marcador de contenido 2"/>
          <p:cNvSpPr>
            <a:spLocks noGrp="1"/>
          </p:cNvSpPr>
          <p:nvPr>
            <p:ph idx="1"/>
          </p:nvPr>
        </p:nvSpPr>
        <p:spPr>
          <a:xfrm>
            <a:off x="2360612" y="1533796"/>
            <a:ext cx="8915400" cy="3777622"/>
          </a:xfrm>
        </p:spPr>
        <p:txBody>
          <a:bodyPr>
            <a:normAutofit/>
          </a:bodyPr>
          <a:lstStyle/>
          <a:p>
            <a:pPr marL="0" indent="0" algn="just">
              <a:buNone/>
            </a:pPr>
            <a:r>
              <a:rPr lang="es-ES" sz="2800" dirty="0" smtClean="0">
                <a:latin typeface="Bodoni MT" panose="02070603080606020203" pitchFamily="18" charset="0"/>
              </a:rPr>
              <a:t>Es </a:t>
            </a:r>
            <a:r>
              <a:rPr lang="es-ES" sz="2800" dirty="0">
                <a:latin typeface="Bodoni MT" panose="02070603080606020203" pitchFamily="18" charset="0"/>
              </a:rPr>
              <a:t>considerada como las características y circunstancias de una comunidad, sistema o bien que los hacen susceptibles a los efectos dañinos de una </a:t>
            </a:r>
            <a:r>
              <a:rPr lang="es-ES" sz="2800" dirty="0" smtClean="0">
                <a:latin typeface="Bodoni MT" panose="02070603080606020203" pitchFamily="18" charset="0"/>
              </a:rPr>
              <a:t>amenaza, los </a:t>
            </a:r>
            <a:r>
              <a:rPr lang="es-ES" sz="2800" dirty="0">
                <a:latin typeface="Bodoni MT" panose="02070603080606020203" pitchFamily="18" charset="0"/>
              </a:rPr>
              <a:t>factores que componen la vulnerabilidad son la exposición, susceptibilidad y resiliencia</a:t>
            </a:r>
          </a:p>
        </p:txBody>
      </p:sp>
      <p:sp>
        <p:nvSpPr>
          <p:cNvPr id="6" name="Título 1"/>
          <p:cNvSpPr>
            <a:spLocks noGrp="1"/>
          </p:cNvSpPr>
          <p:nvPr>
            <p:ph type="title"/>
          </p:nvPr>
        </p:nvSpPr>
        <p:spPr>
          <a:xfrm>
            <a:off x="1765144" y="624054"/>
            <a:ext cx="8911687" cy="678910"/>
          </a:xfrm>
        </p:spPr>
        <p:txBody>
          <a:bodyPr/>
          <a:lstStyle/>
          <a:p>
            <a:r>
              <a:rPr lang="es-ES" b="1" dirty="0" smtClean="0"/>
              <a:t>VULNERABILIDAD</a:t>
            </a:r>
            <a:endParaRPr lang="es-ES" b="1" dirty="0"/>
          </a:p>
        </p:txBody>
      </p:sp>
      <p:sp>
        <p:nvSpPr>
          <p:cNvPr id="7" name="Rectángulo 6"/>
          <p:cNvSpPr/>
          <p:nvPr/>
        </p:nvSpPr>
        <p:spPr>
          <a:xfrm>
            <a:off x="9721752" y="5667342"/>
            <a:ext cx="1782860" cy="369332"/>
          </a:xfrm>
          <a:prstGeom prst="rect">
            <a:avLst/>
          </a:prstGeom>
        </p:spPr>
        <p:txBody>
          <a:bodyPr wrap="none">
            <a:spAutoFit/>
          </a:bodyPr>
          <a:lstStyle/>
          <a:p>
            <a:r>
              <a:rPr lang="es-ES" b="1" dirty="0" smtClean="0">
                <a:ln/>
                <a:solidFill>
                  <a:schemeClr val="accent4"/>
                </a:solidFill>
              </a:rPr>
              <a:t>(CIIFEN, </a:t>
            </a:r>
            <a:r>
              <a:rPr lang="es-ES" b="1" dirty="0">
                <a:ln/>
                <a:solidFill>
                  <a:schemeClr val="accent4"/>
                </a:solidFill>
              </a:rPr>
              <a:t>2017) </a:t>
            </a:r>
            <a:endParaRPr lang="es-ES" dirty="0"/>
          </a:p>
        </p:txBody>
      </p:sp>
      <mc:AlternateContent xmlns:mc="http://schemas.openxmlformats.org/markup-compatibility/2006" xmlns:a14="http://schemas.microsoft.com/office/drawing/2010/main">
        <mc:Choice Requires="a14">
          <p:sp>
            <p:nvSpPr>
              <p:cNvPr id="2" name="Rectángulo 1"/>
              <p:cNvSpPr/>
              <p:nvPr/>
            </p:nvSpPr>
            <p:spPr>
              <a:xfrm>
                <a:off x="2944649" y="4296264"/>
                <a:ext cx="7386381" cy="795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b="1" i="1">
                          <a:latin typeface="Cambria Math" panose="02040503050406030204" pitchFamily="18" charset="0"/>
                        </a:rPr>
                        <m:t>𝑽𝒖𝒍𝒏𝒆𝒓𝒂𝒃𝒊𝒍𝒊𝒅𝒂𝒅</m:t>
                      </m:r>
                      <m:r>
                        <a:rPr lang="es-ES" sz="2400" b="0" i="0">
                          <a:latin typeface="Cambria Math" panose="02040503050406030204" pitchFamily="18" charset="0"/>
                        </a:rPr>
                        <m:t>=</m:t>
                      </m:r>
                      <m:f>
                        <m:fPr>
                          <m:ctrlPr>
                            <a:rPr lang="es-ES" sz="2400" b="0" i="1">
                              <a:latin typeface="Cambria Math" panose="02040503050406030204" pitchFamily="18" charset="0"/>
                            </a:rPr>
                          </m:ctrlPr>
                        </m:fPr>
                        <m:num>
                          <m:r>
                            <a:rPr lang="es-ES" sz="2400" b="1" i="1">
                              <a:latin typeface="Cambria Math" panose="02040503050406030204" pitchFamily="18" charset="0"/>
                            </a:rPr>
                            <m:t>𝑬𝒙𝒑𝒐𝒔𝒊𝒄𝒊</m:t>
                          </m:r>
                          <m:r>
                            <a:rPr lang="es-ES" sz="2400" b="0" i="0">
                              <a:latin typeface="Cambria Math" panose="02040503050406030204" pitchFamily="18" charset="0"/>
                            </a:rPr>
                            <m:t>ó</m:t>
                          </m:r>
                          <m:r>
                            <a:rPr lang="es-ES" sz="2400" b="1" i="1">
                              <a:latin typeface="Cambria Math" panose="02040503050406030204" pitchFamily="18" charset="0"/>
                            </a:rPr>
                            <m:t>𝒏</m:t>
                          </m:r>
                          <m:r>
                            <a:rPr lang="es-ES" sz="2400" b="0" i="0">
                              <a:latin typeface="Cambria Math" panose="02040503050406030204" pitchFamily="18" charset="0"/>
                            </a:rPr>
                            <m:t> </m:t>
                          </m:r>
                          <m:r>
                            <a:rPr lang="es-ES" sz="2400" b="1" i="1">
                              <a:latin typeface="Cambria Math" panose="02040503050406030204" pitchFamily="18" charset="0"/>
                            </a:rPr>
                            <m:t>𝒙</m:t>
                          </m:r>
                          <m:r>
                            <a:rPr lang="es-ES" sz="2400" b="0" i="0">
                              <a:latin typeface="Cambria Math" panose="02040503050406030204" pitchFamily="18" charset="0"/>
                            </a:rPr>
                            <m:t> </m:t>
                          </m:r>
                          <m:r>
                            <a:rPr lang="es-ES" sz="2400" b="1" i="1">
                              <a:latin typeface="Cambria Math" panose="02040503050406030204" pitchFamily="18" charset="0"/>
                            </a:rPr>
                            <m:t>𝑺𝒖𝒔𝒄𝒆𝒑𝒕𝒊𝒃𝒊𝒍𝒊𝒅𝒂𝒅</m:t>
                          </m:r>
                        </m:num>
                        <m:den>
                          <m:r>
                            <a:rPr lang="es-ES" sz="2400" b="1" i="1">
                              <a:latin typeface="Cambria Math" panose="02040503050406030204" pitchFamily="18" charset="0"/>
                            </a:rPr>
                            <m:t>𝑹𝒆𝒔𝒊𝒍𝒊𝒆𝒏𝒄𝒊𝒂</m:t>
                          </m:r>
                        </m:den>
                      </m:f>
                    </m:oMath>
                  </m:oMathPara>
                </a14:m>
                <a:endParaRPr lang="es-ES" sz="2400" dirty="0"/>
              </a:p>
            </p:txBody>
          </p:sp>
        </mc:Choice>
        <mc:Fallback xmlns="">
          <p:sp>
            <p:nvSpPr>
              <p:cNvPr id="2" name="Rectángulo 1"/>
              <p:cNvSpPr>
                <a:spLocks noRot="1" noChangeAspect="1" noMove="1" noResize="1" noEditPoints="1" noAdjustHandles="1" noChangeArrowheads="1" noChangeShapeType="1" noTextEdit="1"/>
              </p:cNvSpPr>
              <p:nvPr/>
            </p:nvSpPr>
            <p:spPr>
              <a:xfrm>
                <a:off x="2944649" y="4296264"/>
                <a:ext cx="7386381" cy="795411"/>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274770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3" name="Marcador de contenido 2"/>
          <p:cNvSpPr>
            <a:spLocks noGrp="1"/>
          </p:cNvSpPr>
          <p:nvPr>
            <p:ph idx="1"/>
          </p:nvPr>
        </p:nvSpPr>
        <p:spPr>
          <a:xfrm>
            <a:off x="2360612" y="1533796"/>
            <a:ext cx="8915400" cy="4249784"/>
          </a:xfrm>
        </p:spPr>
        <p:txBody>
          <a:bodyPr>
            <a:normAutofit lnSpcReduction="10000"/>
          </a:bodyPr>
          <a:lstStyle/>
          <a:p>
            <a:pPr marL="0" indent="0" algn="just">
              <a:buNone/>
            </a:pPr>
            <a:r>
              <a:rPr lang="es-ES" sz="2800" dirty="0" smtClean="0">
                <a:latin typeface="Bodoni MT" panose="02070603080606020203" pitchFamily="18" charset="0"/>
              </a:rPr>
              <a:t>Se </a:t>
            </a:r>
            <a:r>
              <a:rPr lang="es-ES" sz="2800" dirty="0">
                <a:latin typeface="Bodoni MT" panose="02070603080606020203" pitchFamily="18" charset="0"/>
              </a:rPr>
              <a:t>define como el proceso de identificar, analizar y cuantificar las probabilidades de pérdidas y efectos secundarios que se desprenden de los desastres, así como de las acciones preventivas, correctivas y reductivas correspondientes que deben </a:t>
            </a:r>
            <a:r>
              <a:rPr lang="es-ES" sz="2800" dirty="0" smtClean="0">
                <a:latin typeface="Bodoni MT" panose="02070603080606020203" pitchFamily="18" charset="0"/>
              </a:rPr>
              <a:t>emprenderse</a:t>
            </a:r>
          </a:p>
          <a:p>
            <a:pPr marL="0" indent="0" algn="just">
              <a:buNone/>
            </a:pPr>
            <a:endParaRPr lang="es-ES" sz="2800" dirty="0" smtClean="0">
              <a:latin typeface="Bodoni MT" panose="02070603080606020203" pitchFamily="18" charset="0"/>
            </a:endParaRPr>
          </a:p>
          <a:p>
            <a:pPr marL="0" indent="0" algn="just">
              <a:buNone/>
            </a:pPr>
            <a:r>
              <a:rPr lang="es-ES" sz="2800" dirty="0">
                <a:latin typeface="Bodoni MT" panose="02070603080606020203" pitchFamily="18" charset="0"/>
              </a:rPr>
              <a:t>La gestión de riesgo, busca proteger al menor coste posible, a los activos o bienes de una organización tanto pública como privada, contra cualquier pérdida o daño; una vez que se ha determinado la existencia de riesgos</a:t>
            </a:r>
          </a:p>
        </p:txBody>
      </p:sp>
      <p:sp>
        <p:nvSpPr>
          <p:cNvPr id="6" name="Título 1"/>
          <p:cNvSpPr>
            <a:spLocks noGrp="1"/>
          </p:cNvSpPr>
          <p:nvPr>
            <p:ph type="title"/>
          </p:nvPr>
        </p:nvSpPr>
        <p:spPr>
          <a:xfrm>
            <a:off x="1765144" y="624054"/>
            <a:ext cx="8911687" cy="678910"/>
          </a:xfrm>
        </p:spPr>
        <p:txBody>
          <a:bodyPr/>
          <a:lstStyle/>
          <a:p>
            <a:r>
              <a:rPr lang="es-ES" b="1" dirty="0" smtClean="0"/>
              <a:t>GESTIÓN DE RIESGOS</a:t>
            </a:r>
            <a:endParaRPr lang="es-ES" b="1" dirty="0"/>
          </a:p>
        </p:txBody>
      </p:sp>
      <p:sp>
        <p:nvSpPr>
          <p:cNvPr id="7" name="Rectángulo 6"/>
          <p:cNvSpPr/>
          <p:nvPr/>
        </p:nvSpPr>
        <p:spPr>
          <a:xfrm>
            <a:off x="8605300" y="3474022"/>
            <a:ext cx="2419252" cy="369332"/>
          </a:xfrm>
          <a:prstGeom prst="rect">
            <a:avLst/>
          </a:prstGeom>
        </p:spPr>
        <p:txBody>
          <a:bodyPr wrap="none">
            <a:spAutoFit/>
          </a:bodyPr>
          <a:lstStyle/>
          <a:p>
            <a:r>
              <a:rPr lang="es-ES" b="1" dirty="0" smtClean="0">
                <a:ln/>
                <a:solidFill>
                  <a:schemeClr val="accent4"/>
                </a:solidFill>
              </a:rPr>
              <a:t>(TOULKERIDIS, 2015) </a:t>
            </a:r>
            <a:endParaRPr lang="es-ES" dirty="0"/>
          </a:p>
        </p:txBody>
      </p:sp>
      <p:sp>
        <p:nvSpPr>
          <p:cNvPr id="8" name="Rectángulo 7"/>
          <p:cNvSpPr/>
          <p:nvPr/>
        </p:nvSpPr>
        <p:spPr>
          <a:xfrm>
            <a:off x="8605300" y="6014412"/>
            <a:ext cx="2762295" cy="369332"/>
          </a:xfrm>
          <a:prstGeom prst="rect">
            <a:avLst/>
          </a:prstGeom>
        </p:spPr>
        <p:txBody>
          <a:bodyPr wrap="none">
            <a:spAutoFit/>
          </a:bodyPr>
          <a:lstStyle/>
          <a:p>
            <a:r>
              <a:rPr lang="es-ES" b="1" dirty="0" smtClean="0">
                <a:ln/>
                <a:solidFill>
                  <a:schemeClr val="accent4"/>
                </a:solidFill>
              </a:rPr>
              <a:t>(CHUQUISENGO, 2011) </a:t>
            </a:r>
            <a:endParaRPr lang="es-ES" dirty="0"/>
          </a:p>
        </p:txBody>
      </p:sp>
    </p:spTree>
    <p:extLst>
      <p:ext uri="{BB962C8B-B14F-4D97-AF65-F5344CB8AC3E}">
        <p14:creationId xmlns:p14="http://schemas.microsoft.com/office/powerpoint/2010/main" val="2071984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arn(inVertic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707113" y="519879"/>
            <a:ext cx="8911687" cy="1280890"/>
          </a:xfrm>
        </p:spPr>
        <p:txBody>
          <a:bodyPr>
            <a:normAutofit/>
          </a:bodyPr>
          <a:lstStyle/>
          <a:p>
            <a:r>
              <a:rPr lang="es-ES" b="1" dirty="0" smtClean="0"/>
              <a:t>GESTIÓN DE RIESGOS</a:t>
            </a:r>
            <a:endParaRPr lang="es-ES" b="1" dirty="0"/>
          </a:p>
        </p:txBody>
      </p:sp>
      <p:sp>
        <p:nvSpPr>
          <p:cNvPr id="10" name="Marcador de texto 9"/>
          <p:cNvSpPr>
            <a:spLocks noGrp="1"/>
          </p:cNvSpPr>
          <p:nvPr>
            <p:ph type="body" idx="1"/>
          </p:nvPr>
        </p:nvSpPr>
        <p:spPr>
          <a:xfrm>
            <a:off x="1707113" y="2624076"/>
            <a:ext cx="9797499" cy="576262"/>
          </a:xfrm>
        </p:spPr>
        <p:txBody>
          <a:bodyPr/>
          <a:lstStyle/>
          <a:p>
            <a:pPr algn="just"/>
            <a:r>
              <a:rPr lang="es-EC" sz="2800" dirty="0">
                <a:latin typeface="Bodoni MT" panose="02070603080606020203" pitchFamily="18" charset="0"/>
              </a:rPr>
              <a:t>La Gestión de riesgo en la planificación territorial, se entiende como la planificación del desarrollo convertida en el principal instrumento de la gestión del riesgo de desastre en todos los niveles territoriales</a:t>
            </a:r>
            <a:endParaRPr lang="es-ES" sz="2800" dirty="0">
              <a:latin typeface="Bodoni MT" panose="02070603080606020203" pitchFamily="18" charset="0"/>
            </a:endParaRPr>
          </a:p>
        </p:txBody>
      </p:sp>
      <p:sp>
        <p:nvSpPr>
          <p:cNvPr id="3" name="Marcador de contenido 2"/>
          <p:cNvSpPr>
            <a:spLocks noGrp="1"/>
          </p:cNvSpPr>
          <p:nvPr>
            <p:ph sz="half" idx="2"/>
          </p:nvPr>
        </p:nvSpPr>
        <p:spPr>
          <a:xfrm>
            <a:off x="2406942" y="3223136"/>
            <a:ext cx="3996638" cy="2106722"/>
          </a:xfrm>
        </p:spPr>
        <p:txBody>
          <a:bodyPr>
            <a:normAutofit/>
          </a:bodyPr>
          <a:lstStyle/>
          <a:p>
            <a:pPr marL="0" lvl="0" indent="0" algn="just">
              <a:buNone/>
            </a:pPr>
            <a:r>
              <a:rPr lang="es-EC" sz="2800" b="1" dirty="0">
                <a:latin typeface="Bodoni MT" panose="02070603080606020203" pitchFamily="18" charset="0"/>
              </a:rPr>
              <a:t>Marco de acción </a:t>
            </a:r>
            <a:r>
              <a:rPr lang="es-EC" sz="2800" b="1" dirty="0" err="1">
                <a:latin typeface="Bodoni MT" panose="02070603080606020203" pitchFamily="18" charset="0"/>
              </a:rPr>
              <a:t>Hyogo</a:t>
            </a:r>
            <a:endParaRPr lang="es-ES" sz="2800" dirty="0">
              <a:latin typeface="Bodoni MT" panose="02070603080606020203" pitchFamily="18" charset="0"/>
            </a:endParaRPr>
          </a:p>
          <a:p>
            <a:pPr marL="0" indent="0" algn="just">
              <a:buNone/>
            </a:pPr>
            <a:endParaRPr lang="es-ES" sz="2800" dirty="0">
              <a:latin typeface="Bodoni MT" panose="02070603080606020203" pitchFamily="18" charset="0"/>
            </a:endParaRPr>
          </a:p>
        </p:txBody>
      </p:sp>
      <p:sp>
        <p:nvSpPr>
          <p:cNvPr id="12" name="Marcador de contenido 11"/>
          <p:cNvSpPr>
            <a:spLocks noGrp="1"/>
          </p:cNvSpPr>
          <p:nvPr>
            <p:ph sz="quarter" idx="4"/>
          </p:nvPr>
        </p:nvSpPr>
        <p:spPr>
          <a:xfrm>
            <a:off x="7226623" y="3223136"/>
            <a:ext cx="3861650" cy="2106722"/>
          </a:xfrm>
        </p:spPr>
        <p:txBody>
          <a:bodyPr>
            <a:normAutofit/>
          </a:bodyPr>
          <a:lstStyle/>
          <a:p>
            <a:pPr marL="0" lvl="0" indent="0">
              <a:buNone/>
            </a:pPr>
            <a:r>
              <a:rPr lang="es-EC" sz="2800" b="1" dirty="0">
                <a:latin typeface="Bodoni MT" panose="02070603080606020203" pitchFamily="18" charset="0"/>
              </a:rPr>
              <a:t>Marco de acción Sendai</a:t>
            </a:r>
            <a:endParaRPr lang="es-ES" sz="2800" dirty="0">
              <a:latin typeface="Bodoni MT" panose="02070603080606020203" pitchFamily="18" charset="0"/>
            </a:endParaRPr>
          </a:p>
        </p:txBody>
      </p:sp>
      <p:pic>
        <p:nvPicPr>
          <p:cNvPr id="1026" name="Picture 2" descr="Resultado de imagen para Marco de acción Hyogo"/>
          <p:cNvPicPr>
            <a:picLocks noChangeAspect="1" noChangeArrowheads="1"/>
          </p:cNvPicPr>
          <p:nvPr/>
        </p:nvPicPr>
        <p:blipFill rotWithShape="1">
          <a:blip r:embed="rId3">
            <a:extLst>
              <a:ext uri="{28A0092B-C50C-407E-A947-70E740481C1C}">
                <a14:useLocalDpi xmlns:a14="http://schemas.microsoft.com/office/drawing/2010/main" val="0"/>
              </a:ext>
            </a:extLst>
          </a:blip>
          <a:srcRect l="2946" t="10557" r="25957" b="7215"/>
          <a:stretch/>
        </p:blipFill>
        <p:spPr bwMode="auto">
          <a:xfrm>
            <a:off x="2255753" y="3815399"/>
            <a:ext cx="3935781" cy="2561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arco de acción SEND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909" y="3815399"/>
            <a:ext cx="1959321" cy="277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26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 calcmode="lin" valueType="num">
                                      <p:cBhvr>
                                        <p:cTn id="4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wipe(down)">
                                      <p:cBhvr>
                                        <p:cTn id="52" dur="580">
                                          <p:stCondLst>
                                            <p:cond delay="0"/>
                                          </p:stCondLst>
                                        </p:cTn>
                                        <p:tgtEl>
                                          <p:spTgt spid="1028"/>
                                        </p:tgtEl>
                                      </p:cBhvr>
                                    </p:animEffect>
                                    <p:anim calcmode="lin" valueType="num">
                                      <p:cBhvr>
                                        <p:cTn id="53"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8" dur="26">
                                          <p:stCondLst>
                                            <p:cond delay="650"/>
                                          </p:stCondLst>
                                        </p:cTn>
                                        <p:tgtEl>
                                          <p:spTgt spid="1028"/>
                                        </p:tgtEl>
                                      </p:cBhvr>
                                      <p:to x="100000" y="60000"/>
                                    </p:animScale>
                                    <p:animScale>
                                      <p:cBhvr>
                                        <p:cTn id="59" dur="166" decel="50000">
                                          <p:stCondLst>
                                            <p:cond delay="676"/>
                                          </p:stCondLst>
                                        </p:cTn>
                                        <p:tgtEl>
                                          <p:spTgt spid="1028"/>
                                        </p:tgtEl>
                                      </p:cBhvr>
                                      <p:to x="100000" y="100000"/>
                                    </p:animScale>
                                    <p:animScale>
                                      <p:cBhvr>
                                        <p:cTn id="60" dur="26">
                                          <p:stCondLst>
                                            <p:cond delay="1312"/>
                                          </p:stCondLst>
                                        </p:cTn>
                                        <p:tgtEl>
                                          <p:spTgt spid="1028"/>
                                        </p:tgtEl>
                                      </p:cBhvr>
                                      <p:to x="100000" y="80000"/>
                                    </p:animScale>
                                    <p:animScale>
                                      <p:cBhvr>
                                        <p:cTn id="61" dur="166" decel="50000">
                                          <p:stCondLst>
                                            <p:cond delay="1338"/>
                                          </p:stCondLst>
                                        </p:cTn>
                                        <p:tgtEl>
                                          <p:spTgt spid="1028"/>
                                        </p:tgtEl>
                                      </p:cBhvr>
                                      <p:to x="100000" y="100000"/>
                                    </p:animScale>
                                    <p:animScale>
                                      <p:cBhvr>
                                        <p:cTn id="62" dur="26">
                                          <p:stCondLst>
                                            <p:cond delay="1642"/>
                                          </p:stCondLst>
                                        </p:cTn>
                                        <p:tgtEl>
                                          <p:spTgt spid="1028"/>
                                        </p:tgtEl>
                                      </p:cBhvr>
                                      <p:to x="100000" y="90000"/>
                                    </p:animScale>
                                    <p:animScale>
                                      <p:cBhvr>
                                        <p:cTn id="63" dur="166" decel="50000">
                                          <p:stCondLst>
                                            <p:cond delay="1668"/>
                                          </p:stCondLst>
                                        </p:cTn>
                                        <p:tgtEl>
                                          <p:spTgt spid="1028"/>
                                        </p:tgtEl>
                                      </p:cBhvr>
                                      <p:to x="100000" y="100000"/>
                                    </p:animScale>
                                    <p:animScale>
                                      <p:cBhvr>
                                        <p:cTn id="64" dur="26">
                                          <p:stCondLst>
                                            <p:cond delay="1808"/>
                                          </p:stCondLst>
                                        </p:cTn>
                                        <p:tgtEl>
                                          <p:spTgt spid="1028"/>
                                        </p:tgtEl>
                                      </p:cBhvr>
                                      <p:to x="100000" y="95000"/>
                                    </p:animScale>
                                    <p:animScale>
                                      <p:cBhvr>
                                        <p:cTn id="65"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678525" y="509810"/>
            <a:ext cx="8911687" cy="701770"/>
          </a:xfrm>
        </p:spPr>
        <p:txBody>
          <a:bodyPr/>
          <a:lstStyle/>
          <a:p>
            <a:r>
              <a:rPr lang="es-ES" b="1" dirty="0" smtClean="0"/>
              <a:t>MARCO DE ACCIÓN DE HYOGO</a:t>
            </a:r>
            <a:endParaRPr lang="es-ES" b="1" dirty="0"/>
          </a:p>
        </p:txBody>
      </p:sp>
      <p:sp>
        <p:nvSpPr>
          <p:cNvPr id="4" name="Marcador de contenido 3"/>
          <p:cNvSpPr>
            <a:spLocks noGrp="1"/>
          </p:cNvSpPr>
          <p:nvPr>
            <p:ph idx="1"/>
          </p:nvPr>
        </p:nvSpPr>
        <p:spPr>
          <a:xfrm>
            <a:off x="1343976" y="1510310"/>
            <a:ext cx="10303828" cy="1232890"/>
          </a:xfrm>
        </p:spPr>
        <p:txBody>
          <a:bodyPr>
            <a:noAutofit/>
          </a:bodyPr>
          <a:lstStyle/>
          <a:p>
            <a:pPr marL="0" indent="0" algn="just">
              <a:buNone/>
            </a:pPr>
            <a:r>
              <a:rPr lang="es-EC" sz="3000" dirty="0">
                <a:latin typeface="Bodoni MT" panose="02070603080606020203" pitchFamily="18" charset="0"/>
              </a:rPr>
              <a:t>Dentro del marco de acción de </a:t>
            </a:r>
            <a:r>
              <a:rPr lang="es-EC" sz="3000" dirty="0" err="1">
                <a:latin typeface="Bodoni MT" panose="02070603080606020203" pitchFamily="18" charset="0"/>
              </a:rPr>
              <a:t>Hyoyo</a:t>
            </a:r>
            <a:r>
              <a:rPr lang="es-EC" sz="3000" dirty="0">
                <a:latin typeface="Bodoni MT" panose="02070603080606020203" pitchFamily="18" charset="0"/>
              </a:rPr>
              <a:t> – MAH se manejan cinco prioridades de acción las cuales se nombra a </a:t>
            </a:r>
            <a:r>
              <a:rPr lang="es-EC" sz="3000" dirty="0" smtClean="0">
                <a:latin typeface="Bodoni MT" panose="02070603080606020203" pitchFamily="18" charset="0"/>
              </a:rPr>
              <a:t>continuación:</a:t>
            </a:r>
            <a:endParaRPr lang="es-ES" sz="3000" dirty="0">
              <a:latin typeface="Bodoni MT" panose="02070603080606020203" pitchFamily="18" charset="0"/>
            </a:endParaRPr>
          </a:p>
        </p:txBody>
      </p:sp>
      <p:sp>
        <p:nvSpPr>
          <p:cNvPr id="9" name="CuadroTexto 8"/>
          <p:cNvSpPr txBox="1"/>
          <p:nvPr/>
        </p:nvSpPr>
        <p:spPr>
          <a:xfrm>
            <a:off x="2625358" y="2743200"/>
            <a:ext cx="8576042" cy="4031873"/>
          </a:xfrm>
          <a:prstGeom prst="rect">
            <a:avLst/>
          </a:prstGeom>
          <a:noFill/>
        </p:spPr>
        <p:txBody>
          <a:bodyPr wrap="square" rtlCol="0">
            <a:spAutoFit/>
          </a:bodyPr>
          <a:lstStyle/>
          <a:p>
            <a:pPr marL="514350" indent="-514350" algn="just">
              <a:buFont typeface="+mj-lt"/>
              <a:buAutoNum type="arabicParenR"/>
            </a:pPr>
            <a:r>
              <a:rPr lang="es-EC" sz="3200" dirty="0">
                <a:latin typeface="Bodoni MT" panose="02070603080606020203" pitchFamily="18" charset="0"/>
              </a:rPr>
              <a:t>Lograr que la reducción del riesgo de desastres </a:t>
            </a:r>
            <a:r>
              <a:rPr lang="es-EC" sz="3200" dirty="0" smtClean="0">
                <a:latin typeface="Bodoni MT" panose="02070603080606020203" pitchFamily="18" charset="0"/>
              </a:rPr>
              <a:t>sea </a:t>
            </a:r>
            <a:r>
              <a:rPr lang="es-EC" sz="3200" dirty="0">
                <a:latin typeface="Bodoni MT" panose="02070603080606020203" pitchFamily="18" charset="0"/>
              </a:rPr>
              <a:t>una prioridad</a:t>
            </a:r>
            <a:endParaRPr lang="es-ES" sz="3200" dirty="0">
              <a:latin typeface="Bodoni MT" panose="02070603080606020203" pitchFamily="18" charset="0"/>
            </a:endParaRPr>
          </a:p>
          <a:p>
            <a:pPr algn="just">
              <a:buFont typeface="+mj-lt"/>
              <a:buAutoNum type="arabicParenR"/>
            </a:pPr>
            <a:r>
              <a:rPr lang="es-EC" sz="3200" dirty="0" smtClean="0">
                <a:latin typeface="Bodoni MT" panose="02070603080606020203" pitchFamily="18" charset="0"/>
              </a:rPr>
              <a:t> Conocer </a:t>
            </a:r>
            <a:r>
              <a:rPr lang="es-EC" sz="3200" dirty="0">
                <a:latin typeface="Bodoni MT" panose="02070603080606020203" pitchFamily="18" charset="0"/>
              </a:rPr>
              <a:t>el riesgo y tomar medidas</a:t>
            </a:r>
            <a:endParaRPr lang="es-ES" sz="3200" dirty="0">
              <a:latin typeface="Bodoni MT" panose="02070603080606020203" pitchFamily="18" charset="0"/>
            </a:endParaRPr>
          </a:p>
          <a:p>
            <a:pPr algn="just">
              <a:buFont typeface="+mj-lt"/>
              <a:buAutoNum type="arabicParenR"/>
            </a:pPr>
            <a:r>
              <a:rPr lang="es-EC" sz="3200" dirty="0" smtClean="0">
                <a:latin typeface="Bodoni MT" panose="02070603080606020203" pitchFamily="18" charset="0"/>
              </a:rPr>
              <a:t> Desarrollar </a:t>
            </a:r>
            <a:r>
              <a:rPr lang="es-EC" sz="3200" dirty="0">
                <a:latin typeface="Bodoni MT" panose="02070603080606020203" pitchFamily="18" charset="0"/>
              </a:rPr>
              <a:t>una mayor comprensión y </a:t>
            </a:r>
            <a:r>
              <a:rPr lang="es-EC" sz="3200" dirty="0" smtClean="0">
                <a:latin typeface="Bodoni MT" panose="02070603080606020203" pitchFamily="18" charset="0"/>
              </a:rPr>
              <a:t>	concienciación</a:t>
            </a:r>
            <a:r>
              <a:rPr lang="es-EC" sz="3200" dirty="0">
                <a:latin typeface="Bodoni MT" panose="02070603080606020203" pitchFamily="18" charset="0"/>
              </a:rPr>
              <a:t>.</a:t>
            </a:r>
            <a:endParaRPr lang="es-ES" sz="3200" dirty="0">
              <a:latin typeface="Bodoni MT" panose="02070603080606020203" pitchFamily="18" charset="0"/>
            </a:endParaRPr>
          </a:p>
          <a:p>
            <a:pPr algn="just">
              <a:buFont typeface="+mj-lt"/>
              <a:buAutoNum type="arabicParenR"/>
            </a:pPr>
            <a:r>
              <a:rPr lang="es-EC" sz="3200" dirty="0" smtClean="0">
                <a:latin typeface="Bodoni MT" panose="02070603080606020203" pitchFamily="18" charset="0"/>
              </a:rPr>
              <a:t> Reducir </a:t>
            </a:r>
            <a:r>
              <a:rPr lang="es-EC" sz="3200" dirty="0">
                <a:latin typeface="Bodoni MT" panose="02070603080606020203" pitchFamily="18" charset="0"/>
              </a:rPr>
              <a:t>el riesgo</a:t>
            </a:r>
            <a:endParaRPr lang="es-ES" sz="3200" dirty="0">
              <a:latin typeface="Bodoni MT" panose="02070603080606020203" pitchFamily="18" charset="0"/>
            </a:endParaRPr>
          </a:p>
          <a:p>
            <a:pPr algn="just">
              <a:buFont typeface="+mj-lt"/>
              <a:buAutoNum type="arabicParenR"/>
            </a:pPr>
            <a:r>
              <a:rPr lang="es-EC" sz="3200" dirty="0" smtClean="0">
                <a:latin typeface="Bodoni MT" panose="02070603080606020203" pitchFamily="18" charset="0"/>
              </a:rPr>
              <a:t> Estar </a:t>
            </a:r>
            <a:r>
              <a:rPr lang="es-EC" sz="3200" dirty="0">
                <a:latin typeface="Bodoni MT" panose="02070603080606020203" pitchFamily="18" charset="0"/>
              </a:rPr>
              <a:t>preparado y listo para actuar</a:t>
            </a:r>
            <a:endParaRPr lang="es-ES" sz="3200" dirty="0">
              <a:latin typeface="Bodoni MT" panose="02070603080606020203" pitchFamily="18" charset="0"/>
            </a:endParaRPr>
          </a:p>
          <a:p>
            <a:endParaRPr lang="es-ES" sz="3200" dirty="0">
              <a:latin typeface="Bodoni MT" panose="02070603080606020203" pitchFamily="18" charset="0"/>
            </a:endParaRPr>
          </a:p>
        </p:txBody>
      </p:sp>
    </p:spTree>
    <p:extLst>
      <p:ext uri="{BB962C8B-B14F-4D97-AF65-F5344CB8AC3E}">
        <p14:creationId xmlns:p14="http://schemas.microsoft.com/office/powerpoint/2010/main" val="2050619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edg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678525" y="509810"/>
            <a:ext cx="8911687" cy="701770"/>
          </a:xfrm>
        </p:spPr>
        <p:txBody>
          <a:bodyPr/>
          <a:lstStyle/>
          <a:p>
            <a:r>
              <a:rPr lang="es-ES" b="1" dirty="0" smtClean="0"/>
              <a:t>MARCO DE ACCIÓN DE SENDAI</a:t>
            </a:r>
            <a:endParaRPr lang="es-ES" b="1" dirty="0"/>
          </a:p>
        </p:txBody>
      </p:sp>
      <p:sp>
        <p:nvSpPr>
          <p:cNvPr id="4" name="Marcador de contenido 3"/>
          <p:cNvSpPr>
            <a:spLocks noGrp="1"/>
          </p:cNvSpPr>
          <p:nvPr>
            <p:ph idx="1"/>
          </p:nvPr>
        </p:nvSpPr>
        <p:spPr>
          <a:xfrm>
            <a:off x="1343976" y="1510310"/>
            <a:ext cx="10303828" cy="1232890"/>
          </a:xfrm>
        </p:spPr>
        <p:txBody>
          <a:bodyPr>
            <a:noAutofit/>
          </a:bodyPr>
          <a:lstStyle/>
          <a:p>
            <a:pPr marL="0" indent="0" algn="just">
              <a:buNone/>
            </a:pPr>
            <a:r>
              <a:rPr lang="es-EC" sz="3000" dirty="0" smtClean="0">
                <a:latin typeface="Bodoni MT" panose="02070603080606020203" pitchFamily="18" charset="0"/>
              </a:rPr>
              <a:t>El marco SENDAI, es una herramienta internacional donde se identificaron los elementos e indicadores, a nivel mundial, que aporten y garanticen el desarrollo de estrategias para la reducción, así como el entendimiento y sensibilización sobre los riesgos.</a:t>
            </a:r>
          </a:p>
          <a:p>
            <a:pPr marL="0" indent="0" algn="just">
              <a:buNone/>
            </a:pPr>
            <a:endParaRPr lang="es-EC" sz="3000" dirty="0">
              <a:latin typeface="Bodoni MT" panose="02070603080606020203" pitchFamily="18" charset="0"/>
            </a:endParaRPr>
          </a:p>
          <a:p>
            <a:pPr marL="0" indent="0" algn="just">
              <a:buNone/>
            </a:pPr>
            <a:r>
              <a:rPr lang="es-EC" sz="3000" dirty="0" smtClean="0">
                <a:latin typeface="Bodoni MT" panose="02070603080606020203" pitchFamily="18" charset="0"/>
              </a:rPr>
              <a:t>El marco de acción SENDAI, es el resultado de un análisis participativo que recoge las experiencias internacionales y sustituye el marco de acción de HYOGO.</a:t>
            </a:r>
            <a:endParaRPr lang="es-ES" sz="3000" dirty="0">
              <a:latin typeface="Bodoni MT" panose="02070603080606020203" pitchFamily="18" charset="0"/>
            </a:endParaRPr>
          </a:p>
        </p:txBody>
      </p:sp>
    </p:spTree>
    <p:extLst>
      <p:ext uri="{BB962C8B-B14F-4D97-AF65-F5344CB8AC3E}">
        <p14:creationId xmlns:p14="http://schemas.microsoft.com/office/powerpoint/2010/main" val="4000256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109663988"/>
              </p:ext>
            </p:extLst>
          </p:nvPr>
        </p:nvGraphicFramePr>
        <p:xfrm>
          <a:off x="2216101" y="1440180"/>
          <a:ext cx="9983787"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a:spLocks noGrp="1"/>
          </p:cNvSpPr>
          <p:nvPr>
            <p:ph type="title"/>
          </p:nvPr>
        </p:nvSpPr>
        <p:spPr>
          <a:xfrm>
            <a:off x="1678525" y="509810"/>
            <a:ext cx="8911687" cy="701770"/>
          </a:xfrm>
        </p:spPr>
        <p:txBody>
          <a:bodyPr>
            <a:normAutofit fontScale="90000"/>
          </a:bodyPr>
          <a:lstStyle/>
          <a:p>
            <a:r>
              <a:rPr lang="es-ES" b="1" dirty="0" smtClean="0"/>
              <a:t>7 METAS GLOBALES DEL MARCO DE ACCIÓN DE SENDAI</a:t>
            </a:r>
            <a:endParaRPr lang="es-ES" b="1" dirty="0"/>
          </a:p>
        </p:txBody>
      </p:sp>
    </p:spTree>
    <p:extLst>
      <p:ext uri="{BB962C8B-B14F-4D97-AF65-F5344CB8AC3E}">
        <p14:creationId xmlns:p14="http://schemas.microsoft.com/office/powerpoint/2010/main" val="1130527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graphicEl>
                                              <a:dgm id="{57D50EFA-899A-4F42-91B0-E0F40EF7D6AD}"/>
                                            </p:graphicEl>
                                          </p:spTgt>
                                        </p:tgtEl>
                                        <p:attrNameLst>
                                          <p:attrName>style.visibility</p:attrName>
                                        </p:attrNameLst>
                                      </p:cBhvr>
                                      <p:to>
                                        <p:strVal val="visible"/>
                                      </p:to>
                                    </p:set>
                                    <p:animEffect transition="in" filter="randombar(horizontal)">
                                      <p:cBhvr>
                                        <p:cTn id="13" dur="500"/>
                                        <p:tgtEl>
                                          <p:spTgt spid="5">
                                            <p:graphicEl>
                                              <a:dgm id="{57D50EFA-899A-4F42-91B0-E0F40EF7D6A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graphicEl>
                                              <a:dgm id="{836F8AB8-1CCC-4358-A889-72BAF2A0552B}"/>
                                            </p:graphicEl>
                                          </p:spTgt>
                                        </p:tgtEl>
                                        <p:attrNameLst>
                                          <p:attrName>style.visibility</p:attrName>
                                        </p:attrNameLst>
                                      </p:cBhvr>
                                      <p:to>
                                        <p:strVal val="visible"/>
                                      </p:to>
                                    </p:set>
                                    <p:animEffect transition="in" filter="randombar(horizontal)">
                                      <p:cBhvr>
                                        <p:cTn id="18" dur="500"/>
                                        <p:tgtEl>
                                          <p:spTgt spid="5">
                                            <p:graphicEl>
                                              <a:dgm id="{836F8AB8-1CCC-4358-A889-72BAF2A0552B}"/>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graphicEl>
                                              <a:dgm id="{4734BD32-AEBB-4D7B-8223-F32089EA9C7F}"/>
                                            </p:graphicEl>
                                          </p:spTgt>
                                        </p:tgtEl>
                                        <p:attrNameLst>
                                          <p:attrName>style.visibility</p:attrName>
                                        </p:attrNameLst>
                                      </p:cBhvr>
                                      <p:to>
                                        <p:strVal val="visible"/>
                                      </p:to>
                                    </p:set>
                                    <p:animEffect transition="in" filter="randombar(horizontal)">
                                      <p:cBhvr>
                                        <p:cTn id="21" dur="500"/>
                                        <p:tgtEl>
                                          <p:spTgt spid="5">
                                            <p:graphicEl>
                                              <a:dgm id="{4734BD32-AEBB-4D7B-8223-F32089EA9C7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graphicEl>
                                              <a:dgm id="{6C5E1FF1-66AE-4C10-9EAD-B2ACF47898FD}"/>
                                            </p:graphicEl>
                                          </p:spTgt>
                                        </p:tgtEl>
                                        <p:attrNameLst>
                                          <p:attrName>style.visibility</p:attrName>
                                        </p:attrNameLst>
                                      </p:cBhvr>
                                      <p:to>
                                        <p:strVal val="visible"/>
                                      </p:to>
                                    </p:set>
                                    <p:animEffect transition="in" filter="randombar(horizontal)">
                                      <p:cBhvr>
                                        <p:cTn id="26" dur="500"/>
                                        <p:tgtEl>
                                          <p:spTgt spid="5">
                                            <p:graphicEl>
                                              <a:dgm id="{6C5E1FF1-66AE-4C10-9EAD-B2ACF47898FD}"/>
                                            </p:graphic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
                                            <p:graphicEl>
                                              <a:dgm id="{23FB3B03-593A-419A-8B64-63F2DFCF9685}"/>
                                            </p:graphicEl>
                                          </p:spTgt>
                                        </p:tgtEl>
                                        <p:attrNameLst>
                                          <p:attrName>style.visibility</p:attrName>
                                        </p:attrNameLst>
                                      </p:cBhvr>
                                      <p:to>
                                        <p:strVal val="visible"/>
                                      </p:to>
                                    </p:set>
                                    <p:animEffect transition="in" filter="randombar(horizontal)">
                                      <p:cBhvr>
                                        <p:cTn id="29" dur="500"/>
                                        <p:tgtEl>
                                          <p:spTgt spid="5">
                                            <p:graphicEl>
                                              <a:dgm id="{23FB3B03-593A-419A-8B64-63F2DFCF968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graphicEl>
                                              <a:dgm id="{09BF4105-37BA-4AE4-A70B-1C6384EBA966}"/>
                                            </p:graphicEl>
                                          </p:spTgt>
                                        </p:tgtEl>
                                        <p:attrNameLst>
                                          <p:attrName>style.visibility</p:attrName>
                                        </p:attrNameLst>
                                      </p:cBhvr>
                                      <p:to>
                                        <p:strVal val="visible"/>
                                      </p:to>
                                    </p:set>
                                    <p:animEffect transition="in" filter="randombar(horizontal)">
                                      <p:cBhvr>
                                        <p:cTn id="34" dur="500"/>
                                        <p:tgtEl>
                                          <p:spTgt spid="5">
                                            <p:graphicEl>
                                              <a:dgm id="{09BF4105-37BA-4AE4-A70B-1C6384EBA966}"/>
                                            </p:graphic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
                                            <p:graphicEl>
                                              <a:dgm id="{0244AFED-662B-4BF6-9962-8EBF632B6DDA}"/>
                                            </p:graphicEl>
                                          </p:spTgt>
                                        </p:tgtEl>
                                        <p:attrNameLst>
                                          <p:attrName>style.visibility</p:attrName>
                                        </p:attrNameLst>
                                      </p:cBhvr>
                                      <p:to>
                                        <p:strVal val="visible"/>
                                      </p:to>
                                    </p:set>
                                    <p:animEffect transition="in" filter="randombar(horizontal)">
                                      <p:cBhvr>
                                        <p:cTn id="37" dur="500"/>
                                        <p:tgtEl>
                                          <p:spTgt spid="5">
                                            <p:graphicEl>
                                              <a:dgm id="{0244AFED-662B-4BF6-9962-8EBF632B6DD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graphicEl>
                                              <a:dgm id="{6098FB6B-1B5B-4276-8121-78079F6DDAB8}"/>
                                            </p:graphicEl>
                                          </p:spTgt>
                                        </p:tgtEl>
                                        <p:attrNameLst>
                                          <p:attrName>style.visibility</p:attrName>
                                        </p:attrNameLst>
                                      </p:cBhvr>
                                      <p:to>
                                        <p:strVal val="visible"/>
                                      </p:to>
                                    </p:set>
                                    <p:animEffect transition="in" filter="randombar(horizontal)">
                                      <p:cBhvr>
                                        <p:cTn id="42" dur="500"/>
                                        <p:tgtEl>
                                          <p:spTgt spid="5">
                                            <p:graphicEl>
                                              <a:dgm id="{6098FB6B-1B5B-4276-8121-78079F6DDAB8}"/>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
                                            <p:graphicEl>
                                              <a:dgm id="{4CCEB013-0EEA-41D6-8162-6D5B6C91535E}"/>
                                            </p:graphicEl>
                                          </p:spTgt>
                                        </p:tgtEl>
                                        <p:attrNameLst>
                                          <p:attrName>style.visibility</p:attrName>
                                        </p:attrNameLst>
                                      </p:cBhvr>
                                      <p:to>
                                        <p:strVal val="visible"/>
                                      </p:to>
                                    </p:set>
                                    <p:animEffect transition="in" filter="randombar(horizontal)">
                                      <p:cBhvr>
                                        <p:cTn id="45" dur="500"/>
                                        <p:tgtEl>
                                          <p:spTgt spid="5">
                                            <p:graphicEl>
                                              <a:dgm id="{4CCEB013-0EEA-41D6-8162-6D5B6C91535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graphicEl>
                                              <a:dgm id="{2F838E3D-7E90-471E-BD9F-B751B69FE6A0}"/>
                                            </p:graphicEl>
                                          </p:spTgt>
                                        </p:tgtEl>
                                        <p:attrNameLst>
                                          <p:attrName>style.visibility</p:attrName>
                                        </p:attrNameLst>
                                      </p:cBhvr>
                                      <p:to>
                                        <p:strVal val="visible"/>
                                      </p:to>
                                    </p:set>
                                    <p:animEffect transition="in" filter="randombar(horizontal)">
                                      <p:cBhvr>
                                        <p:cTn id="50" dur="500"/>
                                        <p:tgtEl>
                                          <p:spTgt spid="5">
                                            <p:graphicEl>
                                              <a:dgm id="{2F838E3D-7E90-471E-BD9F-B751B69FE6A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5">
                                            <p:graphicEl>
                                              <a:dgm id="{1A7E5905-492F-485D-8C1B-07424C281A7F}"/>
                                            </p:graphicEl>
                                          </p:spTgt>
                                        </p:tgtEl>
                                        <p:attrNameLst>
                                          <p:attrName>style.visibility</p:attrName>
                                        </p:attrNameLst>
                                      </p:cBhvr>
                                      <p:to>
                                        <p:strVal val="visible"/>
                                      </p:to>
                                    </p:set>
                                    <p:animEffect transition="in" filter="randombar(horizontal)">
                                      <p:cBhvr>
                                        <p:cTn id="55" dur="500"/>
                                        <p:tgtEl>
                                          <p:spTgt spid="5">
                                            <p:graphicEl>
                                              <a:dgm id="{1A7E5905-492F-485D-8C1B-07424C281A7F}"/>
                                            </p:graphicEl>
                                          </p:spTgt>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
                                            <p:graphicEl>
                                              <a:dgm id="{9CC33ACF-0345-4BA5-A379-F69A41A7E0FD}"/>
                                            </p:graphicEl>
                                          </p:spTgt>
                                        </p:tgtEl>
                                        <p:attrNameLst>
                                          <p:attrName>style.visibility</p:attrName>
                                        </p:attrNameLst>
                                      </p:cBhvr>
                                      <p:to>
                                        <p:strVal val="visible"/>
                                      </p:to>
                                    </p:set>
                                    <p:animEffect transition="in" filter="randombar(horizontal)">
                                      <p:cBhvr>
                                        <p:cTn id="58" dur="500"/>
                                        <p:tgtEl>
                                          <p:spTgt spid="5">
                                            <p:graphicEl>
                                              <a:dgm id="{9CC33ACF-0345-4BA5-A379-F69A41A7E0FD}"/>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
                                            <p:graphicEl>
                                              <a:dgm id="{C781B269-20BE-45E9-AA6A-2AA791898828}"/>
                                            </p:graphicEl>
                                          </p:spTgt>
                                        </p:tgtEl>
                                        <p:attrNameLst>
                                          <p:attrName>style.visibility</p:attrName>
                                        </p:attrNameLst>
                                      </p:cBhvr>
                                      <p:to>
                                        <p:strVal val="visible"/>
                                      </p:to>
                                    </p:set>
                                    <p:animEffect transition="in" filter="randombar(horizontal)">
                                      <p:cBhvr>
                                        <p:cTn id="63" dur="500"/>
                                        <p:tgtEl>
                                          <p:spTgt spid="5">
                                            <p:graphicEl>
                                              <a:dgm id="{C781B269-20BE-45E9-AA6A-2AA791898828}"/>
                                            </p:graphic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5">
                                            <p:graphicEl>
                                              <a:dgm id="{7473FEDD-3912-4216-820F-5794D9BFAF5A}"/>
                                            </p:graphicEl>
                                          </p:spTgt>
                                        </p:tgtEl>
                                        <p:attrNameLst>
                                          <p:attrName>style.visibility</p:attrName>
                                        </p:attrNameLst>
                                      </p:cBhvr>
                                      <p:to>
                                        <p:strVal val="visible"/>
                                      </p:to>
                                    </p:set>
                                    <p:animEffect transition="in" filter="randombar(horizontal)">
                                      <p:cBhvr>
                                        <p:cTn id="66" dur="500"/>
                                        <p:tgtEl>
                                          <p:spTgt spid="5">
                                            <p:graphicEl>
                                              <a:dgm id="{7473FEDD-3912-4216-820F-5794D9BFAF5A}"/>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5">
                                            <p:graphicEl>
                                              <a:dgm id="{30ECDE5F-F82D-4629-970C-EE50D92F0A57}"/>
                                            </p:graphicEl>
                                          </p:spTgt>
                                        </p:tgtEl>
                                        <p:attrNameLst>
                                          <p:attrName>style.visibility</p:attrName>
                                        </p:attrNameLst>
                                      </p:cBhvr>
                                      <p:to>
                                        <p:strVal val="visible"/>
                                      </p:to>
                                    </p:set>
                                    <p:animEffect transition="in" filter="randombar(horizontal)">
                                      <p:cBhvr>
                                        <p:cTn id="71" dur="500"/>
                                        <p:tgtEl>
                                          <p:spTgt spid="5">
                                            <p:graphicEl>
                                              <a:dgm id="{30ECDE5F-F82D-4629-970C-EE50D92F0A57}"/>
                                            </p:graphic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
                                            <p:graphicEl>
                                              <a:dgm id="{B0AB6FEE-0C30-4ECB-839F-62D5ED98325E}"/>
                                            </p:graphicEl>
                                          </p:spTgt>
                                        </p:tgtEl>
                                        <p:attrNameLst>
                                          <p:attrName>style.visibility</p:attrName>
                                        </p:attrNameLst>
                                      </p:cBhvr>
                                      <p:to>
                                        <p:strVal val="visible"/>
                                      </p:to>
                                    </p:set>
                                    <p:animEffect transition="in" filter="randombar(horizontal)">
                                      <p:cBhvr>
                                        <p:cTn id="74" dur="500"/>
                                        <p:tgtEl>
                                          <p:spTgt spid="5">
                                            <p:graphicEl>
                                              <a:dgm id="{B0AB6FEE-0C30-4ECB-839F-62D5ED9832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524806673"/>
              </p:ext>
            </p:extLst>
          </p:nvPr>
        </p:nvGraphicFramePr>
        <p:xfrm>
          <a:off x="1678525" y="1554480"/>
          <a:ext cx="9983787"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a:spLocks noGrp="1"/>
          </p:cNvSpPr>
          <p:nvPr>
            <p:ph type="title"/>
          </p:nvPr>
        </p:nvSpPr>
        <p:spPr>
          <a:xfrm>
            <a:off x="1678525" y="509810"/>
            <a:ext cx="8911687" cy="701770"/>
          </a:xfrm>
        </p:spPr>
        <p:txBody>
          <a:bodyPr>
            <a:normAutofit fontScale="90000"/>
          </a:bodyPr>
          <a:lstStyle/>
          <a:p>
            <a:r>
              <a:rPr lang="es-ES" b="1" dirty="0" smtClean="0"/>
              <a:t>4 PRIORIDADES DE ACCIÓN DEL MARCO DE ACCIÓN DE SENDAI</a:t>
            </a:r>
            <a:endParaRPr lang="es-ES" b="1" dirty="0"/>
          </a:p>
        </p:txBody>
      </p:sp>
    </p:spTree>
    <p:extLst>
      <p:ext uri="{BB962C8B-B14F-4D97-AF65-F5344CB8AC3E}">
        <p14:creationId xmlns:p14="http://schemas.microsoft.com/office/powerpoint/2010/main" val="2355046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graphicEl>
                                              <a:dgm id="{104A8C02-F01B-47F2-AA29-91B4F0619E6A}"/>
                                            </p:graphicEl>
                                          </p:spTgt>
                                        </p:tgtEl>
                                        <p:attrNameLst>
                                          <p:attrName>style.visibility</p:attrName>
                                        </p:attrNameLst>
                                      </p:cBhvr>
                                      <p:to>
                                        <p:strVal val="visible"/>
                                      </p:to>
                                    </p:set>
                                    <p:animEffect transition="in" filter="barn(inVertical)">
                                      <p:cBhvr>
                                        <p:cTn id="13" dur="500"/>
                                        <p:tgtEl>
                                          <p:spTgt spid="5">
                                            <p:graphicEl>
                                              <a:dgm id="{104A8C02-F01B-47F2-AA29-91B4F0619E6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graphicEl>
                                              <a:dgm id="{32042ECD-82BA-4409-85C0-B6F4C150DBD6}"/>
                                            </p:graphicEl>
                                          </p:spTgt>
                                        </p:tgtEl>
                                        <p:attrNameLst>
                                          <p:attrName>style.visibility</p:attrName>
                                        </p:attrNameLst>
                                      </p:cBhvr>
                                      <p:to>
                                        <p:strVal val="visible"/>
                                      </p:to>
                                    </p:set>
                                    <p:animEffect transition="in" filter="barn(inVertical)">
                                      <p:cBhvr>
                                        <p:cTn id="18" dur="500"/>
                                        <p:tgtEl>
                                          <p:spTgt spid="5">
                                            <p:graphicEl>
                                              <a:dgm id="{32042ECD-82BA-4409-85C0-B6F4C150DBD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graphicEl>
                                              <a:dgm id="{7C13E937-89F1-4662-ACF2-F073FA8D365E}"/>
                                            </p:graphicEl>
                                          </p:spTgt>
                                        </p:tgtEl>
                                        <p:attrNameLst>
                                          <p:attrName>style.visibility</p:attrName>
                                        </p:attrNameLst>
                                      </p:cBhvr>
                                      <p:to>
                                        <p:strVal val="visible"/>
                                      </p:to>
                                    </p:set>
                                    <p:animEffect transition="in" filter="barn(inVertical)">
                                      <p:cBhvr>
                                        <p:cTn id="23" dur="500"/>
                                        <p:tgtEl>
                                          <p:spTgt spid="5">
                                            <p:graphicEl>
                                              <a:dgm id="{7C13E937-89F1-4662-ACF2-F073FA8D365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graphicEl>
                                              <a:dgm id="{CB44B641-FE90-48DA-BB89-768635208217}"/>
                                            </p:graphicEl>
                                          </p:spTgt>
                                        </p:tgtEl>
                                        <p:attrNameLst>
                                          <p:attrName>style.visibility</p:attrName>
                                        </p:attrNameLst>
                                      </p:cBhvr>
                                      <p:to>
                                        <p:strVal val="visible"/>
                                      </p:to>
                                    </p:set>
                                    <p:animEffect transition="in" filter="barn(inVertical)">
                                      <p:cBhvr>
                                        <p:cTn id="28" dur="500"/>
                                        <p:tgtEl>
                                          <p:spTgt spid="5">
                                            <p:graphicEl>
                                              <a:dgm id="{CB44B641-FE90-48DA-BB89-7686352082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655665" y="815430"/>
            <a:ext cx="8911687" cy="701770"/>
          </a:xfrm>
        </p:spPr>
        <p:txBody>
          <a:bodyPr>
            <a:normAutofit fontScale="90000"/>
          </a:bodyPr>
          <a:lstStyle/>
          <a:p>
            <a:r>
              <a:rPr lang="es-ES" b="1" dirty="0" smtClean="0"/>
              <a:t>MARCO DE ACCIÓN DE SENDAI Y POLÍTICA PÚBLICA</a:t>
            </a:r>
            <a:endParaRPr lang="es-ES" b="1" dirty="0"/>
          </a:p>
        </p:txBody>
      </p:sp>
      <p:sp>
        <p:nvSpPr>
          <p:cNvPr id="4" name="Marcador de contenido 3"/>
          <p:cNvSpPr>
            <a:spLocks noGrp="1"/>
          </p:cNvSpPr>
          <p:nvPr>
            <p:ph idx="1"/>
          </p:nvPr>
        </p:nvSpPr>
        <p:spPr>
          <a:xfrm>
            <a:off x="1389696" y="2218970"/>
            <a:ext cx="10303828" cy="1232890"/>
          </a:xfrm>
        </p:spPr>
        <p:txBody>
          <a:bodyPr>
            <a:noAutofit/>
          </a:bodyPr>
          <a:lstStyle/>
          <a:p>
            <a:pPr marL="0" indent="0" algn="just">
              <a:buNone/>
            </a:pPr>
            <a:r>
              <a:rPr lang="es-ES" sz="3200" dirty="0" smtClean="0">
                <a:latin typeface="Bodoni MT" panose="02070603080606020203" pitchFamily="18" charset="0"/>
              </a:rPr>
              <a:t>Las prioridades de acción se refieren a las políticas públicas específicas para la GRD</a:t>
            </a:r>
          </a:p>
          <a:p>
            <a:pPr marL="0" indent="0" algn="just">
              <a:buNone/>
            </a:pPr>
            <a:r>
              <a:rPr lang="es-ES" sz="3200" dirty="0" smtClean="0">
                <a:latin typeface="Bodoni MT" panose="02070603080606020203" pitchFamily="18" charset="0"/>
              </a:rPr>
              <a:t>Las metas de resultados son objetivas y medibles, permitiendo así, una evaluación comparativa internacional del progreso entre los períodos 2005-2015 y 2015-2030</a:t>
            </a:r>
          </a:p>
          <a:p>
            <a:pPr marL="0" indent="0" algn="just">
              <a:buNone/>
            </a:pPr>
            <a:r>
              <a:rPr lang="es-ES" sz="3200" dirty="0" smtClean="0">
                <a:latin typeface="Bodoni MT" panose="02070603080606020203" pitchFamily="18" charset="0"/>
              </a:rPr>
              <a:t>Relación explícita con la </a:t>
            </a:r>
            <a:r>
              <a:rPr lang="es-ES" sz="3200" b="1" dirty="0" smtClean="0">
                <a:latin typeface="Bodoni MT" panose="02070603080606020203" pitchFamily="18" charset="0"/>
              </a:rPr>
              <a:t>AGENDA 2030 para el Desarrollo Sostenible y </a:t>
            </a:r>
            <a:r>
              <a:rPr lang="es-ES" sz="3200" b="1" dirty="0">
                <a:latin typeface="Bodoni MT" panose="02070603080606020203" pitchFamily="18" charset="0"/>
              </a:rPr>
              <a:t>la UNFCCC </a:t>
            </a:r>
            <a:r>
              <a:rPr lang="es-ES" sz="3200" dirty="0">
                <a:latin typeface="Bodoni MT" panose="02070603080606020203" pitchFamily="18" charset="0"/>
              </a:rPr>
              <a:t>(Convención Marco de las Naciones Unidas sobre el Cambio </a:t>
            </a:r>
            <a:r>
              <a:rPr lang="es-ES" sz="3200" dirty="0" smtClean="0">
                <a:latin typeface="Bodoni MT" panose="02070603080606020203" pitchFamily="18" charset="0"/>
              </a:rPr>
              <a:t>Climático)</a:t>
            </a:r>
            <a:endParaRPr lang="es-ES" sz="3200" dirty="0">
              <a:latin typeface="Bodoni MT" panose="02070603080606020203" pitchFamily="18" charset="0"/>
            </a:endParaRPr>
          </a:p>
        </p:txBody>
      </p:sp>
    </p:spTree>
    <p:extLst>
      <p:ext uri="{BB962C8B-B14F-4D97-AF65-F5344CB8AC3E}">
        <p14:creationId xmlns:p14="http://schemas.microsoft.com/office/powerpoint/2010/main" val="330579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ircle(in)">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6" name="Título 1"/>
          <p:cNvSpPr>
            <a:spLocks noGrp="1"/>
          </p:cNvSpPr>
          <p:nvPr>
            <p:ph type="title"/>
          </p:nvPr>
        </p:nvSpPr>
        <p:spPr>
          <a:xfrm>
            <a:off x="1678525" y="977000"/>
            <a:ext cx="9637175" cy="701770"/>
          </a:xfrm>
        </p:spPr>
        <p:txBody>
          <a:bodyPr>
            <a:normAutofit fontScale="90000"/>
          </a:bodyPr>
          <a:lstStyle/>
          <a:p>
            <a:r>
              <a:rPr lang="es-ES" b="1" dirty="0" smtClean="0"/>
              <a:t>PRINCIPIO DE PERTINENCIA EN LA EDUCACIÓN SUPERIOR</a:t>
            </a:r>
            <a:endParaRPr lang="es-ES" b="1" dirty="0"/>
          </a:p>
        </p:txBody>
      </p:sp>
      <p:sp>
        <p:nvSpPr>
          <p:cNvPr id="4" name="Marcador de contenido 3"/>
          <p:cNvSpPr>
            <a:spLocks noGrp="1"/>
          </p:cNvSpPr>
          <p:nvPr>
            <p:ph idx="1"/>
          </p:nvPr>
        </p:nvSpPr>
        <p:spPr>
          <a:xfrm>
            <a:off x="1200784" y="2150390"/>
            <a:ext cx="10303828" cy="1232890"/>
          </a:xfrm>
        </p:spPr>
        <p:txBody>
          <a:bodyPr>
            <a:noAutofit/>
          </a:bodyPr>
          <a:lstStyle/>
          <a:p>
            <a:pPr marL="0" indent="0" algn="just">
              <a:buNone/>
            </a:pPr>
            <a:r>
              <a:rPr lang="es-ES" sz="3200" dirty="0">
                <a:latin typeface="Bodoni MT" panose="02070603080606020203" pitchFamily="18" charset="0"/>
              </a:rPr>
              <a:t>De acuerdo a la Ley Orgánica de Educación Superior (LOES), el principio de pertinencia consiste en que las entidades de educación superior puedan responder ante las necesidades de la sociedad en diferentes ámbitos, por esta razón se articula los parámetros que hacen posibles formar profesionales que puedan insertarse en los diferentes mercados laborales</a:t>
            </a:r>
          </a:p>
        </p:txBody>
      </p:sp>
    </p:spTree>
    <p:extLst>
      <p:ext uri="{BB962C8B-B14F-4D97-AF65-F5344CB8AC3E}">
        <p14:creationId xmlns:p14="http://schemas.microsoft.com/office/powerpoint/2010/main" val="18837588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p:txBody>
          <a:bodyPr>
            <a:normAutofit/>
          </a:bodyPr>
          <a:lstStyle/>
          <a:p>
            <a:r>
              <a:rPr lang="es-ES" b="1" dirty="0" smtClean="0"/>
              <a:t>MARCO LEGAL</a:t>
            </a:r>
            <a:endParaRPr lang="es-ES" b="1" dirty="0"/>
          </a:p>
        </p:txBody>
      </p:sp>
      <p:sp>
        <p:nvSpPr>
          <p:cNvPr id="4" name="Marcador de contenido 3"/>
          <p:cNvSpPr>
            <a:spLocks noGrp="1"/>
          </p:cNvSpPr>
          <p:nvPr>
            <p:ph sz="half" idx="1"/>
          </p:nvPr>
        </p:nvSpPr>
        <p:spPr>
          <a:xfrm>
            <a:off x="1537651" y="1529080"/>
            <a:ext cx="5085177" cy="4953000"/>
          </a:xfrm>
        </p:spPr>
        <p:txBody>
          <a:bodyPr>
            <a:noAutofit/>
          </a:bodyPr>
          <a:lstStyle/>
          <a:p>
            <a:pPr algn="just"/>
            <a:r>
              <a:rPr lang="es-ES" sz="3200" dirty="0" smtClean="0">
                <a:latin typeface="Bodoni MT" panose="02070603080606020203" pitchFamily="18" charset="0"/>
              </a:rPr>
              <a:t>Constitución del Ecuador.</a:t>
            </a:r>
          </a:p>
          <a:p>
            <a:pPr algn="just"/>
            <a:r>
              <a:rPr lang="es-ES" sz="3200" dirty="0">
                <a:latin typeface="Bodoni MT" panose="02070603080606020203" pitchFamily="18" charset="0"/>
              </a:rPr>
              <a:t>Código Orgánico De Organización Territorial, Autonomía Y </a:t>
            </a:r>
            <a:r>
              <a:rPr lang="es-ES" sz="3200" dirty="0" smtClean="0">
                <a:latin typeface="Bodoni MT" panose="02070603080606020203" pitchFamily="18" charset="0"/>
              </a:rPr>
              <a:t>Descentralización.</a:t>
            </a:r>
          </a:p>
          <a:p>
            <a:pPr algn="just"/>
            <a:r>
              <a:rPr lang="es-ES" sz="3200" dirty="0">
                <a:latin typeface="Bodoni MT" panose="02070603080606020203" pitchFamily="18" charset="0"/>
              </a:rPr>
              <a:t>Ley de Seguridad Pública y del </a:t>
            </a:r>
            <a:r>
              <a:rPr lang="es-ES" sz="3200" dirty="0" smtClean="0">
                <a:latin typeface="Bodoni MT" panose="02070603080606020203" pitchFamily="18" charset="0"/>
              </a:rPr>
              <a:t>Estado.</a:t>
            </a:r>
          </a:p>
          <a:p>
            <a:pPr algn="just"/>
            <a:r>
              <a:rPr lang="es-ES" sz="3200" dirty="0">
                <a:latin typeface="Bodoni MT" panose="02070603080606020203" pitchFamily="18" charset="0"/>
              </a:rPr>
              <a:t>Reglamento de la Ley de Seguridad Pública y del </a:t>
            </a:r>
            <a:r>
              <a:rPr lang="es-ES" sz="3200" dirty="0" smtClean="0">
                <a:latin typeface="Bodoni MT" panose="02070603080606020203" pitchFamily="18" charset="0"/>
              </a:rPr>
              <a:t>Estado.</a:t>
            </a:r>
            <a:endParaRPr lang="es-ES" sz="3200" dirty="0">
              <a:latin typeface="Bodoni MT" panose="02070603080606020203" pitchFamily="18" charset="0"/>
            </a:endParaRPr>
          </a:p>
        </p:txBody>
      </p:sp>
      <p:sp>
        <p:nvSpPr>
          <p:cNvPr id="8" name="Marcador de contenido 3"/>
          <p:cNvSpPr>
            <a:spLocks noGrp="1"/>
          </p:cNvSpPr>
          <p:nvPr>
            <p:ph sz="half" idx="1"/>
          </p:nvPr>
        </p:nvSpPr>
        <p:spPr>
          <a:xfrm>
            <a:off x="6776276" y="1529080"/>
            <a:ext cx="5085177" cy="4953000"/>
          </a:xfrm>
        </p:spPr>
        <p:txBody>
          <a:bodyPr>
            <a:noAutofit/>
          </a:bodyPr>
          <a:lstStyle/>
          <a:p>
            <a:pPr algn="just"/>
            <a:r>
              <a:rPr lang="es-ES" sz="3200" dirty="0">
                <a:latin typeface="Bodoni MT" panose="02070603080606020203" pitchFamily="18" charset="0"/>
              </a:rPr>
              <a:t>Reglamento de Seguridad y Salud de los Trabajadores y Mejoramiento del Medio Ambiente de </a:t>
            </a:r>
            <a:r>
              <a:rPr lang="es-ES" sz="3200" dirty="0" smtClean="0">
                <a:latin typeface="Bodoni MT" panose="02070603080606020203" pitchFamily="18" charset="0"/>
              </a:rPr>
              <a:t>Trabajo.</a:t>
            </a:r>
          </a:p>
          <a:p>
            <a:pPr algn="just"/>
            <a:r>
              <a:rPr lang="es-ES" sz="3200" dirty="0">
                <a:latin typeface="Bodoni MT" panose="02070603080606020203" pitchFamily="18" charset="0"/>
              </a:rPr>
              <a:t>Ley Orgánica de Educación </a:t>
            </a:r>
            <a:r>
              <a:rPr lang="es-ES" sz="3200" dirty="0" smtClean="0">
                <a:latin typeface="Bodoni MT" panose="02070603080606020203" pitchFamily="18" charset="0"/>
              </a:rPr>
              <a:t>Superior (LOES).</a:t>
            </a:r>
          </a:p>
          <a:p>
            <a:pPr algn="just"/>
            <a:r>
              <a:rPr lang="es-ES" sz="3200" dirty="0">
                <a:latin typeface="Bodoni MT" panose="02070603080606020203" pitchFamily="18" charset="0"/>
              </a:rPr>
              <a:t>Reglamento de Régimen Académico (</a:t>
            </a:r>
            <a:r>
              <a:rPr lang="es-ES" sz="3200" dirty="0" smtClean="0">
                <a:latin typeface="Bodoni MT" panose="02070603080606020203" pitchFamily="18" charset="0"/>
              </a:rPr>
              <a:t>RRA)</a:t>
            </a:r>
            <a:endParaRPr lang="es-ES" sz="3200" dirty="0">
              <a:latin typeface="Bodoni MT" panose="02070603080606020203" pitchFamily="18" charset="0"/>
            </a:endParaRPr>
          </a:p>
          <a:p>
            <a:pPr marL="0" indent="0" algn="just">
              <a:buNone/>
            </a:pPr>
            <a:endParaRPr lang="es-ES" sz="3200" dirty="0">
              <a:latin typeface="Bodoni MT" panose="02070603080606020203" pitchFamily="18" charset="0"/>
            </a:endParaRPr>
          </a:p>
        </p:txBody>
      </p:sp>
    </p:spTree>
    <p:extLst>
      <p:ext uri="{BB962C8B-B14F-4D97-AF65-F5344CB8AC3E}">
        <p14:creationId xmlns:p14="http://schemas.microsoft.com/office/powerpoint/2010/main" val="42323301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down)">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wipe(down)">
                                      <p:cBhvr>
                                        <p:cTn id="39" dur="500"/>
                                        <p:tgtEl>
                                          <p:spTgt spid="8">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wipe(down)">
                                      <p:cBhvr>
                                        <p:cTn id="4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descr="C:\Documents and Settings\mpalacios\Escritorio\LOGOTIPOS UNIVERSIDADa\LOGO PRINCIP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4394" y="326013"/>
            <a:ext cx="2350218" cy="5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544244" y="1824334"/>
            <a:ext cx="8251708" cy="30469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s-ES" sz="3200" b="1" dirty="0">
                <a:ln/>
                <a:solidFill>
                  <a:schemeClr val="accent3"/>
                </a:solidFill>
              </a:rPr>
              <a:t>La Gestión de Riesgos </a:t>
            </a:r>
            <a:r>
              <a:rPr lang="es-ES" sz="3200" b="1" dirty="0" smtClean="0">
                <a:ln/>
                <a:solidFill>
                  <a:schemeClr val="accent3"/>
                </a:solidFill>
              </a:rPr>
              <a:t>no </a:t>
            </a:r>
            <a:r>
              <a:rPr lang="es-ES" sz="3200" b="1" dirty="0">
                <a:ln/>
                <a:solidFill>
                  <a:schemeClr val="accent3"/>
                </a:solidFill>
              </a:rPr>
              <a:t>es un bien, es un derecho del cual todos somos responsables, es por esto que la participación constante principalmente de organizaciones es indispensable para su desarrollo. </a:t>
            </a:r>
          </a:p>
        </p:txBody>
      </p:sp>
      <p:sp>
        <p:nvSpPr>
          <p:cNvPr id="6" name="Rectángulo 5"/>
          <p:cNvSpPr/>
          <p:nvPr/>
        </p:nvSpPr>
        <p:spPr>
          <a:xfrm>
            <a:off x="9894322" y="5404118"/>
            <a:ext cx="2005677" cy="369332"/>
          </a:xfrm>
          <a:prstGeom prst="rect">
            <a:avLst/>
          </a:prstGeom>
        </p:spPr>
        <p:txBody>
          <a:bodyPr wrap="none">
            <a:spAutoFit/>
          </a:bodyPr>
          <a:lstStyle/>
          <a:p>
            <a:r>
              <a:rPr lang="es-ES" b="1" dirty="0" smtClean="0">
                <a:ln/>
                <a:solidFill>
                  <a:schemeClr val="accent4"/>
                </a:solidFill>
              </a:rPr>
              <a:t>(UNESCO, </a:t>
            </a:r>
            <a:r>
              <a:rPr lang="es-ES" b="1" dirty="0">
                <a:ln/>
                <a:solidFill>
                  <a:schemeClr val="accent4"/>
                </a:solidFill>
              </a:rPr>
              <a:t>2017) </a:t>
            </a:r>
            <a:endParaRPr lang="es-ES" dirty="0"/>
          </a:p>
        </p:txBody>
      </p:sp>
    </p:spTree>
    <p:extLst>
      <p:ext uri="{BB962C8B-B14F-4D97-AF65-F5344CB8AC3E}">
        <p14:creationId xmlns:p14="http://schemas.microsoft.com/office/powerpoint/2010/main" val="30726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p:txBody>
          <a:bodyPr>
            <a:normAutofit/>
          </a:bodyPr>
          <a:lstStyle/>
          <a:p>
            <a:r>
              <a:rPr lang="es-ES" b="1" dirty="0" smtClean="0"/>
              <a:t>TIPO DE INVESTIGACIÓN</a:t>
            </a:r>
            <a:endParaRPr lang="es-ES" b="1" dirty="0"/>
          </a:p>
        </p:txBody>
      </p:sp>
      <p:sp>
        <p:nvSpPr>
          <p:cNvPr id="4" name="Marcador de contenido 3"/>
          <p:cNvSpPr>
            <a:spLocks noGrp="1"/>
          </p:cNvSpPr>
          <p:nvPr>
            <p:ph idx="1"/>
          </p:nvPr>
        </p:nvSpPr>
        <p:spPr>
          <a:xfrm>
            <a:off x="1470024" y="1620155"/>
            <a:ext cx="10034588" cy="3777622"/>
          </a:xfrm>
        </p:spPr>
        <p:txBody>
          <a:bodyPr>
            <a:noAutofit/>
          </a:bodyPr>
          <a:lstStyle/>
          <a:p>
            <a:pPr algn="just"/>
            <a:r>
              <a:rPr lang="es-ES" sz="3200" dirty="0">
                <a:latin typeface="Bodoni MT" panose="02070603080606020203" pitchFamily="18" charset="0"/>
              </a:rPr>
              <a:t>Por los objetivos es exploratoria y </a:t>
            </a:r>
            <a:r>
              <a:rPr lang="es-ES" sz="3200" dirty="0" smtClean="0">
                <a:latin typeface="Bodoni MT" panose="02070603080606020203" pitchFamily="18" charset="0"/>
              </a:rPr>
              <a:t>descriptiva.</a:t>
            </a:r>
          </a:p>
          <a:p>
            <a:pPr algn="just"/>
            <a:r>
              <a:rPr lang="es-ES" sz="3200" dirty="0">
                <a:latin typeface="Bodoni MT" panose="02070603080606020203" pitchFamily="18" charset="0"/>
              </a:rPr>
              <a:t>S</a:t>
            </a:r>
            <a:r>
              <a:rPr lang="es-ES" sz="3200" dirty="0" smtClean="0">
                <a:latin typeface="Bodoni MT" panose="02070603080606020203" pitchFamily="18" charset="0"/>
              </a:rPr>
              <a:t>eñala </a:t>
            </a:r>
            <a:r>
              <a:rPr lang="es-ES" sz="3200" dirty="0">
                <a:latin typeface="Bodoni MT" panose="02070603080606020203" pitchFamily="18" charset="0"/>
              </a:rPr>
              <a:t>las características del problema y sus </a:t>
            </a:r>
            <a:r>
              <a:rPr lang="es-ES" sz="3200" dirty="0" smtClean="0">
                <a:latin typeface="Bodoni MT" panose="02070603080606020203" pitchFamily="18" charset="0"/>
              </a:rPr>
              <a:t>efectos.</a:t>
            </a:r>
          </a:p>
          <a:p>
            <a:pPr algn="just"/>
            <a:r>
              <a:rPr lang="es-ES" sz="3200" dirty="0">
                <a:latin typeface="Bodoni MT" panose="02070603080606020203" pitchFamily="18" charset="0"/>
              </a:rPr>
              <a:t> La investigación descriptiva requiere considerable conocimiento del área que se investiga para formular las preguntas específicas que busca responder. </a:t>
            </a:r>
            <a:endParaRPr lang="es-ES" sz="3200" dirty="0" smtClean="0">
              <a:latin typeface="Bodoni MT" panose="02070603080606020203" pitchFamily="18" charset="0"/>
            </a:endParaRPr>
          </a:p>
          <a:p>
            <a:pPr algn="just"/>
            <a:r>
              <a:rPr lang="es-ES" sz="3200" dirty="0">
                <a:latin typeface="Bodoni MT" panose="02070603080606020203" pitchFamily="18" charset="0"/>
              </a:rPr>
              <a:t>Dentro del </a:t>
            </a:r>
            <a:r>
              <a:rPr lang="es-ES" sz="3200" dirty="0" smtClean="0">
                <a:latin typeface="Bodoni MT" panose="02070603080606020203" pitchFamily="18" charset="0"/>
              </a:rPr>
              <a:t>proyecto, se </a:t>
            </a:r>
            <a:r>
              <a:rPr lang="es-ES" sz="3200" dirty="0">
                <a:latin typeface="Bodoni MT" panose="02070603080606020203" pitchFamily="18" charset="0"/>
              </a:rPr>
              <a:t>incluye una parte de investigación documental el cual está comprendido como una consulta, donde se aprovecha de fuentes de conocimiento </a:t>
            </a:r>
          </a:p>
        </p:txBody>
      </p:sp>
    </p:spTree>
    <p:extLst>
      <p:ext uri="{BB962C8B-B14F-4D97-AF65-F5344CB8AC3E}">
        <p14:creationId xmlns:p14="http://schemas.microsoft.com/office/powerpoint/2010/main" val="3467966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2592925" y="808540"/>
            <a:ext cx="8911687" cy="1280890"/>
          </a:xfrm>
        </p:spPr>
        <p:txBody>
          <a:bodyPr>
            <a:normAutofit/>
          </a:bodyPr>
          <a:lstStyle/>
          <a:p>
            <a:r>
              <a:rPr lang="es-ES" sz="4000" b="1" dirty="0" smtClean="0"/>
              <a:t>POBLACIÓN Y MUESTRA</a:t>
            </a:r>
            <a:endParaRPr lang="es-ES" sz="4000" b="1" dirty="0"/>
          </a:p>
        </p:txBody>
      </p:sp>
      <p:sp>
        <p:nvSpPr>
          <p:cNvPr id="4" name="Marcador de contenido 3"/>
          <p:cNvSpPr>
            <a:spLocks noGrp="1"/>
          </p:cNvSpPr>
          <p:nvPr>
            <p:ph idx="1"/>
          </p:nvPr>
        </p:nvSpPr>
        <p:spPr>
          <a:xfrm>
            <a:off x="1470024" y="1905000"/>
            <a:ext cx="10034588" cy="3777622"/>
          </a:xfrm>
        </p:spPr>
        <p:txBody>
          <a:bodyPr>
            <a:noAutofit/>
          </a:bodyPr>
          <a:lstStyle/>
          <a:p>
            <a:pPr marL="0" indent="0" algn="just">
              <a:buNone/>
            </a:pPr>
            <a:r>
              <a:rPr lang="es-ES" sz="3600" dirty="0">
                <a:latin typeface="Bodoni MT" panose="02070603080606020203" pitchFamily="18" charset="0"/>
              </a:rPr>
              <a:t>Se tomarán dos tipos de informantes, los responsables encargados del área de Gestión de Riesgos de las empresas públicas, responsables del departamento de talento humano o recursos humanos tanto de las empresas públicas como privadas y estudiantes que se encuentren cursando el tercer año de bachillerato de la provincia de Santo Domingo de los Tsáchilas</a:t>
            </a:r>
          </a:p>
        </p:txBody>
      </p:sp>
    </p:spTree>
    <p:extLst>
      <p:ext uri="{BB962C8B-B14F-4D97-AF65-F5344CB8AC3E}">
        <p14:creationId xmlns:p14="http://schemas.microsoft.com/office/powerpoint/2010/main" val="2252399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2032001" y="1080925"/>
            <a:ext cx="8911687" cy="1280890"/>
          </a:xfrm>
        </p:spPr>
        <p:txBody>
          <a:bodyPr>
            <a:normAutofit fontScale="90000"/>
          </a:bodyPr>
          <a:lstStyle/>
          <a:p>
            <a:r>
              <a:rPr lang="es-ES" sz="4000" b="1" dirty="0" smtClean="0"/>
              <a:t>INFORMANTES CUANTITATIVOS SECTOR PÚBLICO</a:t>
            </a:r>
            <a:endParaRPr lang="es-ES" sz="4000" b="1" dirty="0"/>
          </a:p>
        </p:txBody>
      </p:sp>
      <p:pic>
        <p:nvPicPr>
          <p:cNvPr id="8" name="Imagen 7"/>
          <p:cNvPicPr>
            <a:picLocks noChangeAspect="1"/>
          </p:cNvPicPr>
          <p:nvPr/>
        </p:nvPicPr>
        <p:blipFill rotWithShape="1">
          <a:blip r:embed="rId4"/>
          <a:srcRect l="18236" t="2363" r="17702" b="33669"/>
          <a:stretch/>
        </p:blipFill>
        <p:spPr>
          <a:xfrm>
            <a:off x="2032001" y="2896720"/>
            <a:ext cx="8813800" cy="1524000"/>
          </a:xfrm>
          <a:prstGeom prst="rect">
            <a:avLst/>
          </a:prstGeom>
        </p:spPr>
      </p:pic>
    </p:spTree>
    <p:extLst>
      <p:ext uri="{BB962C8B-B14F-4D97-AF65-F5344CB8AC3E}">
        <p14:creationId xmlns:p14="http://schemas.microsoft.com/office/powerpoint/2010/main" val="26677684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854959" y="808540"/>
            <a:ext cx="8911687" cy="1280890"/>
          </a:xfrm>
        </p:spPr>
        <p:txBody>
          <a:bodyPr>
            <a:normAutofit fontScale="90000"/>
          </a:bodyPr>
          <a:lstStyle/>
          <a:p>
            <a:r>
              <a:rPr lang="es-ES" sz="4000" b="1" dirty="0" smtClean="0"/>
              <a:t>INFORMANTES CUANTITATIVOS SECTOR PRIVADO</a:t>
            </a:r>
            <a:endParaRPr lang="es-ES" sz="4000" b="1" dirty="0"/>
          </a:p>
        </p:txBody>
      </p:sp>
      <p:pic>
        <p:nvPicPr>
          <p:cNvPr id="3" name="Imagen 2"/>
          <p:cNvPicPr>
            <a:picLocks noChangeAspect="1"/>
          </p:cNvPicPr>
          <p:nvPr/>
        </p:nvPicPr>
        <p:blipFill rotWithShape="1">
          <a:blip r:embed="rId4"/>
          <a:srcRect l="19351" r="19351" b="51136"/>
          <a:stretch/>
        </p:blipFill>
        <p:spPr>
          <a:xfrm>
            <a:off x="1116993" y="2089430"/>
            <a:ext cx="5129839" cy="4318385"/>
          </a:xfrm>
          <a:prstGeom prst="rect">
            <a:avLst/>
          </a:prstGeom>
        </p:spPr>
      </p:pic>
      <p:pic>
        <p:nvPicPr>
          <p:cNvPr id="7" name="Imagen 6"/>
          <p:cNvPicPr>
            <a:picLocks noChangeAspect="1"/>
          </p:cNvPicPr>
          <p:nvPr/>
        </p:nvPicPr>
        <p:blipFill rotWithShape="1">
          <a:blip r:embed="rId4"/>
          <a:srcRect l="19351" t="47458" r="19351" b="5989"/>
          <a:stretch/>
        </p:blipFill>
        <p:spPr>
          <a:xfrm>
            <a:off x="6465236" y="2089430"/>
            <a:ext cx="5384425" cy="4318385"/>
          </a:xfrm>
          <a:prstGeom prst="rect">
            <a:avLst/>
          </a:prstGeom>
        </p:spPr>
      </p:pic>
    </p:spTree>
    <p:extLst>
      <p:ext uri="{BB962C8B-B14F-4D97-AF65-F5344CB8AC3E}">
        <p14:creationId xmlns:p14="http://schemas.microsoft.com/office/powerpoint/2010/main" val="3212559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614449" y="495268"/>
            <a:ext cx="8911687" cy="1280890"/>
          </a:xfrm>
        </p:spPr>
        <p:txBody>
          <a:bodyPr>
            <a:normAutofit/>
          </a:bodyPr>
          <a:lstStyle/>
          <a:p>
            <a:r>
              <a:rPr lang="es-ES" sz="4000" b="1" dirty="0" smtClean="0"/>
              <a:t>EMPRESAS POR TAMAÑO</a:t>
            </a:r>
            <a:endParaRPr lang="es-ES" sz="4000" b="1" dirty="0"/>
          </a:p>
        </p:txBody>
      </p:sp>
      <p:pic>
        <p:nvPicPr>
          <p:cNvPr id="4" name="Imagen 3"/>
          <p:cNvPicPr>
            <a:picLocks noChangeAspect="1"/>
          </p:cNvPicPr>
          <p:nvPr/>
        </p:nvPicPr>
        <p:blipFill rotWithShape="1">
          <a:blip r:embed="rId4"/>
          <a:srcRect l="27621" r="27135" b="19344"/>
          <a:stretch/>
        </p:blipFill>
        <p:spPr>
          <a:xfrm>
            <a:off x="915765" y="1470297"/>
            <a:ext cx="5202582" cy="2354937"/>
          </a:xfrm>
          <a:prstGeom prst="rect">
            <a:avLst/>
          </a:prstGeom>
        </p:spPr>
      </p:pic>
      <mc:AlternateContent xmlns:mc="http://schemas.openxmlformats.org/markup-compatibility/2006" xmlns:a14="http://schemas.microsoft.com/office/drawing/2010/main">
        <mc:Choice Requires="a14">
          <p:sp>
            <p:nvSpPr>
              <p:cNvPr id="8" name="Rectángulo 7"/>
              <p:cNvSpPr/>
              <p:nvPr/>
            </p:nvSpPr>
            <p:spPr>
              <a:xfrm>
                <a:off x="6083788" y="1107858"/>
                <a:ext cx="4638068" cy="1153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3200" i="1" smtClean="0">
                          <a:latin typeface="Cambria Math" panose="02040503050406030204" pitchFamily="18" charset="0"/>
                        </a:rPr>
                        <m:t>𝑛</m:t>
                      </m:r>
                      <m:r>
                        <a:rPr lang="es-ES" sz="3200" i="0">
                          <a:latin typeface="Cambria Math" panose="02040503050406030204" pitchFamily="18" charset="0"/>
                        </a:rPr>
                        <m:t>=</m:t>
                      </m:r>
                      <m:f>
                        <m:fPr>
                          <m:ctrlPr>
                            <a:rPr lang="es-ES" sz="3200" i="1">
                              <a:latin typeface="Cambria Math" panose="02040503050406030204" pitchFamily="18" charset="0"/>
                            </a:rPr>
                          </m:ctrlPr>
                        </m:fPr>
                        <m:num>
                          <m:r>
                            <a:rPr lang="es-ES" sz="3200" i="1">
                              <a:latin typeface="Cambria Math" panose="02040503050406030204" pitchFamily="18" charset="0"/>
                            </a:rPr>
                            <m:t>𝑁</m:t>
                          </m:r>
                          <m:r>
                            <a:rPr lang="es-ES" sz="3200" i="0">
                              <a:latin typeface="Cambria Math" panose="02040503050406030204" pitchFamily="18" charset="0"/>
                            </a:rPr>
                            <m:t>∗</m:t>
                          </m:r>
                          <m:r>
                            <a:rPr lang="es-ES" sz="3200" i="1">
                              <a:latin typeface="Cambria Math" panose="02040503050406030204" pitchFamily="18" charset="0"/>
                            </a:rPr>
                            <m:t>𝑃</m:t>
                          </m:r>
                          <m:r>
                            <a:rPr lang="es-ES" sz="3200" i="0">
                              <a:latin typeface="Cambria Math" panose="02040503050406030204" pitchFamily="18" charset="0"/>
                            </a:rPr>
                            <m:t>∗</m:t>
                          </m:r>
                          <m:r>
                            <a:rPr lang="es-ES" sz="3200" i="1">
                              <a:latin typeface="Cambria Math" panose="02040503050406030204" pitchFamily="18" charset="0"/>
                            </a:rPr>
                            <m:t>𝑄</m:t>
                          </m:r>
                          <m:r>
                            <a:rPr lang="es-ES" sz="3200" i="0">
                              <a:latin typeface="Cambria Math" panose="02040503050406030204" pitchFamily="18" charset="0"/>
                            </a:rPr>
                            <m:t>∗</m:t>
                          </m:r>
                          <m:sSup>
                            <m:sSupPr>
                              <m:ctrlPr>
                                <a:rPr lang="es-ES" sz="3200" i="1">
                                  <a:latin typeface="Cambria Math" panose="02040503050406030204" pitchFamily="18" charset="0"/>
                                </a:rPr>
                              </m:ctrlPr>
                            </m:sSupPr>
                            <m:e>
                              <m:r>
                                <a:rPr lang="es-ES" sz="3200" i="1">
                                  <a:latin typeface="Cambria Math" panose="02040503050406030204" pitchFamily="18" charset="0"/>
                                </a:rPr>
                                <m:t>𝑍</m:t>
                              </m:r>
                            </m:e>
                            <m:sup>
                              <m:r>
                                <a:rPr lang="es-ES" sz="3200" i="0">
                                  <a:latin typeface="Cambria Math" panose="02040503050406030204" pitchFamily="18" charset="0"/>
                                </a:rPr>
                                <m:t>2</m:t>
                              </m:r>
                            </m:sup>
                          </m:sSup>
                        </m:num>
                        <m:den>
                          <m:r>
                            <a:rPr lang="es-ES" sz="3200" i="1">
                              <a:latin typeface="Cambria Math" panose="02040503050406030204" pitchFamily="18" charset="0"/>
                            </a:rPr>
                            <m:t>𝑁</m:t>
                          </m:r>
                          <m:r>
                            <a:rPr lang="es-ES" sz="3200" i="0">
                              <a:latin typeface="Cambria Math" panose="02040503050406030204" pitchFamily="18" charset="0"/>
                            </a:rPr>
                            <m:t>∗</m:t>
                          </m:r>
                          <m:sSup>
                            <m:sSupPr>
                              <m:ctrlPr>
                                <a:rPr lang="es-ES" sz="3200" i="1">
                                  <a:latin typeface="Cambria Math" panose="02040503050406030204" pitchFamily="18" charset="0"/>
                                </a:rPr>
                              </m:ctrlPr>
                            </m:sSupPr>
                            <m:e>
                              <m:r>
                                <a:rPr lang="es-ES" sz="3200" i="1">
                                  <a:latin typeface="Cambria Math" panose="02040503050406030204" pitchFamily="18" charset="0"/>
                                </a:rPr>
                                <m:t>𝑒</m:t>
                              </m:r>
                            </m:e>
                            <m:sup>
                              <m:r>
                                <a:rPr lang="es-ES" sz="3200" i="0">
                                  <a:latin typeface="Cambria Math" panose="02040503050406030204" pitchFamily="18" charset="0"/>
                                </a:rPr>
                                <m:t>2</m:t>
                              </m:r>
                            </m:sup>
                          </m:sSup>
                          <m:r>
                            <a:rPr lang="es-ES" sz="3200" i="0">
                              <a:latin typeface="Cambria Math" panose="02040503050406030204" pitchFamily="18" charset="0"/>
                            </a:rPr>
                            <m:t>+</m:t>
                          </m:r>
                          <m:r>
                            <a:rPr lang="es-ES" sz="3200" i="1">
                              <a:latin typeface="Cambria Math" panose="02040503050406030204" pitchFamily="18" charset="0"/>
                            </a:rPr>
                            <m:t>𝑃</m:t>
                          </m:r>
                          <m:r>
                            <a:rPr lang="es-ES" sz="3200" i="0">
                              <a:latin typeface="Cambria Math" panose="02040503050406030204" pitchFamily="18" charset="0"/>
                            </a:rPr>
                            <m:t>∗</m:t>
                          </m:r>
                          <m:r>
                            <a:rPr lang="es-ES" sz="3200" i="1">
                              <a:latin typeface="Cambria Math" panose="02040503050406030204" pitchFamily="18" charset="0"/>
                            </a:rPr>
                            <m:t>𝑄</m:t>
                          </m:r>
                          <m:r>
                            <a:rPr lang="es-ES" sz="3200" i="0">
                              <a:latin typeface="Cambria Math" panose="02040503050406030204" pitchFamily="18" charset="0"/>
                            </a:rPr>
                            <m:t>∗</m:t>
                          </m:r>
                          <m:sSup>
                            <m:sSupPr>
                              <m:ctrlPr>
                                <a:rPr lang="es-ES" sz="3200" i="1">
                                  <a:latin typeface="Cambria Math" panose="02040503050406030204" pitchFamily="18" charset="0"/>
                                </a:rPr>
                              </m:ctrlPr>
                            </m:sSupPr>
                            <m:e>
                              <m:r>
                                <a:rPr lang="es-ES" sz="3200" i="1">
                                  <a:latin typeface="Cambria Math" panose="02040503050406030204" pitchFamily="18" charset="0"/>
                                </a:rPr>
                                <m:t>𝑍</m:t>
                              </m:r>
                            </m:e>
                            <m:sup>
                              <m:r>
                                <a:rPr lang="es-ES" sz="3200" i="0">
                                  <a:latin typeface="Cambria Math" panose="02040503050406030204" pitchFamily="18" charset="0"/>
                                </a:rPr>
                                <m:t>2</m:t>
                              </m:r>
                            </m:sup>
                          </m:sSup>
                        </m:den>
                      </m:f>
                    </m:oMath>
                  </m:oMathPara>
                </a14:m>
                <a:endParaRPr lang="es-ES" sz="3200" dirty="0"/>
              </a:p>
            </p:txBody>
          </p:sp>
        </mc:Choice>
        <mc:Fallback xmlns="">
          <p:sp>
            <p:nvSpPr>
              <p:cNvPr id="8" name="Rectángulo 7"/>
              <p:cNvSpPr>
                <a:spLocks noRot="1" noChangeAspect="1" noMove="1" noResize="1" noEditPoints="1" noAdjustHandles="1" noChangeArrowheads="1" noChangeShapeType="1" noTextEdit="1"/>
              </p:cNvSpPr>
              <p:nvPr/>
            </p:nvSpPr>
            <p:spPr>
              <a:xfrm>
                <a:off x="6083788" y="1107858"/>
                <a:ext cx="4638068" cy="1153777"/>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0481445" y="1319840"/>
                <a:ext cx="175817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3200" i="1">
                          <a:latin typeface="Cambria Math" panose="02040503050406030204" pitchFamily="18" charset="0"/>
                        </a:rPr>
                        <m:t>𝑛</m:t>
                      </m:r>
                      <m:r>
                        <a:rPr lang="es-ES" sz="3200" i="0">
                          <a:latin typeface="Cambria Math" panose="02040503050406030204" pitchFamily="18" charset="0"/>
                        </a:rPr>
                        <m:t>=105</m:t>
                      </m:r>
                    </m:oMath>
                  </m:oMathPara>
                </a14:m>
                <a:endParaRPr lang="es-ES" sz="3200" dirty="0"/>
              </a:p>
            </p:txBody>
          </p:sp>
        </mc:Choice>
        <mc:Fallback xmlns="">
          <p:sp>
            <p:nvSpPr>
              <p:cNvPr id="9" name="Rectángulo 8"/>
              <p:cNvSpPr>
                <a:spLocks noRot="1" noChangeAspect="1" noMove="1" noResize="1" noEditPoints="1" noAdjustHandles="1" noChangeArrowheads="1" noChangeShapeType="1" noTextEdit="1"/>
              </p:cNvSpPr>
              <p:nvPr/>
            </p:nvSpPr>
            <p:spPr>
              <a:xfrm>
                <a:off x="10481445" y="1319840"/>
                <a:ext cx="1758174" cy="584775"/>
              </a:xfrm>
              <a:prstGeom prst="rect">
                <a:avLst/>
              </a:prstGeom>
              <a:blipFill rotWithShape="0">
                <a:blip r:embed="rId6"/>
                <a:stretch>
                  <a:fillRect/>
                </a:stretch>
              </a:blipFill>
            </p:spPr>
            <p:txBody>
              <a:bodyPr/>
              <a:lstStyle/>
              <a:p>
                <a:r>
                  <a:rPr lang="es-ES">
                    <a:noFill/>
                  </a:rPr>
                  <a:t> </a:t>
                </a:r>
              </a:p>
            </p:txBody>
          </p:sp>
        </mc:Fallback>
      </mc:AlternateContent>
      <p:sp>
        <p:nvSpPr>
          <p:cNvPr id="10" name="CuadroTexto 9"/>
          <p:cNvSpPr txBox="1"/>
          <p:nvPr/>
        </p:nvSpPr>
        <p:spPr>
          <a:xfrm>
            <a:off x="6487844" y="2231788"/>
            <a:ext cx="5463598" cy="1815882"/>
          </a:xfrm>
          <a:prstGeom prst="rect">
            <a:avLst/>
          </a:prstGeom>
          <a:noFill/>
        </p:spPr>
        <p:txBody>
          <a:bodyPr wrap="square" rtlCol="0">
            <a:spAutoFit/>
          </a:bodyPr>
          <a:lstStyle/>
          <a:p>
            <a:pPr marL="457200" indent="-457200" algn="just">
              <a:buFont typeface="Wingdings" panose="05000000000000000000" pitchFamily="2" charset="2"/>
              <a:buChar char="Ø"/>
            </a:pPr>
            <a:r>
              <a:rPr lang="es-EC" sz="2800" dirty="0" smtClean="0">
                <a:latin typeface="Bodoni MT" panose="02070603080606020203" pitchFamily="18" charset="0"/>
              </a:rPr>
              <a:t>Nivel </a:t>
            </a:r>
            <a:r>
              <a:rPr lang="es-EC" sz="2800" dirty="0">
                <a:latin typeface="Bodoni MT" panose="02070603080606020203" pitchFamily="18" charset="0"/>
              </a:rPr>
              <a:t>de confianza en los datos del 90% (por tanto el valor de la distribución normal es </a:t>
            </a:r>
            <a:r>
              <a:rPr lang="es-EC" sz="2800" dirty="0" smtClean="0">
                <a:latin typeface="Bodoni MT" panose="02070603080606020203" pitchFamily="18" charset="0"/>
              </a:rPr>
              <a:t>Z=1,64)</a:t>
            </a:r>
          </a:p>
          <a:p>
            <a:pPr marL="457200" indent="-457200" algn="just">
              <a:buFont typeface="Wingdings" panose="05000000000000000000" pitchFamily="2" charset="2"/>
              <a:buChar char="Ø"/>
            </a:pPr>
            <a:r>
              <a:rPr lang="es-EC" sz="2800" dirty="0" smtClean="0">
                <a:latin typeface="Bodoni MT" panose="02070603080606020203" pitchFamily="18" charset="0"/>
              </a:rPr>
              <a:t>Error </a:t>
            </a:r>
            <a:r>
              <a:rPr lang="es-EC" sz="2800" dirty="0">
                <a:latin typeface="Bodoni MT" panose="02070603080606020203" pitchFamily="18" charset="0"/>
              </a:rPr>
              <a:t>de la muestra del 6%, </a:t>
            </a:r>
            <a:endParaRPr lang="es-ES" sz="2800" dirty="0">
              <a:latin typeface="Bodoni MT" panose="02070603080606020203" pitchFamily="18" charset="0"/>
            </a:endParaRPr>
          </a:p>
        </p:txBody>
      </p:sp>
      <p:pic>
        <p:nvPicPr>
          <p:cNvPr id="11" name="Imagen 10"/>
          <p:cNvPicPr>
            <a:picLocks noChangeAspect="1"/>
          </p:cNvPicPr>
          <p:nvPr/>
        </p:nvPicPr>
        <p:blipFill rotWithShape="1">
          <a:blip r:embed="rId7"/>
          <a:srcRect b="18548"/>
          <a:stretch/>
        </p:blipFill>
        <p:spPr>
          <a:xfrm>
            <a:off x="519684" y="4287818"/>
            <a:ext cx="11672316" cy="2205903"/>
          </a:xfrm>
          <a:prstGeom prst="rect">
            <a:avLst/>
          </a:prstGeom>
        </p:spPr>
      </p:pic>
    </p:spTree>
    <p:extLst>
      <p:ext uri="{BB962C8B-B14F-4D97-AF65-F5344CB8AC3E}">
        <p14:creationId xmlns:p14="http://schemas.microsoft.com/office/powerpoint/2010/main" val="22484271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
                                        <p:tgtEl>
                                          <p:spTgt spid="11"/>
                                        </p:tgtEl>
                                      </p:cBhvr>
                                    </p:animEffect>
                                    <p:anim calcmode="lin" valueType="num">
                                      <p:cBhvr>
                                        <p:cTn id="40" dur="400" fill="hold"/>
                                        <p:tgtEl>
                                          <p:spTgt spid="11"/>
                                        </p:tgtEl>
                                        <p:attrNameLst>
                                          <p:attrName>ppt_x</p:attrName>
                                        </p:attrNameLst>
                                      </p:cBhvr>
                                      <p:tavLst>
                                        <p:tav tm="0">
                                          <p:val>
                                            <p:strVal val="#ppt_x"/>
                                          </p:val>
                                        </p:tav>
                                        <p:tav tm="100000">
                                          <p:val>
                                            <p:strVal val="#ppt_x"/>
                                          </p:val>
                                        </p:tav>
                                      </p:tavLst>
                                    </p:anim>
                                    <p:anim calcmode="lin" valueType="num">
                                      <p:cBhvr>
                                        <p:cTn id="41" dur="400" fill="hold"/>
                                        <p:tgtEl>
                                          <p:spTgt spid="11"/>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614449" y="495268"/>
            <a:ext cx="8911687" cy="1280890"/>
          </a:xfrm>
        </p:spPr>
        <p:txBody>
          <a:bodyPr>
            <a:normAutofit fontScale="90000"/>
          </a:bodyPr>
          <a:lstStyle/>
          <a:p>
            <a:r>
              <a:rPr lang="es-ES" sz="4000" b="1" dirty="0" smtClean="0"/>
              <a:t>ESTUDIANTES DEL 3ER AÑO DE BACHILLERATO EN ECUADOR</a:t>
            </a:r>
            <a:br>
              <a:rPr lang="es-ES" sz="4000" b="1" dirty="0" smtClean="0"/>
            </a:br>
            <a:endParaRPr lang="es-ES" sz="4000" b="1" dirty="0"/>
          </a:p>
        </p:txBody>
      </p:sp>
      <p:pic>
        <p:nvPicPr>
          <p:cNvPr id="3" name="Imagen 2"/>
          <p:cNvPicPr>
            <a:picLocks noChangeAspect="1"/>
          </p:cNvPicPr>
          <p:nvPr/>
        </p:nvPicPr>
        <p:blipFill rotWithShape="1">
          <a:blip r:embed="rId4"/>
          <a:srcRect l="22562" t="-1" r="21832" b="51345"/>
          <a:stretch/>
        </p:blipFill>
        <p:spPr>
          <a:xfrm>
            <a:off x="868004" y="1776158"/>
            <a:ext cx="5411203" cy="4624642"/>
          </a:xfrm>
          <a:prstGeom prst="rect">
            <a:avLst/>
          </a:prstGeom>
        </p:spPr>
      </p:pic>
      <p:pic>
        <p:nvPicPr>
          <p:cNvPr id="12" name="Imagen 11"/>
          <p:cNvPicPr>
            <a:picLocks noChangeAspect="1"/>
          </p:cNvPicPr>
          <p:nvPr/>
        </p:nvPicPr>
        <p:blipFill rotWithShape="1">
          <a:blip r:embed="rId4"/>
          <a:srcRect l="22562" t="48207" r="21832" b="4276"/>
          <a:stretch/>
        </p:blipFill>
        <p:spPr>
          <a:xfrm>
            <a:off x="6279207" y="1776158"/>
            <a:ext cx="5814736" cy="4853242"/>
          </a:xfrm>
          <a:prstGeom prst="rect">
            <a:avLst/>
          </a:prstGeom>
        </p:spPr>
      </p:pic>
    </p:spTree>
    <p:extLst>
      <p:ext uri="{BB962C8B-B14F-4D97-AF65-F5344CB8AC3E}">
        <p14:creationId xmlns:p14="http://schemas.microsoft.com/office/powerpoint/2010/main" val="1033248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614449" y="495268"/>
            <a:ext cx="8911687" cy="1280890"/>
          </a:xfrm>
        </p:spPr>
        <p:txBody>
          <a:bodyPr>
            <a:normAutofit fontScale="90000"/>
          </a:bodyPr>
          <a:lstStyle/>
          <a:p>
            <a:r>
              <a:rPr lang="es-ES" sz="4000" b="1" dirty="0" smtClean="0"/>
              <a:t>ESTUDIANTES DEL 3ER AÑO DE BACHILLERATO EN SD</a:t>
            </a:r>
            <a:br>
              <a:rPr lang="es-ES" sz="4000" b="1" dirty="0" smtClean="0"/>
            </a:br>
            <a:endParaRPr lang="es-ES" sz="4000" b="1" dirty="0"/>
          </a:p>
        </p:txBody>
      </p:sp>
      <p:pic>
        <p:nvPicPr>
          <p:cNvPr id="10" name="Imagen 9"/>
          <p:cNvPicPr>
            <a:picLocks noChangeAspect="1"/>
          </p:cNvPicPr>
          <p:nvPr/>
        </p:nvPicPr>
        <p:blipFill rotWithShape="1">
          <a:blip r:embed="rId4"/>
          <a:srcRect l="23000" r="23145" b="8716"/>
          <a:stretch/>
        </p:blipFill>
        <p:spPr>
          <a:xfrm>
            <a:off x="1351226" y="1776158"/>
            <a:ext cx="4500371" cy="4934979"/>
          </a:xfrm>
          <a:prstGeom prst="rect">
            <a:avLst/>
          </a:prstGeom>
        </p:spPr>
      </p:pic>
      <p:pic>
        <p:nvPicPr>
          <p:cNvPr id="11" name="Imagen 10"/>
          <p:cNvPicPr>
            <a:picLocks noChangeAspect="1"/>
          </p:cNvPicPr>
          <p:nvPr/>
        </p:nvPicPr>
        <p:blipFill rotWithShape="1">
          <a:blip r:embed="rId5"/>
          <a:srcRect l="21686" r="21832" b="15491"/>
          <a:stretch/>
        </p:blipFill>
        <p:spPr>
          <a:xfrm>
            <a:off x="6159803" y="2060346"/>
            <a:ext cx="5344809" cy="2435113"/>
          </a:xfrm>
          <a:prstGeom prst="rect">
            <a:avLst/>
          </a:prstGeom>
        </p:spPr>
      </p:pic>
    </p:spTree>
    <p:extLst>
      <p:ext uri="{BB962C8B-B14F-4D97-AF65-F5344CB8AC3E}">
        <p14:creationId xmlns:p14="http://schemas.microsoft.com/office/powerpoint/2010/main" val="19939824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614449" y="168095"/>
            <a:ext cx="8911687" cy="1280890"/>
          </a:xfrm>
        </p:spPr>
        <p:txBody>
          <a:bodyPr>
            <a:normAutofit fontScale="90000"/>
          </a:bodyPr>
          <a:lstStyle/>
          <a:p>
            <a:r>
              <a:rPr lang="es-ES" sz="4000" b="1" dirty="0" smtClean="0"/>
              <a:t>ESTUDIANTES DEL 3ER AÑO DE BACHILLERATO EN SD</a:t>
            </a:r>
            <a:endParaRPr lang="es-ES" sz="4000" b="1" dirty="0"/>
          </a:p>
        </p:txBody>
      </p:sp>
      <mc:AlternateContent xmlns:mc="http://schemas.openxmlformats.org/markup-compatibility/2006" xmlns:a14="http://schemas.microsoft.com/office/drawing/2010/main">
        <mc:Choice Requires="a14">
          <p:sp>
            <p:nvSpPr>
              <p:cNvPr id="8" name="Rectángulo 7"/>
              <p:cNvSpPr/>
              <p:nvPr/>
            </p:nvSpPr>
            <p:spPr>
              <a:xfrm>
                <a:off x="7017153" y="2156135"/>
                <a:ext cx="4638068" cy="1153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3200" i="1" smtClean="0">
                          <a:latin typeface="Cambria Math" panose="02040503050406030204" pitchFamily="18" charset="0"/>
                        </a:rPr>
                        <m:t>𝑛</m:t>
                      </m:r>
                      <m:r>
                        <a:rPr lang="es-ES" sz="3200" i="0">
                          <a:latin typeface="Cambria Math" panose="02040503050406030204" pitchFamily="18" charset="0"/>
                        </a:rPr>
                        <m:t>=</m:t>
                      </m:r>
                      <m:f>
                        <m:fPr>
                          <m:ctrlPr>
                            <a:rPr lang="es-ES" sz="3200" i="1">
                              <a:latin typeface="Cambria Math" panose="02040503050406030204" pitchFamily="18" charset="0"/>
                            </a:rPr>
                          </m:ctrlPr>
                        </m:fPr>
                        <m:num>
                          <m:r>
                            <a:rPr lang="es-ES" sz="3200" i="1">
                              <a:latin typeface="Cambria Math" panose="02040503050406030204" pitchFamily="18" charset="0"/>
                            </a:rPr>
                            <m:t>𝑁</m:t>
                          </m:r>
                          <m:r>
                            <a:rPr lang="es-ES" sz="3200" i="0">
                              <a:latin typeface="Cambria Math" panose="02040503050406030204" pitchFamily="18" charset="0"/>
                            </a:rPr>
                            <m:t>∗</m:t>
                          </m:r>
                          <m:r>
                            <a:rPr lang="es-ES" sz="3200" i="1">
                              <a:latin typeface="Cambria Math" panose="02040503050406030204" pitchFamily="18" charset="0"/>
                            </a:rPr>
                            <m:t>𝑃</m:t>
                          </m:r>
                          <m:r>
                            <a:rPr lang="es-ES" sz="3200" i="0">
                              <a:latin typeface="Cambria Math" panose="02040503050406030204" pitchFamily="18" charset="0"/>
                            </a:rPr>
                            <m:t>∗</m:t>
                          </m:r>
                          <m:r>
                            <a:rPr lang="es-ES" sz="3200" i="1">
                              <a:latin typeface="Cambria Math" panose="02040503050406030204" pitchFamily="18" charset="0"/>
                            </a:rPr>
                            <m:t>𝑄</m:t>
                          </m:r>
                          <m:r>
                            <a:rPr lang="es-ES" sz="3200" i="0">
                              <a:latin typeface="Cambria Math" panose="02040503050406030204" pitchFamily="18" charset="0"/>
                            </a:rPr>
                            <m:t>∗</m:t>
                          </m:r>
                          <m:sSup>
                            <m:sSupPr>
                              <m:ctrlPr>
                                <a:rPr lang="es-ES" sz="3200" i="1">
                                  <a:latin typeface="Cambria Math" panose="02040503050406030204" pitchFamily="18" charset="0"/>
                                </a:rPr>
                              </m:ctrlPr>
                            </m:sSupPr>
                            <m:e>
                              <m:r>
                                <a:rPr lang="es-ES" sz="3200" i="1">
                                  <a:latin typeface="Cambria Math" panose="02040503050406030204" pitchFamily="18" charset="0"/>
                                </a:rPr>
                                <m:t>𝑍</m:t>
                              </m:r>
                            </m:e>
                            <m:sup>
                              <m:r>
                                <a:rPr lang="es-ES" sz="3200" i="0">
                                  <a:latin typeface="Cambria Math" panose="02040503050406030204" pitchFamily="18" charset="0"/>
                                </a:rPr>
                                <m:t>2</m:t>
                              </m:r>
                            </m:sup>
                          </m:sSup>
                        </m:num>
                        <m:den>
                          <m:r>
                            <a:rPr lang="es-ES" sz="3200" i="1">
                              <a:latin typeface="Cambria Math" panose="02040503050406030204" pitchFamily="18" charset="0"/>
                            </a:rPr>
                            <m:t>𝑁</m:t>
                          </m:r>
                          <m:r>
                            <a:rPr lang="es-ES" sz="3200" i="0">
                              <a:latin typeface="Cambria Math" panose="02040503050406030204" pitchFamily="18" charset="0"/>
                            </a:rPr>
                            <m:t>∗</m:t>
                          </m:r>
                          <m:sSup>
                            <m:sSupPr>
                              <m:ctrlPr>
                                <a:rPr lang="es-ES" sz="3200" i="1">
                                  <a:latin typeface="Cambria Math" panose="02040503050406030204" pitchFamily="18" charset="0"/>
                                </a:rPr>
                              </m:ctrlPr>
                            </m:sSupPr>
                            <m:e>
                              <m:r>
                                <a:rPr lang="es-ES" sz="3200" i="1">
                                  <a:latin typeface="Cambria Math" panose="02040503050406030204" pitchFamily="18" charset="0"/>
                                </a:rPr>
                                <m:t>𝑒</m:t>
                              </m:r>
                            </m:e>
                            <m:sup>
                              <m:r>
                                <a:rPr lang="es-ES" sz="3200" i="0">
                                  <a:latin typeface="Cambria Math" panose="02040503050406030204" pitchFamily="18" charset="0"/>
                                </a:rPr>
                                <m:t>2</m:t>
                              </m:r>
                            </m:sup>
                          </m:sSup>
                          <m:r>
                            <a:rPr lang="es-ES" sz="3200" i="0">
                              <a:latin typeface="Cambria Math" panose="02040503050406030204" pitchFamily="18" charset="0"/>
                            </a:rPr>
                            <m:t>+</m:t>
                          </m:r>
                          <m:r>
                            <a:rPr lang="es-ES" sz="3200" i="1">
                              <a:latin typeface="Cambria Math" panose="02040503050406030204" pitchFamily="18" charset="0"/>
                            </a:rPr>
                            <m:t>𝑃</m:t>
                          </m:r>
                          <m:r>
                            <a:rPr lang="es-ES" sz="3200" i="0">
                              <a:latin typeface="Cambria Math" panose="02040503050406030204" pitchFamily="18" charset="0"/>
                            </a:rPr>
                            <m:t>∗</m:t>
                          </m:r>
                          <m:r>
                            <a:rPr lang="es-ES" sz="3200" i="1">
                              <a:latin typeface="Cambria Math" panose="02040503050406030204" pitchFamily="18" charset="0"/>
                            </a:rPr>
                            <m:t>𝑄</m:t>
                          </m:r>
                          <m:r>
                            <a:rPr lang="es-ES" sz="3200" i="0">
                              <a:latin typeface="Cambria Math" panose="02040503050406030204" pitchFamily="18" charset="0"/>
                            </a:rPr>
                            <m:t>∗</m:t>
                          </m:r>
                          <m:sSup>
                            <m:sSupPr>
                              <m:ctrlPr>
                                <a:rPr lang="es-ES" sz="3200" i="1">
                                  <a:latin typeface="Cambria Math" panose="02040503050406030204" pitchFamily="18" charset="0"/>
                                </a:rPr>
                              </m:ctrlPr>
                            </m:sSupPr>
                            <m:e>
                              <m:r>
                                <a:rPr lang="es-ES" sz="3200" i="1">
                                  <a:latin typeface="Cambria Math" panose="02040503050406030204" pitchFamily="18" charset="0"/>
                                </a:rPr>
                                <m:t>𝑍</m:t>
                              </m:r>
                            </m:e>
                            <m:sup>
                              <m:r>
                                <a:rPr lang="es-ES" sz="3200" i="0">
                                  <a:latin typeface="Cambria Math" panose="02040503050406030204" pitchFamily="18" charset="0"/>
                                </a:rPr>
                                <m:t>2</m:t>
                              </m:r>
                            </m:sup>
                          </m:sSup>
                        </m:den>
                      </m:f>
                    </m:oMath>
                  </m:oMathPara>
                </a14:m>
                <a:endParaRPr lang="es-ES" sz="3200" dirty="0"/>
              </a:p>
            </p:txBody>
          </p:sp>
        </mc:Choice>
        <mc:Fallback xmlns="">
          <p:sp>
            <p:nvSpPr>
              <p:cNvPr id="8" name="Rectángulo 7"/>
              <p:cNvSpPr>
                <a:spLocks noRot="1" noChangeAspect="1" noMove="1" noResize="1" noEditPoints="1" noAdjustHandles="1" noChangeArrowheads="1" noChangeShapeType="1" noTextEdit="1"/>
              </p:cNvSpPr>
              <p:nvPr/>
            </p:nvSpPr>
            <p:spPr>
              <a:xfrm>
                <a:off x="7017153" y="2156135"/>
                <a:ext cx="4638068" cy="1153777"/>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8572856" y="3689890"/>
                <a:ext cx="175817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3200" i="1" smtClean="0">
                          <a:latin typeface="Cambria Math" panose="02040503050406030204" pitchFamily="18" charset="0"/>
                        </a:rPr>
                        <m:t>𝑛</m:t>
                      </m:r>
                      <m:r>
                        <a:rPr lang="es-ES" sz="3200" i="0">
                          <a:latin typeface="Cambria Math" panose="02040503050406030204" pitchFamily="18" charset="0"/>
                        </a:rPr>
                        <m:t>=</m:t>
                      </m:r>
                      <m:r>
                        <a:rPr lang="es-ES" sz="3200" b="0" i="0" smtClean="0">
                          <a:latin typeface="Cambria Math" panose="02040503050406030204" pitchFamily="18" charset="0"/>
                        </a:rPr>
                        <m:t>360</m:t>
                      </m:r>
                    </m:oMath>
                  </m:oMathPara>
                </a14:m>
                <a:endParaRPr lang="es-ES" sz="3200" dirty="0"/>
              </a:p>
            </p:txBody>
          </p:sp>
        </mc:Choice>
        <mc:Fallback xmlns="">
          <p:sp>
            <p:nvSpPr>
              <p:cNvPr id="9" name="Rectángulo 8"/>
              <p:cNvSpPr>
                <a:spLocks noRot="1" noChangeAspect="1" noMove="1" noResize="1" noEditPoints="1" noAdjustHandles="1" noChangeArrowheads="1" noChangeShapeType="1" noTextEdit="1"/>
              </p:cNvSpPr>
              <p:nvPr/>
            </p:nvSpPr>
            <p:spPr>
              <a:xfrm>
                <a:off x="8572856" y="3689890"/>
                <a:ext cx="1758174" cy="584775"/>
              </a:xfrm>
              <a:prstGeom prst="rect">
                <a:avLst/>
              </a:prstGeom>
              <a:blipFill rotWithShape="0">
                <a:blip r:embed="rId5"/>
                <a:stretch>
                  <a:fillRect/>
                </a:stretch>
              </a:blipFill>
            </p:spPr>
            <p:txBody>
              <a:bodyPr/>
              <a:lstStyle/>
              <a:p>
                <a:r>
                  <a:rPr lang="es-ES">
                    <a:noFill/>
                  </a:rPr>
                  <a:t> </a:t>
                </a:r>
              </a:p>
            </p:txBody>
          </p:sp>
        </mc:Fallback>
      </mc:AlternateContent>
      <p:sp>
        <p:nvSpPr>
          <p:cNvPr id="10" name="CuadroTexto 9"/>
          <p:cNvSpPr txBox="1"/>
          <p:nvPr/>
        </p:nvSpPr>
        <p:spPr>
          <a:xfrm>
            <a:off x="6778822" y="4381307"/>
            <a:ext cx="5135938" cy="2246769"/>
          </a:xfrm>
          <a:prstGeom prst="rect">
            <a:avLst/>
          </a:prstGeom>
          <a:noFill/>
        </p:spPr>
        <p:txBody>
          <a:bodyPr wrap="square" rtlCol="0">
            <a:spAutoFit/>
          </a:bodyPr>
          <a:lstStyle/>
          <a:p>
            <a:pPr marL="457200" indent="-457200" algn="just">
              <a:buFont typeface="Wingdings" panose="05000000000000000000" pitchFamily="2" charset="2"/>
              <a:buChar char="Ø"/>
            </a:pPr>
            <a:r>
              <a:rPr lang="es-EC" sz="2800" dirty="0" smtClean="0">
                <a:latin typeface="Bodoni MT" panose="02070603080606020203" pitchFamily="18" charset="0"/>
              </a:rPr>
              <a:t>Nivel </a:t>
            </a:r>
            <a:r>
              <a:rPr lang="es-EC" sz="2800" dirty="0">
                <a:latin typeface="Bodoni MT" panose="02070603080606020203" pitchFamily="18" charset="0"/>
              </a:rPr>
              <a:t>de confianza en los datos del </a:t>
            </a:r>
            <a:r>
              <a:rPr lang="es-EC" sz="2800" dirty="0" smtClean="0">
                <a:latin typeface="Bodoni MT" panose="02070603080606020203" pitchFamily="18" charset="0"/>
              </a:rPr>
              <a:t>95% </a:t>
            </a:r>
            <a:r>
              <a:rPr lang="es-EC" sz="2800" dirty="0">
                <a:latin typeface="Bodoni MT" panose="02070603080606020203" pitchFamily="18" charset="0"/>
              </a:rPr>
              <a:t>(por tanto el valor de la distribución normal es </a:t>
            </a:r>
            <a:r>
              <a:rPr lang="es-EC" sz="2800" dirty="0" smtClean="0">
                <a:latin typeface="Bodoni MT" panose="02070603080606020203" pitchFamily="18" charset="0"/>
              </a:rPr>
              <a:t>Z=1,96)</a:t>
            </a:r>
          </a:p>
          <a:p>
            <a:pPr marL="457200" indent="-457200" algn="just">
              <a:buFont typeface="Wingdings" panose="05000000000000000000" pitchFamily="2" charset="2"/>
              <a:buChar char="Ø"/>
            </a:pPr>
            <a:r>
              <a:rPr lang="es-EC" sz="2800" dirty="0" smtClean="0">
                <a:latin typeface="Bodoni MT" panose="02070603080606020203" pitchFamily="18" charset="0"/>
              </a:rPr>
              <a:t>Error </a:t>
            </a:r>
            <a:r>
              <a:rPr lang="es-EC" sz="2800" dirty="0">
                <a:latin typeface="Bodoni MT" panose="02070603080606020203" pitchFamily="18" charset="0"/>
              </a:rPr>
              <a:t>de la muestra del </a:t>
            </a:r>
            <a:r>
              <a:rPr lang="es-EC" sz="2800" dirty="0" smtClean="0">
                <a:latin typeface="Bodoni MT" panose="02070603080606020203" pitchFamily="18" charset="0"/>
              </a:rPr>
              <a:t>5%</a:t>
            </a:r>
            <a:endParaRPr lang="es-ES" sz="2800" dirty="0">
              <a:latin typeface="Bodoni MT" panose="02070603080606020203" pitchFamily="18" charset="0"/>
            </a:endParaRPr>
          </a:p>
        </p:txBody>
      </p:sp>
      <p:pic>
        <p:nvPicPr>
          <p:cNvPr id="12" name="Imagen 11"/>
          <p:cNvPicPr>
            <a:picLocks noChangeAspect="1"/>
          </p:cNvPicPr>
          <p:nvPr/>
        </p:nvPicPr>
        <p:blipFill rotWithShape="1">
          <a:blip r:embed="rId6"/>
          <a:srcRect l="15118" r="14827" b="8646"/>
          <a:stretch/>
        </p:blipFill>
        <p:spPr>
          <a:xfrm>
            <a:off x="799415" y="1505584"/>
            <a:ext cx="5979407" cy="4953385"/>
          </a:xfrm>
          <a:prstGeom prst="rect">
            <a:avLst/>
          </a:prstGeom>
        </p:spPr>
      </p:pic>
    </p:spTree>
    <p:extLst>
      <p:ext uri="{BB962C8B-B14F-4D97-AF65-F5344CB8AC3E}">
        <p14:creationId xmlns:p14="http://schemas.microsoft.com/office/powerpoint/2010/main" val="2301573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arn(inVertical)">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arn(inVertical)">
                                      <p:cBhvr>
                                        <p:cTn id="3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745759" y="374219"/>
            <a:ext cx="8911687" cy="1280890"/>
          </a:xfrm>
        </p:spPr>
        <p:txBody>
          <a:bodyPr>
            <a:normAutofit/>
          </a:bodyPr>
          <a:lstStyle/>
          <a:p>
            <a:r>
              <a:rPr lang="es-ES" b="1" dirty="0" smtClean="0"/>
              <a:t>ESTUDIO DE PERTINENCIA</a:t>
            </a:r>
            <a:endParaRPr lang="es-ES" b="1" dirty="0"/>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2104729360"/>
              </p:ext>
            </p:extLst>
          </p:nvPr>
        </p:nvGraphicFramePr>
        <p:xfrm>
          <a:off x="708025" y="1220788"/>
          <a:ext cx="10796588" cy="545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85051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7">
                                            <p:graphicEl>
                                              <a:dgm id="{A43E1A7D-C1F5-42EA-9CCF-35E1D462F4B6}"/>
                                            </p:graphicEl>
                                          </p:spTgt>
                                        </p:tgtEl>
                                        <p:attrNameLst>
                                          <p:attrName>style.visibility</p:attrName>
                                        </p:attrNameLst>
                                      </p:cBhvr>
                                      <p:to>
                                        <p:strVal val="visible"/>
                                      </p:to>
                                    </p:set>
                                    <p:anim calcmode="lin" valueType="num">
                                      <p:cBhvr additive="base">
                                        <p:cTn id="14" dur="500" fill="hold"/>
                                        <p:tgtEl>
                                          <p:spTgt spid="7">
                                            <p:graphicEl>
                                              <a:dgm id="{A43E1A7D-C1F5-42EA-9CCF-35E1D462F4B6}"/>
                                            </p:graphic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graphicEl>
                                              <a:dgm id="{A43E1A7D-C1F5-42EA-9CCF-35E1D462F4B6}"/>
                                            </p:graphic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7">
                                            <p:graphicEl>
                                              <a:dgm id="{6A3A134B-FC6E-4A41-BDFB-57F05922E72E}"/>
                                            </p:graphicEl>
                                          </p:spTgt>
                                        </p:tgtEl>
                                        <p:attrNameLst>
                                          <p:attrName>style.visibility</p:attrName>
                                        </p:attrNameLst>
                                      </p:cBhvr>
                                      <p:to>
                                        <p:strVal val="visible"/>
                                      </p:to>
                                    </p:set>
                                    <p:anim calcmode="lin" valueType="num">
                                      <p:cBhvr additive="base">
                                        <p:cTn id="20" dur="500" fill="hold"/>
                                        <p:tgtEl>
                                          <p:spTgt spid="7">
                                            <p:graphicEl>
                                              <a:dgm id="{6A3A134B-FC6E-4A41-BDFB-57F05922E72E}"/>
                                            </p:graphic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graphicEl>
                                              <a:dgm id="{6A3A134B-FC6E-4A41-BDFB-57F05922E72E}"/>
                                            </p:graphicEl>
                                          </p:spTgt>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7">
                                            <p:graphicEl>
                                              <a:dgm id="{00DD8221-1CFD-49D3-B1E0-B35E6EA0DF03}"/>
                                            </p:graphicEl>
                                          </p:spTgt>
                                        </p:tgtEl>
                                        <p:attrNameLst>
                                          <p:attrName>style.visibility</p:attrName>
                                        </p:attrNameLst>
                                      </p:cBhvr>
                                      <p:to>
                                        <p:strVal val="visible"/>
                                      </p:to>
                                    </p:set>
                                    <p:anim calcmode="lin" valueType="num">
                                      <p:cBhvr additive="base">
                                        <p:cTn id="24" dur="500" fill="hold"/>
                                        <p:tgtEl>
                                          <p:spTgt spid="7">
                                            <p:graphicEl>
                                              <a:dgm id="{00DD8221-1CFD-49D3-B1E0-B35E6EA0DF03}"/>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graphicEl>
                                              <a:dgm id="{00DD8221-1CFD-49D3-B1E0-B35E6EA0DF03}"/>
                                            </p:graphic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7">
                                            <p:graphicEl>
                                              <a:dgm id="{82318307-82F9-4377-98EC-EA2067CDADF4}"/>
                                            </p:graphicEl>
                                          </p:spTgt>
                                        </p:tgtEl>
                                        <p:attrNameLst>
                                          <p:attrName>style.visibility</p:attrName>
                                        </p:attrNameLst>
                                      </p:cBhvr>
                                      <p:to>
                                        <p:strVal val="visible"/>
                                      </p:to>
                                    </p:set>
                                    <p:anim calcmode="lin" valueType="num">
                                      <p:cBhvr additive="base">
                                        <p:cTn id="30" dur="500" fill="hold"/>
                                        <p:tgtEl>
                                          <p:spTgt spid="7">
                                            <p:graphicEl>
                                              <a:dgm id="{82318307-82F9-4377-98EC-EA2067CDADF4}"/>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graphicEl>
                                              <a:dgm id="{82318307-82F9-4377-98EC-EA2067CDADF4}"/>
                                            </p:graphicEl>
                                          </p:spTgt>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7">
                                            <p:graphicEl>
                                              <a:dgm id="{7ACD493B-523A-4E3D-A7E9-EF18A18C147A}"/>
                                            </p:graphicEl>
                                          </p:spTgt>
                                        </p:tgtEl>
                                        <p:attrNameLst>
                                          <p:attrName>style.visibility</p:attrName>
                                        </p:attrNameLst>
                                      </p:cBhvr>
                                      <p:to>
                                        <p:strVal val="visible"/>
                                      </p:to>
                                    </p:set>
                                    <p:anim calcmode="lin" valueType="num">
                                      <p:cBhvr additive="base">
                                        <p:cTn id="34" dur="500" fill="hold"/>
                                        <p:tgtEl>
                                          <p:spTgt spid="7">
                                            <p:graphicEl>
                                              <a:dgm id="{7ACD493B-523A-4E3D-A7E9-EF18A18C147A}"/>
                                            </p:graphic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graphicEl>
                                              <a:dgm id="{7ACD493B-523A-4E3D-A7E9-EF18A18C147A}"/>
                                            </p:graphic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grpId="0" nodeType="clickEffect">
                                  <p:stCondLst>
                                    <p:cond delay="0"/>
                                  </p:stCondLst>
                                  <p:childTnLst>
                                    <p:set>
                                      <p:cBhvr>
                                        <p:cTn id="39" dur="1" fill="hold">
                                          <p:stCondLst>
                                            <p:cond delay="0"/>
                                          </p:stCondLst>
                                        </p:cTn>
                                        <p:tgtEl>
                                          <p:spTgt spid="7">
                                            <p:graphicEl>
                                              <a:dgm id="{B90E3734-A9D8-4C57-95B4-4D246A241FF1}"/>
                                            </p:graphicEl>
                                          </p:spTgt>
                                        </p:tgtEl>
                                        <p:attrNameLst>
                                          <p:attrName>style.visibility</p:attrName>
                                        </p:attrNameLst>
                                      </p:cBhvr>
                                      <p:to>
                                        <p:strVal val="visible"/>
                                      </p:to>
                                    </p:set>
                                    <p:anim calcmode="lin" valueType="num">
                                      <p:cBhvr additive="base">
                                        <p:cTn id="40" dur="500" fill="hold"/>
                                        <p:tgtEl>
                                          <p:spTgt spid="7">
                                            <p:graphicEl>
                                              <a:dgm id="{B90E3734-A9D8-4C57-95B4-4D246A241FF1}"/>
                                            </p:graphic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7">
                                            <p:graphicEl>
                                              <a:dgm id="{B90E3734-A9D8-4C57-95B4-4D246A241FF1}"/>
                                            </p:graphicEl>
                                          </p:spTgt>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0"/>
                                  </p:stCondLst>
                                  <p:childTnLst>
                                    <p:set>
                                      <p:cBhvr>
                                        <p:cTn id="43" dur="1" fill="hold">
                                          <p:stCondLst>
                                            <p:cond delay="0"/>
                                          </p:stCondLst>
                                        </p:cTn>
                                        <p:tgtEl>
                                          <p:spTgt spid="7">
                                            <p:graphicEl>
                                              <a:dgm id="{6F29290B-F610-4DC8-A3FD-727BFB760EE1}"/>
                                            </p:graphicEl>
                                          </p:spTgt>
                                        </p:tgtEl>
                                        <p:attrNameLst>
                                          <p:attrName>style.visibility</p:attrName>
                                        </p:attrNameLst>
                                      </p:cBhvr>
                                      <p:to>
                                        <p:strVal val="visible"/>
                                      </p:to>
                                    </p:set>
                                    <p:anim calcmode="lin" valueType="num">
                                      <p:cBhvr additive="base">
                                        <p:cTn id="44" dur="500" fill="hold"/>
                                        <p:tgtEl>
                                          <p:spTgt spid="7">
                                            <p:graphicEl>
                                              <a:dgm id="{6F29290B-F610-4DC8-A3FD-727BFB760EE1}"/>
                                            </p:graphic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
                                            <p:graphicEl>
                                              <a:dgm id="{6F29290B-F610-4DC8-A3FD-727BFB760EE1}"/>
                                            </p:graphic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7">
                                            <p:graphicEl>
                                              <a:dgm id="{FFF37396-9D3B-4277-8EF0-31AF08228CA5}"/>
                                            </p:graphicEl>
                                          </p:spTgt>
                                        </p:tgtEl>
                                        <p:attrNameLst>
                                          <p:attrName>style.visibility</p:attrName>
                                        </p:attrNameLst>
                                      </p:cBhvr>
                                      <p:to>
                                        <p:strVal val="visible"/>
                                      </p:to>
                                    </p:set>
                                    <p:anim calcmode="lin" valueType="num">
                                      <p:cBhvr additive="base">
                                        <p:cTn id="50" dur="500" fill="hold"/>
                                        <p:tgtEl>
                                          <p:spTgt spid="7">
                                            <p:graphicEl>
                                              <a:dgm id="{FFF37396-9D3B-4277-8EF0-31AF08228CA5}"/>
                                            </p:graphic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graphicEl>
                                              <a:dgm id="{FFF37396-9D3B-4277-8EF0-31AF08228CA5}"/>
                                            </p:graphicEl>
                                          </p:spTgt>
                                        </p:tgtEl>
                                        <p:attrNameLst>
                                          <p:attrName>ppt_y</p:attrName>
                                        </p:attrNameLst>
                                      </p:cBhvr>
                                      <p:tavLst>
                                        <p:tav tm="0">
                                          <p:val>
                                            <p:strVal val="0-#ppt_h/2"/>
                                          </p:val>
                                        </p:tav>
                                        <p:tav tm="100000">
                                          <p:val>
                                            <p:strVal val="#ppt_y"/>
                                          </p:val>
                                        </p:tav>
                                      </p:tavLst>
                                    </p:anim>
                                  </p:childTnLst>
                                </p:cTn>
                              </p:par>
                              <p:par>
                                <p:cTn id="52" presetID="2" presetClass="entr" presetSubtype="9" fill="hold" grpId="0" nodeType="withEffect">
                                  <p:stCondLst>
                                    <p:cond delay="0"/>
                                  </p:stCondLst>
                                  <p:childTnLst>
                                    <p:set>
                                      <p:cBhvr>
                                        <p:cTn id="53" dur="1" fill="hold">
                                          <p:stCondLst>
                                            <p:cond delay="0"/>
                                          </p:stCondLst>
                                        </p:cTn>
                                        <p:tgtEl>
                                          <p:spTgt spid="7">
                                            <p:graphicEl>
                                              <a:dgm id="{B2780591-ED0F-448C-BAFB-6B549DAA35B9}"/>
                                            </p:graphicEl>
                                          </p:spTgt>
                                        </p:tgtEl>
                                        <p:attrNameLst>
                                          <p:attrName>style.visibility</p:attrName>
                                        </p:attrNameLst>
                                      </p:cBhvr>
                                      <p:to>
                                        <p:strVal val="visible"/>
                                      </p:to>
                                    </p:set>
                                    <p:anim calcmode="lin" valueType="num">
                                      <p:cBhvr additive="base">
                                        <p:cTn id="54" dur="500" fill="hold"/>
                                        <p:tgtEl>
                                          <p:spTgt spid="7">
                                            <p:graphicEl>
                                              <a:dgm id="{B2780591-ED0F-448C-BAFB-6B549DAA35B9}"/>
                                            </p:graphic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7">
                                            <p:graphicEl>
                                              <a:dgm id="{B2780591-ED0F-448C-BAFB-6B549DAA35B9}"/>
                                            </p:graphic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7">
                                            <p:graphicEl>
                                              <a:dgm id="{DFF5F217-90A9-409B-A0D2-9A8B437B71FB}"/>
                                            </p:graphicEl>
                                          </p:spTgt>
                                        </p:tgtEl>
                                        <p:attrNameLst>
                                          <p:attrName>style.visibility</p:attrName>
                                        </p:attrNameLst>
                                      </p:cBhvr>
                                      <p:to>
                                        <p:strVal val="visible"/>
                                      </p:to>
                                    </p:set>
                                    <p:anim calcmode="lin" valueType="num">
                                      <p:cBhvr additive="base">
                                        <p:cTn id="60" dur="500" fill="hold"/>
                                        <p:tgtEl>
                                          <p:spTgt spid="7">
                                            <p:graphicEl>
                                              <a:dgm id="{DFF5F217-90A9-409B-A0D2-9A8B437B71FB}"/>
                                            </p:graphic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7">
                                            <p:graphicEl>
                                              <a:dgm id="{DFF5F217-90A9-409B-A0D2-9A8B437B71FB}"/>
                                            </p:graphicEl>
                                          </p:spTgt>
                                        </p:tgtEl>
                                        <p:attrNameLst>
                                          <p:attrName>ppt_y</p:attrName>
                                        </p:attrNameLst>
                                      </p:cBhvr>
                                      <p:tavLst>
                                        <p:tav tm="0">
                                          <p:val>
                                            <p:strVal val="0-#ppt_h/2"/>
                                          </p:val>
                                        </p:tav>
                                        <p:tav tm="100000">
                                          <p:val>
                                            <p:strVal val="#ppt_y"/>
                                          </p:val>
                                        </p:tav>
                                      </p:tavLst>
                                    </p:anim>
                                  </p:childTnLst>
                                </p:cTn>
                              </p:par>
                              <p:par>
                                <p:cTn id="62" presetID="2" presetClass="entr" presetSubtype="9" fill="hold" grpId="0" nodeType="withEffect">
                                  <p:stCondLst>
                                    <p:cond delay="0"/>
                                  </p:stCondLst>
                                  <p:childTnLst>
                                    <p:set>
                                      <p:cBhvr>
                                        <p:cTn id="63" dur="1" fill="hold">
                                          <p:stCondLst>
                                            <p:cond delay="0"/>
                                          </p:stCondLst>
                                        </p:cTn>
                                        <p:tgtEl>
                                          <p:spTgt spid="7">
                                            <p:graphicEl>
                                              <a:dgm id="{46FBD15F-7D0D-434D-9F85-69AD09DB0150}"/>
                                            </p:graphicEl>
                                          </p:spTgt>
                                        </p:tgtEl>
                                        <p:attrNameLst>
                                          <p:attrName>style.visibility</p:attrName>
                                        </p:attrNameLst>
                                      </p:cBhvr>
                                      <p:to>
                                        <p:strVal val="visible"/>
                                      </p:to>
                                    </p:set>
                                    <p:anim calcmode="lin" valueType="num">
                                      <p:cBhvr additive="base">
                                        <p:cTn id="64" dur="500" fill="hold"/>
                                        <p:tgtEl>
                                          <p:spTgt spid="7">
                                            <p:graphicEl>
                                              <a:dgm id="{46FBD15F-7D0D-434D-9F85-69AD09DB0150}"/>
                                            </p:graphic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7">
                                            <p:graphicEl>
                                              <a:dgm id="{46FBD15F-7D0D-434D-9F85-69AD09DB0150}"/>
                                            </p:graphicEl>
                                          </p:spTgt>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9" fill="hold" grpId="0" nodeType="clickEffect">
                                  <p:stCondLst>
                                    <p:cond delay="0"/>
                                  </p:stCondLst>
                                  <p:childTnLst>
                                    <p:set>
                                      <p:cBhvr>
                                        <p:cTn id="69" dur="1" fill="hold">
                                          <p:stCondLst>
                                            <p:cond delay="0"/>
                                          </p:stCondLst>
                                        </p:cTn>
                                        <p:tgtEl>
                                          <p:spTgt spid="7">
                                            <p:graphicEl>
                                              <a:dgm id="{31E3F9D2-989C-489A-A81E-8A338B378D25}"/>
                                            </p:graphicEl>
                                          </p:spTgt>
                                        </p:tgtEl>
                                        <p:attrNameLst>
                                          <p:attrName>style.visibility</p:attrName>
                                        </p:attrNameLst>
                                      </p:cBhvr>
                                      <p:to>
                                        <p:strVal val="visible"/>
                                      </p:to>
                                    </p:set>
                                    <p:anim calcmode="lin" valueType="num">
                                      <p:cBhvr additive="base">
                                        <p:cTn id="70" dur="500" fill="hold"/>
                                        <p:tgtEl>
                                          <p:spTgt spid="7">
                                            <p:graphicEl>
                                              <a:dgm id="{31E3F9D2-989C-489A-A81E-8A338B378D25}"/>
                                            </p:graphic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7">
                                            <p:graphicEl>
                                              <a:dgm id="{31E3F9D2-989C-489A-A81E-8A338B378D25}"/>
                                            </p:graphicEl>
                                          </p:spTgt>
                                        </p:tgtEl>
                                        <p:attrNameLst>
                                          <p:attrName>ppt_y</p:attrName>
                                        </p:attrNameLst>
                                      </p:cBhvr>
                                      <p:tavLst>
                                        <p:tav tm="0">
                                          <p:val>
                                            <p:strVal val="0-#ppt_h/2"/>
                                          </p:val>
                                        </p:tav>
                                        <p:tav tm="100000">
                                          <p:val>
                                            <p:strVal val="#ppt_y"/>
                                          </p:val>
                                        </p:tav>
                                      </p:tavLst>
                                    </p:anim>
                                  </p:childTnLst>
                                </p:cTn>
                              </p:par>
                              <p:par>
                                <p:cTn id="72" presetID="2" presetClass="entr" presetSubtype="9" fill="hold" grpId="0" nodeType="withEffect">
                                  <p:stCondLst>
                                    <p:cond delay="0"/>
                                  </p:stCondLst>
                                  <p:childTnLst>
                                    <p:set>
                                      <p:cBhvr>
                                        <p:cTn id="73" dur="1" fill="hold">
                                          <p:stCondLst>
                                            <p:cond delay="0"/>
                                          </p:stCondLst>
                                        </p:cTn>
                                        <p:tgtEl>
                                          <p:spTgt spid="7">
                                            <p:graphicEl>
                                              <a:dgm id="{F148F69F-6E7C-4282-BE84-CCE13A635987}"/>
                                            </p:graphicEl>
                                          </p:spTgt>
                                        </p:tgtEl>
                                        <p:attrNameLst>
                                          <p:attrName>style.visibility</p:attrName>
                                        </p:attrNameLst>
                                      </p:cBhvr>
                                      <p:to>
                                        <p:strVal val="visible"/>
                                      </p:to>
                                    </p:set>
                                    <p:anim calcmode="lin" valueType="num">
                                      <p:cBhvr additive="base">
                                        <p:cTn id="74" dur="500" fill="hold"/>
                                        <p:tgtEl>
                                          <p:spTgt spid="7">
                                            <p:graphicEl>
                                              <a:dgm id="{F148F69F-6E7C-4282-BE84-CCE13A635987}"/>
                                            </p:graphic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
                                            <p:graphicEl>
                                              <a:dgm id="{F148F69F-6E7C-4282-BE84-CCE13A635987}"/>
                                            </p:graphicEl>
                                          </p:spTgt>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grpId="0" nodeType="clickEffect">
                                  <p:stCondLst>
                                    <p:cond delay="0"/>
                                  </p:stCondLst>
                                  <p:childTnLst>
                                    <p:set>
                                      <p:cBhvr>
                                        <p:cTn id="79" dur="1" fill="hold">
                                          <p:stCondLst>
                                            <p:cond delay="0"/>
                                          </p:stCondLst>
                                        </p:cTn>
                                        <p:tgtEl>
                                          <p:spTgt spid="7">
                                            <p:graphicEl>
                                              <a:dgm id="{E21AB7A8-33CF-4A22-B8F4-C5D4FFFDEB11}"/>
                                            </p:graphicEl>
                                          </p:spTgt>
                                        </p:tgtEl>
                                        <p:attrNameLst>
                                          <p:attrName>style.visibility</p:attrName>
                                        </p:attrNameLst>
                                      </p:cBhvr>
                                      <p:to>
                                        <p:strVal val="visible"/>
                                      </p:to>
                                    </p:set>
                                    <p:anim calcmode="lin" valueType="num">
                                      <p:cBhvr additive="base">
                                        <p:cTn id="80" dur="500" fill="hold"/>
                                        <p:tgtEl>
                                          <p:spTgt spid="7">
                                            <p:graphicEl>
                                              <a:dgm id="{E21AB7A8-33CF-4A22-B8F4-C5D4FFFDEB11}"/>
                                            </p:graphic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7">
                                            <p:graphicEl>
                                              <a:dgm id="{E21AB7A8-33CF-4A22-B8F4-C5D4FFFDEB11}"/>
                                            </p:graphicEl>
                                          </p:spTgt>
                                        </p:tgtEl>
                                        <p:attrNameLst>
                                          <p:attrName>ppt_y</p:attrName>
                                        </p:attrNameLst>
                                      </p:cBhvr>
                                      <p:tavLst>
                                        <p:tav tm="0">
                                          <p:val>
                                            <p:strVal val="0-#ppt_h/2"/>
                                          </p:val>
                                        </p:tav>
                                        <p:tav tm="100000">
                                          <p:val>
                                            <p:strVal val="#ppt_y"/>
                                          </p:val>
                                        </p:tav>
                                      </p:tavLst>
                                    </p:anim>
                                  </p:childTnLst>
                                </p:cTn>
                              </p:par>
                              <p:par>
                                <p:cTn id="82" presetID="2" presetClass="entr" presetSubtype="9" fill="hold" grpId="0" nodeType="withEffect">
                                  <p:stCondLst>
                                    <p:cond delay="0"/>
                                  </p:stCondLst>
                                  <p:childTnLst>
                                    <p:set>
                                      <p:cBhvr>
                                        <p:cTn id="83" dur="1" fill="hold">
                                          <p:stCondLst>
                                            <p:cond delay="0"/>
                                          </p:stCondLst>
                                        </p:cTn>
                                        <p:tgtEl>
                                          <p:spTgt spid="7">
                                            <p:graphicEl>
                                              <a:dgm id="{F0748B1E-617C-40B5-92E3-BB6352DC8E3F}"/>
                                            </p:graphicEl>
                                          </p:spTgt>
                                        </p:tgtEl>
                                        <p:attrNameLst>
                                          <p:attrName>style.visibility</p:attrName>
                                        </p:attrNameLst>
                                      </p:cBhvr>
                                      <p:to>
                                        <p:strVal val="visible"/>
                                      </p:to>
                                    </p:set>
                                    <p:anim calcmode="lin" valueType="num">
                                      <p:cBhvr additive="base">
                                        <p:cTn id="84" dur="500" fill="hold"/>
                                        <p:tgtEl>
                                          <p:spTgt spid="7">
                                            <p:graphicEl>
                                              <a:dgm id="{F0748B1E-617C-40B5-92E3-BB6352DC8E3F}"/>
                                            </p:graphic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7">
                                            <p:graphicEl>
                                              <a:dgm id="{F0748B1E-617C-40B5-92E3-BB6352DC8E3F}"/>
                                            </p:graphicEl>
                                          </p:spTgt>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9" fill="hold" grpId="0" nodeType="clickEffect">
                                  <p:stCondLst>
                                    <p:cond delay="0"/>
                                  </p:stCondLst>
                                  <p:childTnLst>
                                    <p:set>
                                      <p:cBhvr>
                                        <p:cTn id="89" dur="1" fill="hold">
                                          <p:stCondLst>
                                            <p:cond delay="0"/>
                                          </p:stCondLst>
                                        </p:cTn>
                                        <p:tgtEl>
                                          <p:spTgt spid="7">
                                            <p:graphicEl>
                                              <a:dgm id="{CBF94CEA-CDEA-4B0F-9BE1-4764B7B16EA0}"/>
                                            </p:graphicEl>
                                          </p:spTgt>
                                        </p:tgtEl>
                                        <p:attrNameLst>
                                          <p:attrName>style.visibility</p:attrName>
                                        </p:attrNameLst>
                                      </p:cBhvr>
                                      <p:to>
                                        <p:strVal val="visible"/>
                                      </p:to>
                                    </p:set>
                                    <p:anim calcmode="lin" valueType="num">
                                      <p:cBhvr additive="base">
                                        <p:cTn id="90" dur="500" fill="hold"/>
                                        <p:tgtEl>
                                          <p:spTgt spid="7">
                                            <p:graphicEl>
                                              <a:dgm id="{CBF94CEA-CDEA-4B0F-9BE1-4764B7B16EA0}"/>
                                            </p:graphic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7">
                                            <p:graphicEl>
                                              <a:dgm id="{CBF94CEA-CDEA-4B0F-9BE1-4764B7B16EA0}"/>
                                            </p:graphicEl>
                                          </p:spTgt>
                                        </p:tgtEl>
                                        <p:attrNameLst>
                                          <p:attrName>ppt_y</p:attrName>
                                        </p:attrNameLst>
                                      </p:cBhvr>
                                      <p:tavLst>
                                        <p:tav tm="0">
                                          <p:val>
                                            <p:strVal val="0-#ppt_h/2"/>
                                          </p:val>
                                        </p:tav>
                                        <p:tav tm="100000">
                                          <p:val>
                                            <p:strVal val="#ppt_y"/>
                                          </p:val>
                                        </p:tav>
                                      </p:tavLst>
                                    </p:anim>
                                  </p:childTnLst>
                                </p:cTn>
                              </p:par>
                              <p:par>
                                <p:cTn id="92" presetID="2" presetClass="entr" presetSubtype="9" fill="hold" grpId="0" nodeType="withEffect">
                                  <p:stCondLst>
                                    <p:cond delay="0"/>
                                  </p:stCondLst>
                                  <p:childTnLst>
                                    <p:set>
                                      <p:cBhvr>
                                        <p:cTn id="93" dur="1" fill="hold">
                                          <p:stCondLst>
                                            <p:cond delay="0"/>
                                          </p:stCondLst>
                                        </p:cTn>
                                        <p:tgtEl>
                                          <p:spTgt spid="7">
                                            <p:graphicEl>
                                              <a:dgm id="{A60915A2-4B12-4805-AA67-4FE082AF9FEB}"/>
                                            </p:graphicEl>
                                          </p:spTgt>
                                        </p:tgtEl>
                                        <p:attrNameLst>
                                          <p:attrName>style.visibility</p:attrName>
                                        </p:attrNameLst>
                                      </p:cBhvr>
                                      <p:to>
                                        <p:strVal val="visible"/>
                                      </p:to>
                                    </p:set>
                                    <p:anim calcmode="lin" valueType="num">
                                      <p:cBhvr additive="base">
                                        <p:cTn id="94" dur="500" fill="hold"/>
                                        <p:tgtEl>
                                          <p:spTgt spid="7">
                                            <p:graphicEl>
                                              <a:dgm id="{A60915A2-4B12-4805-AA67-4FE082AF9FEB}"/>
                                            </p:graphicEl>
                                          </p:spTgt>
                                        </p:tgtEl>
                                        <p:attrNameLst>
                                          <p:attrName>ppt_x</p:attrName>
                                        </p:attrNameLst>
                                      </p:cBhvr>
                                      <p:tavLst>
                                        <p:tav tm="0">
                                          <p:val>
                                            <p:strVal val="0-#ppt_w/2"/>
                                          </p:val>
                                        </p:tav>
                                        <p:tav tm="100000">
                                          <p:val>
                                            <p:strVal val="#ppt_x"/>
                                          </p:val>
                                        </p:tav>
                                      </p:tavLst>
                                    </p:anim>
                                    <p:anim calcmode="lin" valueType="num">
                                      <p:cBhvr additive="base">
                                        <p:cTn id="95" dur="500" fill="hold"/>
                                        <p:tgtEl>
                                          <p:spTgt spid="7">
                                            <p:graphicEl>
                                              <a:dgm id="{A60915A2-4B12-4805-AA67-4FE082AF9FEB}"/>
                                            </p:graphicEl>
                                          </p:spTgt>
                                        </p:tgtEl>
                                        <p:attrNameLst>
                                          <p:attrName>ppt_y</p:attrName>
                                        </p:attrNameLst>
                                      </p:cBhvr>
                                      <p:tavLst>
                                        <p:tav tm="0">
                                          <p:val>
                                            <p:strVal val="0-#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9" fill="hold" grpId="0" nodeType="clickEffect">
                                  <p:stCondLst>
                                    <p:cond delay="0"/>
                                  </p:stCondLst>
                                  <p:childTnLst>
                                    <p:set>
                                      <p:cBhvr>
                                        <p:cTn id="99" dur="1" fill="hold">
                                          <p:stCondLst>
                                            <p:cond delay="0"/>
                                          </p:stCondLst>
                                        </p:cTn>
                                        <p:tgtEl>
                                          <p:spTgt spid="7">
                                            <p:graphicEl>
                                              <a:dgm id="{5FD113AD-3E58-499E-BFDC-6D4AF24968CB}"/>
                                            </p:graphicEl>
                                          </p:spTgt>
                                        </p:tgtEl>
                                        <p:attrNameLst>
                                          <p:attrName>style.visibility</p:attrName>
                                        </p:attrNameLst>
                                      </p:cBhvr>
                                      <p:to>
                                        <p:strVal val="visible"/>
                                      </p:to>
                                    </p:set>
                                    <p:anim calcmode="lin" valueType="num">
                                      <p:cBhvr additive="base">
                                        <p:cTn id="100" dur="500" fill="hold"/>
                                        <p:tgtEl>
                                          <p:spTgt spid="7">
                                            <p:graphicEl>
                                              <a:dgm id="{5FD113AD-3E58-499E-BFDC-6D4AF24968CB}"/>
                                            </p:graphic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7">
                                            <p:graphicEl>
                                              <a:dgm id="{5FD113AD-3E58-499E-BFDC-6D4AF24968CB}"/>
                                            </p:graphicEl>
                                          </p:spTgt>
                                        </p:tgtEl>
                                        <p:attrNameLst>
                                          <p:attrName>ppt_y</p:attrName>
                                        </p:attrNameLst>
                                      </p:cBhvr>
                                      <p:tavLst>
                                        <p:tav tm="0">
                                          <p:val>
                                            <p:strVal val="0-#ppt_h/2"/>
                                          </p:val>
                                        </p:tav>
                                        <p:tav tm="100000">
                                          <p:val>
                                            <p:strVal val="#ppt_y"/>
                                          </p:val>
                                        </p:tav>
                                      </p:tavLst>
                                    </p:anim>
                                  </p:childTnLst>
                                </p:cTn>
                              </p:par>
                              <p:par>
                                <p:cTn id="102" presetID="2" presetClass="entr" presetSubtype="9" fill="hold" grpId="0" nodeType="withEffect">
                                  <p:stCondLst>
                                    <p:cond delay="0"/>
                                  </p:stCondLst>
                                  <p:childTnLst>
                                    <p:set>
                                      <p:cBhvr>
                                        <p:cTn id="103" dur="1" fill="hold">
                                          <p:stCondLst>
                                            <p:cond delay="0"/>
                                          </p:stCondLst>
                                        </p:cTn>
                                        <p:tgtEl>
                                          <p:spTgt spid="7">
                                            <p:graphicEl>
                                              <a:dgm id="{E5ED6D59-07CE-4E24-8102-8280DB3439D8}"/>
                                            </p:graphicEl>
                                          </p:spTgt>
                                        </p:tgtEl>
                                        <p:attrNameLst>
                                          <p:attrName>style.visibility</p:attrName>
                                        </p:attrNameLst>
                                      </p:cBhvr>
                                      <p:to>
                                        <p:strVal val="visible"/>
                                      </p:to>
                                    </p:set>
                                    <p:anim calcmode="lin" valueType="num">
                                      <p:cBhvr additive="base">
                                        <p:cTn id="104" dur="500" fill="hold"/>
                                        <p:tgtEl>
                                          <p:spTgt spid="7">
                                            <p:graphicEl>
                                              <a:dgm id="{E5ED6D59-07CE-4E24-8102-8280DB3439D8}"/>
                                            </p:graphicEl>
                                          </p:spTgt>
                                        </p:tgtEl>
                                        <p:attrNameLst>
                                          <p:attrName>ppt_x</p:attrName>
                                        </p:attrNameLst>
                                      </p:cBhvr>
                                      <p:tavLst>
                                        <p:tav tm="0">
                                          <p:val>
                                            <p:strVal val="0-#ppt_w/2"/>
                                          </p:val>
                                        </p:tav>
                                        <p:tav tm="100000">
                                          <p:val>
                                            <p:strVal val="#ppt_x"/>
                                          </p:val>
                                        </p:tav>
                                      </p:tavLst>
                                    </p:anim>
                                    <p:anim calcmode="lin" valueType="num">
                                      <p:cBhvr additive="base">
                                        <p:cTn id="105" dur="500" fill="hold"/>
                                        <p:tgtEl>
                                          <p:spTgt spid="7">
                                            <p:graphicEl>
                                              <a:dgm id="{E5ED6D59-07CE-4E24-8102-8280DB3439D8}"/>
                                            </p:graphicEl>
                                          </p:spTgt>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9" fill="hold" grpId="0" nodeType="clickEffect">
                                  <p:stCondLst>
                                    <p:cond delay="0"/>
                                  </p:stCondLst>
                                  <p:childTnLst>
                                    <p:set>
                                      <p:cBhvr>
                                        <p:cTn id="109" dur="1" fill="hold">
                                          <p:stCondLst>
                                            <p:cond delay="0"/>
                                          </p:stCondLst>
                                        </p:cTn>
                                        <p:tgtEl>
                                          <p:spTgt spid="7">
                                            <p:graphicEl>
                                              <a:dgm id="{1B1A4862-9E41-4D47-8495-3E9E25C8D9A1}"/>
                                            </p:graphicEl>
                                          </p:spTgt>
                                        </p:tgtEl>
                                        <p:attrNameLst>
                                          <p:attrName>style.visibility</p:attrName>
                                        </p:attrNameLst>
                                      </p:cBhvr>
                                      <p:to>
                                        <p:strVal val="visible"/>
                                      </p:to>
                                    </p:set>
                                    <p:anim calcmode="lin" valueType="num">
                                      <p:cBhvr additive="base">
                                        <p:cTn id="110" dur="500" fill="hold"/>
                                        <p:tgtEl>
                                          <p:spTgt spid="7">
                                            <p:graphicEl>
                                              <a:dgm id="{1B1A4862-9E41-4D47-8495-3E9E25C8D9A1}"/>
                                            </p:graphicEl>
                                          </p:spTgt>
                                        </p:tgtEl>
                                        <p:attrNameLst>
                                          <p:attrName>ppt_x</p:attrName>
                                        </p:attrNameLst>
                                      </p:cBhvr>
                                      <p:tavLst>
                                        <p:tav tm="0">
                                          <p:val>
                                            <p:strVal val="0-#ppt_w/2"/>
                                          </p:val>
                                        </p:tav>
                                        <p:tav tm="100000">
                                          <p:val>
                                            <p:strVal val="#ppt_x"/>
                                          </p:val>
                                        </p:tav>
                                      </p:tavLst>
                                    </p:anim>
                                    <p:anim calcmode="lin" valueType="num">
                                      <p:cBhvr additive="base">
                                        <p:cTn id="111" dur="500" fill="hold"/>
                                        <p:tgtEl>
                                          <p:spTgt spid="7">
                                            <p:graphicEl>
                                              <a:dgm id="{1B1A4862-9E41-4D47-8495-3E9E25C8D9A1}"/>
                                            </p:graphicEl>
                                          </p:spTgt>
                                        </p:tgtEl>
                                        <p:attrNameLst>
                                          <p:attrName>ppt_y</p:attrName>
                                        </p:attrNameLst>
                                      </p:cBhvr>
                                      <p:tavLst>
                                        <p:tav tm="0">
                                          <p:val>
                                            <p:strVal val="0-#ppt_h/2"/>
                                          </p:val>
                                        </p:tav>
                                        <p:tav tm="100000">
                                          <p:val>
                                            <p:strVal val="#ppt_y"/>
                                          </p:val>
                                        </p:tav>
                                      </p:tavLst>
                                    </p:anim>
                                  </p:childTnLst>
                                </p:cTn>
                              </p:par>
                              <p:par>
                                <p:cTn id="112" presetID="2" presetClass="entr" presetSubtype="9" fill="hold" grpId="0" nodeType="withEffect">
                                  <p:stCondLst>
                                    <p:cond delay="0"/>
                                  </p:stCondLst>
                                  <p:childTnLst>
                                    <p:set>
                                      <p:cBhvr>
                                        <p:cTn id="113" dur="1" fill="hold">
                                          <p:stCondLst>
                                            <p:cond delay="0"/>
                                          </p:stCondLst>
                                        </p:cTn>
                                        <p:tgtEl>
                                          <p:spTgt spid="7">
                                            <p:graphicEl>
                                              <a:dgm id="{A65A607A-BB0F-409B-B0E5-46BB4C6D5510}"/>
                                            </p:graphicEl>
                                          </p:spTgt>
                                        </p:tgtEl>
                                        <p:attrNameLst>
                                          <p:attrName>style.visibility</p:attrName>
                                        </p:attrNameLst>
                                      </p:cBhvr>
                                      <p:to>
                                        <p:strVal val="visible"/>
                                      </p:to>
                                    </p:set>
                                    <p:anim calcmode="lin" valueType="num">
                                      <p:cBhvr additive="base">
                                        <p:cTn id="114" dur="500" fill="hold"/>
                                        <p:tgtEl>
                                          <p:spTgt spid="7">
                                            <p:graphicEl>
                                              <a:dgm id="{A65A607A-BB0F-409B-B0E5-46BB4C6D5510}"/>
                                            </p:graphicEl>
                                          </p:spTgt>
                                        </p:tgtEl>
                                        <p:attrNameLst>
                                          <p:attrName>ppt_x</p:attrName>
                                        </p:attrNameLst>
                                      </p:cBhvr>
                                      <p:tavLst>
                                        <p:tav tm="0">
                                          <p:val>
                                            <p:strVal val="0-#ppt_w/2"/>
                                          </p:val>
                                        </p:tav>
                                        <p:tav tm="100000">
                                          <p:val>
                                            <p:strVal val="#ppt_x"/>
                                          </p:val>
                                        </p:tav>
                                      </p:tavLst>
                                    </p:anim>
                                    <p:anim calcmode="lin" valueType="num">
                                      <p:cBhvr additive="base">
                                        <p:cTn id="115" dur="500" fill="hold"/>
                                        <p:tgtEl>
                                          <p:spTgt spid="7">
                                            <p:graphicEl>
                                              <a:dgm id="{A65A607A-BB0F-409B-B0E5-46BB4C6D5510}"/>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graphicFrame>
        <p:nvGraphicFramePr>
          <p:cNvPr id="7" name="Marcador de contenido 6"/>
          <p:cNvGraphicFramePr>
            <a:graphicFrameLocks noGrp="1"/>
          </p:cNvGraphicFramePr>
          <p:nvPr>
            <p:ph sz="half" idx="1"/>
            <p:extLst>
              <p:ext uri="{D42A27DB-BD31-4B8C-83A1-F6EECF244321}">
                <p14:modId xmlns:p14="http://schemas.microsoft.com/office/powerpoint/2010/main" val="3057509432"/>
              </p:ext>
            </p:extLst>
          </p:nvPr>
        </p:nvGraphicFramePr>
        <p:xfrm>
          <a:off x="6457449" y="873961"/>
          <a:ext cx="5400000" cy="545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3453" y="1410119"/>
            <a:ext cx="5751095" cy="4701923"/>
          </a:xfrm>
          <a:prstGeom prst="rect">
            <a:avLst/>
          </a:prstGeom>
          <a:noFill/>
        </p:spPr>
      </p:pic>
    </p:spTree>
    <p:extLst>
      <p:ext uri="{BB962C8B-B14F-4D97-AF65-F5344CB8AC3E}">
        <p14:creationId xmlns:p14="http://schemas.microsoft.com/office/powerpoint/2010/main" val="2226286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7">
                                            <p:graphicEl>
                                              <a:dgm id="{5525504A-1807-4A39-8C57-B5C08FF814A5}"/>
                                            </p:graphicEl>
                                          </p:spTgt>
                                        </p:tgtEl>
                                        <p:attrNameLst>
                                          <p:attrName>style.visibility</p:attrName>
                                        </p:attrNameLst>
                                      </p:cBhvr>
                                      <p:to>
                                        <p:strVal val="visible"/>
                                      </p:to>
                                    </p:set>
                                    <p:anim calcmode="lin" valueType="num">
                                      <p:cBhvr additive="base">
                                        <p:cTn id="12" dur="500" fill="hold"/>
                                        <p:tgtEl>
                                          <p:spTgt spid="7">
                                            <p:graphicEl>
                                              <a:dgm id="{5525504A-1807-4A39-8C57-B5C08FF814A5}"/>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graphicEl>
                                              <a:dgm id="{5525504A-1807-4A39-8C57-B5C08FF814A5}"/>
                                            </p:graphic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7">
                                            <p:graphicEl>
                                              <a:dgm id="{8BF6DD50-4701-4EA7-90A0-E746D4609667}"/>
                                            </p:graphicEl>
                                          </p:spTgt>
                                        </p:tgtEl>
                                        <p:attrNameLst>
                                          <p:attrName>style.visibility</p:attrName>
                                        </p:attrNameLst>
                                      </p:cBhvr>
                                      <p:to>
                                        <p:strVal val="visible"/>
                                      </p:to>
                                    </p:set>
                                    <p:anim calcmode="lin" valueType="num">
                                      <p:cBhvr additive="base">
                                        <p:cTn id="18" dur="500" fill="hold"/>
                                        <p:tgtEl>
                                          <p:spTgt spid="7">
                                            <p:graphicEl>
                                              <a:dgm id="{8BF6DD50-4701-4EA7-90A0-E746D4609667}"/>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graphicEl>
                                              <a:dgm id="{8BF6DD50-4701-4EA7-90A0-E746D4609667}"/>
                                            </p:graphic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7">
                                            <p:graphicEl>
                                              <a:dgm id="{9305DE95-F378-4D68-A752-73649048609F}"/>
                                            </p:graphicEl>
                                          </p:spTgt>
                                        </p:tgtEl>
                                        <p:attrNameLst>
                                          <p:attrName>style.visibility</p:attrName>
                                        </p:attrNameLst>
                                      </p:cBhvr>
                                      <p:to>
                                        <p:strVal val="visible"/>
                                      </p:to>
                                    </p:set>
                                    <p:anim calcmode="lin" valueType="num">
                                      <p:cBhvr additive="base">
                                        <p:cTn id="24" dur="500" fill="hold"/>
                                        <p:tgtEl>
                                          <p:spTgt spid="7">
                                            <p:graphicEl>
                                              <a:dgm id="{9305DE95-F378-4D68-A752-73649048609F}"/>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graphicEl>
                                              <a:dgm id="{9305DE95-F378-4D68-A752-73649048609F}"/>
                                            </p:graphic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7">
                                            <p:graphicEl>
                                              <a:dgm id="{4BA890A6-5251-46B0-9CC9-A6804EDF3189}"/>
                                            </p:graphicEl>
                                          </p:spTgt>
                                        </p:tgtEl>
                                        <p:attrNameLst>
                                          <p:attrName>style.visibility</p:attrName>
                                        </p:attrNameLst>
                                      </p:cBhvr>
                                      <p:to>
                                        <p:strVal val="visible"/>
                                      </p:to>
                                    </p:set>
                                    <p:anim calcmode="lin" valueType="num">
                                      <p:cBhvr additive="base">
                                        <p:cTn id="30" dur="500" fill="hold"/>
                                        <p:tgtEl>
                                          <p:spTgt spid="7">
                                            <p:graphicEl>
                                              <a:dgm id="{4BA890A6-5251-46B0-9CC9-A6804EDF3189}"/>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graphicEl>
                                              <a:dgm id="{4BA890A6-5251-46B0-9CC9-A6804EDF318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2925" y="2613660"/>
            <a:ext cx="8915400" cy="3777622"/>
          </a:xfrm>
        </p:spPr>
        <p:txBody>
          <a:bodyPr>
            <a:normAutofit/>
          </a:bodyPr>
          <a:lstStyle/>
          <a:p>
            <a:pPr marL="0" indent="0" algn="just">
              <a:buNone/>
            </a:pPr>
            <a:r>
              <a:rPr lang="es-EC" sz="3600" dirty="0">
                <a:latin typeface="Bodoni MT" panose="02070603080606020203" pitchFamily="18" charset="0"/>
              </a:rPr>
              <a:t>¿Cuáles son las causas que determinan la carencia de profesionales en la Gestión de Riesgo en la Provincia de Santo Domingo de los Tsáchilas en el periodo 2016 – 2017?</a:t>
            </a:r>
            <a:endParaRPr lang="es-ES" sz="3600" dirty="0">
              <a:latin typeface="Bodoni MT" panose="02070603080606020203" pitchFamily="18" charset="0"/>
            </a:endParaRPr>
          </a:p>
        </p:txBody>
      </p:sp>
      <p:sp>
        <p:nvSpPr>
          <p:cNvPr id="4" name="Título 1"/>
          <p:cNvSpPr>
            <a:spLocks noGrp="1"/>
          </p:cNvSpPr>
          <p:nvPr>
            <p:ph type="title"/>
          </p:nvPr>
        </p:nvSpPr>
        <p:spPr>
          <a:xfrm>
            <a:off x="2592925" y="1279616"/>
            <a:ext cx="8911687" cy="656050"/>
          </a:xfrm>
        </p:spPr>
        <p:txBody>
          <a:bodyPr/>
          <a:lstStyle/>
          <a:p>
            <a:r>
              <a:rPr lang="es-ES" b="1" dirty="0" smtClean="0"/>
              <a:t>FORMULACIÓN DEL PROBLEMA</a:t>
            </a:r>
            <a:endParaRPr lang="es-ES" b="1" dirty="0"/>
          </a:p>
        </p:txBody>
      </p:sp>
      <p:pic>
        <p:nvPicPr>
          <p:cNvPr id="5" name="1 Imagen" descr="C:\Documents and Settings\mpalacios\Escritorio\LOGOTIPOS UNIVERSIDADa\LOGO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4394" y="326013"/>
            <a:ext cx="2350218" cy="5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488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819191" y="1212472"/>
            <a:ext cx="8911687" cy="1280890"/>
          </a:xfrm>
        </p:spPr>
        <p:txBody>
          <a:bodyPr>
            <a:normAutofit/>
          </a:bodyPr>
          <a:lstStyle/>
          <a:p>
            <a:r>
              <a:rPr lang="es-ES" sz="4000" b="1" dirty="0" smtClean="0"/>
              <a:t>FORMACIÓN PROFESIONAL EN GR</a:t>
            </a:r>
            <a:endParaRPr lang="es-ES" sz="4000" b="1" dirty="0"/>
          </a:p>
        </p:txBody>
      </p:sp>
      <p:sp>
        <p:nvSpPr>
          <p:cNvPr id="4" name="Marcador de contenido 3"/>
          <p:cNvSpPr>
            <a:spLocks noGrp="1"/>
          </p:cNvSpPr>
          <p:nvPr>
            <p:ph idx="1"/>
          </p:nvPr>
        </p:nvSpPr>
        <p:spPr>
          <a:xfrm>
            <a:off x="1819191" y="2276794"/>
            <a:ext cx="8915400" cy="3777622"/>
          </a:xfrm>
        </p:spPr>
        <p:txBody>
          <a:bodyPr>
            <a:normAutofit/>
          </a:bodyPr>
          <a:lstStyle/>
          <a:p>
            <a:pPr marL="0" indent="0" algn="just">
              <a:buNone/>
            </a:pPr>
            <a:r>
              <a:rPr lang="es-EC" sz="3600" dirty="0">
                <a:latin typeface="Bodoni MT" panose="02070603080606020203" pitchFamily="18" charset="0"/>
              </a:rPr>
              <a:t>Es necesario señalar que a nivel suramericano las grandes universidades no ofertan una profesión similar a Gestión de Riesgos, pues abarcan cursos preparatorios o diplomados de la oferta académica en mención.</a:t>
            </a:r>
            <a:endParaRPr lang="es-ES" sz="3600" dirty="0">
              <a:latin typeface="Bodoni MT" panose="02070603080606020203" pitchFamily="18" charset="0"/>
            </a:endParaRPr>
          </a:p>
          <a:p>
            <a:pPr marL="0" indent="0" algn="just">
              <a:buNone/>
            </a:pPr>
            <a:endParaRPr lang="es-ES" sz="3600" dirty="0">
              <a:latin typeface="Bodoni MT" panose="02070603080606020203" pitchFamily="18" charset="0"/>
            </a:endParaRPr>
          </a:p>
        </p:txBody>
      </p:sp>
    </p:spTree>
    <p:extLst>
      <p:ext uri="{BB962C8B-B14F-4D97-AF65-F5344CB8AC3E}">
        <p14:creationId xmlns:p14="http://schemas.microsoft.com/office/powerpoint/2010/main" val="429211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508793" y="991073"/>
            <a:ext cx="10116135" cy="1280890"/>
          </a:xfrm>
        </p:spPr>
        <p:txBody>
          <a:bodyPr>
            <a:normAutofit fontScale="90000"/>
          </a:bodyPr>
          <a:lstStyle/>
          <a:p>
            <a:r>
              <a:rPr lang="es-EC" b="1" dirty="0" smtClean="0"/>
              <a:t>TENDENCIA DE GRADUADOS EN CARRERAS Y PROGRAMAS RELACIONADOS CON LA GESTIÓN DE RIESGOS</a:t>
            </a:r>
            <a:endParaRPr lang="es-ES" sz="4000" b="1" dirty="0"/>
          </a:p>
        </p:txBody>
      </p:sp>
      <p:graphicFrame>
        <p:nvGraphicFramePr>
          <p:cNvPr id="7" name="Gráfico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746F8E86-503D-4F55-852A-A10544237072}"/>
              </a:ext>
            </a:extLst>
          </p:cNvPr>
          <p:cNvGraphicFramePr/>
          <p:nvPr>
            <p:extLst>
              <p:ext uri="{D42A27DB-BD31-4B8C-83A1-F6EECF244321}">
                <p14:modId xmlns:p14="http://schemas.microsoft.com/office/powerpoint/2010/main" val="2279813650"/>
              </p:ext>
            </p:extLst>
          </p:nvPr>
        </p:nvGraphicFramePr>
        <p:xfrm>
          <a:off x="1819191" y="2464159"/>
          <a:ext cx="9105483" cy="41291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2264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4" y="509810"/>
            <a:ext cx="10116135" cy="1280890"/>
          </a:xfrm>
        </p:spPr>
        <p:txBody>
          <a:bodyPr>
            <a:normAutofit fontScale="90000"/>
          </a:bodyPr>
          <a:lstStyle/>
          <a:p>
            <a:r>
              <a:rPr lang="es-EC" b="1" dirty="0" smtClean="0"/>
              <a:t>TÍTULOS REGISTRADOS EN CARRERAS Y PROGRAMAS RELACIONADOS CON LA GESTIÓN DE RIESGO A NIVEL NACIONAL</a:t>
            </a:r>
            <a:r>
              <a:rPr lang="es-EC" dirty="0" smtClean="0"/>
              <a:t>.</a:t>
            </a:r>
            <a:endParaRPr lang="es-ES" sz="4000" b="1" dirty="0"/>
          </a:p>
        </p:txBody>
      </p:sp>
      <p:graphicFrame>
        <p:nvGraphicFramePr>
          <p:cNvPr id="9" name="Gráfico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1743EEBE-E4DC-41CE-B283-9B1DEEFDCD79}"/>
              </a:ext>
            </a:extLst>
          </p:cNvPr>
          <p:cNvGraphicFramePr/>
          <p:nvPr>
            <p:extLst>
              <p:ext uri="{D42A27DB-BD31-4B8C-83A1-F6EECF244321}">
                <p14:modId xmlns:p14="http://schemas.microsoft.com/office/powerpoint/2010/main" val="1186284082"/>
              </p:ext>
            </p:extLst>
          </p:nvPr>
        </p:nvGraphicFramePr>
        <p:xfrm>
          <a:off x="2881679" y="2213811"/>
          <a:ext cx="7200783" cy="44516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1520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3" dur="1000"/>
                                        <p:tgtEl>
                                          <p:spTgt spid="9">
                                            <p:graphicEl>
                                              <a:chart seriesIdx="-3" categoryIdx="-3" bldStep="gridLegend"/>
                                            </p:graphicEl>
                                          </p:spTgt>
                                        </p:tgtEl>
                                      </p:cBhvr>
                                    </p:animEffect>
                                    <p:anim calcmode="lin" valueType="num">
                                      <p:cBhvr>
                                        <p:cTn id="14"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20" dur="1000"/>
                                        <p:tgtEl>
                                          <p:spTgt spid="9">
                                            <p:graphicEl>
                                              <a:chart seriesIdx="-4" categoryIdx="0" bldStep="category"/>
                                            </p:graphicEl>
                                          </p:spTgt>
                                        </p:tgtEl>
                                      </p:cBhvr>
                                    </p:animEffect>
                                    <p:anim calcmode="lin" valueType="num">
                                      <p:cBhvr>
                                        <p:cTn id="21" dur="1000" fill="hold"/>
                                        <p:tgtEl>
                                          <p:spTgt spid="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9">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27" dur="1000"/>
                                        <p:tgtEl>
                                          <p:spTgt spid="9">
                                            <p:graphicEl>
                                              <a:chart seriesIdx="-4" categoryIdx="1" bldStep="category"/>
                                            </p:graphicEl>
                                          </p:spTgt>
                                        </p:tgtEl>
                                      </p:cBhvr>
                                    </p:animEffect>
                                    <p:anim calcmode="lin" valueType="num">
                                      <p:cBhvr>
                                        <p:cTn id="28" dur="1000" fill="hold"/>
                                        <p:tgtEl>
                                          <p:spTgt spid="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9">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fade">
                                      <p:cBhvr>
                                        <p:cTn id="34" dur="1000"/>
                                        <p:tgtEl>
                                          <p:spTgt spid="9">
                                            <p:graphicEl>
                                              <a:chart seriesIdx="-4" categoryIdx="2" bldStep="category"/>
                                            </p:graphicEl>
                                          </p:spTgt>
                                        </p:tgtEl>
                                      </p:cBhvr>
                                    </p:animEffect>
                                    <p:anim calcmode="lin" valueType="num">
                                      <p:cBhvr>
                                        <p:cTn id="35" dur="1000" fill="hold"/>
                                        <p:tgtEl>
                                          <p:spTgt spid="9">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9">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fade">
                                      <p:cBhvr>
                                        <p:cTn id="41" dur="1000"/>
                                        <p:tgtEl>
                                          <p:spTgt spid="9">
                                            <p:graphicEl>
                                              <a:chart seriesIdx="-4" categoryIdx="3" bldStep="category"/>
                                            </p:graphicEl>
                                          </p:spTgt>
                                        </p:tgtEl>
                                      </p:cBhvr>
                                    </p:animEffect>
                                    <p:anim calcmode="lin" valueType="num">
                                      <p:cBhvr>
                                        <p:cTn id="42" dur="1000" fill="hold"/>
                                        <p:tgtEl>
                                          <p:spTgt spid="9">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3" dur="1000" fill="hold"/>
                                        <p:tgtEl>
                                          <p:spTgt spid="9">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graphicEl>
                                              <a:chart seriesIdx="-4" categoryIdx="4" bldStep="category"/>
                                            </p:graphicEl>
                                          </p:spTgt>
                                        </p:tgtEl>
                                        <p:attrNameLst>
                                          <p:attrName>style.visibility</p:attrName>
                                        </p:attrNameLst>
                                      </p:cBhvr>
                                      <p:to>
                                        <p:strVal val="visible"/>
                                      </p:to>
                                    </p:set>
                                    <p:animEffect transition="in" filter="fade">
                                      <p:cBhvr>
                                        <p:cTn id="48" dur="1000"/>
                                        <p:tgtEl>
                                          <p:spTgt spid="9">
                                            <p:graphicEl>
                                              <a:chart seriesIdx="-4" categoryIdx="4" bldStep="category"/>
                                            </p:graphicEl>
                                          </p:spTgt>
                                        </p:tgtEl>
                                      </p:cBhvr>
                                    </p:animEffect>
                                    <p:anim calcmode="lin" valueType="num">
                                      <p:cBhvr>
                                        <p:cTn id="49" dur="1000" fill="hold"/>
                                        <p:tgtEl>
                                          <p:spTgt spid="9">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9">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graphicEl>
                                              <a:chart seriesIdx="-4" categoryIdx="5" bldStep="category"/>
                                            </p:graphicEl>
                                          </p:spTgt>
                                        </p:tgtEl>
                                        <p:attrNameLst>
                                          <p:attrName>style.visibility</p:attrName>
                                        </p:attrNameLst>
                                      </p:cBhvr>
                                      <p:to>
                                        <p:strVal val="visible"/>
                                      </p:to>
                                    </p:set>
                                    <p:animEffect transition="in" filter="fade">
                                      <p:cBhvr>
                                        <p:cTn id="55" dur="1000"/>
                                        <p:tgtEl>
                                          <p:spTgt spid="9">
                                            <p:graphicEl>
                                              <a:chart seriesIdx="-4" categoryIdx="5" bldStep="category"/>
                                            </p:graphicEl>
                                          </p:spTgt>
                                        </p:tgtEl>
                                      </p:cBhvr>
                                    </p:animEffect>
                                    <p:anim calcmode="lin" valueType="num">
                                      <p:cBhvr>
                                        <p:cTn id="56" dur="1000" fill="hold"/>
                                        <p:tgtEl>
                                          <p:spTgt spid="9">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7" dur="1000" fill="hold"/>
                                        <p:tgtEl>
                                          <p:spTgt spid="9">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Sub>
          <a:bldChart bld="category"/>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4" y="509810"/>
            <a:ext cx="10116135" cy="1280890"/>
          </a:xfrm>
        </p:spPr>
        <p:txBody>
          <a:bodyPr>
            <a:normAutofit fontScale="90000"/>
          </a:bodyPr>
          <a:lstStyle/>
          <a:p>
            <a:r>
              <a:rPr lang="es-EC" b="1" dirty="0" smtClean="0"/>
              <a:t>TÍTULOS REGISTRADOS DE CARRERAS Y PROGRAMAS RELACIONADOS A LA GESTIÓN DE RIESGO</a:t>
            </a:r>
            <a:endParaRPr lang="es-ES" sz="4000" b="1" dirty="0"/>
          </a:p>
        </p:txBody>
      </p:sp>
      <p:graphicFrame>
        <p:nvGraphicFramePr>
          <p:cNvPr id="7" name="Gráfico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6F0205F2-67CA-4443-93E3-824E05234C4A}"/>
              </a:ext>
            </a:extLst>
          </p:cNvPr>
          <p:cNvGraphicFramePr/>
          <p:nvPr>
            <p:extLst>
              <p:ext uri="{D42A27DB-BD31-4B8C-83A1-F6EECF244321}">
                <p14:modId xmlns:p14="http://schemas.microsoft.com/office/powerpoint/2010/main" val="400836022"/>
              </p:ext>
            </p:extLst>
          </p:nvPr>
        </p:nvGraphicFramePr>
        <p:xfrm>
          <a:off x="3530097" y="1790700"/>
          <a:ext cx="6704766" cy="48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0863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p:cTn id="13" dur="500" fill="hold"/>
                                        <p:tgtEl>
                                          <p:spTgt spid="7">
                                            <p:graphicEl>
                                              <a:chart seriesIdx="-3" categoryIdx="-3" bldStep="gridLegend"/>
                                            </p:graphicEl>
                                          </p:spTgt>
                                        </p:tgtEl>
                                        <p:attrNameLst>
                                          <p:attrName>ppt_x</p:attrName>
                                        </p:attrNameLst>
                                      </p:cBhvr>
                                      <p:tavLst>
                                        <p:tav tm="0">
                                          <p:val>
                                            <p:strVal val="#ppt_x-#ppt_w/2"/>
                                          </p:val>
                                        </p:tav>
                                        <p:tav tm="100000">
                                          <p:val>
                                            <p:strVal val="#ppt_x"/>
                                          </p:val>
                                        </p:tav>
                                      </p:tavLst>
                                    </p:anim>
                                    <p:anim calcmode="lin" valueType="num">
                                      <p:cBhvr>
                                        <p:cTn id="14" dur="500" fill="hold"/>
                                        <p:tgtEl>
                                          <p:spTgt spid="7">
                                            <p:graphicEl>
                                              <a:chart seriesIdx="-3" categoryIdx="-3" bldStep="gridLegend"/>
                                            </p:graphicEl>
                                          </p:spTgt>
                                        </p:tgtEl>
                                        <p:attrNameLst>
                                          <p:attrName>ppt_y</p:attrName>
                                        </p:attrNameLst>
                                      </p:cBhvr>
                                      <p:tavLst>
                                        <p:tav tm="0">
                                          <p:val>
                                            <p:strVal val="#ppt_y"/>
                                          </p:val>
                                        </p:tav>
                                        <p:tav tm="100000">
                                          <p:val>
                                            <p:strVal val="#ppt_y"/>
                                          </p:val>
                                        </p:tav>
                                      </p:tavLst>
                                    </p:anim>
                                    <p:anim calcmode="lin" valueType="num">
                                      <p:cBhvr>
                                        <p:cTn id="15" dur="500" fill="hold"/>
                                        <p:tgtEl>
                                          <p:spTgt spid="7">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6" dur="500" fill="hold"/>
                                        <p:tgtEl>
                                          <p:spTgt spid="7">
                                            <p:graphicEl>
                                              <a:chart seriesIdx="-3" categoryIdx="-3" bldStep="gridLegend"/>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p:cTn id="21" dur="500" fill="hold"/>
                                        <p:tgtEl>
                                          <p:spTgt spid="7">
                                            <p:graphicEl>
                                              <a:chart seriesIdx="-4" categoryIdx="0" bldStep="category"/>
                                            </p:graphicEl>
                                          </p:spTgt>
                                        </p:tgtEl>
                                        <p:attrNameLst>
                                          <p:attrName>ppt_x</p:attrName>
                                        </p:attrNameLst>
                                      </p:cBhvr>
                                      <p:tavLst>
                                        <p:tav tm="0">
                                          <p:val>
                                            <p:strVal val="#ppt_x-#ppt_w/2"/>
                                          </p:val>
                                        </p:tav>
                                        <p:tav tm="100000">
                                          <p:val>
                                            <p:strVal val="#ppt_x"/>
                                          </p:val>
                                        </p:tav>
                                      </p:tavLst>
                                    </p:anim>
                                    <p:anim calcmode="lin" valueType="num">
                                      <p:cBhvr>
                                        <p:cTn id="22" dur="500" fill="hold"/>
                                        <p:tgtEl>
                                          <p:spTgt spid="7">
                                            <p:graphicEl>
                                              <a:chart seriesIdx="-4" categoryIdx="0" bldStep="category"/>
                                            </p:graphicEl>
                                          </p:spTgt>
                                        </p:tgtEl>
                                        <p:attrNameLst>
                                          <p:attrName>ppt_y</p:attrName>
                                        </p:attrNameLst>
                                      </p:cBhvr>
                                      <p:tavLst>
                                        <p:tav tm="0">
                                          <p:val>
                                            <p:strVal val="#ppt_y"/>
                                          </p:val>
                                        </p:tav>
                                        <p:tav tm="100000">
                                          <p:val>
                                            <p:strVal val="#ppt_y"/>
                                          </p:val>
                                        </p:tav>
                                      </p:tavLst>
                                    </p:anim>
                                    <p:anim calcmode="lin" valueType="num">
                                      <p:cBhvr>
                                        <p:cTn id="23" dur="500" fill="hold"/>
                                        <p:tgtEl>
                                          <p:spTgt spid="7">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7">
                                            <p:graphicEl>
                                              <a:chart seriesIdx="-4" categoryIdx="0" bldStep="category"/>
                                            </p:graphic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p:cTn id="29" dur="500" fill="hold"/>
                                        <p:tgtEl>
                                          <p:spTgt spid="7">
                                            <p:graphicEl>
                                              <a:chart seriesIdx="-4" categoryIdx="1" bldStep="category"/>
                                            </p:graphicEl>
                                          </p:spTgt>
                                        </p:tgtEl>
                                        <p:attrNameLst>
                                          <p:attrName>ppt_x</p:attrName>
                                        </p:attrNameLst>
                                      </p:cBhvr>
                                      <p:tavLst>
                                        <p:tav tm="0">
                                          <p:val>
                                            <p:strVal val="#ppt_x-#ppt_w/2"/>
                                          </p:val>
                                        </p:tav>
                                        <p:tav tm="100000">
                                          <p:val>
                                            <p:strVal val="#ppt_x"/>
                                          </p:val>
                                        </p:tav>
                                      </p:tavLst>
                                    </p:anim>
                                    <p:anim calcmode="lin" valueType="num">
                                      <p:cBhvr>
                                        <p:cTn id="30" dur="500" fill="hold"/>
                                        <p:tgtEl>
                                          <p:spTgt spid="7">
                                            <p:graphicEl>
                                              <a:chart seriesIdx="-4" categoryIdx="1" bldStep="category"/>
                                            </p:graphicEl>
                                          </p:spTgt>
                                        </p:tgtEl>
                                        <p:attrNameLst>
                                          <p:attrName>ppt_y</p:attrName>
                                        </p:attrNameLst>
                                      </p:cBhvr>
                                      <p:tavLst>
                                        <p:tav tm="0">
                                          <p:val>
                                            <p:strVal val="#ppt_y"/>
                                          </p:val>
                                        </p:tav>
                                        <p:tav tm="100000">
                                          <p:val>
                                            <p:strVal val="#ppt_y"/>
                                          </p:val>
                                        </p:tav>
                                      </p:tavLst>
                                    </p:anim>
                                    <p:anim calcmode="lin" valueType="num">
                                      <p:cBhvr>
                                        <p:cTn id="31" dur="500" fill="hold"/>
                                        <p:tgtEl>
                                          <p:spTgt spid="7">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chart seriesIdx="-4" categoryIdx="1" bldStep="category"/>
                                            </p:graphic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p:cTn id="37" dur="500" fill="hold"/>
                                        <p:tgtEl>
                                          <p:spTgt spid="7">
                                            <p:graphicEl>
                                              <a:chart seriesIdx="-4" categoryIdx="2" bldStep="category"/>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7">
                                            <p:graphicEl>
                                              <a:chart seriesIdx="-4" categoryIdx="2" bldStep="category"/>
                                            </p:graphicEl>
                                          </p:spTgt>
                                        </p:tgtEl>
                                        <p:attrNameLst>
                                          <p:attrName>ppt_y</p:attrName>
                                        </p:attrNameLst>
                                      </p:cBhvr>
                                      <p:tavLst>
                                        <p:tav tm="0">
                                          <p:val>
                                            <p:strVal val="#ppt_y"/>
                                          </p:val>
                                        </p:tav>
                                        <p:tav tm="100000">
                                          <p:val>
                                            <p:strVal val="#ppt_y"/>
                                          </p:val>
                                        </p:tav>
                                      </p:tavLst>
                                    </p:anim>
                                    <p:anim calcmode="lin" valueType="num">
                                      <p:cBhvr>
                                        <p:cTn id="39" dur="500" fill="hold"/>
                                        <p:tgtEl>
                                          <p:spTgt spid="7">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40" dur="500" fill="hold"/>
                                        <p:tgtEl>
                                          <p:spTgt spid="7">
                                            <p:graphicEl>
                                              <a:chart seriesIdx="-4" categoryIdx="2" bldStep="category"/>
                                            </p:graphic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p:cTn id="45" dur="500" fill="hold"/>
                                        <p:tgtEl>
                                          <p:spTgt spid="7">
                                            <p:graphicEl>
                                              <a:chart seriesIdx="-4" categoryIdx="3" bldStep="category"/>
                                            </p:graphicEl>
                                          </p:spTgt>
                                        </p:tgtEl>
                                        <p:attrNameLst>
                                          <p:attrName>ppt_x</p:attrName>
                                        </p:attrNameLst>
                                      </p:cBhvr>
                                      <p:tavLst>
                                        <p:tav tm="0">
                                          <p:val>
                                            <p:strVal val="#ppt_x-#ppt_w/2"/>
                                          </p:val>
                                        </p:tav>
                                        <p:tav tm="100000">
                                          <p:val>
                                            <p:strVal val="#ppt_x"/>
                                          </p:val>
                                        </p:tav>
                                      </p:tavLst>
                                    </p:anim>
                                    <p:anim calcmode="lin" valueType="num">
                                      <p:cBhvr>
                                        <p:cTn id="46" dur="500" fill="hold"/>
                                        <p:tgtEl>
                                          <p:spTgt spid="7">
                                            <p:graphicEl>
                                              <a:chart seriesIdx="-4" categoryIdx="3" bldStep="category"/>
                                            </p:graphicEl>
                                          </p:spTgt>
                                        </p:tgtEl>
                                        <p:attrNameLst>
                                          <p:attrName>ppt_y</p:attrName>
                                        </p:attrNameLst>
                                      </p:cBhvr>
                                      <p:tavLst>
                                        <p:tav tm="0">
                                          <p:val>
                                            <p:strVal val="#ppt_y"/>
                                          </p:val>
                                        </p:tav>
                                        <p:tav tm="100000">
                                          <p:val>
                                            <p:strVal val="#ppt_y"/>
                                          </p:val>
                                        </p:tav>
                                      </p:tavLst>
                                    </p:anim>
                                    <p:anim calcmode="lin" valueType="num">
                                      <p:cBhvr>
                                        <p:cTn id="47" dur="500" fill="hold"/>
                                        <p:tgtEl>
                                          <p:spTgt spid="7">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chart seriesIdx="-4" categoryIdx="3" bldStep="category"/>
                                            </p:graphic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p:cTn id="53" dur="500" fill="hold"/>
                                        <p:tgtEl>
                                          <p:spTgt spid="7">
                                            <p:graphicEl>
                                              <a:chart seriesIdx="-4" categoryIdx="4" bldStep="category"/>
                                            </p:graphicEl>
                                          </p:spTgt>
                                        </p:tgtEl>
                                        <p:attrNameLst>
                                          <p:attrName>ppt_x</p:attrName>
                                        </p:attrNameLst>
                                      </p:cBhvr>
                                      <p:tavLst>
                                        <p:tav tm="0">
                                          <p:val>
                                            <p:strVal val="#ppt_x-#ppt_w/2"/>
                                          </p:val>
                                        </p:tav>
                                        <p:tav tm="100000">
                                          <p:val>
                                            <p:strVal val="#ppt_x"/>
                                          </p:val>
                                        </p:tav>
                                      </p:tavLst>
                                    </p:anim>
                                    <p:anim calcmode="lin" valueType="num">
                                      <p:cBhvr>
                                        <p:cTn id="54" dur="500" fill="hold"/>
                                        <p:tgtEl>
                                          <p:spTgt spid="7">
                                            <p:graphicEl>
                                              <a:chart seriesIdx="-4" categoryIdx="4" bldStep="category"/>
                                            </p:graphicEl>
                                          </p:spTgt>
                                        </p:tgtEl>
                                        <p:attrNameLst>
                                          <p:attrName>ppt_y</p:attrName>
                                        </p:attrNameLst>
                                      </p:cBhvr>
                                      <p:tavLst>
                                        <p:tav tm="0">
                                          <p:val>
                                            <p:strVal val="#ppt_y"/>
                                          </p:val>
                                        </p:tav>
                                        <p:tav tm="100000">
                                          <p:val>
                                            <p:strVal val="#ppt_y"/>
                                          </p:val>
                                        </p:tav>
                                      </p:tavLst>
                                    </p:anim>
                                    <p:anim calcmode="lin" valueType="num">
                                      <p:cBhvr>
                                        <p:cTn id="55" dur="500" fill="hold"/>
                                        <p:tgtEl>
                                          <p:spTgt spid="7">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chart seriesIdx="-4" categoryIdx="4" bldStep="category"/>
                                            </p:graphic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p:cTn id="61" dur="500" fill="hold"/>
                                        <p:tgtEl>
                                          <p:spTgt spid="7">
                                            <p:graphicEl>
                                              <a:chart seriesIdx="-4" categoryIdx="5" bldStep="category"/>
                                            </p:graphicEl>
                                          </p:spTgt>
                                        </p:tgtEl>
                                        <p:attrNameLst>
                                          <p:attrName>ppt_x</p:attrName>
                                        </p:attrNameLst>
                                      </p:cBhvr>
                                      <p:tavLst>
                                        <p:tav tm="0">
                                          <p:val>
                                            <p:strVal val="#ppt_x-#ppt_w/2"/>
                                          </p:val>
                                        </p:tav>
                                        <p:tav tm="100000">
                                          <p:val>
                                            <p:strVal val="#ppt_x"/>
                                          </p:val>
                                        </p:tav>
                                      </p:tavLst>
                                    </p:anim>
                                    <p:anim calcmode="lin" valueType="num">
                                      <p:cBhvr>
                                        <p:cTn id="62" dur="500" fill="hold"/>
                                        <p:tgtEl>
                                          <p:spTgt spid="7">
                                            <p:graphicEl>
                                              <a:chart seriesIdx="-4" categoryIdx="5" bldStep="category"/>
                                            </p:graphicEl>
                                          </p:spTgt>
                                        </p:tgtEl>
                                        <p:attrNameLst>
                                          <p:attrName>ppt_y</p:attrName>
                                        </p:attrNameLst>
                                      </p:cBhvr>
                                      <p:tavLst>
                                        <p:tav tm="0">
                                          <p:val>
                                            <p:strVal val="#ppt_y"/>
                                          </p:val>
                                        </p:tav>
                                        <p:tav tm="100000">
                                          <p:val>
                                            <p:strVal val="#ppt_y"/>
                                          </p:val>
                                        </p:tav>
                                      </p:tavLst>
                                    </p:anim>
                                    <p:anim calcmode="lin" valueType="num">
                                      <p:cBhvr>
                                        <p:cTn id="63" dur="500" fill="hold"/>
                                        <p:tgtEl>
                                          <p:spTgt spid="7">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chart seriesIdx="-4" categoryIdx="5" bldStep="category"/>
                                            </p:graphic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chart seriesIdx="-4" categoryIdx="6" bldStep="category"/>
                                            </p:graphicEl>
                                          </p:spTgt>
                                        </p:tgtEl>
                                        <p:attrNameLst>
                                          <p:attrName>style.visibility</p:attrName>
                                        </p:attrNameLst>
                                      </p:cBhvr>
                                      <p:to>
                                        <p:strVal val="visible"/>
                                      </p:to>
                                    </p:set>
                                    <p:anim calcmode="lin" valueType="num">
                                      <p:cBhvr>
                                        <p:cTn id="69" dur="500" fill="hold"/>
                                        <p:tgtEl>
                                          <p:spTgt spid="7">
                                            <p:graphicEl>
                                              <a:chart seriesIdx="-4" categoryIdx="6" bldStep="category"/>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chart seriesIdx="-4" categoryIdx="6" bldStep="category"/>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chart seriesIdx="-4" categoryIdx="6" bldStep="category"/>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chart seriesIdx="-4" categoryIdx="6" bldStep="category"/>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category"/>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394847" y="509810"/>
            <a:ext cx="8529083" cy="1280890"/>
          </a:xfrm>
        </p:spPr>
        <p:txBody>
          <a:bodyPr>
            <a:normAutofit fontScale="90000"/>
          </a:bodyPr>
          <a:lstStyle/>
          <a:p>
            <a:r>
              <a:rPr lang="es-EC" b="1" dirty="0" smtClean="0"/>
              <a:t>CUPOS OFERTADOS VS CUPOS ACEPTADOS A NIVEL NACIONAL Y DE LAS CARRERAS RELACIONADAS CON GESTIÓN DE RIESGO</a:t>
            </a:r>
            <a:endParaRPr lang="es-ES" sz="4000" b="1" dirty="0"/>
          </a:p>
        </p:txBody>
      </p:sp>
      <p:graphicFrame>
        <p:nvGraphicFramePr>
          <p:cNvPr id="8" name="Gráfico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56814D6-773C-4B64-BB0F-E7D76B9E1EAA}"/>
              </a:ext>
            </a:extLst>
          </p:cNvPr>
          <p:cNvGraphicFramePr/>
          <p:nvPr>
            <p:extLst>
              <p:ext uri="{D42A27DB-BD31-4B8C-83A1-F6EECF244321}">
                <p14:modId xmlns:p14="http://schemas.microsoft.com/office/powerpoint/2010/main" val="751912647"/>
              </p:ext>
            </p:extLst>
          </p:nvPr>
        </p:nvGraphicFramePr>
        <p:xfrm>
          <a:off x="2658408" y="2102133"/>
          <a:ext cx="7004367" cy="45392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107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3" dur="1000"/>
                                        <p:tgtEl>
                                          <p:spTgt spid="8">
                                            <p:graphicEl>
                                              <a:chart seriesIdx="-3" categoryIdx="-3" bldStep="gridLegend"/>
                                            </p:graphicEl>
                                          </p:spTgt>
                                        </p:tgtEl>
                                      </p:cBhvr>
                                    </p:animEffect>
                                    <p:anim calcmode="lin" valueType="num">
                                      <p:cBhvr>
                                        <p:cTn id="14"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fade">
                                      <p:cBhvr>
                                        <p:cTn id="20" dur="1000"/>
                                        <p:tgtEl>
                                          <p:spTgt spid="8">
                                            <p:graphicEl>
                                              <a:chart seriesIdx="0" categoryIdx="0" bldStep="ptInSeries"/>
                                            </p:graphicEl>
                                          </p:spTgt>
                                        </p:tgtEl>
                                      </p:cBhvr>
                                    </p:animEffect>
                                    <p:anim calcmode="lin" valueType="num">
                                      <p:cBhvr>
                                        <p:cTn id="21" dur="1000" fill="hold"/>
                                        <p:tgtEl>
                                          <p:spTgt spid="8">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22" dur="1000" fill="hold"/>
                                        <p:tgtEl>
                                          <p:spTgt spid="8">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fade">
                                      <p:cBhvr>
                                        <p:cTn id="27" dur="1000"/>
                                        <p:tgtEl>
                                          <p:spTgt spid="8">
                                            <p:graphicEl>
                                              <a:chart seriesIdx="0" categoryIdx="1" bldStep="ptInSeries"/>
                                            </p:graphicEl>
                                          </p:spTgt>
                                        </p:tgtEl>
                                      </p:cBhvr>
                                    </p:animEffect>
                                    <p:anim calcmode="lin" valueType="num">
                                      <p:cBhvr>
                                        <p:cTn id="28" dur="1000" fill="hold"/>
                                        <p:tgtEl>
                                          <p:spTgt spid="8">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graphicEl>
                                              <a:chart seriesIdx="1" categoryIdx="0" bldStep="ptInSeries"/>
                                            </p:graphicEl>
                                          </p:spTgt>
                                        </p:tgtEl>
                                        <p:attrNameLst>
                                          <p:attrName>style.visibility</p:attrName>
                                        </p:attrNameLst>
                                      </p:cBhvr>
                                      <p:to>
                                        <p:strVal val="visible"/>
                                      </p:to>
                                    </p:set>
                                    <p:animEffect transition="in" filter="fade">
                                      <p:cBhvr>
                                        <p:cTn id="34" dur="1000"/>
                                        <p:tgtEl>
                                          <p:spTgt spid="8">
                                            <p:graphicEl>
                                              <a:chart seriesIdx="1" categoryIdx="0" bldStep="ptInSeries"/>
                                            </p:graphicEl>
                                          </p:spTgt>
                                        </p:tgtEl>
                                      </p:cBhvr>
                                    </p:animEffect>
                                    <p:anim calcmode="lin" valueType="num">
                                      <p:cBhvr>
                                        <p:cTn id="35" dur="1000" fill="hold"/>
                                        <p:tgtEl>
                                          <p:spTgt spid="8">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p:cTn id="36" dur="1000" fill="hold"/>
                                        <p:tgtEl>
                                          <p:spTgt spid="8">
                                            <p:graphicEl>
                                              <a:chart seriesIdx="1"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graphicEl>
                                              <a:chart seriesIdx="1" categoryIdx="1" bldStep="ptInSeries"/>
                                            </p:graphicEl>
                                          </p:spTgt>
                                        </p:tgtEl>
                                        <p:attrNameLst>
                                          <p:attrName>style.visibility</p:attrName>
                                        </p:attrNameLst>
                                      </p:cBhvr>
                                      <p:to>
                                        <p:strVal val="visible"/>
                                      </p:to>
                                    </p:set>
                                    <p:animEffect transition="in" filter="fade">
                                      <p:cBhvr>
                                        <p:cTn id="41" dur="1000"/>
                                        <p:tgtEl>
                                          <p:spTgt spid="8">
                                            <p:graphicEl>
                                              <a:chart seriesIdx="1" categoryIdx="1" bldStep="ptInSeries"/>
                                            </p:graphicEl>
                                          </p:spTgt>
                                        </p:tgtEl>
                                      </p:cBhvr>
                                    </p:animEffect>
                                    <p:anim calcmode="lin" valueType="num">
                                      <p:cBhvr>
                                        <p:cTn id="42" dur="1000" fill="hold"/>
                                        <p:tgtEl>
                                          <p:spTgt spid="8">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chart seriesIdx="1"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El"/>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487111" y="509810"/>
            <a:ext cx="9203302" cy="1280890"/>
          </a:xfrm>
        </p:spPr>
        <p:txBody>
          <a:bodyPr>
            <a:normAutofit fontScale="90000"/>
          </a:bodyPr>
          <a:lstStyle/>
          <a:p>
            <a:r>
              <a:rPr lang="es-EC" b="1" dirty="0" smtClean="0"/>
              <a:t>CUPOS OFERTADOS Y ACEPTADOS EN CARRERAS RELACIONADAS A LA GESTIÓN DE RIESGO POR PROVINCIA</a:t>
            </a:r>
            <a:endParaRPr lang="es-ES" sz="4000" b="1" dirty="0"/>
          </a:p>
        </p:txBody>
      </p:sp>
      <p:graphicFrame>
        <p:nvGraphicFramePr>
          <p:cNvPr id="7" name="Gráfico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3B8E3E16-6244-48CD-84F4-E57252318837}"/>
              </a:ext>
            </a:extLst>
          </p:cNvPr>
          <p:cNvGraphicFramePr/>
          <p:nvPr>
            <p:extLst>
              <p:ext uri="{D42A27DB-BD31-4B8C-83A1-F6EECF244321}">
                <p14:modId xmlns:p14="http://schemas.microsoft.com/office/powerpoint/2010/main" val="1995292446"/>
              </p:ext>
            </p:extLst>
          </p:nvPr>
        </p:nvGraphicFramePr>
        <p:xfrm>
          <a:off x="2839453" y="2129589"/>
          <a:ext cx="7411451" cy="4535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7682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13" dur="1000"/>
                                        <p:tgtEl>
                                          <p:spTgt spid="7">
                                            <p:graphicEl>
                                              <a:chart seriesIdx="-3" categoryIdx="-3" bldStep="gridLegend"/>
                                            </p:graphicEl>
                                          </p:spTgt>
                                        </p:tgtEl>
                                      </p:cBhvr>
                                    </p:animEffect>
                                    <p:anim calcmode="lin" valueType="num">
                                      <p:cBhvr>
                                        <p:cTn id="14"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20" dur="1000"/>
                                        <p:tgtEl>
                                          <p:spTgt spid="7">
                                            <p:graphicEl>
                                              <a:chart seriesIdx="-4" categoryIdx="0" bldStep="category"/>
                                            </p:graphicEl>
                                          </p:spTgt>
                                        </p:tgtEl>
                                      </p:cBhvr>
                                    </p:animEffect>
                                    <p:anim calcmode="lin" valueType="num">
                                      <p:cBhvr>
                                        <p:cTn id="2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7">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27" dur="1000"/>
                                        <p:tgtEl>
                                          <p:spTgt spid="7">
                                            <p:graphicEl>
                                              <a:chart seriesIdx="-4" categoryIdx="1" bldStep="category"/>
                                            </p:graphicEl>
                                          </p:spTgt>
                                        </p:tgtEl>
                                      </p:cBhvr>
                                    </p:animEffect>
                                    <p:anim calcmode="lin" valueType="num">
                                      <p:cBhvr>
                                        <p:cTn id="28"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7">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34" dur="1000"/>
                                        <p:tgtEl>
                                          <p:spTgt spid="7">
                                            <p:graphicEl>
                                              <a:chart seriesIdx="-4" categoryIdx="2" bldStep="category"/>
                                            </p:graphicEl>
                                          </p:spTgt>
                                        </p:tgtEl>
                                      </p:cBhvr>
                                    </p:animEffect>
                                    <p:anim calcmode="lin" valueType="num">
                                      <p:cBhvr>
                                        <p:cTn id="35"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41" dur="1000"/>
                                        <p:tgtEl>
                                          <p:spTgt spid="7">
                                            <p:graphicEl>
                                              <a:chart seriesIdx="-4" categoryIdx="3" bldStep="category"/>
                                            </p:graphicEl>
                                          </p:spTgt>
                                        </p:tgtEl>
                                      </p:cBhvr>
                                    </p:animEffect>
                                    <p:anim calcmode="lin" valueType="num">
                                      <p:cBhvr>
                                        <p:cTn id="42" dur="1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48" dur="1000"/>
                                        <p:tgtEl>
                                          <p:spTgt spid="7">
                                            <p:graphicEl>
                                              <a:chart seriesIdx="-4" categoryIdx="4" bldStep="category"/>
                                            </p:graphicEl>
                                          </p:spTgt>
                                        </p:tgtEl>
                                      </p:cBhvr>
                                    </p:animEffect>
                                    <p:anim calcmode="lin" valueType="num">
                                      <p:cBhvr>
                                        <p:cTn id="49" dur="10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fade">
                                      <p:cBhvr>
                                        <p:cTn id="55" dur="1000"/>
                                        <p:tgtEl>
                                          <p:spTgt spid="7">
                                            <p:graphicEl>
                                              <a:chart seriesIdx="-4" categoryIdx="5" bldStep="category"/>
                                            </p:graphicEl>
                                          </p:spTgt>
                                        </p:tgtEl>
                                      </p:cBhvr>
                                    </p:animEffect>
                                    <p:anim calcmode="lin" valueType="num">
                                      <p:cBhvr>
                                        <p:cTn id="56" dur="10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category"/>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5" y="509810"/>
            <a:ext cx="9066966" cy="1280890"/>
          </a:xfrm>
        </p:spPr>
        <p:txBody>
          <a:bodyPr>
            <a:normAutofit fontScale="90000"/>
          </a:bodyPr>
          <a:lstStyle/>
          <a:p>
            <a:r>
              <a:rPr lang="es-EC" b="1" dirty="0" smtClean="0"/>
              <a:t>CUPOS OFERTADOS Y ACEPTADOS EN CARRERAS RELACIONADAS A LA GESTIÓN DE RIESGO POR PERIODOS DE POSTULACIÓN</a:t>
            </a:r>
            <a:endParaRPr lang="es-ES" sz="4000" b="1" dirty="0"/>
          </a:p>
        </p:txBody>
      </p:sp>
      <p:graphicFrame>
        <p:nvGraphicFramePr>
          <p:cNvPr id="8" name="Gráfico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BE888D78-AFD7-459A-A2BA-27A2856CFDBB}"/>
              </a:ext>
            </a:extLst>
          </p:cNvPr>
          <p:cNvGraphicFramePr/>
          <p:nvPr>
            <p:extLst>
              <p:ext uri="{D42A27DB-BD31-4B8C-83A1-F6EECF244321}">
                <p14:modId xmlns:p14="http://schemas.microsoft.com/office/powerpoint/2010/main" val="94808686"/>
              </p:ext>
            </p:extLst>
          </p:nvPr>
        </p:nvGraphicFramePr>
        <p:xfrm>
          <a:off x="2736012" y="2213811"/>
          <a:ext cx="7346451" cy="44757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519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3" dur="1000"/>
                                        <p:tgtEl>
                                          <p:spTgt spid="8">
                                            <p:graphicEl>
                                              <a:chart seriesIdx="-3" categoryIdx="-3" bldStep="gridLegend"/>
                                            </p:graphicEl>
                                          </p:spTgt>
                                        </p:tgtEl>
                                      </p:cBhvr>
                                    </p:animEffect>
                                    <p:anim calcmode="lin" valueType="num">
                                      <p:cBhvr>
                                        <p:cTn id="14"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20" dur="1000"/>
                                        <p:tgtEl>
                                          <p:spTgt spid="8">
                                            <p:graphicEl>
                                              <a:chart seriesIdx="0" categoryIdx="-4" bldStep="series"/>
                                            </p:graphicEl>
                                          </p:spTgt>
                                        </p:tgtEl>
                                      </p:cBhvr>
                                    </p:animEffect>
                                    <p:anim calcmode="lin" valueType="num">
                                      <p:cBhvr>
                                        <p:cTn id="21" dur="1000" fill="hold"/>
                                        <p:tgtEl>
                                          <p:spTgt spid="8">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2" dur="1000" fill="hold"/>
                                        <p:tgtEl>
                                          <p:spTgt spid="8">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27" dur="1000"/>
                                        <p:tgtEl>
                                          <p:spTgt spid="8">
                                            <p:graphicEl>
                                              <a:chart seriesIdx="1" categoryIdx="-4" bldStep="series"/>
                                            </p:graphicEl>
                                          </p:spTgt>
                                        </p:tgtEl>
                                      </p:cBhvr>
                                    </p:animEffect>
                                    <p:anim calcmode="lin" valueType="num">
                                      <p:cBhvr>
                                        <p:cTn id="28" dur="1000" fill="hold"/>
                                        <p:tgtEl>
                                          <p:spTgt spid="8">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5" y="509810"/>
            <a:ext cx="8152566" cy="1280890"/>
          </a:xfrm>
        </p:spPr>
        <p:txBody>
          <a:bodyPr>
            <a:normAutofit fontScale="90000"/>
          </a:bodyPr>
          <a:lstStyle/>
          <a:p>
            <a:r>
              <a:rPr lang="es-EC" b="1" dirty="0" smtClean="0"/>
              <a:t>CUPOS OFERTADOS Y ACEPTADOS EN CARRERAS RELACIONADOS POR NIVEL DE FORMACIÓN</a:t>
            </a:r>
            <a:endParaRPr lang="es-ES" i="1" dirty="0"/>
          </a:p>
        </p:txBody>
      </p:sp>
      <p:graphicFrame>
        <p:nvGraphicFramePr>
          <p:cNvPr id="7" name="Gráfico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EA563B2D-9CB3-43B5-A8EF-B63AEFC298D0}"/>
              </a:ext>
            </a:extLst>
          </p:cNvPr>
          <p:cNvGraphicFramePr/>
          <p:nvPr>
            <p:extLst>
              <p:ext uri="{D42A27DB-BD31-4B8C-83A1-F6EECF244321}">
                <p14:modId xmlns:p14="http://schemas.microsoft.com/office/powerpoint/2010/main" val="3504099061"/>
              </p:ext>
            </p:extLst>
          </p:nvPr>
        </p:nvGraphicFramePr>
        <p:xfrm>
          <a:off x="2784139" y="2105526"/>
          <a:ext cx="6704766" cy="4511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6839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13" dur="1000"/>
                                        <p:tgtEl>
                                          <p:spTgt spid="7">
                                            <p:graphicEl>
                                              <a:chart seriesIdx="-3" categoryIdx="-3" bldStep="gridLegend"/>
                                            </p:graphicEl>
                                          </p:spTgt>
                                        </p:tgtEl>
                                      </p:cBhvr>
                                    </p:animEffect>
                                    <p:anim calcmode="lin" valueType="num">
                                      <p:cBhvr>
                                        <p:cTn id="14"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20" dur="1000"/>
                                        <p:tgtEl>
                                          <p:spTgt spid="7">
                                            <p:graphicEl>
                                              <a:chart seriesIdx="0" categoryIdx="-4" bldStep="series"/>
                                            </p:graphicEl>
                                          </p:spTgt>
                                        </p:tgtEl>
                                      </p:cBhvr>
                                    </p:animEffect>
                                    <p:anim calcmode="lin" valueType="num">
                                      <p:cBhvr>
                                        <p:cTn id="21" dur="1000" fill="hold"/>
                                        <p:tgtEl>
                                          <p:spTgt spid="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2" dur="1000" fill="hold"/>
                                        <p:tgtEl>
                                          <p:spTgt spid="7">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27" dur="1000"/>
                                        <p:tgtEl>
                                          <p:spTgt spid="7">
                                            <p:graphicEl>
                                              <a:chart seriesIdx="1" categoryIdx="-4" bldStep="series"/>
                                            </p:graphicEl>
                                          </p:spTgt>
                                        </p:tgtEl>
                                      </p:cBhvr>
                                    </p:animEffect>
                                    <p:anim calcmode="lin" valueType="num">
                                      <p:cBhvr>
                                        <p:cTn id="28" dur="1000" fill="hold"/>
                                        <p:tgtEl>
                                          <p:spTgt spid="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1000" fill="hold"/>
                                        <p:tgtEl>
                                          <p:spTgt spid="7">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4" y="509810"/>
            <a:ext cx="8394613" cy="1280890"/>
          </a:xfrm>
        </p:spPr>
        <p:txBody>
          <a:bodyPr>
            <a:normAutofit/>
          </a:bodyPr>
          <a:lstStyle/>
          <a:p>
            <a:pPr lvl="0"/>
            <a:r>
              <a:rPr lang="es-EC" b="1" dirty="0" smtClean="0"/>
              <a:t>PREFERENCIA ESTUDIANTIL DEL CAMPO LABORAL EN GR</a:t>
            </a:r>
            <a:endParaRPr lang="es-ES" dirty="0"/>
          </a:p>
        </p:txBody>
      </p:sp>
      <p:graphicFrame>
        <p:nvGraphicFramePr>
          <p:cNvPr id="8" name="Gráfico 7"/>
          <p:cNvGraphicFramePr/>
          <p:nvPr>
            <p:extLst>
              <p:ext uri="{D42A27DB-BD31-4B8C-83A1-F6EECF244321}">
                <p14:modId xmlns:p14="http://schemas.microsoft.com/office/powerpoint/2010/main" val="4024795218"/>
              </p:ext>
            </p:extLst>
          </p:nvPr>
        </p:nvGraphicFramePr>
        <p:xfrm>
          <a:off x="2411743" y="1985211"/>
          <a:ext cx="7251032" cy="44637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9098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barn(inVertical)">
                                      <p:cBhvr>
                                        <p:cTn id="13" dur="500"/>
                                        <p:tgtEl>
                                          <p:spTgt spid="8">
                                            <p:graphicEl>
                                              <a:chart seriesIdx="-3" categoryIdx="-3" bldStep="gridLegen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barn(inVertical)">
                                      <p:cBhvr>
                                        <p:cTn id="18" dur="500"/>
                                        <p:tgtEl>
                                          <p:spTgt spid="8">
                                            <p:graphicEl>
                                              <a:chart seriesIdx="-4" categoryIdx="0" bldStep="category"/>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barn(inVertical)">
                                      <p:cBhvr>
                                        <p:cTn id="23" dur="500"/>
                                        <p:tgtEl>
                                          <p:spTgt spid="8">
                                            <p:graphicEl>
                                              <a:chart seriesIdx="-4" categoryIdx="1"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barn(inVertical)">
                                      <p:cBhvr>
                                        <p:cTn id="28" dur="500"/>
                                        <p:tgtEl>
                                          <p:spTgt spid="8">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category"/>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4" y="509810"/>
            <a:ext cx="8287037" cy="1280890"/>
          </a:xfrm>
        </p:spPr>
        <p:txBody>
          <a:bodyPr>
            <a:normAutofit fontScale="90000"/>
          </a:bodyPr>
          <a:lstStyle/>
          <a:p>
            <a:pPr lvl="0"/>
            <a:r>
              <a:rPr lang="es-EC" b="1" dirty="0" smtClean="0"/>
              <a:t>OPORTUNIDAD DE ESTUDIO EN GESTIÓN DE RIESGOS EN LA PROVINCIA DE SANTO DOMINGO DE LOS TSÁCHILAS</a:t>
            </a:r>
            <a:endParaRPr lang="es-ES" dirty="0"/>
          </a:p>
        </p:txBody>
      </p:sp>
      <p:graphicFrame>
        <p:nvGraphicFramePr>
          <p:cNvPr id="7" name="Gráfico 6"/>
          <p:cNvGraphicFramePr/>
          <p:nvPr>
            <p:extLst>
              <p:ext uri="{D42A27DB-BD31-4B8C-83A1-F6EECF244321}">
                <p14:modId xmlns:p14="http://schemas.microsoft.com/office/powerpoint/2010/main" val="4133073385"/>
              </p:ext>
            </p:extLst>
          </p:nvPr>
        </p:nvGraphicFramePr>
        <p:xfrm>
          <a:off x="3056021" y="2165685"/>
          <a:ext cx="5606717" cy="44035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2628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13" dur="1000"/>
                                        <p:tgtEl>
                                          <p:spTgt spid="7">
                                            <p:graphicEl>
                                              <a:chart seriesIdx="-3" categoryIdx="-3" bldStep="gridLegend"/>
                                            </p:graphicEl>
                                          </p:spTgt>
                                        </p:tgtEl>
                                      </p:cBhvr>
                                    </p:animEffect>
                                    <p:anim calcmode="lin" valueType="num">
                                      <p:cBhvr>
                                        <p:cTn id="14"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20" dur="1000"/>
                                        <p:tgtEl>
                                          <p:spTgt spid="7">
                                            <p:graphicEl>
                                              <a:chart seriesIdx="-4" categoryIdx="0" bldStep="category"/>
                                            </p:graphicEl>
                                          </p:spTgt>
                                        </p:tgtEl>
                                      </p:cBhvr>
                                    </p:animEffect>
                                    <p:anim calcmode="lin" valueType="num">
                                      <p:cBhvr>
                                        <p:cTn id="2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7">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27" dur="1000"/>
                                        <p:tgtEl>
                                          <p:spTgt spid="7">
                                            <p:graphicEl>
                                              <a:chart seriesIdx="-4" categoryIdx="1" bldStep="category"/>
                                            </p:graphicEl>
                                          </p:spTgt>
                                        </p:tgtEl>
                                      </p:cBhvr>
                                    </p:animEffect>
                                    <p:anim calcmode="lin" valueType="num">
                                      <p:cBhvr>
                                        <p:cTn id="28"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7">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34" dur="1000"/>
                                        <p:tgtEl>
                                          <p:spTgt spid="7">
                                            <p:graphicEl>
                                              <a:chart seriesIdx="-4" categoryIdx="2" bldStep="category"/>
                                            </p:graphicEl>
                                          </p:spTgt>
                                        </p:tgtEl>
                                      </p:cBhvr>
                                    </p:animEffect>
                                    <p:anim calcmode="lin" valueType="num">
                                      <p:cBhvr>
                                        <p:cTn id="35"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2" name="Título 1"/>
          <p:cNvSpPr>
            <a:spLocks noGrp="1"/>
          </p:cNvSpPr>
          <p:nvPr>
            <p:ph type="title"/>
          </p:nvPr>
        </p:nvSpPr>
        <p:spPr>
          <a:xfrm>
            <a:off x="2592925" y="1218470"/>
            <a:ext cx="8911687" cy="656050"/>
          </a:xfrm>
        </p:spPr>
        <p:txBody>
          <a:bodyPr/>
          <a:lstStyle/>
          <a:p>
            <a:r>
              <a:rPr lang="es-ES" b="1" dirty="0" smtClean="0"/>
              <a:t>OBJETIVO GENERAL</a:t>
            </a:r>
            <a:endParaRPr lang="es-ES" b="1" dirty="0"/>
          </a:p>
        </p:txBody>
      </p:sp>
      <p:sp>
        <p:nvSpPr>
          <p:cNvPr id="3" name="Marcador de contenido 2"/>
          <p:cNvSpPr>
            <a:spLocks noGrp="1"/>
          </p:cNvSpPr>
          <p:nvPr>
            <p:ph idx="1"/>
          </p:nvPr>
        </p:nvSpPr>
        <p:spPr>
          <a:xfrm>
            <a:off x="2589212" y="2284450"/>
            <a:ext cx="8915400" cy="1661160"/>
          </a:xfrm>
        </p:spPr>
        <p:txBody>
          <a:bodyPr>
            <a:noAutofit/>
          </a:bodyPr>
          <a:lstStyle/>
          <a:p>
            <a:pPr marL="0" indent="0" algn="just">
              <a:buNone/>
            </a:pPr>
            <a:r>
              <a:rPr lang="es-EC" sz="3200" dirty="0">
                <a:latin typeface="Bodoni MT" panose="02070603080606020203" pitchFamily="18" charset="0"/>
              </a:rPr>
              <a:t>Contribuir al fortalecimiento del campo laboral de los profesionales de Gestión de Riesgos en la provincia de Santo Domingo de los Tsáchilas  en el periodo 2016-2017, mediante el análisis de los criterios del estudio de pertinencia emitidos por el CES a fin de mejorar la oferta académica de educación superior</a:t>
            </a:r>
            <a:r>
              <a:rPr lang="es-EC" sz="3200" dirty="0" smtClean="0">
                <a:latin typeface="Bodoni MT" panose="02070603080606020203" pitchFamily="18" charset="0"/>
              </a:rPr>
              <a:t>.</a:t>
            </a:r>
            <a:endParaRPr lang="es-ES" sz="3200" dirty="0">
              <a:latin typeface="Bodoni MT" panose="02070603080606020203" pitchFamily="18" charset="0"/>
            </a:endParaRPr>
          </a:p>
        </p:txBody>
      </p:sp>
    </p:spTree>
    <p:extLst>
      <p:ext uri="{BB962C8B-B14F-4D97-AF65-F5344CB8AC3E}">
        <p14:creationId xmlns:p14="http://schemas.microsoft.com/office/powerpoint/2010/main" val="1476756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5" y="509810"/>
            <a:ext cx="8098778" cy="1280890"/>
          </a:xfrm>
        </p:spPr>
        <p:txBody>
          <a:bodyPr>
            <a:normAutofit fontScale="90000"/>
          </a:bodyPr>
          <a:lstStyle/>
          <a:p>
            <a:pPr lvl="0"/>
            <a:r>
              <a:rPr lang="es-EC" b="1" dirty="0" smtClean="0"/>
              <a:t>SEXO DE LA POBLACIÓN DE ESTUDIO VS. PREFERENCIA DE LA CARRERA</a:t>
            </a:r>
            <a:endParaRPr lang="es-ES" dirty="0"/>
          </a:p>
        </p:txBody>
      </p:sp>
      <p:graphicFrame>
        <p:nvGraphicFramePr>
          <p:cNvPr id="8" name="Gráfico 7"/>
          <p:cNvGraphicFramePr/>
          <p:nvPr>
            <p:extLst>
              <p:ext uri="{D42A27DB-BD31-4B8C-83A1-F6EECF244321}">
                <p14:modId xmlns:p14="http://schemas.microsoft.com/office/powerpoint/2010/main" val="1807236152"/>
              </p:ext>
            </p:extLst>
          </p:nvPr>
        </p:nvGraphicFramePr>
        <p:xfrm>
          <a:off x="2524038" y="2057399"/>
          <a:ext cx="7138737" cy="46080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5343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3" dur="1000"/>
                                        <p:tgtEl>
                                          <p:spTgt spid="8">
                                            <p:graphicEl>
                                              <a:chart seriesIdx="-3" categoryIdx="-3" bldStep="gridLegend"/>
                                            </p:graphicEl>
                                          </p:spTgt>
                                        </p:tgtEl>
                                      </p:cBhvr>
                                    </p:animEffect>
                                    <p:anim calcmode="lin" valueType="num">
                                      <p:cBhvr>
                                        <p:cTn id="14"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20" dur="1000"/>
                                        <p:tgtEl>
                                          <p:spTgt spid="8">
                                            <p:graphicEl>
                                              <a:chart seriesIdx="-4" categoryIdx="0" bldStep="category"/>
                                            </p:graphicEl>
                                          </p:spTgt>
                                        </p:tgtEl>
                                      </p:cBhvr>
                                    </p:animEffect>
                                    <p:anim calcmode="lin" valueType="num">
                                      <p:cBhvr>
                                        <p:cTn id="21" dur="1000" fill="hold"/>
                                        <p:tgtEl>
                                          <p:spTgt spid="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27" dur="1000"/>
                                        <p:tgtEl>
                                          <p:spTgt spid="8">
                                            <p:graphicEl>
                                              <a:chart seriesIdx="-4" categoryIdx="1" bldStep="category"/>
                                            </p:graphicEl>
                                          </p:spTgt>
                                        </p:tgtEl>
                                      </p:cBhvr>
                                    </p:animEffect>
                                    <p:anim calcmode="lin" valueType="num">
                                      <p:cBhvr>
                                        <p:cTn id="28" dur="1000" fill="hold"/>
                                        <p:tgtEl>
                                          <p:spTgt spid="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category"/>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677234" y="509810"/>
            <a:ext cx="10116135" cy="1280890"/>
          </a:xfrm>
        </p:spPr>
        <p:txBody>
          <a:bodyPr>
            <a:normAutofit/>
          </a:bodyPr>
          <a:lstStyle/>
          <a:p>
            <a:pPr lvl="0"/>
            <a:r>
              <a:rPr lang="es-EC" b="1" dirty="0" smtClean="0"/>
              <a:t>MODALIDAD VS. PREFERENCIA DE LA CARRERA</a:t>
            </a:r>
            <a:endParaRPr lang="es-ES" dirty="0"/>
          </a:p>
        </p:txBody>
      </p:sp>
      <p:graphicFrame>
        <p:nvGraphicFramePr>
          <p:cNvPr id="7" name="Gráfico 6"/>
          <p:cNvGraphicFramePr/>
          <p:nvPr>
            <p:extLst>
              <p:ext uri="{D42A27DB-BD31-4B8C-83A1-F6EECF244321}">
                <p14:modId xmlns:p14="http://schemas.microsoft.com/office/powerpoint/2010/main" val="529058789"/>
              </p:ext>
            </p:extLst>
          </p:nvPr>
        </p:nvGraphicFramePr>
        <p:xfrm>
          <a:off x="3691254" y="1653857"/>
          <a:ext cx="7161229" cy="4987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9439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13" dur="1000"/>
                                        <p:tgtEl>
                                          <p:spTgt spid="7">
                                            <p:graphicEl>
                                              <a:chart seriesIdx="-3" categoryIdx="-3" bldStep="gridLegend"/>
                                            </p:graphicEl>
                                          </p:spTgt>
                                        </p:tgtEl>
                                      </p:cBhvr>
                                    </p:animEffect>
                                    <p:anim calcmode="lin" valueType="num">
                                      <p:cBhvr>
                                        <p:cTn id="14"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20" dur="1000"/>
                                        <p:tgtEl>
                                          <p:spTgt spid="7">
                                            <p:graphicEl>
                                              <a:chart seriesIdx="-4" categoryIdx="0" bldStep="category"/>
                                            </p:graphicEl>
                                          </p:spTgt>
                                        </p:tgtEl>
                                      </p:cBhvr>
                                    </p:animEffect>
                                    <p:anim calcmode="lin" valueType="num">
                                      <p:cBhvr>
                                        <p:cTn id="2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7">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27" dur="1000"/>
                                        <p:tgtEl>
                                          <p:spTgt spid="7">
                                            <p:graphicEl>
                                              <a:chart seriesIdx="-4" categoryIdx="1" bldStep="category"/>
                                            </p:graphicEl>
                                          </p:spTgt>
                                        </p:tgtEl>
                                      </p:cBhvr>
                                    </p:animEffect>
                                    <p:anim calcmode="lin" valueType="num">
                                      <p:cBhvr>
                                        <p:cTn id="28"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7">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34" dur="1000"/>
                                        <p:tgtEl>
                                          <p:spTgt spid="7">
                                            <p:graphicEl>
                                              <a:chart seriesIdx="-4" categoryIdx="2" bldStep="category"/>
                                            </p:graphicEl>
                                          </p:spTgt>
                                        </p:tgtEl>
                                      </p:cBhvr>
                                    </p:animEffect>
                                    <p:anim calcmode="lin" valueType="num">
                                      <p:cBhvr>
                                        <p:cTn id="35"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41" dur="1000"/>
                                        <p:tgtEl>
                                          <p:spTgt spid="7">
                                            <p:graphicEl>
                                              <a:chart seriesIdx="-4" categoryIdx="3" bldStep="category"/>
                                            </p:graphicEl>
                                          </p:spTgt>
                                        </p:tgtEl>
                                      </p:cBhvr>
                                    </p:animEffect>
                                    <p:anim calcmode="lin" valueType="num">
                                      <p:cBhvr>
                                        <p:cTn id="42" dur="1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48" dur="1000"/>
                                        <p:tgtEl>
                                          <p:spTgt spid="7">
                                            <p:graphicEl>
                                              <a:chart seriesIdx="-4" categoryIdx="4" bldStep="category"/>
                                            </p:graphicEl>
                                          </p:spTgt>
                                        </p:tgtEl>
                                      </p:cBhvr>
                                    </p:animEffect>
                                    <p:anim calcmode="lin" valueType="num">
                                      <p:cBhvr>
                                        <p:cTn id="49" dur="10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category"/>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583450" y="808540"/>
            <a:ext cx="10116135" cy="1280890"/>
          </a:xfrm>
        </p:spPr>
        <p:txBody>
          <a:bodyPr>
            <a:normAutofit/>
          </a:bodyPr>
          <a:lstStyle/>
          <a:p>
            <a:pPr lvl="0"/>
            <a:r>
              <a:rPr lang="es-EC" b="1" dirty="0" smtClean="0"/>
              <a:t>NIVEL DE INSTRUCCIÓN VS. MODALIDAD DE ESTUDIO</a:t>
            </a:r>
            <a:endParaRPr lang="es-ES" dirty="0"/>
          </a:p>
        </p:txBody>
      </p:sp>
      <p:graphicFrame>
        <p:nvGraphicFramePr>
          <p:cNvPr id="8" name="Gráfico 7"/>
          <p:cNvGraphicFramePr/>
          <p:nvPr>
            <p:extLst>
              <p:ext uri="{D42A27DB-BD31-4B8C-83A1-F6EECF244321}">
                <p14:modId xmlns:p14="http://schemas.microsoft.com/office/powerpoint/2010/main" val="3751432527"/>
              </p:ext>
            </p:extLst>
          </p:nvPr>
        </p:nvGraphicFramePr>
        <p:xfrm>
          <a:off x="1950264" y="2089430"/>
          <a:ext cx="8886092" cy="45548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2060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3" dur="1000"/>
                                        <p:tgtEl>
                                          <p:spTgt spid="8">
                                            <p:graphicEl>
                                              <a:chart seriesIdx="-3" categoryIdx="-3" bldStep="gridLegend"/>
                                            </p:graphicEl>
                                          </p:spTgt>
                                        </p:tgtEl>
                                      </p:cBhvr>
                                    </p:animEffect>
                                    <p:anim calcmode="lin" valueType="num">
                                      <p:cBhvr>
                                        <p:cTn id="14"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20" dur="1000"/>
                                        <p:tgtEl>
                                          <p:spTgt spid="8">
                                            <p:graphicEl>
                                              <a:chart seriesIdx="0" categoryIdx="-4" bldStep="series"/>
                                            </p:graphicEl>
                                          </p:spTgt>
                                        </p:tgtEl>
                                      </p:cBhvr>
                                    </p:animEffect>
                                    <p:anim calcmode="lin" valueType="num">
                                      <p:cBhvr>
                                        <p:cTn id="21" dur="1000" fill="hold"/>
                                        <p:tgtEl>
                                          <p:spTgt spid="8">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2" dur="1000" fill="hold"/>
                                        <p:tgtEl>
                                          <p:spTgt spid="8">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27" dur="1000"/>
                                        <p:tgtEl>
                                          <p:spTgt spid="8">
                                            <p:graphicEl>
                                              <a:chart seriesIdx="1" categoryIdx="-4" bldStep="series"/>
                                            </p:graphicEl>
                                          </p:spTgt>
                                        </p:tgtEl>
                                      </p:cBhvr>
                                    </p:animEffect>
                                    <p:anim calcmode="lin" valueType="num">
                                      <p:cBhvr>
                                        <p:cTn id="28" dur="1000" fill="hold"/>
                                        <p:tgtEl>
                                          <p:spTgt spid="8">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34" dur="1000"/>
                                        <p:tgtEl>
                                          <p:spTgt spid="8">
                                            <p:graphicEl>
                                              <a:chart seriesIdx="2" categoryIdx="-4" bldStep="series"/>
                                            </p:graphicEl>
                                          </p:spTgt>
                                        </p:tgtEl>
                                      </p:cBhvr>
                                    </p:animEffect>
                                    <p:anim calcmode="lin" valueType="num">
                                      <p:cBhvr>
                                        <p:cTn id="35" dur="1000" fill="hold"/>
                                        <p:tgtEl>
                                          <p:spTgt spid="8">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6" dur="1000" fill="hold"/>
                                        <p:tgtEl>
                                          <p:spTgt spid="8">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41" dur="1000"/>
                                        <p:tgtEl>
                                          <p:spTgt spid="8">
                                            <p:graphicEl>
                                              <a:chart seriesIdx="3" categoryIdx="-4" bldStep="series"/>
                                            </p:graphicEl>
                                          </p:spTgt>
                                        </p:tgtEl>
                                      </p:cBhvr>
                                    </p:animEffect>
                                    <p:anim calcmode="lin" valueType="num">
                                      <p:cBhvr>
                                        <p:cTn id="42" dur="1000" fill="hold"/>
                                        <p:tgtEl>
                                          <p:spTgt spid="8">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fade">
                                      <p:cBhvr>
                                        <p:cTn id="48" dur="1000"/>
                                        <p:tgtEl>
                                          <p:spTgt spid="8">
                                            <p:graphicEl>
                                              <a:chart seriesIdx="4" categoryIdx="-4" bldStep="series"/>
                                            </p:graphicEl>
                                          </p:spTgt>
                                        </p:tgtEl>
                                      </p:cBhvr>
                                    </p:animEffect>
                                    <p:anim calcmode="lin" valueType="num">
                                      <p:cBhvr>
                                        <p:cTn id="49" dur="1000" fill="hold"/>
                                        <p:tgtEl>
                                          <p:spTgt spid="8">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583450" y="808540"/>
            <a:ext cx="10116135" cy="1280890"/>
          </a:xfrm>
        </p:spPr>
        <p:txBody>
          <a:bodyPr>
            <a:normAutofit/>
          </a:bodyPr>
          <a:lstStyle/>
          <a:p>
            <a:pPr lvl="0"/>
            <a:r>
              <a:rPr lang="es-EC" b="1" dirty="0" smtClean="0"/>
              <a:t>PREFERENCIA DE ESTUDIO VS. OFERTA ACADÉMICA</a:t>
            </a:r>
            <a:endParaRPr lang="es-ES" dirty="0"/>
          </a:p>
        </p:txBody>
      </p:sp>
      <p:graphicFrame>
        <p:nvGraphicFramePr>
          <p:cNvPr id="7" name="Gráfico 6"/>
          <p:cNvGraphicFramePr/>
          <p:nvPr>
            <p:extLst>
              <p:ext uri="{D42A27DB-BD31-4B8C-83A1-F6EECF244321}">
                <p14:modId xmlns:p14="http://schemas.microsoft.com/office/powerpoint/2010/main" val="317032949"/>
              </p:ext>
            </p:extLst>
          </p:nvPr>
        </p:nvGraphicFramePr>
        <p:xfrm>
          <a:off x="2568189" y="2089430"/>
          <a:ext cx="6798550" cy="4554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5283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13" dur="1000"/>
                                        <p:tgtEl>
                                          <p:spTgt spid="7">
                                            <p:graphicEl>
                                              <a:chart seriesIdx="-3" categoryIdx="-3" bldStep="gridLegend"/>
                                            </p:graphicEl>
                                          </p:spTgt>
                                        </p:tgtEl>
                                      </p:cBhvr>
                                    </p:animEffect>
                                    <p:anim calcmode="lin" valueType="num">
                                      <p:cBhvr>
                                        <p:cTn id="14"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20" dur="1000"/>
                                        <p:tgtEl>
                                          <p:spTgt spid="7">
                                            <p:graphicEl>
                                              <a:chart seriesIdx="0" categoryIdx="-4" bldStep="series"/>
                                            </p:graphicEl>
                                          </p:spTgt>
                                        </p:tgtEl>
                                      </p:cBhvr>
                                    </p:animEffect>
                                    <p:anim calcmode="lin" valueType="num">
                                      <p:cBhvr>
                                        <p:cTn id="21" dur="1000" fill="hold"/>
                                        <p:tgtEl>
                                          <p:spTgt spid="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2" dur="1000" fill="hold"/>
                                        <p:tgtEl>
                                          <p:spTgt spid="7">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27" dur="1000"/>
                                        <p:tgtEl>
                                          <p:spTgt spid="7">
                                            <p:graphicEl>
                                              <a:chart seriesIdx="1" categoryIdx="-4" bldStep="series"/>
                                            </p:graphicEl>
                                          </p:spTgt>
                                        </p:tgtEl>
                                      </p:cBhvr>
                                    </p:animEffect>
                                    <p:anim calcmode="lin" valueType="num">
                                      <p:cBhvr>
                                        <p:cTn id="28" dur="1000" fill="hold"/>
                                        <p:tgtEl>
                                          <p:spTgt spid="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1000" fill="hold"/>
                                        <p:tgtEl>
                                          <p:spTgt spid="7">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series"/>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560004" y="808540"/>
            <a:ext cx="10116135" cy="1280890"/>
          </a:xfrm>
        </p:spPr>
        <p:txBody>
          <a:bodyPr>
            <a:normAutofit fontScale="90000"/>
          </a:bodyPr>
          <a:lstStyle/>
          <a:p>
            <a:pPr lvl="0"/>
            <a:r>
              <a:rPr lang="es-EC" b="1" dirty="0" smtClean="0"/>
              <a:t>CARGO OCUPACIONAL DE LOS REPRESENTANTES DE LAS EMPRESAS ENCUESTADAS</a:t>
            </a:r>
            <a:endParaRPr lang="es-ES" dirty="0"/>
          </a:p>
        </p:txBody>
      </p:sp>
      <p:graphicFrame>
        <p:nvGraphicFramePr>
          <p:cNvPr id="8" name="Gráfico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0000000-0008-0000-0100-000007000000}"/>
              </a:ext>
            </a:extLst>
          </p:cNvPr>
          <p:cNvGraphicFramePr/>
          <p:nvPr>
            <p:extLst>
              <p:ext uri="{D42A27DB-BD31-4B8C-83A1-F6EECF244321}">
                <p14:modId xmlns:p14="http://schemas.microsoft.com/office/powerpoint/2010/main" val="3639916158"/>
              </p:ext>
            </p:extLst>
          </p:nvPr>
        </p:nvGraphicFramePr>
        <p:xfrm>
          <a:off x="2422647" y="1903901"/>
          <a:ext cx="8010892" cy="47899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2337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3" dur="1000"/>
                                        <p:tgtEl>
                                          <p:spTgt spid="8">
                                            <p:graphicEl>
                                              <a:chart seriesIdx="-3" categoryIdx="-3" bldStep="gridLegend"/>
                                            </p:graphicEl>
                                          </p:spTgt>
                                        </p:tgtEl>
                                      </p:cBhvr>
                                    </p:animEffect>
                                    <p:anim calcmode="lin" valueType="num">
                                      <p:cBhvr>
                                        <p:cTn id="14"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20" dur="1000"/>
                                        <p:tgtEl>
                                          <p:spTgt spid="8">
                                            <p:graphicEl>
                                              <a:chart seriesIdx="-4" categoryIdx="0" bldStep="category"/>
                                            </p:graphicEl>
                                          </p:spTgt>
                                        </p:tgtEl>
                                      </p:cBhvr>
                                    </p:animEffect>
                                    <p:anim calcmode="lin" valueType="num">
                                      <p:cBhvr>
                                        <p:cTn id="21" dur="1000" fill="hold"/>
                                        <p:tgtEl>
                                          <p:spTgt spid="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27" dur="1000"/>
                                        <p:tgtEl>
                                          <p:spTgt spid="8">
                                            <p:graphicEl>
                                              <a:chart seriesIdx="-4" categoryIdx="1" bldStep="category"/>
                                            </p:graphicEl>
                                          </p:spTgt>
                                        </p:tgtEl>
                                      </p:cBhvr>
                                    </p:animEffect>
                                    <p:anim calcmode="lin" valueType="num">
                                      <p:cBhvr>
                                        <p:cTn id="28" dur="1000" fill="hold"/>
                                        <p:tgtEl>
                                          <p:spTgt spid="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34" dur="1000"/>
                                        <p:tgtEl>
                                          <p:spTgt spid="8">
                                            <p:graphicEl>
                                              <a:chart seriesIdx="-4" categoryIdx="2" bldStep="category"/>
                                            </p:graphicEl>
                                          </p:spTgt>
                                        </p:tgtEl>
                                      </p:cBhvr>
                                    </p:animEffect>
                                    <p:anim calcmode="lin" valueType="num">
                                      <p:cBhvr>
                                        <p:cTn id="35" dur="1000" fill="hold"/>
                                        <p:tgtEl>
                                          <p:spTgt spid="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fade">
                                      <p:cBhvr>
                                        <p:cTn id="41" dur="1000"/>
                                        <p:tgtEl>
                                          <p:spTgt spid="8">
                                            <p:graphicEl>
                                              <a:chart seriesIdx="-4" categoryIdx="3" bldStep="category"/>
                                            </p:graphicEl>
                                          </p:spTgt>
                                        </p:tgtEl>
                                      </p:cBhvr>
                                    </p:animEffect>
                                    <p:anim calcmode="lin" valueType="num">
                                      <p:cBhvr>
                                        <p:cTn id="42" dur="1000" fill="hold"/>
                                        <p:tgtEl>
                                          <p:spTgt spid="8">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fade">
                                      <p:cBhvr>
                                        <p:cTn id="48" dur="1000"/>
                                        <p:tgtEl>
                                          <p:spTgt spid="8">
                                            <p:graphicEl>
                                              <a:chart seriesIdx="-4" categoryIdx="4" bldStep="category"/>
                                            </p:graphicEl>
                                          </p:spTgt>
                                        </p:tgtEl>
                                      </p:cBhvr>
                                    </p:animEffect>
                                    <p:anim calcmode="lin" valueType="num">
                                      <p:cBhvr>
                                        <p:cTn id="49" dur="1000" fill="hold"/>
                                        <p:tgtEl>
                                          <p:spTgt spid="8">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fade">
                                      <p:cBhvr>
                                        <p:cTn id="55" dur="1000"/>
                                        <p:tgtEl>
                                          <p:spTgt spid="8">
                                            <p:graphicEl>
                                              <a:chart seriesIdx="-4" categoryIdx="5" bldStep="category"/>
                                            </p:graphicEl>
                                          </p:spTgt>
                                        </p:tgtEl>
                                      </p:cBhvr>
                                    </p:animEffect>
                                    <p:anim calcmode="lin" valueType="num">
                                      <p:cBhvr>
                                        <p:cTn id="56" dur="1000" fill="hold"/>
                                        <p:tgtEl>
                                          <p:spTgt spid="8">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7" dur="1000" fill="hold"/>
                                        <p:tgtEl>
                                          <p:spTgt spid="8">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graphicEl>
                                              <a:chart seriesIdx="-4" categoryIdx="6" bldStep="category"/>
                                            </p:graphicEl>
                                          </p:spTgt>
                                        </p:tgtEl>
                                        <p:attrNameLst>
                                          <p:attrName>style.visibility</p:attrName>
                                        </p:attrNameLst>
                                      </p:cBhvr>
                                      <p:to>
                                        <p:strVal val="visible"/>
                                      </p:to>
                                    </p:set>
                                    <p:animEffect transition="in" filter="fade">
                                      <p:cBhvr>
                                        <p:cTn id="62" dur="1000"/>
                                        <p:tgtEl>
                                          <p:spTgt spid="8">
                                            <p:graphicEl>
                                              <a:chart seriesIdx="-4" categoryIdx="6" bldStep="category"/>
                                            </p:graphicEl>
                                          </p:spTgt>
                                        </p:tgtEl>
                                      </p:cBhvr>
                                    </p:animEffect>
                                    <p:anim calcmode="lin" valueType="num">
                                      <p:cBhvr>
                                        <p:cTn id="63" dur="1000" fill="hold"/>
                                        <p:tgtEl>
                                          <p:spTgt spid="8">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64" dur="1000" fill="hold"/>
                                        <p:tgtEl>
                                          <p:spTgt spid="8">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category"/>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924669" y="460431"/>
            <a:ext cx="8911687" cy="1280890"/>
          </a:xfrm>
        </p:spPr>
        <p:txBody>
          <a:bodyPr>
            <a:normAutofit/>
          </a:bodyPr>
          <a:lstStyle/>
          <a:p>
            <a:pPr lvl="0"/>
            <a:r>
              <a:rPr lang="es-EC" b="1" dirty="0" smtClean="0"/>
              <a:t>EMPRESAS ENCUESTADAS EN </a:t>
            </a:r>
            <a:r>
              <a:rPr lang="es-EC" b="1" dirty="0" smtClean="0"/>
              <a:t>SD</a:t>
            </a:r>
            <a:endParaRPr lang="es-ES" dirty="0"/>
          </a:p>
        </p:txBody>
      </p:sp>
      <p:sp>
        <p:nvSpPr>
          <p:cNvPr id="14" name="Marcador de texto 13"/>
          <p:cNvSpPr>
            <a:spLocks noGrp="1"/>
          </p:cNvSpPr>
          <p:nvPr>
            <p:ph type="body" idx="1"/>
          </p:nvPr>
        </p:nvSpPr>
        <p:spPr>
          <a:xfrm>
            <a:off x="1817093" y="1954528"/>
            <a:ext cx="5007436" cy="576262"/>
          </a:xfrm>
        </p:spPr>
        <p:txBody>
          <a:bodyPr/>
          <a:lstStyle/>
          <a:p>
            <a:r>
              <a:rPr lang="es-EC" b="1" dirty="0" smtClean="0"/>
              <a:t>Ubicación cantonal de las empresas encuestadas en santo domingo</a:t>
            </a:r>
            <a:endParaRPr lang="es-ES" dirty="0"/>
          </a:p>
        </p:txBody>
      </p:sp>
      <p:sp>
        <p:nvSpPr>
          <p:cNvPr id="16" name="Marcador de texto 15"/>
          <p:cNvSpPr>
            <a:spLocks noGrp="1"/>
          </p:cNvSpPr>
          <p:nvPr>
            <p:ph type="body" sz="quarter" idx="3"/>
          </p:nvPr>
        </p:nvSpPr>
        <p:spPr>
          <a:xfrm>
            <a:off x="7050463" y="1926713"/>
            <a:ext cx="4169556" cy="576262"/>
          </a:xfrm>
        </p:spPr>
        <p:txBody>
          <a:bodyPr/>
          <a:lstStyle/>
          <a:p>
            <a:r>
              <a:rPr lang="es-EC" b="1" dirty="0"/>
              <a:t>Sector al que pertenecen las empresas encuestadas en Santo Domingo</a:t>
            </a:r>
            <a:endParaRPr lang="es-ES" dirty="0"/>
          </a:p>
        </p:txBody>
      </p:sp>
      <p:graphicFrame>
        <p:nvGraphicFramePr>
          <p:cNvPr id="18" name="Marcador de contenido 1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0000000-0008-0000-0100-000008000000}"/>
              </a:ext>
            </a:extLst>
          </p:cNvPr>
          <p:cNvGraphicFramePr>
            <a:graphicFrameLocks noGrp="1"/>
          </p:cNvGraphicFramePr>
          <p:nvPr>
            <p:ph sz="half" idx="2"/>
            <p:extLst>
              <p:ext uri="{D42A27DB-BD31-4B8C-83A1-F6EECF244321}">
                <p14:modId xmlns:p14="http://schemas.microsoft.com/office/powerpoint/2010/main" val="2578165384"/>
              </p:ext>
            </p:extLst>
          </p:nvPr>
        </p:nvGraphicFramePr>
        <p:xfrm>
          <a:off x="1722962" y="2649171"/>
          <a:ext cx="4758520" cy="3711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Marcador de contenido 1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00000000-0008-0000-0100-000009000000}"/>
              </a:ext>
            </a:extLst>
          </p:cNvPr>
          <p:cNvGraphicFramePr>
            <a:graphicFrameLocks noGrp="1"/>
          </p:cNvGraphicFramePr>
          <p:nvPr>
            <p:ph sz="quarter" idx="4"/>
            <p:extLst>
              <p:ext uri="{D42A27DB-BD31-4B8C-83A1-F6EECF244321}">
                <p14:modId xmlns:p14="http://schemas.microsoft.com/office/powerpoint/2010/main" val="4097492099"/>
              </p:ext>
            </p:extLst>
          </p:nvPr>
        </p:nvGraphicFramePr>
        <p:xfrm>
          <a:off x="7050463" y="2649171"/>
          <a:ext cx="4635031" cy="3711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3850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wipe(down)">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graphicEl>
                                              <a:chart seriesIdx="-3" categoryIdx="-3" bldStep="gridLegend"/>
                                            </p:graphicEl>
                                          </p:spTgt>
                                        </p:tgtEl>
                                        <p:attrNameLst>
                                          <p:attrName>style.visibility</p:attrName>
                                        </p:attrNameLst>
                                      </p:cBhvr>
                                      <p:to>
                                        <p:strVal val="visible"/>
                                      </p:to>
                                    </p:set>
                                    <p:animEffect transition="in" filter="fade">
                                      <p:cBhvr>
                                        <p:cTn id="18" dur="1000"/>
                                        <p:tgtEl>
                                          <p:spTgt spid="18">
                                            <p:graphicEl>
                                              <a:chart seriesIdx="-3" categoryIdx="-3" bldStep="gridLegend"/>
                                            </p:graphicEl>
                                          </p:spTgt>
                                        </p:tgtEl>
                                      </p:cBhvr>
                                    </p:animEffect>
                                    <p:anim calcmode="lin" valueType="num">
                                      <p:cBhvr>
                                        <p:cTn id="19" dur="1000" fill="hold"/>
                                        <p:tgtEl>
                                          <p:spTgt spid="1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0" dur="1000" fill="hold"/>
                                        <p:tgtEl>
                                          <p:spTgt spid="1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graphicEl>
                                              <a:chart seriesIdx="-4" categoryIdx="0" bldStep="category"/>
                                            </p:graphicEl>
                                          </p:spTgt>
                                        </p:tgtEl>
                                        <p:attrNameLst>
                                          <p:attrName>style.visibility</p:attrName>
                                        </p:attrNameLst>
                                      </p:cBhvr>
                                      <p:to>
                                        <p:strVal val="visible"/>
                                      </p:to>
                                    </p:set>
                                    <p:animEffect transition="in" filter="fade">
                                      <p:cBhvr>
                                        <p:cTn id="25" dur="1000"/>
                                        <p:tgtEl>
                                          <p:spTgt spid="18">
                                            <p:graphicEl>
                                              <a:chart seriesIdx="-4" categoryIdx="0" bldStep="category"/>
                                            </p:graphicEl>
                                          </p:spTgt>
                                        </p:tgtEl>
                                      </p:cBhvr>
                                    </p:animEffect>
                                    <p:anim calcmode="lin" valueType="num">
                                      <p:cBhvr>
                                        <p:cTn id="26" dur="1000" fill="hold"/>
                                        <p:tgtEl>
                                          <p:spTgt spid="1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7" dur="1000" fill="hold"/>
                                        <p:tgtEl>
                                          <p:spTgt spid="1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graphicEl>
                                              <a:chart seriesIdx="-4" categoryIdx="1" bldStep="category"/>
                                            </p:graphicEl>
                                          </p:spTgt>
                                        </p:tgtEl>
                                        <p:attrNameLst>
                                          <p:attrName>style.visibility</p:attrName>
                                        </p:attrNameLst>
                                      </p:cBhvr>
                                      <p:to>
                                        <p:strVal val="visible"/>
                                      </p:to>
                                    </p:set>
                                    <p:animEffect transition="in" filter="fade">
                                      <p:cBhvr>
                                        <p:cTn id="32" dur="1000"/>
                                        <p:tgtEl>
                                          <p:spTgt spid="18">
                                            <p:graphicEl>
                                              <a:chart seriesIdx="-4" categoryIdx="1" bldStep="category"/>
                                            </p:graphicEl>
                                          </p:spTgt>
                                        </p:tgtEl>
                                      </p:cBhvr>
                                    </p:animEffect>
                                    <p:anim calcmode="lin" valueType="num">
                                      <p:cBhvr>
                                        <p:cTn id="33" dur="1000" fill="hold"/>
                                        <p:tgtEl>
                                          <p:spTgt spid="1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34" dur="1000" fill="hold"/>
                                        <p:tgtEl>
                                          <p:spTgt spid="1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wipe(down)">
                                      <p:cBhvr>
                                        <p:cTn id="39" dur="5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44" dur="1000"/>
                                        <p:tgtEl>
                                          <p:spTgt spid="19">
                                            <p:graphicEl>
                                              <a:chart seriesIdx="-3" categoryIdx="-3" bldStep="gridLegend"/>
                                            </p:graphicEl>
                                          </p:spTgt>
                                        </p:tgtEl>
                                      </p:cBhvr>
                                    </p:animEffect>
                                    <p:anim calcmode="lin" valueType="num">
                                      <p:cBhvr>
                                        <p:cTn id="45" dur="1000" fill="hold"/>
                                        <p:tgtEl>
                                          <p:spTgt spid="1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6" dur="1000" fill="hold"/>
                                        <p:tgtEl>
                                          <p:spTgt spid="1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graphicEl>
                                              <a:chart seriesIdx="-4" categoryIdx="0" bldStep="category"/>
                                            </p:graphicEl>
                                          </p:spTgt>
                                        </p:tgtEl>
                                        <p:attrNameLst>
                                          <p:attrName>style.visibility</p:attrName>
                                        </p:attrNameLst>
                                      </p:cBhvr>
                                      <p:to>
                                        <p:strVal val="visible"/>
                                      </p:to>
                                    </p:set>
                                    <p:animEffect transition="in" filter="fade">
                                      <p:cBhvr>
                                        <p:cTn id="51" dur="1000"/>
                                        <p:tgtEl>
                                          <p:spTgt spid="19">
                                            <p:graphicEl>
                                              <a:chart seriesIdx="-4" categoryIdx="0" bldStep="category"/>
                                            </p:graphicEl>
                                          </p:spTgt>
                                        </p:tgtEl>
                                      </p:cBhvr>
                                    </p:animEffect>
                                    <p:anim calcmode="lin" valueType="num">
                                      <p:cBhvr>
                                        <p:cTn id="52" dur="1000" fill="hold"/>
                                        <p:tgtEl>
                                          <p:spTgt spid="1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3" dur="1000" fill="hold"/>
                                        <p:tgtEl>
                                          <p:spTgt spid="19">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graphicEl>
                                              <a:chart seriesIdx="-4" categoryIdx="1" bldStep="category"/>
                                            </p:graphicEl>
                                          </p:spTgt>
                                        </p:tgtEl>
                                        <p:attrNameLst>
                                          <p:attrName>style.visibility</p:attrName>
                                        </p:attrNameLst>
                                      </p:cBhvr>
                                      <p:to>
                                        <p:strVal val="visible"/>
                                      </p:to>
                                    </p:set>
                                    <p:animEffect transition="in" filter="fade">
                                      <p:cBhvr>
                                        <p:cTn id="58" dur="1000"/>
                                        <p:tgtEl>
                                          <p:spTgt spid="19">
                                            <p:graphicEl>
                                              <a:chart seriesIdx="-4" categoryIdx="1" bldStep="category"/>
                                            </p:graphicEl>
                                          </p:spTgt>
                                        </p:tgtEl>
                                      </p:cBhvr>
                                    </p:animEffect>
                                    <p:anim calcmode="lin" valueType="num">
                                      <p:cBhvr>
                                        <p:cTn id="59" dur="1000" fill="hold"/>
                                        <p:tgtEl>
                                          <p:spTgt spid="1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60" dur="1000" fill="hold"/>
                                        <p:tgtEl>
                                          <p:spTgt spid="19">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build="p"/>
      <p:bldP spid="16" grpId="0" build="p"/>
      <p:bldGraphic spid="18" grpId="0">
        <p:bldSub>
          <a:bldChart bld="category"/>
        </p:bldSub>
      </p:bldGraphic>
      <p:bldGraphic spid="19" grpId="0">
        <p:bldSub>
          <a:bldChart bld="category"/>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924669" y="460431"/>
            <a:ext cx="8911687" cy="1280890"/>
          </a:xfrm>
        </p:spPr>
        <p:txBody>
          <a:bodyPr>
            <a:normAutofit/>
          </a:bodyPr>
          <a:lstStyle/>
          <a:p>
            <a:pPr lvl="0"/>
            <a:r>
              <a:rPr lang="es-EC" b="1" dirty="0" smtClean="0"/>
              <a:t>EMPRESAS ENCUESTADAS EN </a:t>
            </a:r>
            <a:r>
              <a:rPr lang="es-EC" b="1" dirty="0" smtClean="0"/>
              <a:t>SD</a:t>
            </a:r>
            <a:endParaRPr lang="es-ES" dirty="0"/>
          </a:p>
        </p:txBody>
      </p:sp>
      <p:graphicFrame>
        <p:nvGraphicFramePr>
          <p:cNvPr id="25" name="Marcador de contenido 20">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776E6DFF-B86D-411B-8E0B-F9542891C5D8}"/>
              </a:ext>
            </a:extLst>
          </p:cNvPr>
          <p:cNvGraphicFramePr>
            <a:graphicFrameLocks noGrp="1"/>
          </p:cNvGraphicFramePr>
          <p:nvPr>
            <p:ph sz="quarter" idx="4"/>
            <p:extLst>
              <p:ext uri="{D42A27DB-BD31-4B8C-83A1-F6EECF244321}">
                <p14:modId xmlns:p14="http://schemas.microsoft.com/office/powerpoint/2010/main" val="2408923506"/>
              </p:ext>
            </p:extLst>
          </p:nvPr>
        </p:nvGraphicFramePr>
        <p:xfrm>
          <a:off x="7282266" y="2615381"/>
          <a:ext cx="4727672" cy="3825760"/>
        </p:xfrm>
        <a:graphic>
          <a:graphicData uri="http://schemas.openxmlformats.org/drawingml/2006/chart">
            <c:chart xmlns:c="http://schemas.openxmlformats.org/drawingml/2006/chart" xmlns:r="http://schemas.openxmlformats.org/officeDocument/2006/relationships" r:id="rId4"/>
          </a:graphicData>
        </a:graphic>
      </p:graphicFrame>
      <p:sp>
        <p:nvSpPr>
          <p:cNvPr id="26" name="Marcador de texto 25"/>
          <p:cNvSpPr>
            <a:spLocks noGrp="1"/>
          </p:cNvSpPr>
          <p:nvPr>
            <p:ph type="body" idx="1"/>
          </p:nvPr>
        </p:nvSpPr>
        <p:spPr>
          <a:xfrm>
            <a:off x="1803646" y="1755142"/>
            <a:ext cx="5007436" cy="576262"/>
          </a:xfrm>
        </p:spPr>
        <p:txBody>
          <a:bodyPr/>
          <a:lstStyle/>
          <a:p>
            <a:r>
              <a:rPr lang="es-EC" b="1" dirty="0" smtClean="0"/>
              <a:t>Necesidades de profesionales en gestión de riesgos o seguridad y salud ocupacional</a:t>
            </a:r>
            <a:endParaRPr lang="es-ES" dirty="0"/>
          </a:p>
        </p:txBody>
      </p:sp>
      <p:sp>
        <p:nvSpPr>
          <p:cNvPr id="27" name="Marcador de texto 13"/>
          <p:cNvSpPr>
            <a:spLocks noGrp="1"/>
          </p:cNvSpPr>
          <p:nvPr>
            <p:ph type="body" sz="quarter" idx="3"/>
          </p:nvPr>
        </p:nvSpPr>
        <p:spPr>
          <a:xfrm>
            <a:off x="7282266" y="1755142"/>
            <a:ext cx="3999001" cy="576262"/>
          </a:xfrm>
        </p:spPr>
        <p:txBody>
          <a:bodyPr/>
          <a:lstStyle/>
          <a:p>
            <a:pPr lvl="0"/>
            <a:r>
              <a:rPr lang="es-EC" b="1" dirty="0"/>
              <a:t>C</a:t>
            </a:r>
            <a:r>
              <a:rPr lang="es-EC" b="1" dirty="0" smtClean="0"/>
              <a:t>uentan </a:t>
            </a:r>
            <a:r>
              <a:rPr lang="es-EC" b="1" dirty="0"/>
              <a:t>con profesionales en Gestión de Riesgos</a:t>
            </a:r>
            <a:endParaRPr lang="es-ES" dirty="0"/>
          </a:p>
        </p:txBody>
      </p:sp>
      <p:graphicFrame>
        <p:nvGraphicFramePr>
          <p:cNvPr id="28" name="Marcador de contenido 2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3929F249-1B38-431A-9137-FB90BAD1AB78}"/>
              </a:ext>
            </a:extLst>
          </p:cNvPr>
          <p:cNvGraphicFramePr>
            <a:graphicFrameLocks noGrp="1"/>
          </p:cNvGraphicFramePr>
          <p:nvPr>
            <p:ph sz="half" idx="2"/>
            <p:extLst>
              <p:ext uri="{D42A27DB-BD31-4B8C-83A1-F6EECF244321}">
                <p14:modId xmlns:p14="http://schemas.microsoft.com/office/powerpoint/2010/main" val="1968577892"/>
              </p:ext>
            </p:extLst>
          </p:nvPr>
        </p:nvGraphicFramePr>
        <p:xfrm>
          <a:off x="1803646" y="2615381"/>
          <a:ext cx="5007436" cy="38257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3428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1000"/>
                                        <p:tgtEl>
                                          <p:spTgt spid="26">
                                            <p:txEl>
                                              <p:pRg st="0" end="0"/>
                                            </p:txEl>
                                          </p:spTgt>
                                        </p:tgtEl>
                                      </p:cBhvr>
                                    </p:animEffect>
                                    <p:anim calcmode="lin" valueType="num">
                                      <p:cBhvr>
                                        <p:cTn id="1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fade">
                                      <p:cBhvr>
                                        <p:cTn id="20" dur="1000"/>
                                        <p:tgtEl>
                                          <p:spTgt spid="28">
                                            <p:graphicEl>
                                              <a:chart seriesIdx="-3" categoryIdx="-3" bldStep="gridLegend"/>
                                            </p:graphicEl>
                                          </p:spTgt>
                                        </p:tgtEl>
                                      </p:cBhvr>
                                    </p:animEffect>
                                    <p:anim calcmode="lin" valueType="num">
                                      <p:cBhvr>
                                        <p:cTn id="21" dur="1000" fill="hold"/>
                                        <p:tgtEl>
                                          <p:spTgt spid="2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2" dur="1000" fill="hold"/>
                                        <p:tgtEl>
                                          <p:spTgt spid="2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graphicEl>
                                              <a:chart seriesIdx="-4" categoryIdx="0" bldStep="category"/>
                                            </p:graphicEl>
                                          </p:spTgt>
                                        </p:tgtEl>
                                        <p:attrNameLst>
                                          <p:attrName>style.visibility</p:attrName>
                                        </p:attrNameLst>
                                      </p:cBhvr>
                                      <p:to>
                                        <p:strVal val="visible"/>
                                      </p:to>
                                    </p:set>
                                    <p:animEffect transition="in" filter="fade">
                                      <p:cBhvr>
                                        <p:cTn id="27" dur="1000"/>
                                        <p:tgtEl>
                                          <p:spTgt spid="28">
                                            <p:graphicEl>
                                              <a:chart seriesIdx="-4" categoryIdx="0" bldStep="category"/>
                                            </p:graphicEl>
                                          </p:spTgt>
                                        </p:tgtEl>
                                      </p:cBhvr>
                                    </p:animEffect>
                                    <p:anim calcmode="lin" valueType="num">
                                      <p:cBhvr>
                                        <p:cTn id="28" dur="1000" fill="hold"/>
                                        <p:tgtEl>
                                          <p:spTgt spid="2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2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8">
                                            <p:graphicEl>
                                              <a:chart seriesIdx="-4" categoryIdx="1" bldStep="category"/>
                                            </p:graphicEl>
                                          </p:spTgt>
                                        </p:tgtEl>
                                        <p:attrNameLst>
                                          <p:attrName>style.visibility</p:attrName>
                                        </p:attrNameLst>
                                      </p:cBhvr>
                                      <p:to>
                                        <p:strVal val="visible"/>
                                      </p:to>
                                    </p:set>
                                    <p:animEffect transition="in" filter="fade">
                                      <p:cBhvr>
                                        <p:cTn id="34" dur="1000"/>
                                        <p:tgtEl>
                                          <p:spTgt spid="28">
                                            <p:graphicEl>
                                              <a:chart seriesIdx="-4" categoryIdx="1" bldStep="category"/>
                                            </p:graphicEl>
                                          </p:spTgt>
                                        </p:tgtEl>
                                      </p:cBhvr>
                                    </p:animEffect>
                                    <p:anim calcmode="lin" valueType="num">
                                      <p:cBhvr>
                                        <p:cTn id="35" dur="1000" fill="hold"/>
                                        <p:tgtEl>
                                          <p:spTgt spid="2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2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graphicEl>
                                              <a:chart seriesIdx="-4" categoryIdx="2" bldStep="category"/>
                                            </p:graphicEl>
                                          </p:spTgt>
                                        </p:tgtEl>
                                        <p:attrNameLst>
                                          <p:attrName>style.visibility</p:attrName>
                                        </p:attrNameLst>
                                      </p:cBhvr>
                                      <p:to>
                                        <p:strVal val="visible"/>
                                      </p:to>
                                    </p:set>
                                    <p:animEffect transition="in" filter="fade">
                                      <p:cBhvr>
                                        <p:cTn id="41" dur="1000"/>
                                        <p:tgtEl>
                                          <p:spTgt spid="28">
                                            <p:graphicEl>
                                              <a:chart seriesIdx="-4" categoryIdx="2" bldStep="category"/>
                                            </p:graphicEl>
                                          </p:spTgt>
                                        </p:tgtEl>
                                      </p:cBhvr>
                                    </p:animEffect>
                                    <p:anim calcmode="lin" valueType="num">
                                      <p:cBhvr>
                                        <p:cTn id="42" dur="1000" fill="hold"/>
                                        <p:tgtEl>
                                          <p:spTgt spid="2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43" dur="1000" fill="hold"/>
                                        <p:tgtEl>
                                          <p:spTgt spid="2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1"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1000"/>
                                        <p:tgtEl>
                                          <p:spTgt spid="27">
                                            <p:txEl>
                                              <p:pRg st="0" end="0"/>
                                            </p:txEl>
                                          </p:spTgt>
                                        </p:tgtEl>
                                      </p:cBhvr>
                                    </p:animEffect>
                                    <p:anim calcmode="lin" valueType="num">
                                      <p:cBhvr>
                                        <p:cTn id="4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fade">
                                      <p:cBhvr>
                                        <p:cTn id="55" dur="1000"/>
                                        <p:tgtEl>
                                          <p:spTgt spid="25">
                                            <p:graphicEl>
                                              <a:chart seriesIdx="-3" categoryIdx="-3" bldStep="gridLegend"/>
                                            </p:graphicEl>
                                          </p:spTgt>
                                        </p:tgtEl>
                                      </p:cBhvr>
                                    </p:animEffect>
                                    <p:anim calcmode="lin" valueType="num">
                                      <p:cBhvr>
                                        <p:cTn id="56" dur="1000" fill="hold"/>
                                        <p:tgtEl>
                                          <p:spTgt spid="2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57" dur="1000" fill="hold"/>
                                        <p:tgtEl>
                                          <p:spTgt spid="25">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5">
                                            <p:graphicEl>
                                              <a:chart seriesIdx="-4" categoryIdx="0" bldStep="category"/>
                                            </p:graphicEl>
                                          </p:spTgt>
                                        </p:tgtEl>
                                        <p:attrNameLst>
                                          <p:attrName>style.visibility</p:attrName>
                                        </p:attrNameLst>
                                      </p:cBhvr>
                                      <p:to>
                                        <p:strVal val="visible"/>
                                      </p:to>
                                    </p:set>
                                    <p:animEffect transition="in" filter="fade">
                                      <p:cBhvr>
                                        <p:cTn id="62" dur="1000"/>
                                        <p:tgtEl>
                                          <p:spTgt spid="25">
                                            <p:graphicEl>
                                              <a:chart seriesIdx="-4" categoryIdx="0" bldStep="category"/>
                                            </p:graphicEl>
                                          </p:spTgt>
                                        </p:tgtEl>
                                      </p:cBhvr>
                                    </p:animEffect>
                                    <p:anim calcmode="lin" valueType="num">
                                      <p:cBhvr>
                                        <p:cTn id="63" dur="1000" fill="hold"/>
                                        <p:tgtEl>
                                          <p:spTgt spid="2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64" dur="1000" fill="hold"/>
                                        <p:tgtEl>
                                          <p:spTgt spid="25">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5">
                                            <p:graphicEl>
                                              <a:chart seriesIdx="-4" categoryIdx="1" bldStep="category"/>
                                            </p:graphicEl>
                                          </p:spTgt>
                                        </p:tgtEl>
                                        <p:attrNameLst>
                                          <p:attrName>style.visibility</p:attrName>
                                        </p:attrNameLst>
                                      </p:cBhvr>
                                      <p:to>
                                        <p:strVal val="visible"/>
                                      </p:to>
                                    </p:set>
                                    <p:animEffect transition="in" filter="fade">
                                      <p:cBhvr>
                                        <p:cTn id="69" dur="1000"/>
                                        <p:tgtEl>
                                          <p:spTgt spid="25">
                                            <p:graphicEl>
                                              <a:chart seriesIdx="-4" categoryIdx="1" bldStep="category"/>
                                            </p:graphicEl>
                                          </p:spTgt>
                                        </p:tgtEl>
                                      </p:cBhvr>
                                    </p:animEffect>
                                    <p:anim calcmode="lin" valueType="num">
                                      <p:cBhvr>
                                        <p:cTn id="70" dur="1000" fill="hold"/>
                                        <p:tgtEl>
                                          <p:spTgt spid="2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71" dur="1000" fill="hold"/>
                                        <p:tgtEl>
                                          <p:spTgt spid="25">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5">
                                            <p:graphicEl>
                                              <a:chart seriesIdx="-4" categoryIdx="2" bldStep="category"/>
                                            </p:graphicEl>
                                          </p:spTgt>
                                        </p:tgtEl>
                                        <p:attrNameLst>
                                          <p:attrName>style.visibility</p:attrName>
                                        </p:attrNameLst>
                                      </p:cBhvr>
                                      <p:to>
                                        <p:strVal val="visible"/>
                                      </p:to>
                                    </p:set>
                                    <p:animEffect transition="in" filter="fade">
                                      <p:cBhvr>
                                        <p:cTn id="76" dur="1000"/>
                                        <p:tgtEl>
                                          <p:spTgt spid="25">
                                            <p:graphicEl>
                                              <a:chart seriesIdx="-4" categoryIdx="2" bldStep="category"/>
                                            </p:graphicEl>
                                          </p:spTgt>
                                        </p:tgtEl>
                                      </p:cBhvr>
                                    </p:animEffect>
                                    <p:anim calcmode="lin" valueType="num">
                                      <p:cBhvr>
                                        <p:cTn id="77" dur="1000" fill="hold"/>
                                        <p:tgtEl>
                                          <p:spTgt spid="25">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78" dur="1000" fill="hold"/>
                                        <p:tgtEl>
                                          <p:spTgt spid="25">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5" grpId="0">
        <p:bldSub>
          <a:bldChart bld="category"/>
        </p:bldSub>
      </p:bldGraphic>
      <p:bldP spid="26" grpId="0" build="p"/>
      <p:bldP spid="27" grpId="1" build="p"/>
      <p:bldGraphic spid="28" grpId="0">
        <p:bldSub>
          <a:bldChart bld="category"/>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490797" y="652204"/>
            <a:ext cx="9345559" cy="1280890"/>
          </a:xfrm>
        </p:spPr>
        <p:txBody>
          <a:bodyPr>
            <a:normAutofit fontScale="90000"/>
          </a:bodyPr>
          <a:lstStyle/>
          <a:p>
            <a:pPr lvl="0"/>
            <a:r>
              <a:rPr lang="es-ES" b="1" dirty="0" smtClean="0"/>
              <a:t>TIPO DE UNIVERSIDAD, LUGAR, MODALIDAD Y TÍTULO DE LOS PROFESIONALES EN GESTIÓN DE RIESGOS QUE SE ENCUENTRAN EN LA EMPRESA</a:t>
            </a:r>
            <a:endParaRPr lang="es-ES" dirty="0"/>
          </a:p>
        </p:txBody>
      </p:sp>
      <p:pic>
        <p:nvPicPr>
          <p:cNvPr id="3" name="Imagen 2"/>
          <p:cNvPicPr>
            <a:picLocks noChangeAspect="1"/>
          </p:cNvPicPr>
          <p:nvPr/>
        </p:nvPicPr>
        <p:blipFill rotWithShape="1">
          <a:blip r:embed="rId4"/>
          <a:srcRect l="2399" t="1957" r="3297" b="26722"/>
          <a:stretch/>
        </p:blipFill>
        <p:spPr>
          <a:xfrm>
            <a:off x="2039814" y="2182510"/>
            <a:ext cx="8616464" cy="1477107"/>
          </a:xfrm>
          <a:prstGeom prst="rect">
            <a:avLst/>
          </a:prstGeom>
        </p:spPr>
      </p:pic>
      <p:pic>
        <p:nvPicPr>
          <p:cNvPr id="7" name="Imagen 6"/>
          <p:cNvPicPr>
            <a:picLocks noChangeAspect="1"/>
          </p:cNvPicPr>
          <p:nvPr/>
        </p:nvPicPr>
        <p:blipFill rotWithShape="1">
          <a:blip r:embed="rId5"/>
          <a:srcRect l="8686" r="9135" b="24536"/>
          <a:stretch/>
        </p:blipFill>
        <p:spPr>
          <a:xfrm>
            <a:off x="2785719" y="3784724"/>
            <a:ext cx="7124653" cy="1355695"/>
          </a:xfrm>
          <a:prstGeom prst="rect">
            <a:avLst/>
          </a:prstGeom>
        </p:spPr>
      </p:pic>
      <p:pic>
        <p:nvPicPr>
          <p:cNvPr id="10" name="Imagen 9"/>
          <p:cNvPicPr>
            <a:picLocks noChangeAspect="1"/>
          </p:cNvPicPr>
          <p:nvPr/>
        </p:nvPicPr>
        <p:blipFill rotWithShape="1">
          <a:blip r:embed="rId6"/>
          <a:srcRect l="12726" r="13177" b="27097"/>
          <a:stretch/>
        </p:blipFill>
        <p:spPr>
          <a:xfrm>
            <a:off x="3388713" y="5218634"/>
            <a:ext cx="5918664" cy="1206695"/>
          </a:xfrm>
          <a:prstGeom prst="rect">
            <a:avLst/>
          </a:prstGeom>
        </p:spPr>
      </p:pic>
    </p:spTree>
    <p:extLst>
      <p:ext uri="{BB962C8B-B14F-4D97-AF65-F5344CB8AC3E}">
        <p14:creationId xmlns:p14="http://schemas.microsoft.com/office/powerpoint/2010/main" val="3741065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560004" y="667864"/>
            <a:ext cx="10116135" cy="1280890"/>
          </a:xfrm>
        </p:spPr>
        <p:txBody>
          <a:bodyPr>
            <a:normAutofit fontScale="90000"/>
          </a:bodyPr>
          <a:lstStyle/>
          <a:p>
            <a:pPr lvl="0"/>
            <a:r>
              <a:rPr lang="es-EC" b="1" dirty="0" smtClean="0"/>
              <a:t>PERSONAL RELACIONADO A LA GESTIÓN DE RIESGOS QUE SE ENCUENTRA LABORANDO EN LAS EMPRESAS </a:t>
            </a:r>
            <a:endParaRPr lang="es-ES" dirty="0"/>
          </a:p>
        </p:txBody>
      </p:sp>
      <p:graphicFrame>
        <p:nvGraphicFramePr>
          <p:cNvPr id="7" name="Gráfico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EFCF8102-B740-4B61-85A1-3641F752C35D}"/>
              </a:ext>
            </a:extLst>
          </p:cNvPr>
          <p:cNvGraphicFramePr/>
          <p:nvPr>
            <p:extLst>
              <p:ext uri="{D42A27DB-BD31-4B8C-83A1-F6EECF244321}">
                <p14:modId xmlns:p14="http://schemas.microsoft.com/office/powerpoint/2010/main" val="1975802799"/>
              </p:ext>
            </p:extLst>
          </p:nvPr>
        </p:nvGraphicFramePr>
        <p:xfrm>
          <a:off x="2723837" y="2250830"/>
          <a:ext cx="6938938" cy="42384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07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13" dur="1000"/>
                                        <p:tgtEl>
                                          <p:spTgt spid="7">
                                            <p:graphicEl>
                                              <a:chart seriesIdx="-3" categoryIdx="-3" bldStep="gridLegend"/>
                                            </p:graphicEl>
                                          </p:spTgt>
                                        </p:tgtEl>
                                      </p:cBhvr>
                                    </p:animEffect>
                                    <p:anim calcmode="lin" valueType="num">
                                      <p:cBhvr>
                                        <p:cTn id="14"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20" dur="1000"/>
                                        <p:tgtEl>
                                          <p:spTgt spid="7">
                                            <p:graphicEl>
                                              <a:chart seriesIdx="-4" categoryIdx="0" bldStep="category"/>
                                            </p:graphicEl>
                                          </p:spTgt>
                                        </p:tgtEl>
                                      </p:cBhvr>
                                    </p:animEffect>
                                    <p:anim calcmode="lin" valueType="num">
                                      <p:cBhvr>
                                        <p:cTn id="2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2" dur="1000" fill="hold"/>
                                        <p:tgtEl>
                                          <p:spTgt spid="7">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27" dur="1000"/>
                                        <p:tgtEl>
                                          <p:spTgt spid="7">
                                            <p:graphicEl>
                                              <a:chart seriesIdx="-4" categoryIdx="1" bldStep="category"/>
                                            </p:graphicEl>
                                          </p:spTgt>
                                        </p:tgtEl>
                                      </p:cBhvr>
                                    </p:animEffect>
                                    <p:anim calcmode="lin" valueType="num">
                                      <p:cBhvr>
                                        <p:cTn id="28"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7">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34" dur="1000"/>
                                        <p:tgtEl>
                                          <p:spTgt spid="7">
                                            <p:graphicEl>
                                              <a:chart seriesIdx="-4" categoryIdx="2" bldStep="category"/>
                                            </p:graphicEl>
                                          </p:spTgt>
                                        </p:tgtEl>
                                      </p:cBhvr>
                                    </p:animEffect>
                                    <p:anim calcmode="lin" valueType="num">
                                      <p:cBhvr>
                                        <p:cTn id="35"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41" dur="1000"/>
                                        <p:tgtEl>
                                          <p:spTgt spid="7">
                                            <p:graphicEl>
                                              <a:chart seriesIdx="-4" categoryIdx="3" bldStep="category"/>
                                            </p:graphicEl>
                                          </p:spTgt>
                                        </p:tgtEl>
                                      </p:cBhvr>
                                    </p:animEffect>
                                    <p:anim calcmode="lin" valueType="num">
                                      <p:cBhvr>
                                        <p:cTn id="42" dur="1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48" dur="1000"/>
                                        <p:tgtEl>
                                          <p:spTgt spid="7">
                                            <p:graphicEl>
                                              <a:chart seriesIdx="-4" categoryIdx="4" bldStep="category"/>
                                            </p:graphicEl>
                                          </p:spTgt>
                                        </p:tgtEl>
                                      </p:cBhvr>
                                    </p:animEffect>
                                    <p:anim calcmode="lin" valueType="num">
                                      <p:cBhvr>
                                        <p:cTn id="49" dur="10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fade">
                                      <p:cBhvr>
                                        <p:cTn id="55" dur="1000"/>
                                        <p:tgtEl>
                                          <p:spTgt spid="7">
                                            <p:graphicEl>
                                              <a:chart seriesIdx="-4" categoryIdx="5" bldStep="category"/>
                                            </p:graphicEl>
                                          </p:spTgt>
                                        </p:tgtEl>
                                      </p:cBhvr>
                                    </p:animEffect>
                                    <p:anim calcmode="lin" valueType="num">
                                      <p:cBhvr>
                                        <p:cTn id="56" dur="10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fade">
                                      <p:cBhvr>
                                        <p:cTn id="62" dur="1000"/>
                                        <p:tgtEl>
                                          <p:spTgt spid="7">
                                            <p:graphicEl>
                                              <a:chart seriesIdx="-4" categoryIdx="6" bldStep="category"/>
                                            </p:graphicEl>
                                          </p:spTgt>
                                        </p:tgtEl>
                                      </p:cBhvr>
                                    </p:animEffect>
                                    <p:anim calcmode="lin" valueType="num">
                                      <p:cBhvr>
                                        <p:cTn id="63" dur="1000" fill="hold"/>
                                        <p:tgtEl>
                                          <p:spTgt spid="7">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64" dur="1000" fill="hold"/>
                                        <p:tgtEl>
                                          <p:spTgt spid="7">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fade">
                                      <p:cBhvr>
                                        <p:cTn id="69" dur="1000"/>
                                        <p:tgtEl>
                                          <p:spTgt spid="7">
                                            <p:graphicEl>
                                              <a:chart seriesIdx="-4" categoryIdx="7" bldStep="category"/>
                                            </p:graphicEl>
                                          </p:spTgt>
                                        </p:tgtEl>
                                      </p:cBhvr>
                                    </p:animEffect>
                                    <p:anim calcmode="lin" valueType="num">
                                      <p:cBhvr>
                                        <p:cTn id="70" dur="1000" fill="hold"/>
                                        <p:tgtEl>
                                          <p:spTgt spid="7">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p:cTn id="71" dur="1000" fill="hold"/>
                                        <p:tgtEl>
                                          <p:spTgt spid="7">
                                            <p:graphicEl>
                                              <a:chart seriesIdx="-4" categoryIdx="7"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category"/>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924669" y="460431"/>
            <a:ext cx="8911687" cy="1280890"/>
          </a:xfrm>
        </p:spPr>
        <p:txBody>
          <a:bodyPr>
            <a:normAutofit/>
          </a:bodyPr>
          <a:lstStyle/>
          <a:p>
            <a:pPr lvl="0"/>
            <a:r>
              <a:rPr lang="es-EC" b="1" dirty="0" smtClean="0"/>
              <a:t>EMPRESAS ENCUESTADAS EN </a:t>
            </a:r>
            <a:r>
              <a:rPr lang="es-EC" b="1" dirty="0" smtClean="0"/>
              <a:t>SD</a:t>
            </a:r>
            <a:endParaRPr lang="es-ES" dirty="0"/>
          </a:p>
        </p:txBody>
      </p:sp>
      <p:sp>
        <p:nvSpPr>
          <p:cNvPr id="26" name="Marcador de texto 25"/>
          <p:cNvSpPr>
            <a:spLocks noGrp="1"/>
          </p:cNvSpPr>
          <p:nvPr>
            <p:ph type="body" idx="1"/>
          </p:nvPr>
        </p:nvSpPr>
        <p:spPr>
          <a:xfrm>
            <a:off x="1924669" y="1502181"/>
            <a:ext cx="5007436" cy="576262"/>
          </a:xfrm>
        </p:spPr>
        <p:txBody>
          <a:bodyPr/>
          <a:lstStyle/>
          <a:p>
            <a:r>
              <a:rPr lang="es-EC" b="1" dirty="0"/>
              <a:t>Existencia de profesionales en GR-SSO en las </a:t>
            </a:r>
            <a:r>
              <a:rPr lang="es-EC" b="1" dirty="0" smtClean="0"/>
              <a:t>empresas</a:t>
            </a:r>
            <a:endParaRPr lang="es-ES" dirty="0"/>
          </a:p>
        </p:txBody>
      </p:sp>
      <p:sp>
        <p:nvSpPr>
          <p:cNvPr id="27" name="Marcador de texto 13"/>
          <p:cNvSpPr>
            <a:spLocks noGrp="1"/>
          </p:cNvSpPr>
          <p:nvPr>
            <p:ph type="body" sz="quarter" idx="3"/>
          </p:nvPr>
        </p:nvSpPr>
        <p:spPr>
          <a:xfrm>
            <a:off x="7282266" y="1790312"/>
            <a:ext cx="3999001" cy="576262"/>
          </a:xfrm>
        </p:spPr>
        <p:txBody>
          <a:bodyPr/>
          <a:lstStyle/>
          <a:p>
            <a:pPr lvl="0"/>
            <a:r>
              <a:rPr lang="es-EC" b="1" dirty="0"/>
              <a:t>Facilidad de contratar personal en Gestión de Riesgos</a:t>
            </a:r>
            <a:endParaRPr lang="es-ES" dirty="0"/>
          </a:p>
        </p:txBody>
      </p:sp>
      <p:graphicFrame>
        <p:nvGraphicFramePr>
          <p:cNvPr id="10" name="Marcador de contenido 9">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9E7E500D-5B06-4E2C-B445-CCBAB166864D}"/>
              </a:ext>
            </a:extLst>
          </p:cNvPr>
          <p:cNvGraphicFramePr>
            <a:graphicFrameLocks noGrp="1"/>
          </p:cNvGraphicFramePr>
          <p:nvPr>
            <p:ph sz="half" idx="2"/>
            <p:extLst>
              <p:ext uri="{D42A27DB-BD31-4B8C-83A1-F6EECF244321}">
                <p14:modId xmlns:p14="http://schemas.microsoft.com/office/powerpoint/2010/main" val="2452485614"/>
              </p:ext>
            </p:extLst>
          </p:nvPr>
        </p:nvGraphicFramePr>
        <p:xfrm>
          <a:off x="1924668" y="2366573"/>
          <a:ext cx="4677837" cy="39780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Marcador de contenido 1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E0886478-23F3-4BE9-B2E8-6E1F8009AA55}"/>
              </a:ext>
            </a:extLst>
          </p:cNvPr>
          <p:cNvGraphicFramePr>
            <a:graphicFrameLocks noGrp="1"/>
          </p:cNvGraphicFramePr>
          <p:nvPr>
            <p:ph sz="quarter" idx="4"/>
            <p:extLst>
              <p:ext uri="{D42A27DB-BD31-4B8C-83A1-F6EECF244321}">
                <p14:modId xmlns:p14="http://schemas.microsoft.com/office/powerpoint/2010/main" val="657580441"/>
              </p:ext>
            </p:extLst>
          </p:nvPr>
        </p:nvGraphicFramePr>
        <p:xfrm>
          <a:off x="7161242" y="2391068"/>
          <a:ext cx="4727672" cy="39290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8224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1000"/>
                                        <p:tgtEl>
                                          <p:spTgt spid="26">
                                            <p:txEl>
                                              <p:pRg st="0" end="0"/>
                                            </p:txEl>
                                          </p:spTgt>
                                        </p:tgtEl>
                                      </p:cBhvr>
                                    </p:animEffect>
                                    <p:anim calcmode="lin" valueType="num">
                                      <p:cBhvr>
                                        <p:cTn id="14"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20" dur="1000"/>
                                        <p:tgtEl>
                                          <p:spTgt spid="10">
                                            <p:graphicEl>
                                              <a:chart seriesIdx="-3" categoryIdx="-3" bldStep="gridLegend"/>
                                            </p:graphicEl>
                                          </p:spTgt>
                                        </p:tgtEl>
                                      </p:cBhvr>
                                    </p:animEffect>
                                    <p:anim calcmode="lin" valueType="num">
                                      <p:cBhvr>
                                        <p:cTn id="21" dur="10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2" dur="10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27" dur="1000"/>
                                        <p:tgtEl>
                                          <p:spTgt spid="10">
                                            <p:graphicEl>
                                              <a:chart seriesIdx="-4" categoryIdx="0" bldStep="category"/>
                                            </p:graphicEl>
                                          </p:spTgt>
                                        </p:tgtEl>
                                      </p:cBhvr>
                                    </p:animEffect>
                                    <p:anim calcmode="lin" valueType="num">
                                      <p:cBhvr>
                                        <p:cTn id="28" dur="1000" fill="hold"/>
                                        <p:tgtEl>
                                          <p:spTgt spid="1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9" dur="1000" fill="hold"/>
                                        <p:tgtEl>
                                          <p:spTgt spid="1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34" dur="1000"/>
                                        <p:tgtEl>
                                          <p:spTgt spid="10">
                                            <p:graphicEl>
                                              <a:chart seriesIdx="-4" categoryIdx="1" bldStep="category"/>
                                            </p:graphicEl>
                                          </p:spTgt>
                                        </p:tgtEl>
                                      </p:cBhvr>
                                    </p:animEffect>
                                    <p:anim calcmode="lin" valueType="num">
                                      <p:cBhvr>
                                        <p:cTn id="35" dur="1000" fill="hold"/>
                                        <p:tgtEl>
                                          <p:spTgt spid="1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36" dur="1000" fill="hold"/>
                                        <p:tgtEl>
                                          <p:spTgt spid="1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1000"/>
                                        <p:tgtEl>
                                          <p:spTgt spid="27">
                                            <p:txEl>
                                              <p:pRg st="0" end="0"/>
                                            </p:txEl>
                                          </p:spTgt>
                                        </p:tgtEl>
                                      </p:cBhvr>
                                    </p:animEffect>
                                    <p:anim calcmode="lin" valueType="num">
                                      <p:cBhvr>
                                        <p:cTn id="42"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8" dur="500"/>
                                        <p:tgtEl>
                                          <p:spTgt spid="12">
                                            <p:graphicEl>
                                              <a:chart seriesIdx="-3" categoryIdx="-3" bldStep="gridLegen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53" dur="500"/>
                                        <p:tgtEl>
                                          <p:spTgt spid="12">
                                            <p:graphicEl>
                                              <a:chart seriesIdx="-4" categoryIdx="0" bldStep="category"/>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58" dur="500"/>
                                        <p:tgtEl>
                                          <p:spTgt spid="12">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build="p"/>
      <p:bldP spid="27" grpId="0" build="p"/>
      <p:bldGraphic spid="10" grpId="0">
        <p:bldSub>
          <a:bldChart bld="category"/>
        </p:bldSub>
      </p:bldGraphic>
      <p:bldGraphic spid="12"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2" name="Título 1"/>
          <p:cNvSpPr>
            <a:spLocks noGrp="1"/>
          </p:cNvSpPr>
          <p:nvPr>
            <p:ph type="title"/>
          </p:nvPr>
        </p:nvSpPr>
        <p:spPr>
          <a:xfrm>
            <a:off x="2112863" y="480515"/>
            <a:ext cx="8911687" cy="656050"/>
          </a:xfrm>
        </p:spPr>
        <p:txBody>
          <a:bodyPr/>
          <a:lstStyle/>
          <a:p>
            <a:r>
              <a:rPr lang="es-ES" b="1" dirty="0" smtClean="0"/>
              <a:t>OBJETIVOS ESPECÍFICOS</a:t>
            </a:r>
            <a:endParaRPr lang="es-ES" b="1" dirty="0"/>
          </a:p>
        </p:txBody>
      </p:sp>
      <p:sp>
        <p:nvSpPr>
          <p:cNvPr id="3" name="Marcador de contenido 2"/>
          <p:cNvSpPr>
            <a:spLocks noGrp="1"/>
          </p:cNvSpPr>
          <p:nvPr>
            <p:ph idx="1"/>
          </p:nvPr>
        </p:nvSpPr>
        <p:spPr>
          <a:xfrm>
            <a:off x="1632804" y="2970250"/>
            <a:ext cx="9871807" cy="1722030"/>
          </a:xfrm>
        </p:spPr>
        <p:txBody>
          <a:bodyPr anchor="ctr">
            <a:noAutofit/>
          </a:bodyPr>
          <a:lstStyle/>
          <a:p>
            <a:pPr lvl="0" algn="just">
              <a:lnSpc>
                <a:spcPct val="150000"/>
              </a:lnSpc>
            </a:pPr>
            <a:r>
              <a:rPr lang="es-EC" sz="2600" dirty="0">
                <a:latin typeface="Bodoni MT" panose="02070603080606020203" pitchFamily="18" charset="0"/>
              </a:rPr>
              <a:t>Analizar la empleabilidad del campo laboral en el ámbito de la Gestión de Riesgos mediante el estudio de la oferta y la demanda de los profesionales en este campo del conocimiento para determinar los requerimientos laborales del sector.</a:t>
            </a:r>
            <a:endParaRPr lang="es-ES" sz="2600" dirty="0">
              <a:latin typeface="Bodoni MT" panose="02070603080606020203" pitchFamily="18" charset="0"/>
            </a:endParaRPr>
          </a:p>
          <a:p>
            <a:pPr lvl="0" algn="just">
              <a:lnSpc>
                <a:spcPct val="150000"/>
              </a:lnSpc>
            </a:pPr>
            <a:r>
              <a:rPr lang="es-EC" sz="2600" dirty="0">
                <a:latin typeface="Bodoni MT" panose="02070603080606020203" pitchFamily="18" charset="0"/>
              </a:rPr>
              <a:t>Diagnosticar la política de diversificación en el ámbito laboral de la Gestión de Riesgos a través de la investigación de campo en la provincia de Santo Domingo de los Tsáchilas, a fin de obtener una proyección laboral de los profesionales en este campo de conocimiento</a:t>
            </a:r>
            <a:r>
              <a:rPr lang="es-EC" sz="2600" dirty="0" smtClean="0">
                <a:latin typeface="Bodoni MT" panose="02070603080606020203" pitchFamily="18" charset="0"/>
              </a:rPr>
              <a:t>.</a:t>
            </a:r>
            <a:endParaRPr lang="es-ES" sz="2600" dirty="0">
              <a:latin typeface="Bodoni MT" panose="02070603080606020203" pitchFamily="18" charset="0"/>
            </a:endParaRPr>
          </a:p>
        </p:txBody>
      </p:sp>
    </p:spTree>
    <p:extLst>
      <p:ext uri="{BB962C8B-B14F-4D97-AF65-F5344CB8AC3E}">
        <p14:creationId xmlns:p14="http://schemas.microsoft.com/office/powerpoint/2010/main" val="389914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560004" y="667864"/>
            <a:ext cx="10116135" cy="1280890"/>
          </a:xfrm>
        </p:spPr>
        <p:txBody>
          <a:bodyPr>
            <a:normAutofit/>
          </a:bodyPr>
          <a:lstStyle/>
          <a:p>
            <a:pPr lvl="0"/>
            <a:r>
              <a:rPr lang="es-EC" b="1" dirty="0" smtClean="0"/>
              <a:t>REQUERIMIENTO DE PROFESIONALES POR NIVEL DE INSTRUCCIÓN</a:t>
            </a:r>
            <a:endParaRPr lang="es-ES" dirty="0"/>
          </a:p>
        </p:txBody>
      </p:sp>
      <p:graphicFrame>
        <p:nvGraphicFramePr>
          <p:cNvPr id="8" name="Gráfico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278DB864-01FC-4FCF-9C97-B71FE298E079}"/>
              </a:ext>
            </a:extLst>
          </p:cNvPr>
          <p:cNvGraphicFramePr/>
          <p:nvPr>
            <p:extLst>
              <p:ext uri="{D42A27DB-BD31-4B8C-83A1-F6EECF244321}">
                <p14:modId xmlns:p14="http://schemas.microsoft.com/office/powerpoint/2010/main" val="1204995519"/>
              </p:ext>
            </p:extLst>
          </p:nvPr>
        </p:nvGraphicFramePr>
        <p:xfrm>
          <a:off x="2836985" y="2149230"/>
          <a:ext cx="6494585" cy="44156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5149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13" dur="1000"/>
                                        <p:tgtEl>
                                          <p:spTgt spid="8">
                                            <p:graphicEl>
                                              <a:chart seriesIdx="-3" categoryIdx="-3" bldStep="gridLegend"/>
                                            </p:graphicEl>
                                          </p:spTgt>
                                        </p:tgtEl>
                                      </p:cBhvr>
                                    </p:animEffect>
                                    <p:anim calcmode="lin" valueType="num">
                                      <p:cBhvr>
                                        <p:cTn id="14" dur="10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fade">
                                      <p:cBhvr>
                                        <p:cTn id="20" dur="1000"/>
                                        <p:tgtEl>
                                          <p:spTgt spid="8">
                                            <p:graphicEl>
                                              <a:chart seriesIdx="0" categoryIdx="0" bldStep="ptInSeries"/>
                                            </p:graphicEl>
                                          </p:spTgt>
                                        </p:tgtEl>
                                      </p:cBhvr>
                                    </p:animEffect>
                                    <p:anim calcmode="lin" valueType="num">
                                      <p:cBhvr>
                                        <p:cTn id="21" dur="1000" fill="hold"/>
                                        <p:tgtEl>
                                          <p:spTgt spid="8">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22" dur="1000" fill="hold"/>
                                        <p:tgtEl>
                                          <p:spTgt spid="8">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fade">
                                      <p:cBhvr>
                                        <p:cTn id="27" dur="1000"/>
                                        <p:tgtEl>
                                          <p:spTgt spid="8">
                                            <p:graphicEl>
                                              <a:chart seriesIdx="0" categoryIdx="1" bldStep="ptInSeries"/>
                                            </p:graphicEl>
                                          </p:spTgt>
                                        </p:tgtEl>
                                      </p:cBhvr>
                                    </p:animEffect>
                                    <p:anim calcmode="lin" valueType="num">
                                      <p:cBhvr>
                                        <p:cTn id="28" dur="1000" fill="hold"/>
                                        <p:tgtEl>
                                          <p:spTgt spid="8">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9" dur="1000" fill="hold"/>
                                        <p:tgtEl>
                                          <p:spTgt spid="8">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fade">
                                      <p:cBhvr>
                                        <p:cTn id="34" dur="1000"/>
                                        <p:tgtEl>
                                          <p:spTgt spid="8">
                                            <p:graphicEl>
                                              <a:chart seriesIdx="0" categoryIdx="2" bldStep="ptInSeries"/>
                                            </p:graphicEl>
                                          </p:spTgt>
                                        </p:tgtEl>
                                      </p:cBhvr>
                                    </p:animEffect>
                                    <p:anim calcmode="lin" valueType="num">
                                      <p:cBhvr>
                                        <p:cTn id="35" dur="1000" fill="hold"/>
                                        <p:tgtEl>
                                          <p:spTgt spid="8">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6" dur="1000" fill="hold"/>
                                        <p:tgtEl>
                                          <p:spTgt spid="8">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fade">
                                      <p:cBhvr>
                                        <p:cTn id="41" dur="1000"/>
                                        <p:tgtEl>
                                          <p:spTgt spid="8">
                                            <p:graphicEl>
                                              <a:chart seriesIdx="0" categoryIdx="3" bldStep="ptInSeries"/>
                                            </p:graphicEl>
                                          </p:spTgt>
                                        </p:tgtEl>
                                      </p:cBhvr>
                                    </p:animEffect>
                                    <p:anim calcmode="lin" valueType="num">
                                      <p:cBhvr>
                                        <p:cTn id="42" dur="1000" fill="hold"/>
                                        <p:tgtEl>
                                          <p:spTgt spid="8">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graphicEl>
                                              <a:chart seriesIdx="0" categoryIdx="4" bldStep="ptInSeries"/>
                                            </p:graphicEl>
                                          </p:spTgt>
                                        </p:tgtEl>
                                        <p:attrNameLst>
                                          <p:attrName>style.visibility</p:attrName>
                                        </p:attrNameLst>
                                      </p:cBhvr>
                                      <p:to>
                                        <p:strVal val="visible"/>
                                      </p:to>
                                    </p:set>
                                    <p:animEffect transition="in" filter="fade">
                                      <p:cBhvr>
                                        <p:cTn id="48" dur="1000"/>
                                        <p:tgtEl>
                                          <p:spTgt spid="8">
                                            <p:graphicEl>
                                              <a:chart seriesIdx="0" categoryIdx="4" bldStep="ptInSeries"/>
                                            </p:graphicEl>
                                          </p:spTgt>
                                        </p:tgtEl>
                                      </p:cBhvr>
                                    </p:animEffect>
                                    <p:anim calcmode="lin" valueType="num">
                                      <p:cBhvr>
                                        <p:cTn id="49" dur="1000" fill="hold"/>
                                        <p:tgtEl>
                                          <p:spTgt spid="8">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graphicEl>
                                              <a:chart seriesIdx="1" categoryIdx="0" bldStep="ptInSeries"/>
                                            </p:graphicEl>
                                          </p:spTgt>
                                        </p:tgtEl>
                                        <p:attrNameLst>
                                          <p:attrName>style.visibility</p:attrName>
                                        </p:attrNameLst>
                                      </p:cBhvr>
                                      <p:to>
                                        <p:strVal val="visible"/>
                                      </p:to>
                                    </p:set>
                                    <p:animEffect transition="in" filter="fade">
                                      <p:cBhvr>
                                        <p:cTn id="55" dur="1000"/>
                                        <p:tgtEl>
                                          <p:spTgt spid="8">
                                            <p:graphicEl>
                                              <a:chart seriesIdx="1" categoryIdx="0" bldStep="ptInSeries"/>
                                            </p:graphicEl>
                                          </p:spTgt>
                                        </p:tgtEl>
                                      </p:cBhvr>
                                    </p:animEffect>
                                    <p:anim calcmode="lin" valueType="num">
                                      <p:cBhvr>
                                        <p:cTn id="56" dur="1000" fill="hold"/>
                                        <p:tgtEl>
                                          <p:spTgt spid="8">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p:cTn id="57" dur="1000" fill="hold"/>
                                        <p:tgtEl>
                                          <p:spTgt spid="8">
                                            <p:graphicEl>
                                              <a:chart seriesIdx="1"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graphicEl>
                                              <a:chart seriesIdx="1" categoryIdx="1" bldStep="ptInSeries"/>
                                            </p:graphicEl>
                                          </p:spTgt>
                                        </p:tgtEl>
                                        <p:attrNameLst>
                                          <p:attrName>style.visibility</p:attrName>
                                        </p:attrNameLst>
                                      </p:cBhvr>
                                      <p:to>
                                        <p:strVal val="visible"/>
                                      </p:to>
                                    </p:set>
                                    <p:animEffect transition="in" filter="fade">
                                      <p:cBhvr>
                                        <p:cTn id="62" dur="1000"/>
                                        <p:tgtEl>
                                          <p:spTgt spid="8">
                                            <p:graphicEl>
                                              <a:chart seriesIdx="1" categoryIdx="1" bldStep="ptInSeries"/>
                                            </p:graphicEl>
                                          </p:spTgt>
                                        </p:tgtEl>
                                      </p:cBhvr>
                                    </p:animEffect>
                                    <p:anim calcmode="lin" valueType="num">
                                      <p:cBhvr>
                                        <p:cTn id="63" dur="1000" fill="hold"/>
                                        <p:tgtEl>
                                          <p:spTgt spid="8">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p:cTn id="64" dur="1000" fill="hold"/>
                                        <p:tgtEl>
                                          <p:spTgt spid="8">
                                            <p:graphicEl>
                                              <a:chart seriesIdx="1"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graphicEl>
                                              <a:chart seriesIdx="1" categoryIdx="2" bldStep="ptInSeries"/>
                                            </p:graphicEl>
                                          </p:spTgt>
                                        </p:tgtEl>
                                        <p:attrNameLst>
                                          <p:attrName>style.visibility</p:attrName>
                                        </p:attrNameLst>
                                      </p:cBhvr>
                                      <p:to>
                                        <p:strVal val="visible"/>
                                      </p:to>
                                    </p:set>
                                    <p:animEffect transition="in" filter="fade">
                                      <p:cBhvr>
                                        <p:cTn id="69" dur="1000"/>
                                        <p:tgtEl>
                                          <p:spTgt spid="8">
                                            <p:graphicEl>
                                              <a:chart seriesIdx="1" categoryIdx="2" bldStep="ptInSeries"/>
                                            </p:graphicEl>
                                          </p:spTgt>
                                        </p:tgtEl>
                                      </p:cBhvr>
                                    </p:animEffect>
                                    <p:anim calcmode="lin" valueType="num">
                                      <p:cBhvr>
                                        <p:cTn id="70" dur="1000" fill="hold"/>
                                        <p:tgtEl>
                                          <p:spTgt spid="8">
                                            <p:graphicEl>
                                              <a:chart seriesIdx="1" categoryIdx="2" bldStep="ptInSeries"/>
                                            </p:graphicEl>
                                          </p:spTgt>
                                        </p:tgtEl>
                                        <p:attrNameLst>
                                          <p:attrName>ppt_x</p:attrName>
                                        </p:attrNameLst>
                                      </p:cBhvr>
                                      <p:tavLst>
                                        <p:tav tm="0">
                                          <p:val>
                                            <p:strVal val="#ppt_x"/>
                                          </p:val>
                                        </p:tav>
                                        <p:tav tm="100000">
                                          <p:val>
                                            <p:strVal val="#ppt_x"/>
                                          </p:val>
                                        </p:tav>
                                      </p:tavLst>
                                    </p:anim>
                                    <p:anim calcmode="lin" valueType="num">
                                      <p:cBhvr>
                                        <p:cTn id="71" dur="1000" fill="hold"/>
                                        <p:tgtEl>
                                          <p:spTgt spid="8">
                                            <p:graphicEl>
                                              <a:chart seriesIdx="1"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
                                            <p:graphicEl>
                                              <a:chart seriesIdx="1" categoryIdx="3" bldStep="ptInSeries"/>
                                            </p:graphicEl>
                                          </p:spTgt>
                                        </p:tgtEl>
                                        <p:attrNameLst>
                                          <p:attrName>style.visibility</p:attrName>
                                        </p:attrNameLst>
                                      </p:cBhvr>
                                      <p:to>
                                        <p:strVal val="visible"/>
                                      </p:to>
                                    </p:set>
                                    <p:animEffect transition="in" filter="fade">
                                      <p:cBhvr>
                                        <p:cTn id="76" dur="1000"/>
                                        <p:tgtEl>
                                          <p:spTgt spid="8">
                                            <p:graphicEl>
                                              <a:chart seriesIdx="1" categoryIdx="3" bldStep="ptInSeries"/>
                                            </p:graphicEl>
                                          </p:spTgt>
                                        </p:tgtEl>
                                      </p:cBhvr>
                                    </p:animEffect>
                                    <p:anim calcmode="lin" valueType="num">
                                      <p:cBhvr>
                                        <p:cTn id="77" dur="1000" fill="hold"/>
                                        <p:tgtEl>
                                          <p:spTgt spid="8">
                                            <p:graphicEl>
                                              <a:chart seriesIdx="1" categoryIdx="3" bldStep="ptInSeries"/>
                                            </p:graphicEl>
                                          </p:spTgt>
                                        </p:tgtEl>
                                        <p:attrNameLst>
                                          <p:attrName>ppt_x</p:attrName>
                                        </p:attrNameLst>
                                      </p:cBhvr>
                                      <p:tavLst>
                                        <p:tav tm="0">
                                          <p:val>
                                            <p:strVal val="#ppt_x"/>
                                          </p:val>
                                        </p:tav>
                                        <p:tav tm="100000">
                                          <p:val>
                                            <p:strVal val="#ppt_x"/>
                                          </p:val>
                                        </p:tav>
                                      </p:tavLst>
                                    </p:anim>
                                    <p:anim calcmode="lin" valueType="num">
                                      <p:cBhvr>
                                        <p:cTn id="78" dur="1000" fill="hold"/>
                                        <p:tgtEl>
                                          <p:spTgt spid="8">
                                            <p:graphicEl>
                                              <a:chart seriesIdx="1"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8">
                                            <p:graphicEl>
                                              <a:chart seriesIdx="1" categoryIdx="4" bldStep="ptInSeries"/>
                                            </p:graphicEl>
                                          </p:spTgt>
                                        </p:tgtEl>
                                        <p:attrNameLst>
                                          <p:attrName>style.visibility</p:attrName>
                                        </p:attrNameLst>
                                      </p:cBhvr>
                                      <p:to>
                                        <p:strVal val="visible"/>
                                      </p:to>
                                    </p:set>
                                    <p:animEffect transition="in" filter="fade">
                                      <p:cBhvr>
                                        <p:cTn id="83" dur="1000"/>
                                        <p:tgtEl>
                                          <p:spTgt spid="8">
                                            <p:graphicEl>
                                              <a:chart seriesIdx="1" categoryIdx="4" bldStep="ptInSeries"/>
                                            </p:graphicEl>
                                          </p:spTgt>
                                        </p:tgtEl>
                                      </p:cBhvr>
                                    </p:animEffect>
                                    <p:anim calcmode="lin" valueType="num">
                                      <p:cBhvr>
                                        <p:cTn id="84" dur="1000" fill="hold"/>
                                        <p:tgtEl>
                                          <p:spTgt spid="8">
                                            <p:graphicEl>
                                              <a:chart seriesIdx="1" categoryIdx="4" bldStep="ptInSeries"/>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chart seriesIdx="1" categoryIdx="4"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El"/>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662775" y="211080"/>
            <a:ext cx="2347163" cy="597460"/>
          </a:xfrm>
          <a:prstGeom prst="rect">
            <a:avLst/>
          </a:prstGeom>
        </p:spPr>
      </p:pic>
      <p:sp>
        <p:nvSpPr>
          <p:cNvPr id="6" name="Título 1"/>
          <p:cNvSpPr>
            <a:spLocks noGrp="1"/>
          </p:cNvSpPr>
          <p:nvPr>
            <p:ph type="title"/>
          </p:nvPr>
        </p:nvSpPr>
        <p:spPr>
          <a:xfrm>
            <a:off x="1560004" y="667864"/>
            <a:ext cx="10116135" cy="1280890"/>
          </a:xfrm>
        </p:spPr>
        <p:txBody>
          <a:bodyPr>
            <a:normAutofit/>
          </a:bodyPr>
          <a:lstStyle/>
          <a:p>
            <a:r>
              <a:rPr lang="es-EC" b="1" dirty="0" smtClean="0"/>
              <a:t>PROYECCIÓN A TRES AÑOS DE PROFESIONALES EN GESTIÓN DE RIESGOS</a:t>
            </a:r>
            <a:endParaRPr lang="es-ES" dirty="0"/>
          </a:p>
        </p:txBody>
      </p:sp>
      <p:graphicFrame>
        <p:nvGraphicFramePr>
          <p:cNvPr id="7" name="Gráfico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lc="http://schemas.openxmlformats.org/drawingml/2006/lockedCanvas" id="{5C58AB2D-62B2-4767-82EC-6C030AE84492}"/>
              </a:ext>
            </a:extLst>
          </p:cNvPr>
          <p:cNvGraphicFramePr/>
          <p:nvPr>
            <p:extLst>
              <p:ext uri="{D42A27DB-BD31-4B8C-83A1-F6EECF244321}">
                <p14:modId xmlns:p14="http://schemas.microsoft.com/office/powerpoint/2010/main" val="13284848"/>
              </p:ext>
            </p:extLst>
          </p:nvPr>
        </p:nvGraphicFramePr>
        <p:xfrm>
          <a:off x="2677267" y="2147031"/>
          <a:ext cx="6985508" cy="42772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2394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barn(outHorizontal)">
                                      <p:cBhvr>
                                        <p:cTn id="12" dur="500"/>
                                        <p:tgtEl>
                                          <p:spTgt spid="7">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barn(outHorizontal)">
                                      <p:cBhvr>
                                        <p:cTn id="17" dur="500"/>
                                        <p:tgtEl>
                                          <p:spTgt spid="7">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barn(outHorizontal)">
                                      <p:cBhvr>
                                        <p:cTn id="22"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Chart bld="series"/>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636104" y="2246319"/>
            <a:ext cx="8915399" cy="1468800"/>
          </a:xfrm>
        </p:spPr>
        <p:txBody>
          <a:bodyPr/>
          <a:lstStyle/>
          <a:p>
            <a:r>
              <a:rPr lang="es-ES" b="1" dirty="0" smtClean="0"/>
              <a:t>CONCLUSIONES Y RECOMENDACIONES</a:t>
            </a:r>
            <a:endParaRPr lang="es-ES" b="1" dirty="0"/>
          </a:p>
        </p:txBody>
      </p:sp>
      <p:pic>
        <p:nvPicPr>
          <p:cNvPr id="9" name="Imagen 8"/>
          <p:cNvPicPr>
            <a:picLocks noChangeAspect="1"/>
          </p:cNvPicPr>
          <p:nvPr/>
        </p:nvPicPr>
        <p:blipFill>
          <a:blip r:embed="rId2"/>
          <a:stretch>
            <a:fillRect/>
          </a:stretch>
        </p:blipFill>
        <p:spPr>
          <a:xfrm>
            <a:off x="9475206" y="375203"/>
            <a:ext cx="2347163" cy="597460"/>
          </a:xfrm>
          <a:prstGeom prst="rect">
            <a:avLst/>
          </a:prstGeom>
        </p:spPr>
      </p:pic>
    </p:spTree>
    <p:extLst>
      <p:ext uri="{BB962C8B-B14F-4D97-AF65-F5344CB8AC3E}">
        <p14:creationId xmlns:p14="http://schemas.microsoft.com/office/powerpoint/2010/main" val="116310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883865663"/>
              </p:ext>
            </p:extLst>
          </p:nvPr>
        </p:nvGraphicFramePr>
        <p:xfrm>
          <a:off x="1188720" y="1280160"/>
          <a:ext cx="10633649" cy="532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9475206" y="375203"/>
            <a:ext cx="2347163" cy="597460"/>
          </a:xfrm>
          <a:prstGeom prst="rect">
            <a:avLst/>
          </a:prstGeom>
        </p:spPr>
      </p:pic>
      <p:sp>
        <p:nvSpPr>
          <p:cNvPr id="5" name="Título 1"/>
          <p:cNvSpPr>
            <a:spLocks noGrp="1"/>
          </p:cNvSpPr>
          <p:nvPr>
            <p:ph type="title"/>
          </p:nvPr>
        </p:nvSpPr>
        <p:spPr>
          <a:xfrm>
            <a:off x="1706234" y="332218"/>
            <a:ext cx="10116135" cy="1280890"/>
          </a:xfrm>
        </p:spPr>
        <p:txBody>
          <a:bodyPr>
            <a:normAutofit/>
          </a:bodyPr>
          <a:lstStyle/>
          <a:p>
            <a:r>
              <a:rPr lang="es-EC" b="1" dirty="0" smtClean="0"/>
              <a:t>CONCLUSIONES</a:t>
            </a:r>
            <a:endParaRPr lang="es-ES" dirty="0"/>
          </a:p>
        </p:txBody>
      </p:sp>
    </p:spTree>
    <p:extLst>
      <p:ext uri="{BB962C8B-B14F-4D97-AF65-F5344CB8AC3E}">
        <p14:creationId xmlns:p14="http://schemas.microsoft.com/office/powerpoint/2010/main" val="151424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graphicEl>
                                              <a:dgm id="{B8F299F6-4849-406C-851F-360CF6D0C5B0}"/>
                                            </p:graphicEl>
                                          </p:spTgt>
                                        </p:tgtEl>
                                        <p:attrNameLst>
                                          <p:attrName>style.visibility</p:attrName>
                                        </p:attrNameLst>
                                      </p:cBhvr>
                                      <p:to>
                                        <p:strVal val="visible"/>
                                      </p:to>
                                    </p:set>
                                    <p:animEffect transition="in" filter="fade">
                                      <p:cBhvr>
                                        <p:cTn id="13" dur="1000"/>
                                        <p:tgtEl>
                                          <p:spTgt spid="4">
                                            <p:graphicEl>
                                              <a:dgm id="{B8F299F6-4849-406C-851F-360CF6D0C5B0}"/>
                                            </p:graphicEl>
                                          </p:spTgt>
                                        </p:tgtEl>
                                      </p:cBhvr>
                                    </p:animEffect>
                                    <p:anim calcmode="lin" valueType="num">
                                      <p:cBhvr>
                                        <p:cTn id="14" dur="1000" fill="hold"/>
                                        <p:tgtEl>
                                          <p:spTgt spid="4">
                                            <p:graphicEl>
                                              <a:dgm id="{B8F299F6-4849-406C-851F-360CF6D0C5B0}"/>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8F299F6-4849-406C-851F-360CF6D0C5B0}"/>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graphicEl>
                                              <a:dgm id="{0C512F60-5652-4365-9B60-5913CFBDB5B0}"/>
                                            </p:graphicEl>
                                          </p:spTgt>
                                        </p:tgtEl>
                                        <p:attrNameLst>
                                          <p:attrName>style.visibility</p:attrName>
                                        </p:attrNameLst>
                                      </p:cBhvr>
                                      <p:to>
                                        <p:strVal val="visible"/>
                                      </p:to>
                                    </p:set>
                                    <p:animEffect transition="in" filter="fade">
                                      <p:cBhvr>
                                        <p:cTn id="20" dur="1000"/>
                                        <p:tgtEl>
                                          <p:spTgt spid="4">
                                            <p:graphicEl>
                                              <a:dgm id="{0C512F60-5652-4365-9B60-5913CFBDB5B0}"/>
                                            </p:graphicEl>
                                          </p:spTgt>
                                        </p:tgtEl>
                                      </p:cBhvr>
                                    </p:animEffect>
                                    <p:anim calcmode="lin" valueType="num">
                                      <p:cBhvr>
                                        <p:cTn id="21" dur="1000" fill="hold"/>
                                        <p:tgtEl>
                                          <p:spTgt spid="4">
                                            <p:graphicEl>
                                              <a:dgm id="{0C512F60-5652-4365-9B60-5913CFBDB5B0}"/>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0C512F60-5652-4365-9B60-5913CFBDB5B0}"/>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
                                            <p:graphicEl>
                                              <a:dgm id="{A592AE32-F351-461C-B549-467356D97AC1}"/>
                                            </p:graphicEl>
                                          </p:spTgt>
                                        </p:tgtEl>
                                        <p:attrNameLst>
                                          <p:attrName>style.visibility</p:attrName>
                                        </p:attrNameLst>
                                      </p:cBhvr>
                                      <p:to>
                                        <p:strVal val="visible"/>
                                      </p:to>
                                    </p:set>
                                    <p:animEffect transition="in" filter="fade">
                                      <p:cBhvr>
                                        <p:cTn id="27" dur="1000"/>
                                        <p:tgtEl>
                                          <p:spTgt spid="4">
                                            <p:graphicEl>
                                              <a:dgm id="{A592AE32-F351-461C-B549-467356D97AC1}"/>
                                            </p:graphicEl>
                                          </p:spTgt>
                                        </p:tgtEl>
                                      </p:cBhvr>
                                    </p:animEffect>
                                    <p:anim calcmode="lin" valueType="num">
                                      <p:cBhvr>
                                        <p:cTn id="28" dur="1000" fill="hold"/>
                                        <p:tgtEl>
                                          <p:spTgt spid="4">
                                            <p:graphicEl>
                                              <a:dgm id="{A592AE32-F351-461C-B549-467356D97AC1}"/>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A592AE32-F351-461C-B549-467356D97AC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graphicFrame>
        <p:nvGraphicFramePr>
          <p:cNvPr id="7" name="Marcador de contenido 3"/>
          <p:cNvGraphicFramePr>
            <a:graphicFrameLocks/>
          </p:cNvGraphicFramePr>
          <p:nvPr>
            <p:extLst>
              <p:ext uri="{D42A27DB-BD31-4B8C-83A1-F6EECF244321}">
                <p14:modId xmlns:p14="http://schemas.microsoft.com/office/powerpoint/2010/main" val="3107833645"/>
              </p:ext>
            </p:extLst>
          </p:nvPr>
        </p:nvGraphicFramePr>
        <p:xfrm>
          <a:off x="1251861" y="899980"/>
          <a:ext cx="10565069" cy="5751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9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2532B636-2CD8-42A6-8B80-C162C2AB436B}"/>
                                            </p:graphicEl>
                                          </p:spTgt>
                                        </p:tgtEl>
                                        <p:attrNameLst>
                                          <p:attrName>style.visibility</p:attrName>
                                        </p:attrNameLst>
                                      </p:cBhvr>
                                      <p:to>
                                        <p:strVal val="visible"/>
                                      </p:to>
                                    </p:set>
                                    <p:anim calcmode="lin" valueType="num">
                                      <p:cBhvr additive="base">
                                        <p:cTn id="7" dur="500" fill="hold"/>
                                        <p:tgtEl>
                                          <p:spTgt spid="7">
                                            <p:graphicEl>
                                              <a:dgm id="{2532B636-2CD8-42A6-8B80-C162C2AB436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dgm id="{2532B636-2CD8-42A6-8B80-C162C2AB436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dgm id="{82D856B4-06B8-4A4C-AECC-DD87478E4D96}"/>
                                            </p:graphicEl>
                                          </p:spTgt>
                                        </p:tgtEl>
                                        <p:attrNameLst>
                                          <p:attrName>style.visibility</p:attrName>
                                        </p:attrNameLst>
                                      </p:cBhvr>
                                      <p:to>
                                        <p:strVal val="visible"/>
                                      </p:to>
                                    </p:set>
                                    <p:anim calcmode="lin" valueType="num">
                                      <p:cBhvr additive="base">
                                        <p:cTn id="13" dur="500" fill="hold"/>
                                        <p:tgtEl>
                                          <p:spTgt spid="7">
                                            <p:graphicEl>
                                              <a:dgm id="{82D856B4-06B8-4A4C-AECC-DD87478E4D9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graphicEl>
                                              <a:dgm id="{82D856B4-06B8-4A4C-AECC-DD87478E4D9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graphicEl>
                                              <a:dgm id="{CE668EF9-4BFB-43FD-8266-28325A0B2A01}"/>
                                            </p:graphicEl>
                                          </p:spTgt>
                                        </p:tgtEl>
                                        <p:attrNameLst>
                                          <p:attrName>style.visibility</p:attrName>
                                        </p:attrNameLst>
                                      </p:cBhvr>
                                      <p:to>
                                        <p:strVal val="visible"/>
                                      </p:to>
                                    </p:set>
                                    <p:anim calcmode="lin" valueType="num">
                                      <p:cBhvr additive="base">
                                        <p:cTn id="19" dur="500" fill="hold"/>
                                        <p:tgtEl>
                                          <p:spTgt spid="7">
                                            <p:graphicEl>
                                              <a:dgm id="{CE668EF9-4BFB-43FD-8266-28325A0B2A01}"/>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graphicEl>
                                              <a:dgm id="{CE668EF9-4BFB-43FD-8266-28325A0B2A0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23201648"/>
              </p:ext>
            </p:extLst>
          </p:nvPr>
        </p:nvGraphicFramePr>
        <p:xfrm>
          <a:off x="1188720" y="1280160"/>
          <a:ext cx="10633649" cy="532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9475206" y="375203"/>
            <a:ext cx="2347163" cy="597460"/>
          </a:xfrm>
          <a:prstGeom prst="rect">
            <a:avLst/>
          </a:prstGeom>
        </p:spPr>
      </p:pic>
      <p:sp>
        <p:nvSpPr>
          <p:cNvPr id="5" name="Título 1"/>
          <p:cNvSpPr>
            <a:spLocks noGrp="1"/>
          </p:cNvSpPr>
          <p:nvPr>
            <p:ph type="title"/>
          </p:nvPr>
        </p:nvSpPr>
        <p:spPr>
          <a:xfrm>
            <a:off x="1706234" y="673933"/>
            <a:ext cx="10116135" cy="1280890"/>
          </a:xfrm>
        </p:spPr>
        <p:txBody>
          <a:bodyPr>
            <a:normAutofit/>
          </a:bodyPr>
          <a:lstStyle/>
          <a:p>
            <a:r>
              <a:rPr lang="es-EC" b="1" dirty="0" smtClean="0"/>
              <a:t>RECOMENDACIONES</a:t>
            </a:r>
            <a:endParaRPr lang="es-ES" dirty="0"/>
          </a:p>
        </p:txBody>
      </p:sp>
    </p:spTree>
    <p:extLst>
      <p:ext uri="{BB962C8B-B14F-4D97-AF65-F5344CB8AC3E}">
        <p14:creationId xmlns:p14="http://schemas.microsoft.com/office/powerpoint/2010/main" val="29297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graphicEl>
                                              <a:dgm id="{BD03B43E-5B16-4E36-B9CA-F2BACA0047EC}"/>
                                            </p:graphicEl>
                                          </p:spTgt>
                                        </p:tgtEl>
                                        <p:attrNameLst>
                                          <p:attrName>style.visibility</p:attrName>
                                        </p:attrNameLst>
                                      </p:cBhvr>
                                      <p:to>
                                        <p:strVal val="visible"/>
                                      </p:to>
                                    </p:set>
                                    <p:animEffect transition="in" filter="fade">
                                      <p:cBhvr>
                                        <p:cTn id="13" dur="1000"/>
                                        <p:tgtEl>
                                          <p:spTgt spid="4">
                                            <p:graphicEl>
                                              <a:dgm id="{BD03B43E-5B16-4E36-B9CA-F2BACA0047EC}"/>
                                            </p:graphicEl>
                                          </p:spTgt>
                                        </p:tgtEl>
                                      </p:cBhvr>
                                    </p:animEffect>
                                    <p:anim calcmode="lin" valueType="num">
                                      <p:cBhvr>
                                        <p:cTn id="14" dur="1000" fill="hold"/>
                                        <p:tgtEl>
                                          <p:spTgt spid="4">
                                            <p:graphicEl>
                                              <a:dgm id="{BD03B43E-5B16-4E36-B9CA-F2BACA0047EC}"/>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BD03B43E-5B16-4E36-B9CA-F2BACA0047EC}"/>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graphicEl>
                                              <a:dgm id="{23315C7B-3413-4319-A73C-E3B1F7419B2B}"/>
                                            </p:graphicEl>
                                          </p:spTgt>
                                        </p:tgtEl>
                                        <p:attrNameLst>
                                          <p:attrName>style.visibility</p:attrName>
                                        </p:attrNameLst>
                                      </p:cBhvr>
                                      <p:to>
                                        <p:strVal val="visible"/>
                                      </p:to>
                                    </p:set>
                                    <p:animEffect transition="in" filter="fade">
                                      <p:cBhvr>
                                        <p:cTn id="20" dur="1000"/>
                                        <p:tgtEl>
                                          <p:spTgt spid="4">
                                            <p:graphicEl>
                                              <a:dgm id="{23315C7B-3413-4319-A73C-E3B1F7419B2B}"/>
                                            </p:graphicEl>
                                          </p:spTgt>
                                        </p:tgtEl>
                                      </p:cBhvr>
                                    </p:animEffect>
                                    <p:anim calcmode="lin" valueType="num">
                                      <p:cBhvr>
                                        <p:cTn id="21" dur="1000" fill="hold"/>
                                        <p:tgtEl>
                                          <p:spTgt spid="4">
                                            <p:graphicEl>
                                              <a:dgm id="{23315C7B-3413-4319-A73C-E3B1F7419B2B}"/>
                                            </p:graphicEl>
                                          </p:spTgt>
                                        </p:tgtEl>
                                        <p:attrNameLst>
                                          <p:attrName>ppt_x</p:attrName>
                                        </p:attrNameLst>
                                      </p:cBhvr>
                                      <p:tavLst>
                                        <p:tav tm="0">
                                          <p:val>
                                            <p:strVal val="#ppt_x"/>
                                          </p:val>
                                        </p:tav>
                                        <p:tav tm="100000">
                                          <p:val>
                                            <p:strVal val="#ppt_x"/>
                                          </p:val>
                                        </p:tav>
                                      </p:tavLst>
                                    </p:anim>
                                    <p:anim calcmode="lin" valueType="num">
                                      <p:cBhvr>
                                        <p:cTn id="22" dur="1000" fill="hold"/>
                                        <p:tgtEl>
                                          <p:spTgt spid="4">
                                            <p:graphicEl>
                                              <a:dgm id="{23315C7B-3413-4319-A73C-E3B1F7419B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7" name="Marcador de contenido 6"/>
          <p:cNvSpPr>
            <a:spLocks noGrp="1"/>
          </p:cNvSpPr>
          <p:nvPr>
            <p:ph sz="half" idx="2"/>
          </p:nvPr>
        </p:nvSpPr>
        <p:spPr>
          <a:xfrm>
            <a:off x="1263332" y="1131646"/>
            <a:ext cx="5091748" cy="4606214"/>
          </a:xfrm>
        </p:spPr>
        <p:txBody>
          <a:bodyPr>
            <a:noAutofit/>
          </a:bodyPr>
          <a:lstStyle/>
          <a:p>
            <a:pPr lvl="0" algn="just"/>
            <a:r>
              <a:rPr lang="es-EC" sz="2400" dirty="0" smtClean="0">
                <a:latin typeface="Bodoni MT" panose="02070603080606020203" pitchFamily="18" charset="0"/>
              </a:rPr>
              <a:t>Para </a:t>
            </a:r>
            <a:r>
              <a:rPr lang="es-EC" sz="2400" dirty="0">
                <a:latin typeface="Bodoni MT" panose="02070603080606020203" pitchFamily="18" charset="0"/>
              </a:rPr>
              <a:t>brindar profesionales de calidad en la oferta académica en Gestión de Riesgos, se debe realizar el levantamiento de un perfil de egreso y profesional, el cual debe ser mediante una mesa técnica, en la que intervengan autoridades de la IES afín a la oferta (representantes de la academia), empresarios (sector privado), instituciones públicas del área de interés (sector público) y de expertos del ramo (que pueden ser graduados o profesionales externos).</a:t>
            </a:r>
            <a:endParaRPr lang="es-ES" sz="2400" dirty="0">
              <a:latin typeface="Bodoni MT" panose="02070603080606020203" pitchFamily="18" charset="0"/>
            </a:endParaRPr>
          </a:p>
        </p:txBody>
      </p:sp>
      <p:sp>
        <p:nvSpPr>
          <p:cNvPr id="9" name="Marcador de contenido 8"/>
          <p:cNvSpPr>
            <a:spLocks noGrp="1"/>
          </p:cNvSpPr>
          <p:nvPr>
            <p:ph sz="quarter" idx="4"/>
          </p:nvPr>
        </p:nvSpPr>
        <p:spPr>
          <a:xfrm>
            <a:off x="6720840" y="1131646"/>
            <a:ext cx="4783772" cy="4606214"/>
          </a:xfrm>
        </p:spPr>
        <p:txBody>
          <a:bodyPr>
            <a:noAutofit/>
          </a:bodyPr>
          <a:lstStyle/>
          <a:p>
            <a:pPr lvl="0" algn="just"/>
            <a:r>
              <a:rPr lang="es-EC" sz="2200" dirty="0">
                <a:latin typeface="Bodoni MT" panose="02070603080606020203" pitchFamily="18" charset="0"/>
              </a:rPr>
              <a:t>Del acercamiento con las empresas y después de estudios realizados para este trabajo de investigación, se recomienda que los factores categóricos que determinarán las decisiones sobre Gestión de Riesgos, deben ser la posibilidad de evitar efectos adversos para la salud humana, un principio importante a este aspecto, es la separación funcional de la evaluación de riesgos y la Gestión de Riesgos, junto con el reconocimiento de los elementos interactivos esenciales para un enfoque pragmático del análisis de riesgos</a:t>
            </a:r>
            <a:r>
              <a:rPr lang="es-EC" sz="2200" b="1" dirty="0">
                <a:latin typeface="Bodoni MT" panose="02070603080606020203" pitchFamily="18" charset="0"/>
              </a:rPr>
              <a:t>.</a:t>
            </a:r>
            <a:endParaRPr lang="es-ES" sz="2200" dirty="0">
              <a:latin typeface="Bodoni MT" panose="02070603080606020203" pitchFamily="18" charset="0"/>
            </a:endParaRPr>
          </a:p>
        </p:txBody>
      </p:sp>
      <p:pic>
        <p:nvPicPr>
          <p:cNvPr id="10" name="Imagen 9"/>
          <p:cNvPicPr>
            <a:picLocks noChangeAspect="1"/>
          </p:cNvPicPr>
          <p:nvPr/>
        </p:nvPicPr>
        <p:blipFill>
          <a:blip r:embed="rId3"/>
          <a:stretch>
            <a:fillRect/>
          </a:stretch>
        </p:blipFill>
        <p:spPr>
          <a:xfrm>
            <a:off x="3156699" y="509810"/>
            <a:ext cx="6000750" cy="6000750"/>
          </a:xfrm>
          <a:prstGeom prst="rect">
            <a:avLst/>
          </a:prstGeom>
        </p:spPr>
      </p:pic>
    </p:spTree>
    <p:extLst>
      <p:ext uri="{BB962C8B-B14F-4D97-AF65-F5344CB8AC3E}">
        <p14:creationId xmlns:p14="http://schemas.microsoft.com/office/powerpoint/2010/main" val="42743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xit" presetSubtype="0" fill="hold" grpId="2" nodeType="clickEffect">
                                  <p:stCondLst>
                                    <p:cond delay="0"/>
                                  </p:stCondLst>
                                  <p:childTnLst>
                                    <p:animEffect transition="out" filter="fade">
                                      <p:cBhvr>
                                        <p:cTn id="16" dur="1000"/>
                                        <p:tgtEl>
                                          <p:spTgt spid="7">
                                            <p:txEl>
                                              <p:pRg st="0" end="0"/>
                                            </p:txEl>
                                          </p:spTgt>
                                        </p:tgtEl>
                                      </p:cBhvr>
                                    </p:animEffect>
                                    <p:anim calcmode="lin" valueType="num">
                                      <p:cBhvr>
                                        <p:cTn id="17"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18" dur="100" decel="100000"/>
                                        <p:tgtEl>
                                          <p:spTgt spid="7">
                                            <p:txEl>
                                              <p:pRg st="0" end="0"/>
                                            </p:txEl>
                                          </p:spTgt>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7">
                                            <p:txEl>
                                              <p:pRg st="0" end="0"/>
                                            </p:txEl>
                                          </p:spTgt>
                                        </p:tgtEl>
                                        <p:attrNameLst>
                                          <p:attrName>ppt_y</p:attrName>
                                        </p:attrNameLst>
                                      </p:cBhvr>
                                      <p:tavLst>
                                        <p:tav tm="0">
                                          <p:val>
                                            <p:strVal val="ppt_y"/>
                                          </p:val>
                                        </p:tav>
                                        <p:tav tm="100000">
                                          <p:val>
                                            <p:strVal val="ppt_y+1"/>
                                          </p:val>
                                        </p:tav>
                                      </p:tavLst>
                                    </p:anim>
                                    <p:set>
                                      <p:cBhvr>
                                        <p:cTn id="20" dur="1" fill="hold">
                                          <p:stCondLst>
                                            <p:cond delay="999"/>
                                          </p:stCondLst>
                                        </p:cTn>
                                        <p:tgtEl>
                                          <p:spTgt spid="7">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grpId="1" nodeType="clickEffect">
                                  <p:stCondLst>
                                    <p:cond delay="0"/>
                                  </p:stCondLst>
                                  <p:childTnLst>
                                    <p:anim calcmode="lin" valueType="num">
                                      <p:cBhvr>
                                        <p:cTn id="24" dur="500"/>
                                        <p:tgtEl>
                                          <p:spTgt spid="9">
                                            <p:txEl>
                                              <p:pRg st="0" end="0"/>
                                            </p:txEl>
                                          </p:spTgt>
                                        </p:tgtEl>
                                        <p:attrNameLst>
                                          <p:attrName>ppt_w</p:attrName>
                                        </p:attrNameLst>
                                      </p:cBhvr>
                                      <p:tavLst>
                                        <p:tav tm="0">
                                          <p:val>
                                            <p:strVal val="ppt_w"/>
                                          </p:val>
                                        </p:tav>
                                        <p:tav tm="100000">
                                          <p:val>
                                            <p:fltVal val="0"/>
                                          </p:val>
                                        </p:tav>
                                      </p:tavLst>
                                    </p:anim>
                                    <p:anim calcmode="lin" valueType="num">
                                      <p:cBhvr>
                                        <p:cTn id="25" dur="500"/>
                                        <p:tgtEl>
                                          <p:spTgt spid="9">
                                            <p:txEl>
                                              <p:pRg st="0" end="0"/>
                                            </p:txEl>
                                          </p:spTgt>
                                        </p:tgtEl>
                                        <p:attrNameLst>
                                          <p:attrName>ppt_h</p:attrName>
                                        </p:attrNameLst>
                                      </p:cBhvr>
                                      <p:tavLst>
                                        <p:tav tm="0">
                                          <p:val>
                                            <p:strVal val="ppt_h"/>
                                          </p:val>
                                        </p:tav>
                                        <p:tav tm="100000">
                                          <p:val>
                                            <p:strVal val="ppt_h"/>
                                          </p:val>
                                        </p:tav>
                                      </p:tavLst>
                                    </p:anim>
                                    <p:set>
                                      <p:cBhvr>
                                        <p:cTn id="26"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p"/>
      <p:bldP spid="7" grpId="2" build="p"/>
      <p:bldP spid="9" grpId="0" build="p"/>
      <p:bldP spid="9" grpI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599700"/>
            <a:ext cx="2347163" cy="597460"/>
          </a:xfrm>
          <a:prstGeom prst="rect">
            <a:avLst/>
          </a:prstGeom>
        </p:spPr>
      </p:pic>
      <p:sp>
        <p:nvSpPr>
          <p:cNvPr id="8" name="Rectángulo 7"/>
          <p:cNvSpPr/>
          <p:nvPr/>
        </p:nvSpPr>
        <p:spPr>
          <a:xfrm>
            <a:off x="2448207" y="2023366"/>
            <a:ext cx="8759225"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s-ES" sz="4000" b="1" dirty="0">
                <a:ln/>
                <a:solidFill>
                  <a:schemeClr val="accent3"/>
                </a:solidFill>
              </a:rPr>
              <a:t>El peor de los riesgos es el que desconocemos, por eso es necesaria la gestión de la seguridad</a:t>
            </a:r>
          </a:p>
        </p:txBody>
      </p:sp>
      <p:sp>
        <p:nvSpPr>
          <p:cNvPr id="9" name="Rectángulo 8"/>
          <p:cNvSpPr/>
          <p:nvPr/>
        </p:nvSpPr>
        <p:spPr>
          <a:xfrm>
            <a:off x="8613427" y="5367554"/>
            <a:ext cx="2430474" cy="369332"/>
          </a:xfrm>
          <a:prstGeom prst="rect">
            <a:avLst/>
          </a:prstGeom>
        </p:spPr>
        <p:txBody>
          <a:bodyPr wrap="none">
            <a:spAutoFit/>
          </a:bodyPr>
          <a:lstStyle/>
          <a:p>
            <a:r>
              <a:rPr lang="es-ES" b="1" dirty="0" smtClean="0">
                <a:ln/>
                <a:solidFill>
                  <a:schemeClr val="accent4"/>
                </a:solidFill>
              </a:rPr>
              <a:t>(RICARDO BLASCO) </a:t>
            </a:r>
            <a:endParaRPr lang="es-ES" dirty="0"/>
          </a:p>
        </p:txBody>
      </p:sp>
    </p:spTree>
    <p:extLst>
      <p:ext uri="{BB962C8B-B14F-4D97-AF65-F5344CB8AC3E}">
        <p14:creationId xmlns:p14="http://schemas.microsoft.com/office/powerpoint/2010/main" val="41450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20240" y="635113"/>
            <a:ext cx="3820631" cy="4405608"/>
          </a:xfrm>
          <a:prstGeom prst="rect">
            <a:avLst/>
          </a:prstGeom>
        </p:spPr>
      </p:pic>
      <p:pic>
        <p:nvPicPr>
          <p:cNvPr id="1026" name="Picture 2" descr="Resultado de imagen para GRACIAS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60104" y="2189409"/>
            <a:ext cx="6635936" cy="382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4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3" name="Marcador de contenido 2"/>
          <p:cNvSpPr>
            <a:spLocks noGrp="1"/>
          </p:cNvSpPr>
          <p:nvPr>
            <p:ph idx="1"/>
          </p:nvPr>
        </p:nvSpPr>
        <p:spPr>
          <a:xfrm>
            <a:off x="1651952" y="884010"/>
            <a:ext cx="9852660" cy="3777622"/>
          </a:xfrm>
        </p:spPr>
        <p:txBody>
          <a:bodyPr>
            <a:noAutofit/>
          </a:bodyPr>
          <a:lstStyle/>
          <a:p>
            <a:pPr lvl="0" algn="just">
              <a:lnSpc>
                <a:spcPct val="150000"/>
              </a:lnSpc>
            </a:pPr>
            <a:r>
              <a:rPr lang="es-EC" sz="2600" dirty="0">
                <a:latin typeface="Bodoni MT" panose="02070603080606020203" pitchFamily="18" charset="0"/>
              </a:rPr>
              <a:t>Analizar la situación de igualdad en el campo laboral de Gestión de Riesgos en la provincia de Santo Domingo de los Tsáchilas a través de un estudio bibliográfico y estadístico con el propósito de sustentar una oferta educativa equitativa.</a:t>
            </a:r>
            <a:endParaRPr lang="es-ES" sz="2600" dirty="0">
              <a:latin typeface="Bodoni MT" panose="02070603080606020203" pitchFamily="18" charset="0"/>
            </a:endParaRPr>
          </a:p>
          <a:p>
            <a:pPr lvl="0" algn="just">
              <a:lnSpc>
                <a:spcPct val="150000"/>
              </a:lnSpc>
            </a:pPr>
            <a:r>
              <a:rPr lang="es-EC" sz="2600" dirty="0">
                <a:latin typeface="Bodoni MT" panose="02070603080606020203" pitchFamily="18" charset="0"/>
              </a:rPr>
              <a:t>Recopilar y sistematizar datos relacionados con los aspectos de titulación, oferta regional y nacional de los profesionales en el campo de la Gestión de Riesgos de la provincia de Santo Domingo de los Tsáchilas mediante un análisis estadístico, a fin de coadyuvar en el fortalecimiento del área de conocimiento de la Seguridad.</a:t>
            </a:r>
            <a:endParaRPr lang="es-ES" sz="2600" dirty="0">
              <a:latin typeface="Bodoni MT" panose="02070603080606020203" pitchFamily="18" charset="0"/>
            </a:endParaRPr>
          </a:p>
          <a:p>
            <a:pPr>
              <a:lnSpc>
                <a:spcPct val="150000"/>
              </a:lnSpc>
            </a:pPr>
            <a:endParaRPr lang="es-ES" sz="2600" dirty="0">
              <a:latin typeface="Bodoni MT" panose="02070603080606020203" pitchFamily="18" charset="0"/>
            </a:endParaRPr>
          </a:p>
        </p:txBody>
      </p:sp>
    </p:spTree>
    <p:extLst>
      <p:ext uri="{BB962C8B-B14F-4D97-AF65-F5344CB8AC3E}">
        <p14:creationId xmlns:p14="http://schemas.microsoft.com/office/powerpoint/2010/main" val="2142362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9157449" y="211080"/>
            <a:ext cx="2347163" cy="597460"/>
          </a:xfrm>
          <a:prstGeom prst="rect">
            <a:avLst/>
          </a:prstGeom>
        </p:spPr>
      </p:pic>
      <p:sp>
        <p:nvSpPr>
          <p:cNvPr id="6" name="Título 1"/>
          <p:cNvSpPr>
            <a:spLocks noGrp="1"/>
          </p:cNvSpPr>
          <p:nvPr>
            <p:ph type="title"/>
          </p:nvPr>
        </p:nvSpPr>
        <p:spPr>
          <a:xfrm>
            <a:off x="1907124" y="808540"/>
            <a:ext cx="8911687" cy="678910"/>
          </a:xfrm>
        </p:spPr>
        <p:txBody>
          <a:bodyPr/>
          <a:lstStyle/>
          <a:p>
            <a:r>
              <a:rPr lang="es-ES" b="1" dirty="0" smtClean="0"/>
              <a:t>SANTO DOMINGO DE LOS TSÁCHILAS</a:t>
            </a:r>
            <a:endParaRPr lang="es-ES" b="1" dirty="0"/>
          </a:p>
        </p:txBody>
      </p:sp>
      <p:sp>
        <p:nvSpPr>
          <p:cNvPr id="10" name="Marcador de contenido 9"/>
          <p:cNvSpPr>
            <a:spLocks noGrp="1"/>
          </p:cNvSpPr>
          <p:nvPr>
            <p:ph sz="half" idx="1"/>
          </p:nvPr>
        </p:nvSpPr>
        <p:spPr>
          <a:xfrm>
            <a:off x="6017166" y="1487450"/>
            <a:ext cx="5870034" cy="3777622"/>
          </a:xfrm>
        </p:spPr>
        <p:txBody>
          <a:bodyPr>
            <a:noAutofit/>
          </a:bodyPr>
          <a:lstStyle/>
          <a:p>
            <a:pPr algn="just"/>
            <a:r>
              <a:rPr lang="es-EC" sz="2800" dirty="0" smtClean="0">
                <a:latin typeface="Bodoni MT" panose="02070603080606020203" pitchFamily="18" charset="0"/>
              </a:rPr>
              <a:t>Provincialización el </a:t>
            </a:r>
            <a:r>
              <a:rPr lang="es-EC" sz="2800" dirty="0">
                <a:latin typeface="Bodoni MT" panose="02070603080606020203" pitchFamily="18" charset="0"/>
              </a:rPr>
              <a:t>6 de noviembre de </a:t>
            </a:r>
            <a:r>
              <a:rPr lang="es-EC" sz="2800" dirty="0" smtClean="0">
                <a:latin typeface="Bodoni MT" panose="02070603080606020203" pitchFamily="18" charset="0"/>
              </a:rPr>
              <a:t>2007.</a:t>
            </a:r>
          </a:p>
          <a:p>
            <a:pPr algn="just"/>
            <a:r>
              <a:rPr lang="es-EC" sz="2800" dirty="0" smtClean="0">
                <a:latin typeface="Bodoni MT" panose="02070603080606020203" pitchFamily="18" charset="0"/>
              </a:rPr>
              <a:t>Superficie 3.857 km². </a:t>
            </a:r>
          </a:p>
          <a:p>
            <a:pPr algn="just"/>
            <a:r>
              <a:rPr lang="es-EC" sz="2800" dirty="0" smtClean="0">
                <a:latin typeface="Bodoni MT" panose="02070603080606020203" pitchFamily="18" charset="0"/>
              </a:rPr>
              <a:t>Altitud </a:t>
            </a:r>
            <a:r>
              <a:rPr lang="es-EC" sz="2800" dirty="0">
                <a:latin typeface="Bodoni MT" panose="02070603080606020203" pitchFamily="18" charset="0"/>
              </a:rPr>
              <a:t>de 625 </a:t>
            </a:r>
            <a:r>
              <a:rPr lang="es-EC" sz="2800" dirty="0" smtClean="0">
                <a:latin typeface="Bodoni MT" panose="02070603080606020203" pitchFamily="18" charset="0"/>
              </a:rPr>
              <a:t>msnm.</a:t>
            </a:r>
          </a:p>
          <a:p>
            <a:pPr algn="just"/>
            <a:r>
              <a:rPr lang="es-EC" sz="2800" dirty="0" smtClean="0">
                <a:latin typeface="Bodoni MT" panose="02070603080606020203" pitchFamily="18" charset="0"/>
              </a:rPr>
              <a:t>Provincia </a:t>
            </a:r>
            <a:r>
              <a:rPr lang="es-EC" sz="2800" dirty="0">
                <a:latin typeface="Bodoni MT" panose="02070603080606020203" pitchFamily="18" charset="0"/>
              </a:rPr>
              <a:t>23 de la República del Ecuador que forma parte de la Región </a:t>
            </a:r>
            <a:r>
              <a:rPr lang="es-EC" sz="2800" dirty="0" smtClean="0">
                <a:latin typeface="Bodoni MT" panose="02070603080606020203" pitchFamily="18" charset="0"/>
              </a:rPr>
              <a:t>Costa.</a:t>
            </a:r>
          </a:p>
          <a:p>
            <a:pPr algn="just"/>
            <a:r>
              <a:rPr lang="es-EC" sz="2800" dirty="0">
                <a:latin typeface="Bodoni MT" panose="02070603080606020203" pitchFamily="18" charset="0"/>
              </a:rPr>
              <a:t>P</a:t>
            </a:r>
            <a:r>
              <a:rPr lang="es-EC" sz="2800" dirty="0" smtClean="0">
                <a:latin typeface="Bodoni MT" panose="02070603080606020203" pitchFamily="18" charset="0"/>
              </a:rPr>
              <a:t>oblación </a:t>
            </a:r>
            <a:r>
              <a:rPr lang="es-EC" sz="2800" dirty="0">
                <a:latin typeface="Bodoni MT" panose="02070603080606020203" pitchFamily="18" charset="0"/>
              </a:rPr>
              <a:t>de </a:t>
            </a:r>
            <a:r>
              <a:rPr lang="es-EC" sz="2800" dirty="0" smtClean="0">
                <a:latin typeface="Bodoni MT" panose="02070603080606020203" pitchFamily="18" charset="0"/>
              </a:rPr>
              <a:t>270,875 habitantes.</a:t>
            </a:r>
          </a:p>
          <a:p>
            <a:pPr algn="just"/>
            <a:r>
              <a:rPr lang="es-EC" sz="2800" dirty="0" smtClean="0">
                <a:latin typeface="Bodoni MT" panose="02070603080606020203" pitchFamily="18" charset="0"/>
              </a:rPr>
              <a:t>Cuenta con dos cantones: Santo Domingo y la Concordia</a:t>
            </a:r>
            <a:endParaRPr lang="es-ES" sz="2800" dirty="0">
              <a:latin typeface="Bodoni MT" panose="02070603080606020203" pitchFamily="18" charset="0"/>
            </a:endParaRPr>
          </a:p>
        </p:txBody>
      </p:sp>
      <p:pic>
        <p:nvPicPr>
          <p:cNvPr id="12" name="Marcador de contenido 11"/>
          <p:cNvPicPr>
            <a:picLocks noGrp="1"/>
          </p:cNvPicPr>
          <p:nvPr>
            <p:ph sz="half" idx="2"/>
          </p:nvPr>
        </p:nvPicPr>
        <p:blipFill rotWithShape="1">
          <a:blip r:embed="rId4"/>
          <a:srcRect l="3938" t="35845" r="4865" b="18893"/>
          <a:stretch/>
        </p:blipFill>
        <p:spPr bwMode="auto">
          <a:xfrm>
            <a:off x="970552" y="2346369"/>
            <a:ext cx="4943793" cy="3458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3" name="Rectángulo 12"/>
          <p:cNvSpPr/>
          <p:nvPr/>
        </p:nvSpPr>
        <p:spPr>
          <a:xfrm>
            <a:off x="4000038" y="6294261"/>
            <a:ext cx="1914307" cy="369332"/>
          </a:xfrm>
          <a:prstGeom prst="rect">
            <a:avLst/>
          </a:prstGeom>
        </p:spPr>
        <p:txBody>
          <a:bodyPr wrap="none">
            <a:spAutoFit/>
          </a:bodyPr>
          <a:lstStyle/>
          <a:p>
            <a:r>
              <a:rPr lang="es-ES" b="1" dirty="0" smtClean="0">
                <a:ln/>
                <a:solidFill>
                  <a:schemeClr val="accent4"/>
                </a:solidFill>
              </a:rPr>
              <a:t>(GAD-SD,2017</a:t>
            </a:r>
            <a:r>
              <a:rPr lang="es-ES" b="1" dirty="0">
                <a:ln/>
                <a:solidFill>
                  <a:schemeClr val="accent4"/>
                </a:solidFill>
              </a:rPr>
              <a:t>) </a:t>
            </a:r>
            <a:endParaRPr lang="es-ES" dirty="0"/>
          </a:p>
        </p:txBody>
      </p:sp>
    </p:spTree>
    <p:extLst>
      <p:ext uri="{BB962C8B-B14F-4D97-AF65-F5344CB8AC3E}">
        <p14:creationId xmlns:p14="http://schemas.microsoft.com/office/powerpoint/2010/main" val="282373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1000"/>
                                        <p:tgtEl>
                                          <p:spTgt spid="10">
                                            <p:txEl>
                                              <p:pRg st="0" end="0"/>
                                            </p:txEl>
                                          </p:spTgt>
                                        </p:tgtEl>
                                      </p:cBhvr>
                                    </p:animEffect>
                                    <p:anim calcmode="lin" valueType="num">
                                      <p:cBhvr>
                                        <p:cTn id="1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1000"/>
                                        <p:tgtEl>
                                          <p:spTgt spid="10">
                                            <p:txEl>
                                              <p:pRg st="1" end="1"/>
                                            </p:txEl>
                                          </p:spTgt>
                                        </p:tgtEl>
                                      </p:cBhvr>
                                    </p:animEffect>
                                    <p:anim calcmode="lin" valueType="num">
                                      <p:cBhvr>
                                        <p:cTn id="2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1000"/>
                                        <p:tgtEl>
                                          <p:spTgt spid="10">
                                            <p:txEl>
                                              <p:pRg st="2" end="2"/>
                                            </p:txEl>
                                          </p:spTgt>
                                        </p:tgtEl>
                                      </p:cBhvr>
                                    </p:animEffect>
                                    <p:anim calcmode="lin" valueType="num">
                                      <p:cBhvr>
                                        <p:cTn id="3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1000"/>
                                        <p:tgtEl>
                                          <p:spTgt spid="10">
                                            <p:txEl>
                                              <p:pRg st="3" end="3"/>
                                            </p:txEl>
                                          </p:spTgt>
                                        </p:tgtEl>
                                      </p:cBhvr>
                                    </p:animEffect>
                                    <p:anim calcmode="lin" valueType="num">
                                      <p:cBhvr>
                                        <p:cTn id="4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1000"/>
                                        <p:tgtEl>
                                          <p:spTgt spid="10">
                                            <p:txEl>
                                              <p:pRg st="4" end="4"/>
                                            </p:txEl>
                                          </p:spTgt>
                                        </p:tgtEl>
                                      </p:cBhvr>
                                    </p:animEffect>
                                    <p:anim calcmode="lin" valueType="num">
                                      <p:cBhvr>
                                        <p:cTn id="4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animEffect transition="in" filter="fade">
                                      <p:cBhvr>
                                        <p:cTn id="53" dur="1000"/>
                                        <p:tgtEl>
                                          <p:spTgt spid="10">
                                            <p:txEl>
                                              <p:pRg st="5" end="5"/>
                                            </p:txEl>
                                          </p:spTgt>
                                        </p:tgtEl>
                                      </p:cBhvr>
                                    </p:animEffect>
                                    <p:anim calcmode="lin" valueType="num">
                                      <p:cBhvr>
                                        <p:cTn id="5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3" name="Marcador de contenido 2"/>
          <p:cNvSpPr>
            <a:spLocks noGrp="1"/>
          </p:cNvSpPr>
          <p:nvPr>
            <p:ph idx="1"/>
          </p:nvPr>
        </p:nvSpPr>
        <p:spPr>
          <a:xfrm>
            <a:off x="2360612" y="1533796"/>
            <a:ext cx="8915400" cy="3777622"/>
          </a:xfrm>
        </p:spPr>
        <p:txBody>
          <a:bodyPr>
            <a:normAutofit/>
          </a:bodyPr>
          <a:lstStyle/>
          <a:p>
            <a:pPr marL="0" indent="0" algn="just">
              <a:buNone/>
            </a:pPr>
            <a:r>
              <a:rPr lang="es-EC" sz="2800" dirty="0" smtClean="0">
                <a:latin typeface="Bodoni MT" panose="02070603080606020203" pitchFamily="18" charset="0"/>
              </a:rPr>
              <a:t>Se puede </a:t>
            </a:r>
            <a:r>
              <a:rPr lang="es-EC" sz="2800" dirty="0">
                <a:latin typeface="Bodoni MT" panose="02070603080606020203" pitchFamily="18" charset="0"/>
              </a:rPr>
              <a:t>definir como la combinación o interrelación de amenazas y vulnerabilidades, por tanto es una construcción social, dinámica y cambiante, diferenciado en términos territoriales y </a:t>
            </a:r>
            <a:r>
              <a:rPr lang="es-EC" sz="2800" dirty="0" smtClean="0">
                <a:latin typeface="Bodoni MT" panose="02070603080606020203" pitchFamily="18" charset="0"/>
              </a:rPr>
              <a:t>sociales.</a:t>
            </a:r>
          </a:p>
          <a:p>
            <a:pPr marL="0" indent="0" algn="just">
              <a:buNone/>
            </a:pPr>
            <a:r>
              <a:rPr lang="es-ES" sz="2800" dirty="0">
                <a:latin typeface="Bodoni MT" panose="02070603080606020203" pitchFamily="18" charset="0"/>
              </a:rPr>
              <a:t>El riesgo se presenta como resultado de la coexistencia en una localidad, de amenazas y vulnerabilidades en un momento y lugar determinado.</a:t>
            </a:r>
          </a:p>
        </p:txBody>
      </p:sp>
      <p:sp>
        <p:nvSpPr>
          <p:cNvPr id="6" name="Título 1"/>
          <p:cNvSpPr>
            <a:spLocks noGrp="1"/>
          </p:cNvSpPr>
          <p:nvPr>
            <p:ph type="title"/>
          </p:nvPr>
        </p:nvSpPr>
        <p:spPr>
          <a:xfrm>
            <a:off x="1765144" y="624054"/>
            <a:ext cx="8911687" cy="678910"/>
          </a:xfrm>
        </p:spPr>
        <p:txBody>
          <a:bodyPr/>
          <a:lstStyle/>
          <a:p>
            <a:r>
              <a:rPr lang="es-ES" b="1" dirty="0" smtClean="0"/>
              <a:t>RIESGO</a:t>
            </a:r>
            <a:endParaRPr lang="es-ES" b="1" dirty="0"/>
          </a:p>
        </p:txBody>
      </p:sp>
      <mc:AlternateContent xmlns:mc="http://schemas.openxmlformats.org/markup-compatibility/2006" xmlns:a14="http://schemas.microsoft.com/office/drawing/2010/main">
        <mc:Choice Requires="a14">
          <p:sp>
            <p:nvSpPr>
              <p:cNvPr id="4" name="Rectángulo 3"/>
              <p:cNvSpPr/>
              <p:nvPr/>
            </p:nvSpPr>
            <p:spPr>
              <a:xfrm>
                <a:off x="1903412" y="4981549"/>
                <a:ext cx="982980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S" sz="2400" b="1" i="1" smtClean="0">
                              <a:latin typeface="Cambria Math" panose="02040503050406030204" pitchFamily="18" charset="0"/>
                            </a:rPr>
                          </m:ctrlPr>
                        </m:dPr>
                        <m:e>
                          <m:r>
                            <a:rPr lang="es-ES" sz="2400" b="1" i="1">
                              <a:latin typeface="Cambria Math" panose="02040503050406030204" pitchFamily="18" charset="0"/>
                            </a:rPr>
                            <m:t>𝑹𝒊𝒆𝒔𝒈𝒐</m:t>
                          </m:r>
                          <m:r>
                            <a:rPr lang="es-ES" sz="2400" b="0" i="0">
                              <a:latin typeface="Cambria Math" panose="02040503050406030204" pitchFamily="18" charset="0"/>
                            </a:rPr>
                            <m:t>=</m:t>
                          </m:r>
                          <m:r>
                            <a:rPr lang="es-ES" sz="2400" b="1" i="1">
                              <a:latin typeface="Cambria Math" panose="02040503050406030204" pitchFamily="18" charset="0"/>
                            </a:rPr>
                            <m:t>𝒇</m:t>
                          </m:r>
                          <m:r>
                            <a:rPr lang="es-ES" sz="2400" b="0" i="0">
                              <a:latin typeface="Cambria Math" panose="02040503050406030204" pitchFamily="18" charset="0"/>
                            </a:rPr>
                            <m:t>(</m:t>
                          </m:r>
                          <m:r>
                            <a:rPr lang="es-ES" sz="2400" b="1" i="1">
                              <a:latin typeface="Cambria Math" panose="02040503050406030204" pitchFamily="18" charset="0"/>
                            </a:rPr>
                            <m:t>𝒂𝒎𝒆𝒏𝒂𝒛𝒂</m:t>
                          </m:r>
                          <m:r>
                            <a:rPr lang="es-ES" sz="2400" b="0" i="0">
                              <a:latin typeface="Cambria Math" panose="02040503050406030204" pitchFamily="18" charset="0"/>
                            </a:rPr>
                            <m:t>,</m:t>
                          </m:r>
                          <m:r>
                            <a:rPr lang="es-ES" sz="2400" b="1" i="1">
                              <a:latin typeface="Cambria Math" panose="02040503050406030204" pitchFamily="18" charset="0"/>
                            </a:rPr>
                            <m:t>𝒗𝒖𝒍𝒏𝒆𝒓𝒂𝒃𝒊𝒍𝒊𝒅𝒂𝒅</m:t>
                          </m:r>
                          <m:r>
                            <a:rPr lang="es-ES" sz="2400" b="0" i="0">
                              <a:latin typeface="Cambria Math" panose="02040503050406030204" pitchFamily="18" charset="0"/>
                            </a:rPr>
                            <m:t>,</m:t>
                          </m:r>
                          <m:r>
                            <a:rPr lang="es-ES" sz="2400" b="1" i="1">
                              <a:latin typeface="Cambria Math" panose="02040503050406030204" pitchFamily="18" charset="0"/>
                            </a:rPr>
                            <m:t>𝒑𝒓𝒆𝒑𝒂𝒓𝒂𝒄𝒊</m:t>
                          </m:r>
                          <m:r>
                            <a:rPr lang="es-ES" sz="2400" b="0" i="0">
                              <a:latin typeface="Cambria Math" panose="02040503050406030204" pitchFamily="18" charset="0"/>
                            </a:rPr>
                            <m:t>ó</m:t>
                          </m:r>
                          <m:r>
                            <a:rPr lang="es-ES" sz="2400" b="1" i="1">
                              <a:latin typeface="Cambria Math" panose="02040503050406030204" pitchFamily="18" charset="0"/>
                            </a:rPr>
                            <m:t>𝒏</m:t>
                          </m:r>
                          <m:r>
                            <a:rPr lang="es-ES" sz="2400" b="0" i="0" smtClean="0">
                              <a:latin typeface="Cambria Math" panose="02040503050406030204" pitchFamily="18" charset="0"/>
                            </a:rPr>
                            <m:t>,</m:t>
                          </m:r>
                          <m:r>
                            <a:rPr lang="es-ES" sz="2400" b="0" i="0">
                              <a:latin typeface="Cambria Math" panose="02040503050406030204" pitchFamily="18" charset="0"/>
                            </a:rPr>
                            <m:t> </m:t>
                          </m:r>
                          <m:r>
                            <a:rPr lang="es-ES" sz="2400" b="1" i="1">
                              <a:latin typeface="Cambria Math" panose="02040503050406030204" pitchFamily="18" charset="0"/>
                            </a:rPr>
                            <m:t>𝒓𝒆𝒔𝒊𝒍𝒊𝒆𝒏𝒄𝒊𝒂</m:t>
                          </m:r>
                        </m:e>
                      </m:d>
                    </m:oMath>
                  </m:oMathPara>
                </a14:m>
                <a:endParaRPr lang="es-ES" sz="2400" dirty="0"/>
              </a:p>
            </p:txBody>
          </p:sp>
        </mc:Choice>
        <mc:Fallback xmlns="">
          <p:sp>
            <p:nvSpPr>
              <p:cNvPr id="4" name="Rectángulo 3"/>
              <p:cNvSpPr>
                <a:spLocks noRot="1" noChangeAspect="1" noMove="1" noResize="1" noEditPoints="1" noAdjustHandles="1" noChangeArrowheads="1" noChangeShapeType="1" noTextEdit="1"/>
              </p:cNvSpPr>
              <p:nvPr/>
            </p:nvSpPr>
            <p:spPr>
              <a:xfrm>
                <a:off x="1903412" y="4981549"/>
                <a:ext cx="9829800" cy="461665"/>
              </a:xfrm>
              <a:prstGeom prst="rect">
                <a:avLst/>
              </a:prstGeom>
              <a:blipFill rotWithShape="0">
                <a:blip r:embed="rId3"/>
                <a:stretch>
                  <a:fillRect t="-127632" r="-6200" b="-197368"/>
                </a:stretch>
              </a:blipFill>
            </p:spPr>
            <p:txBody>
              <a:bodyPr/>
              <a:lstStyle/>
              <a:p>
                <a:r>
                  <a:rPr lang="es-ES">
                    <a:noFill/>
                  </a:rPr>
                  <a:t> </a:t>
                </a:r>
              </a:p>
            </p:txBody>
          </p:sp>
        </mc:Fallback>
      </mc:AlternateContent>
      <p:sp>
        <p:nvSpPr>
          <p:cNvPr id="7" name="Rectángulo 6"/>
          <p:cNvSpPr/>
          <p:nvPr/>
        </p:nvSpPr>
        <p:spPr>
          <a:xfrm>
            <a:off x="9721752" y="5667342"/>
            <a:ext cx="1782860" cy="369332"/>
          </a:xfrm>
          <a:prstGeom prst="rect">
            <a:avLst/>
          </a:prstGeom>
        </p:spPr>
        <p:txBody>
          <a:bodyPr wrap="none">
            <a:spAutoFit/>
          </a:bodyPr>
          <a:lstStyle/>
          <a:p>
            <a:r>
              <a:rPr lang="es-ES" b="1" dirty="0" smtClean="0">
                <a:ln/>
                <a:solidFill>
                  <a:schemeClr val="accent4"/>
                </a:solidFill>
              </a:rPr>
              <a:t>(CIIFEN, </a:t>
            </a:r>
            <a:r>
              <a:rPr lang="es-ES" b="1" dirty="0">
                <a:ln/>
                <a:solidFill>
                  <a:schemeClr val="accent4"/>
                </a:solidFill>
              </a:rPr>
              <a:t>2017) </a:t>
            </a:r>
            <a:endParaRPr lang="es-ES" dirty="0"/>
          </a:p>
        </p:txBody>
      </p:sp>
    </p:spTree>
    <p:extLst>
      <p:ext uri="{BB962C8B-B14F-4D97-AF65-F5344CB8AC3E}">
        <p14:creationId xmlns:p14="http://schemas.microsoft.com/office/powerpoint/2010/main" val="1114291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57449" y="211080"/>
            <a:ext cx="2347163" cy="597460"/>
          </a:xfrm>
          <a:prstGeom prst="rect">
            <a:avLst/>
          </a:prstGeom>
        </p:spPr>
      </p:pic>
      <p:sp>
        <p:nvSpPr>
          <p:cNvPr id="3" name="Marcador de contenido 2"/>
          <p:cNvSpPr>
            <a:spLocks noGrp="1"/>
          </p:cNvSpPr>
          <p:nvPr>
            <p:ph idx="1"/>
          </p:nvPr>
        </p:nvSpPr>
        <p:spPr>
          <a:xfrm>
            <a:off x="2360612" y="2059576"/>
            <a:ext cx="8915400" cy="3777622"/>
          </a:xfrm>
        </p:spPr>
        <p:txBody>
          <a:bodyPr>
            <a:normAutofit/>
          </a:bodyPr>
          <a:lstStyle/>
          <a:p>
            <a:pPr marL="0" indent="0" algn="just">
              <a:buNone/>
            </a:pPr>
            <a:r>
              <a:rPr lang="es-ES" sz="2800" dirty="0">
                <a:latin typeface="Bodoni MT" panose="02070603080606020203" pitchFamily="18" charset="0"/>
              </a:rPr>
              <a:t>E</a:t>
            </a:r>
            <a:r>
              <a:rPr lang="es-ES" sz="2800" dirty="0" smtClean="0">
                <a:latin typeface="Bodoni MT" panose="02070603080606020203" pitchFamily="18" charset="0"/>
              </a:rPr>
              <a:t>s </a:t>
            </a:r>
            <a:r>
              <a:rPr lang="es-ES" sz="2800" dirty="0">
                <a:latin typeface="Bodoni MT" panose="02070603080606020203" pitchFamily="18" charset="0"/>
              </a:rPr>
              <a:t>un fenómeno, sustancia, actividad humana que puede entenderse como un peligro latente, que todavía no se desencadenó, pero que sirve como aviso para prevenir o presentar la posibilidad de que si lo </a:t>
            </a:r>
            <a:r>
              <a:rPr lang="es-ES" sz="2800" dirty="0" smtClean="0">
                <a:latin typeface="Bodoni MT" panose="02070603080606020203" pitchFamily="18" charset="0"/>
              </a:rPr>
              <a:t>haga.</a:t>
            </a:r>
          </a:p>
          <a:p>
            <a:pPr marL="0" indent="0" algn="just">
              <a:buNone/>
            </a:pPr>
            <a:r>
              <a:rPr lang="es-ES" sz="2800" dirty="0" smtClean="0">
                <a:latin typeface="Bodoni MT" panose="02070603080606020203" pitchFamily="18" charset="0"/>
              </a:rPr>
              <a:t>La </a:t>
            </a:r>
            <a:r>
              <a:rPr lang="es-ES" sz="2800" dirty="0">
                <a:latin typeface="Bodoni MT" panose="02070603080606020203" pitchFamily="18" charset="0"/>
              </a:rPr>
              <a:t>amenaza se determina en función de la intensidad y la frecuencia.</a:t>
            </a:r>
          </a:p>
        </p:txBody>
      </p:sp>
      <p:sp>
        <p:nvSpPr>
          <p:cNvPr id="6" name="Título 1"/>
          <p:cNvSpPr>
            <a:spLocks noGrp="1"/>
          </p:cNvSpPr>
          <p:nvPr>
            <p:ph type="title"/>
          </p:nvPr>
        </p:nvSpPr>
        <p:spPr>
          <a:xfrm>
            <a:off x="1701495" y="1094603"/>
            <a:ext cx="8911687" cy="678910"/>
          </a:xfrm>
        </p:spPr>
        <p:txBody>
          <a:bodyPr/>
          <a:lstStyle/>
          <a:p>
            <a:r>
              <a:rPr lang="es-ES" b="1" dirty="0" smtClean="0"/>
              <a:t>AMENAZAS</a:t>
            </a:r>
            <a:endParaRPr lang="es-ES" b="1" dirty="0"/>
          </a:p>
        </p:txBody>
      </p:sp>
      <p:sp>
        <p:nvSpPr>
          <p:cNvPr id="7" name="Rectángulo 6"/>
          <p:cNvSpPr/>
          <p:nvPr/>
        </p:nvSpPr>
        <p:spPr>
          <a:xfrm>
            <a:off x="9721752" y="5667342"/>
            <a:ext cx="2026517" cy="369332"/>
          </a:xfrm>
          <a:prstGeom prst="rect">
            <a:avLst/>
          </a:prstGeom>
        </p:spPr>
        <p:txBody>
          <a:bodyPr wrap="none">
            <a:spAutoFit/>
          </a:bodyPr>
          <a:lstStyle/>
          <a:p>
            <a:r>
              <a:rPr lang="es-ES" b="1" dirty="0" smtClean="0">
                <a:ln/>
                <a:solidFill>
                  <a:schemeClr val="accent4"/>
                </a:solidFill>
              </a:rPr>
              <a:t>(BARRIOS, 2013) </a:t>
            </a:r>
            <a:endParaRPr lang="es-ES" dirty="0"/>
          </a:p>
        </p:txBody>
      </p:sp>
    </p:spTree>
    <p:extLst>
      <p:ext uri="{BB962C8B-B14F-4D97-AF65-F5344CB8AC3E}">
        <p14:creationId xmlns:p14="http://schemas.microsoft.com/office/powerpoint/2010/main" val="3596148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778</TotalTime>
  <Words>2482</Words>
  <Application>Microsoft Office PowerPoint</Application>
  <PresentationFormat>Panorámica</PresentationFormat>
  <Paragraphs>180</Paragraphs>
  <Slides>58</Slides>
  <Notes>38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58</vt:i4>
      </vt:variant>
    </vt:vector>
  </HeadingPairs>
  <TitlesOfParts>
    <vt:vector size="66" baseType="lpstr">
      <vt:lpstr>Arial</vt:lpstr>
      <vt:lpstr>Bodoni MT</vt:lpstr>
      <vt:lpstr>Calibri</vt:lpstr>
      <vt:lpstr>Cambria Math</vt:lpstr>
      <vt:lpstr>Century Gothic</vt:lpstr>
      <vt:lpstr>Wingdings</vt:lpstr>
      <vt:lpstr>Wingdings 3</vt:lpstr>
      <vt:lpstr>Espiral</vt:lpstr>
      <vt:lpstr>PERSPECTIVAS DEL CAMPO LABORAL DE LOS      PROFESIONALES EN GESTIÓN DE RIESGO EN LA PROVINCIA DE SANTO DOMINGO DE LOS TSÁCHILAS EN EL SECTOR PÚBLICO Y PRIVADO EN EL PERÍODO 2016 - 2017</vt:lpstr>
      <vt:lpstr>Presentación de PowerPoint</vt:lpstr>
      <vt:lpstr>FORMULACIÓN DEL PROBLEMA</vt:lpstr>
      <vt:lpstr>OBJETIVO GENERAL</vt:lpstr>
      <vt:lpstr>OBJETIVOS ESPECÍFICOS</vt:lpstr>
      <vt:lpstr>Presentación de PowerPoint</vt:lpstr>
      <vt:lpstr>SANTO DOMINGO DE LOS TSÁCHILAS</vt:lpstr>
      <vt:lpstr>RIESGO</vt:lpstr>
      <vt:lpstr>AMENAZAS</vt:lpstr>
      <vt:lpstr>VULNERABILIDAD</vt:lpstr>
      <vt:lpstr>GESTIÓN DE RIESGOS</vt:lpstr>
      <vt:lpstr>GESTIÓN DE RIESGOS</vt:lpstr>
      <vt:lpstr>MARCO DE ACCIÓN DE HYOGO</vt:lpstr>
      <vt:lpstr>MARCO DE ACCIÓN DE SENDAI</vt:lpstr>
      <vt:lpstr>7 METAS GLOBALES DEL MARCO DE ACCIÓN DE SENDAI</vt:lpstr>
      <vt:lpstr>4 PRIORIDADES DE ACCIÓN DEL MARCO DE ACCIÓN DE SENDAI</vt:lpstr>
      <vt:lpstr>MARCO DE ACCIÓN DE SENDAI Y POLÍTICA PÚBLICA</vt:lpstr>
      <vt:lpstr>PRINCIPIO DE PERTINENCIA EN LA EDUCACIÓN SUPERIOR</vt:lpstr>
      <vt:lpstr>MARCO LEGAL</vt:lpstr>
      <vt:lpstr>TIPO DE INVESTIGACIÓN</vt:lpstr>
      <vt:lpstr>POBLACIÓN Y MUESTRA</vt:lpstr>
      <vt:lpstr>INFORMANTES CUANTITATIVOS SECTOR PÚBLICO</vt:lpstr>
      <vt:lpstr>INFORMANTES CUANTITATIVOS SECTOR PRIVADO</vt:lpstr>
      <vt:lpstr>EMPRESAS POR TAMAÑO</vt:lpstr>
      <vt:lpstr>ESTUDIANTES DEL 3ER AÑO DE BACHILLERATO EN ECUADOR </vt:lpstr>
      <vt:lpstr>ESTUDIANTES DEL 3ER AÑO DE BACHILLERATO EN SD </vt:lpstr>
      <vt:lpstr>ESTUDIANTES DEL 3ER AÑO DE BACHILLERATO EN SD</vt:lpstr>
      <vt:lpstr>ESTUDIO DE PERTINENCIA</vt:lpstr>
      <vt:lpstr>Presentación de PowerPoint</vt:lpstr>
      <vt:lpstr>FORMACIÓN PROFESIONAL EN GR</vt:lpstr>
      <vt:lpstr>TENDENCIA DE GRADUADOS EN CARRERAS Y PROGRAMAS RELACIONADOS CON LA GESTIÓN DE RIESGOS</vt:lpstr>
      <vt:lpstr>TÍTULOS REGISTRADOS EN CARRERAS Y PROGRAMAS RELACIONADOS CON LA GESTIÓN DE RIESGO A NIVEL NACIONAL.</vt:lpstr>
      <vt:lpstr>TÍTULOS REGISTRADOS DE CARRERAS Y PROGRAMAS RELACIONADOS A LA GESTIÓN DE RIESGO</vt:lpstr>
      <vt:lpstr>CUPOS OFERTADOS VS CUPOS ACEPTADOS A NIVEL NACIONAL Y DE LAS CARRERAS RELACIONADAS CON GESTIÓN DE RIESGO</vt:lpstr>
      <vt:lpstr>CUPOS OFERTADOS Y ACEPTADOS EN CARRERAS RELACIONADAS A LA GESTIÓN DE RIESGO POR PROVINCIA</vt:lpstr>
      <vt:lpstr>CUPOS OFERTADOS Y ACEPTADOS EN CARRERAS RELACIONADAS A LA GESTIÓN DE RIESGO POR PERIODOS DE POSTULACIÓN</vt:lpstr>
      <vt:lpstr>CUPOS OFERTADOS Y ACEPTADOS EN CARRERAS RELACIONADOS POR NIVEL DE FORMACIÓN</vt:lpstr>
      <vt:lpstr>PREFERENCIA ESTUDIANTIL DEL CAMPO LABORAL EN GR</vt:lpstr>
      <vt:lpstr>OPORTUNIDAD DE ESTUDIO EN GESTIÓN DE RIESGOS EN LA PROVINCIA DE SANTO DOMINGO DE LOS TSÁCHILAS</vt:lpstr>
      <vt:lpstr>SEXO DE LA POBLACIÓN DE ESTUDIO VS. PREFERENCIA DE LA CARRERA</vt:lpstr>
      <vt:lpstr>MODALIDAD VS. PREFERENCIA DE LA CARRERA</vt:lpstr>
      <vt:lpstr>NIVEL DE INSTRUCCIÓN VS. MODALIDAD DE ESTUDIO</vt:lpstr>
      <vt:lpstr>PREFERENCIA DE ESTUDIO VS. OFERTA ACADÉMICA</vt:lpstr>
      <vt:lpstr>CARGO OCUPACIONAL DE LOS REPRESENTANTES DE LAS EMPRESAS ENCUESTADAS</vt:lpstr>
      <vt:lpstr>EMPRESAS ENCUESTADAS EN SD</vt:lpstr>
      <vt:lpstr>EMPRESAS ENCUESTADAS EN SD</vt:lpstr>
      <vt:lpstr>TIPO DE UNIVERSIDAD, LUGAR, MODALIDAD Y TÍTULO DE LOS PROFESIONALES EN GESTIÓN DE RIESGOS QUE SE ENCUENTRAN EN LA EMPRESA</vt:lpstr>
      <vt:lpstr>PERSONAL RELACIONADO A LA GESTIÓN DE RIESGOS QUE SE ENCUENTRA LABORANDO EN LAS EMPRESAS </vt:lpstr>
      <vt:lpstr>EMPRESAS ENCUESTADAS EN SD</vt:lpstr>
      <vt:lpstr>REQUERIMIENTO DE PROFESIONALES POR NIVEL DE INSTRUCCIÓN</vt:lpstr>
      <vt:lpstr>PROYECCIÓN A TRES AÑOS DE PROFESIONALES EN GESTIÓN DE RIESGOS</vt:lpstr>
      <vt:lpstr>CONCLUSIONES Y RECOMENDACIONES</vt:lpstr>
      <vt:lpstr>CONCLUSIONES</vt:lpstr>
      <vt:lpstr>Presentación de PowerPoint</vt:lpstr>
      <vt:lpstr>RECOMENDACIONES</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PERSPECTIVAS DEL CAMPO LABORAL DE LOS      PROFESIONALES EN GESTIÓN DE RIESGO EN LA PROVINCIA DE SANTO DOMINGO DE LOS TSÁCHILAS EN EL SECTOR PÚBLICO Y PRIVADO EN EL PERÍODO 2016 - 2017</dc:title>
  <dc:creator>SUCRE 06</dc:creator>
  <cp:lastModifiedBy>MELANY YARAD JACOME</cp:lastModifiedBy>
  <cp:revision>63</cp:revision>
  <cp:lastPrinted>2017-10-26T00:21:58Z</cp:lastPrinted>
  <dcterms:created xsi:type="dcterms:W3CDTF">2017-10-16T20:15:08Z</dcterms:created>
  <dcterms:modified xsi:type="dcterms:W3CDTF">2017-10-26T00:22:07Z</dcterms:modified>
</cp:coreProperties>
</file>