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5.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58"/>
  </p:notesMasterIdLst>
  <p:sldIdLst>
    <p:sldId id="256" r:id="rId2"/>
    <p:sldId id="288" r:id="rId3"/>
    <p:sldId id="314" r:id="rId4"/>
    <p:sldId id="258" r:id="rId5"/>
    <p:sldId id="289" r:id="rId6"/>
    <p:sldId id="290" r:id="rId7"/>
    <p:sldId id="294" r:id="rId8"/>
    <p:sldId id="324" r:id="rId9"/>
    <p:sldId id="340" r:id="rId10"/>
    <p:sldId id="341" r:id="rId11"/>
    <p:sldId id="344" r:id="rId12"/>
    <p:sldId id="342" r:id="rId13"/>
    <p:sldId id="343" r:id="rId14"/>
    <p:sldId id="325" r:id="rId15"/>
    <p:sldId id="333" r:id="rId16"/>
    <p:sldId id="334" r:id="rId17"/>
    <p:sldId id="335" r:id="rId18"/>
    <p:sldId id="336" r:id="rId19"/>
    <p:sldId id="331" r:id="rId20"/>
    <p:sldId id="332" r:id="rId21"/>
    <p:sldId id="329" r:id="rId22"/>
    <p:sldId id="330" r:id="rId23"/>
    <p:sldId id="328" r:id="rId24"/>
    <p:sldId id="327" r:id="rId25"/>
    <p:sldId id="295" r:id="rId26"/>
    <p:sldId id="296" r:id="rId27"/>
    <p:sldId id="323" r:id="rId28"/>
    <p:sldId id="357" r:id="rId29"/>
    <p:sldId id="349" r:id="rId30"/>
    <p:sldId id="350" r:id="rId31"/>
    <p:sldId id="351" r:id="rId32"/>
    <p:sldId id="352" r:id="rId33"/>
    <p:sldId id="354" r:id="rId34"/>
    <p:sldId id="355" r:id="rId35"/>
    <p:sldId id="356" r:id="rId36"/>
    <p:sldId id="346" r:id="rId37"/>
    <p:sldId id="348" r:id="rId38"/>
    <p:sldId id="322" r:id="rId39"/>
    <p:sldId id="297" r:id="rId40"/>
    <p:sldId id="321" r:id="rId41"/>
    <p:sldId id="298" r:id="rId42"/>
    <p:sldId id="299" r:id="rId43"/>
    <p:sldId id="300" r:id="rId44"/>
    <p:sldId id="303" r:id="rId45"/>
    <p:sldId id="302" r:id="rId46"/>
    <p:sldId id="345" r:id="rId47"/>
    <p:sldId id="304" r:id="rId48"/>
    <p:sldId id="320" r:id="rId49"/>
    <p:sldId id="319" r:id="rId50"/>
    <p:sldId id="318" r:id="rId51"/>
    <p:sldId id="306" r:id="rId52"/>
    <p:sldId id="316" r:id="rId53"/>
    <p:sldId id="317" r:id="rId54"/>
    <p:sldId id="308" r:id="rId55"/>
    <p:sldId id="311" r:id="rId56"/>
    <p:sldId id="315" r:id="rId5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483" autoAdjust="0"/>
  </p:normalViewPr>
  <p:slideViewPr>
    <p:cSldViewPr snapToGrid="0">
      <p:cViewPr varScale="1">
        <p:scale>
          <a:sx n="68" d="100"/>
          <a:sy n="68" d="100"/>
        </p:scale>
        <p:origin x="134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BD32-D8B2-4A6A-B88A-44C95D0E805F}" type="datetimeFigureOut">
              <a:rPr lang="es-EC" smtClean="0"/>
              <a:t>10/12/2017</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BAEA-52B0-4333-B201-97909E8C3B8D}" type="slidenum">
              <a:rPr lang="es-EC" smtClean="0"/>
              <a:t>‹Nº›</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5</a:t>
            </a:fld>
            <a:endParaRPr lang="es-EC"/>
          </a:p>
        </p:txBody>
      </p:sp>
    </p:spTree>
    <p:extLst>
      <p:ext uri="{BB962C8B-B14F-4D97-AF65-F5344CB8AC3E}">
        <p14:creationId xmlns:p14="http://schemas.microsoft.com/office/powerpoint/2010/main" val="2995621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1130300"/>
            <a:ext cx="7607300"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10/12/2017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16534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10/12/2017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75215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10/12/2017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62042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2600" y="0"/>
            <a:ext cx="4762500" cy="584200"/>
          </a:xfrm>
        </p:spPr>
        <p:txBody>
          <a:bodyPr>
            <a:noAutofit/>
          </a:bodyPr>
          <a:lstStyle>
            <a:lvl1pPr>
              <a:defRPr sz="3200" b="1">
                <a:solidFill>
                  <a:schemeClr val="tx1"/>
                </a:solidFill>
                <a:latin typeface="Arial" panose="020B0604020202020204" pitchFamily="34" charset="0"/>
                <a:cs typeface="Arial" panose="020B0604020202020204" pitchFamily="34" charset="0"/>
              </a:defRPr>
            </a:lvl1pPr>
          </a:lstStyle>
          <a:p>
            <a:r>
              <a:rPr lang="es-ES" dirty="0"/>
              <a:t>HAGA CLIC</a:t>
            </a:r>
            <a:endParaRPr lang="en-US" dirty="0"/>
          </a:p>
        </p:txBody>
      </p:sp>
      <p:sp>
        <p:nvSpPr>
          <p:cNvPr id="3" name="Content Placeholder 2"/>
          <p:cNvSpPr>
            <a:spLocks noGrp="1"/>
          </p:cNvSpPr>
          <p:nvPr>
            <p:ph idx="1"/>
          </p:nvPr>
        </p:nvSpPr>
        <p:spPr>
          <a:xfrm>
            <a:off x="628651" y="746126"/>
            <a:ext cx="8312150" cy="5248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97180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atin typeface="Arial" panose="020B0604020202020204" pitchFamily="34" charset="0"/>
                <a:cs typeface="Arial" panose="020B0604020202020204" pitchFamily="34" charset="0"/>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F6249B34-9780-43F3-807A-ABAA0D7C523D}" type="datetimeFigureOut">
              <a:rPr lang="es-EC" smtClean="0"/>
              <a:t>10/12/2017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41703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6249B34-9780-43F3-807A-ABAA0D7C523D}" type="datetimeFigureOut">
              <a:rPr lang="es-EC" smtClean="0"/>
              <a:t>10/12/2017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79316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6249B34-9780-43F3-807A-ABAA0D7C523D}" type="datetimeFigureOut">
              <a:rPr lang="es-EC" smtClean="0"/>
              <a:t>10/12/2017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1586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6249B34-9780-43F3-807A-ABAA0D7C523D}" type="datetimeFigureOut">
              <a:rPr lang="es-EC" smtClean="0"/>
              <a:t>10/12/2017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6983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49B34-9780-43F3-807A-ABAA0D7C523D}" type="datetimeFigureOut">
              <a:rPr lang="es-EC" smtClean="0"/>
              <a:t>10/12/2017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50754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10/12/2017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93827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10/12/2017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9280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t>10/12/2017</a:t>
            </a:fld>
            <a:endParaRPr lang="es-EC"/>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‹Nº›</a:t>
            </a:fld>
            <a:endParaRPr lang="es-EC"/>
          </a:p>
        </p:txBody>
      </p:sp>
    </p:spTree>
    <p:extLst>
      <p:ext uri="{BB962C8B-B14F-4D97-AF65-F5344CB8AC3E}">
        <p14:creationId xmlns:p14="http://schemas.microsoft.com/office/powerpoint/2010/main" val="317841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6.tiff"/><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939785" y="1089310"/>
            <a:ext cx="7920880" cy="4170372"/>
          </a:xfrm>
          <a:prstGeom prst="rect">
            <a:avLst/>
          </a:prstGeom>
          <a:noFill/>
        </p:spPr>
        <p:txBody>
          <a:bodyPr wrap="square" lIns="91440" tIns="45720" rIns="91440" bIns="45720">
            <a:spAutoFit/>
          </a:bodyPr>
          <a:lstStyle/>
          <a:p>
            <a:pPr algn="ctr"/>
            <a:r>
              <a:rPr lang="es-ES" sz="2000" b="1" dirty="0">
                <a:latin typeface="Arial" panose="020B0604020202020204" pitchFamily="34" charset="0"/>
                <a:cs typeface="Arial" panose="020B0604020202020204" pitchFamily="34" charset="0"/>
              </a:rPr>
              <a:t>DEPARTAMENTO DE ELÉCTRICA Y ELECTRÓNICA</a:t>
            </a:r>
            <a:endParaRPr lang="es-EC" sz="2000"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CARRERA DE INGENIERÍA ELECTRÓNICA Y TELECOMUNICACIONES</a:t>
            </a:r>
          </a:p>
          <a:p>
            <a:pPr algn="ctr"/>
            <a:endParaRPr lang="es-ES" b="1" dirty="0">
              <a:latin typeface="Arial" panose="020B0604020202020204" pitchFamily="34" charset="0"/>
              <a:cs typeface="Arial" panose="020B0604020202020204" pitchFamily="34" charset="0"/>
            </a:endParaRPr>
          </a:p>
          <a:p>
            <a:pPr algn="ctr"/>
            <a:r>
              <a:rPr lang="es-ES" sz="800" b="1"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7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TEMA:</a:t>
            </a:r>
            <a:endParaRPr lang="es-EC" sz="1600" b="1" dirty="0">
              <a:latin typeface="Arial" panose="020B0604020202020204" pitchFamily="34" charset="0"/>
              <a:cs typeface="Arial" panose="020B0604020202020204" pitchFamily="34" charset="0"/>
            </a:endParaRPr>
          </a:p>
          <a:p>
            <a:r>
              <a:rPr lang="es-MX" sz="1600" b="1" dirty="0">
                <a:latin typeface="Arial" panose="020B0604020202020204" pitchFamily="34" charset="0"/>
                <a:cs typeface="Arial" panose="020B0604020202020204" pitchFamily="34" charset="0"/>
              </a:rPr>
              <a:t>	</a:t>
            </a:r>
            <a:r>
              <a:rPr lang="es-ES" b="1" dirty="0"/>
              <a:t>DISEÑO Y CONSTRUCCIÓN DE UN LENTE DE ROTMAN EN LA BANDA K UTILIZANDO TECNOLOGÍA GUIA DE ONDA INTEGRADA EN SUSTRATO SIW</a:t>
            </a:r>
            <a:endParaRPr lang="en-US" dirty="0"/>
          </a:p>
          <a:p>
            <a:pPr algn="ctr"/>
            <a:endParaRPr lang="es-EC" sz="1400" b="1"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AUTOR: </a:t>
            </a:r>
          </a:p>
          <a:p>
            <a:pPr algn="ctr"/>
            <a:endParaRPr lang="es-EC" b="1" dirty="0"/>
          </a:p>
          <a:p>
            <a:pPr algn="ctr"/>
            <a:r>
              <a:rPr lang="es-EC" b="1" dirty="0"/>
              <a:t>José</a:t>
            </a:r>
            <a:r>
              <a:rPr lang="es-ES" b="1" dirty="0"/>
              <a:t> Luis Moreno .A</a:t>
            </a:r>
            <a:endParaRPr lang="es-EC" dirty="0"/>
          </a:p>
          <a:p>
            <a:pPr algn="ctr"/>
            <a:r>
              <a:rPr lang="es-EC" sz="1400" dirty="0">
                <a:latin typeface="Arial" panose="020B0604020202020204" pitchFamily="34" charset="0"/>
                <a:cs typeface="Arial" panose="020B0604020202020204" pitchFamily="34" charset="0"/>
              </a:rPr>
              <a:t>        </a:t>
            </a: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DIRECTOR: </a:t>
            </a:r>
            <a:r>
              <a:rPr lang="es-ES" sz="1400" dirty="0" err="1">
                <a:latin typeface="Arial" panose="020B0604020202020204" pitchFamily="34" charset="0"/>
                <a:cs typeface="Arial" panose="020B0604020202020204" pitchFamily="34" charset="0"/>
              </a:rPr>
              <a:t>Ing</a:t>
            </a:r>
            <a:r>
              <a:rPr lang="es-EC" sz="1400" dirty="0">
                <a:latin typeface="Arial" panose="020B0604020202020204" pitchFamily="34" charset="0"/>
                <a:cs typeface="Arial" panose="020B0604020202020204" pitchFamily="34" charset="0"/>
              </a:rPr>
              <a:t>. </a:t>
            </a:r>
            <a:r>
              <a:rPr lang="es-EC" sz="1400" dirty="0" err="1">
                <a:latin typeface="Arial" panose="020B0604020202020204" pitchFamily="34" charset="0"/>
                <a:cs typeface="Arial" panose="020B0604020202020204" pitchFamily="34" charset="0"/>
              </a:rPr>
              <a:t>Raul</a:t>
            </a:r>
            <a:r>
              <a:rPr lang="es-EC" sz="1400" dirty="0">
                <a:latin typeface="Arial" panose="020B0604020202020204" pitchFamily="34" charset="0"/>
                <a:cs typeface="Arial" panose="020B0604020202020204" pitchFamily="34" charset="0"/>
              </a:rPr>
              <a:t> Haro </a:t>
            </a:r>
            <a:r>
              <a:rPr lang="es-EC" sz="1400" dirty="0" err="1">
                <a:latin typeface="Arial" panose="020B0604020202020204" pitchFamily="34" charset="0"/>
                <a:cs typeface="Arial" panose="020B0604020202020204" pitchFamily="34" charset="0"/>
              </a:rPr>
              <a:t>Baez</a:t>
            </a:r>
            <a:r>
              <a:rPr lang="es-EC" sz="1400" dirty="0">
                <a:latin typeface="Arial" panose="020B0604020202020204" pitchFamily="34" charset="0"/>
                <a:cs typeface="Arial" panose="020B0604020202020204" pitchFamily="34" charset="0"/>
              </a:rPr>
              <a:t>. </a:t>
            </a:r>
            <a:r>
              <a:rPr lang="es-EC" sz="1400" dirty="0" err="1">
                <a:latin typeface="Arial" panose="020B0604020202020204" pitchFamily="34" charset="0"/>
                <a:cs typeface="Arial" panose="020B0604020202020204" pitchFamily="34" charset="0"/>
              </a:rPr>
              <a:t>Msc</a:t>
            </a:r>
            <a:endParaRPr lang="es-EC" sz="1400"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SANGOLQUÍ - </a:t>
            </a:r>
            <a:r>
              <a:rPr lang="es-ES_tradnl" sz="1400" b="1" dirty="0">
                <a:latin typeface="Arial" panose="020B0604020202020204" pitchFamily="34" charset="0"/>
                <a:cs typeface="Arial" panose="020B0604020202020204" pitchFamily="34" charset="0"/>
              </a:rPr>
              <a:t>2017</a:t>
            </a:r>
            <a:endParaRPr lang="es-EC" sz="1400" b="1" dirty="0">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6767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5500" y="0"/>
            <a:ext cx="6959600" cy="584200"/>
          </a:xfrm>
        </p:spPr>
        <p:txBody>
          <a:bodyPr/>
          <a:lstStyle/>
          <a:p>
            <a:pPr algn="r"/>
            <a:r>
              <a:rPr lang="es-ES" sz="2800" b="0" dirty="0">
                <a:solidFill>
                  <a:srgbClr val="FF0000"/>
                </a:solidFill>
              </a:rPr>
              <a:t>Criterios de Diseño tecnología SIW</a:t>
            </a:r>
            <a:endParaRPr lang="en-US" sz="2800" b="0" dirty="0">
              <a:solidFill>
                <a:srgbClr val="FF0000"/>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just"/>
                <a:endParaRPr lang="es-ES" sz="2200" dirty="0"/>
              </a:p>
              <a:p>
                <a:pPr algn="just"/>
                <a:r>
                  <a:rPr lang="es-ES" sz="2000" dirty="0"/>
                  <a:t>Frecuencia máxima de operación es la frecuencia de corte del modo </a:t>
                </a:r>
                <a14:m>
                  <m:oMath xmlns:m="http://schemas.openxmlformats.org/officeDocument/2006/math">
                    <m:sSub>
                      <m:sSubPr>
                        <m:ctrlPr>
                          <a:rPr lang="en-US" sz="2000" i="1">
                            <a:latin typeface="Cambria Math" panose="02040503050406030204" pitchFamily="18" charset="0"/>
                          </a:rPr>
                        </m:ctrlPr>
                      </m:sSubPr>
                      <m:e>
                        <m:r>
                          <a:rPr lang="es-ES" sz="2000" i="1">
                            <a:latin typeface="Cambria Math" panose="02040503050406030204" pitchFamily="18" charset="0"/>
                          </a:rPr>
                          <m:t>𝑇𝐸</m:t>
                        </m:r>
                      </m:e>
                      <m:sub>
                        <m:r>
                          <a:rPr lang="es-ES" sz="2000" i="1">
                            <a:latin typeface="Cambria Math" panose="02040503050406030204" pitchFamily="18" charset="0"/>
                          </a:rPr>
                          <m:t>20</m:t>
                        </m:r>
                      </m:sub>
                    </m:sSub>
                  </m:oMath>
                </a14:m>
                <a:r>
                  <a:rPr lang="en-US" sz="2000" dirty="0"/>
                  <a:t> al </a:t>
                </a:r>
                <a:r>
                  <a:rPr lang="en-US" sz="2000" dirty="0" err="1"/>
                  <a:t>ser</a:t>
                </a:r>
                <a:r>
                  <a:rPr lang="en-US" sz="2000" dirty="0"/>
                  <a:t> el </a:t>
                </a:r>
                <a:r>
                  <a:rPr lang="en-US" sz="2000" dirty="0" err="1"/>
                  <a:t>siguiente</a:t>
                </a:r>
                <a:r>
                  <a:rPr lang="en-US" sz="2000" dirty="0"/>
                  <a:t> </a:t>
                </a:r>
                <a:r>
                  <a:rPr lang="en-US" sz="2000" dirty="0" err="1"/>
                  <a:t>modo</a:t>
                </a:r>
                <a:r>
                  <a:rPr lang="en-US" sz="2000" dirty="0"/>
                  <a:t> a </a:t>
                </a:r>
                <a:r>
                  <a:rPr lang="en-US" sz="2000" dirty="0" err="1"/>
                  <a:t>propagarse</a:t>
                </a:r>
                <a:r>
                  <a:rPr lang="en-US" sz="2000" dirty="0"/>
                  <a:t> </a:t>
                </a:r>
                <a:r>
                  <a:rPr lang="en-US" sz="2000" dirty="0" err="1"/>
                  <a:t>despues</a:t>
                </a:r>
                <a:r>
                  <a:rPr lang="en-US" sz="2000" dirty="0"/>
                  <a:t> de </a:t>
                </a:r>
                <a14:m>
                  <m:oMath xmlns:m="http://schemas.openxmlformats.org/officeDocument/2006/math">
                    <m:sSub>
                      <m:sSubPr>
                        <m:ctrlPr>
                          <a:rPr lang="en-US" sz="2000" i="1">
                            <a:latin typeface="Cambria Math" panose="02040503050406030204" pitchFamily="18" charset="0"/>
                          </a:rPr>
                        </m:ctrlPr>
                      </m:sSubPr>
                      <m:e>
                        <m:r>
                          <a:rPr lang="es-ES" sz="2000" i="1">
                            <a:latin typeface="Cambria Math" panose="02040503050406030204" pitchFamily="18" charset="0"/>
                          </a:rPr>
                          <m:t>𝑇𝐸</m:t>
                        </m:r>
                      </m:e>
                      <m:sub>
                        <m:r>
                          <a:rPr lang="es-ES" sz="2000" b="0" i="1" smtClean="0">
                            <a:latin typeface="Cambria Math" panose="02040503050406030204" pitchFamily="18" charset="0"/>
                          </a:rPr>
                          <m:t>1</m:t>
                        </m:r>
                        <m:r>
                          <a:rPr lang="es-ES" sz="2000" i="1">
                            <a:latin typeface="Cambria Math" panose="02040503050406030204" pitchFamily="18" charset="0"/>
                          </a:rPr>
                          <m:t>0</m:t>
                        </m:r>
                      </m:sub>
                    </m:sSub>
                  </m:oMath>
                </a14:m>
                <a:r>
                  <a:rPr lang="en-US" sz="2000" dirty="0"/>
                  <a:t>.</a:t>
                </a:r>
              </a:p>
              <a:p>
                <a:endParaRPr lang="es-ES" dirty="0"/>
              </a:p>
              <a:p>
                <a:pPr marL="0" indent="0">
                  <a:buNone/>
                </a:pPr>
                <a14:m>
                  <m:oMathPara xmlns:m="http://schemas.openxmlformats.org/officeDocument/2006/math">
                    <m:oMathParaPr>
                      <m:jc m:val="center"/>
                    </m:oMathParaPr>
                    <m:oMath xmlns:m="http://schemas.openxmlformats.org/officeDocument/2006/math">
                      <m:sSub>
                        <m:sSubPr>
                          <m:ctrlPr>
                            <a:rPr lang="en-US" sz="2200" i="1">
                              <a:latin typeface="Cambria Math" panose="02040503050406030204" pitchFamily="18" charset="0"/>
                            </a:rPr>
                          </m:ctrlPr>
                        </m:sSubPr>
                        <m:e>
                          <m:r>
                            <a:rPr lang="es-ES" sz="2200" i="1">
                              <a:latin typeface="Cambria Math" panose="02040503050406030204" pitchFamily="18" charset="0"/>
                            </a:rPr>
                            <m:t>𝑓𝑐</m:t>
                          </m:r>
                        </m:e>
                        <m:sub>
                          <m:r>
                            <a:rPr lang="es-ES" sz="2200" i="1">
                              <a:latin typeface="Cambria Math" panose="02040503050406030204" pitchFamily="18" charset="0"/>
                            </a:rPr>
                            <m:t>𝑇𝐸𝑚𝑛</m:t>
                          </m:r>
                          <m:r>
                            <a:rPr lang="es-ES" sz="2200" i="1">
                              <a:latin typeface="Cambria Math" panose="02040503050406030204" pitchFamily="18" charset="0"/>
                            </a:rPr>
                            <m:t>(</m:t>
                          </m:r>
                          <m:r>
                            <a:rPr lang="es-ES" sz="2200" i="1">
                              <a:latin typeface="Cambria Math" panose="02040503050406030204" pitchFamily="18" charset="0"/>
                            </a:rPr>
                            <m:t>𝑑𝑖𝑒𝑙</m:t>
                          </m:r>
                          <m:r>
                            <a:rPr lang="es-ES" sz="2200" i="1">
                              <a:latin typeface="Cambria Math" panose="02040503050406030204" pitchFamily="18" charset="0"/>
                            </a:rPr>
                            <m:t>é</m:t>
                          </m:r>
                          <m:r>
                            <a:rPr lang="es-ES" sz="2200" i="1">
                              <a:latin typeface="Cambria Math" panose="02040503050406030204" pitchFamily="18" charset="0"/>
                            </a:rPr>
                            <m:t>𝑐𝑡𝑟𝑖𝑐𝑜</m:t>
                          </m:r>
                          <m:r>
                            <a:rPr lang="es-ES" sz="2200" i="1">
                              <a:latin typeface="Cambria Math" panose="02040503050406030204" pitchFamily="18" charset="0"/>
                            </a:rPr>
                            <m:t>)</m:t>
                          </m:r>
                        </m:sub>
                      </m:sSub>
                      <m:r>
                        <a:rPr lang="es-ES" sz="2200" i="1">
                          <a:latin typeface="Cambria Math" panose="02040503050406030204" pitchFamily="18" charset="0"/>
                        </a:rPr>
                        <m:t>=</m:t>
                      </m:r>
                      <m:f>
                        <m:fPr>
                          <m:ctrlPr>
                            <a:rPr lang="en-US" sz="2200" i="1">
                              <a:latin typeface="Cambria Math" panose="02040503050406030204" pitchFamily="18" charset="0"/>
                            </a:rPr>
                          </m:ctrlPr>
                        </m:fPr>
                        <m:num>
                          <m:r>
                            <a:rPr lang="es-ES" sz="2200" i="1">
                              <a:latin typeface="Cambria Math" panose="02040503050406030204" pitchFamily="18" charset="0"/>
                            </a:rPr>
                            <m:t>𝑐</m:t>
                          </m:r>
                        </m:num>
                        <m:den>
                          <m:r>
                            <a:rPr lang="es-ES" sz="2200" i="1">
                              <a:latin typeface="Cambria Math" panose="02040503050406030204" pitchFamily="18" charset="0"/>
                            </a:rPr>
                            <m:t>2</m:t>
                          </m:r>
                          <m:sSub>
                            <m:sSubPr>
                              <m:ctrlPr>
                                <a:rPr lang="en-US" sz="2200" i="1">
                                  <a:latin typeface="Cambria Math" panose="02040503050406030204" pitchFamily="18" charset="0"/>
                                </a:rPr>
                              </m:ctrlPr>
                            </m:sSubPr>
                            <m:e>
                              <m:r>
                                <a:rPr lang="es-ES" sz="2200" i="1">
                                  <a:latin typeface="Cambria Math" panose="02040503050406030204" pitchFamily="18" charset="0"/>
                                </a:rPr>
                                <m:t>𝑎</m:t>
                              </m:r>
                            </m:e>
                            <m:sub>
                              <m:r>
                                <a:rPr lang="es-ES" sz="2200" i="1">
                                  <a:latin typeface="Cambria Math" panose="02040503050406030204" pitchFamily="18" charset="0"/>
                                </a:rPr>
                                <m:t>𝑤𝑟</m:t>
                              </m:r>
                            </m:sub>
                          </m:sSub>
                          <m:rad>
                            <m:radPr>
                              <m:degHide m:val="on"/>
                              <m:ctrlPr>
                                <a:rPr lang="en-US" sz="2200" i="1">
                                  <a:latin typeface="Cambria Math" panose="02040503050406030204" pitchFamily="18" charset="0"/>
                                </a:rPr>
                              </m:ctrlPr>
                            </m:radPr>
                            <m:deg/>
                            <m:e>
                              <m:sSub>
                                <m:sSubPr>
                                  <m:ctrlPr>
                                    <a:rPr lang="en-US" sz="2200" i="1">
                                      <a:latin typeface="Cambria Math" panose="02040503050406030204" pitchFamily="18" charset="0"/>
                                    </a:rPr>
                                  </m:ctrlPr>
                                </m:sSubPr>
                                <m:e>
                                  <m:r>
                                    <a:rPr lang="es-ES" sz="2200" i="1">
                                      <a:latin typeface="Cambria Math" panose="02040503050406030204" pitchFamily="18" charset="0"/>
                                    </a:rPr>
                                    <m:t>𝜀</m:t>
                                  </m:r>
                                </m:e>
                                <m:sub>
                                  <m:r>
                                    <a:rPr lang="es-ES" sz="2200" i="1">
                                      <a:latin typeface="Cambria Math" panose="02040503050406030204" pitchFamily="18" charset="0"/>
                                    </a:rPr>
                                    <m:t>𝑟</m:t>
                                  </m:r>
                                </m:sub>
                              </m:sSub>
                            </m:e>
                          </m:rad>
                        </m:den>
                      </m:f>
                      <m:d>
                        <m:dPr>
                          <m:begChr m:val="["/>
                          <m:endChr m:val="]"/>
                          <m:ctrlPr>
                            <a:rPr lang="en-US" sz="2200" i="1">
                              <a:latin typeface="Cambria Math" panose="02040503050406030204" pitchFamily="18" charset="0"/>
                            </a:rPr>
                          </m:ctrlPr>
                        </m:dPr>
                        <m:e>
                          <m:r>
                            <a:rPr lang="es-ES" sz="2200" i="1">
                              <a:latin typeface="Cambria Math" panose="02040503050406030204" pitchFamily="18" charset="0"/>
                            </a:rPr>
                            <m:t>𝐻𝑧</m:t>
                          </m:r>
                        </m:e>
                      </m:d>
                    </m:oMath>
                  </m:oMathPara>
                </a14:m>
                <a:endParaRPr lang="en-US" sz="2200" dirty="0"/>
              </a:p>
              <a:p>
                <a:pPr marL="0" indent="0">
                  <a:buNone/>
                </a:pPr>
                <a:endParaRPr lang="en-US" sz="2200" dirty="0"/>
              </a:p>
              <a:p>
                <a:pPr marL="0" indent="0">
                  <a:buNone/>
                </a:pPr>
                <a14:m>
                  <m:oMathPara xmlns:m="http://schemas.openxmlformats.org/officeDocument/2006/math">
                    <m:oMathParaPr>
                      <m:jc m:val="center"/>
                    </m:oMathParaPr>
                    <m:oMath xmlns:m="http://schemas.openxmlformats.org/officeDocument/2006/math">
                      <m:sSub>
                        <m:sSubPr>
                          <m:ctrlPr>
                            <a:rPr lang="en-US" sz="2200" i="1">
                              <a:latin typeface="Cambria Math" panose="02040503050406030204" pitchFamily="18" charset="0"/>
                            </a:rPr>
                          </m:ctrlPr>
                        </m:sSubPr>
                        <m:e>
                          <m:r>
                            <a:rPr lang="es-ES" sz="2200" i="1">
                              <a:latin typeface="Cambria Math" panose="02040503050406030204" pitchFamily="18" charset="0"/>
                            </a:rPr>
                            <m:t>𝑎</m:t>
                          </m:r>
                        </m:e>
                        <m:sub>
                          <m:r>
                            <a:rPr lang="es-ES" sz="2200" i="1">
                              <a:latin typeface="Cambria Math" panose="02040503050406030204" pitchFamily="18" charset="0"/>
                            </a:rPr>
                            <m:t>𝑤𝑟</m:t>
                          </m:r>
                        </m:sub>
                      </m:sSub>
                      <m:r>
                        <a:rPr lang="es-ES" sz="2200" i="1">
                          <a:latin typeface="Cambria Math" panose="02040503050406030204" pitchFamily="18" charset="0"/>
                        </a:rPr>
                        <m:t>= </m:t>
                      </m:r>
                      <m:f>
                        <m:fPr>
                          <m:ctrlPr>
                            <a:rPr lang="en-US" sz="2200" i="1">
                              <a:latin typeface="Cambria Math" panose="02040503050406030204" pitchFamily="18" charset="0"/>
                            </a:rPr>
                          </m:ctrlPr>
                        </m:fPr>
                        <m:num>
                          <m:r>
                            <a:rPr lang="es-ES" sz="2200" i="1">
                              <a:latin typeface="Cambria Math" panose="02040503050406030204" pitchFamily="18" charset="0"/>
                            </a:rPr>
                            <m:t>𝑎</m:t>
                          </m:r>
                        </m:num>
                        <m:den>
                          <m:rad>
                            <m:radPr>
                              <m:degHide m:val="on"/>
                              <m:ctrlPr>
                                <a:rPr lang="en-US" sz="2200" i="1">
                                  <a:latin typeface="Cambria Math" panose="02040503050406030204" pitchFamily="18" charset="0"/>
                                </a:rPr>
                              </m:ctrlPr>
                            </m:radPr>
                            <m:deg/>
                            <m:e>
                              <m:sSub>
                                <m:sSubPr>
                                  <m:ctrlPr>
                                    <a:rPr lang="en-US" sz="2200" i="1">
                                      <a:latin typeface="Cambria Math" panose="02040503050406030204" pitchFamily="18" charset="0"/>
                                    </a:rPr>
                                  </m:ctrlPr>
                                </m:sSubPr>
                                <m:e>
                                  <m:r>
                                    <a:rPr lang="es-ES" sz="2200" i="1">
                                      <a:latin typeface="Cambria Math" panose="02040503050406030204" pitchFamily="18" charset="0"/>
                                    </a:rPr>
                                    <m:t>𝜀</m:t>
                                  </m:r>
                                </m:e>
                                <m:sub>
                                  <m:r>
                                    <a:rPr lang="es-ES" sz="2200" i="1">
                                      <a:latin typeface="Cambria Math" panose="02040503050406030204" pitchFamily="18" charset="0"/>
                                    </a:rPr>
                                    <m:t>𝑟</m:t>
                                  </m:r>
                                </m:sub>
                              </m:sSub>
                            </m:e>
                          </m:rad>
                        </m:den>
                      </m:f>
                      <m:r>
                        <a:rPr lang="es-ES" sz="2200" i="1">
                          <a:latin typeface="Cambria Math" panose="02040503050406030204" pitchFamily="18" charset="0"/>
                        </a:rPr>
                        <m:t> </m:t>
                      </m:r>
                      <m:d>
                        <m:dPr>
                          <m:begChr m:val="["/>
                          <m:endChr m:val="]"/>
                          <m:ctrlPr>
                            <a:rPr lang="en-US" sz="2200" i="1">
                              <a:latin typeface="Cambria Math" panose="02040503050406030204" pitchFamily="18" charset="0"/>
                            </a:rPr>
                          </m:ctrlPr>
                        </m:dPr>
                        <m:e>
                          <m:r>
                            <a:rPr lang="es-ES" sz="2200" i="1">
                              <a:latin typeface="Cambria Math" panose="02040503050406030204" pitchFamily="18" charset="0"/>
                            </a:rPr>
                            <m:t>𝑚</m:t>
                          </m:r>
                        </m:e>
                      </m:d>
                    </m:oMath>
                  </m:oMathPara>
                </a14:m>
                <a:endParaRPr lang="en-US" sz="2200" dirty="0"/>
              </a:p>
              <a:p>
                <a:pPr marL="0" indent="0">
                  <a:buNone/>
                </a:pPr>
                <a14:m>
                  <m:oMathPara xmlns:m="http://schemas.openxmlformats.org/officeDocument/2006/math">
                    <m:oMathParaPr>
                      <m:jc m:val="center"/>
                    </m:oMathParaPr>
                    <m:oMath xmlns:m="http://schemas.openxmlformats.org/officeDocument/2006/math">
                      <m:sSub>
                        <m:sSubPr>
                          <m:ctrlPr>
                            <a:rPr lang="en-US" sz="2200" i="1">
                              <a:latin typeface="Cambria Math" panose="02040503050406030204" pitchFamily="18" charset="0"/>
                            </a:rPr>
                          </m:ctrlPr>
                        </m:sSubPr>
                        <m:e>
                          <m:r>
                            <a:rPr lang="es-ES" sz="2200" i="1">
                              <a:latin typeface="Cambria Math" panose="02040503050406030204" pitchFamily="18" charset="0"/>
                            </a:rPr>
                            <m:t>𝑎</m:t>
                          </m:r>
                        </m:e>
                        <m:sub>
                          <m:r>
                            <a:rPr lang="es-ES" sz="2200" i="1">
                              <a:latin typeface="Cambria Math" panose="02040503050406030204" pitchFamily="18" charset="0"/>
                            </a:rPr>
                            <m:t>𝑠𝑖𝑤</m:t>
                          </m:r>
                        </m:sub>
                      </m:sSub>
                      <m:r>
                        <a:rPr lang="es-ES" sz="2200" i="1">
                          <a:latin typeface="Cambria Math" panose="02040503050406030204" pitchFamily="18" charset="0"/>
                        </a:rPr>
                        <m:t>=</m:t>
                      </m:r>
                      <m:sSub>
                        <m:sSubPr>
                          <m:ctrlPr>
                            <a:rPr lang="en-US" sz="2200" i="1">
                              <a:latin typeface="Cambria Math" panose="02040503050406030204" pitchFamily="18" charset="0"/>
                            </a:rPr>
                          </m:ctrlPr>
                        </m:sSubPr>
                        <m:e>
                          <m:r>
                            <a:rPr lang="es-ES" sz="2200" i="1">
                              <a:latin typeface="Cambria Math" panose="02040503050406030204" pitchFamily="18" charset="0"/>
                            </a:rPr>
                            <m:t>𝑎</m:t>
                          </m:r>
                        </m:e>
                        <m:sub>
                          <m:r>
                            <a:rPr lang="es-ES" sz="2200" i="1">
                              <a:latin typeface="Cambria Math" panose="02040503050406030204" pitchFamily="18" charset="0"/>
                            </a:rPr>
                            <m:t>𝑤𝑟</m:t>
                          </m:r>
                        </m:sub>
                      </m:sSub>
                      <m:r>
                        <a:rPr lang="es-ES" sz="2200" i="1">
                          <a:latin typeface="Cambria Math" panose="02040503050406030204" pitchFamily="18" charset="0"/>
                        </a:rPr>
                        <m:t>+ </m:t>
                      </m:r>
                      <m:f>
                        <m:fPr>
                          <m:ctrlPr>
                            <a:rPr lang="en-US" sz="2200" i="1">
                              <a:latin typeface="Cambria Math" panose="02040503050406030204" pitchFamily="18" charset="0"/>
                            </a:rPr>
                          </m:ctrlPr>
                        </m:fPr>
                        <m:num>
                          <m:sSup>
                            <m:sSupPr>
                              <m:ctrlPr>
                                <a:rPr lang="en-US" sz="2200" i="1">
                                  <a:latin typeface="Cambria Math" panose="02040503050406030204" pitchFamily="18" charset="0"/>
                                </a:rPr>
                              </m:ctrlPr>
                            </m:sSupPr>
                            <m:e>
                              <m:r>
                                <a:rPr lang="es-ES" sz="2200" i="1">
                                  <a:latin typeface="Cambria Math" panose="02040503050406030204" pitchFamily="18" charset="0"/>
                                </a:rPr>
                                <m:t>𝜙</m:t>
                              </m:r>
                            </m:e>
                            <m:sup>
                              <m:r>
                                <a:rPr lang="es-ES" sz="2200" i="1">
                                  <a:latin typeface="Cambria Math" panose="02040503050406030204" pitchFamily="18" charset="0"/>
                                </a:rPr>
                                <m:t>2</m:t>
                              </m:r>
                            </m:sup>
                          </m:sSup>
                        </m:num>
                        <m:den>
                          <m:r>
                            <a:rPr lang="es-ES" sz="2200" i="1">
                              <a:latin typeface="Cambria Math" panose="02040503050406030204" pitchFamily="18" charset="0"/>
                            </a:rPr>
                            <m:t>0.95</m:t>
                          </m:r>
                          <m:r>
                            <a:rPr lang="es-ES" sz="2200" i="1">
                              <a:latin typeface="Cambria Math" panose="02040503050406030204" pitchFamily="18" charset="0"/>
                            </a:rPr>
                            <m:t>𝑝</m:t>
                          </m:r>
                        </m:den>
                      </m:f>
                      <m:r>
                        <a:rPr lang="es-ES" sz="2200" i="1">
                          <a:latin typeface="Cambria Math" panose="02040503050406030204" pitchFamily="18" charset="0"/>
                        </a:rPr>
                        <m:t> </m:t>
                      </m:r>
                      <m:d>
                        <m:dPr>
                          <m:begChr m:val="["/>
                          <m:endChr m:val="]"/>
                          <m:ctrlPr>
                            <a:rPr lang="en-US" sz="2200" i="1">
                              <a:latin typeface="Cambria Math" panose="02040503050406030204" pitchFamily="18" charset="0"/>
                            </a:rPr>
                          </m:ctrlPr>
                        </m:dPr>
                        <m:e>
                          <m:r>
                            <a:rPr lang="es-ES" sz="2200" i="1">
                              <a:latin typeface="Cambria Math" panose="02040503050406030204" pitchFamily="18" charset="0"/>
                            </a:rPr>
                            <m:t>𝑚</m:t>
                          </m:r>
                        </m:e>
                      </m:d>
                    </m:oMath>
                  </m:oMathPara>
                </a14:m>
                <a:endParaRPr lang="en-US" sz="2200" dirty="0"/>
              </a:p>
              <a:p>
                <a:pPr marL="0" indent="0">
                  <a:buNone/>
                </a:pPr>
                <a:endParaRPr lang="en-US" dirty="0"/>
              </a:p>
              <a:p>
                <a:endParaRPr lang="es-ES" dirty="0"/>
              </a:p>
              <a:p>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660" r="-733"/>
                </a:stretch>
              </a:blipFill>
            </p:spPr>
            <p:txBody>
              <a:bodyPr/>
              <a:lstStyle/>
              <a:p>
                <a:r>
                  <a:rPr lang="en-US">
                    <a:noFill/>
                  </a:rPr>
                  <a:t> </a:t>
                </a:r>
              </a:p>
            </p:txBody>
          </p:sp>
        </mc:Fallback>
      </mc:AlternateContent>
    </p:spTree>
    <p:extLst>
      <p:ext uri="{BB962C8B-B14F-4D97-AF65-F5344CB8AC3E}">
        <p14:creationId xmlns:p14="http://schemas.microsoft.com/office/powerpoint/2010/main" val="343463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b="0" dirty="0">
                <a:solidFill>
                  <a:srgbClr val="FF0000"/>
                </a:solidFill>
              </a:rPr>
              <a:t>Criterios de diseño SIW</a:t>
            </a:r>
            <a:endParaRPr lang="en-US" sz="2800" b="0" dirty="0">
              <a:solidFill>
                <a:srgbClr val="FF0000"/>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r>
                  <a:rPr lang="es-ES" sz="2200" dirty="0"/>
                  <a:t>Para asegurar que las pérdidas por radiación sean despreciables se cumple que:</a:t>
                </a:r>
              </a:p>
              <a:p>
                <a:endParaRPr lang="es-ES" sz="2200" dirty="0"/>
              </a:p>
              <a:p>
                <a:pPr marL="0" indent="0">
                  <a:buNone/>
                </a:pPr>
                <a14:m>
                  <m:oMathPara xmlns:m="http://schemas.openxmlformats.org/officeDocument/2006/math">
                    <m:oMathParaPr>
                      <m:jc m:val="centerGroup"/>
                    </m:oMathParaPr>
                    <m:oMath xmlns:m="http://schemas.openxmlformats.org/officeDocument/2006/math">
                      <m:r>
                        <a:rPr lang="es-ES" sz="2200" i="1">
                          <a:latin typeface="Cambria Math" panose="02040503050406030204" pitchFamily="18" charset="0"/>
                        </a:rPr>
                        <m:t>𝑝</m:t>
                      </m:r>
                      <m:r>
                        <a:rPr lang="es-ES" sz="2200" i="1">
                          <a:latin typeface="Cambria Math" panose="02040503050406030204" pitchFamily="18" charset="0"/>
                        </a:rPr>
                        <m:t>≤2</m:t>
                      </m:r>
                      <m:r>
                        <a:rPr lang="es-ES" sz="2200" i="1">
                          <a:latin typeface="Cambria Math" panose="02040503050406030204" pitchFamily="18" charset="0"/>
                        </a:rPr>
                        <m:t>𝜙</m:t>
                      </m:r>
                    </m:oMath>
                  </m:oMathPara>
                </a14:m>
                <a:endParaRPr lang="es-ES" sz="2200" dirty="0"/>
              </a:p>
              <a:p>
                <a:pPr marL="0" indent="0">
                  <a:buNone/>
                </a:pPr>
                <a:endParaRPr lang="es-ES" sz="2200" dirty="0"/>
              </a:p>
              <a:p>
                <a:pPr marL="0" indent="0">
                  <a:buNone/>
                </a:pPr>
                <a:r>
                  <a:rPr lang="es-ES" sz="2200" dirty="0"/>
                  <a:t>Rango de frecuencia tecnología SIW.</a:t>
                </a:r>
              </a:p>
              <a:p>
                <a:pPr marL="0" indent="0">
                  <a:buNone/>
                </a:pPr>
                <a:endParaRPr lang="es-ES" sz="2200" dirty="0"/>
              </a:p>
              <a:p>
                <a:pPr marL="0" indent="0">
                  <a:buNone/>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s-ES" sz="2200" i="1">
                              <a:latin typeface="Cambria Math" panose="02040503050406030204" pitchFamily="18" charset="0"/>
                            </a:rPr>
                            <m:t>𝑓𝑐</m:t>
                          </m:r>
                        </m:e>
                        <m:sub>
                          <m:r>
                            <a:rPr lang="es-ES" sz="2200" i="1">
                              <a:latin typeface="Cambria Math" panose="02040503050406030204" pitchFamily="18" charset="0"/>
                            </a:rPr>
                            <m:t>𝑇𝐸</m:t>
                          </m:r>
                          <m:r>
                            <a:rPr lang="es-ES" sz="2200" i="1">
                              <a:latin typeface="Cambria Math" panose="02040503050406030204" pitchFamily="18" charset="0"/>
                            </a:rPr>
                            <m:t>10(</m:t>
                          </m:r>
                          <m:r>
                            <a:rPr lang="es-ES" sz="2200" i="1">
                              <a:latin typeface="Cambria Math" panose="02040503050406030204" pitchFamily="18" charset="0"/>
                            </a:rPr>
                            <m:t>𝑠𝑖𝑤</m:t>
                          </m:r>
                          <m:r>
                            <a:rPr lang="es-ES" sz="2200" i="1">
                              <a:latin typeface="Cambria Math" panose="02040503050406030204" pitchFamily="18" charset="0"/>
                            </a:rPr>
                            <m:t>)</m:t>
                          </m:r>
                        </m:sub>
                      </m:sSub>
                      <m:r>
                        <a:rPr lang="es-ES" sz="2200" i="1">
                          <a:latin typeface="Cambria Math" panose="02040503050406030204" pitchFamily="18" charset="0"/>
                        </a:rPr>
                        <m:t>=</m:t>
                      </m:r>
                      <m:f>
                        <m:fPr>
                          <m:ctrlPr>
                            <a:rPr lang="en-US" sz="2200" i="1">
                              <a:latin typeface="Cambria Math" panose="02040503050406030204" pitchFamily="18" charset="0"/>
                            </a:rPr>
                          </m:ctrlPr>
                        </m:fPr>
                        <m:num>
                          <m:r>
                            <a:rPr lang="es-ES" sz="2200" i="1">
                              <a:latin typeface="Cambria Math" panose="02040503050406030204" pitchFamily="18" charset="0"/>
                            </a:rPr>
                            <m:t>𝑐</m:t>
                          </m:r>
                        </m:num>
                        <m:den>
                          <m:r>
                            <a:rPr lang="es-ES" sz="2200" i="1">
                              <a:latin typeface="Cambria Math" panose="02040503050406030204" pitchFamily="18" charset="0"/>
                            </a:rPr>
                            <m:t>2</m:t>
                          </m:r>
                          <m:rad>
                            <m:radPr>
                              <m:degHide m:val="on"/>
                              <m:ctrlPr>
                                <a:rPr lang="en-US" sz="2200" i="1">
                                  <a:latin typeface="Cambria Math" panose="02040503050406030204" pitchFamily="18" charset="0"/>
                                </a:rPr>
                              </m:ctrlPr>
                            </m:radPr>
                            <m:deg/>
                            <m:e>
                              <m:sSub>
                                <m:sSubPr>
                                  <m:ctrlPr>
                                    <a:rPr lang="en-US" sz="2200" i="1">
                                      <a:latin typeface="Cambria Math" panose="02040503050406030204" pitchFamily="18" charset="0"/>
                                    </a:rPr>
                                  </m:ctrlPr>
                                </m:sSubPr>
                                <m:e>
                                  <m:r>
                                    <a:rPr lang="es-ES" sz="2200" i="1">
                                      <a:latin typeface="Cambria Math" panose="02040503050406030204" pitchFamily="18" charset="0"/>
                                    </a:rPr>
                                    <m:t>𝜀</m:t>
                                  </m:r>
                                </m:e>
                                <m:sub>
                                  <m:r>
                                    <a:rPr lang="es-ES" sz="2200" i="1">
                                      <a:latin typeface="Cambria Math" panose="02040503050406030204" pitchFamily="18" charset="0"/>
                                    </a:rPr>
                                    <m:t>𝑟</m:t>
                                  </m:r>
                                </m:sub>
                              </m:sSub>
                            </m:e>
                          </m:rad>
                        </m:den>
                      </m:f>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s-ES" sz="2200" i="1">
                                      <a:latin typeface="Cambria Math" panose="02040503050406030204" pitchFamily="18" charset="0"/>
                                    </a:rPr>
                                    <m:t>𝑎</m:t>
                                  </m:r>
                                </m:e>
                                <m:sub>
                                  <m:r>
                                    <a:rPr lang="es-ES" sz="2200" i="1">
                                      <a:latin typeface="Cambria Math" panose="02040503050406030204" pitchFamily="18" charset="0"/>
                                    </a:rPr>
                                    <m:t>𝑠𝑖𝑤</m:t>
                                  </m:r>
                                </m:sub>
                              </m:sSub>
                              <m:r>
                                <a:rPr lang="es-ES" sz="2200" i="1">
                                  <a:latin typeface="Cambria Math" panose="02040503050406030204" pitchFamily="18" charset="0"/>
                                </a:rPr>
                                <m:t>−</m:t>
                              </m:r>
                              <m:f>
                                <m:fPr>
                                  <m:ctrlPr>
                                    <a:rPr lang="en-US" sz="2200" i="1">
                                      <a:latin typeface="Cambria Math" panose="02040503050406030204" pitchFamily="18" charset="0"/>
                                    </a:rPr>
                                  </m:ctrlPr>
                                </m:fPr>
                                <m:num>
                                  <m:sSup>
                                    <m:sSupPr>
                                      <m:ctrlPr>
                                        <a:rPr lang="en-US" sz="2200" i="1">
                                          <a:latin typeface="Cambria Math" panose="02040503050406030204" pitchFamily="18" charset="0"/>
                                        </a:rPr>
                                      </m:ctrlPr>
                                    </m:sSupPr>
                                    <m:e>
                                      <m:r>
                                        <a:rPr lang="es-ES" sz="2200" i="1">
                                          <a:latin typeface="Cambria Math" panose="02040503050406030204" pitchFamily="18" charset="0"/>
                                        </a:rPr>
                                        <m:t>𝜙</m:t>
                                      </m:r>
                                    </m:e>
                                    <m:sup>
                                      <m:r>
                                        <a:rPr lang="es-ES" sz="2200" i="1">
                                          <a:latin typeface="Cambria Math" panose="02040503050406030204" pitchFamily="18" charset="0"/>
                                        </a:rPr>
                                        <m:t>2</m:t>
                                      </m:r>
                                    </m:sup>
                                  </m:sSup>
                                </m:num>
                                <m:den>
                                  <m:r>
                                    <a:rPr lang="es-ES" sz="2200" i="1">
                                      <a:latin typeface="Cambria Math" panose="02040503050406030204" pitchFamily="18" charset="0"/>
                                    </a:rPr>
                                    <m:t>0.95</m:t>
                                  </m:r>
                                  <m:r>
                                    <a:rPr lang="es-ES" sz="2200" i="1">
                                      <a:latin typeface="Cambria Math" panose="02040503050406030204" pitchFamily="18" charset="0"/>
                                    </a:rPr>
                                    <m:t>𝑝</m:t>
                                  </m:r>
                                </m:den>
                              </m:f>
                            </m:e>
                          </m:d>
                        </m:e>
                        <m:sup>
                          <m:r>
                            <a:rPr lang="es-ES" sz="2200" i="1">
                              <a:latin typeface="Cambria Math" panose="02040503050406030204" pitchFamily="18" charset="0"/>
                            </a:rPr>
                            <m:t>−1</m:t>
                          </m:r>
                        </m:sup>
                      </m:sSup>
                      <m:d>
                        <m:dPr>
                          <m:begChr m:val="["/>
                          <m:endChr m:val="]"/>
                          <m:ctrlPr>
                            <a:rPr lang="en-US" sz="2200" i="1">
                              <a:latin typeface="Cambria Math" panose="02040503050406030204" pitchFamily="18" charset="0"/>
                            </a:rPr>
                          </m:ctrlPr>
                        </m:dPr>
                        <m:e>
                          <m:r>
                            <a:rPr lang="es-ES" sz="2200" i="1">
                              <a:latin typeface="Cambria Math" panose="02040503050406030204" pitchFamily="18" charset="0"/>
                            </a:rPr>
                            <m:t>𝐻𝑧</m:t>
                          </m:r>
                        </m:e>
                      </m:d>
                    </m:oMath>
                  </m:oMathPara>
                </a14:m>
                <a:endParaRPr lang="en-US" sz="2200" dirty="0"/>
              </a:p>
              <a:p>
                <a:pPr marL="0" indent="0">
                  <a:buNone/>
                </a:pPr>
                <a:endParaRPr lang="en-US" sz="2200" dirty="0"/>
              </a:p>
              <a:p>
                <a:pPr marL="0" indent="0">
                  <a:buNone/>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s-ES" sz="2200" i="1">
                              <a:latin typeface="Cambria Math" panose="02040503050406030204" pitchFamily="18" charset="0"/>
                            </a:rPr>
                            <m:t>𝑓𝑐</m:t>
                          </m:r>
                        </m:e>
                        <m:sub>
                          <m:r>
                            <a:rPr lang="es-ES" sz="2200" i="1">
                              <a:latin typeface="Cambria Math" panose="02040503050406030204" pitchFamily="18" charset="0"/>
                            </a:rPr>
                            <m:t>𝑇𝐸</m:t>
                          </m:r>
                          <m:r>
                            <a:rPr lang="es-ES" sz="2200" i="1">
                              <a:latin typeface="Cambria Math" panose="02040503050406030204" pitchFamily="18" charset="0"/>
                            </a:rPr>
                            <m:t>20(</m:t>
                          </m:r>
                          <m:r>
                            <a:rPr lang="es-ES" sz="2200" i="1">
                              <a:latin typeface="Cambria Math" panose="02040503050406030204" pitchFamily="18" charset="0"/>
                            </a:rPr>
                            <m:t>𝑠𝑖𝑤</m:t>
                          </m:r>
                          <m:r>
                            <a:rPr lang="es-ES" sz="2200" i="1">
                              <a:latin typeface="Cambria Math" panose="02040503050406030204" pitchFamily="18" charset="0"/>
                            </a:rPr>
                            <m:t>)</m:t>
                          </m:r>
                        </m:sub>
                      </m:sSub>
                      <m:r>
                        <a:rPr lang="es-ES" sz="2200" i="1">
                          <a:latin typeface="Cambria Math" panose="02040503050406030204" pitchFamily="18" charset="0"/>
                        </a:rPr>
                        <m:t>=</m:t>
                      </m:r>
                      <m:f>
                        <m:fPr>
                          <m:ctrlPr>
                            <a:rPr lang="en-US" sz="2200" i="1">
                              <a:latin typeface="Cambria Math" panose="02040503050406030204" pitchFamily="18" charset="0"/>
                            </a:rPr>
                          </m:ctrlPr>
                        </m:fPr>
                        <m:num>
                          <m:r>
                            <a:rPr lang="es-ES" sz="2200" i="1">
                              <a:latin typeface="Cambria Math" panose="02040503050406030204" pitchFamily="18" charset="0"/>
                            </a:rPr>
                            <m:t>𝑐</m:t>
                          </m:r>
                        </m:num>
                        <m:den>
                          <m:rad>
                            <m:radPr>
                              <m:degHide m:val="on"/>
                              <m:ctrlPr>
                                <a:rPr lang="en-US" sz="2200" i="1">
                                  <a:latin typeface="Cambria Math" panose="02040503050406030204" pitchFamily="18" charset="0"/>
                                </a:rPr>
                              </m:ctrlPr>
                            </m:radPr>
                            <m:deg/>
                            <m:e>
                              <m:sSub>
                                <m:sSubPr>
                                  <m:ctrlPr>
                                    <a:rPr lang="en-US" sz="2200" i="1">
                                      <a:latin typeface="Cambria Math" panose="02040503050406030204" pitchFamily="18" charset="0"/>
                                    </a:rPr>
                                  </m:ctrlPr>
                                </m:sSubPr>
                                <m:e>
                                  <m:r>
                                    <a:rPr lang="es-ES" sz="2200" i="1">
                                      <a:latin typeface="Cambria Math" panose="02040503050406030204" pitchFamily="18" charset="0"/>
                                    </a:rPr>
                                    <m:t>𝜀</m:t>
                                  </m:r>
                                </m:e>
                                <m:sub>
                                  <m:r>
                                    <a:rPr lang="es-ES" sz="2200" i="1">
                                      <a:latin typeface="Cambria Math" panose="02040503050406030204" pitchFamily="18" charset="0"/>
                                    </a:rPr>
                                    <m:t>𝑟</m:t>
                                  </m:r>
                                </m:sub>
                              </m:sSub>
                            </m:e>
                          </m:rad>
                        </m:den>
                      </m:f>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s-ES" sz="2200" i="1">
                                      <a:latin typeface="Cambria Math" panose="02040503050406030204" pitchFamily="18" charset="0"/>
                                    </a:rPr>
                                    <m:t>𝑎</m:t>
                                  </m:r>
                                </m:e>
                                <m:sub>
                                  <m:r>
                                    <a:rPr lang="es-ES" sz="2200" i="1">
                                      <a:latin typeface="Cambria Math" panose="02040503050406030204" pitchFamily="18" charset="0"/>
                                    </a:rPr>
                                    <m:t>𝑠𝑖𝑤</m:t>
                                  </m:r>
                                </m:sub>
                              </m:sSub>
                              <m:r>
                                <a:rPr lang="es-ES" sz="2200" i="1">
                                  <a:latin typeface="Cambria Math" panose="02040503050406030204" pitchFamily="18" charset="0"/>
                                </a:rPr>
                                <m:t>−</m:t>
                              </m:r>
                              <m:f>
                                <m:fPr>
                                  <m:ctrlPr>
                                    <a:rPr lang="en-US" sz="2200" i="1">
                                      <a:latin typeface="Cambria Math" panose="02040503050406030204" pitchFamily="18" charset="0"/>
                                    </a:rPr>
                                  </m:ctrlPr>
                                </m:fPr>
                                <m:num>
                                  <m:sSup>
                                    <m:sSupPr>
                                      <m:ctrlPr>
                                        <a:rPr lang="en-US" sz="2200" i="1">
                                          <a:latin typeface="Cambria Math" panose="02040503050406030204" pitchFamily="18" charset="0"/>
                                        </a:rPr>
                                      </m:ctrlPr>
                                    </m:sSupPr>
                                    <m:e>
                                      <m:r>
                                        <a:rPr lang="es-ES" sz="2200" i="1">
                                          <a:latin typeface="Cambria Math" panose="02040503050406030204" pitchFamily="18" charset="0"/>
                                        </a:rPr>
                                        <m:t>𝜙</m:t>
                                      </m:r>
                                    </m:e>
                                    <m:sup>
                                      <m:r>
                                        <a:rPr lang="es-ES" sz="2200" i="1">
                                          <a:latin typeface="Cambria Math" panose="02040503050406030204" pitchFamily="18" charset="0"/>
                                        </a:rPr>
                                        <m:t>2</m:t>
                                      </m:r>
                                    </m:sup>
                                  </m:sSup>
                                </m:num>
                                <m:den>
                                  <m:r>
                                    <a:rPr lang="es-ES" sz="2200" i="1">
                                      <a:latin typeface="Cambria Math" panose="02040503050406030204" pitchFamily="18" charset="0"/>
                                    </a:rPr>
                                    <m:t>1.1</m:t>
                                  </m:r>
                                  <m:r>
                                    <a:rPr lang="es-ES" sz="2200" i="1">
                                      <a:latin typeface="Cambria Math" panose="02040503050406030204" pitchFamily="18" charset="0"/>
                                    </a:rPr>
                                    <m:t>𝑝</m:t>
                                  </m:r>
                                </m:den>
                              </m:f>
                              <m:r>
                                <a:rPr lang="es-ES" sz="2200" i="1">
                                  <a:latin typeface="Cambria Math" panose="02040503050406030204" pitchFamily="18" charset="0"/>
                                </a:rPr>
                                <m:t>−</m:t>
                              </m:r>
                              <m:f>
                                <m:fPr>
                                  <m:ctrlPr>
                                    <a:rPr lang="en-US" sz="2200" i="1">
                                      <a:latin typeface="Cambria Math" panose="02040503050406030204" pitchFamily="18" charset="0"/>
                                    </a:rPr>
                                  </m:ctrlPr>
                                </m:fPr>
                                <m:num>
                                  <m:sSup>
                                    <m:sSupPr>
                                      <m:ctrlPr>
                                        <a:rPr lang="en-US" sz="2200" i="1">
                                          <a:latin typeface="Cambria Math" panose="02040503050406030204" pitchFamily="18" charset="0"/>
                                        </a:rPr>
                                      </m:ctrlPr>
                                    </m:sSupPr>
                                    <m:e>
                                      <m:r>
                                        <a:rPr lang="es-ES" sz="2200" i="1">
                                          <a:latin typeface="Cambria Math" panose="02040503050406030204" pitchFamily="18" charset="0"/>
                                        </a:rPr>
                                        <m:t>𝜙</m:t>
                                      </m:r>
                                    </m:e>
                                    <m:sup>
                                      <m:r>
                                        <a:rPr lang="es-ES" sz="2200" i="1">
                                          <a:latin typeface="Cambria Math" panose="02040503050406030204" pitchFamily="18" charset="0"/>
                                        </a:rPr>
                                        <m:t>3</m:t>
                                      </m:r>
                                    </m:sup>
                                  </m:sSup>
                                </m:num>
                                <m:den>
                                  <m:r>
                                    <a:rPr lang="es-ES" sz="2200" i="1">
                                      <a:latin typeface="Cambria Math" panose="02040503050406030204" pitchFamily="18" charset="0"/>
                                    </a:rPr>
                                    <m:t>6.6</m:t>
                                  </m:r>
                                  <m:sSup>
                                    <m:sSupPr>
                                      <m:ctrlPr>
                                        <a:rPr lang="en-US" sz="2200" i="1">
                                          <a:latin typeface="Cambria Math" panose="02040503050406030204" pitchFamily="18" charset="0"/>
                                        </a:rPr>
                                      </m:ctrlPr>
                                    </m:sSupPr>
                                    <m:e>
                                      <m:r>
                                        <a:rPr lang="es-ES" sz="2200" i="1">
                                          <a:latin typeface="Cambria Math" panose="02040503050406030204" pitchFamily="18" charset="0"/>
                                        </a:rPr>
                                        <m:t>𝑝</m:t>
                                      </m:r>
                                    </m:e>
                                    <m:sup>
                                      <m:r>
                                        <a:rPr lang="es-ES" sz="2200" i="1">
                                          <a:latin typeface="Cambria Math" panose="02040503050406030204" pitchFamily="18" charset="0"/>
                                        </a:rPr>
                                        <m:t>2</m:t>
                                      </m:r>
                                    </m:sup>
                                  </m:sSup>
                                </m:den>
                              </m:f>
                            </m:e>
                          </m:d>
                        </m:e>
                        <m:sup>
                          <m:r>
                            <a:rPr lang="es-ES" sz="2200" i="1">
                              <a:latin typeface="Cambria Math" panose="02040503050406030204" pitchFamily="18" charset="0"/>
                            </a:rPr>
                            <m:t>−1</m:t>
                          </m:r>
                        </m:sup>
                      </m:sSup>
                      <m:d>
                        <m:dPr>
                          <m:begChr m:val="["/>
                          <m:endChr m:val="]"/>
                          <m:ctrlPr>
                            <a:rPr lang="en-US" sz="2200" i="1">
                              <a:latin typeface="Cambria Math" panose="02040503050406030204" pitchFamily="18" charset="0"/>
                            </a:rPr>
                          </m:ctrlPr>
                        </m:dPr>
                        <m:e>
                          <m:r>
                            <a:rPr lang="es-ES" sz="2200" i="1">
                              <a:latin typeface="Cambria Math" panose="02040503050406030204" pitchFamily="18" charset="0"/>
                            </a:rPr>
                            <m:t>𝐻𝑧</m:t>
                          </m:r>
                        </m:e>
                      </m:d>
                    </m:oMath>
                  </m:oMathPara>
                </a14:m>
                <a:endParaRPr lang="en-US" sz="2200" dirty="0"/>
              </a:p>
              <a:p>
                <a:pPr marL="0" indent="0">
                  <a:buNone/>
                </a:pPr>
                <a:endParaRPr lang="es-ES" dirty="0"/>
              </a:p>
              <a:p>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953" t="-1278"/>
                </a:stretch>
              </a:blipFill>
            </p:spPr>
            <p:txBody>
              <a:bodyPr/>
              <a:lstStyle/>
              <a:p>
                <a:r>
                  <a:rPr lang="en-US">
                    <a:noFill/>
                  </a:rPr>
                  <a:t> </a:t>
                </a:r>
              </a:p>
            </p:txBody>
          </p:sp>
        </mc:Fallback>
      </mc:AlternateContent>
    </p:spTree>
    <p:extLst>
      <p:ext uri="{BB962C8B-B14F-4D97-AF65-F5344CB8AC3E}">
        <p14:creationId xmlns:p14="http://schemas.microsoft.com/office/powerpoint/2010/main" val="194576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3200" y="0"/>
            <a:ext cx="6311900" cy="584200"/>
          </a:xfrm>
        </p:spPr>
        <p:txBody>
          <a:bodyPr/>
          <a:lstStyle/>
          <a:p>
            <a:pPr algn="r"/>
            <a:r>
              <a:rPr lang="es-ES" b="0" dirty="0">
                <a:solidFill>
                  <a:srgbClr val="FF0000"/>
                </a:solidFill>
              </a:rPr>
              <a:t>Transiciones SIW - </a:t>
            </a:r>
            <a:r>
              <a:rPr lang="es-ES" b="0" dirty="0" err="1">
                <a:solidFill>
                  <a:srgbClr val="FF0000"/>
                </a:solidFill>
              </a:rPr>
              <a:t>microstrip</a:t>
            </a:r>
            <a:endParaRPr lang="en-US" b="0" dirty="0">
              <a:solidFill>
                <a:srgbClr val="FF0000"/>
              </a:solidFill>
            </a:endParaRPr>
          </a:p>
        </p:txBody>
      </p:sp>
      <p:sp>
        <p:nvSpPr>
          <p:cNvPr id="3" name="Marcador de contenido 2"/>
          <p:cNvSpPr>
            <a:spLocks noGrp="1"/>
          </p:cNvSpPr>
          <p:nvPr>
            <p:ph idx="1"/>
          </p:nvPr>
        </p:nvSpPr>
        <p:spPr/>
        <p:txBody>
          <a:bodyPr/>
          <a:lstStyle/>
          <a:p>
            <a:pPr algn="just"/>
            <a:r>
              <a:rPr lang="es-ES" sz="2200" dirty="0"/>
              <a:t>Sencillez en las transiciones SIW ya que son directas.</a:t>
            </a:r>
          </a:p>
          <a:p>
            <a:pPr algn="just"/>
            <a:r>
              <a:rPr lang="es-ES" sz="2200" dirty="0"/>
              <a:t>Son importantes para lograr un acoplamiento correcto de impedancias entre SIW y la estructura a conectarse.</a:t>
            </a:r>
          </a:p>
          <a:p>
            <a:pPr algn="just"/>
            <a:endParaRPr lang="es-ES" dirty="0"/>
          </a:p>
          <a:p>
            <a:endParaRPr lang="en-US" dirty="0"/>
          </a:p>
        </p:txBody>
      </p:sp>
      <p:sp>
        <p:nvSpPr>
          <p:cNvPr id="5" name="CuadroTexto 4"/>
          <p:cNvSpPr txBox="1"/>
          <p:nvPr/>
        </p:nvSpPr>
        <p:spPr>
          <a:xfrm>
            <a:off x="1537392" y="4998776"/>
            <a:ext cx="6494663" cy="369332"/>
          </a:xfrm>
          <a:prstGeom prst="rect">
            <a:avLst/>
          </a:prstGeom>
          <a:noFill/>
        </p:spPr>
        <p:txBody>
          <a:bodyPr wrap="none" rtlCol="0">
            <a:spAutoFit/>
          </a:bodyPr>
          <a:lstStyle/>
          <a:p>
            <a:r>
              <a:rPr lang="es-ES" dirty="0"/>
              <a:t>Transición de guía de onda integrada en substrato SIW a </a:t>
            </a:r>
            <a:r>
              <a:rPr lang="es-ES" dirty="0" err="1"/>
              <a:t>microstrip</a:t>
            </a:r>
            <a:r>
              <a:rPr lang="es-ES" dirty="0"/>
              <a:t>.</a:t>
            </a:r>
            <a:endParaRPr lang="en-US" dirty="0"/>
          </a:p>
        </p:txBody>
      </p:sp>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4626149" y="2343701"/>
            <a:ext cx="3870852" cy="2392085"/>
          </a:xfrm>
          <a:prstGeom prst="rect">
            <a:avLst/>
          </a:prstGeom>
        </p:spPr>
      </p:pic>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1529678165"/>
                  </p:ext>
                </p:extLst>
              </p:nvPr>
            </p:nvGraphicFramePr>
            <p:xfrm>
              <a:off x="1135301" y="2406523"/>
              <a:ext cx="3047048" cy="2266442"/>
            </p:xfrm>
            <a:graphic>
              <a:graphicData uri="http://schemas.openxmlformats.org/drawingml/2006/table">
                <a:tbl>
                  <a:tblPr firstRow="1" firstCol="1" bandRow="1">
                    <a:tableStyleId>{2D5ABB26-0587-4C30-8999-92F81FD0307C}</a:tableStyleId>
                  </a:tblPr>
                  <a:tblGrid>
                    <a:gridCol w="627698">
                      <a:extLst>
                        <a:ext uri="{9D8B030D-6E8A-4147-A177-3AD203B41FA5}">
                          <a16:colId xmlns:a16="http://schemas.microsoft.com/office/drawing/2014/main" val="20000"/>
                        </a:ext>
                      </a:extLst>
                    </a:gridCol>
                    <a:gridCol w="2419350">
                      <a:extLst>
                        <a:ext uri="{9D8B030D-6E8A-4147-A177-3AD203B41FA5}">
                          <a16:colId xmlns:a16="http://schemas.microsoft.com/office/drawing/2014/main" val="20001"/>
                        </a:ext>
                      </a:extLst>
                    </a:gridCol>
                  </a:tblGrid>
                  <a:tr h="1243972">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m:rPr>
                                        <m:sty m:val="p"/>
                                      </m:rPr>
                                      <a:rPr lang="es-ES" sz="1400">
                                        <a:effectLst/>
                                        <a:latin typeface="Cambria Math" panose="02040503050406030204" pitchFamily="18" charset="0"/>
                                      </a:rPr>
                                      <m:t>W</m:t>
                                    </m:r>
                                  </m:e>
                                  <m:sub>
                                    <m:r>
                                      <m:rPr>
                                        <m:sty m:val="p"/>
                                      </m:rPr>
                                      <a:rPr lang="es-ES" sz="1400">
                                        <a:effectLst/>
                                        <a:latin typeface="Cambria Math" panose="02040503050406030204" pitchFamily="18" charset="0"/>
                                      </a:rPr>
                                      <m:t>ms</m:t>
                                    </m:r>
                                  </m:sub>
                                </m:sSub>
                              </m:oMath>
                            </m:oMathPara>
                          </a14:m>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a:lnSpc>
                              <a:spcPct val="150000"/>
                            </a:lnSpc>
                            <a:spcBef>
                              <a:spcPts val="0"/>
                            </a:spcBef>
                            <a:spcAft>
                              <a:spcPts val="0"/>
                            </a:spcAft>
                          </a:pPr>
                          <a:r>
                            <a:rPr lang="es-ES" sz="1400" dirty="0">
                              <a:effectLst/>
                            </a:rPr>
                            <a:t>Ancho de la pista </a:t>
                          </a:r>
                          <a:r>
                            <a:rPr lang="es-ES" sz="1400" dirty="0" err="1">
                              <a:effectLst/>
                            </a:rPr>
                            <a:t>microstrip</a:t>
                          </a:r>
                          <a:r>
                            <a:rPr lang="es-ES" sz="1400" dirty="0">
                              <a:effectLst/>
                            </a:rPr>
                            <a:t>. Diseñado de acuerdo a la impedancia a</a:t>
                          </a:r>
                          <a:r>
                            <a:rPr lang="es-ES" sz="1400" baseline="0" dirty="0">
                              <a:effectLst/>
                            </a:rPr>
                            <a:t> </a:t>
                          </a:r>
                          <a:r>
                            <a:rPr lang="es-ES" sz="1400" dirty="0">
                              <a:effectLst/>
                            </a:rPr>
                            <a:t>acoplarse (50 Ω)</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1235">
                    <a:tc>
                      <a:txBody>
                        <a:bodyPr/>
                        <a:lstStyle/>
                        <a:p>
                          <a:pPr marL="0" marR="0" indent="0" algn="ctr">
                            <a:lnSpc>
                              <a:spcPct val="150000"/>
                            </a:lnSpc>
                            <a:spcBef>
                              <a:spcPts val="0"/>
                            </a:spcBef>
                            <a:spcAft>
                              <a:spcPts val="0"/>
                            </a:spcAft>
                          </a:pPr>
                          <a:r>
                            <a:rPr lang="es-ES" sz="1400">
                              <a:effectLst/>
                            </a:rPr>
                            <a:t>Ltap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a:lnSpc>
                              <a:spcPct val="150000"/>
                            </a:lnSpc>
                            <a:spcBef>
                              <a:spcPts val="0"/>
                            </a:spcBef>
                            <a:spcAft>
                              <a:spcPts val="0"/>
                            </a:spcAft>
                          </a:pPr>
                          <a:r>
                            <a:rPr lang="es-ES" sz="1400">
                              <a:effectLst/>
                            </a:rPr>
                            <a:t>Largo del taper</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1235">
                    <a:tc>
                      <a:txBody>
                        <a:bodyPr/>
                        <a:lstStyle/>
                        <a:p>
                          <a:pPr marL="0" marR="0" indent="0" algn="ctr">
                            <a:lnSpc>
                              <a:spcPct val="150000"/>
                            </a:lnSpc>
                            <a:spcBef>
                              <a:spcPts val="0"/>
                            </a:spcBef>
                            <a:spcAft>
                              <a:spcPts val="0"/>
                            </a:spcAft>
                          </a:pPr>
                          <a:r>
                            <a:rPr lang="es-ES" sz="1400" dirty="0" err="1">
                              <a:effectLst/>
                            </a:rPr>
                            <a:t>Wtap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a:lnSpc>
                              <a:spcPct val="150000"/>
                            </a:lnSpc>
                            <a:spcBef>
                              <a:spcPts val="0"/>
                            </a:spcBef>
                            <a:spcAft>
                              <a:spcPts val="0"/>
                            </a:spcAft>
                          </a:pPr>
                          <a:r>
                            <a:rPr lang="es-ES" sz="1400" dirty="0">
                              <a:effectLst/>
                            </a:rPr>
                            <a:t>Ancho del </a:t>
                          </a:r>
                          <a:r>
                            <a:rPr lang="es-ES" sz="1400" dirty="0" err="1">
                              <a:effectLst/>
                            </a:rPr>
                            <a:t>taper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1529678165"/>
                  </p:ext>
                </p:extLst>
              </p:nvPr>
            </p:nvGraphicFramePr>
            <p:xfrm>
              <a:off x="1135301" y="2406523"/>
              <a:ext cx="3047048" cy="2266442"/>
            </p:xfrm>
            <a:graphic>
              <a:graphicData uri="http://schemas.openxmlformats.org/drawingml/2006/table">
                <a:tbl>
                  <a:tblPr firstRow="1" firstCol="1" bandRow="1">
                    <a:tableStyleId>{2D5ABB26-0587-4C30-8999-92F81FD0307C}</a:tableStyleId>
                  </a:tblPr>
                  <a:tblGrid>
                    <a:gridCol w="627698"/>
                    <a:gridCol w="2419350"/>
                  </a:tblGrid>
                  <a:tr h="1243972">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971" t="-488" r="-388350" b="-82927"/>
                          </a:stretch>
                        </a:blipFill>
                      </a:tcPr>
                    </a:tc>
                    <a:tc>
                      <a:txBody>
                        <a:bodyPr/>
                        <a:lstStyle/>
                        <a:p>
                          <a:pPr marL="0" marR="0" indent="0" algn="l">
                            <a:lnSpc>
                              <a:spcPct val="150000"/>
                            </a:lnSpc>
                            <a:spcBef>
                              <a:spcPts val="0"/>
                            </a:spcBef>
                            <a:spcAft>
                              <a:spcPts val="0"/>
                            </a:spcAft>
                          </a:pPr>
                          <a:r>
                            <a:rPr lang="es-ES" sz="1400" dirty="0" smtClean="0">
                              <a:effectLst/>
                            </a:rPr>
                            <a:t>Ancho </a:t>
                          </a:r>
                          <a:r>
                            <a:rPr lang="es-ES" sz="1400" dirty="0">
                              <a:effectLst/>
                            </a:rPr>
                            <a:t>de la pista </a:t>
                          </a:r>
                          <a:r>
                            <a:rPr lang="es-ES" sz="1400" dirty="0" err="1" smtClean="0">
                              <a:effectLst/>
                            </a:rPr>
                            <a:t>microstrip</a:t>
                          </a:r>
                          <a:r>
                            <a:rPr lang="es-ES" sz="1400" dirty="0" smtClean="0">
                              <a:effectLst/>
                            </a:rPr>
                            <a:t>. Diseñado </a:t>
                          </a:r>
                          <a:r>
                            <a:rPr lang="es-ES" sz="1400" dirty="0">
                              <a:effectLst/>
                            </a:rPr>
                            <a:t>de acuerdo a la impedancia </a:t>
                          </a:r>
                          <a:r>
                            <a:rPr lang="es-ES" sz="1400" dirty="0" smtClean="0">
                              <a:effectLst/>
                            </a:rPr>
                            <a:t>a</a:t>
                          </a:r>
                          <a:r>
                            <a:rPr lang="es-ES" sz="1400" baseline="0" dirty="0" smtClean="0">
                              <a:effectLst/>
                            </a:rPr>
                            <a:t> </a:t>
                          </a:r>
                          <a:r>
                            <a:rPr lang="es-ES" sz="1400" dirty="0" smtClean="0">
                              <a:effectLst/>
                            </a:rPr>
                            <a:t>acoplarse </a:t>
                          </a:r>
                          <a:r>
                            <a:rPr lang="es-ES" sz="1400" dirty="0">
                              <a:effectLst/>
                            </a:rPr>
                            <a:t>(50 Ω)</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235">
                    <a:tc>
                      <a:txBody>
                        <a:bodyPr/>
                        <a:lstStyle/>
                        <a:p>
                          <a:pPr marL="0" marR="0" indent="0" algn="ctr">
                            <a:lnSpc>
                              <a:spcPct val="150000"/>
                            </a:lnSpc>
                            <a:spcBef>
                              <a:spcPts val="0"/>
                            </a:spcBef>
                            <a:spcAft>
                              <a:spcPts val="0"/>
                            </a:spcAft>
                          </a:pPr>
                          <a:r>
                            <a:rPr lang="es-ES" sz="1400">
                              <a:effectLst/>
                            </a:rPr>
                            <a:t>Ltap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a:lnSpc>
                              <a:spcPct val="150000"/>
                            </a:lnSpc>
                            <a:spcBef>
                              <a:spcPts val="0"/>
                            </a:spcBef>
                            <a:spcAft>
                              <a:spcPts val="0"/>
                            </a:spcAft>
                          </a:pPr>
                          <a:r>
                            <a:rPr lang="es-ES" sz="1400">
                              <a:effectLst/>
                            </a:rPr>
                            <a:t>Largo del taper</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235">
                    <a:tc>
                      <a:txBody>
                        <a:bodyPr/>
                        <a:lstStyle/>
                        <a:p>
                          <a:pPr marL="0" marR="0" indent="0" algn="ctr">
                            <a:lnSpc>
                              <a:spcPct val="150000"/>
                            </a:lnSpc>
                            <a:spcBef>
                              <a:spcPts val="0"/>
                            </a:spcBef>
                            <a:spcAft>
                              <a:spcPts val="0"/>
                            </a:spcAft>
                          </a:pPr>
                          <a:r>
                            <a:rPr lang="es-ES" sz="1400" dirty="0" err="1">
                              <a:effectLst/>
                            </a:rPr>
                            <a:t>Wtap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a:lnSpc>
                              <a:spcPct val="150000"/>
                            </a:lnSpc>
                            <a:spcBef>
                              <a:spcPts val="0"/>
                            </a:spcBef>
                            <a:spcAft>
                              <a:spcPts val="0"/>
                            </a:spcAft>
                          </a:pPr>
                          <a:r>
                            <a:rPr lang="es-ES" sz="1400" dirty="0">
                              <a:effectLst/>
                            </a:rPr>
                            <a:t>Ancho del </a:t>
                          </a:r>
                          <a:r>
                            <a:rPr lang="es-ES" sz="1400" dirty="0" err="1">
                              <a:effectLst/>
                            </a:rPr>
                            <a:t>taper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750573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b="0" dirty="0">
                <a:solidFill>
                  <a:srgbClr val="FF0000"/>
                </a:solidFill>
              </a:rPr>
              <a:t>Reflectores</a:t>
            </a:r>
            <a:endParaRPr lang="en-US" sz="2800" b="0" dirty="0">
              <a:solidFill>
                <a:srgbClr val="FF0000"/>
              </a:solidFill>
            </a:endParaRPr>
          </a:p>
        </p:txBody>
      </p:sp>
      <p:pic>
        <p:nvPicPr>
          <p:cNvPr id="4" name="Marcador de contenido 3"/>
          <p:cNvPicPr>
            <a:picLocks noGrp="1"/>
          </p:cNvPicPr>
          <p:nvPr>
            <p:ph idx="1"/>
          </p:nvPr>
        </p:nvPicPr>
        <p:blipFill rotWithShape="1">
          <a:blip r:embed="rId2"/>
          <a:srcRect l="21677" t="44879" r="7110" b="15165"/>
          <a:stretch/>
        </p:blipFill>
        <p:spPr bwMode="auto">
          <a:xfrm>
            <a:off x="520700" y="2731988"/>
            <a:ext cx="8312150" cy="2914849"/>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800100" y="847636"/>
            <a:ext cx="7753350" cy="1938992"/>
          </a:xfrm>
          <a:prstGeom prst="rect">
            <a:avLst/>
          </a:prstGeom>
        </p:spPr>
        <p:txBody>
          <a:bodyPr wrap="square">
            <a:spAutoFit/>
          </a:bodyPr>
          <a:lstStyle/>
          <a:p>
            <a:pPr algn="just"/>
            <a:r>
              <a:rPr lang="es-ES" sz="2000" dirty="0">
                <a:latin typeface="Arial" panose="020B0604020202020204" pitchFamily="34" charset="0"/>
                <a:ea typeface="Calibri" panose="020F0502020204030204" pitchFamily="34" charset="0"/>
                <a:cs typeface="Arial" panose="020B0604020202020204" pitchFamily="34" charset="0"/>
              </a:rPr>
              <a:t>Aumentar la </a:t>
            </a:r>
            <a:r>
              <a:rPr lang="es-ES" sz="2000" dirty="0" err="1">
                <a:latin typeface="Arial" panose="020B0604020202020204" pitchFamily="34" charset="0"/>
                <a:ea typeface="Calibri" panose="020F0502020204030204" pitchFamily="34" charset="0"/>
                <a:cs typeface="Arial" panose="020B0604020202020204" pitchFamily="34" charset="0"/>
              </a:rPr>
              <a:t>directividad</a:t>
            </a:r>
            <a:r>
              <a:rPr lang="es-ES" sz="2000" dirty="0">
                <a:latin typeface="Arial" panose="020B0604020202020204" pitchFamily="34" charset="0"/>
                <a:ea typeface="Calibri" panose="020F0502020204030204" pitchFamily="34" charset="0"/>
                <a:cs typeface="Arial" panose="020B0604020202020204" pitchFamily="34" charset="0"/>
              </a:rPr>
              <a:t> en </a:t>
            </a:r>
            <a:r>
              <a:rPr lang="es-ES" sz="2000" dirty="0" err="1">
                <a:latin typeface="Arial" panose="020B0604020202020204" pitchFamily="34" charset="0"/>
                <a:ea typeface="Calibri" panose="020F0502020204030204" pitchFamily="34" charset="0"/>
                <a:cs typeface="Arial" panose="020B0604020202020204" pitchFamily="34" charset="0"/>
              </a:rPr>
              <a:t>dispositvos</a:t>
            </a:r>
            <a:r>
              <a:rPr lang="es-ES" sz="2000" dirty="0">
                <a:latin typeface="Arial" panose="020B0604020202020204" pitchFamily="34" charset="0"/>
                <a:ea typeface="Calibri" panose="020F0502020204030204" pitchFamily="34" charset="0"/>
                <a:cs typeface="Arial" panose="020B0604020202020204" pitchFamily="34" charset="0"/>
              </a:rPr>
              <a:t> significa tener geometrías capaces de focalizar la energía en regiones angulares cada vez menores.</a:t>
            </a:r>
          </a:p>
          <a:p>
            <a:pPr algn="just"/>
            <a:r>
              <a:rPr lang="es-ES" sz="2000" dirty="0">
                <a:latin typeface="Arial" panose="020B0604020202020204" pitchFamily="34" charset="0"/>
                <a:cs typeface="Arial" panose="020B0604020202020204" pitchFamily="34" charset="0"/>
              </a:rPr>
              <a:t>Los reflectores deben concentrar la radiación de fuentes primarias poco directivas, en una determinada dirección o región del espacio</a:t>
            </a:r>
            <a:r>
              <a:rPr lang="es-ES" sz="2000" dirty="0"/>
              <a:t>.</a:t>
            </a:r>
            <a:endParaRPr lang="en-US" sz="2000" dirty="0"/>
          </a:p>
        </p:txBody>
      </p:sp>
    </p:spTree>
    <p:extLst>
      <p:ext uri="{BB962C8B-B14F-4D97-AF65-F5344CB8AC3E}">
        <p14:creationId xmlns:p14="http://schemas.microsoft.com/office/powerpoint/2010/main" val="168501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b="0" dirty="0">
                <a:solidFill>
                  <a:srgbClr val="FF0000"/>
                </a:solidFill>
              </a:rPr>
              <a:t>Lente de </a:t>
            </a:r>
            <a:r>
              <a:rPr lang="es-ES" sz="2800" b="0" dirty="0" err="1">
                <a:solidFill>
                  <a:srgbClr val="FF0000"/>
                </a:solidFill>
              </a:rPr>
              <a:t>Rotman</a:t>
            </a:r>
            <a:endParaRPr lang="en-US" sz="2800" b="0" dirty="0">
              <a:solidFill>
                <a:srgbClr val="FF0000"/>
              </a:solidFill>
            </a:endParaRPr>
          </a:p>
        </p:txBody>
      </p:sp>
      <p:sp>
        <p:nvSpPr>
          <p:cNvPr id="3" name="Marcador de contenido 2"/>
          <p:cNvSpPr>
            <a:spLocks noGrp="1"/>
          </p:cNvSpPr>
          <p:nvPr>
            <p:ph idx="1"/>
          </p:nvPr>
        </p:nvSpPr>
        <p:spPr/>
        <p:txBody>
          <a:bodyPr>
            <a:normAutofit/>
          </a:bodyPr>
          <a:lstStyle/>
          <a:p>
            <a:pPr algn="just"/>
            <a:r>
              <a:rPr lang="es-ES" sz="1800" dirty="0"/>
              <a:t>Usa la propagación de una señal inyectada entre dos placas paralelas.</a:t>
            </a:r>
          </a:p>
          <a:p>
            <a:pPr algn="just"/>
            <a:r>
              <a:rPr lang="es-ES" sz="1800" dirty="0"/>
              <a:t>Tienen una geometría determinada, para cambiar pasivamente la fase de dicha onda. </a:t>
            </a:r>
          </a:p>
          <a:p>
            <a:pPr algn="just"/>
            <a:r>
              <a:rPr lang="es-ES" sz="1800" dirty="0"/>
              <a:t>Las salidas de la lente se utilizarán para alimentar una agrupación lineal de antenas</a:t>
            </a:r>
          </a:p>
          <a:p>
            <a:pPr algn="just"/>
            <a:r>
              <a:rPr lang="es-ES" sz="1800" dirty="0"/>
              <a:t>Controlando el desfase de las ondas se dirige el lóbulo de radiación de la antena hacia una dirección predeterminada</a:t>
            </a:r>
            <a:endParaRPr lang="en-US" sz="1800" dirty="0"/>
          </a:p>
        </p:txBody>
      </p:sp>
      <p:pic>
        <p:nvPicPr>
          <p:cNvPr id="4" name="Imagen 3"/>
          <p:cNvPicPr>
            <a:picLocks noChangeAspect="1"/>
          </p:cNvPicPr>
          <p:nvPr/>
        </p:nvPicPr>
        <p:blipFill rotWithShape="1">
          <a:blip r:embed="rId2"/>
          <a:srcRect l="33542" t="24334" r="25208" b="24999"/>
          <a:stretch/>
        </p:blipFill>
        <p:spPr>
          <a:xfrm>
            <a:off x="1439844" y="3137623"/>
            <a:ext cx="3811605" cy="2926080"/>
          </a:xfrm>
          <a:prstGeom prst="rect">
            <a:avLst/>
          </a:prstGeom>
        </p:spPr>
      </p:pic>
      <p:sp>
        <p:nvSpPr>
          <p:cNvPr id="5" name="CuadroTexto 4"/>
          <p:cNvSpPr txBox="1"/>
          <p:nvPr/>
        </p:nvSpPr>
        <p:spPr>
          <a:xfrm>
            <a:off x="5251449" y="4138998"/>
            <a:ext cx="2984500" cy="923330"/>
          </a:xfrm>
          <a:prstGeom prst="rect">
            <a:avLst/>
          </a:prstGeom>
          <a:noFill/>
        </p:spPr>
        <p:txBody>
          <a:bodyPr wrap="square" rtlCol="0">
            <a:spAutoFit/>
          </a:bodyPr>
          <a:lstStyle/>
          <a:p>
            <a:pPr algn="just"/>
            <a:r>
              <a:rPr lang="es-ES" dirty="0"/>
              <a:t>Antena </a:t>
            </a:r>
            <a:r>
              <a:rPr lang="es-ES" dirty="0" err="1"/>
              <a:t>multihaz</a:t>
            </a:r>
            <a:r>
              <a:rPr lang="es-ES" dirty="0"/>
              <a:t> para  comunicación entre un avión y un satélite. (</a:t>
            </a:r>
            <a:r>
              <a:rPr lang="es-ES" dirty="0" err="1"/>
              <a:t>Cheng</a:t>
            </a:r>
            <a:r>
              <a:rPr lang="es-ES" dirty="0"/>
              <a:t>, 2015)</a:t>
            </a:r>
            <a:endParaRPr lang="en-US" dirty="0"/>
          </a:p>
        </p:txBody>
      </p:sp>
    </p:spTree>
    <p:extLst>
      <p:ext uri="{BB962C8B-B14F-4D97-AF65-F5344CB8AC3E}">
        <p14:creationId xmlns:p14="http://schemas.microsoft.com/office/powerpoint/2010/main" val="270815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86200" y="0"/>
            <a:ext cx="5168900" cy="584200"/>
          </a:xfrm>
        </p:spPr>
        <p:txBody>
          <a:bodyPr/>
          <a:lstStyle/>
          <a:p>
            <a:pPr algn="r"/>
            <a:r>
              <a:rPr lang="es-ES" b="0" dirty="0">
                <a:solidFill>
                  <a:srgbClr val="FF0000"/>
                </a:solidFill>
              </a:rPr>
              <a:t>Esquema Lente de </a:t>
            </a:r>
            <a:r>
              <a:rPr lang="es-ES" b="0" dirty="0" err="1">
                <a:solidFill>
                  <a:srgbClr val="FF0000"/>
                </a:solidFill>
              </a:rPr>
              <a:t>Rotman</a:t>
            </a:r>
            <a:r>
              <a:rPr lang="es-ES" b="0" dirty="0">
                <a:solidFill>
                  <a:srgbClr val="FF0000"/>
                </a:solidFill>
              </a:rPr>
              <a:t> </a:t>
            </a:r>
            <a:endParaRPr lang="en-US" b="0" dirty="0">
              <a:solidFill>
                <a:srgbClr val="FF0000"/>
              </a:solidFill>
            </a:endParaRP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60150" y="1045920"/>
            <a:ext cx="6178900" cy="4516680"/>
          </a:xfrm>
          <a:prstGeom prst="rect">
            <a:avLst/>
          </a:prstGeom>
        </p:spPr>
      </p:pic>
    </p:spTree>
    <p:extLst>
      <p:ext uri="{BB962C8B-B14F-4D97-AF65-F5344CB8AC3E}">
        <p14:creationId xmlns:p14="http://schemas.microsoft.com/office/powerpoint/2010/main" val="2297037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14750" y="0"/>
            <a:ext cx="5340350" cy="584200"/>
          </a:xfrm>
        </p:spPr>
        <p:txBody>
          <a:bodyPr/>
          <a:lstStyle/>
          <a:p>
            <a:pPr algn="r"/>
            <a:r>
              <a:rPr lang="es-ES" b="0" dirty="0">
                <a:solidFill>
                  <a:srgbClr val="FF0000"/>
                </a:solidFill>
              </a:rPr>
              <a:t> Lente de </a:t>
            </a:r>
            <a:r>
              <a:rPr lang="es-ES" b="0" dirty="0" err="1">
                <a:solidFill>
                  <a:srgbClr val="FF0000"/>
                </a:solidFill>
              </a:rPr>
              <a:t>Rotman</a:t>
            </a:r>
            <a:r>
              <a:rPr lang="es-ES" b="0" dirty="0">
                <a:solidFill>
                  <a:srgbClr val="FF0000"/>
                </a:solidFill>
              </a:rPr>
              <a:t> </a:t>
            </a:r>
            <a:endParaRPr lang="en-US" b="0" dirty="0">
              <a:solidFill>
                <a:srgbClr val="FF0000"/>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just"/>
                <a:r>
                  <a:rPr lang="es-ES" sz="2000" dirty="0"/>
                  <a:t>El lente posee N puertos de entrada y M puertos de salida.  </a:t>
                </a:r>
                <a14:m>
                  <m:oMath xmlns:m="http://schemas.openxmlformats.org/officeDocument/2006/math">
                    <m:r>
                      <a:rPr lang="es-ES" sz="2000" i="1">
                        <a:latin typeface="Cambria Math" panose="02040503050406030204" pitchFamily="18" charset="0"/>
                      </a:rPr>
                      <m:t>𝑁</m:t>
                    </m:r>
                    <m:r>
                      <a:rPr lang="es-ES" sz="2000" i="1">
                        <a:latin typeface="Cambria Math" panose="02040503050406030204" pitchFamily="18" charset="0"/>
                      </a:rPr>
                      <m:t>≠</m:t>
                    </m:r>
                    <m:r>
                      <a:rPr lang="es-ES" sz="2000" i="1">
                        <a:latin typeface="Cambria Math" panose="02040503050406030204" pitchFamily="18" charset="0"/>
                      </a:rPr>
                      <m:t>𝑀</m:t>
                    </m:r>
                  </m:oMath>
                </a14:m>
                <a:r>
                  <a:rPr lang="es-ES" sz="2000" dirty="0"/>
                  <a:t> produce diferentes amplitudes y fases en una agrupación lineal a la salida por cada puerto de entrada obtener un haz.</a:t>
                </a:r>
              </a:p>
              <a:p>
                <a:pPr marL="0" indent="0" algn="just">
                  <a:buNone/>
                </a:pPr>
                <a:endParaRPr lang="es-ES" sz="2000" dirty="0"/>
              </a:p>
              <a:p>
                <a:pPr algn="just"/>
                <a:r>
                  <a:rPr lang="es-ES" sz="2000" dirty="0"/>
                  <a:t>En condiciones ideales de diseño, se produce una variación de fase final en los elementos de la agrupación de antenas al excitar de cada puerto de entrada, generándose un haz de salida que apunta en una dirección pre-establecida .</a:t>
                </a:r>
              </a:p>
              <a:p>
                <a:pPr marL="0" indent="0" algn="just">
                  <a:buNone/>
                </a:pPr>
                <a:endParaRPr lang="es-ES" sz="2000" dirty="0"/>
              </a:p>
              <a:p>
                <a:pPr algn="just"/>
                <a:r>
                  <a:rPr lang="es-ES" sz="2000" dirty="0"/>
                  <a:t>Esta condición solo se cumple para los puertos ubicados en los puntos focales perfectos, para los demás puertos ubicados a lo largo del arco focal la variación de fase es lineal. </a:t>
                </a:r>
              </a:p>
              <a:p>
                <a:pPr lvl="1" algn="just"/>
                <a:r>
                  <a:rPr lang="es-ES" sz="1600" dirty="0"/>
                  <a:t>Generando errores de fase (aberraciones ópticas) y un mal desempeño del lente.</a:t>
                </a:r>
                <a:endParaRPr lang="en-US" sz="1600" dirty="0"/>
              </a:p>
              <a:p>
                <a:pPr marL="0" indent="0">
                  <a:buNone/>
                </a:pP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660" t="-1045" r="-733"/>
                </a:stretch>
              </a:blipFill>
            </p:spPr>
            <p:txBody>
              <a:bodyPr/>
              <a:lstStyle/>
              <a:p>
                <a:r>
                  <a:rPr lang="en-US">
                    <a:noFill/>
                  </a:rPr>
                  <a:t> </a:t>
                </a:r>
              </a:p>
            </p:txBody>
          </p:sp>
        </mc:Fallback>
      </mc:AlternateContent>
    </p:spTree>
    <p:extLst>
      <p:ext uri="{BB962C8B-B14F-4D97-AF65-F5344CB8AC3E}">
        <p14:creationId xmlns:p14="http://schemas.microsoft.com/office/powerpoint/2010/main" val="345713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6450" y="0"/>
            <a:ext cx="6978650" cy="584200"/>
          </a:xfrm>
        </p:spPr>
        <p:txBody>
          <a:bodyPr/>
          <a:lstStyle/>
          <a:p>
            <a:pPr algn="r"/>
            <a:r>
              <a:rPr lang="es-ES" sz="2800" b="0" dirty="0">
                <a:solidFill>
                  <a:srgbClr val="FF0000"/>
                </a:solidFill>
              </a:rPr>
              <a:t>Aproximaciones Lente de </a:t>
            </a:r>
            <a:r>
              <a:rPr lang="es-ES" sz="2800" b="0" dirty="0" err="1">
                <a:solidFill>
                  <a:srgbClr val="FF0000"/>
                </a:solidFill>
              </a:rPr>
              <a:t>Rotman</a:t>
            </a:r>
            <a:endParaRPr lang="en-US" sz="2800" b="0" dirty="0">
              <a:solidFill>
                <a:srgbClr val="FF0000"/>
              </a:solidFill>
            </a:endParaRPr>
          </a:p>
        </p:txBody>
      </p:sp>
      <p:sp>
        <p:nvSpPr>
          <p:cNvPr id="3" name="Marcador de contenido 2"/>
          <p:cNvSpPr>
            <a:spLocks noGrp="1"/>
          </p:cNvSpPr>
          <p:nvPr>
            <p:ph idx="1"/>
          </p:nvPr>
        </p:nvSpPr>
        <p:spPr/>
        <p:txBody>
          <a:bodyPr>
            <a:normAutofit/>
          </a:bodyPr>
          <a:lstStyle/>
          <a:p>
            <a:pPr marL="0" indent="0">
              <a:buNone/>
            </a:pPr>
            <a:r>
              <a:rPr lang="es-ES" sz="2400" b="1" dirty="0"/>
              <a:t>Aproximación Basada en Óptica Geométrica</a:t>
            </a:r>
          </a:p>
          <a:p>
            <a:pPr marL="0" indent="0" algn="just">
              <a:buNone/>
            </a:pPr>
            <a:r>
              <a:rPr lang="es-EC" sz="2000" dirty="0"/>
              <a:t>Método original utilizado por </a:t>
            </a:r>
            <a:r>
              <a:rPr lang="es-EC" sz="2000" dirty="0" err="1"/>
              <a:t>Rotman</a:t>
            </a:r>
            <a:r>
              <a:rPr lang="es-EC" sz="2000" dirty="0"/>
              <a:t> y Turner, asume que cada puerto de entrada esta conectado a todos los puertos de salida. Este modelo proporciona información de la fase de la excitación en cada elemento de la agrupación de antenas. (no contiene información sobre magnitudes)</a:t>
            </a:r>
          </a:p>
          <a:p>
            <a:pPr marL="0" indent="0" algn="just">
              <a:buNone/>
            </a:pPr>
            <a:endParaRPr lang="es-EC" dirty="0"/>
          </a:p>
          <a:p>
            <a:pPr marL="0" indent="0" algn="just">
              <a:buNone/>
            </a:pPr>
            <a:r>
              <a:rPr lang="es-EC" sz="2400" b="1" dirty="0"/>
              <a:t>Aproximación Basada en modelo Electromagnético</a:t>
            </a:r>
            <a:endParaRPr lang="es-EC" sz="2400" dirty="0"/>
          </a:p>
          <a:p>
            <a:pPr algn="just"/>
            <a:r>
              <a:rPr lang="es-EC" sz="2000" dirty="0"/>
              <a:t>Usado para predecir con precisión el comportamiento de la estructura completa.</a:t>
            </a:r>
          </a:p>
          <a:p>
            <a:pPr algn="just"/>
            <a:r>
              <a:rPr lang="es-EC" sz="2000" dirty="0"/>
              <a:t>Se utilizar programas de simulación electromagnética de onda completa o códigos específicamente desarrollados para esta función. </a:t>
            </a:r>
            <a:endParaRPr lang="es-EC" sz="2000" b="1" dirty="0"/>
          </a:p>
          <a:p>
            <a:pPr marL="0" indent="0">
              <a:buNone/>
            </a:pPr>
            <a:endParaRPr lang="es-ES" dirty="0"/>
          </a:p>
          <a:p>
            <a:endParaRPr lang="en-US" dirty="0"/>
          </a:p>
        </p:txBody>
      </p:sp>
    </p:spTree>
    <p:extLst>
      <p:ext uri="{BB962C8B-B14F-4D97-AF65-F5344CB8AC3E}">
        <p14:creationId xmlns:p14="http://schemas.microsoft.com/office/powerpoint/2010/main" val="412546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9700" y="0"/>
            <a:ext cx="7645400" cy="584200"/>
          </a:xfrm>
        </p:spPr>
        <p:txBody>
          <a:bodyPr/>
          <a:lstStyle/>
          <a:p>
            <a:pPr algn="r"/>
            <a:r>
              <a:rPr lang="es-ES" b="0" dirty="0">
                <a:solidFill>
                  <a:srgbClr val="FF0000"/>
                </a:solidFill>
              </a:rPr>
              <a:t>Limitante modelo Óptica Geométrica</a:t>
            </a:r>
            <a:endParaRPr lang="en-US" b="0" dirty="0">
              <a:solidFill>
                <a:srgbClr val="FF0000"/>
              </a:solidFill>
            </a:endParaRPr>
          </a:p>
        </p:txBody>
      </p:sp>
      <p:sp>
        <p:nvSpPr>
          <p:cNvPr id="4" name="CuadroTexto 3"/>
          <p:cNvSpPr txBox="1"/>
          <p:nvPr/>
        </p:nvSpPr>
        <p:spPr>
          <a:xfrm>
            <a:off x="4054640" y="3538802"/>
            <a:ext cx="4656221" cy="1477328"/>
          </a:xfrm>
          <a:prstGeom prst="rect">
            <a:avLst/>
          </a:prstGeom>
          <a:noFill/>
        </p:spPr>
        <p:txBody>
          <a:bodyPr wrap="square" rtlCol="0">
            <a:spAutoFit/>
          </a:bodyPr>
          <a:lstStyle/>
          <a:p>
            <a:r>
              <a:rPr lang="es-ES" dirty="0"/>
              <a:t>En los puertos de salida (agrupación) la energía puede reflejarse dependiendo del ángulo de incidencia, retornando a los puertos de entrada y se absorbida provocando </a:t>
            </a:r>
            <a:r>
              <a:rPr lang="es-ES" b="1" dirty="0"/>
              <a:t>acoplamiento mutuo</a:t>
            </a:r>
            <a:r>
              <a:rPr lang="es-ES" dirty="0"/>
              <a:t> entre puertos.</a:t>
            </a:r>
          </a:p>
        </p:txBody>
      </p:sp>
      <p:sp>
        <p:nvSpPr>
          <p:cNvPr id="5" name="CuadroTexto 4"/>
          <p:cNvSpPr txBox="1"/>
          <p:nvPr/>
        </p:nvSpPr>
        <p:spPr>
          <a:xfrm>
            <a:off x="4054641" y="1969168"/>
            <a:ext cx="4656221" cy="923330"/>
          </a:xfrm>
          <a:prstGeom prst="rect">
            <a:avLst/>
          </a:prstGeom>
          <a:noFill/>
        </p:spPr>
        <p:txBody>
          <a:bodyPr wrap="square" rtlCol="0">
            <a:spAutoFit/>
          </a:bodyPr>
          <a:lstStyle/>
          <a:p>
            <a:pPr algn="just"/>
            <a:r>
              <a:rPr lang="es-ES" dirty="0"/>
              <a:t>No predice las reflexiones y dispersiones producidas en la cavidad de placas paralelas de la lente.</a:t>
            </a: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35263" t="5569" r="33290" b="4881"/>
          <a:stretch/>
        </p:blipFill>
        <p:spPr>
          <a:xfrm>
            <a:off x="974559" y="1887919"/>
            <a:ext cx="2875547" cy="3128211"/>
          </a:xfrm>
          <a:prstGeom prst="rect">
            <a:avLst/>
          </a:prstGeom>
        </p:spPr>
      </p:pic>
    </p:spTree>
    <p:extLst>
      <p:ext uri="{BB962C8B-B14F-4D97-AF65-F5344CB8AC3E}">
        <p14:creationId xmlns:p14="http://schemas.microsoft.com/office/powerpoint/2010/main" val="4056384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b="0" dirty="0">
                <a:solidFill>
                  <a:srgbClr val="FF0000"/>
                </a:solidFill>
              </a:rPr>
              <a:t>CST </a:t>
            </a:r>
            <a:r>
              <a:rPr lang="es-ES" b="0" dirty="0" err="1">
                <a:solidFill>
                  <a:srgbClr val="FF0000"/>
                </a:solidFill>
              </a:rPr>
              <a:t>Microwave</a:t>
            </a:r>
            <a:r>
              <a:rPr lang="es-ES" b="0" dirty="0">
                <a:solidFill>
                  <a:srgbClr val="FF0000"/>
                </a:solidFill>
              </a:rPr>
              <a:t> Studio</a:t>
            </a:r>
            <a:endParaRPr lang="en-US" b="0" dirty="0">
              <a:solidFill>
                <a:srgbClr val="FF0000"/>
              </a:solidFill>
            </a:endParaRPr>
          </a:p>
        </p:txBody>
      </p:sp>
      <p:sp>
        <p:nvSpPr>
          <p:cNvPr id="3" name="Marcador de contenido 2"/>
          <p:cNvSpPr>
            <a:spLocks noGrp="1"/>
          </p:cNvSpPr>
          <p:nvPr>
            <p:ph idx="1"/>
          </p:nvPr>
        </p:nvSpPr>
        <p:spPr>
          <a:xfrm>
            <a:off x="628651" y="746127"/>
            <a:ext cx="8312150" cy="2083338"/>
          </a:xfrm>
        </p:spPr>
        <p:txBody>
          <a:bodyPr>
            <a:normAutofit/>
          </a:bodyPr>
          <a:lstStyle/>
          <a:p>
            <a:pPr algn="just"/>
            <a:r>
              <a:rPr lang="es-ES" sz="1800" dirty="0"/>
              <a:t>Software para análisis,  diseño electromagnético (EM) y diseño 3D de dispositivos de alta frecuencias. </a:t>
            </a:r>
          </a:p>
          <a:p>
            <a:pPr algn="just"/>
            <a:endParaRPr lang="es-ES" sz="1800" dirty="0"/>
          </a:p>
          <a:p>
            <a:pPr algn="just"/>
            <a:r>
              <a:rPr lang="es-ES" sz="1800" dirty="0"/>
              <a:t>Una vez construido el modelo, se aplica un procedimiento de mallado completamente automático antes de que se inicie un motor de simulación.</a:t>
            </a:r>
            <a:endParaRPr lang="en-US" sz="1800" dirty="0"/>
          </a:p>
        </p:txBody>
      </p:sp>
      <p:pic>
        <p:nvPicPr>
          <p:cNvPr id="4" name="Imagen 3"/>
          <p:cNvPicPr>
            <a:picLocks noChangeAspect="1"/>
          </p:cNvPicPr>
          <p:nvPr/>
        </p:nvPicPr>
        <p:blipFill>
          <a:blip r:embed="rId2"/>
          <a:stretch>
            <a:fillRect/>
          </a:stretch>
        </p:blipFill>
        <p:spPr>
          <a:xfrm>
            <a:off x="1919738" y="4097816"/>
            <a:ext cx="1294543" cy="1828800"/>
          </a:xfrm>
          <a:prstGeom prst="rect">
            <a:avLst/>
          </a:prstGeom>
        </p:spPr>
      </p:pic>
      <p:pic>
        <p:nvPicPr>
          <p:cNvPr id="6146" name="Picture 2" descr="http://www.antennamagus.com/images/ApplicationNotes/application_note_4/cst_farfiel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2049" y="2991392"/>
            <a:ext cx="3811979" cy="293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70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p:txBody>
          <a:bodyPr/>
          <a:lstStyle/>
          <a:p>
            <a:pPr algn="r"/>
            <a:r>
              <a:rPr lang="es-EC" sz="2800" b="0" dirty="0">
                <a:solidFill>
                  <a:srgbClr val="FF0000"/>
                </a:solidFill>
              </a:rPr>
              <a:t>Objetivos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430939" y="584200"/>
            <a:ext cx="8312150" cy="5410201"/>
          </a:xfrm>
        </p:spPr>
        <p:txBody>
          <a:bodyPr>
            <a:noAutofit/>
          </a:bodyPr>
          <a:lstStyle/>
          <a:p>
            <a:pPr algn="just"/>
            <a:r>
              <a:rPr lang="es-EC" sz="1600" b="1" dirty="0"/>
              <a:t>Objetivo general</a:t>
            </a:r>
          </a:p>
          <a:p>
            <a:pPr marL="0" indent="0" algn="just">
              <a:buNone/>
            </a:pPr>
            <a:endParaRPr lang="es-EC" sz="1600" b="1" dirty="0"/>
          </a:p>
          <a:p>
            <a:pPr marL="0" indent="0" algn="just">
              <a:buNone/>
            </a:pPr>
            <a:r>
              <a:rPr lang="es-ES" sz="1600" dirty="0"/>
              <a:t>Diseñar e Implementar un lente de </a:t>
            </a:r>
            <a:r>
              <a:rPr lang="es-ES" sz="1600" dirty="0" err="1"/>
              <a:t>Rotman</a:t>
            </a:r>
            <a:r>
              <a:rPr lang="es-ES" sz="1600" dirty="0"/>
              <a:t> en tecnología guía de onda integrada en substrato (SIW)</a:t>
            </a:r>
            <a:endParaRPr lang="en-US" sz="1600" dirty="0"/>
          </a:p>
          <a:p>
            <a:pPr algn="just"/>
            <a:endParaRPr lang="es-EC" sz="1600" dirty="0"/>
          </a:p>
          <a:p>
            <a:pPr algn="just"/>
            <a:r>
              <a:rPr lang="es-EC" sz="1600" b="1" dirty="0"/>
              <a:t>Objetivos específicos</a:t>
            </a:r>
          </a:p>
          <a:p>
            <a:pPr marL="0" indent="0" algn="just">
              <a:buNone/>
            </a:pPr>
            <a:r>
              <a:rPr lang="es-ES" sz="1600" dirty="0"/>
              <a:t>Realizar el estudio del estado del arte de Lentes de </a:t>
            </a:r>
            <a:r>
              <a:rPr lang="es-ES" sz="1600" dirty="0" err="1"/>
              <a:t>Rotman</a:t>
            </a:r>
            <a:endParaRPr lang="es-ES" sz="1600" dirty="0"/>
          </a:p>
          <a:p>
            <a:pPr marL="0" indent="0" algn="just">
              <a:buNone/>
            </a:pPr>
            <a:endParaRPr lang="en-US" sz="1600" dirty="0"/>
          </a:p>
          <a:p>
            <a:pPr marL="0" lvl="0" indent="0" algn="just">
              <a:buNone/>
            </a:pPr>
            <a:r>
              <a:rPr lang="es-ES" sz="1600" dirty="0"/>
              <a:t>Diseñar dispositivo en guía de onda y adaptar a guía SIW.</a:t>
            </a:r>
          </a:p>
          <a:p>
            <a:pPr marL="0" lvl="0" indent="0" algn="just">
              <a:buNone/>
            </a:pPr>
            <a:endParaRPr lang="en-US" sz="1600" dirty="0"/>
          </a:p>
          <a:p>
            <a:pPr marL="0" lvl="0" indent="0" algn="just">
              <a:buNone/>
            </a:pPr>
            <a:r>
              <a:rPr lang="es-ES" sz="1600" dirty="0"/>
              <a:t>Optimizar los parámetros necesarios para en óptica geométrica</a:t>
            </a:r>
          </a:p>
          <a:p>
            <a:pPr marL="0" lvl="0" indent="0" algn="just">
              <a:buNone/>
            </a:pPr>
            <a:endParaRPr lang="es-ES" sz="1600" dirty="0"/>
          </a:p>
          <a:p>
            <a:pPr marL="0" indent="0" algn="just">
              <a:buNone/>
            </a:pPr>
            <a:r>
              <a:rPr lang="es-ES" sz="1600" dirty="0"/>
              <a:t>Detallar las especificaciones eléctricas de diseño: frecuencia, ángulo focal, ángulo de búsqueda, puertos </a:t>
            </a:r>
            <a:r>
              <a:rPr lang="es-ES" sz="1600" dirty="0" err="1"/>
              <a:t>beam</a:t>
            </a:r>
            <a:r>
              <a:rPr lang="es-ES" sz="1600" dirty="0"/>
              <a:t>/</a:t>
            </a:r>
            <a:r>
              <a:rPr lang="es-ES" sz="1600" dirty="0" err="1"/>
              <a:t>array</a:t>
            </a:r>
            <a:r>
              <a:rPr lang="es-ES" sz="1600" dirty="0"/>
              <a:t>/</a:t>
            </a:r>
            <a:r>
              <a:rPr lang="es-ES" sz="1600" dirty="0" err="1"/>
              <a:t>dummie</a:t>
            </a:r>
            <a:r>
              <a:rPr lang="es-ES" sz="1600" dirty="0"/>
              <a:t>.  </a:t>
            </a:r>
            <a:endParaRPr lang="en-US" sz="1600" dirty="0"/>
          </a:p>
          <a:p>
            <a:pPr marL="0" lvl="0" indent="0" algn="just">
              <a:buNone/>
            </a:pPr>
            <a:endParaRPr lang="es-ES" sz="1600" dirty="0"/>
          </a:p>
          <a:p>
            <a:pPr marL="0" lvl="0" indent="0" algn="just">
              <a:buNone/>
            </a:pPr>
            <a:endParaRPr lang="en-US" sz="1600" dirty="0"/>
          </a:p>
          <a:p>
            <a:pPr marL="0" lvl="0" indent="0" algn="just">
              <a:buNone/>
            </a:pPr>
            <a:r>
              <a:rPr lang="es-ES" sz="1600" dirty="0"/>
              <a:t>	</a:t>
            </a:r>
            <a:endParaRPr lang="en-US" sz="1600" dirty="0"/>
          </a:p>
        </p:txBody>
      </p:sp>
    </p:spTree>
    <p:extLst>
      <p:ext uri="{BB962C8B-B14F-4D97-AF65-F5344CB8AC3E}">
        <p14:creationId xmlns:p14="http://schemas.microsoft.com/office/powerpoint/2010/main" val="1645689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b="0" dirty="0">
                <a:solidFill>
                  <a:srgbClr val="FF0000"/>
                </a:solidFill>
              </a:rPr>
              <a:t>Métodos de simulación CST</a:t>
            </a:r>
            <a:endParaRPr lang="en-US" sz="2800" b="0" dirty="0">
              <a:solidFill>
                <a:srgbClr val="FF00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09828058"/>
              </p:ext>
            </p:extLst>
          </p:nvPr>
        </p:nvGraphicFramePr>
        <p:xfrm>
          <a:off x="2379029" y="712791"/>
          <a:ext cx="5008586" cy="1995316"/>
        </p:xfrm>
        <a:graphic>
          <a:graphicData uri="http://schemas.openxmlformats.org/drawingml/2006/table">
            <a:tbl>
              <a:tblPr firstRow="1" firstCol="1" bandRow="1">
                <a:tableStyleId>{2D5ABB26-0587-4C30-8999-92F81FD0307C}</a:tableStyleId>
              </a:tblPr>
              <a:tblGrid>
                <a:gridCol w="2504293">
                  <a:extLst>
                    <a:ext uri="{9D8B030D-6E8A-4147-A177-3AD203B41FA5}">
                      <a16:colId xmlns:a16="http://schemas.microsoft.com/office/drawing/2014/main" val="20000"/>
                    </a:ext>
                  </a:extLst>
                </a:gridCol>
                <a:gridCol w="2504293">
                  <a:extLst>
                    <a:ext uri="{9D8B030D-6E8A-4147-A177-3AD203B41FA5}">
                      <a16:colId xmlns:a16="http://schemas.microsoft.com/office/drawing/2014/main" val="20001"/>
                    </a:ext>
                  </a:extLst>
                </a:gridCol>
              </a:tblGrid>
              <a:tr h="285046">
                <a:tc>
                  <a:txBody>
                    <a:bodyPr/>
                    <a:lstStyle/>
                    <a:p>
                      <a:pPr marL="0" marR="0" algn="ctr">
                        <a:spcBef>
                          <a:spcPts val="0"/>
                        </a:spcBef>
                        <a:spcAft>
                          <a:spcPts val="1000"/>
                        </a:spcAft>
                      </a:pPr>
                      <a:r>
                        <a:rPr lang="es-ES" sz="1500" b="1" dirty="0">
                          <a:effectLst/>
                        </a:rPr>
                        <a:t>Técnica de Simulación</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spcBef>
                          <a:spcPts val="0"/>
                        </a:spcBef>
                        <a:spcAft>
                          <a:spcPts val="1000"/>
                        </a:spcAft>
                      </a:pPr>
                      <a:r>
                        <a:rPr lang="es-ES" sz="1500" b="1" dirty="0">
                          <a:effectLst/>
                        </a:rPr>
                        <a:t>Mallado (</a:t>
                      </a:r>
                      <a:r>
                        <a:rPr lang="es-ES" sz="1500" b="1" dirty="0" err="1">
                          <a:effectLst/>
                        </a:rPr>
                        <a:t>Mesh</a:t>
                      </a:r>
                      <a:r>
                        <a:rPr lang="es-ES" sz="1500" b="1" dirty="0">
                          <a:effectLst/>
                        </a:rPr>
                        <a:t>)</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85046">
                <a:tc>
                  <a:txBody>
                    <a:bodyPr/>
                    <a:lstStyle/>
                    <a:p>
                      <a:pPr marL="0" marR="0" indent="0" algn="ctr">
                        <a:spcBef>
                          <a:spcPts val="0"/>
                        </a:spcBef>
                        <a:spcAft>
                          <a:spcPts val="0"/>
                        </a:spcAft>
                      </a:pPr>
                      <a:r>
                        <a:rPr lang="es-ES" sz="1500" b="1" dirty="0">
                          <a:effectLst/>
                        </a:rPr>
                        <a:t>Simulador transitorio</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spcBef>
                          <a:spcPts val="0"/>
                        </a:spcBef>
                        <a:spcAft>
                          <a:spcPts val="1000"/>
                        </a:spcAft>
                      </a:pPr>
                      <a:r>
                        <a:rPr lang="es-ES" sz="1500" dirty="0" err="1">
                          <a:effectLst/>
                        </a:rPr>
                        <a:t>Hexaedral</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0089">
                <a:tc>
                  <a:txBody>
                    <a:bodyPr/>
                    <a:lstStyle/>
                    <a:p>
                      <a:pPr marL="0" marR="0" algn="ctr">
                        <a:spcBef>
                          <a:spcPts val="0"/>
                        </a:spcBef>
                        <a:spcAft>
                          <a:spcPts val="1000"/>
                        </a:spcAft>
                      </a:pPr>
                      <a:r>
                        <a:rPr lang="es-ES" sz="1500" b="1" dirty="0">
                          <a:effectLst/>
                        </a:rPr>
                        <a:t>Simulador en el dominio de frecuencia</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spcBef>
                          <a:spcPts val="0"/>
                        </a:spcBef>
                        <a:spcAft>
                          <a:spcPts val="1000"/>
                        </a:spcAft>
                      </a:pPr>
                      <a:r>
                        <a:rPr lang="es-ES" sz="1500" dirty="0" err="1">
                          <a:effectLst/>
                        </a:rPr>
                        <a:t>Hexaedral</a:t>
                      </a:r>
                      <a:r>
                        <a:rPr lang="es-ES" sz="1500" dirty="0">
                          <a:effectLst/>
                        </a:rPr>
                        <a:t>/</a:t>
                      </a:r>
                      <a:r>
                        <a:rPr lang="es-ES" sz="1500" dirty="0" err="1">
                          <a:effectLst/>
                        </a:rPr>
                        <a:t>Tetraedral</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0089">
                <a:tc>
                  <a:txBody>
                    <a:bodyPr/>
                    <a:lstStyle/>
                    <a:p>
                      <a:pPr marL="0" marR="0" algn="ctr">
                        <a:spcBef>
                          <a:spcPts val="0"/>
                        </a:spcBef>
                        <a:spcAft>
                          <a:spcPts val="1000"/>
                        </a:spcAft>
                      </a:pPr>
                      <a:r>
                        <a:rPr lang="es-ES" sz="1500" b="1" dirty="0">
                          <a:effectLst/>
                        </a:rPr>
                        <a:t>Simulador de ecuaciones integrales</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spcBef>
                          <a:spcPts val="0"/>
                        </a:spcBef>
                        <a:spcAft>
                          <a:spcPts val="1000"/>
                        </a:spcAft>
                      </a:pPr>
                      <a:r>
                        <a:rPr lang="es-ES" sz="1500" dirty="0">
                          <a:effectLst/>
                        </a:rPr>
                        <a:t>Triangular</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5046">
                <a:tc>
                  <a:txBody>
                    <a:bodyPr/>
                    <a:lstStyle/>
                    <a:p>
                      <a:pPr marL="0" marR="0" algn="ctr">
                        <a:spcBef>
                          <a:spcPts val="0"/>
                        </a:spcBef>
                        <a:spcAft>
                          <a:spcPts val="1000"/>
                        </a:spcAft>
                      </a:pPr>
                      <a:r>
                        <a:rPr lang="es-ES" sz="1500" b="1" dirty="0">
                          <a:effectLst/>
                        </a:rPr>
                        <a:t>Simulador </a:t>
                      </a:r>
                      <a:r>
                        <a:rPr lang="es-ES" sz="1500" b="1" dirty="0" err="1">
                          <a:effectLst/>
                        </a:rPr>
                        <a:t>multi</a:t>
                      </a:r>
                      <a:r>
                        <a:rPr lang="es-ES" sz="1500" b="1" dirty="0">
                          <a:effectLst/>
                        </a:rPr>
                        <a:t>-capa</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spcBef>
                          <a:spcPts val="0"/>
                        </a:spcBef>
                        <a:spcAft>
                          <a:spcPts val="1000"/>
                        </a:spcAft>
                      </a:pPr>
                      <a:r>
                        <a:rPr lang="es-ES" sz="1500" dirty="0">
                          <a:effectLst/>
                        </a:rPr>
                        <a:t>Multicapa</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2185843" y="2814638"/>
            <a:ext cx="5394960" cy="2743200"/>
          </a:xfrm>
          <a:prstGeom prst="rect">
            <a:avLst/>
          </a:prstGeom>
        </p:spPr>
      </p:pic>
      <p:sp>
        <p:nvSpPr>
          <p:cNvPr id="8" name="Rectángulo 7"/>
          <p:cNvSpPr/>
          <p:nvPr/>
        </p:nvSpPr>
        <p:spPr>
          <a:xfrm>
            <a:off x="1861516" y="5664369"/>
            <a:ext cx="6043613" cy="338554"/>
          </a:xfrm>
          <a:prstGeom prst="rect">
            <a:avLst/>
          </a:prstGeom>
        </p:spPr>
        <p:txBody>
          <a:bodyPr wrap="square">
            <a:spAutoFit/>
          </a:bodyPr>
          <a:lstStyle/>
          <a:p>
            <a:pPr algn="ctr">
              <a:spcAft>
                <a:spcPts val="10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Mallado tetraédrico en CST(</a:t>
            </a:r>
            <a:r>
              <a:rPr lang="es-ES" sz="1600" dirty="0" err="1">
                <a:latin typeface="Times New Roman" panose="02020603050405020304" pitchFamily="18" charset="0"/>
                <a:ea typeface="Calibri" panose="020F0502020204030204" pitchFamily="34" charset="0"/>
                <a:cs typeface="Times New Roman" panose="02020603050405020304" pitchFamily="18" charset="0"/>
              </a:rPr>
              <a:t>Computer</a:t>
            </a:r>
            <a:r>
              <a:rPr lang="es-ES" sz="1600" dirty="0">
                <a:latin typeface="Times New Roman" panose="02020603050405020304" pitchFamily="18" charset="0"/>
                <a:ea typeface="Calibri" panose="020F0502020204030204" pitchFamily="34" charset="0"/>
                <a:cs typeface="Times New Roman" panose="02020603050405020304" pitchFamily="18" charset="0"/>
              </a:rPr>
              <a:t> </a:t>
            </a:r>
            <a:r>
              <a:rPr lang="es-ES" sz="1600" dirty="0" err="1">
                <a:latin typeface="Times New Roman" panose="02020603050405020304" pitchFamily="18" charset="0"/>
                <a:ea typeface="Calibri" panose="020F0502020204030204" pitchFamily="34" charset="0"/>
                <a:cs typeface="Times New Roman" panose="02020603050405020304" pitchFamily="18" charset="0"/>
              </a:rPr>
              <a:t>Sisumlation</a:t>
            </a:r>
            <a:r>
              <a:rPr lang="es-ES" sz="1600" dirty="0">
                <a:latin typeface="Times New Roman" panose="02020603050405020304" pitchFamily="18" charset="0"/>
                <a:ea typeface="Calibri" panose="020F0502020204030204" pitchFamily="34" charset="0"/>
                <a:cs typeface="Times New Roman" panose="02020603050405020304" pitchFamily="18" charset="0"/>
              </a:rPr>
              <a:t> </a:t>
            </a:r>
            <a:r>
              <a:rPr lang="es-ES" sz="1600" dirty="0" err="1">
                <a:latin typeface="Times New Roman" panose="02020603050405020304" pitchFamily="18" charset="0"/>
                <a:ea typeface="Calibri" panose="020F0502020204030204" pitchFamily="34" charset="0"/>
                <a:cs typeface="Times New Roman" panose="02020603050405020304" pitchFamily="18" charset="0"/>
              </a:rPr>
              <a:t>Tecnology</a:t>
            </a:r>
            <a:r>
              <a:rPr lang="es-ES"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9197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43532" y="0"/>
            <a:ext cx="5811568" cy="584200"/>
          </a:xfrm>
        </p:spPr>
        <p:txBody>
          <a:bodyPr/>
          <a:lstStyle/>
          <a:p>
            <a:pPr lvl="2" algn="r"/>
            <a:r>
              <a:rPr lang="es-ES" sz="2800" dirty="0">
                <a:solidFill>
                  <a:srgbClr val="FF0000"/>
                </a:solidFill>
                <a:latin typeface="Arial" panose="020B0604020202020204" pitchFamily="34" charset="0"/>
                <a:cs typeface="Arial" panose="020B0604020202020204" pitchFamily="34" charset="0"/>
              </a:rPr>
              <a:t>Sustrato Rogers RT/</a:t>
            </a:r>
            <a:r>
              <a:rPr lang="es-ES" sz="2800" i="1" dirty="0" err="1">
                <a:solidFill>
                  <a:srgbClr val="FF0000"/>
                </a:solidFill>
                <a:latin typeface="Arial" panose="020B0604020202020204" pitchFamily="34" charset="0"/>
                <a:cs typeface="Arial" panose="020B0604020202020204" pitchFamily="34" charset="0"/>
              </a:rPr>
              <a:t>duroid</a:t>
            </a:r>
            <a:r>
              <a:rPr lang="es-ES" sz="2800" dirty="0">
                <a:solidFill>
                  <a:srgbClr val="FF0000"/>
                </a:solidFill>
                <a:latin typeface="Arial" panose="020B0604020202020204" pitchFamily="34" charset="0"/>
                <a:cs typeface="Arial" panose="020B0604020202020204" pitchFamily="34" charset="0"/>
              </a:rPr>
              <a:t> 5880</a:t>
            </a:r>
            <a:endParaRPr lang="en-US" sz="2800" dirty="0">
              <a:solidFill>
                <a:srgbClr val="FF000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lvl="0"/>
            <a:endParaRPr lang="es-ES" sz="2000" dirty="0"/>
          </a:p>
          <a:p>
            <a:pPr lvl="0" algn="just"/>
            <a:r>
              <a:rPr lang="es-ES" sz="1800" dirty="0"/>
              <a:t>Sustrato de alta frecuencia (hasta 40 </a:t>
            </a:r>
            <a:r>
              <a:rPr lang="es-ES" sz="1800" dirty="0" err="1"/>
              <a:t>Ghz</a:t>
            </a:r>
            <a:r>
              <a:rPr lang="es-ES" sz="1800" dirty="0"/>
              <a:t>)</a:t>
            </a:r>
          </a:p>
          <a:p>
            <a:pPr lvl="0" algn="just"/>
            <a:r>
              <a:rPr lang="es-ES" sz="1800" dirty="0"/>
              <a:t>Baja absorción de humedad.</a:t>
            </a:r>
            <a:endParaRPr lang="en-US" sz="1800" dirty="0"/>
          </a:p>
          <a:p>
            <a:pPr lvl="0" algn="just"/>
            <a:r>
              <a:rPr lang="es-ES" sz="1800" dirty="0"/>
              <a:t>Isotrópico</a:t>
            </a:r>
            <a:endParaRPr lang="en-US" sz="1800" dirty="0"/>
          </a:p>
          <a:p>
            <a:pPr lvl="0" algn="just"/>
            <a:r>
              <a:rPr lang="es-ES" sz="1800" dirty="0"/>
              <a:t>Propiedades eléctricas uniformes en un ancho de banda determinando.</a:t>
            </a:r>
            <a:endParaRPr lang="en-US" sz="1800" dirty="0"/>
          </a:p>
          <a:p>
            <a:pPr lvl="0" algn="just"/>
            <a:r>
              <a:rPr lang="es-ES" sz="1800" dirty="0"/>
              <a:t>Excelente resistencia química.</a:t>
            </a:r>
            <a:endParaRPr lang="en-US" sz="1800" dirty="0"/>
          </a:p>
          <a:p>
            <a:pPr lvl="0" algn="just"/>
            <a:r>
              <a:rPr lang="es-ES" sz="1800" dirty="0"/>
              <a:t>Capacidad de corte y modelamiento aplicable a distintas necesidades de formas y diseños.</a:t>
            </a:r>
          </a:p>
          <a:p>
            <a:pPr marL="0" lvl="0" indent="0">
              <a:buNone/>
            </a:pPr>
            <a:endParaRPr lang="es-ES" dirty="0"/>
          </a:p>
          <a:p>
            <a:pPr marL="0" lvl="0" indent="0">
              <a:buNone/>
            </a:pPr>
            <a:endParaRPr lang="es-ES" sz="2000" i="1" dirty="0"/>
          </a:p>
          <a:p>
            <a:pPr marL="0" lvl="0" indent="0">
              <a:buNone/>
            </a:pPr>
            <a:r>
              <a:rPr lang="es-ES" sz="1800" i="1" dirty="0"/>
              <a:t>Al ser un sustrato de alta frecuencia y al trabajar en banda K. se debe tener en cuenta las propiedades durante la construcción del lente a implementarse.</a:t>
            </a:r>
            <a:endParaRPr lang="en-US" sz="1800" i="1" dirty="0"/>
          </a:p>
          <a:p>
            <a:endParaRPr lang="en-US" dirty="0"/>
          </a:p>
        </p:txBody>
      </p:sp>
    </p:spTree>
    <p:extLst>
      <p:ext uri="{BB962C8B-B14F-4D97-AF65-F5344CB8AC3E}">
        <p14:creationId xmlns:p14="http://schemas.microsoft.com/office/powerpoint/2010/main" val="860596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64302" y="0"/>
            <a:ext cx="5690798" cy="584200"/>
          </a:xfrm>
        </p:spPr>
        <p:txBody>
          <a:bodyPr/>
          <a:lstStyle/>
          <a:p>
            <a:pPr algn="r"/>
            <a:r>
              <a:rPr lang="es-ES" sz="2800" b="0" dirty="0">
                <a:solidFill>
                  <a:srgbClr val="FF0000"/>
                </a:solidFill>
              </a:rPr>
              <a:t>Sustrato Rogers RT/</a:t>
            </a:r>
            <a:r>
              <a:rPr lang="es-ES" sz="2800" b="0" i="1" dirty="0" err="1">
                <a:solidFill>
                  <a:srgbClr val="FF0000"/>
                </a:solidFill>
              </a:rPr>
              <a:t>duroid</a:t>
            </a:r>
            <a:r>
              <a:rPr lang="es-ES" sz="2800" b="0" dirty="0">
                <a:solidFill>
                  <a:srgbClr val="FF0000"/>
                </a:solidFill>
              </a:rPr>
              <a:t> 5880</a:t>
            </a:r>
            <a:endParaRPr lang="en-US" sz="2800" b="0" dirty="0"/>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2112093519"/>
                  </p:ext>
                </p:extLst>
              </p:nvPr>
            </p:nvGraphicFramePr>
            <p:xfrm>
              <a:off x="1119966" y="632449"/>
              <a:ext cx="7329515" cy="5223994"/>
            </p:xfrm>
            <a:graphic>
              <a:graphicData uri="http://schemas.openxmlformats.org/drawingml/2006/table">
                <a:tbl>
                  <a:tblPr firstRow="1" firstCol="1" bandRow="1">
                    <a:tableStyleId>{2D5ABB26-0587-4C30-8999-92F81FD0307C}</a:tableStyleId>
                  </a:tblPr>
                  <a:tblGrid>
                    <a:gridCol w="2075787">
                      <a:extLst>
                        <a:ext uri="{9D8B030D-6E8A-4147-A177-3AD203B41FA5}">
                          <a16:colId xmlns:a16="http://schemas.microsoft.com/office/drawing/2014/main" val="20000"/>
                        </a:ext>
                      </a:extLst>
                    </a:gridCol>
                    <a:gridCol w="1664328">
                      <a:extLst>
                        <a:ext uri="{9D8B030D-6E8A-4147-A177-3AD203B41FA5}">
                          <a16:colId xmlns:a16="http://schemas.microsoft.com/office/drawing/2014/main" val="20001"/>
                        </a:ext>
                      </a:extLst>
                    </a:gridCol>
                    <a:gridCol w="1081813">
                      <a:extLst>
                        <a:ext uri="{9D8B030D-6E8A-4147-A177-3AD203B41FA5}">
                          <a16:colId xmlns:a16="http://schemas.microsoft.com/office/drawing/2014/main" val="20002"/>
                        </a:ext>
                      </a:extLst>
                    </a:gridCol>
                    <a:gridCol w="1081813">
                      <a:extLst>
                        <a:ext uri="{9D8B030D-6E8A-4147-A177-3AD203B41FA5}">
                          <a16:colId xmlns:a16="http://schemas.microsoft.com/office/drawing/2014/main" val="20003"/>
                        </a:ext>
                      </a:extLst>
                    </a:gridCol>
                    <a:gridCol w="1425774">
                      <a:extLst>
                        <a:ext uri="{9D8B030D-6E8A-4147-A177-3AD203B41FA5}">
                          <a16:colId xmlns:a16="http://schemas.microsoft.com/office/drawing/2014/main" val="20004"/>
                        </a:ext>
                      </a:extLst>
                    </a:gridCol>
                  </a:tblGrid>
                  <a:tr h="311007">
                    <a:tc>
                      <a:txBody>
                        <a:bodyPr/>
                        <a:lstStyle/>
                        <a:p>
                          <a:pPr marL="0" marR="0" indent="0" algn="ctr">
                            <a:lnSpc>
                              <a:spcPct val="150000"/>
                            </a:lnSpc>
                            <a:spcBef>
                              <a:spcPts val="0"/>
                            </a:spcBef>
                            <a:spcAft>
                              <a:spcPts val="0"/>
                            </a:spcAft>
                          </a:pPr>
                          <a:r>
                            <a:rPr lang="es-ES" sz="1300" b="1" dirty="0">
                              <a:effectLst/>
                            </a:rPr>
                            <a:t>Propiedad</a:t>
                          </a:r>
                          <a:endParaRPr lang="en-US"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b="1">
                              <a:effectLst/>
                            </a:rPr>
                            <a:t>RT/duroid 5880</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b="1">
                              <a:effectLst/>
                            </a:rPr>
                            <a:t>Dirección</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b="1">
                              <a:effectLst/>
                            </a:rPr>
                            <a:t>Unidades</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b="1" dirty="0">
                              <a:effectLst/>
                            </a:rPr>
                            <a:t>Condición</a:t>
                          </a:r>
                          <a:endParaRPr lang="en-US"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49238">
                    <a:tc>
                      <a:txBody>
                        <a:bodyPr/>
                        <a:lstStyle/>
                        <a:p>
                          <a:pPr marL="0" marR="0" indent="0" algn="ctr">
                            <a:lnSpc>
                              <a:spcPct val="150000"/>
                            </a:lnSpc>
                            <a:spcBef>
                              <a:spcPts val="0"/>
                            </a:spcBef>
                            <a:spcAft>
                              <a:spcPts val="0"/>
                            </a:spcAft>
                          </a:pPr>
                          <a:r>
                            <a:rPr lang="es-ES" sz="1300" b="1">
                              <a:effectLst/>
                            </a:rPr>
                            <a:t>Constante dieléctrica, </a:t>
                          </a:r>
                          <a14:m>
                            <m:oMath xmlns:m="http://schemas.openxmlformats.org/officeDocument/2006/math">
                              <m:sSub>
                                <m:sSubPr>
                                  <m:ctrlPr>
                                    <a:rPr lang="en-US" sz="1300" b="1" i="1">
                                      <a:effectLst/>
                                      <a:latin typeface="Cambria Math" panose="02040503050406030204" pitchFamily="18" charset="0"/>
                                    </a:rPr>
                                  </m:ctrlPr>
                                </m:sSubPr>
                                <m:e>
                                  <m:r>
                                    <a:rPr lang="es-ES" sz="1300" b="1" i="1">
                                      <a:effectLst/>
                                      <a:latin typeface="Cambria Math" panose="02040503050406030204" pitchFamily="18" charset="0"/>
                                    </a:rPr>
                                    <m:t>𝛆</m:t>
                                  </m:r>
                                </m:e>
                                <m:sub>
                                  <m:r>
                                    <a:rPr lang="es-ES" sz="1300" b="1" i="1">
                                      <a:effectLst/>
                                      <a:latin typeface="Cambria Math" panose="02040503050406030204" pitchFamily="18" charset="0"/>
                                    </a:rPr>
                                    <m:t>𝐫</m:t>
                                  </m:r>
                                </m:sub>
                              </m:sSub>
                            </m:oMath>
                          </a14:m>
                          <a:r>
                            <a:rPr lang="es-ES" sz="1300" b="1">
                              <a:effectLst/>
                            </a:rPr>
                            <a:t> proceso</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a:effectLst/>
                            </a:rPr>
                            <a:t>2.20</a:t>
                          </a:r>
                          <a:endParaRPr lang="en-US" sz="1300">
                            <a:effectLst/>
                          </a:endParaRPr>
                        </a:p>
                        <a:p>
                          <a:pPr marL="0" marR="0" indent="0" algn="ctr">
                            <a:lnSpc>
                              <a:spcPct val="150000"/>
                            </a:lnSpc>
                            <a:spcBef>
                              <a:spcPts val="0"/>
                            </a:spcBef>
                            <a:spcAft>
                              <a:spcPts val="0"/>
                            </a:spcAft>
                          </a:pPr>
                          <a14:m>
                            <m:oMath xmlns:m="http://schemas.openxmlformats.org/officeDocument/2006/math">
                              <m:r>
                                <a:rPr lang="es-ES" sz="1300">
                                  <a:effectLst/>
                                  <a:latin typeface="Cambria Math" panose="02040503050406030204" pitchFamily="18" charset="0"/>
                                </a:rPr>
                                <m:t>2.20 ±0.02 </m:t>
                              </m:r>
                            </m:oMath>
                          </a14:m>
                          <a:r>
                            <a:rPr lang="es-ES" sz="1300">
                              <a:effectLst/>
                            </a:rPr>
                            <a:t>spec</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N/A</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dirty="0">
                              <a:effectLst/>
                            </a:rPr>
                            <a:t>C24 / 23 / 50</a:t>
                          </a:r>
                          <a:endParaRPr lang="en-US" sz="1300" dirty="0">
                            <a:effectLst/>
                          </a:endParaRPr>
                        </a:p>
                        <a:p>
                          <a:pPr marL="0" marR="0" indent="0" algn="ctr">
                            <a:lnSpc>
                              <a:spcPct val="150000"/>
                            </a:lnSpc>
                            <a:spcBef>
                              <a:spcPts val="0"/>
                            </a:spcBef>
                            <a:spcAft>
                              <a:spcPts val="0"/>
                            </a:spcAft>
                          </a:pPr>
                          <a:r>
                            <a:rPr lang="es-ES" sz="1300" dirty="0">
                              <a:effectLst/>
                            </a:rPr>
                            <a:t>C24 / 23 / 50</a:t>
                          </a:r>
                          <a:endParaRPr lang="en-US"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9238">
                    <a:tc>
                      <a:txBody>
                        <a:bodyPr/>
                        <a:lstStyle/>
                        <a:p>
                          <a:pPr marL="0" marR="0" indent="0" algn="ctr">
                            <a:lnSpc>
                              <a:spcPct val="150000"/>
                            </a:lnSpc>
                            <a:spcBef>
                              <a:spcPts val="0"/>
                            </a:spcBef>
                            <a:spcAft>
                              <a:spcPts val="0"/>
                            </a:spcAft>
                          </a:pPr>
                          <a:r>
                            <a:rPr lang="es-ES" sz="1300" b="1">
                              <a:effectLst/>
                            </a:rPr>
                            <a:t>Constante dieléctrica, </a:t>
                          </a:r>
                          <a14:m>
                            <m:oMath xmlns:m="http://schemas.openxmlformats.org/officeDocument/2006/math">
                              <m:sSub>
                                <m:sSubPr>
                                  <m:ctrlPr>
                                    <a:rPr lang="en-US" sz="1300" b="1" i="1">
                                      <a:effectLst/>
                                      <a:latin typeface="Cambria Math" panose="02040503050406030204" pitchFamily="18" charset="0"/>
                                    </a:rPr>
                                  </m:ctrlPr>
                                </m:sSubPr>
                                <m:e>
                                  <m:r>
                                    <a:rPr lang="es-ES" sz="1300" b="1" i="1">
                                      <a:effectLst/>
                                      <a:latin typeface="Cambria Math" panose="02040503050406030204" pitchFamily="18" charset="0"/>
                                    </a:rPr>
                                    <m:t>𝛆</m:t>
                                  </m:r>
                                </m:e>
                                <m:sub>
                                  <m:r>
                                    <a:rPr lang="es-ES" sz="1300" b="1" i="1">
                                      <a:effectLst/>
                                      <a:latin typeface="Cambria Math" panose="02040503050406030204" pitchFamily="18" charset="0"/>
                                    </a:rPr>
                                    <m:t>𝐫</m:t>
                                  </m:r>
                                </m:sub>
                              </m:sSub>
                            </m:oMath>
                          </a14:m>
                          <a:r>
                            <a:rPr lang="es-ES" sz="1300" b="1">
                              <a:effectLst/>
                            </a:rPr>
                            <a:t> diseño</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a:effectLst/>
                            </a:rPr>
                            <a:t>2.20</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N/A</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8 GHz – 40 GHz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9238">
                    <a:tc>
                      <a:txBody>
                        <a:bodyPr/>
                        <a:lstStyle/>
                        <a:p>
                          <a:pPr marL="0" marR="0" indent="0" algn="ctr">
                            <a:lnSpc>
                              <a:spcPct val="150000"/>
                            </a:lnSpc>
                            <a:spcBef>
                              <a:spcPts val="0"/>
                            </a:spcBef>
                            <a:spcAft>
                              <a:spcPts val="0"/>
                            </a:spcAft>
                          </a:pPr>
                          <a:r>
                            <a:rPr lang="es-ES" sz="1300" b="1">
                              <a:effectLst/>
                            </a:rPr>
                            <a:t>Factor de disipación, </a:t>
                          </a:r>
                          <a14:m>
                            <m:oMath xmlns:m="http://schemas.openxmlformats.org/officeDocument/2006/math">
                              <m:func>
                                <m:funcPr>
                                  <m:ctrlPr>
                                    <a:rPr lang="en-US" sz="1300" b="1" i="1">
                                      <a:effectLst/>
                                      <a:latin typeface="Cambria Math" panose="02040503050406030204" pitchFamily="18" charset="0"/>
                                    </a:rPr>
                                  </m:ctrlPr>
                                </m:funcPr>
                                <m:fName>
                                  <m:r>
                                    <a:rPr lang="es-ES" sz="1300" b="1" i="1">
                                      <a:effectLst/>
                                      <a:latin typeface="Cambria Math" panose="02040503050406030204" pitchFamily="18" charset="0"/>
                                    </a:rPr>
                                    <m:t>𝐭𝐚𝐧</m:t>
                                  </m:r>
                                </m:fName>
                                <m:e>
                                  <m:r>
                                    <a:rPr lang="es-ES" sz="1300" b="1" i="1">
                                      <a:effectLst/>
                                      <a:latin typeface="Cambria Math" panose="02040503050406030204" pitchFamily="18" charset="0"/>
                                    </a:rPr>
                                    <m:t>𝛅</m:t>
                                  </m:r>
                                </m:e>
                              </m:func>
                            </m:oMath>
                          </a14:m>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a:effectLst/>
                            </a:rPr>
                            <a:t>0.0004</a:t>
                          </a:r>
                          <a:endParaRPr lang="en-US" sz="1300">
                            <a:effectLst/>
                          </a:endParaRPr>
                        </a:p>
                        <a:p>
                          <a:pPr marL="0" marR="0" indent="0" algn="ctr">
                            <a:lnSpc>
                              <a:spcPct val="150000"/>
                            </a:lnSpc>
                            <a:spcBef>
                              <a:spcPts val="0"/>
                            </a:spcBef>
                            <a:spcAft>
                              <a:spcPts val="0"/>
                            </a:spcAft>
                          </a:pPr>
                          <a:r>
                            <a:rPr lang="es-ES" sz="1300">
                              <a:effectLst/>
                            </a:rPr>
                            <a:t>0.0009</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Z</a:t>
                          </a:r>
                          <a:endParaRPr lang="en-US" sz="1300">
                            <a:effectLst/>
                          </a:endParaRPr>
                        </a:p>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N/A</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C24 / 23 / 50</a:t>
                          </a:r>
                          <a:endParaRPr lang="en-US" sz="1300">
                            <a:effectLst/>
                          </a:endParaRPr>
                        </a:p>
                        <a:p>
                          <a:pPr marL="0" marR="0" indent="0" algn="ctr">
                            <a:lnSpc>
                              <a:spcPct val="150000"/>
                            </a:lnSpc>
                            <a:spcBef>
                              <a:spcPts val="0"/>
                            </a:spcBef>
                            <a:spcAft>
                              <a:spcPts val="0"/>
                            </a:spcAft>
                          </a:pPr>
                          <a:r>
                            <a:rPr lang="es-ES" sz="1300">
                              <a:effectLst/>
                            </a:rPr>
                            <a:t>C24 / 23 / 50</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5531">
                    <a:tc>
                      <a:txBody>
                        <a:bodyPr/>
                        <a:lstStyle/>
                        <a:p>
                          <a:pPr marL="0" marR="0" indent="0" algn="ctr">
                            <a:lnSpc>
                              <a:spcPct val="150000"/>
                            </a:lnSpc>
                            <a:spcBef>
                              <a:spcPts val="0"/>
                            </a:spcBef>
                            <a:spcAft>
                              <a:spcPts val="0"/>
                            </a:spcAft>
                          </a:pPr>
                          <a:r>
                            <a:rPr lang="es-ES" sz="1300" b="1">
                              <a:effectLst/>
                            </a:rPr>
                            <a:t>Coeficiente térmico de </a:t>
                          </a:r>
                          <a14:m>
                            <m:oMath xmlns:m="http://schemas.openxmlformats.org/officeDocument/2006/math">
                              <m:sSub>
                                <m:sSubPr>
                                  <m:ctrlPr>
                                    <a:rPr lang="en-US" sz="1300" b="1" i="1">
                                      <a:effectLst/>
                                      <a:latin typeface="Cambria Math" panose="02040503050406030204" pitchFamily="18" charset="0"/>
                                    </a:rPr>
                                  </m:ctrlPr>
                                </m:sSubPr>
                                <m:e>
                                  <m:r>
                                    <a:rPr lang="es-ES" sz="1300" b="1" i="1">
                                      <a:effectLst/>
                                      <a:latin typeface="Cambria Math" panose="02040503050406030204" pitchFamily="18" charset="0"/>
                                    </a:rPr>
                                    <m:t>𝛆</m:t>
                                  </m:r>
                                </m:e>
                                <m:sub>
                                  <m:r>
                                    <a:rPr lang="es-ES" sz="1300" b="1" i="1">
                                      <a:effectLst/>
                                      <a:latin typeface="Cambria Math" panose="02040503050406030204" pitchFamily="18" charset="0"/>
                                    </a:rPr>
                                    <m:t>𝐫</m:t>
                                  </m:r>
                                </m:sub>
                              </m:sSub>
                            </m:oMath>
                          </a14:m>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a:effectLst/>
                            </a:rPr>
                            <a:t>-125</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Ppm /  ̊C</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-50 – 150  ̊C</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9238">
                    <a:tc>
                      <a:txBody>
                        <a:bodyPr/>
                        <a:lstStyle/>
                        <a:p>
                          <a:pPr marL="0" marR="0" indent="0" algn="ctr">
                            <a:lnSpc>
                              <a:spcPct val="150000"/>
                            </a:lnSpc>
                            <a:spcBef>
                              <a:spcPts val="0"/>
                            </a:spcBef>
                            <a:spcAft>
                              <a:spcPts val="0"/>
                            </a:spcAft>
                          </a:pPr>
                          <a:r>
                            <a:rPr lang="es-ES" sz="1300" b="1">
                              <a:effectLst/>
                            </a:rPr>
                            <a:t>Resistividad Volumétrica</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S" sz="1300" smtClean="0">
                                    <a:effectLst/>
                                    <a:latin typeface="Cambria Math" panose="02040503050406030204" pitchFamily="18" charset="0"/>
                                  </a:rPr>
                                  <m:t>2 </m:t>
                                </m:r>
                                <m:r>
                                  <a:rPr lang="es-ES" sz="1300" smtClean="0">
                                    <a:effectLst/>
                                    <a:latin typeface="Cambria Math" panose="02040503050406030204" pitchFamily="18" charset="0"/>
                                  </a:rPr>
                                  <m:t>𝑥</m:t>
                                </m:r>
                                <m:r>
                                  <a:rPr lang="es-ES" sz="1300" smtClean="0">
                                    <a:effectLst/>
                                    <a:latin typeface="Cambria Math" panose="02040503050406030204" pitchFamily="18" charset="0"/>
                                  </a:rPr>
                                  <m:t> </m:t>
                                </m:r>
                                <m:sSup>
                                  <m:sSupPr>
                                    <m:ctrlPr>
                                      <a:rPr lang="en-US" sz="1300" i="1">
                                        <a:effectLst/>
                                        <a:latin typeface="Cambria Math" panose="02040503050406030204" pitchFamily="18" charset="0"/>
                                      </a:rPr>
                                    </m:ctrlPr>
                                  </m:sSupPr>
                                  <m:e>
                                    <m:r>
                                      <a:rPr lang="es-ES" sz="1300">
                                        <a:effectLst/>
                                        <a:latin typeface="Cambria Math" panose="02040503050406030204" pitchFamily="18" charset="0"/>
                                      </a:rPr>
                                      <m:t>10</m:t>
                                    </m:r>
                                  </m:e>
                                  <m:sup>
                                    <m:r>
                                      <a:rPr lang="es-ES" sz="1300">
                                        <a:effectLst/>
                                        <a:latin typeface="Cambria Math" panose="02040503050406030204" pitchFamily="18" charset="0"/>
                                      </a:rPr>
                                      <m:t>7</m:t>
                                    </m:r>
                                  </m:sup>
                                </m:sSup>
                              </m:oMath>
                            </m:oMathPara>
                          </a14:m>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Mohm cm</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C96 / 35 / 90</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49238">
                    <a:tc>
                      <a:txBody>
                        <a:bodyPr/>
                        <a:lstStyle/>
                        <a:p>
                          <a:pPr marL="0" marR="0" indent="0" algn="ctr">
                            <a:lnSpc>
                              <a:spcPct val="150000"/>
                            </a:lnSpc>
                            <a:spcBef>
                              <a:spcPts val="0"/>
                            </a:spcBef>
                            <a:spcAft>
                              <a:spcPts val="0"/>
                            </a:spcAft>
                          </a:pPr>
                          <a:r>
                            <a:rPr lang="es-ES" sz="1300" b="1">
                              <a:effectLst/>
                            </a:rPr>
                            <a:t>Resistividad de Superficie</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S" sz="1300" smtClean="0">
                                    <a:effectLst/>
                                    <a:latin typeface="Cambria Math" panose="02040503050406030204" pitchFamily="18" charset="0"/>
                                  </a:rPr>
                                  <m:t>2 </m:t>
                                </m:r>
                                <m:r>
                                  <a:rPr lang="es-ES" sz="1300" smtClean="0">
                                    <a:effectLst/>
                                    <a:latin typeface="Cambria Math" panose="02040503050406030204" pitchFamily="18" charset="0"/>
                                  </a:rPr>
                                  <m:t>𝑥</m:t>
                                </m:r>
                                <m:r>
                                  <a:rPr lang="es-ES" sz="1300" smtClean="0">
                                    <a:effectLst/>
                                    <a:latin typeface="Cambria Math" panose="02040503050406030204" pitchFamily="18" charset="0"/>
                                  </a:rPr>
                                  <m:t> </m:t>
                                </m:r>
                                <m:sSup>
                                  <m:sSupPr>
                                    <m:ctrlPr>
                                      <a:rPr lang="en-US" sz="1300" i="1">
                                        <a:effectLst/>
                                        <a:latin typeface="Cambria Math" panose="02040503050406030204" pitchFamily="18" charset="0"/>
                                      </a:rPr>
                                    </m:ctrlPr>
                                  </m:sSupPr>
                                  <m:e>
                                    <m:r>
                                      <a:rPr lang="es-ES" sz="1300">
                                        <a:effectLst/>
                                        <a:latin typeface="Cambria Math" panose="02040503050406030204" pitchFamily="18" charset="0"/>
                                      </a:rPr>
                                      <m:t>10</m:t>
                                    </m:r>
                                  </m:e>
                                  <m:sup>
                                    <m:r>
                                      <a:rPr lang="es-ES" sz="1300">
                                        <a:effectLst/>
                                        <a:latin typeface="Cambria Math" panose="02040503050406030204" pitchFamily="18" charset="0"/>
                                      </a:rPr>
                                      <m:t>7</m:t>
                                    </m:r>
                                  </m:sup>
                                </m:sSup>
                              </m:oMath>
                            </m:oMathPara>
                          </a14:m>
                          <a:endParaRPr lang="en-US"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Mohm</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C/96 / 35 / 90</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9106">
                    <a:tc>
                      <a:txBody>
                        <a:bodyPr/>
                        <a:lstStyle/>
                        <a:p>
                          <a:pPr marL="0" marR="0" indent="0" algn="ctr">
                            <a:lnSpc>
                              <a:spcPct val="150000"/>
                            </a:lnSpc>
                            <a:spcBef>
                              <a:spcPts val="0"/>
                            </a:spcBef>
                            <a:spcAft>
                              <a:spcPts val="0"/>
                            </a:spcAft>
                          </a:pPr>
                          <a:r>
                            <a:rPr lang="es-ES" sz="1300" b="1">
                              <a:effectLst/>
                            </a:rPr>
                            <a:t>Conductividad térmica</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a:effectLst/>
                            </a:rPr>
                            <a:t>0.20</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W / m / K</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80 ̊C</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839372">
                    <a:tc>
                      <a:txBody>
                        <a:bodyPr/>
                        <a:lstStyle/>
                        <a:p>
                          <a:pPr marL="0" marR="0" indent="0" algn="ctr">
                            <a:lnSpc>
                              <a:spcPct val="150000"/>
                            </a:lnSpc>
                            <a:spcBef>
                              <a:spcPts val="0"/>
                            </a:spcBef>
                            <a:spcAft>
                              <a:spcPts val="0"/>
                            </a:spcAft>
                          </a:pPr>
                          <a:r>
                            <a:rPr lang="es-ES" sz="1300" b="1" dirty="0">
                              <a:effectLst/>
                            </a:rPr>
                            <a:t>Coeficiente de expansión térmica</a:t>
                          </a:r>
                          <a:endParaRPr lang="en-US"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dirty="0">
                              <a:effectLst/>
                            </a:rPr>
                            <a:t>31</a:t>
                          </a:r>
                          <a:endParaRPr lang="en-US" sz="1300" dirty="0">
                            <a:effectLst/>
                          </a:endParaRPr>
                        </a:p>
                        <a:p>
                          <a:pPr marL="0" marR="0" indent="0" algn="ctr">
                            <a:lnSpc>
                              <a:spcPct val="150000"/>
                            </a:lnSpc>
                            <a:spcBef>
                              <a:spcPts val="0"/>
                            </a:spcBef>
                            <a:spcAft>
                              <a:spcPts val="0"/>
                            </a:spcAft>
                          </a:pPr>
                          <a:r>
                            <a:rPr lang="es-ES" sz="1300" dirty="0">
                              <a:effectLst/>
                            </a:rPr>
                            <a:t>48</a:t>
                          </a:r>
                          <a:endParaRPr lang="en-US" sz="1300" dirty="0">
                            <a:effectLst/>
                          </a:endParaRPr>
                        </a:p>
                        <a:p>
                          <a:pPr marL="0" marR="0" indent="0" algn="ctr">
                            <a:lnSpc>
                              <a:spcPct val="150000"/>
                            </a:lnSpc>
                            <a:spcBef>
                              <a:spcPts val="0"/>
                            </a:spcBef>
                            <a:spcAft>
                              <a:spcPts val="0"/>
                            </a:spcAft>
                          </a:pPr>
                          <a:r>
                            <a:rPr lang="es-ES" sz="1300" dirty="0">
                              <a:effectLst/>
                            </a:rPr>
                            <a:t>237</a:t>
                          </a:r>
                          <a:endParaRPr lang="en-US"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X</a:t>
                          </a:r>
                          <a:endParaRPr lang="en-US" sz="1300">
                            <a:effectLst/>
                          </a:endParaRPr>
                        </a:p>
                        <a:p>
                          <a:pPr marL="0" marR="0" indent="0" algn="ctr">
                            <a:lnSpc>
                              <a:spcPct val="150000"/>
                            </a:lnSpc>
                            <a:spcBef>
                              <a:spcPts val="0"/>
                            </a:spcBef>
                            <a:spcAft>
                              <a:spcPts val="0"/>
                            </a:spcAft>
                          </a:pPr>
                          <a:r>
                            <a:rPr lang="es-ES" sz="1300">
                              <a:effectLst/>
                            </a:rPr>
                            <a:t>Y</a:t>
                          </a:r>
                          <a:endParaRPr lang="en-US" sz="1300">
                            <a:effectLst/>
                          </a:endParaRPr>
                        </a:p>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ppm /  ̊C</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0 – 100  ̊C</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9106">
                    <a:tc>
                      <a:txBody>
                        <a:bodyPr/>
                        <a:lstStyle/>
                        <a:p>
                          <a:pPr marL="0" marR="0" indent="0" algn="ctr">
                            <a:lnSpc>
                              <a:spcPct val="150000"/>
                            </a:lnSpc>
                            <a:spcBef>
                              <a:spcPts val="0"/>
                            </a:spcBef>
                            <a:spcAft>
                              <a:spcPts val="0"/>
                            </a:spcAft>
                          </a:pPr>
                          <a:r>
                            <a:rPr lang="es-ES" sz="1300" b="1" dirty="0">
                              <a:effectLst/>
                            </a:rPr>
                            <a:t>Densidad</a:t>
                          </a:r>
                          <a:endParaRPr lang="en-US"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a:effectLst/>
                            </a:rPr>
                            <a:t>2.2</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N/A</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N/A</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dirty="0">
                              <a:effectLst/>
                            </a:rPr>
                            <a:t>N/A</a:t>
                          </a:r>
                          <a:endParaRPr lang="en-US"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mc:Choice>
        <mc:Fallback xmlns="">
          <p:graphicFrame>
            <p:nvGraphicFramePr>
              <p:cNvPr id="4" name="Marcador de contenido 3"/>
              <p:cNvGraphicFramePr>
                <a:graphicFrameLocks noGrp="1"/>
              </p:cNvGraphicFramePr>
              <p:nvPr>
                <p:ph idx="1"/>
                <p:extLst>
                  <p:ext uri="{D42A27DB-BD31-4B8C-83A1-F6EECF244321}">
                    <p14:modId xmlns:p14="http://schemas.microsoft.com/office/powerpoint/2010/main" val="2112093519"/>
                  </p:ext>
                </p:extLst>
              </p:nvPr>
            </p:nvGraphicFramePr>
            <p:xfrm>
              <a:off x="1119966" y="632449"/>
              <a:ext cx="7329515" cy="5223994"/>
            </p:xfrm>
            <a:graphic>
              <a:graphicData uri="http://schemas.openxmlformats.org/drawingml/2006/table">
                <a:tbl>
                  <a:tblPr firstRow="1" firstCol="1" bandRow="1">
                    <a:tableStyleId>{2D5ABB26-0587-4C30-8999-92F81FD0307C}</a:tableStyleId>
                  </a:tblPr>
                  <a:tblGrid>
                    <a:gridCol w="2075787"/>
                    <a:gridCol w="1664328"/>
                    <a:gridCol w="1081813"/>
                    <a:gridCol w="1081813"/>
                    <a:gridCol w="1425774"/>
                  </a:tblGrid>
                  <a:tr h="311007">
                    <a:tc>
                      <a:txBody>
                        <a:bodyPr/>
                        <a:lstStyle/>
                        <a:p>
                          <a:pPr marL="0" marR="0" indent="0" algn="ctr">
                            <a:lnSpc>
                              <a:spcPct val="150000"/>
                            </a:lnSpc>
                            <a:spcBef>
                              <a:spcPts val="0"/>
                            </a:spcBef>
                            <a:spcAft>
                              <a:spcPts val="0"/>
                            </a:spcAft>
                          </a:pPr>
                          <a:r>
                            <a:rPr lang="es-ES" sz="1300" b="1" dirty="0">
                              <a:effectLst/>
                            </a:rPr>
                            <a:t>Propiedad</a:t>
                          </a:r>
                          <a:endParaRPr lang="en-US"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b="1">
                              <a:effectLst/>
                            </a:rPr>
                            <a:t>RT/duroid 5880</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b="1">
                              <a:effectLst/>
                            </a:rPr>
                            <a:t>Dirección</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b="1">
                              <a:effectLst/>
                            </a:rPr>
                            <a:t>Unidades</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b="1" dirty="0">
                              <a:effectLst/>
                            </a:rPr>
                            <a:t>Condición</a:t>
                          </a:r>
                          <a:endParaRPr lang="en-US"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59436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93" t="-53061" r="-253666" b="-734694"/>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25275" t="-53061" r="-216850" b="-734694"/>
                          </a:stretch>
                        </a:blipFill>
                      </a:tcPr>
                    </a:tc>
                    <a:tc>
                      <a:txBody>
                        <a:bodyPr/>
                        <a:lstStyle/>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N/A</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dirty="0">
                              <a:effectLst/>
                            </a:rPr>
                            <a:t>C24 / 23 / 50</a:t>
                          </a:r>
                          <a:endParaRPr lang="en-US" sz="1300" dirty="0">
                            <a:effectLst/>
                          </a:endParaRPr>
                        </a:p>
                        <a:p>
                          <a:pPr marL="0" marR="0" indent="0" algn="ctr">
                            <a:lnSpc>
                              <a:spcPct val="150000"/>
                            </a:lnSpc>
                            <a:spcBef>
                              <a:spcPts val="0"/>
                            </a:spcBef>
                            <a:spcAft>
                              <a:spcPts val="0"/>
                            </a:spcAft>
                          </a:pPr>
                          <a:r>
                            <a:rPr lang="es-ES" sz="1300" dirty="0">
                              <a:effectLst/>
                            </a:rPr>
                            <a:t>C24 / 23 / 50</a:t>
                          </a:r>
                          <a:endParaRPr lang="en-US"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436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93" t="-154639" r="-253666" b="-642268"/>
                          </a:stretch>
                        </a:blipFill>
                      </a:tcPr>
                    </a:tc>
                    <a:tc>
                      <a:txBody>
                        <a:bodyPr/>
                        <a:lstStyle/>
                        <a:p>
                          <a:pPr marL="0" marR="0" indent="0" algn="ctr">
                            <a:lnSpc>
                              <a:spcPct val="150000"/>
                            </a:lnSpc>
                            <a:spcBef>
                              <a:spcPts val="0"/>
                            </a:spcBef>
                            <a:spcAft>
                              <a:spcPts val="0"/>
                            </a:spcAft>
                          </a:pPr>
                          <a:r>
                            <a:rPr lang="es-ES" sz="1300">
                              <a:effectLst/>
                            </a:rPr>
                            <a:t>2.20</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N/A</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8 GHz – 40 GHz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436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93" t="-252041" r="-253666" b="-535714"/>
                          </a:stretch>
                        </a:blipFill>
                      </a:tcPr>
                    </a:tc>
                    <a:tc>
                      <a:txBody>
                        <a:bodyPr/>
                        <a:lstStyle/>
                        <a:p>
                          <a:pPr marL="0" marR="0" indent="0" algn="ctr">
                            <a:lnSpc>
                              <a:spcPct val="150000"/>
                            </a:lnSpc>
                            <a:spcBef>
                              <a:spcPts val="0"/>
                            </a:spcBef>
                            <a:spcAft>
                              <a:spcPts val="0"/>
                            </a:spcAft>
                          </a:pPr>
                          <a:r>
                            <a:rPr lang="es-ES" sz="1300">
                              <a:effectLst/>
                            </a:rPr>
                            <a:t>0.0004</a:t>
                          </a:r>
                          <a:endParaRPr lang="en-US" sz="1300">
                            <a:effectLst/>
                          </a:endParaRPr>
                        </a:p>
                        <a:p>
                          <a:pPr marL="0" marR="0" indent="0" algn="ctr">
                            <a:lnSpc>
                              <a:spcPct val="150000"/>
                            </a:lnSpc>
                            <a:spcBef>
                              <a:spcPts val="0"/>
                            </a:spcBef>
                            <a:spcAft>
                              <a:spcPts val="0"/>
                            </a:spcAft>
                          </a:pPr>
                          <a:r>
                            <a:rPr lang="es-ES" sz="1300">
                              <a:effectLst/>
                            </a:rPr>
                            <a:t>0.0009</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Z</a:t>
                          </a:r>
                          <a:endParaRPr lang="en-US" sz="1300">
                            <a:effectLst/>
                          </a:endParaRPr>
                        </a:p>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N/A</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C24 / 23 / 50</a:t>
                          </a:r>
                          <a:endParaRPr lang="en-US" sz="1300">
                            <a:effectLst/>
                          </a:endParaRPr>
                        </a:p>
                        <a:p>
                          <a:pPr marL="0" marR="0" indent="0" algn="ctr">
                            <a:lnSpc>
                              <a:spcPct val="150000"/>
                            </a:lnSpc>
                            <a:spcBef>
                              <a:spcPts val="0"/>
                            </a:spcBef>
                            <a:spcAft>
                              <a:spcPts val="0"/>
                            </a:spcAft>
                          </a:pPr>
                          <a:r>
                            <a:rPr lang="es-ES" sz="1300">
                              <a:effectLst/>
                            </a:rPr>
                            <a:t>C24 / 23 / 50</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5531">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93" t="-383333" r="-253666" b="-483333"/>
                          </a:stretch>
                        </a:blipFill>
                      </a:tcPr>
                    </a:tc>
                    <a:tc>
                      <a:txBody>
                        <a:bodyPr/>
                        <a:lstStyle/>
                        <a:p>
                          <a:pPr marL="0" marR="0" indent="0" algn="ctr">
                            <a:lnSpc>
                              <a:spcPct val="150000"/>
                            </a:lnSpc>
                            <a:spcBef>
                              <a:spcPts val="0"/>
                            </a:spcBef>
                            <a:spcAft>
                              <a:spcPts val="0"/>
                            </a:spcAft>
                          </a:pPr>
                          <a:r>
                            <a:rPr lang="es-ES" sz="1300">
                              <a:effectLst/>
                            </a:rPr>
                            <a:t>-125</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Ppm /  ̊C</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-50 – 150  ̊C</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9238">
                    <a:tc>
                      <a:txBody>
                        <a:bodyPr/>
                        <a:lstStyle/>
                        <a:p>
                          <a:pPr marL="0" marR="0" indent="0" algn="ctr">
                            <a:lnSpc>
                              <a:spcPct val="150000"/>
                            </a:lnSpc>
                            <a:spcBef>
                              <a:spcPts val="0"/>
                            </a:spcBef>
                            <a:spcAft>
                              <a:spcPts val="0"/>
                            </a:spcAft>
                          </a:pPr>
                          <a:r>
                            <a:rPr lang="es-ES" sz="1300" b="1">
                              <a:effectLst/>
                            </a:rPr>
                            <a:t>Resistividad Volumétrica</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25275" t="-483333" r="-216850" b="-383333"/>
                          </a:stretch>
                        </a:blipFill>
                      </a:tcPr>
                    </a:tc>
                    <a:tc>
                      <a:txBody>
                        <a:bodyPr/>
                        <a:lstStyle/>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Mohm cm</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C96 / 35 / 90</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9238">
                    <a:tc>
                      <a:txBody>
                        <a:bodyPr/>
                        <a:lstStyle/>
                        <a:p>
                          <a:pPr marL="0" marR="0" indent="0" algn="ctr">
                            <a:lnSpc>
                              <a:spcPct val="150000"/>
                            </a:lnSpc>
                            <a:spcBef>
                              <a:spcPts val="0"/>
                            </a:spcBef>
                            <a:spcAft>
                              <a:spcPts val="0"/>
                            </a:spcAft>
                          </a:pPr>
                          <a:r>
                            <a:rPr lang="es-ES" sz="1300" b="1">
                              <a:effectLst/>
                            </a:rPr>
                            <a:t>Resistividad de Superficie</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25275" t="-583333" r="-216850" b="-283333"/>
                          </a:stretch>
                        </a:blipFill>
                      </a:tcPr>
                    </a:tc>
                    <a:tc>
                      <a:txBody>
                        <a:bodyPr/>
                        <a:lstStyle/>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Mohm</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C/96 / 35 / 90</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180">
                    <a:tc>
                      <a:txBody>
                        <a:bodyPr/>
                        <a:lstStyle/>
                        <a:p>
                          <a:pPr marL="0" marR="0" indent="0" algn="ctr">
                            <a:lnSpc>
                              <a:spcPct val="150000"/>
                            </a:lnSpc>
                            <a:spcBef>
                              <a:spcPts val="0"/>
                            </a:spcBef>
                            <a:spcAft>
                              <a:spcPts val="0"/>
                            </a:spcAft>
                          </a:pPr>
                          <a:r>
                            <a:rPr lang="es-ES" sz="1300" b="1">
                              <a:effectLst/>
                            </a:rPr>
                            <a:t>Conductividad térmica</a:t>
                          </a:r>
                          <a:endParaRPr lang="en-US"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a:effectLst/>
                            </a:rPr>
                            <a:t>0.20</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W / m / K</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80 ̊C</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1540">
                    <a:tc>
                      <a:txBody>
                        <a:bodyPr/>
                        <a:lstStyle/>
                        <a:p>
                          <a:pPr marL="0" marR="0" indent="0" algn="ctr">
                            <a:lnSpc>
                              <a:spcPct val="150000"/>
                            </a:lnSpc>
                            <a:spcBef>
                              <a:spcPts val="0"/>
                            </a:spcBef>
                            <a:spcAft>
                              <a:spcPts val="0"/>
                            </a:spcAft>
                          </a:pPr>
                          <a:r>
                            <a:rPr lang="es-ES" sz="1300" b="1" dirty="0">
                              <a:effectLst/>
                            </a:rPr>
                            <a:t>Coeficiente de expansión térmica</a:t>
                          </a:r>
                          <a:endParaRPr lang="en-US"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dirty="0">
                              <a:effectLst/>
                            </a:rPr>
                            <a:t>31</a:t>
                          </a:r>
                          <a:endParaRPr lang="en-US" sz="1300" dirty="0">
                            <a:effectLst/>
                          </a:endParaRPr>
                        </a:p>
                        <a:p>
                          <a:pPr marL="0" marR="0" indent="0" algn="ctr">
                            <a:lnSpc>
                              <a:spcPct val="150000"/>
                            </a:lnSpc>
                            <a:spcBef>
                              <a:spcPts val="0"/>
                            </a:spcBef>
                            <a:spcAft>
                              <a:spcPts val="0"/>
                            </a:spcAft>
                          </a:pPr>
                          <a:r>
                            <a:rPr lang="es-ES" sz="1300" dirty="0">
                              <a:effectLst/>
                            </a:rPr>
                            <a:t>48</a:t>
                          </a:r>
                          <a:endParaRPr lang="en-US" sz="1300" dirty="0">
                            <a:effectLst/>
                          </a:endParaRPr>
                        </a:p>
                        <a:p>
                          <a:pPr marL="0" marR="0" indent="0" algn="ctr">
                            <a:lnSpc>
                              <a:spcPct val="150000"/>
                            </a:lnSpc>
                            <a:spcBef>
                              <a:spcPts val="0"/>
                            </a:spcBef>
                            <a:spcAft>
                              <a:spcPts val="0"/>
                            </a:spcAft>
                          </a:pPr>
                          <a:r>
                            <a:rPr lang="es-ES" sz="1300" dirty="0">
                              <a:effectLst/>
                            </a:rPr>
                            <a:t>237</a:t>
                          </a:r>
                          <a:endParaRPr lang="en-US"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X</a:t>
                          </a:r>
                          <a:endParaRPr lang="en-US" sz="1300">
                            <a:effectLst/>
                          </a:endParaRPr>
                        </a:p>
                        <a:p>
                          <a:pPr marL="0" marR="0" indent="0" algn="ctr">
                            <a:lnSpc>
                              <a:spcPct val="150000"/>
                            </a:lnSpc>
                            <a:spcBef>
                              <a:spcPts val="0"/>
                            </a:spcBef>
                            <a:spcAft>
                              <a:spcPts val="0"/>
                            </a:spcAft>
                          </a:pPr>
                          <a:r>
                            <a:rPr lang="es-ES" sz="1300">
                              <a:effectLst/>
                            </a:rPr>
                            <a:t>Y</a:t>
                          </a:r>
                          <a:endParaRPr lang="en-US" sz="1300">
                            <a:effectLst/>
                          </a:endParaRPr>
                        </a:p>
                        <a:p>
                          <a:pPr marL="0" marR="0" indent="0" algn="ctr">
                            <a:lnSpc>
                              <a:spcPct val="150000"/>
                            </a:lnSpc>
                            <a:spcBef>
                              <a:spcPts val="0"/>
                            </a:spcBef>
                            <a:spcAft>
                              <a:spcPts val="0"/>
                            </a:spcAft>
                          </a:pPr>
                          <a:r>
                            <a:rPr lang="es-ES" sz="1300">
                              <a:effectLst/>
                            </a:rPr>
                            <a:t>Z</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ppm /  ̊C</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0 – 100  ̊C</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180">
                    <a:tc>
                      <a:txBody>
                        <a:bodyPr/>
                        <a:lstStyle/>
                        <a:p>
                          <a:pPr marL="0" marR="0" indent="0" algn="ctr">
                            <a:lnSpc>
                              <a:spcPct val="150000"/>
                            </a:lnSpc>
                            <a:spcBef>
                              <a:spcPts val="0"/>
                            </a:spcBef>
                            <a:spcAft>
                              <a:spcPts val="0"/>
                            </a:spcAft>
                          </a:pPr>
                          <a:r>
                            <a:rPr lang="es-ES" sz="1300" b="1" dirty="0">
                              <a:effectLst/>
                            </a:rPr>
                            <a:t>Densidad</a:t>
                          </a:r>
                          <a:endParaRPr lang="en-US"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300">
                              <a:effectLst/>
                            </a:rPr>
                            <a:t>2.2</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N/A</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a:effectLst/>
                            </a:rPr>
                            <a:t>N/A</a:t>
                          </a:r>
                          <a:endParaRPr lang="en-US"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300" dirty="0">
                              <a:effectLst/>
                            </a:rPr>
                            <a:t>N/A</a:t>
                          </a:r>
                          <a:endParaRPr lang="en-US"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5" name="CuadroTexto 4"/>
          <p:cNvSpPr txBox="1"/>
          <p:nvPr/>
        </p:nvSpPr>
        <p:spPr>
          <a:xfrm>
            <a:off x="1464765" y="5851410"/>
            <a:ext cx="6607834" cy="369332"/>
          </a:xfrm>
          <a:prstGeom prst="rect">
            <a:avLst/>
          </a:prstGeom>
          <a:noFill/>
        </p:spPr>
        <p:txBody>
          <a:bodyPr wrap="square" rtlCol="0">
            <a:spAutoFit/>
          </a:bodyPr>
          <a:lstStyle/>
          <a:p>
            <a:pPr algn="ctr"/>
            <a:r>
              <a:rPr lang="es-ES" dirty="0"/>
              <a:t>Propiedades principales de compuesto RT/</a:t>
            </a:r>
            <a:r>
              <a:rPr lang="es-ES" dirty="0" err="1"/>
              <a:t>duroid</a:t>
            </a:r>
            <a:r>
              <a:rPr lang="es-ES" dirty="0"/>
              <a:t> 5880 </a:t>
            </a:r>
            <a:endParaRPr lang="en-US" dirty="0"/>
          </a:p>
        </p:txBody>
      </p:sp>
    </p:spTree>
    <p:extLst>
      <p:ext uri="{BB962C8B-B14F-4D97-AF65-F5344CB8AC3E}">
        <p14:creationId xmlns:p14="http://schemas.microsoft.com/office/powerpoint/2010/main" val="396266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b="0" dirty="0">
                <a:solidFill>
                  <a:srgbClr val="FF0000"/>
                </a:solidFill>
              </a:rPr>
              <a:t>Analizador Vectorial</a:t>
            </a:r>
            <a:endParaRPr lang="en-US" sz="2800" b="0" dirty="0">
              <a:solidFill>
                <a:srgbClr val="FF0000"/>
              </a:solidFill>
            </a:endParaRPr>
          </a:p>
        </p:txBody>
      </p:sp>
      <p:sp>
        <p:nvSpPr>
          <p:cNvPr id="3" name="Marcador de contenido 2"/>
          <p:cNvSpPr>
            <a:spLocks noGrp="1"/>
          </p:cNvSpPr>
          <p:nvPr>
            <p:ph idx="1"/>
          </p:nvPr>
        </p:nvSpPr>
        <p:spPr/>
        <p:txBody>
          <a:bodyPr/>
          <a:lstStyle/>
          <a:p>
            <a:r>
              <a:rPr lang="es-ES" sz="1800" dirty="0"/>
              <a:t>Para probar los prototipos y recopilar los resultados se uso un analizador vectorial. Frecuencia de trabajo (</a:t>
            </a:r>
            <a:r>
              <a:rPr lang="es-EC" sz="1800" dirty="0"/>
              <a:t>5KHz - 26.5GHz)</a:t>
            </a:r>
            <a:endParaRPr lang="es-ES" sz="1800" dirty="0"/>
          </a:p>
          <a:p>
            <a:endParaRPr lang="en-US" dirty="0"/>
          </a:p>
        </p:txBody>
      </p:sp>
      <p:pic>
        <p:nvPicPr>
          <p:cNvPr id="4" name="Imagen 3" descr="N9918A FieldFox Handheld Microwave Analyzer, 26.5 GHz"/>
          <p:cNvPicPr/>
          <p:nvPr/>
        </p:nvPicPr>
        <p:blipFill rotWithShape="1">
          <a:blip r:embed="rId2">
            <a:extLst>
              <a:ext uri="{28A0092B-C50C-407E-A947-70E740481C1C}">
                <a14:useLocalDpi xmlns:a14="http://schemas.microsoft.com/office/drawing/2010/main" val="0"/>
              </a:ext>
            </a:extLst>
          </a:blip>
          <a:srcRect t="5660" b="6101"/>
          <a:stretch/>
        </p:blipFill>
        <p:spPr bwMode="auto">
          <a:xfrm>
            <a:off x="2023238" y="1617453"/>
            <a:ext cx="5522976" cy="3657600"/>
          </a:xfrm>
          <a:prstGeom prst="rect">
            <a:avLst/>
          </a:prstGeom>
          <a:noFill/>
          <a:ln>
            <a:noFill/>
          </a:ln>
          <a:extLst>
            <a:ext uri="{53640926-AAD7-44D8-BBD7-CCE9431645EC}">
              <a14:shadowObscured xmlns:a14="http://schemas.microsoft.com/office/drawing/2010/main"/>
            </a:ext>
          </a:extLst>
        </p:spPr>
      </p:pic>
      <p:sp>
        <p:nvSpPr>
          <p:cNvPr id="5" name="Rectángulo 4"/>
          <p:cNvSpPr/>
          <p:nvPr/>
        </p:nvSpPr>
        <p:spPr>
          <a:xfrm>
            <a:off x="3338422" y="5348070"/>
            <a:ext cx="4572000" cy="646331"/>
          </a:xfrm>
          <a:prstGeom prst="rect">
            <a:avLst/>
          </a:prstGeom>
        </p:spPr>
        <p:txBody>
          <a:bodyPr>
            <a:spAutoFit/>
          </a:bodyPr>
          <a:lstStyle/>
          <a:p>
            <a:r>
              <a:rPr lang="es-ES" dirty="0">
                <a:latin typeface="Times New Roman" panose="02020603050405020304" pitchFamily="18" charset="0"/>
                <a:ea typeface="Calibri" panose="020F0502020204030204" pitchFamily="34" charset="0"/>
              </a:rPr>
              <a:t>Analizador vectorial N9918A </a:t>
            </a:r>
            <a:r>
              <a:rPr lang="es-EC" dirty="0">
                <a:latin typeface="Times New Roman" panose="02020603050405020304" pitchFamily="18" charset="0"/>
                <a:ea typeface="Calibri" panose="020F0502020204030204" pitchFamily="34" charset="0"/>
              </a:rPr>
              <a:t> (</a:t>
            </a:r>
            <a:r>
              <a:rPr lang="es-EC" dirty="0" err="1">
                <a:latin typeface="Times New Roman" panose="02020603050405020304" pitchFamily="18" charset="0"/>
                <a:ea typeface="Calibri" panose="020F0502020204030204" pitchFamily="34" charset="0"/>
              </a:rPr>
              <a:t>KeysightTechnologies</a:t>
            </a:r>
            <a:r>
              <a:rPr lang="es-EC" dirty="0">
                <a:latin typeface="Times New Roman" panose="02020603050405020304" pitchFamily="18" charset="0"/>
                <a:ea typeface="Calibri" panose="020F0502020204030204" pitchFamily="34" charset="0"/>
              </a:rPr>
              <a:t>, 2016)</a:t>
            </a:r>
            <a:endParaRPr lang="en-US" dirty="0"/>
          </a:p>
        </p:txBody>
      </p:sp>
    </p:spTree>
    <p:extLst>
      <p:ext uri="{BB962C8B-B14F-4D97-AF65-F5344CB8AC3E}">
        <p14:creationId xmlns:p14="http://schemas.microsoft.com/office/powerpoint/2010/main" val="56236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221" y="0"/>
            <a:ext cx="8970879" cy="584200"/>
          </a:xfrm>
        </p:spPr>
        <p:txBody>
          <a:bodyPr/>
          <a:lstStyle/>
          <a:p>
            <a:pPr algn="r"/>
            <a:r>
              <a:rPr lang="es-ES" sz="2800" b="0" dirty="0">
                <a:solidFill>
                  <a:srgbClr val="FF0000"/>
                </a:solidFill>
              </a:rPr>
              <a:t>Proceso Implementación Lente de </a:t>
            </a:r>
            <a:r>
              <a:rPr lang="es-ES" sz="2800" b="0" dirty="0" err="1">
                <a:solidFill>
                  <a:srgbClr val="FF0000"/>
                </a:solidFill>
              </a:rPr>
              <a:t>Rotman</a:t>
            </a:r>
            <a:endParaRPr lang="en-US" sz="2800" b="0" dirty="0">
              <a:solidFill>
                <a:srgbClr val="FF0000"/>
              </a:solidFill>
            </a:endParaRPr>
          </a:p>
        </p:txBody>
      </p:sp>
      <p:pic>
        <p:nvPicPr>
          <p:cNvPr id="4" name="Imagen 3"/>
          <p:cNvPicPr/>
          <p:nvPr/>
        </p:nvPicPr>
        <p:blipFill rotWithShape="1">
          <a:blip r:embed="rId2"/>
          <a:srcRect l="5146" t="21520" r="36893" b="12413"/>
          <a:stretch/>
        </p:blipFill>
        <p:spPr bwMode="auto">
          <a:xfrm>
            <a:off x="1584326" y="1093407"/>
            <a:ext cx="6400800" cy="45537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768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781051" y="22014"/>
            <a:ext cx="8362949" cy="584200"/>
          </a:xfrm>
        </p:spPr>
        <p:txBody>
          <a:bodyPr/>
          <a:lstStyle/>
          <a:p>
            <a:pPr algn="r"/>
            <a:r>
              <a:rPr lang="es-EC" b="0" dirty="0">
                <a:solidFill>
                  <a:srgbClr val="FF0000"/>
                </a:solidFill>
              </a:rPr>
              <a:t>Calculo de longitud de puertos del lente</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a:p>
          <a:p>
            <a:pPr marL="0" indent="0">
              <a:buNone/>
            </a:pPr>
            <a:endParaRPr lang="es-EC"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mc:AlternateContent xmlns:mc="http://schemas.openxmlformats.org/markup-compatibility/2006" xmlns:a14="http://schemas.microsoft.com/office/drawing/2010/main">
        <mc:Choice Requires="a14">
          <p:sp>
            <p:nvSpPr>
              <p:cNvPr id="5" name="Rectángulo 4"/>
              <p:cNvSpPr/>
              <p:nvPr/>
            </p:nvSpPr>
            <p:spPr>
              <a:xfrm>
                <a:off x="628651" y="631972"/>
                <a:ext cx="8274048" cy="1466299"/>
              </a:xfrm>
              <a:prstGeom prst="rect">
                <a:avLst/>
              </a:prstGeom>
            </p:spPr>
            <p:txBody>
              <a:bodyPr wrap="square">
                <a:spAutoFit/>
              </a:bodyPr>
              <a:lstStyle/>
              <a:p>
                <a:pPr lvl="0" algn="just"/>
                <a:r>
                  <a:rPr lang="es-ES" sz="2000" dirty="0"/>
                  <a:t>Longitud de onda para la frecuencia de diseño 20GHz, en la guía SIW </a:t>
                </a:r>
                <a14:m>
                  <m:oMath xmlns:m="http://schemas.openxmlformats.org/officeDocument/2006/math">
                    <m:r>
                      <a:rPr lang="es-ES" sz="2000" i="1">
                        <a:latin typeface="Cambria Math" panose="02040503050406030204" pitchFamily="18" charset="0"/>
                      </a:rPr>
                      <m:t>(</m:t>
                    </m:r>
                    <m:sSub>
                      <m:sSubPr>
                        <m:ctrlPr>
                          <a:rPr lang="en-US" sz="2000" i="1">
                            <a:latin typeface="Cambria Math" panose="02040503050406030204" pitchFamily="18" charset="0"/>
                          </a:rPr>
                        </m:ctrlPr>
                      </m:sSubPr>
                      <m:e>
                        <m:r>
                          <a:rPr lang="es-ES" sz="2000" i="1">
                            <a:latin typeface="Cambria Math" panose="02040503050406030204" pitchFamily="18" charset="0"/>
                          </a:rPr>
                          <m:t>𝜆</m:t>
                        </m:r>
                      </m:e>
                      <m:sub>
                        <m:r>
                          <a:rPr lang="es-ES" sz="2000" i="1">
                            <a:latin typeface="Cambria Math" panose="02040503050406030204" pitchFamily="18" charset="0"/>
                          </a:rPr>
                          <m:t>𝑠𝑇𝐸</m:t>
                        </m:r>
                        <m:r>
                          <a:rPr lang="es-ES" sz="2000" i="1">
                            <a:latin typeface="Cambria Math" panose="02040503050406030204" pitchFamily="18" charset="0"/>
                          </a:rPr>
                          <m:t>10</m:t>
                        </m:r>
                      </m:sub>
                    </m:sSub>
                    <m:r>
                      <a:rPr lang="es-ES" sz="2000" i="1">
                        <a:latin typeface="Cambria Math" panose="02040503050406030204" pitchFamily="18" charset="0"/>
                      </a:rPr>
                      <m:t>)</m:t>
                    </m:r>
                  </m:oMath>
                </a14:m>
                <a:r>
                  <a:rPr lang="es-ES" sz="2000" dirty="0"/>
                  <a:t>.  </a:t>
                </a:r>
              </a:p>
              <a:p>
                <a:pPr lvl="0" algn="just"/>
                <a:endParaRPr lang="es-ES" sz="2000" dirty="0"/>
              </a:p>
              <a:p>
                <a:pPr lvl="0" algn="just"/>
                <a:r>
                  <a:rPr lang="es-ES" sz="2000" dirty="0"/>
                  <a:t>Los puertos del Lente de </a:t>
                </a:r>
                <a:r>
                  <a:rPr lang="es-ES" sz="2000" dirty="0" err="1"/>
                  <a:t>Rotman</a:t>
                </a:r>
                <a:r>
                  <a:rPr lang="es-ES" sz="2000" dirty="0"/>
                  <a:t> de medida común siendo su longitud:             (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s-ES" sz="2000" i="1">
                                <a:latin typeface="Cambria Math" panose="02040503050406030204" pitchFamily="18" charset="0"/>
                              </a:rPr>
                              <m:t>𝜆</m:t>
                            </m:r>
                          </m:e>
                          <m:sub>
                            <m:r>
                              <a:rPr lang="es-ES" sz="2000" i="1">
                                <a:latin typeface="Cambria Math" panose="02040503050406030204" pitchFamily="18" charset="0"/>
                              </a:rPr>
                              <m:t>𝑠𝑇𝐸</m:t>
                            </m:r>
                            <m:r>
                              <a:rPr lang="es-ES" sz="2000" i="1">
                                <a:latin typeface="Cambria Math" panose="02040503050406030204" pitchFamily="18" charset="0"/>
                              </a:rPr>
                              <m:t>10</m:t>
                            </m:r>
                          </m:sub>
                        </m:sSub>
                      </m:num>
                      <m:den>
                        <m:r>
                          <a:rPr lang="es-ES" sz="2000" i="1">
                            <a:latin typeface="Cambria Math" panose="02040503050406030204" pitchFamily="18" charset="0"/>
                          </a:rPr>
                          <m:t>2</m:t>
                        </m:r>
                      </m:den>
                    </m:f>
                    <m:r>
                      <a:rPr lang="es-ES" sz="2000" i="1">
                        <a:latin typeface="Cambria Math" panose="02040503050406030204" pitchFamily="18" charset="0"/>
                      </a:rPr>
                      <m:t>=10.131 </m:t>
                    </m:r>
                    <m:r>
                      <a:rPr lang="es-ES" sz="2000" i="1">
                        <a:latin typeface="Cambria Math" panose="02040503050406030204" pitchFamily="18" charset="0"/>
                      </a:rPr>
                      <m:t>𝑚𝑚</m:t>
                    </m:r>
                  </m:oMath>
                </a14:m>
                <a:r>
                  <a:rPr lang="es-ES" sz="2000" dirty="0"/>
                  <a:t>). </a:t>
                </a:r>
                <a:endParaRPr lang="es-EC" sz="2000" dirty="0"/>
              </a:p>
            </p:txBody>
          </p:sp>
        </mc:Choice>
        <mc:Fallback xmlns="">
          <p:sp>
            <p:nvSpPr>
              <p:cNvPr id="5" name="Rectángulo 4"/>
              <p:cNvSpPr>
                <a:spLocks noRot="1" noChangeAspect="1" noMove="1" noResize="1" noEditPoints="1" noAdjustHandles="1" noChangeArrowheads="1" noChangeShapeType="1" noTextEdit="1"/>
              </p:cNvSpPr>
              <p:nvPr/>
            </p:nvSpPr>
            <p:spPr>
              <a:xfrm>
                <a:off x="628651" y="631972"/>
                <a:ext cx="8274048" cy="1466299"/>
              </a:xfrm>
              <a:prstGeom prst="rect">
                <a:avLst/>
              </a:prstGeom>
              <a:blipFill rotWithShape="0">
                <a:blip r:embed="rId2"/>
                <a:stretch>
                  <a:fillRect l="-737" t="-2500" r="-811" b="-2500"/>
                </a:stretch>
              </a:blipFill>
            </p:spPr>
            <p:txBody>
              <a:bodyPr/>
              <a:lstStyle/>
              <a:p>
                <a:r>
                  <a:rPr lang="en-US">
                    <a:noFill/>
                  </a:rPr>
                  <a:t> </a:t>
                </a:r>
              </a:p>
            </p:txBody>
          </p:sp>
        </mc:Fallback>
      </mc:AlternateContent>
      <p:pic>
        <p:nvPicPr>
          <p:cNvPr id="11" name="Imagen 10"/>
          <p:cNvPicPr/>
          <p:nvPr/>
        </p:nvPicPr>
        <p:blipFill rotWithShape="1">
          <a:blip r:embed="rId3">
            <a:extLst>
              <a:ext uri="{28A0092B-C50C-407E-A947-70E740481C1C}">
                <a14:useLocalDpi xmlns:a14="http://schemas.microsoft.com/office/drawing/2010/main" val="0"/>
              </a:ext>
            </a:extLst>
          </a:blip>
          <a:srcRect l="9827" r="10420" b="6066"/>
          <a:stretch/>
        </p:blipFill>
        <p:spPr bwMode="auto">
          <a:xfrm>
            <a:off x="2749423" y="2202900"/>
            <a:ext cx="4032504" cy="3657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8376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2073500" y="22014"/>
            <a:ext cx="6867302" cy="584200"/>
          </a:xfrm>
        </p:spPr>
        <p:txBody>
          <a:bodyPr/>
          <a:lstStyle/>
          <a:p>
            <a:pPr algn="r"/>
            <a:r>
              <a:rPr lang="es-EC" b="0" dirty="0">
                <a:solidFill>
                  <a:srgbClr val="FF0000"/>
                </a:solidFill>
              </a:rPr>
              <a:t>Perfil Lente de </a:t>
            </a:r>
            <a:r>
              <a:rPr lang="es-EC" b="0" dirty="0" err="1">
                <a:solidFill>
                  <a:srgbClr val="FF0000"/>
                </a:solidFill>
              </a:rPr>
              <a:t>Rotman</a:t>
            </a:r>
            <a:endParaRPr lang="es-EC" b="0" dirty="0">
              <a:solidFill>
                <a:srgbClr val="FF0000"/>
              </a:solidFill>
            </a:endParaRP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a:p>
          <a:p>
            <a:endParaRPr lang="es-EC" dirty="0"/>
          </a:p>
          <a:p>
            <a:pPr marL="0" indent="0">
              <a:buNone/>
            </a:pPr>
            <a:endParaRPr lang="es-EC"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mc:AlternateContent xmlns:mc="http://schemas.openxmlformats.org/markup-compatibility/2006" xmlns:a14="http://schemas.microsoft.com/office/drawing/2010/main">
        <mc:Choice Requires="a14">
          <p:sp>
            <p:nvSpPr>
              <p:cNvPr id="5" name="Rectángulo 4"/>
              <p:cNvSpPr/>
              <p:nvPr/>
            </p:nvSpPr>
            <p:spPr>
              <a:xfrm>
                <a:off x="628651" y="631972"/>
                <a:ext cx="8274048" cy="5258234"/>
              </a:xfrm>
              <a:prstGeom prst="rect">
                <a:avLst/>
              </a:prstGeom>
            </p:spPr>
            <p:txBody>
              <a:bodyPr wrap="square">
                <a:spAutoFit/>
              </a:bodyPr>
              <a:lstStyle/>
              <a:p>
                <a:r>
                  <a:rPr lang="es-ES" sz="1600" dirty="0"/>
                  <a:t>Siendo </a:t>
                </a:r>
                <a14:m>
                  <m:oMath xmlns:m="http://schemas.openxmlformats.org/officeDocument/2006/math">
                    <m:r>
                      <a:rPr lang="es-ES" sz="1600" i="1">
                        <a:latin typeface="Cambria Math" panose="02040503050406030204" pitchFamily="18" charset="0"/>
                      </a:rPr>
                      <m:t>𝑁</m:t>
                    </m:r>
                  </m:oMath>
                </a14:m>
                <a:r>
                  <a:rPr lang="es-ES" sz="1600" dirty="0"/>
                  <a:t> el número de elementos de la agrupación y d la separación entre los mismos.</a:t>
                </a:r>
                <a:endParaRPr lang="en-US" sz="1600" dirty="0"/>
              </a:p>
              <a:p>
                <a:r>
                  <a:rPr lang="es-ES" sz="1600" dirty="0"/>
                  <a:t> </a:t>
                </a:r>
                <a:endParaRPr lang="en-US" sz="1600" dirty="0"/>
              </a:p>
              <a:p>
                <a:pPr algn="ctr"/>
                <a:r>
                  <a:rPr lang="es-ES" sz="1600" dirty="0"/>
                  <a:t> </a:t>
                </a:r>
                <a14:m>
                  <m:oMath xmlns:m="http://schemas.openxmlformats.org/officeDocument/2006/math">
                    <m:sSub>
                      <m:sSubPr>
                        <m:ctrlPr>
                          <a:rPr lang="en-US" sz="1700" i="1">
                            <a:latin typeface="Cambria Math" panose="02040503050406030204" pitchFamily="18" charset="0"/>
                          </a:rPr>
                        </m:ctrlPr>
                      </m:sSubPr>
                      <m:e>
                        <m:r>
                          <a:rPr lang="es-ES" sz="1700" i="1">
                            <a:latin typeface="Cambria Math" panose="02040503050406030204" pitchFamily="18" charset="0"/>
                          </a:rPr>
                          <m:t>𝐹</m:t>
                        </m:r>
                      </m:e>
                      <m:sub>
                        <m:r>
                          <a:rPr lang="es-ES" sz="1700" i="1">
                            <a:latin typeface="Cambria Math" panose="02040503050406030204" pitchFamily="18" charset="0"/>
                          </a:rPr>
                          <m:t>𝑚𝑖𝑛</m:t>
                        </m:r>
                      </m:sub>
                    </m:sSub>
                    <m:r>
                      <a:rPr lang="es-ES" sz="1700" i="1">
                        <a:latin typeface="Cambria Math" panose="02040503050406030204" pitchFamily="18" charset="0"/>
                      </a:rPr>
                      <m:t>=</m:t>
                    </m:r>
                    <m:f>
                      <m:fPr>
                        <m:ctrlPr>
                          <a:rPr lang="en-US" sz="1700" i="1">
                            <a:latin typeface="Cambria Math" panose="02040503050406030204" pitchFamily="18" charset="0"/>
                          </a:rPr>
                        </m:ctrlPr>
                      </m:fPr>
                      <m:num>
                        <m:d>
                          <m:dPr>
                            <m:ctrlPr>
                              <a:rPr lang="en-US" sz="1700" i="1">
                                <a:latin typeface="Cambria Math" panose="02040503050406030204" pitchFamily="18" charset="0"/>
                              </a:rPr>
                            </m:ctrlPr>
                          </m:dPr>
                          <m:e>
                            <m:r>
                              <a:rPr lang="es-ES" sz="1700" i="1">
                                <a:latin typeface="Cambria Math" panose="02040503050406030204" pitchFamily="18" charset="0"/>
                              </a:rPr>
                              <m:t>𝑁</m:t>
                            </m:r>
                            <m:r>
                              <a:rPr lang="es-ES" sz="1700" i="1">
                                <a:latin typeface="Cambria Math" panose="02040503050406030204" pitchFamily="18" charset="0"/>
                              </a:rPr>
                              <m:t>−1</m:t>
                            </m:r>
                          </m:e>
                        </m:d>
                        <m:r>
                          <a:rPr lang="es-ES" sz="1700" i="1">
                            <a:latin typeface="Cambria Math" panose="02040503050406030204" pitchFamily="18" charset="0"/>
                          </a:rPr>
                          <m:t>×</m:t>
                        </m:r>
                        <m:r>
                          <a:rPr lang="es-ES" sz="1700" i="1">
                            <a:latin typeface="Cambria Math" panose="02040503050406030204" pitchFamily="18" charset="0"/>
                          </a:rPr>
                          <m:t>𝑑</m:t>
                        </m:r>
                      </m:num>
                      <m:den>
                        <m:r>
                          <a:rPr lang="es-ES" sz="1700" i="1">
                            <a:latin typeface="Cambria Math" panose="02040503050406030204" pitchFamily="18" charset="0"/>
                          </a:rPr>
                          <m:t>2</m:t>
                        </m:r>
                        <m:sSub>
                          <m:sSubPr>
                            <m:ctrlPr>
                              <a:rPr lang="en-US" sz="1700" i="1">
                                <a:latin typeface="Cambria Math" panose="02040503050406030204" pitchFamily="18" charset="0"/>
                              </a:rPr>
                            </m:ctrlPr>
                          </m:sSubPr>
                          <m:e>
                            <m:r>
                              <a:rPr lang="es-ES" sz="1700" i="1">
                                <a:latin typeface="Cambria Math" panose="02040503050406030204" pitchFamily="18" charset="0"/>
                              </a:rPr>
                              <m:t>𝜂</m:t>
                            </m:r>
                          </m:e>
                          <m:sub>
                            <m:r>
                              <a:rPr lang="es-ES" sz="1700" i="1">
                                <a:latin typeface="Cambria Math" panose="02040503050406030204" pitchFamily="18" charset="0"/>
                              </a:rPr>
                              <m:t>𝑚𝑎𝑥</m:t>
                            </m:r>
                          </m:sub>
                        </m:sSub>
                      </m:den>
                    </m:f>
                  </m:oMath>
                </a14:m>
                <a:endParaRPr lang="en-US" sz="1700" dirty="0"/>
              </a:p>
              <a:p>
                <a:endParaRPr lang="en-US" sz="1600" dirty="0"/>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𝑚𝑖𝑛</m:t>
                          </m:r>
                        </m:sub>
                      </m:sSub>
                      <m:r>
                        <a:rPr lang="es-ES" sz="1600" i="1">
                          <a:latin typeface="Cambria Math" panose="02040503050406030204" pitchFamily="18" charset="0"/>
                        </a:rPr>
                        <m:t>=</m:t>
                      </m:r>
                      <m:f>
                        <m:fPr>
                          <m:ctrlPr>
                            <a:rPr lang="en-US" sz="1600" i="1">
                              <a:latin typeface="Cambria Math" panose="02040503050406030204" pitchFamily="18" charset="0"/>
                            </a:rPr>
                          </m:ctrlPr>
                        </m:fPr>
                        <m:num>
                          <m:d>
                            <m:dPr>
                              <m:ctrlPr>
                                <a:rPr lang="en-US" sz="1600" i="1">
                                  <a:latin typeface="Cambria Math" panose="02040503050406030204" pitchFamily="18" charset="0"/>
                                </a:rPr>
                              </m:ctrlPr>
                            </m:dPr>
                            <m:e>
                              <m:r>
                                <a:rPr lang="es-ES" sz="1600" i="1">
                                  <a:latin typeface="Cambria Math" panose="02040503050406030204" pitchFamily="18" charset="0"/>
                                </a:rPr>
                                <m:t>𝑁</m:t>
                              </m:r>
                              <m:r>
                                <a:rPr lang="es-ES" sz="1600" i="1">
                                  <a:latin typeface="Cambria Math" panose="02040503050406030204" pitchFamily="18" charset="0"/>
                                </a:rPr>
                                <m:t>−1</m:t>
                              </m:r>
                            </m:e>
                          </m:d>
                          <m:r>
                            <a:rPr lang="es-ES" sz="1600" i="1">
                              <a:latin typeface="Cambria Math" panose="02040503050406030204" pitchFamily="18" charset="0"/>
                            </a:rPr>
                            <m:t>×</m:t>
                          </m:r>
                          <m:r>
                            <a:rPr lang="es-ES" sz="1600" i="1">
                              <a:latin typeface="Cambria Math" panose="02040503050406030204" pitchFamily="18" charset="0"/>
                            </a:rPr>
                            <m:t>𝑑</m:t>
                          </m:r>
                        </m:num>
                        <m:den>
                          <m:r>
                            <a:rPr lang="es-ES" sz="1600" i="1">
                              <a:latin typeface="Cambria Math" panose="02040503050406030204" pitchFamily="18" charset="0"/>
                            </a:rPr>
                            <m:t>2</m:t>
                          </m:r>
                          <m:sSub>
                            <m:sSubPr>
                              <m:ctrlPr>
                                <a:rPr lang="en-US" sz="1600" i="1">
                                  <a:latin typeface="Cambria Math" panose="02040503050406030204" pitchFamily="18" charset="0"/>
                                </a:rPr>
                              </m:ctrlPr>
                            </m:sSubPr>
                            <m:e>
                              <m:r>
                                <a:rPr lang="es-ES" sz="1600" i="1">
                                  <a:latin typeface="Cambria Math" panose="02040503050406030204" pitchFamily="18" charset="0"/>
                                </a:rPr>
                                <m:t>𝜂</m:t>
                              </m:r>
                            </m:e>
                            <m:sub>
                              <m:r>
                                <a:rPr lang="es-ES" sz="1600" i="1">
                                  <a:latin typeface="Cambria Math" panose="02040503050406030204" pitchFamily="18" charset="0"/>
                                </a:rPr>
                                <m:t>𝑚𝑎𝑥</m:t>
                              </m:r>
                            </m:sub>
                          </m:sSub>
                        </m:den>
                      </m:f>
                      <m:r>
                        <a:rPr lang="es-ES" sz="1600" i="1">
                          <a:latin typeface="Cambria Math" panose="02040503050406030204" pitchFamily="18" charset="0"/>
                        </a:rPr>
                        <m:t>= </m:t>
                      </m:r>
                      <m:f>
                        <m:fPr>
                          <m:ctrlPr>
                            <a:rPr lang="en-US" sz="1600" i="1">
                              <a:latin typeface="Cambria Math" panose="02040503050406030204" pitchFamily="18" charset="0"/>
                            </a:rPr>
                          </m:ctrlPr>
                        </m:fPr>
                        <m:num>
                          <m:r>
                            <a:rPr lang="es-ES" sz="1600" i="1">
                              <a:latin typeface="Cambria Math" panose="02040503050406030204" pitchFamily="18" charset="0"/>
                            </a:rPr>
                            <m:t>6 </m:t>
                          </m:r>
                          <m:r>
                            <a:rPr lang="es-ES" sz="1600" i="1">
                              <a:latin typeface="Cambria Math" panose="02040503050406030204" pitchFamily="18" charset="0"/>
                            </a:rPr>
                            <m:t>𝑥</m:t>
                          </m:r>
                          <m:r>
                            <a:rPr lang="es-ES" sz="1600" i="1">
                              <a:latin typeface="Cambria Math" panose="02040503050406030204" pitchFamily="18" charset="0"/>
                            </a:rPr>
                            <m:t> </m:t>
                          </m:r>
                          <m:r>
                            <a:rPr lang="es-ES" sz="1600" i="1">
                              <a:latin typeface="Cambria Math" panose="02040503050406030204" pitchFamily="18" charset="0"/>
                            </a:rPr>
                            <m:t>𝑑</m:t>
                          </m:r>
                        </m:num>
                        <m:den>
                          <m:r>
                            <a:rPr lang="es-ES" sz="1600" i="1">
                              <a:latin typeface="Cambria Math" panose="02040503050406030204" pitchFamily="18" charset="0"/>
                            </a:rPr>
                            <m:t>2 </m:t>
                          </m:r>
                          <m:r>
                            <a:rPr lang="es-ES" sz="1600" i="1">
                              <a:latin typeface="Cambria Math" panose="02040503050406030204" pitchFamily="18" charset="0"/>
                            </a:rPr>
                            <m:t>𝑥</m:t>
                          </m:r>
                          <m:r>
                            <a:rPr lang="es-ES" sz="1600" i="1">
                              <a:latin typeface="Cambria Math" panose="02040503050406030204" pitchFamily="18" charset="0"/>
                            </a:rPr>
                            <m:t> 0.7</m:t>
                          </m:r>
                        </m:den>
                      </m:f>
                    </m:oMath>
                  </m:oMathPara>
                </a14:m>
                <a:endParaRPr lang="en-US" sz="1600" dirty="0"/>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𝑚𝑖𝑛</m:t>
                          </m:r>
                        </m:sub>
                      </m:sSub>
                      <m:r>
                        <a:rPr lang="es-ES" sz="1600" i="1">
                          <a:latin typeface="Cambria Math" panose="02040503050406030204" pitchFamily="18" charset="0"/>
                        </a:rPr>
                        <m:t>=</m:t>
                      </m:r>
                      <m:f>
                        <m:fPr>
                          <m:ctrlPr>
                            <a:rPr lang="en-US" sz="1600" i="1">
                              <a:latin typeface="Cambria Math" panose="02040503050406030204" pitchFamily="18" charset="0"/>
                            </a:rPr>
                          </m:ctrlPr>
                        </m:fPr>
                        <m:num>
                          <m:r>
                            <a:rPr lang="es-ES" sz="1600" i="1">
                              <a:latin typeface="Cambria Math" panose="02040503050406030204" pitchFamily="18" charset="0"/>
                            </a:rPr>
                            <m:t>6 </m:t>
                          </m:r>
                          <m:r>
                            <a:rPr lang="es-ES" sz="1600" i="1">
                              <a:latin typeface="Cambria Math" panose="02040503050406030204" pitchFamily="18" charset="0"/>
                            </a:rPr>
                            <m:t>𝑥</m:t>
                          </m:r>
                          <m:r>
                            <a:rPr lang="es-ES" sz="1600" i="1">
                              <a:latin typeface="Cambria Math" panose="02040503050406030204" pitchFamily="18" charset="0"/>
                            </a:rPr>
                            <m:t> 7.5 </m:t>
                          </m:r>
                          <m:r>
                            <a:rPr lang="es-ES" sz="1600" i="1">
                              <a:latin typeface="Cambria Math" panose="02040503050406030204" pitchFamily="18" charset="0"/>
                            </a:rPr>
                            <m:t>𝑚𝑚</m:t>
                          </m:r>
                        </m:num>
                        <m:den>
                          <m:r>
                            <a:rPr lang="es-ES" sz="1600" i="1">
                              <a:latin typeface="Cambria Math" panose="02040503050406030204" pitchFamily="18" charset="0"/>
                            </a:rPr>
                            <m:t>2 </m:t>
                          </m:r>
                          <m:r>
                            <a:rPr lang="es-ES" sz="1600" i="1">
                              <a:latin typeface="Cambria Math" panose="02040503050406030204" pitchFamily="18" charset="0"/>
                            </a:rPr>
                            <m:t>𝑥</m:t>
                          </m:r>
                          <m:r>
                            <a:rPr lang="es-ES" sz="1600" i="1">
                              <a:latin typeface="Cambria Math" panose="02040503050406030204" pitchFamily="18" charset="0"/>
                            </a:rPr>
                            <m:t> 0.7</m:t>
                          </m:r>
                        </m:den>
                      </m:f>
                    </m:oMath>
                  </m:oMathPara>
                </a14:m>
                <a:endParaRPr lang="en-US" sz="1600" dirty="0"/>
              </a:p>
              <a:p>
                <a:r>
                  <a:rPr lang="es-ES" sz="1600" dirty="0"/>
                  <a:t> </a:t>
                </a:r>
                <a:endParaRPr lang="en-US" sz="1600" dirty="0"/>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𝑚𝑖𝑛</m:t>
                          </m:r>
                        </m:sub>
                      </m:sSub>
                      <m:r>
                        <a:rPr lang="es-ES" sz="1600" i="1">
                          <a:latin typeface="Cambria Math" panose="02040503050406030204" pitchFamily="18" charset="0"/>
                        </a:rPr>
                        <m:t>=32.1429  [</m:t>
                      </m:r>
                      <m:r>
                        <a:rPr lang="es-ES" sz="1600" i="1">
                          <a:latin typeface="Cambria Math" panose="02040503050406030204" pitchFamily="18" charset="0"/>
                        </a:rPr>
                        <m:t>𝑚𝑚</m:t>
                      </m:r>
                      <m:r>
                        <a:rPr lang="es-ES" sz="1600" i="1">
                          <a:latin typeface="Cambria Math" panose="02040503050406030204" pitchFamily="18" charset="0"/>
                        </a:rPr>
                        <m:t>]</m:t>
                      </m:r>
                    </m:oMath>
                  </m:oMathPara>
                </a14:m>
                <a:endParaRPr lang="en-US" sz="1600" dirty="0"/>
              </a:p>
              <a:p>
                <a:r>
                  <a:rPr lang="es-ES" sz="1600" dirty="0"/>
                  <a:t> </a:t>
                </a:r>
                <a:endParaRPr lang="en-US" sz="1600" dirty="0"/>
              </a:p>
              <a:p>
                <a:r>
                  <a:rPr lang="es-ES" sz="1600" dirty="0"/>
                  <a:t> </a:t>
                </a:r>
                <a:endParaRPr lang="en-US" sz="1600" dirty="0"/>
              </a:p>
              <a:p>
                <a:r>
                  <a:rPr lang="es-ES" sz="1600" dirty="0"/>
                  <a:t>Donde:</a:t>
                </a:r>
                <a:endParaRPr lang="en-US" sz="1600" dirty="0"/>
              </a:p>
              <a:p>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rPr>
                        <m:t>𝑑</m:t>
                      </m:r>
                      <m:r>
                        <a:rPr lang="es-ES" sz="1600" i="1">
                          <a:latin typeface="Cambria Math" panose="02040503050406030204" pitchFamily="18" charset="0"/>
                        </a:rPr>
                        <m:t>=0.5 ×</m:t>
                      </m:r>
                      <m:sSub>
                        <m:sSubPr>
                          <m:ctrlPr>
                            <a:rPr lang="en-US" sz="1600" i="1">
                              <a:latin typeface="Cambria Math" panose="02040503050406030204" pitchFamily="18" charset="0"/>
                            </a:rPr>
                          </m:ctrlPr>
                        </m:sSubPr>
                        <m:e>
                          <m:r>
                            <a:rPr lang="es-ES" sz="1600" i="1">
                              <a:latin typeface="Cambria Math" panose="02040503050406030204" pitchFamily="18" charset="0"/>
                            </a:rPr>
                            <m:t>𝑙𝑎𝑚𝑏𝑑𝑎</m:t>
                          </m:r>
                        </m:e>
                        <m:sub>
                          <m:r>
                            <a:rPr lang="es-ES" sz="1600" i="1">
                              <a:latin typeface="Cambria Math" panose="02040503050406030204" pitchFamily="18" charset="0"/>
                            </a:rPr>
                            <m:t>0</m:t>
                          </m:r>
                        </m:sub>
                      </m:sSub>
                    </m:oMath>
                  </m:oMathPara>
                </a14:m>
                <a:endParaRPr lang="en-US" sz="1600" dirty="0"/>
              </a:p>
              <a:p>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rPr>
                        <m:t>𝑑</m:t>
                      </m:r>
                      <m:r>
                        <a:rPr lang="es-ES" sz="1600" i="1">
                          <a:latin typeface="Cambria Math" panose="02040503050406030204" pitchFamily="18" charset="0"/>
                        </a:rPr>
                        <m:t>=0.5 ×0.015=0.0075 </m:t>
                      </m:r>
                      <m:d>
                        <m:dPr>
                          <m:begChr m:val="["/>
                          <m:endChr m:val="]"/>
                          <m:ctrlPr>
                            <a:rPr lang="en-US" sz="1600" i="1">
                              <a:latin typeface="Cambria Math" panose="02040503050406030204" pitchFamily="18" charset="0"/>
                            </a:rPr>
                          </m:ctrlPr>
                        </m:dPr>
                        <m:e>
                          <m:r>
                            <a:rPr lang="es-ES" sz="1600" i="1">
                              <a:latin typeface="Cambria Math" panose="02040503050406030204" pitchFamily="18" charset="0"/>
                            </a:rPr>
                            <m:t>𝑚</m:t>
                          </m:r>
                        </m:e>
                      </m:d>
                      <m:r>
                        <a:rPr lang="es-ES" sz="1600" i="1">
                          <a:latin typeface="Cambria Math" panose="02040503050406030204" pitchFamily="18" charset="0"/>
                        </a:rPr>
                        <m:t>=7.5 [</m:t>
                      </m:r>
                      <m:r>
                        <a:rPr lang="es-ES" sz="1600" i="1">
                          <a:latin typeface="Cambria Math" panose="02040503050406030204" pitchFamily="18" charset="0"/>
                        </a:rPr>
                        <m:t>𝑚𝑚</m:t>
                      </m:r>
                      <m:r>
                        <a:rPr lang="es-ES" sz="1600" i="1">
                          <a:latin typeface="Cambria Math" panose="02040503050406030204" pitchFamily="18" charset="0"/>
                        </a:rPr>
                        <m:t>]</m:t>
                      </m:r>
                    </m:oMath>
                  </m:oMathPara>
                </a14:m>
                <a:endParaRPr lang="en-US" sz="1600" dirty="0"/>
              </a:p>
              <a:p>
                <a:endParaRPr lang="es-ES" sz="1600" dirty="0"/>
              </a:p>
              <a:p>
                <a:endParaRPr lang="es-ES" sz="1600" dirty="0"/>
              </a:p>
              <a:p>
                <a:r>
                  <a:rPr lang="es-ES" sz="1600" dirty="0"/>
                  <a:t>Longitud Focal </a:t>
                </a:r>
                <a14:m>
                  <m:oMath xmlns:m="http://schemas.openxmlformats.org/officeDocument/2006/math">
                    <m:r>
                      <a:rPr lang="es-ES" sz="1600" i="1">
                        <a:latin typeface="Cambria Math" panose="02040503050406030204" pitchFamily="18" charset="0"/>
                      </a:rPr>
                      <m:t>𝐹</m:t>
                    </m:r>
                    <m:r>
                      <a:rPr lang="es-ES" sz="1600" i="1">
                        <a:latin typeface="Cambria Math" panose="02040503050406030204" pitchFamily="18" charset="0"/>
                      </a:rPr>
                      <m:t>=38.9 </m:t>
                    </m:r>
                    <m:d>
                      <m:dPr>
                        <m:begChr m:val="["/>
                        <m:endChr m:val="]"/>
                        <m:ctrlPr>
                          <a:rPr lang="en-US" sz="1600" i="1">
                            <a:latin typeface="Cambria Math" panose="02040503050406030204" pitchFamily="18" charset="0"/>
                          </a:rPr>
                        </m:ctrlPr>
                      </m:dPr>
                      <m:e>
                        <m:r>
                          <a:rPr lang="es-ES" sz="1600" i="1">
                            <a:latin typeface="Cambria Math" panose="02040503050406030204" pitchFamily="18" charset="0"/>
                          </a:rPr>
                          <m:t>𝑚𝑚</m:t>
                        </m:r>
                      </m:e>
                    </m:d>
                  </m:oMath>
                </a14:m>
                <a:r>
                  <a:rPr lang="es-ES" sz="1600" dirty="0"/>
                  <a:t> este valor es superior al valor de </a:t>
                </a:r>
                <a14:m>
                  <m:oMath xmlns:m="http://schemas.openxmlformats.org/officeDocument/2006/math">
                    <m:r>
                      <a:rPr lang="es-ES" sz="1600" i="1">
                        <a:latin typeface="Cambria Math" panose="02040503050406030204" pitchFamily="18" charset="0"/>
                      </a:rPr>
                      <m:t> </m:t>
                    </m:r>
                    <m:sSub>
                      <m:sSubPr>
                        <m:ctrlPr>
                          <a:rPr lang="en-U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𝑚𝑖𝑛</m:t>
                        </m:r>
                      </m:sub>
                    </m:sSub>
                  </m:oMath>
                </a14:m>
                <a:r>
                  <a:rPr lang="es-ES" sz="1600" dirty="0"/>
                  <a:t> por lo que se garantiza la longitud focal para el diseño del Lente de </a:t>
                </a:r>
                <a:r>
                  <a:rPr lang="es-ES" sz="1600" dirty="0" err="1"/>
                  <a:t>Rotman</a:t>
                </a:r>
                <a:r>
                  <a:rPr lang="es-ES" sz="1600" dirty="0"/>
                  <a:t>.</a:t>
                </a:r>
                <a:endParaRPr lang="en-US" sz="1600" dirty="0"/>
              </a:p>
              <a:p>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628651" y="631972"/>
                <a:ext cx="8274048" cy="5258234"/>
              </a:xfrm>
              <a:prstGeom prst="rect">
                <a:avLst/>
              </a:prstGeom>
              <a:blipFill rotWithShape="0">
                <a:blip r:embed="rId2"/>
                <a:stretch>
                  <a:fillRect l="-368" t="-348"/>
                </a:stretch>
              </a:blipFill>
            </p:spPr>
            <p:txBody>
              <a:bodyPr/>
              <a:lstStyle/>
              <a:p>
                <a:r>
                  <a:rPr lang="en-US">
                    <a:noFill/>
                  </a:rPr>
                  <a:t> </a:t>
                </a:r>
              </a:p>
            </p:txBody>
          </p:sp>
        </mc:Fallback>
      </mc:AlternateContent>
    </p:spTree>
    <p:extLst>
      <p:ext uri="{BB962C8B-B14F-4D97-AF65-F5344CB8AC3E}">
        <p14:creationId xmlns:p14="http://schemas.microsoft.com/office/powerpoint/2010/main" val="408384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61347" y="0"/>
            <a:ext cx="5493753" cy="584200"/>
          </a:xfrm>
        </p:spPr>
        <p:txBody>
          <a:bodyPr/>
          <a:lstStyle/>
          <a:p>
            <a:pPr algn="r"/>
            <a:r>
              <a:rPr lang="es-ES" b="0" dirty="0">
                <a:solidFill>
                  <a:srgbClr val="FF0000"/>
                </a:solidFill>
              </a:rPr>
              <a:t>Perfil del Lente de </a:t>
            </a:r>
            <a:r>
              <a:rPr lang="es-ES" b="0" dirty="0" err="1">
                <a:solidFill>
                  <a:srgbClr val="FF0000"/>
                </a:solidFill>
              </a:rPr>
              <a:t>Rotman</a:t>
            </a:r>
            <a:endParaRPr lang="en-US" b="0" dirty="0">
              <a:solidFill>
                <a:srgbClr val="FF0000"/>
              </a:solidFill>
            </a:endParaRP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l="30995" r="31964"/>
          <a:stretch/>
        </p:blipFill>
        <p:spPr bwMode="auto">
          <a:xfrm>
            <a:off x="4090737" y="1142361"/>
            <a:ext cx="4515474" cy="461904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CuadroTexto 4"/>
              <p:cNvSpPr txBox="1"/>
              <p:nvPr/>
            </p:nvSpPr>
            <p:spPr>
              <a:xfrm>
                <a:off x="433137" y="1251282"/>
                <a:ext cx="3513221" cy="3477875"/>
              </a:xfrm>
              <a:prstGeom prst="rect">
                <a:avLst/>
              </a:prstGeom>
              <a:noFill/>
            </p:spPr>
            <p:txBody>
              <a:bodyPr wrap="square" rtlCol="0">
                <a:spAutoFit/>
              </a:bodyPr>
              <a:lstStyle/>
              <a:p>
                <a:pPr algn="just"/>
                <a:r>
                  <a:rPr lang="es-ES" sz="2000" dirty="0"/>
                  <a:t>Se uso sustrato Rogers </a:t>
                </a:r>
                <a:r>
                  <a:rPr lang="es-ES" sz="2000" dirty="0" err="1"/>
                  <a:t>Duroid</a:t>
                </a:r>
                <a:r>
                  <a:rPr lang="es-ES" sz="2000" dirty="0"/>
                  <a:t> RT5880 de alta frecuencia (hasta40 GHz)  </a:t>
                </a:r>
                <a14:m>
                  <m:oMath xmlns:m="http://schemas.openxmlformats.org/officeDocument/2006/math">
                    <m:sSub>
                      <m:sSubPr>
                        <m:ctrlPr>
                          <a:rPr lang="en-US" sz="2000" i="1">
                            <a:latin typeface="Cambria Math" panose="02040503050406030204" pitchFamily="18" charset="0"/>
                          </a:rPr>
                        </m:ctrlPr>
                      </m:sSubPr>
                      <m:e>
                        <m:r>
                          <a:rPr lang="es-ES" sz="2000" i="1">
                            <a:latin typeface="Cambria Math" panose="02040503050406030204" pitchFamily="18" charset="0"/>
                          </a:rPr>
                          <m:t>𝐸</m:t>
                        </m:r>
                      </m:e>
                      <m:sub>
                        <m:r>
                          <a:rPr lang="es-ES" sz="2000" i="1">
                            <a:latin typeface="Cambria Math" panose="02040503050406030204" pitchFamily="18" charset="0"/>
                          </a:rPr>
                          <m:t>𝑟</m:t>
                        </m:r>
                      </m:sub>
                    </m:sSub>
                  </m:oMath>
                </a14:m>
                <a:r>
                  <a:rPr lang="es-ES" sz="2000" baseline="-25000" dirty="0"/>
                  <a:t> </a:t>
                </a:r>
                <a:r>
                  <a:rPr lang="es-ES" sz="2000" dirty="0"/>
                  <a:t>es 2.2. </a:t>
                </a:r>
              </a:p>
              <a:p>
                <a:pPr algn="just"/>
                <a:endParaRPr lang="es-ES" sz="2000" dirty="0"/>
              </a:p>
              <a:p>
                <a:pPr marL="342900" indent="-342900" algn="just">
                  <a:buFont typeface="Arial" panose="020B0604020202020204" pitchFamily="34" charset="0"/>
                  <a:buChar char="•"/>
                </a:pPr>
                <a:r>
                  <a:rPr lang="es-ES" sz="2000" dirty="0"/>
                  <a:t>Utilizado para la fabricación de circuitos de microondas</a:t>
                </a:r>
              </a:p>
              <a:p>
                <a:pPr marL="342900" indent="-342900" algn="just">
                  <a:buFont typeface="Arial" panose="020B0604020202020204" pitchFamily="34" charset="0"/>
                  <a:buChar char="•"/>
                </a:pPr>
                <a:r>
                  <a:rPr lang="es-ES" sz="2000" dirty="0"/>
                  <a:t>Costo relativamente bajo</a:t>
                </a:r>
              </a:p>
              <a:p>
                <a:pPr algn="just"/>
                <a:endParaRPr lang="es-ES" sz="2000" dirty="0"/>
              </a:p>
              <a:p>
                <a:pPr algn="just"/>
                <a:r>
                  <a:rPr lang="es-ES" sz="2000" dirty="0"/>
                  <a:t>Longitud Focal </a:t>
                </a:r>
                <a14:m>
                  <m:oMath xmlns:m="http://schemas.openxmlformats.org/officeDocument/2006/math">
                    <m:r>
                      <a:rPr lang="es-ES" sz="2000" i="1">
                        <a:latin typeface="Cambria Math" panose="02040503050406030204" pitchFamily="18" charset="0"/>
                      </a:rPr>
                      <m:t>𝐹</m:t>
                    </m:r>
                    <m:r>
                      <a:rPr lang="es-ES" sz="2000" i="1">
                        <a:latin typeface="Cambria Math" panose="02040503050406030204" pitchFamily="18" charset="0"/>
                      </a:rPr>
                      <m:t>=38.9 </m:t>
                    </m:r>
                    <m:d>
                      <m:dPr>
                        <m:begChr m:val="["/>
                        <m:endChr m:val="]"/>
                        <m:ctrlPr>
                          <a:rPr lang="en-US" sz="2000" i="1">
                            <a:latin typeface="Cambria Math" panose="02040503050406030204" pitchFamily="18" charset="0"/>
                          </a:rPr>
                        </m:ctrlPr>
                      </m:dPr>
                      <m:e>
                        <m:r>
                          <a:rPr lang="es-ES" sz="2000" i="1">
                            <a:latin typeface="Cambria Math" panose="02040503050406030204" pitchFamily="18" charset="0"/>
                          </a:rPr>
                          <m:t>𝑚𝑚</m:t>
                        </m:r>
                      </m:e>
                    </m:d>
                  </m:oMath>
                </a14:m>
                <a:r>
                  <a:rPr lang="es-ES" sz="2000" dirty="0"/>
                  <a:t> este valor es superior al valor de </a:t>
                </a:r>
                <a14:m>
                  <m:oMath xmlns:m="http://schemas.openxmlformats.org/officeDocument/2006/math">
                    <m:r>
                      <a:rPr lang="es-ES" sz="2000" i="1">
                        <a:latin typeface="Cambria Math" panose="02040503050406030204" pitchFamily="18" charset="0"/>
                      </a:rPr>
                      <m:t> </m:t>
                    </m:r>
                    <m:sSub>
                      <m:sSubPr>
                        <m:ctrlPr>
                          <a:rPr lang="en-US" sz="2000" i="1">
                            <a:latin typeface="Cambria Math" panose="02040503050406030204" pitchFamily="18" charset="0"/>
                          </a:rPr>
                        </m:ctrlPr>
                      </m:sSubPr>
                      <m:e>
                        <m:r>
                          <a:rPr lang="es-ES" sz="2000" i="1">
                            <a:latin typeface="Cambria Math" panose="02040503050406030204" pitchFamily="18" charset="0"/>
                          </a:rPr>
                          <m:t>𝐹</m:t>
                        </m:r>
                      </m:e>
                      <m:sub>
                        <m:r>
                          <a:rPr lang="es-ES" sz="2000" i="1">
                            <a:latin typeface="Cambria Math" panose="02040503050406030204" pitchFamily="18" charset="0"/>
                          </a:rPr>
                          <m:t>𝑚𝑖𝑛</m:t>
                        </m:r>
                      </m:sub>
                    </m:sSub>
                  </m:oMath>
                </a14:m>
                <a:endParaRPr lang="en-US" sz="20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433137" y="1251282"/>
                <a:ext cx="3513221" cy="3477875"/>
              </a:xfrm>
              <a:prstGeom prst="rect">
                <a:avLst/>
              </a:prstGeom>
              <a:blipFill rotWithShape="0">
                <a:blip r:embed="rId3"/>
                <a:stretch>
                  <a:fillRect l="-1736" t="-876" r="-1910" b="-2102"/>
                </a:stretch>
              </a:blipFill>
            </p:spPr>
            <p:txBody>
              <a:bodyPr/>
              <a:lstStyle/>
              <a:p>
                <a:r>
                  <a:rPr lang="en-US">
                    <a:noFill/>
                  </a:rPr>
                  <a:t> </a:t>
                </a:r>
              </a:p>
            </p:txBody>
          </p:sp>
        </mc:Fallback>
      </mc:AlternateContent>
    </p:spTree>
    <p:extLst>
      <p:ext uri="{BB962C8B-B14F-4D97-AF65-F5344CB8AC3E}">
        <p14:creationId xmlns:p14="http://schemas.microsoft.com/office/powerpoint/2010/main" val="3597804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b="0" dirty="0">
                <a:solidFill>
                  <a:srgbClr val="FF0000"/>
                </a:solidFill>
              </a:rPr>
              <a:t>Diseño paredes laterales</a:t>
            </a:r>
            <a:endParaRPr lang="en-US" sz="2800" b="0" dirty="0">
              <a:solidFill>
                <a:srgbClr val="FF0000"/>
              </a:solidFill>
            </a:endParaRPr>
          </a:p>
        </p:txBody>
      </p:sp>
      <p:pic>
        <p:nvPicPr>
          <p:cNvPr id="4" name="Imagen 3"/>
          <p:cNvPicPr/>
          <p:nvPr/>
        </p:nvPicPr>
        <p:blipFill rotWithShape="1">
          <a:blip r:embed="rId2">
            <a:extLst>
              <a:ext uri="{28A0092B-C50C-407E-A947-70E740481C1C}">
                <a14:useLocalDpi xmlns:a14="http://schemas.microsoft.com/office/drawing/2010/main" val="0"/>
              </a:ext>
            </a:extLst>
          </a:blip>
          <a:srcRect l="2268" t="3867" r="1915" b="2184"/>
          <a:stretch/>
        </p:blipFill>
        <p:spPr bwMode="auto">
          <a:xfrm>
            <a:off x="2397125" y="584200"/>
            <a:ext cx="4480560" cy="3657600"/>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909320" y="4438062"/>
            <a:ext cx="7456170" cy="1631216"/>
          </a:xfrm>
          <a:prstGeom prst="rect">
            <a:avLst/>
          </a:prstGeom>
        </p:spPr>
        <p:txBody>
          <a:bodyPr wrap="square">
            <a:spAutoFit/>
          </a:bodyPr>
          <a:lstStyle/>
          <a:p>
            <a:pPr algn="ctr"/>
            <a:r>
              <a:rPr lang="es-EC" sz="2000" dirty="0"/>
              <a:t>Modelo ideal, potencia transmitida puerto de entrada es absorbida por puertos de salida, </a:t>
            </a:r>
            <a:r>
              <a:rPr lang="es-EC" sz="2000" b="1" dirty="0"/>
              <a:t>no existen señales reflejadas.</a:t>
            </a:r>
          </a:p>
          <a:p>
            <a:pPr algn="ctr"/>
            <a:endParaRPr lang="es-EC" sz="2000" b="1" dirty="0"/>
          </a:p>
          <a:p>
            <a:pPr algn="ctr"/>
            <a:r>
              <a:rPr lang="es-EC" sz="2000" dirty="0"/>
              <a:t>Real, </a:t>
            </a:r>
            <a:r>
              <a:rPr lang="es-EC" sz="2000" b="1" dirty="0"/>
              <a:t>no toda la potencia es captada por los puertos. </a:t>
            </a:r>
            <a:r>
              <a:rPr lang="es-EC" sz="2000" dirty="0"/>
              <a:t>Una parte reflejará hacia el interior, </a:t>
            </a:r>
            <a:r>
              <a:rPr lang="es-EC" sz="2000" b="1" dirty="0"/>
              <a:t>afectando su funcionamiento</a:t>
            </a:r>
          </a:p>
        </p:txBody>
      </p:sp>
    </p:spTree>
    <p:extLst>
      <p:ext uri="{BB962C8B-B14F-4D97-AF65-F5344CB8AC3E}">
        <p14:creationId xmlns:p14="http://schemas.microsoft.com/office/powerpoint/2010/main" val="2226908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b="0" dirty="0">
                <a:solidFill>
                  <a:srgbClr val="FF0000"/>
                </a:solidFill>
              </a:rPr>
              <a:t>Perfil Lente de </a:t>
            </a:r>
            <a:r>
              <a:rPr lang="es-ES" sz="2800" b="0" dirty="0" err="1">
                <a:solidFill>
                  <a:srgbClr val="FF0000"/>
                </a:solidFill>
              </a:rPr>
              <a:t>Rotman</a:t>
            </a:r>
            <a:r>
              <a:rPr lang="es-ES" sz="2800" b="0" dirty="0">
                <a:solidFill>
                  <a:srgbClr val="FF0000"/>
                </a:solidFill>
              </a:rPr>
              <a:t> 2D</a:t>
            </a:r>
            <a:endParaRPr lang="en-US" sz="2800" b="0" dirty="0">
              <a:solidFill>
                <a:srgbClr val="FF0000"/>
              </a:solidFill>
            </a:endParaRPr>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1677695020"/>
                  </p:ext>
                </p:extLst>
              </p:nvPr>
            </p:nvGraphicFramePr>
            <p:xfrm>
              <a:off x="2594956" y="725100"/>
              <a:ext cx="4295775" cy="4781551"/>
            </p:xfrm>
            <a:graphic>
              <a:graphicData uri="http://schemas.openxmlformats.org/drawingml/2006/table">
                <a:tbl>
                  <a:tblPr firstRow="1" firstCol="1" bandRow="1">
                    <a:tableStyleId>{2D5ABB26-0587-4C30-8999-92F81FD0307C}</a:tableStyleId>
                  </a:tblPr>
                  <a:tblGrid>
                    <a:gridCol w="1407044">
                      <a:extLst>
                        <a:ext uri="{9D8B030D-6E8A-4147-A177-3AD203B41FA5}">
                          <a16:colId xmlns:a16="http://schemas.microsoft.com/office/drawing/2014/main" val="20000"/>
                        </a:ext>
                      </a:extLst>
                    </a:gridCol>
                    <a:gridCol w="2888731">
                      <a:extLst>
                        <a:ext uri="{9D8B030D-6E8A-4147-A177-3AD203B41FA5}">
                          <a16:colId xmlns:a16="http://schemas.microsoft.com/office/drawing/2014/main" val="20001"/>
                        </a:ext>
                      </a:extLst>
                    </a:gridCol>
                  </a:tblGrid>
                  <a:tr h="337894">
                    <a:tc>
                      <a:txBody>
                        <a:bodyPr/>
                        <a:lstStyle/>
                        <a:p>
                          <a:pPr marL="0" marR="0" indent="0" algn="ctr">
                            <a:spcBef>
                              <a:spcPts val="0"/>
                            </a:spcBef>
                            <a:spcAft>
                              <a:spcPts val="0"/>
                            </a:spcAft>
                          </a:pPr>
                          <a:r>
                            <a:rPr lang="es-ES" sz="1800" b="1" dirty="0" err="1">
                              <a:effectLst/>
                            </a:rPr>
                            <a:t>v</a:t>
                          </a:r>
                          <a:r>
                            <a:rPr lang="es-ES" sz="1800" b="1" baseline="-25000" dirty="0" err="1">
                              <a:effectLst/>
                            </a:rPr>
                            <a:t>o</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Velocidad de la luz [m/s]</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7894">
                    <a:tc>
                      <a:txBody>
                        <a:bodyPr/>
                        <a:lstStyle/>
                        <a:p>
                          <a:pPr marL="0" marR="0" indent="0" algn="ctr">
                            <a:spcBef>
                              <a:spcPts val="0"/>
                            </a:spcBef>
                            <a:spcAft>
                              <a:spcPts val="0"/>
                            </a:spcAft>
                          </a:pPr>
                          <a:r>
                            <a:rPr lang="es-ES" sz="1800" b="1">
                              <a:effectLst/>
                            </a:rPr>
                            <a:t>f</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Frecuencia de diseño [Hz]</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5247">
                    <a:tc>
                      <a:txBody>
                        <a:bodyPr/>
                        <a:lstStyle/>
                        <a:p>
                          <a:pPr marL="0" marR="0" indent="0" algn="ctr">
                            <a:spcBef>
                              <a:spcPts val="0"/>
                            </a:spcBef>
                            <a:spcAft>
                              <a:spcPts val="0"/>
                            </a:spcAft>
                          </a:pPr>
                          <a:r>
                            <a:rPr lang="es-ES" sz="1800" b="1">
                              <a:effectLst/>
                            </a:rPr>
                            <a:t>Lambda</a:t>
                          </a:r>
                          <a:r>
                            <a:rPr lang="es-ES" sz="1800" b="1" baseline="-25000">
                              <a:effectLst/>
                            </a:rPr>
                            <a:t>0 </a:t>
                          </a:r>
                          <a14:m>
                            <m:oMath xmlns:m="http://schemas.openxmlformats.org/officeDocument/2006/math">
                              <m:r>
                                <a:rPr lang="es-ES" sz="1800" b="1" baseline="-25000">
                                  <a:effectLst/>
                                  <a:latin typeface="Cambria Math" panose="02040503050406030204" pitchFamily="18" charset="0"/>
                                </a:rPr>
                                <m:t>=</m:t>
                              </m:r>
                              <m:f>
                                <m:fPr>
                                  <m:ctrlPr>
                                    <a:rPr lang="en-US" sz="1800" b="1" i="1" baseline="-25000">
                                      <a:effectLst/>
                                      <a:latin typeface="Cambria Math" panose="02040503050406030204" pitchFamily="18" charset="0"/>
                                    </a:rPr>
                                  </m:ctrlPr>
                                </m:fPr>
                                <m:num>
                                  <m:sSub>
                                    <m:sSubPr>
                                      <m:ctrlPr>
                                        <a:rPr lang="en-US" sz="1800" b="1" i="1" baseline="-25000">
                                          <a:effectLst/>
                                          <a:latin typeface="Cambria Math" panose="02040503050406030204" pitchFamily="18" charset="0"/>
                                        </a:rPr>
                                      </m:ctrlPr>
                                    </m:sSubPr>
                                    <m:e>
                                      <m:r>
                                        <a:rPr lang="es-ES" sz="1800" b="1" i="1" baseline="-25000">
                                          <a:effectLst/>
                                          <a:latin typeface="Cambria Math" panose="02040503050406030204" pitchFamily="18" charset="0"/>
                                        </a:rPr>
                                        <m:t>𝐯</m:t>
                                      </m:r>
                                    </m:e>
                                    <m:sub>
                                      <m:r>
                                        <a:rPr lang="es-ES" sz="1800" b="1" baseline="-25000">
                                          <a:effectLst/>
                                          <a:latin typeface="Cambria Math" panose="02040503050406030204" pitchFamily="18" charset="0"/>
                                        </a:rPr>
                                        <m:t>𝟎</m:t>
                                      </m:r>
                                    </m:sub>
                                  </m:sSub>
                                </m:num>
                                <m:den>
                                  <m:r>
                                    <a:rPr lang="es-ES" sz="1800" b="1" i="1" baseline="-25000">
                                      <a:effectLst/>
                                      <a:latin typeface="Cambria Math" panose="02040503050406030204" pitchFamily="18" charset="0"/>
                                    </a:rPr>
                                    <m:t>𝐟</m:t>
                                  </m:r>
                                </m:den>
                              </m:f>
                            </m:oMath>
                          </a14:m>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Longitud de onda en vacío [m]</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9472">
                    <a:tc>
                      <a:txBody>
                        <a:bodyPr/>
                        <a:lstStyle/>
                        <a:p>
                          <a:pPr marL="0" marR="0" indent="0" algn="ctr">
                            <a:spcBef>
                              <a:spcPts val="0"/>
                            </a:spcBef>
                            <a:spcAft>
                              <a:spcPts val="0"/>
                            </a:spcAft>
                          </a:pPr>
                          <a:r>
                            <a:rPr lang="es-ES" sz="1800" b="1">
                              <a:effectLst/>
                            </a:rPr>
                            <a:t>Er</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Permitividad relativa (sustrato dieléctrico)</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7894">
                    <a:tc>
                      <a:txBody>
                        <a:bodyPr/>
                        <a:lstStyle/>
                        <a:p>
                          <a:pPr marL="0" marR="0" indent="0" algn="ctr">
                            <a:spcBef>
                              <a:spcPts val="0"/>
                            </a:spcBef>
                            <a:spcAft>
                              <a:spcPts val="0"/>
                            </a:spcAft>
                          </a:pPr>
                          <a:r>
                            <a:rPr lang="es-ES" sz="1800" b="1">
                              <a:effectLst/>
                            </a:rPr>
                            <a:t>Nb</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Numero puertos de entrada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7894">
                    <a:tc>
                      <a:txBody>
                        <a:bodyPr/>
                        <a:lstStyle/>
                        <a:p>
                          <a:pPr marL="0" marR="0" indent="0" algn="ctr">
                            <a:spcBef>
                              <a:spcPts val="0"/>
                            </a:spcBef>
                            <a:spcAft>
                              <a:spcPts val="0"/>
                            </a:spcAft>
                          </a:pPr>
                          <a:r>
                            <a:rPr lang="es-ES" sz="1800" b="1">
                              <a:effectLst/>
                            </a:rPr>
                            <a:t>Na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dirty="0">
                              <a:effectLst/>
                            </a:rPr>
                            <a:t>Numero puertos de salida</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7894">
                    <a:tc>
                      <a:txBody>
                        <a:bodyPr/>
                        <a:lstStyle/>
                        <a:p>
                          <a:pPr marL="0" marR="0" indent="0" algn="ctr">
                            <a:spcBef>
                              <a:spcPts val="0"/>
                            </a:spcBef>
                            <a:spcAft>
                              <a:spcPts val="0"/>
                            </a:spcAft>
                          </a:pPr>
                          <a:r>
                            <a:rPr lang="es-ES" sz="1800" b="1">
                              <a:effectLst/>
                            </a:rPr>
                            <a:t>Nd</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Numero de puertos dummy</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7894">
                    <a:tc>
                      <a:txBody>
                        <a:bodyPr/>
                        <a:lstStyle/>
                        <a:p>
                          <a:pPr marL="0" marR="0" indent="0" algn="ctr">
                            <a:spcBef>
                              <a:spcPts val="0"/>
                            </a:spcBef>
                            <a:spcAft>
                              <a:spcPts val="0"/>
                            </a:spcAft>
                          </a:pPr>
                          <a:r>
                            <a:rPr lang="es-ES" sz="1800" b="1">
                              <a:effectLst/>
                            </a:rPr>
                            <a:t>thetha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Ángulo de dirección del arreglo</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7894">
                    <a:tc>
                      <a:txBody>
                        <a:bodyPr/>
                        <a:lstStyle/>
                        <a:p>
                          <a:pPr marL="0" marR="0" indent="0" algn="ctr">
                            <a:spcBef>
                              <a:spcPts val="0"/>
                            </a:spcBef>
                            <a:spcAft>
                              <a:spcPts val="0"/>
                            </a:spcAft>
                          </a:pPr>
                          <a:r>
                            <a:rPr lang="es-ES" sz="1800" b="1">
                              <a:effectLst/>
                            </a:rPr>
                            <a:t>alpha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Angulo focal</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7894">
                    <a:tc>
                      <a:txBody>
                        <a:bodyPr/>
                        <a:lstStyle/>
                        <a:p>
                          <a:pPr marL="0" marR="0" indent="0" algn="ctr">
                            <a:spcBef>
                              <a:spcPts val="0"/>
                            </a:spcBef>
                            <a:spcAft>
                              <a:spcPts val="0"/>
                            </a:spcAft>
                          </a:pPr>
                          <a:r>
                            <a:rPr lang="es-ES" sz="1800" b="1">
                              <a:effectLst/>
                            </a:rPr>
                            <a:t>beta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Relación focal</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75786">
                    <a:tc>
                      <a:txBody>
                        <a:bodyPr/>
                        <a:lstStyle/>
                        <a:p>
                          <a:pPr marL="0" marR="0" indent="0" algn="ctr">
                            <a:spcBef>
                              <a:spcPts val="0"/>
                            </a:spcBef>
                            <a:spcAft>
                              <a:spcPts val="0"/>
                            </a:spcAft>
                          </a:pPr>
                          <a:r>
                            <a:rPr lang="es-ES" sz="1800" b="1">
                              <a:effectLst/>
                            </a:rPr>
                            <a:t>gamma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Factor de expansión  sin(phi)/sin(alpha)</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7894">
                    <a:tc>
                      <a:txBody>
                        <a:bodyPr/>
                        <a:lstStyle/>
                        <a:p>
                          <a:pPr marL="0" marR="0" indent="0" algn="ctr">
                            <a:spcBef>
                              <a:spcPts val="0"/>
                            </a:spcBef>
                            <a:spcAft>
                              <a:spcPts val="0"/>
                            </a:spcAft>
                          </a:pPr>
                          <a:r>
                            <a:rPr lang="es-ES" sz="1800" b="1" dirty="0">
                              <a:effectLst/>
                            </a:rPr>
                            <a:t>F</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dirty="0">
                              <a:effectLst/>
                            </a:rPr>
                            <a:t>Longitud focal en el eje</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mc:Choice>
        <mc:Fallback xmlns="">
          <p:graphicFrame>
            <p:nvGraphicFramePr>
              <p:cNvPr id="4" name="Marcador de contenido 3"/>
              <p:cNvGraphicFramePr>
                <a:graphicFrameLocks noGrp="1"/>
              </p:cNvGraphicFramePr>
              <p:nvPr>
                <p:ph idx="1"/>
                <p:extLst>
                  <p:ext uri="{D42A27DB-BD31-4B8C-83A1-F6EECF244321}">
                    <p14:modId xmlns:p14="http://schemas.microsoft.com/office/powerpoint/2010/main" val="1677695020"/>
                  </p:ext>
                </p:extLst>
              </p:nvPr>
            </p:nvGraphicFramePr>
            <p:xfrm>
              <a:off x="2594956" y="725100"/>
              <a:ext cx="4295775" cy="4781551"/>
            </p:xfrm>
            <a:graphic>
              <a:graphicData uri="http://schemas.openxmlformats.org/drawingml/2006/table">
                <a:tbl>
                  <a:tblPr firstRow="1" firstCol="1" bandRow="1">
                    <a:tableStyleId>{2D5ABB26-0587-4C30-8999-92F81FD0307C}</a:tableStyleId>
                  </a:tblPr>
                  <a:tblGrid>
                    <a:gridCol w="1407044"/>
                    <a:gridCol w="2888731"/>
                  </a:tblGrid>
                  <a:tr h="337894">
                    <a:tc>
                      <a:txBody>
                        <a:bodyPr/>
                        <a:lstStyle/>
                        <a:p>
                          <a:pPr marL="0" marR="0" indent="0" algn="ctr">
                            <a:spcBef>
                              <a:spcPts val="0"/>
                            </a:spcBef>
                            <a:spcAft>
                              <a:spcPts val="0"/>
                            </a:spcAft>
                          </a:pPr>
                          <a:r>
                            <a:rPr lang="es-ES" sz="1800" b="1" dirty="0" err="1">
                              <a:effectLst/>
                            </a:rPr>
                            <a:t>v</a:t>
                          </a:r>
                          <a:r>
                            <a:rPr lang="es-ES" sz="1800" b="1" baseline="-25000" dirty="0" err="1">
                              <a:effectLst/>
                            </a:rPr>
                            <a:t>o</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Velocidad de la luz [m/s]</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894">
                    <a:tc>
                      <a:txBody>
                        <a:bodyPr/>
                        <a:lstStyle/>
                        <a:p>
                          <a:pPr marL="0" marR="0" indent="0" algn="ctr">
                            <a:spcBef>
                              <a:spcPts val="0"/>
                            </a:spcBef>
                            <a:spcAft>
                              <a:spcPts val="0"/>
                            </a:spcAft>
                          </a:pPr>
                          <a:r>
                            <a:rPr lang="es-ES" sz="1800" b="1">
                              <a:effectLst/>
                            </a:rPr>
                            <a:t>f</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Frecuencia de diseño [Hz]</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247">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433" t="-168493" r="-206494" b="-841096"/>
                          </a:stretch>
                        </a:blipFill>
                      </a:tcPr>
                    </a:tc>
                    <a:tc>
                      <a:txBody>
                        <a:bodyPr/>
                        <a:lstStyle/>
                        <a:p>
                          <a:pPr marL="0" marR="0" indent="0" algn="ctr">
                            <a:spcBef>
                              <a:spcPts val="0"/>
                            </a:spcBef>
                            <a:spcAft>
                              <a:spcPts val="0"/>
                            </a:spcAft>
                          </a:pPr>
                          <a:r>
                            <a:rPr lang="es-ES" sz="1600">
                              <a:effectLst/>
                            </a:rPr>
                            <a:t>Longitud de onda en vacío [m]</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9472">
                    <a:tc>
                      <a:txBody>
                        <a:bodyPr/>
                        <a:lstStyle/>
                        <a:p>
                          <a:pPr marL="0" marR="0" indent="0" algn="ctr">
                            <a:spcBef>
                              <a:spcPts val="0"/>
                            </a:spcBef>
                            <a:spcAft>
                              <a:spcPts val="0"/>
                            </a:spcAft>
                          </a:pPr>
                          <a:r>
                            <a:rPr lang="es-ES" sz="1800" b="1">
                              <a:effectLst/>
                            </a:rPr>
                            <a:t>Er</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Permitividad relativa (sustrato dieléctrico)</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894">
                    <a:tc>
                      <a:txBody>
                        <a:bodyPr/>
                        <a:lstStyle/>
                        <a:p>
                          <a:pPr marL="0" marR="0" indent="0" algn="ctr">
                            <a:spcBef>
                              <a:spcPts val="0"/>
                            </a:spcBef>
                            <a:spcAft>
                              <a:spcPts val="0"/>
                            </a:spcAft>
                          </a:pPr>
                          <a:r>
                            <a:rPr lang="es-ES" sz="1800" b="1">
                              <a:effectLst/>
                            </a:rPr>
                            <a:t>Nb</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Numero puertos de entrada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894">
                    <a:tc>
                      <a:txBody>
                        <a:bodyPr/>
                        <a:lstStyle/>
                        <a:p>
                          <a:pPr marL="0" marR="0" indent="0" algn="ctr">
                            <a:spcBef>
                              <a:spcPts val="0"/>
                            </a:spcBef>
                            <a:spcAft>
                              <a:spcPts val="0"/>
                            </a:spcAft>
                          </a:pPr>
                          <a:r>
                            <a:rPr lang="es-ES" sz="1800" b="1">
                              <a:effectLst/>
                            </a:rPr>
                            <a:t>Na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dirty="0">
                              <a:effectLst/>
                            </a:rPr>
                            <a:t>Numero puertos de salida</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894">
                    <a:tc>
                      <a:txBody>
                        <a:bodyPr/>
                        <a:lstStyle/>
                        <a:p>
                          <a:pPr marL="0" marR="0" indent="0" algn="ctr">
                            <a:spcBef>
                              <a:spcPts val="0"/>
                            </a:spcBef>
                            <a:spcAft>
                              <a:spcPts val="0"/>
                            </a:spcAft>
                          </a:pPr>
                          <a:r>
                            <a:rPr lang="es-ES" sz="1800" b="1">
                              <a:effectLst/>
                            </a:rPr>
                            <a:t>Nd</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Numero de puertos dummy</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894">
                    <a:tc>
                      <a:txBody>
                        <a:bodyPr/>
                        <a:lstStyle/>
                        <a:p>
                          <a:pPr marL="0" marR="0" indent="0" algn="ctr">
                            <a:spcBef>
                              <a:spcPts val="0"/>
                            </a:spcBef>
                            <a:spcAft>
                              <a:spcPts val="0"/>
                            </a:spcAft>
                          </a:pPr>
                          <a:r>
                            <a:rPr lang="es-ES" sz="1800" b="1">
                              <a:effectLst/>
                            </a:rPr>
                            <a:t>thetha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Ángulo de dirección del arreglo</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894">
                    <a:tc>
                      <a:txBody>
                        <a:bodyPr/>
                        <a:lstStyle/>
                        <a:p>
                          <a:pPr marL="0" marR="0" indent="0" algn="ctr">
                            <a:spcBef>
                              <a:spcPts val="0"/>
                            </a:spcBef>
                            <a:spcAft>
                              <a:spcPts val="0"/>
                            </a:spcAft>
                          </a:pPr>
                          <a:r>
                            <a:rPr lang="es-ES" sz="1800" b="1">
                              <a:effectLst/>
                            </a:rPr>
                            <a:t>alpha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Angulo focal</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894">
                    <a:tc>
                      <a:txBody>
                        <a:bodyPr/>
                        <a:lstStyle/>
                        <a:p>
                          <a:pPr marL="0" marR="0" indent="0" algn="ctr">
                            <a:spcBef>
                              <a:spcPts val="0"/>
                            </a:spcBef>
                            <a:spcAft>
                              <a:spcPts val="0"/>
                            </a:spcAft>
                          </a:pPr>
                          <a:r>
                            <a:rPr lang="es-ES" sz="1800" b="1">
                              <a:effectLst/>
                            </a:rPr>
                            <a:t>beta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Relación focal</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5786">
                    <a:tc>
                      <a:txBody>
                        <a:bodyPr/>
                        <a:lstStyle/>
                        <a:p>
                          <a:pPr marL="0" marR="0" indent="0" algn="ctr">
                            <a:spcBef>
                              <a:spcPts val="0"/>
                            </a:spcBef>
                            <a:spcAft>
                              <a:spcPts val="0"/>
                            </a:spcAft>
                          </a:pPr>
                          <a:r>
                            <a:rPr lang="es-ES" sz="1800" b="1">
                              <a:effectLst/>
                            </a:rPr>
                            <a:t>gamma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a:effectLst/>
                            </a:rPr>
                            <a:t>Factor de expansión  sin(phi)/sin(alpha)</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894">
                    <a:tc>
                      <a:txBody>
                        <a:bodyPr/>
                        <a:lstStyle/>
                        <a:p>
                          <a:pPr marL="0" marR="0" indent="0" algn="ctr">
                            <a:spcBef>
                              <a:spcPts val="0"/>
                            </a:spcBef>
                            <a:spcAft>
                              <a:spcPts val="0"/>
                            </a:spcAft>
                          </a:pPr>
                          <a:r>
                            <a:rPr lang="es-ES" sz="1800" b="1" dirty="0">
                              <a:effectLst/>
                            </a:rPr>
                            <a:t>F</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s-ES" sz="1600" dirty="0">
                              <a:effectLst/>
                            </a:rPr>
                            <a:t>Longitud focal en el eje</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5" name="Rectangle 1"/>
          <p:cNvSpPr>
            <a:spLocks noChangeArrowheads="1"/>
          </p:cNvSpPr>
          <p:nvPr/>
        </p:nvSpPr>
        <p:spPr bwMode="auto">
          <a:xfrm>
            <a:off x="1705405" y="5534452"/>
            <a:ext cx="60748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Parámetros de entrada en Script generador Perfil de Lente</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610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sz="2800" b="0" dirty="0">
                <a:solidFill>
                  <a:srgbClr val="FF0000"/>
                </a:solidFill>
              </a:rPr>
              <a:t>Objetivos</a:t>
            </a:r>
            <a:endParaRPr lang="en-US" sz="2800" b="0" dirty="0"/>
          </a:p>
        </p:txBody>
      </p:sp>
      <p:sp>
        <p:nvSpPr>
          <p:cNvPr id="3" name="Marcador de contenido 2"/>
          <p:cNvSpPr>
            <a:spLocks noGrp="1"/>
          </p:cNvSpPr>
          <p:nvPr>
            <p:ph idx="1"/>
          </p:nvPr>
        </p:nvSpPr>
        <p:spPr>
          <a:xfrm>
            <a:off x="406225" y="746126"/>
            <a:ext cx="8312150" cy="5248275"/>
          </a:xfrm>
        </p:spPr>
        <p:txBody>
          <a:bodyPr>
            <a:normAutofit/>
          </a:bodyPr>
          <a:lstStyle/>
          <a:p>
            <a:r>
              <a:rPr lang="es-EC" sz="1600" b="1" dirty="0"/>
              <a:t>Objetivos específicos</a:t>
            </a:r>
          </a:p>
          <a:p>
            <a:pPr marL="0" indent="0">
              <a:buNone/>
            </a:pPr>
            <a:endParaRPr lang="es-ES" dirty="0"/>
          </a:p>
          <a:p>
            <a:pPr marL="0" lvl="0" indent="0" algn="just">
              <a:buNone/>
            </a:pPr>
            <a:endParaRPr lang="es-ES" sz="1700" dirty="0"/>
          </a:p>
          <a:p>
            <a:pPr marL="0" lvl="0" indent="0" algn="just">
              <a:buNone/>
            </a:pPr>
            <a:r>
              <a:rPr lang="es-ES" sz="1700" dirty="0"/>
              <a:t>Realizar la simulación del lente de </a:t>
            </a:r>
            <a:r>
              <a:rPr lang="es-ES" sz="1700" dirty="0" err="1"/>
              <a:t>Rotman</a:t>
            </a:r>
            <a:r>
              <a:rPr lang="es-ES" sz="1700" dirty="0"/>
              <a:t> mediante software CST </a:t>
            </a:r>
            <a:r>
              <a:rPr lang="es-ES" sz="1700" dirty="0" err="1"/>
              <a:t>Microwave</a:t>
            </a:r>
            <a:r>
              <a:rPr lang="es-ES" sz="1700" dirty="0"/>
              <a:t> recopilando parámetros experimentales y especificaciones eléctricas. </a:t>
            </a:r>
          </a:p>
          <a:p>
            <a:pPr marL="0" lvl="0" indent="0" algn="just">
              <a:buNone/>
            </a:pPr>
            <a:endParaRPr lang="en-US" sz="1700" dirty="0"/>
          </a:p>
          <a:p>
            <a:pPr marL="0" lvl="0" indent="0" algn="just">
              <a:buNone/>
            </a:pPr>
            <a:r>
              <a:rPr lang="es-ES" sz="1700" dirty="0"/>
              <a:t>Seleccionar los componentes de menor costo, tamaño y peso necesarios para el lente de </a:t>
            </a:r>
            <a:r>
              <a:rPr lang="es-ES" sz="1700" dirty="0" err="1"/>
              <a:t>Rotman</a:t>
            </a:r>
            <a:r>
              <a:rPr lang="es-ES" sz="1700" dirty="0"/>
              <a:t> a ser implementado en la banda K.</a:t>
            </a:r>
          </a:p>
          <a:p>
            <a:pPr marL="0" lvl="0" indent="0" algn="just">
              <a:buNone/>
            </a:pPr>
            <a:endParaRPr lang="en-US" sz="1700" dirty="0"/>
          </a:p>
          <a:p>
            <a:pPr marL="0" lvl="0" indent="0" algn="just">
              <a:buNone/>
            </a:pPr>
            <a:r>
              <a:rPr lang="es-ES" sz="1700" dirty="0"/>
              <a:t>Examinar el funcionamiento del lente de </a:t>
            </a:r>
            <a:r>
              <a:rPr lang="es-ES" sz="1700" dirty="0" err="1"/>
              <a:t>Rotman</a:t>
            </a:r>
            <a:r>
              <a:rPr lang="es-ES" sz="1700" dirty="0"/>
              <a:t> a partir de los parámetros S obtenidos en la simulación y compararlos con las mediciones para la frecuencia de 20GHz.</a:t>
            </a:r>
          </a:p>
          <a:p>
            <a:pPr marL="0" lvl="0" indent="0" algn="just">
              <a:buNone/>
            </a:pPr>
            <a:endParaRPr lang="en-US" sz="1700" dirty="0"/>
          </a:p>
          <a:p>
            <a:pPr marL="0" lvl="0" indent="0" algn="just">
              <a:buNone/>
            </a:pPr>
            <a:endParaRPr lang="en-US" dirty="0"/>
          </a:p>
        </p:txBody>
      </p:sp>
    </p:spTree>
    <p:extLst>
      <p:ext uri="{BB962C8B-B14F-4D97-AF65-F5344CB8AC3E}">
        <p14:creationId xmlns:p14="http://schemas.microsoft.com/office/powerpoint/2010/main" val="2960401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b="0" dirty="0">
                <a:solidFill>
                  <a:srgbClr val="FF0000"/>
                </a:solidFill>
              </a:rPr>
              <a:t>Perfil Lente de </a:t>
            </a:r>
            <a:r>
              <a:rPr lang="es-ES" sz="2800" b="0" dirty="0" err="1">
                <a:solidFill>
                  <a:srgbClr val="FF0000"/>
                </a:solidFill>
              </a:rPr>
              <a:t>Rotman</a:t>
            </a:r>
            <a:r>
              <a:rPr lang="es-ES" sz="2800" b="0" dirty="0">
                <a:solidFill>
                  <a:srgbClr val="FF0000"/>
                </a:solidFill>
              </a:rPr>
              <a:t> 2D</a:t>
            </a:r>
            <a:endParaRPr lang="en-US" sz="2800" b="0" dirty="0">
              <a:solidFill>
                <a:srgbClr val="FF0000"/>
              </a:solidFill>
            </a:endParaRPr>
          </a:p>
        </p:txBody>
      </p:sp>
      <p:pic>
        <p:nvPicPr>
          <p:cNvPr id="4" name="Imagen 3"/>
          <p:cNvPicPr/>
          <p:nvPr/>
        </p:nvPicPr>
        <p:blipFill rotWithShape="1">
          <a:blip r:embed="rId2">
            <a:extLst>
              <a:ext uri="{28A0092B-C50C-407E-A947-70E740481C1C}">
                <a14:useLocalDpi xmlns:a14="http://schemas.microsoft.com/office/drawing/2010/main" val="0"/>
              </a:ext>
            </a:extLst>
          </a:blip>
          <a:srcRect l="29293" t="1869" r="27996" b="5221"/>
          <a:stretch/>
        </p:blipFill>
        <p:spPr bwMode="auto">
          <a:xfrm>
            <a:off x="342392" y="1254760"/>
            <a:ext cx="3950208" cy="3200400"/>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t="1" r="80839" b="61412"/>
          <a:stretch/>
        </p:blipFill>
        <p:spPr bwMode="auto">
          <a:xfrm>
            <a:off x="5133086" y="1254760"/>
            <a:ext cx="3081528" cy="3200400"/>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4918646" y="4561422"/>
            <a:ext cx="3510407" cy="1015663"/>
          </a:xfrm>
          <a:prstGeom prst="rect">
            <a:avLst/>
          </a:prstGeom>
        </p:spPr>
        <p:txBody>
          <a:bodyPr wrap="square">
            <a:spAutoFit/>
          </a:bodyPr>
          <a:lstStyle/>
          <a:p>
            <a:pPr algn="ctr"/>
            <a:r>
              <a:rPr lang="es-EC" sz="2000" dirty="0">
                <a:latin typeface="Times New Roman" panose="02020603050405020304" pitchFamily="18" charset="0"/>
                <a:ea typeface="Calibri" panose="020F0502020204030204" pitchFamily="34" charset="0"/>
              </a:rPr>
              <a:t>Ejemplo perfil Lente de </a:t>
            </a:r>
            <a:r>
              <a:rPr lang="es-EC" sz="2000" dirty="0" err="1">
                <a:latin typeface="Times New Roman" panose="02020603050405020304" pitchFamily="18" charset="0"/>
                <a:ea typeface="Calibri" panose="020F0502020204030204" pitchFamily="34" charset="0"/>
              </a:rPr>
              <a:t>Rotman</a:t>
            </a:r>
            <a:r>
              <a:rPr lang="es-EC" sz="2000" dirty="0">
                <a:latin typeface="Times New Roman" panose="02020603050405020304" pitchFamily="18" charset="0"/>
                <a:ea typeface="Calibri" panose="020F0502020204030204" pitchFamily="34" charset="0"/>
              </a:rPr>
              <a:t> 2D Coordenadas importadas en CST </a:t>
            </a:r>
            <a:r>
              <a:rPr lang="es-EC" sz="2000" dirty="0" err="1">
                <a:latin typeface="Times New Roman" panose="02020603050405020304" pitchFamily="18" charset="0"/>
                <a:ea typeface="Calibri" panose="020F0502020204030204" pitchFamily="34" charset="0"/>
              </a:rPr>
              <a:t>Microwave</a:t>
            </a:r>
            <a:r>
              <a:rPr lang="es-EC" sz="2000" dirty="0">
                <a:latin typeface="Times New Roman" panose="02020603050405020304" pitchFamily="18" charset="0"/>
                <a:ea typeface="Calibri" panose="020F0502020204030204" pitchFamily="34" charset="0"/>
              </a:rPr>
              <a:t> Studio. </a:t>
            </a:r>
            <a:endParaRPr lang="en-US" sz="2000" dirty="0"/>
          </a:p>
        </p:txBody>
      </p:sp>
      <p:sp>
        <p:nvSpPr>
          <p:cNvPr id="7" name="Rectángulo 6"/>
          <p:cNvSpPr/>
          <p:nvPr/>
        </p:nvSpPr>
        <p:spPr>
          <a:xfrm>
            <a:off x="561086" y="4746089"/>
            <a:ext cx="3731514" cy="707886"/>
          </a:xfrm>
          <a:prstGeom prst="rect">
            <a:avLst/>
          </a:prstGeom>
        </p:spPr>
        <p:txBody>
          <a:bodyPr wrap="square">
            <a:spAutoFit/>
          </a:bodyPr>
          <a:lstStyle/>
          <a:p>
            <a:pPr algn="ctr"/>
            <a:r>
              <a:rPr lang="es-EC" sz="2000" dirty="0">
                <a:latin typeface="Times New Roman" panose="02020603050405020304" pitchFamily="18" charset="0"/>
                <a:ea typeface="Calibri" panose="020F0502020204030204" pitchFamily="34" charset="0"/>
              </a:rPr>
              <a:t>Ejemplo perfil Lente de </a:t>
            </a:r>
            <a:r>
              <a:rPr lang="es-EC" sz="2000" dirty="0" err="1">
                <a:latin typeface="Times New Roman" panose="02020603050405020304" pitchFamily="18" charset="0"/>
                <a:ea typeface="Calibri" panose="020F0502020204030204" pitchFamily="34" charset="0"/>
              </a:rPr>
              <a:t>Rotman</a:t>
            </a:r>
            <a:r>
              <a:rPr lang="es-EC" sz="2000" dirty="0">
                <a:latin typeface="Times New Roman" panose="02020603050405020304" pitchFamily="18" charset="0"/>
                <a:ea typeface="Calibri" panose="020F0502020204030204" pitchFamily="34" charset="0"/>
              </a:rPr>
              <a:t> 2D Coordenadas Matlab </a:t>
            </a:r>
          </a:p>
        </p:txBody>
      </p:sp>
    </p:spTree>
    <p:extLst>
      <p:ext uri="{BB962C8B-B14F-4D97-AF65-F5344CB8AC3E}">
        <p14:creationId xmlns:p14="http://schemas.microsoft.com/office/powerpoint/2010/main" val="252615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3300" y="0"/>
            <a:ext cx="5511800" cy="584200"/>
          </a:xfrm>
        </p:spPr>
        <p:txBody>
          <a:bodyPr/>
          <a:lstStyle/>
          <a:p>
            <a:pPr algn="r"/>
            <a:r>
              <a:rPr lang="es-ES" sz="2800" b="0" dirty="0">
                <a:solidFill>
                  <a:srgbClr val="FF0000"/>
                </a:solidFill>
              </a:rPr>
              <a:t>Explicación parámetros del Lente</a:t>
            </a:r>
            <a:endParaRPr lang="en-US" sz="2800" b="0" dirty="0">
              <a:solidFill>
                <a:srgbClr val="FF0000"/>
              </a:solidFill>
            </a:endParaRPr>
          </a:p>
        </p:txBody>
      </p:sp>
      <p:sp>
        <p:nvSpPr>
          <p:cNvPr id="3" name="Marcador de contenido 2"/>
          <p:cNvSpPr>
            <a:spLocks noGrp="1"/>
          </p:cNvSpPr>
          <p:nvPr>
            <p:ph idx="1"/>
          </p:nvPr>
        </p:nvSpPr>
        <p:spPr/>
        <p:txBody>
          <a:bodyPr>
            <a:normAutofit/>
          </a:bodyPr>
          <a:lstStyle/>
          <a:p>
            <a:r>
              <a:rPr lang="es-ES" sz="2000" dirty="0"/>
              <a:t>Se usa un ejemplo un lente con las siguientes características.</a:t>
            </a:r>
            <a:endParaRPr lang="en-US" sz="2000" dirty="0"/>
          </a:p>
        </p:txBody>
      </p:sp>
      <mc:AlternateContent xmlns:mc="http://schemas.openxmlformats.org/markup-compatibility/2006">
        <mc:Choice xmlns:a14="http://schemas.microsoft.com/office/drawing/2010/main" Requires="a14">
          <p:graphicFrame>
            <p:nvGraphicFramePr>
              <p:cNvPr id="4" name="Tabla 3"/>
              <p:cNvGraphicFramePr>
                <a:graphicFrameLocks noGrp="1"/>
              </p:cNvGraphicFramePr>
              <p:nvPr>
                <p:extLst>
                  <p:ext uri="{D42A27DB-BD31-4B8C-83A1-F6EECF244321}">
                    <p14:modId xmlns:p14="http://schemas.microsoft.com/office/powerpoint/2010/main" val="3827483861"/>
                  </p:ext>
                </p:extLst>
              </p:nvPr>
            </p:nvGraphicFramePr>
            <p:xfrm>
              <a:off x="2549526" y="1207737"/>
              <a:ext cx="4470400" cy="4948590"/>
            </p:xfrm>
            <a:graphic>
              <a:graphicData uri="http://schemas.openxmlformats.org/drawingml/2006/table">
                <a:tbl>
                  <a:tblPr firstRow="1" firstCol="1" bandRow="1">
                    <a:tableStyleId>{2D5ABB26-0587-4C30-8999-92F81FD0307C}</a:tableStyleId>
                  </a:tblPr>
                  <a:tblGrid>
                    <a:gridCol w="22352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tblGrid>
                  <a:tr h="377244">
                    <a:tc>
                      <a:txBody>
                        <a:bodyPr/>
                        <a:lstStyle/>
                        <a:p>
                          <a:pPr marL="0" marR="0" indent="0" algn="ctr">
                            <a:lnSpc>
                              <a:spcPct val="150000"/>
                            </a:lnSpc>
                            <a:spcBef>
                              <a:spcPts val="0"/>
                            </a:spcBef>
                            <a:spcAft>
                              <a:spcPts val="0"/>
                            </a:spcAft>
                          </a:pPr>
                          <a:r>
                            <a:rPr lang="es-ES" sz="1800" b="1" dirty="0">
                              <a:effectLst/>
                            </a:rPr>
                            <a:t>Parámetros</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dirty="0">
                              <a:effectLst/>
                            </a:rPr>
                            <a:t>Valores diseño</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77244">
                    <a:tc>
                      <a:txBody>
                        <a:bodyPr/>
                        <a:lstStyle/>
                        <a:p>
                          <a:pPr marL="0" marR="0" indent="0" algn="ctr">
                            <a:lnSpc>
                              <a:spcPct val="150000"/>
                            </a:lnSpc>
                            <a:spcBef>
                              <a:spcPts val="0"/>
                            </a:spcBef>
                            <a:spcAft>
                              <a:spcPts val="0"/>
                            </a:spcAft>
                          </a:pPr>
                          <a:r>
                            <a:rPr lang="es-ES" sz="1800" b="1">
                              <a:effectLst/>
                            </a:rPr>
                            <a:t>Puertos entrada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a:effectLst/>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7244">
                    <a:tc>
                      <a:txBody>
                        <a:bodyPr/>
                        <a:lstStyle/>
                        <a:p>
                          <a:pPr marL="0" marR="0" indent="0" algn="ctr">
                            <a:lnSpc>
                              <a:spcPct val="150000"/>
                            </a:lnSpc>
                            <a:spcBef>
                              <a:spcPts val="0"/>
                            </a:spcBef>
                            <a:spcAft>
                              <a:spcPts val="0"/>
                            </a:spcAft>
                          </a:pPr>
                          <a:r>
                            <a:rPr lang="es-ES" sz="1800" b="1">
                              <a:effectLst/>
                            </a:rPr>
                            <a:t>Puertos salida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a:effectLst/>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7244">
                    <a:tc>
                      <a:txBody>
                        <a:bodyPr/>
                        <a:lstStyle/>
                        <a:p>
                          <a:pPr marL="0" marR="0" indent="0" algn="ctr">
                            <a:lnSpc>
                              <a:spcPct val="150000"/>
                            </a:lnSpc>
                            <a:spcBef>
                              <a:spcPts val="0"/>
                            </a:spcBef>
                            <a:spcAft>
                              <a:spcPts val="0"/>
                            </a:spcAft>
                          </a:pPr>
                          <a:r>
                            <a:rPr lang="es-ES" sz="1800" b="1">
                              <a:effectLst/>
                            </a:rPr>
                            <a:t>Puertos dummy</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a:effectLst/>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7244">
                    <a:tc>
                      <a:txBody>
                        <a:bodyPr/>
                        <a:lstStyle/>
                        <a:p>
                          <a:pPr marL="0" marR="0" indent="0" algn="ctr">
                            <a:lnSpc>
                              <a:spcPct val="150000"/>
                            </a:lnSpc>
                            <a:spcBef>
                              <a:spcPts val="0"/>
                            </a:spcBef>
                            <a:spcAft>
                              <a:spcPts val="0"/>
                            </a:spcAft>
                          </a:pPr>
                          <a:r>
                            <a:rPr lang="es-ES" sz="1800" b="1">
                              <a:effectLst/>
                            </a:rPr>
                            <a:t>Frecuencia de trabajo</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dirty="0">
                              <a:effectLst/>
                            </a:rPr>
                            <a:t>28.5 GHz</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7244">
                    <a:tc>
                      <a:txBody>
                        <a:bodyPr/>
                        <a:lstStyle/>
                        <a:p>
                          <a:pPr marL="0" marR="0" indent="0" algn="just">
                            <a:lnSpc>
                              <a:spcPct val="150000"/>
                            </a:lnSpc>
                            <a:spcBef>
                              <a:spcPts val="0"/>
                            </a:spcBef>
                            <a:spcAft>
                              <a:spcPts val="0"/>
                            </a:spcAft>
                          </a:pPr>
                          <a:r>
                            <a:rPr lang="es-ES" sz="1800" b="1">
                              <a:effectLst/>
                            </a:rPr>
                            <a:t>Ancho del puerto </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a:effectLst/>
                            </a:rPr>
                            <a:t>5 mm</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2310">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1" i="1" smtClean="0">
                                        <a:effectLst/>
                                        <a:latin typeface="Cambria Math" panose="02040503050406030204" pitchFamily="18" charset="0"/>
                                      </a:rPr>
                                    </m:ctrlPr>
                                  </m:sSubPr>
                                  <m:e>
                                    <m:r>
                                      <a:rPr lang="es-ES" sz="1800" b="1" i="1">
                                        <a:effectLst/>
                                        <a:latin typeface="Cambria Math" panose="02040503050406030204" pitchFamily="18" charset="0"/>
                                      </a:rPr>
                                      <m:t>𝛆</m:t>
                                    </m:r>
                                  </m:e>
                                  <m:sub>
                                    <m:r>
                                      <a:rPr lang="es-ES" sz="1800" b="1" i="1">
                                        <a:effectLst/>
                                        <a:latin typeface="Cambria Math" panose="02040503050406030204" pitchFamily="18" charset="0"/>
                                      </a:rPr>
                                      <m:t>𝐫</m:t>
                                    </m:r>
                                  </m:sub>
                                </m:sSub>
                              </m:oMath>
                            </m:oMathPara>
                          </a14:m>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dirty="0">
                              <a:effectLst/>
                            </a:rPr>
                            <a:t>2.2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7244">
                    <a:tc>
                      <a:txBody>
                        <a:bodyPr/>
                        <a:lstStyle/>
                        <a:p>
                          <a:pPr marL="0" marR="0" indent="0" algn="ctr">
                            <a:lnSpc>
                              <a:spcPct val="150000"/>
                            </a:lnSpc>
                            <a:spcBef>
                              <a:spcPts val="0"/>
                            </a:spcBef>
                            <a:spcAft>
                              <a:spcPts val="0"/>
                            </a:spcAft>
                          </a:pPr>
                          <a:r>
                            <a:rPr lang="es-ES" sz="1800" b="1">
                              <a:effectLst/>
                            </a:rPr>
                            <a:t>Largo del puerto</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a:effectLst/>
                            </a:rPr>
                            <a:t>13 mm </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7244">
                    <a:tc>
                      <a:txBody>
                        <a:bodyPr/>
                        <a:lstStyle/>
                        <a:p>
                          <a:pPr marL="0" marR="0" indent="0" algn="ctr">
                            <a:lnSpc>
                              <a:spcPct val="150000"/>
                            </a:lnSpc>
                            <a:spcBef>
                              <a:spcPts val="0"/>
                            </a:spcBef>
                            <a:spcAft>
                              <a:spcPts val="0"/>
                            </a:spcAft>
                          </a:pPr>
                          <a:r>
                            <a:rPr lang="es-ES" sz="1800" b="1">
                              <a:effectLst/>
                            </a:rPr>
                            <a:t>Beta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a:lnSpc>
                              <a:spcPct val="150000"/>
                            </a:lnSpc>
                            <a:spcBef>
                              <a:spcPts val="0"/>
                            </a:spcBef>
                            <a:spcAft>
                              <a:spcPts val="0"/>
                            </a:spcAft>
                          </a:pPr>
                          <a:r>
                            <a:rPr lang="es-ES" sz="1800">
                              <a:effectLst/>
                            </a:rPr>
                            <a:t>Angulo Focal</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r h="377244">
                    <a:tc>
                      <a:txBody>
                        <a:bodyPr/>
                        <a:lstStyle/>
                        <a:p>
                          <a:pPr marL="0" marR="0" indent="0" algn="ctr">
                            <a:lnSpc>
                              <a:spcPct val="150000"/>
                            </a:lnSpc>
                            <a:spcBef>
                              <a:spcPts val="0"/>
                            </a:spcBef>
                            <a:spcAft>
                              <a:spcPts val="0"/>
                            </a:spcAft>
                          </a:pPr>
                          <a:r>
                            <a:rPr lang="es-ES" sz="1800" b="1">
                              <a:effectLst/>
                            </a:rPr>
                            <a:t>Gamma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a:lnSpc>
                              <a:spcPct val="150000"/>
                            </a:lnSpc>
                            <a:spcBef>
                              <a:spcPts val="0"/>
                            </a:spcBef>
                            <a:spcAft>
                              <a:spcPts val="0"/>
                            </a:spcAft>
                          </a:pPr>
                          <a:r>
                            <a:rPr lang="es-ES" sz="1800">
                              <a:effectLst/>
                            </a:rPr>
                            <a:t>Factor de expansión</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r h="377244">
                    <a:tc>
                      <a:txBody>
                        <a:bodyPr/>
                        <a:lstStyle/>
                        <a:p>
                          <a:pPr marL="0" marR="0" indent="0" algn="ctr">
                            <a:lnSpc>
                              <a:spcPct val="150000"/>
                            </a:lnSpc>
                            <a:spcBef>
                              <a:spcPts val="0"/>
                            </a:spcBef>
                            <a:spcAft>
                              <a:spcPts val="0"/>
                            </a:spcAft>
                          </a:pPr>
                          <a:r>
                            <a:rPr lang="es-ES" sz="1800" b="1">
                              <a:effectLst/>
                            </a:rPr>
                            <a:t>F</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a:lnSpc>
                              <a:spcPct val="150000"/>
                            </a:lnSpc>
                            <a:spcBef>
                              <a:spcPts val="0"/>
                            </a:spcBef>
                            <a:spcAft>
                              <a:spcPts val="0"/>
                            </a:spcAft>
                          </a:pPr>
                          <a:r>
                            <a:rPr lang="es-ES" sz="1800">
                              <a:effectLst/>
                            </a:rPr>
                            <a:t>Longitud focal</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377244">
                    <a:tc>
                      <a:txBody>
                        <a:bodyPr/>
                        <a:lstStyle/>
                        <a:p>
                          <a:pPr marL="0" marR="0" indent="0" algn="ctr">
                            <a:lnSpc>
                              <a:spcPct val="150000"/>
                            </a:lnSpc>
                            <a:spcBef>
                              <a:spcPts val="0"/>
                            </a:spcBef>
                            <a:spcAft>
                              <a:spcPts val="0"/>
                            </a:spcAft>
                          </a:pPr>
                          <a:r>
                            <a:rPr lang="es-ES" sz="1800" b="1" dirty="0" err="1">
                              <a:effectLst/>
                            </a:rPr>
                            <a:t>Lw</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a:lnSpc>
                              <a:spcPct val="150000"/>
                            </a:lnSpc>
                            <a:spcBef>
                              <a:spcPts val="0"/>
                            </a:spcBef>
                            <a:spcAft>
                              <a:spcPts val="0"/>
                            </a:spcAft>
                          </a:pPr>
                          <a:r>
                            <a:rPr lang="es-ES" sz="1800" dirty="0">
                              <a:effectLst/>
                            </a:rPr>
                            <a:t>Anchura del lente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1"/>
                      </a:ext>
                    </a:extLst>
                  </a:tr>
                </a:tbl>
              </a:graphicData>
            </a:graphic>
          </p:graphicFrame>
        </mc:Choice>
        <mc:Fallback>
          <p:graphicFrame>
            <p:nvGraphicFramePr>
              <p:cNvPr id="4" name="Tabla 3"/>
              <p:cNvGraphicFramePr>
                <a:graphicFrameLocks noGrp="1"/>
              </p:cNvGraphicFramePr>
              <p:nvPr>
                <p:extLst>
                  <p:ext uri="{D42A27DB-BD31-4B8C-83A1-F6EECF244321}">
                    <p14:modId xmlns:p14="http://schemas.microsoft.com/office/powerpoint/2010/main" val="3827483861"/>
                  </p:ext>
                </p:extLst>
              </p:nvPr>
            </p:nvGraphicFramePr>
            <p:xfrm>
              <a:off x="2549526" y="1207737"/>
              <a:ext cx="4470400" cy="4948590"/>
            </p:xfrm>
            <a:graphic>
              <a:graphicData uri="http://schemas.openxmlformats.org/drawingml/2006/table">
                <a:tbl>
                  <a:tblPr firstRow="1" firstCol="1" bandRow="1">
                    <a:tableStyleId>{2D5ABB26-0587-4C30-8999-92F81FD0307C}</a:tableStyleId>
                  </a:tblPr>
                  <a:tblGrid>
                    <a:gridCol w="22352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tblGrid>
                  <a:tr h="411480">
                    <a:tc>
                      <a:txBody>
                        <a:bodyPr/>
                        <a:lstStyle/>
                        <a:p>
                          <a:pPr marL="0" marR="0" indent="0" algn="ctr">
                            <a:lnSpc>
                              <a:spcPct val="150000"/>
                            </a:lnSpc>
                            <a:spcBef>
                              <a:spcPts val="0"/>
                            </a:spcBef>
                            <a:spcAft>
                              <a:spcPts val="0"/>
                            </a:spcAft>
                          </a:pPr>
                          <a:r>
                            <a:rPr lang="es-ES" sz="1800" b="1" dirty="0">
                              <a:effectLst/>
                            </a:rPr>
                            <a:t>Parámetros</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dirty="0">
                              <a:effectLst/>
                            </a:rPr>
                            <a:t>Valores diseño</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411480">
                    <a:tc>
                      <a:txBody>
                        <a:bodyPr/>
                        <a:lstStyle/>
                        <a:p>
                          <a:pPr marL="0" marR="0" indent="0" algn="ctr">
                            <a:lnSpc>
                              <a:spcPct val="150000"/>
                            </a:lnSpc>
                            <a:spcBef>
                              <a:spcPts val="0"/>
                            </a:spcBef>
                            <a:spcAft>
                              <a:spcPts val="0"/>
                            </a:spcAft>
                          </a:pPr>
                          <a:r>
                            <a:rPr lang="es-ES" sz="1800" b="1">
                              <a:effectLst/>
                            </a:rPr>
                            <a:t>Puertos entrada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a:effectLst/>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1480">
                    <a:tc>
                      <a:txBody>
                        <a:bodyPr/>
                        <a:lstStyle/>
                        <a:p>
                          <a:pPr marL="0" marR="0" indent="0" algn="ctr">
                            <a:lnSpc>
                              <a:spcPct val="150000"/>
                            </a:lnSpc>
                            <a:spcBef>
                              <a:spcPts val="0"/>
                            </a:spcBef>
                            <a:spcAft>
                              <a:spcPts val="0"/>
                            </a:spcAft>
                          </a:pPr>
                          <a:r>
                            <a:rPr lang="es-ES" sz="1800" b="1">
                              <a:effectLst/>
                            </a:rPr>
                            <a:t>Puertos salida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a:effectLst/>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1480">
                    <a:tc>
                      <a:txBody>
                        <a:bodyPr/>
                        <a:lstStyle/>
                        <a:p>
                          <a:pPr marL="0" marR="0" indent="0" algn="ctr">
                            <a:lnSpc>
                              <a:spcPct val="150000"/>
                            </a:lnSpc>
                            <a:spcBef>
                              <a:spcPts val="0"/>
                            </a:spcBef>
                            <a:spcAft>
                              <a:spcPts val="0"/>
                            </a:spcAft>
                          </a:pPr>
                          <a:r>
                            <a:rPr lang="es-ES" sz="1800" b="1">
                              <a:effectLst/>
                            </a:rPr>
                            <a:t>Puertos dummy</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a:effectLst/>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1480">
                    <a:tc>
                      <a:txBody>
                        <a:bodyPr/>
                        <a:lstStyle/>
                        <a:p>
                          <a:pPr marL="0" marR="0" indent="0" algn="ctr">
                            <a:lnSpc>
                              <a:spcPct val="150000"/>
                            </a:lnSpc>
                            <a:spcBef>
                              <a:spcPts val="0"/>
                            </a:spcBef>
                            <a:spcAft>
                              <a:spcPts val="0"/>
                            </a:spcAft>
                          </a:pPr>
                          <a:r>
                            <a:rPr lang="es-ES" sz="1800" b="1">
                              <a:effectLst/>
                            </a:rPr>
                            <a:t>Frecuencia de trabajo</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dirty="0">
                              <a:effectLst/>
                            </a:rPr>
                            <a:t>28.5 GHz</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1480">
                    <a:tc>
                      <a:txBody>
                        <a:bodyPr/>
                        <a:lstStyle/>
                        <a:p>
                          <a:pPr marL="0" marR="0" indent="0" algn="just">
                            <a:lnSpc>
                              <a:spcPct val="150000"/>
                            </a:lnSpc>
                            <a:spcBef>
                              <a:spcPts val="0"/>
                            </a:spcBef>
                            <a:spcAft>
                              <a:spcPts val="0"/>
                            </a:spcAft>
                          </a:pPr>
                          <a:r>
                            <a:rPr lang="es-ES" sz="1800" b="1">
                              <a:effectLst/>
                            </a:rPr>
                            <a:t>Ancho del puerto </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a:effectLst/>
                            </a:rPr>
                            <a:t>5 mm</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2310">
                    <a:tc>
                      <a:txBody>
                        <a:bodyPr/>
                        <a:lstStyle/>
                        <a:p>
                          <a:endParaRPr lang="es-EC"/>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2" t="-588406" r="-100545" b="-514493"/>
                          </a:stretch>
                        </a:blipFill>
                      </a:tcPr>
                    </a:tc>
                    <a:tc>
                      <a:txBody>
                        <a:bodyPr/>
                        <a:lstStyle/>
                        <a:p>
                          <a:pPr marL="0" marR="0" indent="0" algn="ctr">
                            <a:lnSpc>
                              <a:spcPct val="150000"/>
                            </a:lnSpc>
                            <a:spcBef>
                              <a:spcPts val="0"/>
                            </a:spcBef>
                            <a:spcAft>
                              <a:spcPts val="0"/>
                            </a:spcAft>
                          </a:pPr>
                          <a:r>
                            <a:rPr lang="es-ES" sz="1800" dirty="0">
                              <a:effectLst/>
                            </a:rPr>
                            <a:t>2.2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1480">
                    <a:tc>
                      <a:txBody>
                        <a:bodyPr/>
                        <a:lstStyle/>
                        <a:p>
                          <a:pPr marL="0" marR="0" indent="0" algn="ctr">
                            <a:lnSpc>
                              <a:spcPct val="150000"/>
                            </a:lnSpc>
                            <a:spcBef>
                              <a:spcPts val="0"/>
                            </a:spcBef>
                            <a:spcAft>
                              <a:spcPts val="0"/>
                            </a:spcAft>
                          </a:pPr>
                          <a:r>
                            <a:rPr lang="es-ES" sz="1800" b="1">
                              <a:effectLst/>
                            </a:rPr>
                            <a:t>Largo del puerto</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a:lnSpc>
                              <a:spcPct val="150000"/>
                            </a:lnSpc>
                            <a:spcBef>
                              <a:spcPts val="0"/>
                            </a:spcBef>
                            <a:spcAft>
                              <a:spcPts val="0"/>
                            </a:spcAft>
                          </a:pPr>
                          <a:r>
                            <a:rPr lang="es-ES" sz="1800">
                              <a:effectLst/>
                            </a:rPr>
                            <a:t>13 mm </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1480">
                    <a:tc>
                      <a:txBody>
                        <a:bodyPr/>
                        <a:lstStyle/>
                        <a:p>
                          <a:pPr marL="0" marR="0" indent="0" algn="ctr">
                            <a:lnSpc>
                              <a:spcPct val="150000"/>
                            </a:lnSpc>
                            <a:spcBef>
                              <a:spcPts val="0"/>
                            </a:spcBef>
                            <a:spcAft>
                              <a:spcPts val="0"/>
                            </a:spcAft>
                          </a:pPr>
                          <a:r>
                            <a:rPr lang="es-ES" sz="1800" b="1">
                              <a:effectLst/>
                            </a:rPr>
                            <a:t>Beta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a:lnSpc>
                              <a:spcPct val="150000"/>
                            </a:lnSpc>
                            <a:spcBef>
                              <a:spcPts val="0"/>
                            </a:spcBef>
                            <a:spcAft>
                              <a:spcPts val="0"/>
                            </a:spcAft>
                          </a:pPr>
                          <a:r>
                            <a:rPr lang="es-ES" sz="1800">
                              <a:effectLst/>
                            </a:rPr>
                            <a:t>Angulo Focal</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r h="411480">
                    <a:tc>
                      <a:txBody>
                        <a:bodyPr/>
                        <a:lstStyle/>
                        <a:p>
                          <a:pPr marL="0" marR="0" indent="0" algn="ctr">
                            <a:lnSpc>
                              <a:spcPct val="150000"/>
                            </a:lnSpc>
                            <a:spcBef>
                              <a:spcPts val="0"/>
                            </a:spcBef>
                            <a:spcAft>
                              <a:spcPts val="0"/>
                            </a:spcAft>
                          </a:pPr>
                          <a:r>
                            <a:rPr lang="es-ES" sz="1800" b="1">
                              <a:effectLst/>
                            </a:rPr>
                            <a:t>Gamma</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a:lnSpc>
                              <a:spcPct val="150000"/>
                            </a:lnSpc>
                            <a:spcBef>
                              <a:spcPts val="0"/>
                            </a:spcBef>
                            <a:spcAft>
                              <a:spcPts val="0"/>
                            </a:spcAft>
                          </a:pPr>
                          <a:r>
                            <a:rPr lang="es-ES" sz="1800">
                              <a:effectLst/>
                            </a:rPr>
                            <a:t>Factor de expansión</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r h="411480">
                    <a:tc>
                      <a:txBody>
                        <a:bodyPr/>
                        <a:lstStyle/>
                        <a:p>
                          <a:pPr marL="0" marR="0" indent="0" algn="ctr">
                            <a:lnSpc>
                              <a:spcPct val="150000"/>
                            </a:lnSpc>
                            <a:spcBef>
                              <a:spcPts val="0"/>
                            </a:spcBef>
                            <a:spcAft>
                              <a:spcPts val="0"/>
                            </a:spcAft>
                          </a:pPr>
                          <a:r>
                            <a:rPr lang="es-ES" sz="1800" b="1">
                              <a:effectLst/>
                            </a:rPr>
                            <a:t>F</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a:lnSpc>
                              <a:spcPct val="150000"/>
                            </a:lnSpc>
                            <a:spcBef>
                              <a:spcPts val="0"/>
                            </a:spcBef>
                            <a:spcAft>
                              <a:spcPts val="0"/>
                            </a:spcAft>
                          </a:pPr>
                          <a:r>
                            <a:rPr lang="es-ES" sz="1800">
                              <a:effectLst/>
                            </a:rPr>
                            <a:t>Longitud focal</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411480">
                    <a:tc>
                      <a:txBody>
                        <a:bodyPr/>
                        <a:lstStyle/>
                        <a:p>
                          <a:pPr marL="0" marR="0" indent="0" algn="ctr">
                            <a:lnSpc>
                              <a:spcPct val="150000"/>
                            </a:lnSpc>
                            <a:spcBef>
                              <a:spcPts val="0"/>
                            </a:spcBef>
                            <a:spcAft>
                              <a:spcPts val="0"/>
                            </a:spcAft>
                          </a:pPr>
                          <a:r>
                            <a:rPr lang="es-ES" sz="1800" b="1" dirty="0" err="1">
                              <a:effectLst/>
                            </a:rPr>
                            <a:t>Lw</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a:lnSpc>
                              <a:spcPct val="150000"/>
                            </a:lnSpc>
                            <a:spcBef>
                              <a:spcPts val="0"/>
                            </a:spcBef>
                            <a:spcAft>
                              <a:spcPts val="0"/>
                            </a:spcAft>
                          </a:pPr>
                          <a:r>
                            <a:rPr lang="es-ES" sz="1800" dirty="0">
                              <a:effectLst/>
                            </a:rPr>
                            <a:t>Anchura del lente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1"/>
                      </a:ext>
                    </a:extLst>
                  </a:tr>
                </a:tbl>
              </a:graphicData>
            </a:graphic>
          </p:graphicFrame>
        </mc:Fallback>
      </mc:AlternateContent>
    </p:spTree>
    <p:extLst>
      <p:ext uri="{BB962C8B-B14F-4D97-AF65-F5344CB8AC3E}">
        <p14:creationId xmlns:p14="http://schemas.microsoft.com/office/powerpoint/2010/main" val="1037382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pPr algn="r"/>
                <a:r>
                  <a:rPr lang="es-ES" sz="2800" b="0" dirty="0">
                    <a:solidFill>
                      <a:srgbClr val="FF0000"/>
                    </a:solidFill>
                  </a:rPr>
                  <a:t>Relación focal (</a:t>
                </a:r>
                <a14:m>
                  <m:oMath xmlns:m="http://schemas.openxmlformats.org/officeDocument/2006/math">
                    <m:r>
                      <a:rPr lang="es-ES" sz="2800" b="0" i="1">
                        <a:solidFill>
                          <a:srgbClr val="FF0000"/>
                        </a:solidFill>
                        <a:latin typeface="Cambria Math" panose="02040503050406030204" pitchFamily="18" charset="0"/>
                      </a:rPr>
                      <m:t>𝛽</m:t>
                    </m:r>
                    <m:r>
                      <a:rPr lang="es-ES" sz="2800" b="0" i="1">
                        <a:solidFill>
                          <a:srgbClr val="FF0000"/>
                        </a:solidFill>
                        <a:latin typeface="Cambria Math" panose="02040503050406030204" pitchFamily="18" charset="0"/>
                      </a:rPr>
                      <m:t> </m:t>
                    </m:r>
                    <m:r>
                      <a:rPr lang="es-ES" sz="2800" b="0" i="1">
                        <a:solidFill>
                          <a:srgbClr val="FF0000"/>
                        </a:solidFill>
                        <a:latin typeface="Cambria Math" panose="02040503050406030204" pitchFamily="18" charset="0"/>
                      </a:rPr>
                      <m:t>𝑏𝑒𝑡𝑎</m:t>
                    </m:r>
                  </m:oMath>
                </a14:m>
                <a:r>
                  <a:rPr lang="es-ES" sz="2800" b="0" dirty="0">
                    <a:solidFill>
                      <a:srgbClr val="FF0000"/>
                    </a:solidFill>
                  </a:rPr>
                  <a:t>)</a:t>
                </a:r>
                <a:endParaRPr lang="en-US" sz="2800" b="0" dirty="0">
                  <a:solidFill>
                    <a:srgbClr val="FF0000"/>
                  </a:solidFill>
                </a:endParaRPr>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t="-9375" r="-2689" b="-19792"/>
                </a:stretch>
              </a:blipFill>
            </p:spPr>
            <p:txBody>
              <a:bodyPr/>
              <a:lstStyle/>
              <a:p>
                <a:r>
                  <a:rPr lang="en-US">
                    <a:noFill/>
                  </a:rPr>
                  <a:t> </a:t>
                </a:r>
              </a:p>
            </p:txBody>
          </p:sp>
        </mc:Fallback>
      </mc:AlternateContent>
      <p:pic>
        <p:nvPicPr>
          <p:cNvPr id="4" name="Imagen 3"/>
          <p:cNvPicPr/>
          <p:nvPr/>
        </p:nvPicPr>
        <p:blipFill rotWithShape="1">
          <a:blip r:embed="rId3">
            <a:extLst>
              <a:ext uri="{28A0092B-C50C-407E-A947-70E740481C1C}">
                <a14:useLocalDpi xmlns:a14="http://schemas.microsoft.com/office/drawing/2010/main" val="0"/>
              </a:ext>
            </a:extLst>
          </a:blip>
          <a:srcRect l="32507" t="-1" r="30452" b="4221"/>
          <a:stretch/>
        </p:blipFill>
        <p:spPr bwMode="auto">
          <a:xfrm>
            <a:off x="4848860" y="944879"/>
            <a:ext cx="3657600" cy="3657600"/>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4">
            <a:extLst>
              <a:ext uri="{28A0092B-C50C-407E-A947-70E740481C1C}">
                <a14:useLocalDpi xmlns:a14="http://schemas.microsoft.com/office/drawing/2010/main" val="0"/>
              </a:ext>
            </a:extLst>
          </a:blip>
          <a:srcRect l="33451" r="31964" b="6635"/>
          <a:stretch/>
        </p:blipFill>
        <p:spPr bwMode="auto">
          <a:xfrm>
            <a:off x="825500" y="944879"/>
            <a:ext cx="3657600" cy="3657600"/>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909320" y="4438062"/>
            <a:ext cx="7456170" cy="1292662"/>
          </a:xfrm>
          <a:prstGeom prst="rect">
            <a:avLst/>
          </a:prstGeom>
        </p:spPr>
        <p:txBody>
          <a:bodyPr wrap="square">
            <a:spAutoFit/>
          </a:bodyPr>
          <a:lstStyle/>
          <a:p>
            <a:pPr algn="ctr"/>
            <a:r>
              <a:rPr lang="es-ES" dirty="0">
                <a:latin typeface="Times New Roman" panose="02020603050405020304" pitchFamily="18" charset="0"/>
                <a:ea typeface="Calibri" panose="020F0502020204030204" pitchFamily="34" charset="0"/>
              </a:rPr>
              <a:t>       </a:t>
            </a:r>
          </a:p>
          <a:p>
            <a:pPr algn="ctr"/>
            <a:r>
              <a:rPr lang="es-ES" sz="2000" dirty="0">
                <a:latin typeface="Times New Roman" panose="02020603050405020304" pitchFamily="18" charset="0"/>
                <a:ea typeface="Calibri" panose="020F0502020204030204" pitchFamily="34" charset="0"/>
              </a:rPr>
              <a:t>    a)                                                         b)</a:t>
            </a:r>
          </a:p>
          <a:p>
            <a:pPr algn="ctr"/>
            <a:endParaRPr lang="es-ES" sz="2000" dirty="0">
              <a:latin typeface="Times New Roman" panose="02020603050405020304" pitchFamily="18" charset="0"/>
              <a:ea typeface="Calibri" panose="020F0502020204030204" pitchFamily="34" charset="0"/>
            </a:endParaRPr>
          </a:p>
          <a:p>
            <a:pPr algn="ctr"/>
            <a:r>
              <a:rPr lang="es-ES" sz="2000" dirty="0">
                <a:latin typeface="Times New Roman" panose="02020603050405020304" pitchFamily="18" charset="0"/>
                <a:ea typeface="Calibri" panose="020F0502020204030204" pitchFamily="34" charset="0"/>
              </a:rPr>
              <a:t>Modificación relación focal: a)reducción Beta  b)incremento Beta</a:t>
            </a:r>
            <a:endParaRPr lang="en-US" sz="2000" dirty="0"/>
          </a:p>
        </p:txBody>
      </p:sp>
    </p:spTree>
    <p:extLst>
      <p:ext uri="{BB962C8B-B14F-4D97-AF65-F5344CB8AC3E}">
        <p14:creationId xmlns:p14="http://schemas.microsoft.com/office/powerpoint/2010/main" val="382396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09320" y="4438062"/>
            <a:ext cx="7456170" cy="1292662"/>
          </a:xfrm>
          <a:prstGeom prst="rect">
            <a:avLst/>
          </a:prstGeom>
        </p:spPr>
        <p:txBody>
          <a:bodyPr wrap="square">
            <a:spAutoFit/>
          </a:bodyPr>
          <a:lstStyle/>
          <a:p>
            <a:pPr algn="ctr"/>
            <a:r>
              <a:rPr lang="es-ES" dirty="0">
                <a:latin typeface="Times New Roman" panose="02020603050405020304" pitchFamily="18" charset="0"/>
                <a:ea typeface="Calibri" panose="020F0502020204030204" pitchFamily="34" charset="0"/>
              </a:rPr>
              <a:t>       </a:t>
            </a:r>
          </a:p>
          <a:p>
            <a:pPr algn="ctr"/>
            <a:r>
              <a:rPr lang="es-ES" sz="2000" dirty="0">
                <a:latin typeface="Times New Roman" panose="02020603050405020304" pitchFamily="18" charset="0"/>
                <a:ea typeface="Calibri" panose="020F0502020204030204" pitchFamily="34" charset="0"/>
              </a:rPr>
              <a:t>    a)                                                         b)</a:t>
            </a:r>
          </a:p>
          <a:p>
            <a:pPr algn="ctr"/>
            <a:endParaRPr lang="es-ES" sz="2000" dirty="0">
              <a:latin typeface="Times New Roman" panose="02020603050405020304" pitchFamily="18" charset="0"/>
              <a:ea typeface="Calibri" panose="020F0502020204030204" pitchFamily="34" charset="0"/>
            </a:endParaRPr>
          </a:p>
          <a:p>
            <a:pPr algn="ctr"/>
            <a:r>
              <a:rPr lang="es-ES" sz="2000" dirty="0">
                <a:latin typeface="Times New Roman" panose="02020603050405020304" pitchFamily="18" charset="0"/>
                <a:ea typeface="Calibri" panose="020F0502020204030204" pitchFamily="34" charset="0"/>
              </a:rPr>
              <a:t>Modificación factor de expansión: a) reducción  b) incremento</a:t>
            </a:r>
            <a:endParaRPr lang="en-US" sz="2000" dirty="0"/>
          </a:p>
        </p:txBody>
      </p:sp>
      <mc:AlternateContent xmlns:mc="http://schemas.openxmlformats.org/markup-compatibility/2006" xmlns:a14="http://schemas.microsoft.com/office/drawing/2010/main">
        <mc:Choice Requires="a14">
          <p:sp>
            <p:nvSpPr>
              <p:cNvPr id="10" name="Título 1"/>
              <p:cNvSpPr>
                <a:spLocks noGrp="1"/>
              </p:cNvSpPr>
              <p:nvPr>
                <p:ph type="title"/>
              </p:nvPr>
            </p:nvSpPr>
            <p:spPr>
              <a:xfrm>
                <a:off x="3238500" y="0"/>
                <a:ext cx="5816600" cy="584200"/>
              </a:xfrm>
            </p:spPr>
            <p:txBody>
              <a:bodyPr/>
              <a:lstStyle/>
              <a:p>
                <a:pPr algn="r"/>
                <a:r>
                  <a:rPr lang="es-ES" sz="2800" b="0" dirty="0">
                    <a:solidFill>
                      <a:srgbClr val="FF0000"/>
                    </a:solidFill>
                  </a:rPr>
                  <a:t>Factor de expansión </a:t>
                </a:r>
                <a14:m>
                  <m:oMath xmlns:m="http://schemas.openxmlformats.org/officeDocument/2006/math">
                    <m:d>
                      <m:dPr>
                        <m:ctrlPr>
                          <a:rPr lang="en-US" sz="2400" b="0" i="1">
                            <a:solidFill>
                              <a:srgbClr val="FF0000"/>
                            </a:solidFill>
                            <a:latin typeface="Cambria Math" panose="02040503050406030204" pitchFamily="18" charset="0"/>
                          </a:rPr>
                        </m:ctrlPr>
                      </m:dPr>
                      <m:e>
                        <m:f>
                          <m:fPr>
                            <m:ctrlPr>
                              <a:rPr lang="en-US" sz="2400" b="0" i="1">
                                <a:solidFill>
                                  <a:srgbClr val="FF0000"/>
                                </a:solidFill>
                                <a:latin typeface="Cambria Math" panose="02040503050406030204" pitchFamily="18" charset="0"/>
                              </a:rPr>
                            </m:ctrlPr>
                          </m:fPr>
                          <m:num>
                            <m:r>
                              <a:rPr lang="es-ES" sz="2400" b="0" i="1">
                                <a:solidFill>
                                  <a:srgbClr val="FF0000"/>
                                </a:solidFill>
                                <a:latin typeface="Cambria Math" panose="02040503050406030204" pitchFamily="18" charset="0"/>
                              </a:rPr>
                              <m:t>𝑠𝑖𝑛</m:t>
                            </m:r>
                            <m:d>
                              <m:dPr>
                                <m:ctrlPr>
                                  <a:rPr lang="en-US" sz="2400" b="0" i="1">
                                    <a:solidFill>
                                      <a:srgbClr val="FF0000"/>
                                    </a:solidFill>
                                    <a:latin typeface="Cambria Math" panose="02040503050406030204" pitchFamily="18" charset="0"/>
                                  </a:rPr>
                                </m:ctrlPr>
                              </m:dPr>
                              <m:e>
                                <m:r>
                                  <a:rPr lang="es-ES" sz="2400" b="0" i="1">
                                    <a:solidFill>
                                      <a:srgbClr val="FF0000"/>
                                    </a:solidFill>
                                    <a:latin typeface="Cambria Math" panose="02040503050406030204" pitchFamily="18" charset="0"/>
                                  </a:rPr>
                                  <m:t>𝑝h𝑖</m:t>
                                </m:r>
                              </m:e>
                            </m:d>
                          </m:num>
                          <m:den>
                            <m:r>
                              <a:rPr lang="es-ES" sz="2400" b="0" i="1">
                                <a:solidFill>
                                  <a:srgbClr val="FF0000"/>
                                </a:solidFill>
                                <a:latin typeface="Cambria Math" panose="02040503050406030204" pitchFamily="18" charset="0"/>
                              </a:rPr>
                              <m:t>𝑠𝑖𝑛</m:t>
                            </m:r>
                            <m:r>
                              <a:rPr lang="es-ES" sz="2400" b="0" i="1">
                                <a:solidFill>
                                  <a:srgbClr val="FF0000"/>
                                </a:solidFill>
                                <a:latin typeface="Cambria Math" panose="02040503050406030204" pitchFamily="18" charset="0"/>
                              </a:rPr>
                              <m:t>(</m:t>
                            </m:r>
                            <m:r>
                              <a:rPr lang="es-ES" sz="2400" b="0" i="1">
                                <a:solidFill>
                                  <a:srgbClr val="FF0000"/>
                                </a:solidFill>
                                <a:latin typeface="Cambria Math" panose="02040503050406030204" pitchFamily="18" charset="0"/>
                              </a:rPr>
                              <m:t>𝑎𝑙𝑝h𝑎</m:t>
                            </m:r>
                            <m:r>
                              <a:rPr lang="es-ES" sz="2400" b="0" i="1">
                                <a:solidFill>
                                  <a:srgbClr val="FF0000"/>
                                </a:solidFill>
                                <a:latin typeface="Cambria Math" panose="02040503050406030204" pitchFamily="18" charset="0"/>
                              </a:rPr>
                              <m:t>)</m:t>
                            </m:r>
                          </m:den>
                        </m:f>
                      </m:e>
                    </m:d>
                  </m:oMath>
                </a14:m>
                <a:endParaRPr lang="en-US" sz="2400" b="0" dirty="0"/>
              </a:p>
            </p:txBody>
          </p:sp>
        </mc:Choice>
        <mc:Fallback xmlns="">
          <p:sp>
            <p:nvSpPr>
              <p:cNvPr id="10" name="Título 1"/>
              <p:cNvSpPr>
                <a:spLocks noGrp="1" noRot="1" noChangeAspect="1" noMove="1" noResize="1" noEditPoints="1" noAdjustHandles="1" noChangeArrowheads="1" noChangeShapeType="1" noTextEdit="1"/>
              </p:cNvSpPr>
              <p:nvPr>
                <p:ph type="title"/>
              </p:nvPr>
            </p:nvSpPr>
            <p:spPr>
              <a:xfrm>
                <a:off x="3238500" y="0"/>
                <a:ext cx="5816600" cy="584200"/>
              </a:xfrm>
              <a:blipFill rotWithShape="0">
                <a:blip r:embed="rId2"/>
                <a:stretch>
                  <a:fillRect t="-14583" b="-14583"/>
                </a:stretch>
              </a:blipFill>
            </p:spPr>
            <p:txBody>
              <a:bodyPr/>
              <a:lstStyle/>
              <a:p>
                <a:r>
                  <a:rPr lang="en-US">
                    <a:noFill/>
                  </a:rPr>
                  <a:t> </a:t>
                </a:r>
              </a:p>
            </p:txBody>
          </p:sp>
        </mc:Fallback>
      </mc:AlternateContent>
      <p:pic>
        <p:nvPicPr>
          <p:cNvPr id="11" name="Imagen 10"/>
          <p:cNvPicPr/>
          <p:nvPr/>
        </p:nvPicPr>
        <p:blipFill rotWithShape="1">
          <a:blip r:embed="rId3">
            <a:extLst>
              <a:ext uri="{28A0092B-C50C-407E-A947-70E740481C1C}">
                <a14:useLocalDpi xmlns:a14="http://schemas.microsoft.com/office/drawing/2010/main" val="0"/>
              </a:ext>
            </a:extLst>
          </a:blip>
          <a:srcRect l="30805" t="2403" r="29318" b="4621"/>
          <a:stretch/>
        </p:blipFill>
        <p:spPr bwMode="auto">
          <a:xfrm>
            <a:off x="533654" y="1021079"/>
            <a:ext cx="4059936" cy="3657600"/>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4">
            <a:extLst>
              <a:ext uri="{28A0092B-C50C-407E-A947-70E740481C1C}">
                <a14:useLocalDpi xmlns:a14="http://schemas.microsoft.com/office/drawing/2010/main" val="0"/>
              </a:ext>
            </a:extLst>
          </a:blip>
          <a:srcRect l="33073" t="3925" r="31776" b="5299"/>
          <a:stretch/>
        </p:blipFill>
        <p:spPr bwMode="auto">
          <a:xfrm>
            <a:off x="4816856" y="1021079"/>
            <a:ext cx="3657600" cy="3657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6153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b="0" dirty="0">
                <a:solidFill>
                  <a:srgbClr val="FF0000"/>
                </a:solidFill>
              </a:rPr>
              <a:t>Longitud Focal (F) </a:t>
            </a:r>
            <a:endParaRPr lang="en-US" sz="2800" b="0" dirty="0">
              <a:solidFill>
                <a:srgbClr val="FF0000"/>
              </a:solidFill>
            </a:endParaRPr>
          </a:p>
        </p:txBody>
      </p:sp>
      <p:pic>
        <p:nvPicPr>
          <p:cNvPr id="4" name="Imagen 3"/>
          <p:cNvPicPr/>
          <p:nvPr/>
        </p:nvPicPr>
        <p:blipFill rotWithShape="1">
          <a:blip r:embed="rId2">
            <a:extLst>
              <a:ext uri="{28A0092B-C50C-407E-A947-70E740481C1C}">
                <a14:useLocalDpi xmlns:a14="http://schemas.microsoft.com/office/drawing/2010/main" val="0"/>
              </a:ext>
            </a:extLst>
          </a:blip>
          <a:srcRect l="34396" t="2792" r="32909" b="5299"/>
          <a:stretch/>
        </p:blipFill>
        <p:spPr bwMode="auto">
          <a:xfrm>
            <a:off x="909320" y="1053146"/>
            <a:ext cx="3383280" cy="3657600"/>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l="31940" t="1963" r="30263" b="4808"/>
          <a:stretch/>
        </p:blipFill>
        <p:spPr bwMode="auto">
          <a:xfrm>
            <a:off x="4480241" y="1072196"/>
            <a:ext cx="3840480" cy="3657600"/>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909320" y="4438062"/>
            <a:ext cx="7456170" cy="1292662"/>
          </a:xfrm>
          <a:prstGeom prst="rect">
            <a:avLst/>
          </a:prstGeom>
        </p:spPr>
        <p:txBody>
          <a:bodyPr wrap="square">
            <a:spAutoFit/>
          </a:bodyPr>
          <a:lstStyle/>
          <a:p>
            <a:pPr algn="ctr"/>
            <a:r>
              <a:rPr lang="es-ES" dirty="0">
                <a:latin typeface="Times New Roman" panose="02020603050405020304" pitchFamily="18" charset="0"/>
                <a:ea typeface="Calibri" panose="020F0502020204030204" pitchFamily="34" charset="0"/>
              </a:rPr>
              <a:t>       </a:t>
            </a:r>
          </a:p>
          <a:p>
            <a:pPr algn="ctr"/>
            <a:r>
              <a:rPr lang="es-ES" sz="2000" dirty="0">
                <a:latin typeface="Times New Roman" panose="02020603050405020304" pitchFamily="18" charset="0"/>
                <a:ea typeface="Calibri" panose="020F0502020204030204" pitchFamily="34" charset="0"/>
              </a:rPr>
              <a:t>    a)                                                         b)</a:t>
            </a:r>
          </a:p>
          <a:p>
            <a:pPr algn="ctr"/>
            <a:endParaRPr lang="es-ES" sz="2000" dirty="0">
              <a:latin typeface="Times New Roman" panose="02020603050405020304" pitchFamily="18" charset="0"/>
              <a:ea typeface="Calibri" panose="020F0502020204030204" pitchFamily="34" charset="0"/>
            </a:endParaRPr>
          </a:p>
          <a:p>
            <a:pPr algn="ctr"/>
            <a:r>
              <a:rPr lang="es-ES" sz="2000" dirty="0">
                <a:latin typeface="Times New Roman" panose="02020603050405020304" pitchFamily="18" charset="0"/>
                <a:ea typeface="Calibri" panose="020F0502020204030204" pitchFamily="34" charset="0"/>
              </a:rPr>
              <a:t>Modificación longitud  focal: a) reducción  b) incremento</a:t>
            </a:r>
            <a:endParaRPr lang="en-US" sz="2000" dirty="0"/>
          </a:p>
        </p:txBody>
      </p:sp>
    </p:spTree>
    <p:extLst>
      <p:ext uri="{BB962C8B-B14F-4D97-AF65-F5344CB8AC3E}">
        <p14:creationId xmlns:p14="http://schemas.microsoft.com/office/powerpoint/2010/main" val="3659030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b="0" dirty="0">
                <a:solidFill>
                  <a:srgbClr val="FF0000"/>
                </a:solidFill>
              </a:rPr>
              <a:t>Ancho del Lente (LW)</a:t>
            </a:r>
            <a:endParaRPr lang="en-US" sz="2800" b="0" dirty="0">
              <a:solidFill>
                <a:srgbClr val="FF0000"/>
              </a:solidFill>
            </a:endParaRPr>
          </a:p>
        </p:txBody>
      </p:sp>
      <p:pic>
        <p:nvPicPr>
          <p:cNvPr id="4" name="Imagen 3"/>
          <p:cNvPicPr/>
          <p:nvPr/>
        </p:nvPicPr>
        <p:blipFill rotWithShape="1">
          <a:blip r:embed="rId2">
            <a:extLst>
              <a:ext uri="{28A0092B-C50C-407E-A947-70E740481C1C}">
                <a14:useLocalDpi xmlns:a14="http://schemas.microsoft.com/office/drawing/2010/main" val="0"/>
              </a:ext>
            </a:extLst>
          </a:blip>
          <a:srcRect l="31562" t="-3334" r="29885" b="4986"/>
          <a:stretch/>
        </p:blipFill>
        <p:spPr bwMode="auto">
          <a:xfrm>
            <a:off x="397256" y="762000"/>
            <a:ext cx="3895344" cy="3840480"/>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l="32695" t="6379" r="31019" b="4318"/>
          <a:stretch/>
        </p:blipFill>
        <p:spPr bwMode="auto">
          <a:xfrm>
            <a:off x="4749038" y="948690"/>
            <a:ext cx="3849624" cy="3657600"/>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909320" y="4438062"/>
            <a:ext cx="7456170" cy="1292662"/>
          </a:xfrm>
          <a:prstGeom prst="rect">
            <a:avLst/>
          </a:prstGeom>
        </p:spPr>
        <p:txBody>
          <a:bodyPr wrap="square">
            <a:spAutoFit/>
          </a:bodyPr>
          <a:lstStyle/>
          <a:p>
            <a:pPr algn="ctr"/>
            <a:r>
              <a:rPr lang="es-ES" dirty="0">
                <a:latin typeface="Times New Roman" panose="02020603050405020304" pitchFamily="18" charset="0"/>
                <a:ea typeface="Calibri" panose="020F0502020204030204" pitchFamily="34" charset="0"/>
              </a:rPr>
              <a:t>       </a:t>
            </a:r>
          </a:p>
          <a:p>
            <a:pPr algn="ctr"/>
            <a:r>
              <a:rPr lang="es-ES" sz="2000" dirty="0">
                <a:latin typeface="Times New Roman" panose="02020603050405020304" pitchFamily="18" charset="0"/>
                <a:ea typeface="Calibri" panose="020F0502020204030204" pitchFamily="34" charset="0"/>
              </a:rPr>
              <a:t>    a)                                                         b)</a:t>
            </a:r>
          </a:p>
          <a:p>
            <a:pPr algn="ctr"/>
            <a:endParaRPr lang="es-ES" sz="2000" dirty="0">
              <a:latin typeface="Times New Roman" panose="02020603050405020304" pitchFamily="18" charset="0"/>
              <a:ea typeface="Calibri" panose="020F0502020204030204" pitchFamily="34" charset="0"/>
            </a:endParaRPr>
          </a:p>
          <a:p>
            <a:pPr algn="ctr"/>
            <a:r>
              <a:rPr lang="es-ES" sz="2000" dirty="0">
                <a:latin typeface="Times New Roman" panose="02020603050405020304" pitchFamily="18" charset="0"/>
                <a:ea typeface="Calibri" panose="020F0502020204030204" pitchFamily="34" charset="0"/>
              </a:rPr>
              <a:t>Modificación ancho de lente: a) reducción  b) incremento</a:t>
            </a:r>
            <a:endParaRPr lang="en-US" sz="2000" dirty="0"/>
          </a:p>
        </p:txBody>
      </p:sp>
    </p:spTree>
    <p:extLst>
      <p:ext uri="{BB962C8B-B14F-4D97-AF65-F5344CB8AC3E}">
        <p14:creationId xmlns:p14="http://schemas.microsoft.com/office/powerpoint/2010/main" val="2981995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sz="2800" b="0" dirty="0" err="1">
                <a:solidFill>
                  <a:srgbClr val="FF0000"/>
                </a:solidFill>
              </a:rPr>
              <a:t>Simulación</a:t>
            </a:r>
            <a:r>
              <a:rPr lang="en-US" sz="2800" b="0" dirty="0">
                <a:solidFill>
                  <a:srgbClr val="FF0000"/>
                </a:solidFill>
              </a:rPr>
              <a:t> </a:t>
            </a:r>
            <a:r>
              <a:rPr lang="en-US" sz="2800" b="0" dirty="0" err="1">
                <a:solidFill>
                  <a:srgbClr val="FF0000"/>
                </a:solidFill>
              </a:rPr>
              <a:t>dise</a:t>
            </a:r>
            <a:r>
              <a:rPr lang="es-ES" sz="2800" b="0" dirty="0" err="1">
                <a:solidFill>
                  <a:srgbClr val="FF0000"/>
                </a:solidFill>
              </a:rPr>
              <a:t>ño</a:t>
            </a:r>
            <a:r>
              <a:rPr lang="es-ES" sz="2800" b="0" dirty="0">
                <a:solidFill>
                  <a:srgbClr val="FF0000"/>
                </a:solidFill>
              </a:rPr>
              <a:t> 3D</a:t>
            </a:r>
            <a:r>
              <a:rPr lang="es-ES" dirty="0"/>
              <a:t> </a:t>
            </a:r>
            <a:endParaRPr lang="en-US" dirty="0"/>
          </a:p>
        </p:txBody>
      </p:sp>
      <p:pic>
        <p:nvPicPr>
          <p:cNvPr id="4" name="Imagen 3"/>
          <p:cNvPicPr/>
          <p:nvPr/>
        </p:nvPicPr>
        <p:blipFill rotWithShape="1">
          <a:blip r:embed="rId2">
            <a:extLst>
              <a:ext uri="{28A0092B-C50C-407E-A947-70E740481C1C}">
                <a14:useLocalDpi xmlns:a14="http://schemas.microsoft.com/office/drawing/2010/main" val="0"/>
              </a:ext>
            </a:extLst>
          </a:blip>
          <a:srcRect t="-1" b="-2"/>
          <a:stretch/>
        </p:blipFill>
        <p:spPr bwMode="auto">
          <a:xfrm>
            <a:off x="1192784" y="876300"/>
            <a:ext cx="6199632" cy="4572000"/>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1192784" y="5540345"/>
            <a:ext cx="6199632" cy="400110"/>
          </a:xfrm>
          <a:prstGeom prst="rect">
            <a:avLst/>
          </a:prstGeom>
        </p:spPr>
        <p:txBody>
          <a:bodyPr wrap="square">
            <a:spAutoFit/>
          </a:bodyPr>
          <a:lstStyle/>
          <a:p>
            <a:pPr algn="ctr"/>
            <a:r>
              <a:rPr lang="es-EC" sz="2000" dirty="0">
                <a:latin typeface="Times New Roman" panose="02020603050405020304" pitchFamily="18" charset="0"/>
                <a:ea typeface="Calibri" panose="020F0502020204030204" pitchFamily="34" charset="0"/>
              </a:rPr>
              <a:t>Simulación Lente de </a:t>
            </a:r>
            <a:r>
              <a:rPr lang="es-EC" sz="2000" dirty="0" err="1">
                <a:latin typeface="Times New Roman" panose="02020603050405020304" pitchFamily="18" charset="0"/>
                <a:ea typeface="Calibri" panose="020F0502020204030204" pitchFamily="34" charset="0"/>
              </a:rPr>
              <a:t>Rotman</a:t>
            </a:r>
            <a:r>
              <a:rPr lang="es-EC" sz="2000" dirty="0">
                <a:latin typeface="Times New Roman" panose="02020603050405020304" pitchFamily="18" charset="0"/>
                <a:ea typeface="Calibri" panose="020F0502020204030204" pitchFamily="34" charset="0"/>
              </a:rPr>
              <a:t> 3D CST </a:t>
            </a:r>
            <a:r>
              <a:rPr lang="es-EC" sz="2000" dirty="0" err="1">
                <a:latin typeface="Times New Roman" panose="02020603050405020304" pitchFamily="18" charset="0"/>
                <a:ea typeface="Calibri" panose="020F0502020204030204" pitchFamily="34" charset="0"/>
              </a:rPr>
              <a:t>Microwave</a:t>
            </a:r>
            <a:r>
              <a:rPr lang="es-EC" sz="2000" dirty="0">
                <a:latin typeface="Times New Roman" panose="02020603050405020304" pitchFamily="18" charset="0"/>
                <a:ea typeface="Calibri" panose="020F0502020204030204" pitchFamily="34" charset="0"/>
              </a:rPr>
              <a:t> Studio </a:t>
            </a:r>
            <a:endParaRPr lang="en-US" sz="2000" dirty="0"/>
          </a:p>
        </p:txBody>
      </p:sp>
    </p:spTree>
    <p:extLst>
      <p:ext uri="{BB962C8B-B14F-4D97-AF65-F5344CB8AC3E}">
        <p14:creationId xmlns:p14="http://schemas.microsoft.com/office/powerpoint/2010/main" val="2890646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sz="2800" b="0" dirty="0" err="1">
                <a:solidFill>
                  <a:srgbClr val="FF0000"/>
                </a:solidFill>
              </a:rPr>
              <a:t>Simulación</a:t>
            </a:r>
            <a:r>
              <a:rPr lang="en-US" sz="2800" b="0" dirty="0">
                <a:solidFill>
                  <a:srgbClr val="FF0000"/>
                </a:solidFill>
              </a:rPr>
              <a:t> </a:t>
            </a:r>
            <a:r>
              <a:rPr lang="en-US" sz="2800" b="0" dirty="0" err="1">
                <a:solidFill>
                  <a:srgbClr val="FF0000"/>
                </a:solidFill>
              </a:rPr>
              <a:t>dise</a:t>
            </a:r>
            <a:r>
              <a:rPr lang="es-ES" sz="2800" b="0" dirty="0" err="1">
                <a:solidFill>
                  <a:srgbClr val="FF0000"/>
                </a:solidFill>
              </a:rPr>
              <a:t>ño</a:t>
            </a:r>
            <a:r>
              <a:rPr lang="es-ES" sz="2800" b="0" dirty="0">
                <a:solidFill>
                  <a:srgbClr val="FF0000"/>
                </a:solidFill>
              </a:rPr>
              <a:t> 3D</a:t>
            </a:r>
            <a:r>
              <a:rPr lang="es-ES" dirty="0"/>
              <a:t> </a:t>
            </a:r>
            <a:endParaRPr lang="en-US" dirty="0"/>
          </a:p>
        </p:txBody>
      </p:sp>
      <p:sp>
        <p:nvSpPr>
          <p:cNvPr id="5" name="Rectángulo 4"/>
          <p:cNvSpPr/>
          <p:nvPr/>
        </p:nvSpPr>
        <p:spPr>
          <a:xfrm>
            <a:off x="1192784" y="5140234"/>
            <a:ext cx="6199632" cy="400110"/>
          </a:xfrm>
          <a:prstGeom prst="rect">
            <a:avLst/>
          </a:prstGeom>
        </p:spPr>
        <p:txBody>
          <a:bodyPr wrap="square">
            <a:spAutoFit/>
          </a:bodyPr>
          <a:lstStyle/>
          <a:p>
            <a:pPr algn="ctr"/>
            <a:r>
              <a:rPr lang="es-EC" sz="2000" dirty="0">
                <a:latin typeface="Times New Roman" panose="02020603050405020304" pitchFamily="18" charset="0"/>
                <a:ea typeface="Calibri" panose="020F0502020204030204" pitchFamily="34" charset="0"/>
              </a:rPr>
              <a:t>Simulación Lente de </a:t>
            </a:r>
            <a:r>
              <a:rPr lang="es-EC" sz="2000" dirty="0" err="1">
                <a:latin typeface="Times New Roman" panose="02020603050405020304" pitchFamily="18" charset="0"/>
                <a:ea typeface="Calibri" panose="020F0502020204030204" pitchFamily="34" charset="0"/>
              </a:rPr>
              <a:t>Rotman</a:t>
            </a:r>
            <a:r>
              <a:rPr lang="es-EC" sz="2000" dirty="0">
                <a:latin typeface="Times New Roman" panose="02020603050405020304" pitchFamily="18" charset="0"/>
                <a:ea typeface="Calibri" panose="020F0502020204030204" pitchFamily="34" charset="0"/>
              </a:rPr>
              <a:t> 3D Puerto 1 y Puerto 2</a:t>
            </a:r>
            <a:endParaRPr lang="en-US" sz="2000" dirty="0"/>
          </a:p>
        </p:txBody>
      </p:sp>
      <p:pic>
        <p:nvPicPr>
          <p:cNvPr id="11" name="Imagen 10"/>
          <p:cNvPicPr/>
          <p:nvPr/>
        </p:nvPicPr>
        <p:blipFill>
          <a:blip r:embed="rId2">
            <a:extLst>
              <a:ext uri="{28A0092B-C50C-407E-A947-70E740481C1C}">
                <a14:useLocalDpi xmlns:a14="http://schemas.microsoft.com/office/drawing/2010/main" val="0"/>
              </a:ext>
            </a:extLst>
          </a:blip>
          <a:stretch>
            <a:fillRect/>
          </a:stretch>
        </p:blipFill>
        <p:spPr>
          <a:xfrm>
            <a:off x="4698746" y="1462072"/>
            <a:ext cx="3950208" cy="3200400"/>
          </a:xfrm>
          <a:prstGeom prst="rect">
            <a:avLst/>
          </a:prstGeom>
        </p:spPr>
      </p:pic>
      <p:pic>
        <p:nvPicPr>
          <p:cNvPr id="12" name="Imagen 11"/>
          <p:cNvPicPr/>
          <p:nvPr/>
        </p:nvPicPr>
        <p:blipFill>
          <a:blip r:embed="rId3">
            <a:extLst>
              <a:ext uri="{28A0092B-C50C-407E-A947-70E740481C1C}">
                <a14:useLocalDpi xmlns:a14="http://schemas.microsoft.com/office/drawing/2010/main" val="0"/>
              </a:ext>
            </a:extLst>
          </a:blip>
          <a:stretch>
            <a:fillRect/>
          </a:stretch>
        </p:blipFill>
        <p:spPr>
          <a:xfrm>
            <a:off x="443738" y="1462072"/>
            <a:ext cx="3950208" cy="3200400"/>
          </a:xfrm>
          <a:prstGeom prst="rect">
            <a:avLst/>
          </a:prstGeom>
        </p:spPr>
      </p:pic>
    </p:spTree>
    <p:extLst>
      <p:ext uri="{BB962C8B-B14F-4D97-AF65-F5344CB8AC3E}">
        <p14:creationId xmlns:p14="http://schemas.microsoft.com/office/powerpoint/2010/main" val="1374043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2318197" y="22014"/>
            <a:ext cx="6622605" cy="584200"/>
          </a:xfrm>
        </p:spPr>
        <p:txBody>
          <a:bodyPr/>
          <a:lstStyle/>
          <a:p>
            <a:pPr algn="r"/>
            <a:r>
              <a:rPr lang="es-EC" sz="2800" b="0" dirty="0">
                <a:solidFill>
                  <a:srgbClr val="FF0000"/>
                </a:solidFill>
              </a:rPr>
              <a:t>Transición tipo </a:t>
            </a:r>
            <a:r>
              <a:rPr lang="es-EC" sz="2800" b="0" dirty="0" err="1">
                <a:solidFill>
                  <a:srgbClr val="FF0000"/>
                </a:solidFill>
              </a:rPr>
              <a:t>taper</a:t>
            </a:r>
            <a:r>
              <a:rPr lang="es-EC" sz="2800" b="0" dirty="0">
                <a:solidFill>
                  <a:srgbClr val="FF0000"/>
                </a:solidFill>
              </a:rPr>
              <a:t> SIW a </a:t>
            </a:r>
            <a:r>
              <a:rPr lang="es-EC" sz="2800" b="0" dirty="0" err="1">
                <a:solidFill>
                  <a:srgbClr val="FF0000"/>
                </a:solidFill>
              </a:rPr>
              <a:t>microstrip</a:t>
            </a:r>
            <a:endParaRPr lang="es-EC" sz="2800" b="0" dirty="0">
              <a:solidFill>
                <a:srgbClr val="FF0000"/>
              </a:solidFill>
            </a:endParaRP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a:p>
          <a:p>
            <a:pPr marL="0" indent="0">
              <a:buNone/>
            </a:pPr>
            <a:endParaRPr lang="es-EC"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pic>
        <p:nvPicPr>
          <p:cNvPr id="7" name="Imagen 6"/>
          <p:cNvPicPr/>
          <p:nvPr/>
        </p:nvPicPr>
        <p:blipFill rotWithShape="1">
          <a:blip r:embed="rId2" cstate="print">
            <a:extLst>
              <a:ext uri="{28A0092B-C50C-407E-A947-70E740481C1C}">
                <a14:useLocalDpi xmlns:a14="http://schemas.microsoft.com/office/drawing/2010/main" val="0"/>
              </a:ext>
            </a:extLst>
          </a:blip>
          <a:srcRect b="1289"/>
          <a:stretch/>
        </p:blipFill>
        <p:spPr bwMode="auto">
          <a:xfrm>
            <a:off x="0" y="1604211"/>
            <a:ext cx="4937125" cy="332665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4269770632"/>
                  </p:ext>
                </p:extLst>
              </p:nvPr>
            </p:nvGraphicFramePr>
            <p:xfrm>
              <a:off x="5084178" y="1467610"/>
              <a:ext cx="3709569" cy="4012576"/>
            </p:xfrm>
            <a:graphic>
              <a:graphicData uri="http://schemas.openxmlformats.org/drawingml/2006/table">
                <a:tbl>
                  <a:tblPr firstRow="1" firstCol="1" bandRow="1">
                    <a:tableStyleId>{073A0DAA-6AF3-43AB-8588-CEC1D06C72B9}</a:tableStyleId>
                  </a:tblPr>
                  <a:tblGrid>
                    <a:gridCol w="1729319">
                      <a:extLst>
                        <a:ext uri="{9D8B030D-6E8A-4147-A177-3AD203B41FA5}">
                          <a16:colId xmlns:a16="http://schemas.microsoft.com/office/drawing/2014/main" val="20000"/>
                        </a:ext>
                      </a:extLst>
                    </a:gridCol>
                    <a:gridCol w="1980250">
                      <a:extLst>
                        <a:ext uri="{9D8B030D-6E8A-4147-A177-3AD203B41FA5}">
                          <a16:colId xmlns:a16="http://schemas.microsoft.com/office/drawing/2014/main" val="20001"/>
                        </a:ext>
                      </a:extLst>
                    </a:gridCol>
                  </a:tblGrid>
                  <a:tr h="378152">
                    <a:tc>
                      <a:txBody>
                        <a:bodyPr/>
                        <a:lstStyle/>
                        <a:p>
                          <a:pPr marL="0" marR="0" indent="0" algn="ctr">
                            <a:lnSpc>
                              <a:spcPct val="150000"/>
                            </a:lnSpc>
                            <a:spcBef>
                              <a:spcPts val="0"/>
                            </a:spcBef>
                            <a:spcAft>
                              <a:spcPts val="0"/>
                            </a:spcAft>
                          </a:pPr>
                          <a:r>
                            <a:rPr lang="es-ES" sz="1400" b="1" dirty="0">
                              <a:solidFill>
                                <a:schemeClr val="tx1"/>
                              </a:solidFill>
                              <a:effectLst/>
                            </a:rPr>
                            <a:t>Parámetros</a:t>
                          </a:r>
                          <a:endPar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400" dirty="0">
                              <a:solidFill>
                                <a:schemeClr val="tx1"/>
                              </a:solidFill>
                              <a:effectLst/>
                            </a:rPr>
                            <a:t>Valores finales [mm]</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23326">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effectLst/>
                                        <a:latin typeface="Cambria Math" panose="02040503050406030204" pitchFamily="18" charset="0"/>
                                      </a:rPr>
                                    </m:ctrlPr>
                                  </m:sSubPr>
                                  <m:e>
                                    <m:r>
                                      <a:rPr lang="es-ES" sz="1400" b="1" i="1">
                                        <a:solidFill>
                                          <a:schemeClr val="tx1"/>
                                        </a:solidFill>
                                        <a:effectLst/>
                                        <a:latin typeface="Cambria Math" panose="02040503050406030204" pitchFamily="18" charset="0"/>
                                      </a:rPr>
                                      <m:t>𝜺</m:t>
                                    </m:r>
                                  </m:e>
                                  <m:sub>
                                    <m:r>
                                      <a:rPr lang="es-ES" sz="1400" b="1" i="1">
                                        <a:solidFill>
                                          <a:schemeClr val="tx1"/>
                                        </a:solidFill>
                                        <a:effectLst/>
                                        <a:latin typeface="Cambria Math" panose="02040503050406030204" pitchFamily="18" charset="0"/>
                                      </a:rPr>
                                      <m:t>𝒓</m:t>
                                    </m:r>
                                  </m:sub>
                                </m:sSub>
                              </m:oMath>
                            </m:oMathPara>
                          </a14:m>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400" b="0" dirty="0" err="1">
                              <a:solidFill>
                                <a:schemeClr val="tx1"/>
                              </a:solidFill>
                              <a:effectLst/>
                              <a:latin typeface="Arial" panose="020B0604020202020204" pitchFamily="34" charset="0"/>
                              <a:ea typeface="+mn-ea"/>
                              <a:cs typeface="Arial" panose="020B0604020202020204" pitchFamily="34" charset="0"/>
                            </a:rPr>
                            <a:t>Permitividad</a:t>
                          </a:r>
                          <a:r>
                            <a:rPr lang="es-ES" sz="1400" b="0" baseline="0" dirty="0">
                              <a:solidFill>
                                <a:schemeClr val="tx1"/>
                              </a:solidFill>
                              <a:effectLst/>
                              <a:latin typeface="Arial" panose="020B0604020202020204" pitchFamily="34" charset="0"/>
                              <a:ea typeface="+mn-ea"/>
                              <a:cs typeface="Arial" panose="020B0604020202020204" pitchFamily="34" charset="0"/>
                            </a:rPr>
                            <a:t> relativa</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8152">
                    <a:tc>
                      <a:txBody>
                        <a:bodyPr/>
                        <a:lstStyle/>
                        <a:p>
                          <a:pPr marL="0" marR="0" indent="0" algn="ctr">
                            <a:lnSpc>
                              <a:spcPct val="150000"/>
                            </a:lnSpc>
                            <a:spcBef>
                              <a:spcPts val="0"/>
                            </a:spcBef>
                            <a:spcAft>
                              <a:spcPts val="0"/>
                            </a:spcAft>
                          </a:pPr>
                          <a:r>
                            <a:rPr lang="es-ES" sz="1400" b="1" dirty="0">
                              <a:solidFill>
                                <a:schemeClr val="tx1"/>
                              </a:solidFill>
                              <a:effectLst/>
                              <a:latin typeface="Arial" panose="020B0604020202020204" pitchFamily="34" charset="0"/>
                              <a:cs typeface="Arial" panose="020B0604020202020204" pitchFamily="34" charset="0"/>
                            </a:rPr>
                            <a:t>Metal conductor</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400" b="0" dirty="0">
                              <a:solidFill>
                                <a:schemeClr val="tx1"/>
                              </a:solidFill>
                              <a:effectLst/>
                              <a:latin typeface="Arial" panose="020B0604020202020204" pitchFamily="34" charset="0"/>
                              <a:cs typeface="Arial" panose="020B0604020202020204" pitchFamily="34" charset="0"/>
                            </a:rPr>
                            <a:t>0.1</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3326">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b="1" i="1" kern="1200" smtClean="0">
                                        <a:solidFill>
                                          <a:schemeClr val="tx1"/>
                                        </a:solidFill>
                                        <a:effectLst/>
                                        <a:latin typeface="Cambria Math" panose="02040503050406030204" pitchFamily="18" charset="0"/>
                                        <a:ea typeface="+mn-ea"/>
                                        <a:cs typeface="+mn-cs"/>
                                      </a:rPr>
                                    </m:ctrlPr>
                                  </m:sSubPr>
                                  <m:e>
                                    <m:r>
                                      <a:rPr lang="es-ES" sz="1600" b="1" i="1" kern="1200">
                                        <a:solidFill>
                                          <a:schemeClr val="tx1"/>
                                        </a:solidFill>
                                        <a:effectLst/>
                                        <a:latin typeface="Cambria Math" panose="02040503050406030204" pitchFamily="18" charset="0"/>
                                        <a:ea typeface="+mn-ea"/>
                                        <a:cs typeface="+mn-cs"/>
                                      </a:rPr>
                                      <m:t>𝒂</m:t>
                                    </m:r>
                                  </m:e>
                                  <m:sub>
                                    <m:r>
                                      <a:rPr lang="es-ES" sz="1600" b="1" i="1" kern="1200">
                                        <a:solidFill>
                                          <a:schemeClr val="tx1"/>
                                        </a:solidFill>
                                        <a:effectLst/>
                                        <a:latin typeface="Cambria Math" panose="02040503050406030204" pitchFamily="18" charset="0"/>
                                        <a:ea typeface="+mn-ea"/>
                                        <a:cs typeface="+mn-cs"/>
                                      </a:rPr>
                                      <m:t>𝒔𝒊𝒘</m:t>
                                    </m:r>
                                  </m:sub>
                                </m:sSub>
                              </m:oMath>
                            </m:oMathPara>
                          </a14:m>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Ancho</a:t>
                          </a:r>
                          <a:r>
                            <a:rPr lang="es-ES" sz="14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entre vías</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4531">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b="1" i="1" kern="1200" smtClean="0">
                                        <a:solidFill>
                                          <a:schemeClr val="tx1"/>
                                        </a:solidFill>
                                        <a:effectLst/>
                                        <a:latin typeface="Cambria Math" panose="02040503050406030204" pitchFamily="18" charset="0"/>
                                        <a:ea typeface="+mn-ea"/>
                                        <a:cs typeface="+mn-cs"/>
                                      </a:rPr>
                                    </m:ctrlPr>
                                  </m:sSubPr>
                                  <m:e>
                                    <m:r>
                                      <a:rPr lang="es-ES" sz="1600" b="1" i="1" kern="1200">
                                        <a:solidFill>
                                          <a:schemeClr val="tx1"/>
                                        </a:solidFill>
                                        <a:effectLst/>
                                        <a:latin typeface="Cambria Math" panose="02040503050406030204" pitchFamily="18" charset="0"/>
                                        <a:ea typeface="+mn-ea"/>
                                        <a:cs typeface="+mn-cs"/>
                                      </a:rPr>
                                      <m:t>𝒂</m:t>
                                    </m:r>
                                  </m:e>
                                  <m:sub>
                                    <m:r>
                                      <a:rPr lang="es-ES" sz="1600" b="1" i="1" kern="1200">
                                        <a:solidFill>
                                          <a:schemeClr val="tx1"/>
                                        </a:solidFill>
                                        <a:effectLst/>
                                        <a:latin typeface="Cambria Math" panose="02040503050406030204" pitchFamily="18" charset="0"/>
                                        <a:ea typeface="+mn-ea"/>
                                        <a:cs typeface="+mn-cs"/>
                                      </a:rPr>
                                      <m:t>𝒘𝒓</m:t>
                                    </m:r>
                                  </m:sub>
                                </m:sSub>
                              </m:oMath>
                            </m:oMathPara>
                          </a14:m>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400" b="0" dirty="0">
                              <a:solidFill>
                                <a:schemeClr val="tx1"/>
                              </a:solidFill>
                              <a:effectLst/>
                              <a:latin typeface="Arial" panose="020B0604020202020204" pitchFamily="34" charset="0"/>
                              <a:ea typeface="+mn-ea"/>
                              <a:cs typeface="Arial" panose="020B0604020202020204" pitchFamily="34" charset="0"/>
                            </a:rPr>
                            <a:t>Ancho</a:t>
                          </a:r>
                          <a:r>
                            <a:rPr lang="es-ES" sz="1400" b="0" baseline="0" dirty="0">
                              <a:solidFill>
                                <a:schemeClr val="tx1"/>
                              </a:solidFill>
                              <a:effectLst/>
                              <a:latin typeface="Arial" panose="020B0604020202020204" pitchFamily="34" charset="0"/>
                              <a:ea typeface="+mn-ea"/>
                              <a:cs typeface="Arial" panose="020B0604020202020204" pitchFamily="34" charset="0"/>
                            </a:rPr>
                            <a:t> guía de onda SIW</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1444">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effectLst/>
                                        <a:latin typeface="Cambria Math" panose="02040503050406030204" pitchFamily="18" charset="0"/>
                                      </a:rPr>
                                    </m:ctrlPr>
                                  </m:sSubPr>
                                  <m:e>
                                    <m:r>
                                      <a:rPr lang="es-ES" sz="1400" b="1" i="1">
                                        <a:solidFill>
                                          <a:schemeClr val="tx1"/>
                                        </a:solidFill>
                                        <a:effectLst/>
                                        <a:latin typeface="Cambria Math" panose="02040503050406030204" pitchFamily="18" charset="0"/>
                                      </a:rPr>
                                      <m:t>𝑳</m:t>
                                    </m:r>
                                  </m:e>
                                  <m:sub>
                                    <m:r>
                                      <a:rPr lang="es-ES" sz="1400" b="1" i="1">
                                        <a:solidFill>
                                          <a:schemeClr val="tx1"/>
                                        </a:solidFill>
                                        <a:effectLst/>
                                        <a:latin typeface="Cambria Math" panose="02040503050406030204" pitchFamily="18" charset="0"/>
                                      </a:rPr>
                                      <m:t>𝒕𝒂𝒑</m:t>
                                    </m:r>
                                  </m:sub>
                                </m:sSub>
                              </m:oMath>
                            </m:oMathPara>
                          </a14:m>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400" b="0" dirty="0">
                              <a:solidFill>
                                <a:schemeClr val="tx1"/>
                              </a:solidFill>
                              <a:effectLst/>
                              <a:latin typeface="Arial" panose="020B0604020202020204" pitchFamily="34" charset="0"/>
                              <a:ea typeface="+mn-ea"/>
                              <a:cs typeface="Arial" panose="020B0604020202020204" pitchFamily="34" charset="0"/>
                            </a:rPr>
                            <a:t>Largo</a:t>
                          </a:r>
                          <a:r>
                            <a:rPr lang="es-ES" sz="1400" b="0" baseline="0" dirty="0">
                              <a:solidFill>
                                <a:schemeClr val="tx1"/>
                              </a:solidFill>
                              <a:effectLst/>
                              <a:latin typeface="Arial" panose="020B0604020202020204" pitchFamily="34" charset="0"/>
                              <a:ea typeface="+mn-ea"/>
                              <a:cs typeface="Arial" panose="020B0604020202020204" pitchFamily="34" charset="0"/>
                            </a:rPr>
                            <a:t> del </a:t>
                          </a:r>
                          <a:r>
                            <a:rPr lang="es-ES" sz="1400" b="0" baseline="0" dirty="0" err="1">
                              <a:solidFill>
                                <a:schemeClr val="tx1"/>
                              </a:solidFill>
                              <a:effectLst/>
                              <a:latin typeface="Arial" panose="020B0604020202020204" pitchFamily="34" charset="0"/>
                              <a:ea typeface="+mn-ea"/>
                              <a:cs typeface="Arial" panose="020B0604020202020204" pitchFamily="34" charset="0"/>
                            </a:rPr>
                            <a:t>taper</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1444">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effectLst/>
                                        <a:latin typeface="Cambria Math" panose="02040503050406030204" pitchFamily="18" charset="0"/>
                                      </a:rPr>
                                    </m:ctrlPr>
                                  </m:sSubPr>
                                  <m:e>
                                    <m:r>
                                      <a:rPr lang="es-ES" sz="1400" b="1" i="1">
                                        <a:solidFill>
                                          <a:schemeClr val="tx1"/>
                                        </a:solidFill>
                                        <a:effectLst/>
                                        <a:latin typeface="Cambria Math" panose="02040503050406030204" pitchFamily="18" charset="0"/>
                                      </a:rPr>
                                      <m:t>𝑾</m:t>
                                    </m:r>
                                  </m:e>
                                  <m:sub>
                                    <m:r>
                                      <a:rPr lang="es-ES" sz="1400" b="1" i="1">
                                        <a:solidFill>
                                          <a:schemeClr val="tx1"/>
                                        </a:solidFill>
                                        <a:effectLst/>
                                        <a:latin typeface="Cambria Math" panose="02040503050406030204" pitchFamily="18" charset="0"/>
                                      </a:rPr>
                                      <m:t>𝒕𝒂𝒑</m:t>
                                    </m:r>
                                  </m:sub>
                                </m:sSub>
                              </m:oMath>
                            </m:oMathPara>
                          </a14:m>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400" b="0" dirty="0">
                              <a:solidFill>
                                <a:schemeClr val="tx1"/>
                              </a:solidFill>
                              <a:effectLst/>
                              <a:latin typeface="Arial" panose="020B0604020202020204" pitchFamily="34" charset="0"/>
                              <a:ea typeface="+mn-ea"/>
                              <a:cs typeface="Arial" panose="020B0604020202020204" pitchFamily="34" charset="0"/>
                            </a:rPr>
                            <a:t>Ancho</a:t>
                          </a:r>
                          <a:r>
                            <a:rPr lang="es-ES" sz="1400" b="0" baseline="0" dirty="0">
                              <a:solidFill>
                                <a:schemeClr val="tx1"/>
                              </a:solidFill>
                              <a:effectLst/>
                              <a:latin typeface="Arial" panose="020B0604020202020204" pitchFamily="34" charset="0"/>
                              <a:ea typeface="+mn-ea"/>
                              <a:cs typeface="Arial" panose="020B0604020202020204" pitchFamily="34" charset="0"/>
                            </a:rPr>
                            <a:t> del </a:t>
                          </a:r>
                          <a:r>
                            <a:rPr lang="es-ES" sz="1400" b="0" baseline="0" dirty="0" err="1">
                              <a:solidFill>
                                <a:schemeClr val="tx1"/>
                              </a:solidFill>
                              <a:effectLst/>
                              <a:latin typeface="Arial" panose="020B0604020202020204" pitchFamily="34" charset="0"/>
                              <a:ea typeface="+mn-ea"/>
                              <a:cs typeface="Arial" panose="020B0604020202020204" pitchFamily="34" charset="0"/>
                            </a:rPr>
                            <a:t>Taper</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23326">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effectLst/>
                                        <a:latin typeface="Cambria Math" panose="02040503050406030204" pitchFamily="18" charset="0"/>
                                      </a:rPr>
                                    </m:ctrlPr>
                                  </m:sSubPr>
                                  <m:e>
                                    <m:r>
                                      <a:rPr lang="es-ES" sz="1400" b="1" i="1">
                                        <a:solidFill>
                                          <a:schemeClr val="tx1"/>
                                        </a:solidFill>
                                        <a:effectLst/>
                                        <a:latin typeface="Cambria Math" panose="02040503050406030204" pitchFamily="18" charset="0"/>
                                      </a:rPr>
                                      <m:t>𝑳</m:t>
                                    </m:r>
                                  </m:e>
                                  <m:sub>
                                    <m:r>
                                      <a:rPr lang="es-ES" sz="1400" b="1" i="1">
                                        <a:solidFill>
                                          <a:schemeClr val="tx1"/>
                                        </a:solidFill>
                                        <a:effectLst/>
                                        <a:latin typeface="Cambria Math" panose="02040503050406030204" pitchFamily="18" charset="0"/>
                                      </a:rPr>
                                      <m:t>𝒎𝒔</m:t>
                                    </m:r>
                                  </m:sub>
                                </m:sSub>
                              </m:oMath>
                            </m:oMathPara>
                          </a14:m>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400" b="0" dirty="0">
                              <a:solidFill>
                                <a:schemeClr val="tx1"/>
                              </a:solidFill>
                              <a:effectLst/>
                              <a:latin typeface="Arial" panose="020B0604020202020204" pitchFamily="34" charset="0"/>
                              <a:ea typeface="+mn-ea"/>
                              <a:cs typeface="Arial" panose="020B0604020202020204" pitchFamily="34" charset="0"/>
                            </a:rPr>
                            <a:t>Largo</a:t>
                          </a:r>
                          <a:r>
                            <a:rPr lang="es-ES" sz="1400" b="0" baseline="0" dirty="0">
                              <a:solidFill>
                                <a:schemeClr val="tx1"/>
                              </a:solidFill>
                              <a:effectLst/>
                              <a:latin typeface="Arial" panose="020B0604020202020204" pitchFamily="34" charset="0"/>
                              <a:ea typeface="+mn-ea"/>
                              <a:cs typeface="Arial" panose="020B0604020202020204" pitchFamily="34" charset="0"/>
                            </a:rPr>
                            <a:t> del </a:t>
                          </a:r>
                          <a:r>
                            <a:rPr lang="es-ES" sz="1400" b="0" baseline="0" dirty="0" err="1">
                              <a:solidFill>
                                <a:schemeClr val="tx1"/>
                              </a:solidFill>
                              <a:effectLst/>
                              <a:latin typeface="Arial" panose="020B0604020202020204" pitchFamily="34" charset="0"/>
                              <a:ea typeface="+mn-ea"/>
                              <a:cs typeface="Arial" panose="020B0604020202020204" pitchFamily="34" charset="0"/>
                            </a:rPr>
                            <a:t>microstrip</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23326">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effectLst/>
                                        <a:latin typeface="Cambria Math" panose="02040503050406030204" pitchFamily="18" charset="0"/>
                                      </a:rPr>
                                    </m:ctrlPr>
                                  </m:sSubPr>
                                  <m:e>
                                    <m:r>
                                      <a:rPr lang="es-ES" sz="1400" b="1" i="1">
                                        <a:solidFill>
                                          <a:schemeClr val="tx1"/>
                                        </a:solidFill>
                                        <a:effectLst/>
                                        <a:latin typeface="Cambria Math" panose="02040503050406030204" pitchFamily="18" charset="0"/>
                                      </a:rPr>
                                      <m:t>𝑾</m:t>
                                    </m:r>
                                  </m:e>
                                  <m:sub>
                                    <m:r>
                                      <a:rPr lang="es-ES" sz="1400" b="1" i="1">
                                        <a:solidFill>
                                          <a:schemeClr val="tx1"/>
                                        </a:solidFill>
                                        <a:effectLst/>
                                        <a:latin typeface="Cambria Math" panose="02040503050406030204" pitchFamily="18" charset="0"/>
                                      </a:rPr>
                                      <m:t>𝒎𝒔</m:t>
                                    </m:r>
                                  </m:sub>
                                </m:sSub>
                              </m:oMath>
                            </m:oMathPara>
                          </a14:m>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400" b="0" dirty="0">
                              <a:solidFill>
                                <a:schemeClr val="tx1"/>
                              </a:solidFill>
                              <a:effectLst/>
                              <a:latin typeface="Arial" panose="020B0604020202020204" pitchFamily="34" charset="0"/>
                              <a:cs typeface="Arial" panose="020B0604020202020204" pitchFamily="34" charset="0"/>
                            </a:rPr>
                            <a:t>Ancho del </a:t>
                          </a:r>
                          <a:r>
                            <a:rPr lang="es-ES" sz="1400" b="0" dirty="0" err="1">
                              <a:solidFill>
                                <a:schemeClr val="tx1"/>
                              </a:solidFill>
                              <a:effectLst/>
                              <a:latin typeface="Arial" panose="020B0604020202020204" pitchFamily="34" charset="0"/>
                              <a:cs typeface="Arial" panose="020B0604020202020204" pitchFamily="34" charset="0"/>
                            </a:rPr>
                            <a:t>microstrip</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4269770632"/>
                  </p:ext>
                </p:extLst>
              </p:nvPr>
            </p:nvGraphicFramePr>
            <p:xfrm>
              <a:off x="5084178" y="1467610"/>
              <a:ext cx="3709569" cy="4012576"/>
            </p:xfrm>
            <a:graphic>
              <a:graphicData uri="http://schemas.openxmlformats.org/drawingml/2006/table">
                <a:tbl>
                  <a:tblPr firstRow="1" firstCol="1" bandRow="1">
                    <a:tableStyleId>{073A0DAA-6AF3-43AB-8588-CEC1D06C72B9}</a:tableStyleId>
                  </a:tblPr>
                  <a:tblGrid>
                    <a:gridCol w="1729319"/>
                    <a:gridCol w="1980250"/>
                  </a:tblGrid>
                  <a:tr h="378152">
                    <a:tc>
                      <a:txBody>
                        <a:bodyPr/>
                        <a:lstStyle/>
                        <a:p>
                          <a:pPr marL="0" marR="0" indent="0" algn="ctr">
                            <a:lnSpc>
                              <a:spcPct val="150000"/>
                            </a:lnSpc>
                            <a:spcBef>
                              <a:spcPts val="0"/>
                            </a:spcBef>
                            <a:spcAft>
                              <a:spcPts val="0"/>
                            </a:spcAft>
                          </a:pPr>
                          <a:r>
                            <a:rPr lang="es-ES" sz="1400" b="1" dirty="0">
                              <a:solidFill>
                                <a:schemeClr val="tx1"/>
                              </a:solidFill>
                              <a:effectLst/>
                            </a:rPr>
                            <a:t>Parámetros</a:t>
                          </a:r>
                          <a:endPar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400" dirty="0">
                              <a:solidFill>
                                <a:schemeClr val="tx1"/>
                              </a:solidFill>
                              <a:effectLst/>
                            </a:rPr>
                            <a:t>Valores finales [mm]</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23326">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704" t="-90000" r="-115141" b="-757143"/>
                          </a:stretch>
                        </a:blipFill>
                      </a:tcPr>
                    </a:tc>
                    <a:tc>
                      <a:txBody>
                        <a:bodyPr/>
                        <a:lstStyle/>
                        <a:p>
                          <a:pPr marL="0" marR="0" indent="0" algn="ctr">
                            <a:lnSpc>
                              <a:spcPct val="150000"/>
                            </a:lnSpc>
                            <a:spcBef>
                              <a:spcPts val="0"/>
                            </a:spcBef>
                            <a:spcAft>
                              <a:spcPts val="0"/>
                            </a:spcAft>
                          </a:pPr>
                          <a:r>
                            <a:rPr lang="es-ES" sz="1400" b="0" dirty="0" err="1" smtClean="0">
                              <a:solidFill>
                                <a:schemeClr val="tx1"/>
                              </a:solidFill>
                              <a:effectLst/>
                              <a:latin typeface="Arial" panose="020B0604020202020204" pitchFamily="34" charset="0"/>
                              <a:ea typeface="+mn-ea"/>
                              <a:cs typeface="Arial" panose="020B0604020202020204" pitchFamily="34" charset="0"/>
                            </a:rPr>
                            <a:t>Permitividad</a:t>
                          </a:r>
                          <a:r>
                            <a:rPr lang="es-ES" sz="1400" b="0" baseline="0" dirty="0" smtClean="0">
                              <a:solidFill>
                                <a:schemeClr val="tx1"/>
                              </a:solidFill>
                              <a:effectLst/>
                              <a:latin typeface="Arial" panose="020B0604020202020204" pitchFamily="34" charset="0"/>
                              <a:ea typeface="+mn-ea"/>
                              <a:cs typeface="Arial" panose="020B0604020202020204" pitchFamily="34" charset="0"/>
                            </a:rPr>
                            <a:t> relativa</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8152">
                    <a:tc>
                      <a:txBody>
                        <a:bodyPr/>
                        <a:lstStyle/>
                        <a:p>
                          <a:pPr marL="0" marR="0" indent="0" algn="ctr">
                            <a:lnSpc>
                              <a:spcPct val="150000"/>
                            </a:lnSpc>
                            <a:spcBef>
                              <a:spcPts val="0"/>
                            </a:spcBef>
                            <a:spcAft>
                              <a:spcPts val="0"/>
                            </a:spcAft>
                          </a:pPr>
                          <a:r>
                            <a:rPr lang="es-ES" sz="1400" b="1" dirty="0">
                              <a:solidFill>
                                <a:schemeClr val="tx1"/>
                              </a:solidFill>
                              <a:effectLst/>
                              <a:latin typeface="Arial" panose="020B0604020202020204" pitchFamily="34" charset="0"/>
                              <a:cs typeface="Arial" panose="020B0604020202020204" pitchFamily="34" charset="0"/>
                            </a:rPr>
                            <a:t>Metal conductor</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400" b="0" dirty="0">
                              <a:solidFill>
                                <a:schemeClr val="tx1"/>
                              </a:solidFill>
                              <a:effectLst/>
                              <a:latin typeface="Arial" panose="020B0604020202020204" pitchFamily="34" charset="0"/>
                              <a:cs typeface="Arial" panose="020B0604020202020204" pitchFamily="34" charset="0"/>
                            </a:rPr>
                            <a:t>0.1</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326">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704" t="-282609" r="-115141" b="-578261"/>
                          </a:stretch>
                        </a:blipFill>
                      </a:tcPr>
                    </a:tc>
                    <a:tc>
                      <a:txBody>
                        <a:bodyPr/>
                        <a:lstStyle/>
                        <a:p>
                          <a:pPr marL="0" marR="0" indent="0" algn="ctr">
                            <a:lnSpc>
                              <a:spcPct val="150000"/>
                            </a:lnSpc>
                            <a:spcBef>
                              <a:spcPts val="0"/>
                            </a:spcBef>
                            <a:spcAft>
                              <a:spcPts val="0"/>
                            </a:spcAft>
                          </a:pPr>
                          <a:r>
                            <a:rPr lang="es-ES" sz="14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Ancho</a:t>
                          </a:r>
                          <a:r>
                            <a:rPr lang="es-ES" sz="14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entre vías</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00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704" t="-251429" r="-115141" b="-280000"/>
                          </a:stretch>
                        </a:blipFill>
                      </a:tcPr>
                    </a:tc>
                    <a:tc>
                      <a:txBody>
                        <a:bodyPr/>
                        <a:lstStyle/>
                        <a:p>
                          <a:pPr marL="0" marR="0" indent="0" algn="ctr">
                            <a:lnSpc>
                              <a:spcPct val="150000"/>
                            </a:lnSpc>
                            <a:spcBef>
                              <a:spcPts val="0"/>
                            </a:spcBef>
                            <a:spcAft>
                              <a:spcPts val="0"/>
                            </a:spcAft>
                          </a:pPr>
                          <a:r>
                            <a:rPr lang="es-ES" sz="1400" b="0" dirty="0" smtClean="0">
                              <a:solidFill>
                                <a:schemeClr val="tx1"/>
                              </a:solidFill>
                              <a:effectLst/>
                              <a:latin typeface="Arial" panose="020B0604020202020204" pitchFamily="34" charset="0"/>
                              <a:ea typeface="+mn-ea"/>
                              <a:cs typeface="Arial" panose="020B0604020202020204" pitchFamily="34" charset="0"/>
                            </a:rPr>
                            <a:t>Ancho</a:t>
                          </a:r>
                          <a:r>
                            <a:rPr lang="es-ES" sz="1400" b="0" baseline="0" dirty="0" smtClean="0">
                              <a:solidFill>
                                <a:schemeClr val="tx1"/>
                              </a:solidFill>
                              <a:effectLst/>
                              <a:latin typeface="Arial" panose="020B0604020202020204" pitchFamily="34" charset="0"/>
                              <a:ea typeface="+mn-ea"/>
                              <a:cs typeface="Arial" panose="020B0604020202020204" pitchFamily="34" charset="0"/>
                            </a:rPr>
                            <a:t> guía de onda SIW</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1444">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704" t="-485526" r="-115141" b="-286842"/>
                          </a:stretch>
                        </a:blipFill>
                      </a:tcPr>
                    </a:tc>
                    <a:tc>
                      <a:txBody>
                        <a:bodyPr/>
                        <a:lstStyle/>
                        <a:p>
                          <a:pPr marL="0" marR="0" indent="0" algn="ctr">
                            <a:lnSpc>
                              <a:spcPct val="150000"/>
                            </a:lnSpc>
                            <a:spcBef>
                              <a:spcPts val="0"/>
                            </a:spcBef>
                            <a:spcAft>
                              <a:spcPts val="0"/>
                            </a:spcAft>
                          </a:pPr>
                          <a:r>
                            <a:rPr lang="es-ES" sz="1400" b="0" dirty="0" smtClean="0">
                              <a:solidFill>
                                <a:schemeClr val="tx1"/>
                              </a:solidFill>
                              <a:effectLst/>
                              <a:latin typeface="Arial" panose="020B0604020202020204" pitchFamily="34" charset="0"/>
                              <a:ea typeface="+mn-ea"/>
                              <a:cs typeface="Arial" panose="020B0604020202020204" pitchFamily="34" charset="0"/>
                            </a:rPr>
                            <a:t>Largo</a:t>
                          </a:r>
                          <a:r>
                            <a:rPr lang="es-ES" sz="1400" b="0" baseline="0" dirty="0" smtClean="0">
                              <a:solidFill>
                                <a:schemeClr val="tx1"/>
                              </a:solidFill>
                              <a:effectLst/>
                              <a:latin typeface="Arial" panose="020B0604020202020204" pitchFamily="34" charset="0"/>
                              <a:ea typeface="+mn-ea"/>
                              <a:cs typeface="Arial" panose="020B0604020202020204" pitchFamily="34" charset="0"/>
                            </a:rPr>
                            <a:t> del </a:t>
                          </a:r>
                          <a:r>
                            <a:rPr lang="es-ES" sz="1400" b="0" baseline="0" dirty="0" err="1" smtClean="0">
                              <a:solidFill>
                                <a:schemeClr val="tx1"/>
                              </a:solidFill>
                              <a:effectLst/>
                              <a:latin typeface="Arial" panose="020B0604020202020204" pitchFamily="34" charset="0"/>
                              <a:ea typeface="+mn-ea"/>
                              <a:cs typeface="Arial" panose="020B0604020202020204" pitchFamily="34" charset="0"/>
                            </a:rPr>
                            <a:t>taper</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1444">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704" t="-585526" r="-115141" b="-186842"/>
                          </a:stretch>
                        </a:blipFill>
                      </a:tcPr>
                    </a:tc>
                    <a:tc>
                      <a:txBody>
                        <a:bodyPr/>
                        <a:lstStyle/>
                        <a:p>
                          <a:pPr marL="0" marR="0" indent="0" algn="ctr">
                            <a:lnSpc>
                              <a:spcPct val="150000"/>
                            </a:lnSpc>
                            <a:spcBef>
                              <a:spcPts val="0"/>
                            </a:spcBef>
                            <a:spcAft>
                              <a:spcPts val="0"/>
                            </a:spcAft>
                          </a:pPr>
                          <a:r>
                            <a:rPr lang="es-ES" sz="1400" b="0" dirty="0" smtClean="0">
                              <a:solidFill>
                                <a:schemeClr val="tx1"/>
                              </a:solidFill>
                              <a:effectLst/>
                              <a:latin typeface="Arial" panose="020B0604020202020204" pitchFamily="34" charset="0"/>
                              <a:ea typeface="+mn-ea"/>
                              <a:cs typeface="Arial" panose="020B0604020202020204" pitchFamily="34" charset="0"/>
                            </a:rPr>
                            <a:t>Ancho</a:t>
                          </a:r>
                          <a:r>
                            <a:rPr lang="es-ES" sz="1400" b="0" baseline="0" dirty="0" smtClean="0">
                              <a:solidFill>
                                <a:schemeClr val="tx1"/>
                              </a:solidFill>
                              <a:effectLst/>
                              <a:latin typeface="Arial" panose="020B0604020202020204" pitchFamily="34" charset="0"/>
                              <a:ea typeface="+mn-ea"/>
                              <a:cs typeface="Arial" panose="020B0604020202020204" pitchFamily="34" charset="0"/>
                            </a:rPr>
                            <a:t> del </a:t>
                          </a:r>
                          <a:r>
                            <a:rPr lang="es-ES" sz="1400" b="0" baseline="0" dirty="0" err="1" smtClean="0">
                              <a:solidFill>
                                <a:schemeClr val="tx1"/>
                              </a:solidFill>
                              <a:effectLst/>
                              <a:latin typeface="Arial" panose="020B0604020202020204" pitchFamily="34" charset="0"/>
                              <a:ea typeface="+mn-ea"/>
                              <a:cs typeface="Arial" panose="020B0604020202020204" pitchFamily="34" charset="0"/>
                            </a:rPr>
                            <a:t>Taper</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326">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704" t="-755072" r="-115141" b="-105797"/>
                          </a:stretch>
                        </a:blipFill>
                      </a:tcPr>
                    </a:tc>
                    <a:tc>
                      <a:txBody>
                        <a:bodyPr/>
                        <a:lstStyle/>
                        <a:p>
                          <a:pPr marL="0" marR="0" indent="0" algn="ctr">
                            <a:lnSpc>
                              <a:spcPct val="150000"/>
                            </a:lnSpc>
                            <a:spcBef>
                              <a:spcPts val="0"/>
                            </a:spcBef>
                            <a:spcAft>
                              <a:spcPts val="0"/>
                            </a:spcAft>
                          </a:pPr>
                          <a:r>
                            <a:rPr lang="es-ES" sz="1400" b="0" dirty="0" smtClean="0">
                              <a:solidFill>
                                <a:schemeClr val="tx1"/>
                              </a:solidFill>
                              <a:effectLst/>
                              <a:latin typeface="Arial" panose="020B0604020202020204" pitchFamily="34" charset="0"/>
                              <a:ea typeface="+mn-ea"/>
                              <a:cs typeface="Arial" panose="020B0604020202020204" pitchFamily="34" charset="0"/>
                            </a:rPr>
                            <a:t>Largo</a:t>
                          </a:r>
                          <a:r>
                            <a:rPr lang="es-ES" sz="1400" b="0" baseline="0" dirty="0" smtClean="0">
                              <a:solidFill>
                                <a:schemeClr val="tx1"/>
                              </a:solidFill>
                              <a:effectLst/>
                              <a:latin typeface="Arial" panose="020B0604020202020204" pitchFamily="34" charset="0"/>
                              <a:ea typeface="+mn-ea"/>
                              <a:cs typeface="Arial" panose="020B0604020202020204" pitchFamily="34" charset="0"/>
                            </a:rPr>
                            <a:t> del </a:t>
                          </a:r>
                          <a:r>
                            <a:rPr lang="es-ES" sz="1400" b="0" baseline="0" dirty="0" err="1" smtClean="0">
                              <a:solidFill>
                                <a:schemeClr val="tx1"/>
                              </a:solidFill>
                              <a:effectLst/>
                              <a:latin typeface="Arial" panose="020B0604020202020204" pitchFamily="34" charset="0"/>
                              <a:ea typeface="+mn-ea"/>
                              <a:cs typeface="Arial" panose="020B0604020202020204" pitchFamily="34" charset="0"/>
                            </a:rPr>
                            <a:t>microstrip</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326">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704" t="-842857" r="-115141" b="-4286"/>
                          </a:stretch>
                        </a:blipFill>
                      </a:tcPr>
                    </a:tc>
                    <a:tc>
                      <a:txBody>
                        <a:bodyPr/>
                        <a:lstStyle/>
                        <a:p>
                          <a:pPr marL="0" marR="0" indent="0" algn="ctr">
                            <a:lnSpc>
                              <a:spcPct val="150000"/>
                            </a:lnSpc>
                            <a:spcBef>
                              <a:spcPts val="0"/>
                            </a:spcBef>
                            <a:spcAft>
                              <a:spcPts val="0"/>
                            </a:spcAft>
                          </a:pPr>
                          <a:r>
                            <a:rPr lang="es-ES" sz="1400" b="0" dirty="0" smtClean="0">
                              <a:solidFill>
                                <a:schemeClr val="tx1"/>
                              </a:solidFill>
                              <a:effectLst/>
                              <a:latin typeface="Arial" panose="020B0604020202020204" pitchFamily="34" charset="0"/>
                              <a:cs typeface="Arial" panose="020B0604020202020204" pitchFamily="34" charset="0"/>
                            </a:rPr>
                            <a:t>Ancho del </a:t>
                          </a:r>
                          <a:r>
                            <a:rPr lang="es-ES" sz="1400" b="0" dirty="0" err="1" smtClean="0">
                              <a:solidFill>
                                <a:schemeClr val="tx1"/>
                              </a:solidFill>
                              <a:effectLst/>
                              <a:latin typeface="Arial" panose="020B0604020202020204" pitchFamily="34" charset="0"/>
                              <a:cs typeface="Arial" panose="020B0604020202020204" pitchFamily="34" charset="0"/>
                            </a:rPr>
                            <a:t>microstrip</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Tree>
    <p:extLst>
      <p:ext uri="{BB962C8B-B14F-4D97-AF65-F5344CB8AC3E}">
        <p14:creationId xmlns:p14="http://schemas.microsoft.com/office/powerpoint/2010/main" val="4222353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2318197" y="22014"/>
            <a:ext cx="6622605" cy="584200"/>
          </a:xfrm>
        </p:spPr>
        <p:txBody>
          <a:bodyPr/>
          <a:lstStyle/>
          <a:p>
            <a:pPr algn="r"/>
            <a:r>
              <a:rPr lang="es-EC" sz="2800" b="0" dirty="0">
                <a:solidFill>
                  <a:srgbClr val="FF0000"/>
                </a:solidFill>
              </a:rPr>
              <a:t>Simulación parámetros </a:t>
            </a:r>
            <a:r>
              <a:rPr lang="es-EC" sz="2800" b="0" dirty="0" err="1">
                <a:solidFill>
                  <a:srgbClr val="FF0000"/>
                </a:solidFill>
              </a:rPr>
              <a:t>Ltap</a:t>
            </a:r>
            <a:r>
              <a:rPr lang="es-EC" sz="2800" b="0" dirty="0">
                <a:solidFill>
                  <a:srgbClr val="FF0000"/>
                </a:solidFill>
              </a:rPr>
              <a:t> guía SIW</a:t>
            </a:r>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lnSpc>
                <a:spcPct val="150000"/>
              </a:lnSpc>
              <a:buNone/>
            </a:pPr>
            <a:r>
              <a:rPr lang="es-ES" altLang="en-US" sz="1600" dirty="0">
                <a:ea typeface="Calibri" panose="020F0502020204030204" pitchFamily="34" charset="0"/>
              </a:rPr>
              <a:t>No se cuenta con valor para </a:t>
            </a:r>
            <a:r>
              <a:rPr lang="es-ES" altLang="en-US" sz="1600" i="1" dirty="0" err="1">
                <a:ea typeface="Calibri" panose="020F0502020204030204" pitchFamily="34" charset="0"/>
              </a:rPr>
              <a:t>Ltap</a:t>
            </a:r>
            <a:r>
              <a:rPr lang="es-ES" altLang="en-US" sz="1600" dirty="0">
                <a:ea typeface="Calibri" panose="020F0502020204030204" pitchFamily="34" charset="0"/>
              </a:rPr>
              <a:t>, se realizaron simulaciones para cumplir los parámetros de diseño.</a:t>
            </a:r>
          </a:p>
          <a:p>
            <a:pPr marL="0" indent="0">
              <a:lnSpc>
                <a:spcPct val="150000"/>
              </a:lnSpc>
              <a:buNone/>
            </a:pPr>
            <a:endParaRPr lang="es-ES" altLang="en-US" sz="1600" dirty="0">
              <a:ea typeface="Calibri" panose="020F0502020204030204" pitchFamily="34" charset="0"/>
            </a:endParaRPr>
          </a:p>
          <a:p>
            <a:pPr marL="0" indent="0">
              <a:lnSpc>
                <a:spcPct val="150000"/>
              </a:lnSpc>
              <a:buNone/>
            </a:pPr>
            <a:endParaRPr lang="es-ES" altLang="en-US" sz="1600" dirty="0">
              <a:ea typeface="Calibri" panose="020F0502020204030204" pitchFamily="34" charset="0"/>
            </a:endParaRPr>
          </a:p>
          <a:p>
            <a:pPr marL="0" indent="0">
              <a:lnSpc>
                <a:spcPct val="150000"/>
              </a:lnSpc>
              <a:buNone/>
            </a:pPr>
            <a:endParaRPr lang="es-ES" altLang="en-US" sz="1600" dirty="0">
              <a:ea typeface="Calibri" panose="020F0502020204030204" pitchFamily="34" charset="0"/>
            </a:endParaRPr>
          </a:p>
          <a:p>
            <a:pPr marL="0" indent="0">
              <a:lnSpc>
                <a:spcPct val="150000"/>
              </a:lnSpc>
              <a:buNone/>
            </a:pPr>
            <a:endParaRPr lang="es-ES" altLang="en-US" sz="1600" dirty="0">
              <a:ea typeface="Calibri" panose="020F0502020204030204" pitchFamily="34" charset="0"/>
            </a:endParaRPr>
          </a:p>
          <a:p>
            <a:pPr marL="0" indent="0">
              <a:lnSpc>
                <a:spcPct val="150000"/>
              </a:lnSpc>
              <a:buNone/>
            </a:pPr>
            <a:endParaRPr lang="es-ES" altLang="en-US" sz="1600" dirty="0">
              <a:ea typeface="Calibri" panose="020F0502020204030204" pitchFamily="34" charset="0"/>
            </a:endParaRPr>
          </a:p>
          <a:p>
            <a:pPr marL="0" indent="0">
              <a:lnSpc>
                <a:spcPct val="150000"/>
              </a:lnSpc>
              <a:buNone/>
            </a:pPr>
            <a:endParaRPr lang="es-ES" altLang="en-US" sz="1600" dirty="0">
              <a:ea typeface="Calibri" panose="020F0502020204030204" pitchFamily="34" charset="0"/>
            </a:endParaRPr>
          </a:p>
          <a:p>
            <a:pPr marL="0" indent="0">
              <a:lnSpc>
                <a:spcPct val="150000"/>
              </a:lnSpc>
              <a:buNone/>
            </a:pPr>
            <a:endParaRPr lang="es-ES" altLang="en-US" sz="1600" dirty="0">
              <a:ea typeface="Calibri" panose="020F0502020204030204" pitchFamily="34" charset="0"/>
            </a:endParaRPr>
          </a:p>
          <a:p>
            <a:pPr marL="0" indent="0">
              <a:lnSpc>
                <a:spcPct val="150000"/>
              </a:lnSpc>
              <a:buNone/>
            </a:pPr>
            <a:endParaRPr lang="es-ES" altLang="en-US" sz="1600" dirty="0">
              <a:ea typeface="Calibri" panose="020F0502020204030204" pitchFamily="34" charset="0"/>
            </a:endParaRPr>
          </a:p>
          <a:p>
            <a:pPr marL="0" indent="0">
              <a:lnSpc>
                <a:spcPct val="150000"/>
              </a:lnSpc>
              <a:buNone/>
            </a:pPr>
            <a:r>
              <a:rPr lang="es-ES" altLang="en-US" sz="1600" i="1" dirty="0" err="1">
                <a:ea typeface="Calibri" panose="020F0502020204030204" pitchFamily="34" charset="0"/>
              </a:rPr>
              <a:t>Ltap</a:t>
            </a:r>
            <a:r>
              <a:rPr lang="es-ES" altLang="en-US" sz="1600" i="1" dirty="0">
                <a:ea typeface="Calibri" panose="020F0502020204030204" pitchFamily="34" charset="0"/>
              </a:rPr>
              <a:t> </a:t>
            </a:r>
            <a:r>
              <a:rPr lang="es-ES" altLang="en-US" sz="1600" dirty="0">
                <a:ea typeface="Calibri" panose="020F0502020204030204" pitchFamily="34" charset="0"/>
              </a:rPr>
              <a:t>variado entre 4mm y 7mm.</a:t>
            </a:r>
          </a:p>
          <a:p>
            <a:pPr marL="0" indent="0">
              <a:lnSpc>
                <a:spcPct val="150000"/>
              </a:lnSpc>
              <a:buNone/>
            </a:pPr>
            <a:r>
              <a:rPr lang="es-ES" altLang="en-US" sz="1600" dirty="0"/>
              <a:t>Se selecciona </a:t>
            </a:r>
            <a:r>
              <a:rPr lang="es-ES" altLang="en-US" sz="1600" dirty="0" err="1"/>
              <a:t>Ltap</a:t>
            </a:r>
            <a:r>
              <a:rPr lang="es-ES" altLang="en-US" sz="1600" dirty="0"/>
              <a:t> 5mm</a:t>
            </a:r>
          </a:p>
          <a:p>
            <a:pPr marL="0" indent="0">
              <a:buNone/>
            </a:pPr>
            <a:endParaRPr lang="es-EC" dirty="0"/>
          </a:p>
          <a:p>
            <a:pPr marL="0" indent="0">
              <a:buFont typeface="Arial" panose="020B0604020202020204" pitchFamily="34" charset="0"/>
              <a:buNone/>
            </a:pPr>
            <a:endParaRPr lang="es-EC" b="1" dirty="0"/>
          </a:p>
        </p:txBody>
      </p:sp>
      <p:pic>
        <p:nvPicPr>
          <p:cNvPr id="15" name="Imagen 14"/>
          <p:cNvPicPr/>
          <p:nvPr/>
        </p:nvPicPr>
        <p:blipFill rotWithShape="1">
          <a:blip r:embed="rId2">
            <a:extLst>
              <a:ext uri="{28A0092B-C50C-407E-A947-70E740481C1C}">
                <a14:useLocalDpi xmlns:a14="http://schemas.microsoft.com/office/drawing/2010/main" val="0"/>
              </a:ext>
            </a:extLst>
          </a:blip>
          <a:srcRect l="4435" t="5318" r="7341" b="1909"/>
          <a:stretch/>
        </p:blipFill>
        <p:spPr bwMode="auto">
          <a:xfrm>
            <a:off x="476251" y="1898964"/>
            <a:ext cx="4114800" cy="3246120"/>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3">
            <a:extLst>
              <a:ext uri="{28A0092B-C50C-407E-A947-70E740481C1C}">
                <a14:useLocalDpi xmlns:a14="http://schemas.microsoft.com/office/drawing/2010/main" val="0"/>
              </a:ext>
            </a:extLst>
          </a:blip>
          <a:srcRect l="2661" t="5909" r="7346" b="1901"/>
          <a:stretch/>
        </p:blipFill>
        <p:spPr bwMode="auto">
          <a:xfrm>
            <a:off x="4784726" y="1898964"/>
            <a:ext cx="4114800" cy="32461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566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2965622" y="123570"/>
            <a:ext cx="6089478" cy="584200"/>
          </a:xfrm>
        </p:spPr>
        <p:txBody>
          <a:bodyPr/>
          <a:lstStyle/>
          <a:p>
            <a:pPr algn="r"/>
            <a:r>
              <a:rPr lang="es-EC" sz="2800" b="0" dirty="0">
                <a:solidFill>
                  <a:srgbClr val="FF0000"/>
                </a:solidFill>
              </a:rPr>
              <a:t>Trabajos Relacionados</a:t>
            </a:r>
          </a:p>
        </p:txBody>
      </p:sp>
      <p:sp>
        <p:nvSpPr>
          <p:cNvPr id="11"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247135" y="810521"/>
            <a:ext cx="8693666" cy="5248275"/>
          </a:xfrm>
        </p:spPr>
        <p:txBody>
          <a:bodyPr>
            <a:normAutofit/>
          </a:bodyPr>
          <a:lstStyle/>
          <a:p>
            <a:pPr marL="0" indent="0" algn="just">
              <a:buNone/>
            </a:pPr>
            <a:r>
              <a:rPr lang="es-ES" sz="1800" dirty="0"/>
              <a:t>W. </a:t>
            </a:r>
            <a:r>
              <a:rPr lang="es-ES" sz="1800" dirty="0" err="1"/>
              <a:t>Rotman</a:t>
            </a:r>
            <a:r>
              <a:rPr lang="es-ES" sz="1800" dirty="0"/>
              <a:t> y R.F. Turner en el año 1962 presenta en un informe del Laboratorio de Investigación de la Fuerza Aérea de los Estados Unidos. </a:t>
            </a:r>
          </a:p>
          <a:p>
            <a:pPr marL="0" indent="0" algn="just">
              <a:buNone/>
            </a:pPr>
            <a:endParaRPr lang="es-ES" sz="1800" dirty="0"/>
          </a:p>
          <a:p>
            <a:pPr lvl="1" algn="just"/>
            <a:r>
              <a:rPr lang="es-ES" sz="1800" dirty="0"/>
              <a:t>Presentan un lente mejorado que tuviese un perfil plano en su cara frontal de forma que pudiese ser utilizada como el iluminador primario de un reflector parabólico cilíndrico o como la alimentación de una agrupación plana de antenas. </a:t>
            </a:r>
          </a:p>
          <a:p>
            <a:pPr marL="457200" lvl="1" indent="0" algn="just">
              <a:buNone/>
            </a:pPr>
            <a:endParaRPr lang="es-ES" sz="1800" dirty="0"/>
          </a:p>
          <a:p>
            <a:pPr lvl="1" algn="just"/>
            <a:r>
              <a:rPr lang="es-ES" sz="1800" dirty="0"/>
              <a:t>Este concepto y las ecuaciones evolucionaron en un diseño aplicable. Wide-</a:t>
            </a:r>
            <a:r>
              <a:rPr lang="es-ES" sz="1800" dirty="0" err="1"/>
              <a:t>angle</a:t>
            </a:r>
            <a:r>
              <a:rPr lang="es-ES" sz="1800" dirty="0"/>
              <a:t> </a:t>
            </a:r>
            <a:r>
              <a:rPr lang="es-ES" sz="1800" dirty="0" err="1"/>
              <a:t>microwave</a:t>
            </a:r>
            <a:r>
              <a:rPr lang="es-ES" sz="1800" dirty="0"/>
              <a:t> </a:t>
            </a:r>
            <a:r>
              <a:rPr lang="es-ES" sz="1800" dirty="0" err="1"/>
              <a:t>lens</a:t>
            </a:r>
            <a:r>
              <a:rPr lang="es-ES" sz="1800" dirty="0"/>
              <a:t> </a:t>
            </a:r>
            <a:r>
              <a:rPr lang="es-ES" sz="1800" dirty="0" err="1"/>
              <a:t>for</a:t>
            </a:r>
            <a:r>
              <a:rPr lang="es-ES" sz="1800" dirty="0"/>
              <a:t> line </a:t>
            </a:r>
            <a:r>
              <a:rPr lang="es-ES" sz="1800" dirty="0" err="1"/>
              <a:t>source</a:t>
            </a:r>
            <a:r>
              <a:rPr lang="es-ES" sz="1800" dirty="0"/>
              <a:t> </a:t>
            </a:r>
            <a:r>
              <a:rPr lang="es-ES" sz="1800" dirty="0" err="1"/>
              <a:t>applications</a:t>
            </a:r>
            <a:r>
              <a:rPr lang="es-ES" sz="1800" dirty="0"/>
              <a:t> (1963).</a:t>
            </a:r>
          </a:p>
          <a:p>
            <a:pPr lvl="1"/>
            <a:endParaRPr lang="es-ES" sz="1800" dirty="0"/>
          </a:p>
          <a:p>
            <a:pPr lvl="1" algn="just"/>
            <a:r>
              <a:rPr lang="es-ES" sz="1800" dirty="0"/>
              <a:t>Este diseño posee diferencias al lente planteado en este proyecto. </a:t>
            </a:r>
          </a:p>
          <a:p>
            <a:pPr marL="914400" lvl="2" indent="0" algn="just">
              <a:buNone/>
            </a:pPr>
            <a:r>
              <a:rPr lang="es-ES" sz="1600" dirty="0"/>
              <a:t>Cables coaxiales de determinadas longitudes en lugar de placas paralelas metálicas.</a:t>
            </a:r>
          </a:p>
          <a:p>
            <a:pPr marL="914400" lvl="2" indent="0" algn="just">
              <a:buNone/>
            </a:pPr>
            <a:r>
              <a:rPr lang="es-ES" sz="1600" dirty="0"/>
              <a:t>Uso de guía de onda integrada en sustrato.</a:t>
            </a:r>
            <a:endParaRPr lang="en-US" sz="1600" dirty="0"/>
          </a:p>
          <a:p>
            <a:pPr lvl="1"/>
            <a:endParaRPr lang="en-US" sz="2200" dirty="0"/>
          </a:p>
        </p:txBody>
      </p:sp>
    </p:spTree>
    <p:extLst>
      <p:ext uri="{BB962C8B-B14F-4D97-AF65-F5344CB8AC3E}">
        <p14:creationId xmlns:p14="http://schemas.microsoft.com/office/powerpoint/2010/main" val="3092630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2318197" y="22014"/>
            <a:ext cx="6622605" cy="584200"/>
          </a:xfrm>
        </p:spPr>
        <p:txBody>
          <a:bodyPr/>
          <a:lstStyle/>
          <a:p>
            <a:pPr algn="r"/>
            <a:r>
              <a:rPr lang="es-EC" sz="2800" b="0" dirty="0">
                <a:solidFill>
                  <a:srgbClr val="FF0000"/>
                </a:solidFill>
              </a:rPr>
              <a:t>Impedancia Guía SIW con transición</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a:p>
          <a:p>
            <a:pPr marL="0" indent="0">
              <a:buNone/>
            </a:pPr>
            <a:endParaRPr lang="es-EC"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pic>
        <p:nvPicPr>
          <p:cNvPr id="8" name="Imagen 7"/>
          <p:cNvPicPr/>
          <p:nvPr/>
        </p:nvPicPr>
        <p:blipFill rotWithShape="1">
          <a:blip r:embed="rId2">
            <a:extLst>
              <a:ext uri="{28A0092B-C50C-407E-A947-70E740481C1C}">
                <a14:useLocalDpi xmlns:a14="http://schemas.microsoft.com/office/drawing/2010/main" val="0"/>
              </a:ext>
            </a:extLst>
          </a:blip>
          <a:srcRect l="3376" t="4226" r="7369" b="1507"/>
          <a:stretch/>
        </p:blipFill>
        <p:spPr bwMode="auto">
          <a:xfrm>
            <a:off x="4250623" y="1860509"/>
            <a:ext cx="4297680" cy="3017520"/>
          </a:xfrm>
          <a:prstGeom prst="rect">
            <a:avLst/>
          </a:prstGeom>
          <a:ln>
            <a:noFill/>
          </a:ln>
          <a:extLst>
            <a:ext uri="{53640926-AAD7-44D8-BBD7-CCE9431645EC}">
              <a14:shadowObscured xmlns:a14="http://schemas.microsoft.com/office/drawing/2010/main"/>
            </a:ext>
          </a:extLst>
        </p:spPr>
      </p:pic>
      <p:sp>
        <p:nvSpPr>
          <p:cNvPr id="4" name="CuadroTexto 3"/>
          <p:cNvSpPr txBox="1"/>
          <p:nvPr/>
        </p:nvSpPr>
        <p:spPr>
          <a:xfrm>
            <a:off x="476251" y="1822692"/>
            <a:ext cx="3381874" cy="3093154"/>
          </a:xfrm>
          <a:prstGeom prst="rect">
            <a:avLst/>
          </a:prstGeom>
          <a:noFill/>
        </p:spPr>
        <p:txBody>
          <a:bodyPr wrap="square" rtlCol="0">
            <a:spAutoFit/>
          </a:bodyPr>
          <a:lstStyle/>
          <a:p>
            <a:pPr marL="285750" indent="-285750" algn="just">
              <a:buFont typeface="Arial" panose="020B0604020202020204" pitchFamily="34" charset="0"/>
              <a:buChar char="•"/>
            </a:pPr>
            <a:r>
              <a:rPr lang="es-EC" sz="1500" dirty="0">
                <a:latin typeface="Arial" panose="020B0604020202020204" pitchFamily="34" charset="0"/>
                <a:cs typeface="Arial" panose="020B0604020202020204" pitchFamily="34" charset="0"/>
              </a:rPr>
              <a:t>Al estar completamente acoplado el diseño de la guía de onda SIW a una impedancia de aproximadamente 50Ω.</a:t>
            </a:r>
          </a:p>
          <a:p>
            <a:pPr marL="285750" indent="-285750" algn="just">
              <a:buFont typeface="Arial" panose="020B0604020202020204" pitchFamily="34" charset="0"/>
              <a:buChar char="•"/>
            </a:pPr>
            <a:endParaRPr lang="es-EC" sz="1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500" dirty="0">
                <a:latin typeface="Arial" panose="020B0604020202020204" pitchFamily="34" charset="0"/>
                <a:cs typeface="Arial" panose="020B0604020202020204" pitchFamily="34" charset="0"/>
              </a:rPr>
              <a:t>Se incluye las transiciones en el diseño del lente de </a:t>
            </a:r>
            <a:r>
              <a:rPr lang="es-EC" sz="1500" dirty="0" err="1">
                <a:latin typeface="Arial" panose="020B0604020202020204" pitchFamily="34" charset="0"/>
                <a:cs typeface="Arial" panose="020B0604020202020204" pitchFamily="34" charset="0"/>
              </a:rPr>
              <a:t>Rotman</a:t>
            </a:r>
            <a:r>
              <a:rPr lang="es-EC" sz="1500" dirty="0">
                <a:latin typeface="Arial" panose="020B0604020202020204" pitchFamily="34" charset="0"/>
                <a:cs typeface="Arial" panose="020B0604020202020204" pitchFamily="34" charset="0"/>
              </a:rPr>
              <a:t> diseñado a 20Ghz. </a:t>
            </a:r>
          </a:p>
          <a:p>
            <a:pPr marL="285750" indent="-285750" algn="just">
              <a:buFont typeface="Arial" panose="020B0604020202020204" pitchFamily="34" charset="0"/>
              <a:buChar char="•"/>
            </a:pPr>
            <a:endParaRPr lang="es-EC" sz="1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500" dirty="0">
                <a:latin typeface="Arial" panose="020B0604020202020204" pitchFamily="34" charset="0"/>
                <a:cs typeface="Arial" panose="020B0604020202020204" pitchFamily="34" charset="0"/>
              </a:rPr>
              <a:t>Añadiendo 14 transiciones en total (5 puertos de entrada 7 puertos de salida 2 puertos </a:t>
            </a:r>
            <a:r>
              <a:rPr lang="es-EC" sz="1500" dirty="0" err="1">
                <a:latin typeface="Arial" panose="020B0604020202020204" pitchFamily="34" charset="0"/>
                <a:cs typeface="Arial" panose="020B0604020202020204" pitchFamily="34" charset="0"/>
              </a:rPr>
              <a:t>dummy</a:t>
            </a:r>
            <a:r>
              <a:rPr lang="es-EC" sz="1500" dirty="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847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2318197" y="22014"/>
            <a:ext cx="6622605" cy="584200"/>
          </a:xfrm>
        </p:spPr>
        <p:txBody>
          <a:bodyPr/>
          <a:lstStyle/>
          <a:p>
            <a:pPr algn="r"/>
            <a:r>
              <a:rPr lang="es-EC" sz="2800" b="0" dirty="0">
                <a:solidFill>
                  <a:srgbClr val="FF0000"/>
                </a:solidFill>
              </a:rPr>
              <a:t>Transición tipo </a:t>
            </a:r>
            <a:r>
              <a:rPr lang="es-EC" sz="2800" b="0" dirty="0" err="1">
                <a:solidFill>
                  <a:srgbClr val="FF0000"/>
                </a:solidFill>
              </a:rPr>
              <a:t>taper</a:t>
            </a:r>
            <a:r>
              <a:rPr lang="es-EC" sz="2800" b="0" dirty="0">
                <a:solidFill>
                  <a:srgbClr val="FF0000"/>
                </a:solidFill>
              </a:rPr>
              <a:t> SIW a </a:t>
            </a:r>
            <a:r>
              <a:rPr lang="es-EC" sz="2800" b="0" dirty="0" err="1">
                <a:solidFill>
                  <a:srgbClr val="FF0000"/>
                </a:solidFill>
              </a:rPr>
              <a:t>microstrip</a:t>
            </a:r>
            <a:endParaRPr lang="es-EC" sz="2800" b="0" dirty="0">
              <a:solidFill>
                <a:srgbClr val="FF0000"/>
              </a:solidFill>
            </a:endParaRP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a:p>
          <a:p>
            <a:pPr marL="0" indent="0">
              <a:buNone/>
            </a:pPr>
            <a:endParaRPr lang="es-EC"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pic>
        <p:nvPicPr>
          <p:cNvPr id="7" name="Imagen 6"/>
          <p:cNvPicPr/>
          <p:nvPr/>
        </p:nvPicPr>
        <p:blipFill rotWithShape="1">
          <a:blip r:embed="rId2" cstate="print">
            <a:extLst>
              <a:ext uri="{28A0092B-C50C-407E-A947-70E740481C1C}">
                <a14:useLocalDpi xmlns:a14="http://schemas.microsoft.com/office/drawing/2010/main" val="0"/>
              </a:ext>
            </a:extLst>
          </a:blip>
          <a:srcRect b="1289"/>
          <a:stretch/>
        </p:blipFill>
        <p:spPr bwMode="auto">
          <a:xfrm>
            <a:off x="476251" y="2029216"/>
            <a:ext cx="4148112" cy="290165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3688492588"/>
                  </p:ext>
                </p:extLst>
              </p:nvPr>
            </p:nvGraphicFramePr>
            <p:xfrm>
              <a:off x="5188732" y="1189092"/>
              <a:ext cx="3187700" cy="4471843"/>
            </p:xfrm>
            <a:graphic>
              <a:graphicData uri="http://schemas.openxmlformats.org/drawingml/2006/table">
                <a:tbl>
                  <a:tblPr firstRow="1" firstCol="1" bandRow="1">
                    <a:tableStyleId>{073A0DAA-6AF3-43AB-8588-CEC1D06C72B9}</a:tableStyleId>
                  </a:tblPr>
                  <a:tblGrid>
                    <a:gridCol w="1593850">
                      <a:extLst>
                        <a:ext uri="{9D8B030D-6E8A-4147-A177-3AD203B41FA5}">
                          <a16:colId xmlns:a16="http://schemas.microsoft.com/office/drawing/2014/main" val="20000"/>
                        </a:ext>
                      </a:extLst>
                    </a:gridCol>
                    <a:gridCol w="1593850">
                      <a:extLst>
                        <a:ext uri="{9D8B030D-6E8A-4147-A177-3AD203B41FA5}">
                          <a16:colId xmlns:a16="http://schemas.microsoft.com/office/drawing/2014/main" val="20001"/>
                        </a:ext>
                      </a:extLst>
                    </a:gridCol>
                  </a:tblGrid>
                  <a:tr h="378152">
                    <a:tc>
                      <a:txBody>
                        <a:bodyPr/>
                        <a:lstStyle/>
                        <a:p>
                          <a:pPr marL="0" marR="0" indent="0" algn="ctr">
                            <a:lnSpc>
                              <a:spcPct val="150000"/>
                            </a:lnSpc>
                            <a:spcBef>
                              <a:spcPts val="0"/>
                            </a:spcBef>
                            <a:spcAft>
                              <a:spcPts val="0"/>
                            </a:spcAft>
                          </a:pPr>
                          <a:r>
                            <a:rPr lang="es-ES" sz="1200" dirty="0">
                              <a:solidFill>
                                <a:schemeClr val="tx1"/>
                              </a:solidFill>
                              <a:effectLst/>
                            </a:rPr>
                            <a:t>Parámetros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200" dirty="0">
                              <a:solidFill>
                                <a:schemeClr val="tx1"/>
                              </a:solidFill>
                              <a:effectLst/>
                            </a:rPr>
                            <a:t>Valores finales [mm]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23326">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𝜀</m:t>
                                    </m:r>
                                  </m:e>
                                  <m:sub>
                                    <m:r>
                                      <a:rPr lang="es-ES" sz="1200">
                                        <a:solidFill>
                                          <a:schemeClr val="tx1"/>
                                        </a:solidFill>
                                        <a:effectLst/>
                                        <a:latin typeface="Cambria Math" panose="02040503050406030204" pitchFamily="18" charset="0"/>
                                      </a:rPr>
                                      <m:t>𝑟</m:t>
                                    </m:r>
                                  </m:sub>
                                </m:sSub>
                              </m:oMath>
                            </m:oMathPara>
                          </a14:m>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dirty="0">
                              <a:solidFill>
                                <a:schemeClr val="tx1"/>
                              </a:solidFill>
                              <a:effectLst/>
                            </a:rPr>
                            <a:t>2.2</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8152">
                    <a:tc>
                      <a:txBody>
                        <a:bodyPr/>
                        <a:lstStyle/>
                        <a:p>
                          <a:pPr marL="0" marR="0" indent="0" algn="ctr">
                            <a:lnSpc>
                              <a:spcPct val="150000"/>
                            </a:lnSpc>
                            <a:spcBef>
                              <a:spcPts val="0"/>
                            </a:spcBef>
                            <a:spcAft>
                              <a:spcPts val="0"/>
                            </a:spcAft>
                          </a:pPr>
                          <a:r>
                            <a:rPr lang="es-ES" sz="1200" dirty="0">
                              <a:solidFill>
                                <a:schemeClr val="tx1"/>
                              </a:solidFill>
                              <a:effectLst/>
                            </a:rPr>
                            <a:t>Metal conductor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dirty="0">
                              <a:solidFill>
                                <a:schemeClr val="tx1"/>
                              </a:solidFill>
                              <a:effectLst/>
                            </a:rPr>
                            <a:t>0.1</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3326">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S" sz="1200" smtClean="0">
                                    <a:solidFill>
                                      <a:schemeClr val="tx1"/>
                                    </a:solidFill>
                                    <a:effectLst/>
                                    <a:latin typeface="Cambria Math" panose="02040503050406030204" pitchFamily="18" charset="0"/>
                                  </a:rPr>
                                  <m:t>𝐻</m:t>
                                </m:r>
                              </m:oMath>
                            </m:oMathPara>
                          </a14:m>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dirty="0">
                              <a:solidFill>
                                <a:schemeClr val="tx1"/>
                              </a:solidFill>
                              <a:effectLst/>
                            </a:rPr>
                            <a:t>1.576</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23326">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𝜆</m:t>
                                    </m:r>
                                  </m:e>
                                  <m:sub>
                                    <m:r>
                                      <a:rPr lang="es-ES" sz="1200">
                                        <a:solidFill>
                                          <a:schemeClr val="tx1"/>
                                        </a:solidFill>
                                        <a:effectLst/>
                                        <a:latin typeface="Cambria Math" panose="02040503050406030204" pitchFamily="18" charset="0"/>
                                      </a:rPr>
                                      <m:t>𝑠𝑇𝐸</m:t>
                                    </m:r>
                                    <m:r>
                                      <a:rPr lang="es-ES" sz="1200">
                                        <a:solidFill>
                                          <a:schemeClr val="tx1"/>
                                        </a:solidFill>
                                        <a:effectLst/>
                                        <a:latin typeface="Cambria Math" panose="02040503050406030204" pitchFamily="18" charset="0"/>
                                      </a:rPr>
                                      <m:t>10</m:t>
                                    </m:r>
                                  </m:sub>
                                </m:sSub>
                              </m:oMath>
                            </m:oMathPara>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dirty="0">
                              <a:solidFill>
                                <a:schemeClr val="tx1"/>
                              </a:solidFill>
                              <a:effectLst/>
                            </a:rPr>
                            <a:t>20.262</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64531">
                    <a:tc>
                      <a:txBody>
                        <a:bodyPr/>
                        <a:lstStyle/>
                        <a:p>
                          <a:pPr marL="0" marR="0" indent="0" algn="ctr">
                            <a:lnSpc>
                              <a:spcPct val="150000"/>
                            </a:lnSpc>
                            <a:spcBef>
                              <a:spcPts val="0"/>
                            </a:spcBef>
                            <a:spcAft>
                              <a:spcPts val="0"/>
                            </a:spcAft>
                          </a:pPr>
                          <a:r>
                            <a:rPr lang="es-ES" sz="1200">
                              <a:solidFill>
                                <a:schemeClr val="tx1"/>
                              </a:solidFill>
                              <a:effectLst/>
                            </a:rPr>
                            <a:t>Largo de puertos  </a:t>
                          </a:r>
                          <a14:m>
                            <m:oMath xmlns:m="http://schemas.openxmlformats.org/officeDocument/2006/math">
                              <m:f>
                                <m:fPr>
                                  <m:ctrlPr>
                                    <a:rPr lang="en-US" sz="1200" i="1">
                                      <a:solidFill>
                                        <a:schemeClr val="tx1"/>
                                      </a:solidFill>
                                      <a:effectLst/>
                                      <a:latin typeface="Cambria Math" panose="02040503050406030204" pitchFamily="18" charset="0"/>
                                    </a:rPr>
                                  </m:ctrlPr>
                                </m:fPr>
                                <m:num>
                                  <m:sSub>
                                    <m:sSubPr>
                                      <m:ctrlPr>
                                        <a:rPr lang="en-US" sz="1200" i="1">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𝜆</m:t>
                                      </m:r>
                                    </m:e>
                                    <m:sub>
                                      <m:r>
                                        <a:rPr lang="es-ES" sz="1200">
                                          <a:solidFill>
                                            <a:schemeClr val="tx1"/>
                                          </a:solidFill>
                                          <a:effectLst/>
                                          <a:latin typeface="Cambria Math" panose="02040503050406030204" pitchFamily="18" charset="0"/>
                                        </a:rPr>
                                        <m:t>𝑠𝑇𝐸</m:t>
                                      </m:r>
                                      <m:r>
                                        <a:rPr lang="es-ES" sz="1200">
                                          <a:solidFill>
                                            <a:schemeClr val="tx1"/>
                                          </a:solidFill>
                                          <a:effectLst/>
                                          <a:latin typeface="Cambria Math" panose="02040503050406030204" pitchFamily="18" charset="0"/>
                                        </a:rPr>
                                        <m:t>10</m:t>
                                      </m:r>
                                    </m:sub>
                                  </m:sSub>
                                </m:num>
                                <m:den>
                                  <m:r>
                                    <a:rPr lang="es-ES" sz="1200">
                                      <a:solidFill>
                                        <a:schemeClr val="tx1"/>
                                      </a:solidFill>
                                      <a:effectLst/>
                                      <a:latin typeface="Cambria Math" panose="02040503050406030204" pitchFamily="18" charset="0"/>
                                    </a:rPr>
                                    <m:t>2</m:t>
                                  </m:r>
                                </m:den>
                              </m:f>
                            </m:oMath>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10.131</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1444">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𝐿</m:t>
                                    </m:r>
                                  </m:e>
                                  <m:sub>
                                    <m:r>
                                      <a:rPr lang="es-ES" sz="1200">
                                        <a:solidFill>
                                          <a:schemeClr val="tx1"/>
                                        </a:solidFill>
                                        <a:effectLst/>
                                        <a:latin typeface="Cambria Math" panose="02040503050406030204" pitchFamily="18" charset="0"/>
                                      </a:rPr>
                                      <m:t>𝑡𝑎𝑝</m:t>
                                    </m:r>
                                  </m:sub>
                                </m:sSub>
                              </m:oMath>
                            </m:oMathPara>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dirty="0">
                              <a:solidFill>
                                <a:schemeClr val="tx1"/>
                              </a:solidFill>
                              <a:effectLst/>
                              <a:latin typeface="+mn-lt"/>
                              <a:ea typeface="+mn-ea"/>
                              <a:cs typeface="+mn-cs"/>
                            </a:rPr>
                            <a:t>5</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1444">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𝑊</m:t>
                                    </m:r>
                                  </m:e>
                                  <m:sub>
                                    <m:r>
                                      <a:rPr lang="es-ES" sz="1200">
                                        <a:solidFill>
                                          <a:schemeClr val="tx1"/>
                                        </a:solidFill>
                                        <a:effectLst/>
                                        <a:latin typeface="Cambria Math" panose="02040503050406030204" pitchFamily="18" charset="0"/>
                                      </a:rPr>
                                      <m:t>𝑡𝑎𝑝</m:t>
                                    </m:r>
                                  </m:sub>
                                </m:sSub>
                              </m:oMath>
                            </m:oMathPara>
                          </a14:m>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2.764</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23326">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𝐿</m:t>
                                    </m:r>
                                  </m:e>
                                  <m:sub>
                                    <m:r>
                                      <a:rPr lang="es-ES" sz="1200">
                                        <a:solidFill>
                                          <a:schemeClr val="tx1"/>
                                        </a:solidFill>
                                        <a:effectLst/>
                                        <a:latin typeface="Cambria Math" panose="02040503050406030204" pitchFamily="18" charset="0"/>
                                      </a:rPr>
                                      <m:t>𝑚𝑠</m:t>
                                    </m:r>
                                  </m:sub>
                                </m:sSub>
                              </m:oMath>
                            </m:oMathPara>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6</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23326">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𝑊</m:t>
                                    </m:r>
                                  </m:e>
                                  <m:sub>
                                    <m:r>
                                      <a:rPr lang="es-ES" sz="1200">
                                        <a:solidFill>
                                          <a:schemeClr val="tx1"/>
                                        </a:solidFill>
                                        <a:effectLst/>
                                        <a:latin typeface="Cambria Math" panose="02040503050406030204" pitchFamily="18" charset="0"/>
                                      </a:rPr>
                                      <m:t>𝑚𝑠</m:t>
                                    </m:r>
                                  </m:sub>
                                </m:sSub>
                              </m:oMath>
                            </m:oMathPara>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dirty="0">
                              <a:solidFill>
                                <a:schemeClr val="tx1"/>
                              </a:solidFill>
                              <a:effectLst/>
                            </a:rPr>
                            <a:t>4.8528</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3688492588"/>
                  </p:ext>
                </p:extLst>
              </p:nvPr>
            </p:nvGraphicFramePr>
            <p:xfrm>
              <a:off x="5188732" y="1189092"/>
              <a:ext cx="3187700" cy="4360353"/>
            </p:xfrm>
            <a:graphic>
              <a:graphicData uri="http://schemas.openxmlformats.org/drawingml/2006/table">
                <a:tbl>
                  <a:tblPr firstRow="1" firstCol="1" bandRow="1">
                    <a:tableStyleId>{073A0DAA-6AF3-43AB-8588-CEC1D06C72B9}</a:tableStyleId>
                  </a:tblPr>
                  <a:tblGrid>
                    <a:gridCol w="1593850"/>
                    <a:gridCol w="1593850"/>
                  </a:tblGrid>
                  <a:tr h="378152">
                    <a:tc>
                      <a:txBody>
                        <a:bodyPr/>
                        <a:lstStyle/>
                        <a:p>
                          <a:pPr marL="0" marR="0" indent="0" algn="ctr">
                            <a:lnSpc>
                              <a:spcPct val="150000"/>
                            </a:lnSpc>
                            <a:spcBef>
                              <a:spcPts val="0"/>
                            </a:spcBef>
                            <a:spcAft>
                              <a:spcPts val="0"/>
                            </a:spcAft>
                          </a:pPr>
                          <a:r>
                            <a:rPr lang="es-ES" sz="1200" dirty="0">
                              <a:solidFill>
                                <a:schemeClr val="tx1"/>
                              </a:solidFill>
                              <a:effectLst/>
                            </a:rPr>
                            <a:t>Parámetros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200" dirty="0" smtClean="0">
                              <a:solidFill>
                                <a:schemeClr val="tx1"/>
                              </a:solidFill>
                              <a:effectLst/>
                            </a:rPr>
                            <a:t>Valores finales [mm]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23326">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82" t="-90000" r="-100763" b="-837143"/>
                          </a:stretch>
                        </a:blipFill>
                      </a:tcPr>
                    </a:tc>
                    <a:tc>
                      <a:txBody>
                        <a:bodyPr/>
                        <a:lstStyle/>
                        <a:p>
                          <a:pPr marL="0" marR="0" indent="0" algn="ctr">
                            <a:lnSpc>
                              <a:spcPct val="150000"/>
                            </a:lnSpc>
                            <a:spcBef>
                              <a:spcPts val="0"/>
                            </a:spcBef>
                            <a:spcAft>
                              <a:spcPts val="0"/>
                            </a:spcAft>
                          </a:pPr>
                          <a:r>
                            <a:rPr lang="es-ES" sz="1200" dirty="0" smtClean="0">
                              <a:solidFill>
                                <a:schemeClr val="tx1"/>
                              </a:solidFill>
                              <a:effectLst/>
                            </a:rPr>
                            <a:t>2.2</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8152">
                    <a:tc>
                      <a:txBody>
                        <a:bodyPr/>
                        <a:lstStyle/>
                        <a:p>
                          <a:pPr marL="0" marR="0" indent="0" algn="ctr">
                            <a:lnSpc>
                              <a:spcPct val="150000"/>
                            </a:lnSpc>
                            <a:spcBef>
                              <a:spcPts val="0"/>
                            </a:spcBef>
                            <a:spcAft>
                              <a:spcPts val="0"/>
                            </a:spcAft>
                          </a:pPr>
                          <a:r>
                            <a:rPr lang="es-ES" sz="1200" dirty="0">
                              <a:solidFill>
                                <a:schemeClr val="tx1"/>
                              </a:solidFill>
                              <a:effectLst/>
                            </a:rPr>
                            <a:t>Metal conductor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dirty="0">
                              <a:solidFill>
                                <a:schemeClr val="tx1"/>
                              </a:solidFill>
                              <a:effectLst/>
                            </a:rPr>
                            <a:t>0.1</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326">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82" t="-282609" r="-100763" b="-659420"/>
                          </a:stretch>
                        </a:blipFill>
                      </a:tcPr>
                    </a:tc>
                    <a:tc>
                      <a:txBody>
                        <a:bodyPr/>
                        <a:lstStyle/>
                        <a:p>
                          <a:pPr marL="0" marR="0" indent="0" algn="ctr">
                            <a:lnSpc>
                              <a:spcPct val="150000"/>
                            </a:lnSpc>
                            <a:spcBef>
                              <a:spcPts val="0"/>
                            </a:spcBef>
                            <a:spcAft>
                              <a:spcPts val="0"/>
                            </a:spcAft>
                          </a:pPr>
                          <a:r>
                            <a:rPr lang="es-ES" sz="1200" dirty="0" smtClean="0">
                              <a:solidFill>
                                <a:schemeClr val="tx1"/>
                              </a:solidFill>
                              <a:effectLst/>
                            </a:rPr>
                            <a:t>1.576</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326">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82" t="-377143" r="-100763" b="-550000"/>
                          </a:stretch>
                        </a:blipFill>
                      </a:tcPr>
                    </a:tc>
                    <a:tc>
                      <a:txBody>
                        <a:bodyPr/>
                        <a:lstStyle/>
                        <a:p>
                          <a:pPr marL="0" marR="0" indent="0" algn="ctr">
                            <a:lnSpc>
                              <a:spcPct val="150000"/>
                            </a:lnSpc>
                            <a:spcBef>
                              <a:spcPts val="0"/>
                            </a:spcBef>
                            <a:spcAft>
                              <a:spcPts val="0"/>
                            </a:spcAft>
                          </a:pPr>
                          <a:r>
                            <a:rPr lang="es-ES" sz="1200" dirty="0">
                              <a:solidFill>
                                <a:schemeClr val="tx1"/>
                              </a:solidFill>
                              <a:effectLst/>
                            </a:rPr>
                            <a:t>20.262</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4531">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82" t="-363043" r="-100763" b="-318478"/>
                          </a:stretch>
                        </a:blipFill>
                      </a:tcPr>
                    </a:tc>
                    <a:tc>
                      <a:txBody>
                        <a:bodyPr/>
                        <a:lstStyle/>
                        <a:p>
                          <a:pPr marL="0" marR="0" indent="0" algn="ctr">
                            <a:lnSpc>
                              <a:spcPct val="150000"/>
                            </a:lnSpc>
                            <a:spcBef>
                              <a:spcPts val="0"/>
                            </a:spcBef>
                            <a:spcAft>
                              <a:spcPts val="0"/>
                            </a:spcAft>
                          </a:pPr>
                          <a:r>
                            <a:rPr lang="es-ES" sz="1200">
                              <a:solidFill>
                                <a:schemeClr val="tx1"/>
                              </a:solidFill>
                              <a:effectLst/>
                            </a:rPr>
                            <a:t>10.131</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1444">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82" t="-560526" r="-100763" b="-285526"/>
                          </a:stretch>
                        </a:blipFill>
                      </a:tcPr>
                    </a:tc>
                    <a:tc>
                      <a:txBody>
                        <a:bodyPr/>
                        <a:lstStyle/>
                        <a:p>
                          <a:pPr marL="0" marR="0" indent="0" algn="ctr">
                            <a:lnSpc>
                              <a:spcPct val="150000"/>
                            </a:lnSpc>
                            <a:spcBef>
                              <a:spcPts val="0"/>
                            </a:spcBef>
                            <a:spcAft>
                              <a:spcPts val="0"/>
                            </a:spcAft>
                          </a:pPr>
                          <a:r>
                            <a:rPr lang="es-ES" sz="1200" dirty="0" smtClean="0">
                              <a:solidFill>
                                <a:schemeClr val="tx1"/>
                              </a:solidFill>
                              <a:effectLst/>
                              <a:latin typeface="+mn-lt"/>
                              <a:ea typeface="+mn-ea"/>
                              <a:cs typeface="+mn-cs"/>
                            </a:rPr>
                            <a:t>5</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1444">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82" t="-660526" r="-100763" b="-185526"/>
                          </a:stretch>
                        </a:blipFill>
                      </a:tcPr>
                    </a:tc>
                    <a:tc>
                      <a:txBody>
                        <a:bodyPr/>
                        <a:lstStyle/>
                        <a:p>
                          <a:pPr marL="0" marR="0" indent="0" algn="ctr">
                            <a:lnSpc>
                              <a:spcPct val="150000"/>
                            </a:lnSpc>
                            <a:spcBef>
                              <a:spcPts val="0"/>
                            </a:spcBef>
                            <a:spcAft>
                              <a:spcPts val="0"/>
                            </a:spcAft>
                          </a:pPr>
                          <a:r>
                            <a:rPr lang="es-ES" sz="1200">
                              <a:solidFill>
                                <a:schemeClr val="tx1"/>
                              </a:solidFill>
                              <a:effectLst/>
                            </a:rPr>
                            <a:t>2.764</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326">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82" t="-837681" r="-100763" b="-104348"/>
                          </a:stretch>
                        </a:blipFill>
                      </a:tcPr>
                    </a:tc>
                    <a:tc>
                      <a:txBody>
                        <a:bodyPr/>
                        <a:lstStyle/>
                        <a:p>
                          <a:pPr marL="0" marR="0" indent="0" algn="ctr">
                            <a:lnSpc>
                              <a:spcPct val="150000"/>
                            </a:lnSpc>
                            <a:spcBef>
                              <a:spcPts val="0"/>
                            </a:spcBef>
                            <a:spcAft>
                              <a:spcPts val="0"/>
                            </a:spcAft>
                          </a:pPr>
                          <a:r>
                            <a:rPr lang="es-ES" sz="1200">
                              <a:solidFill>
                                <a:schemeClr val="tx1"/>
                              </a:solidFill>
                              <a:effectLst/>
                            </a:rPr>
                            <a:t>6</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326">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82" t="-924286" r="-100763" b="-2857"/>
                          </a:stretch>
                        </a:blipFill>
                      </a:tcPr>
                    </a:tc>
                    <a:tc>
                      <a:txBody>
                        <a:bodyPr/>
                        <a:lstStyle/>
                        <a:p>
                          <a:pPr marL="0" marR="0" indent="0" algn="ctr">
                            <a:lnSpc>
                              <a:spcPct val="150000"/>
                            </a:lnSpc>
                            <a:spcBef>
                              <a:spcPts val="0"/>
                            </a:spcBef>
                            <a:spcAft>
                              <a:spcPts val="0"/>
                            </a:spcAft>
                          </a:pPr>
                          <a:r>
                            <a:rPr lang="es-ES" sz="1200" dirty="0">
                              <a:solidFill>
                                <a:schemeClr val="tx1"/>
                              </a:solidFill>
                              <a:effectLst/>
                            </a:rPr>
                            <a:t>4.8528</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Tree>
    <p:extLst>
      <p:ext uri="{BB962C8B-B14F-4D97-AF65-F5344CB8AC3E}">
        <p14:creationId xmlns:p14="http://schemas.microsoft.com/office/powerpoint/2010/main" val="1450506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781051" y="22014"/>
            <a:ext cx="8159751" cy="584200"/>
          </a:xfrm>
        </p:spPr>
        <p:txBody>
          <a:bodyPr/>
          <a:lstStyle/>
          <a:p>
            <a:pPr algn="r"/>
            <a:r>
              <a:rPr lang="es-EC" sz="2800" b="0" dirty="0">
                <a:solidFill>
                  <a:srgbClr val="FF0000"/>
                </a:solidFill>
              </a:rPr>
              <a:t>Parámetros finales diseño Lente de </a:t>
            </a:r>
            <a:r>
              <a:rPr lang="es-EC" sz="2800" b="0" dirty="0" err="1">
                <a:solidFill>
                  <a:srgbClr val="FF0000"/>
                </a:solidFill>
              </a:rPr>
              <a:t>Rotman</a:t>
            </a:r>
            <a:endParaRPr lang="es-EC" sz="2800" b="0" dirty="0">
              <a:solidFill>
                <a:srgbClr val="FF0000"/>
              </a:solidFill>
            </a:endParaRP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a:p>
          <a:p>
            <a:pPr marL="0" indent="0">
              <a:buNone/>
            </a:pPr>
            <a:endParaRPr lang="es-EC"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3792745914"/>
                  </p:ext>
                </p:extLst>
              </p:nvPr>
            </p:nvGraphicFramePr>
            <p:xfrm>
              <a:off x="2055177" y="736598"/>
              <a:ext cx="5033645" cy="5318495"/>
            </p:xfrm>
            <a:graphic>
              <a:graphicData uri="http://schemas.openxmlformats.org/drawingml/2006/table">
                <a:tbl>
                  <a:tblPr firstRow="1" firstCol="1" bandRow="1">
                    <a:tableStyleId>{073A0DAA-6AF3-43AB-8588-CEC1D06C72B9}</a:tableStyleId>
                  </a:tblPr>
                  <a:tblGrid>
                    <a:gridCol w="1845945">
                      <a:extLst>
                        <a:ext uri="{9D8B030D-6E8A-4147-A177-3AD203B41FA5}">
                          <a16:colId xmlns:a16="http://schemas.microsoft.com/office/drawing/2014/main" val="20000"/>
                        </a:ext>
                      </a:extLst>
                    </a:gridCol>
                    <a:gridCol w="1593850">
                      <a:extLst>
                        <a:ext uri="{9D8B030D-6E8A-4147-A177-3AD203B41FA5}">
                          <a16:colId xmlns:a16="http://schemas.microsoft.com/office/drawing/2014/main" val="20001"/>
                        </a:ext>
                      </a:extLst>
                    </a:gridCol>
                    <a:gridCol w="1593850">
                      <a:extLst>
                        <a:ext uri="{9D8B030D-6E8A-4147-A177-3AD203B41FA5}">
                          <a16:colId xmlns:a16="http://schemas.microsoft.com/office/drawing/2014/main" val="20002"/>
                        </a:ext>
                      </a:extLst>
                    </a:gridCol>
                  </a:tblGrid>
                  <a:tr h="378152">
                    <a:tc>
                      <a:txBody>
                        <a:bodyPr/>
                        <a:lstStyle/>
                        <a:p>
                          <a:pPr marL="0" marR="0" indent="0" algn="ctr">
                            <a:lnSpc>
                              <a:spcPct val="150000"/>
                            </a:lnSpc>
                            <a:spcBef>
                              <a:spcPts val="0"/>
                            </a:spcBef>
                            <a:spcAft>
                              <a:spcPts val="0"/>
                            </a:spcAft>
                          </a:pPr>
                          <a:r>
                            <a:rPr lang="es-ES" sz="1200" dirty="0">
                              <a:solidFill>
                                <a:schemeClr val="tx1"/>
                              </a:solidFill>
                              <a:effectLst/>
                            </a:rPr>
                            <a:t>Estructura</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200">
                              <a:solidFill>
                                <a:schemeClr val="tx1"/>
                              </a:solidFill>
                              <a:effectLst/>
                            </a:rPr>
                            <a:t>Parámetros</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200" dirty="0">
                              <a:solidFill>
                                <a:schemeClr val="tx1"/>
                              </a:solidFill>
                              <a:effectLst/>
                            </a:rPr>
                            <a:t>Valores finales [mm]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23326">
                    <a:tc>
                      <a:txBody>
                        <a:bodyPr/>
                        <a:lstStyle/>
                        <a:p>
                          <a:pPr marL="0" marR="0" indent="0" algn="ctr">
                            <a:lnSpc>
                              <a:spcPct val="150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𝑎</m:t>
                                    </m:r>
                                  </m:e>
                                  <m:sub>
                                    <m:r>
                                      <a:rPr lang="es-ES" sz="1200">
                                        <a:solidFill>
                                          <a:schemeClr val="tx1"/>
                                        </a:solidFill>
                                        <a:effectLst/>
                                        <a:latin typeface="Cambria Math" panose="02040503050406030204" pitchFamily="18" charset="0"/>
                                      </a:rPr>
                                      <m:t>𝑠𝑖𝑤</m:t>
                                    </m:r>
                                  </m:sub>
                                </m:sSub>
                              </m:oMath>
                            </m:oMathPara>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7.55</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3326">
                    <a:tc>
                      <a:txBody>
                        <a:bodyPr/>
                        <a:lstStyle/>
                        <a:p>
                          <a:pPr marL="0" marR="0" indent="0" algn="ctr">
                            <a:lnSpc>
                              <a:spcPct val="150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𝑎</m:t>
                                    </m:r>
                                  </m:e>
                                  <m:sub>
                                    <m:r>
                                      <a:rPr lang="es-ES" sz="1200">
                                        <a:solidFill>
                                          <a:schemeClr val="tx1"/>
                                        </a:solidFill>
                                        <a:effectLst/>
                                        <a:latin typeface="Cambria Math" panose="02040503050406030204" pitchFamily="18" charset="0"/>
                                      </a:rPr>
                                      <m:t>𝑤𝑟</m:t>
                                    </m:r>
                                  </m:sub>
                                </m:sSub>
                              </m:oMath>
                            </m:oMathPara>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7.194</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3326">
                    <a:tc>
                      <a:txBody>
                        <a:bodyPr/>
                        <a:lstStyle/>
                        <a:p>
                          <a:pPr marL="0" marR="0" indent="0" algn="ctr">
                            <a:lnSpc>
                              <a:spcPct val="150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𝜀</m:t>
                                    </m:r>
                                  </m:e>
                                  <m:sub>
                                    <m:r>
                                      <a:rPr lang="es-ES" sz="1200">
                                        <a:solidFill>
                                          <a:schemeClr val="tx1"/>
                                        </a:solidFill>
                                        <a:effectLst/>
                                        <a:latin typeface="Cambria Math" panose="02040503050406030204" pitchFamily="18" charset="0"/>
                                      </a:rPr>
                                      <m:t>𝑟</m:t>
                                    </m:r>
                                  </m:sub>
                                </m:sSub>
                              </m:oMath>
                            </m:oMathPara>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2.2</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8152">
                    <a:tc>
                      <a:txBody>
                        <a:bodyPr/>
                        <a:lstStyle/>
                        <a:p>
                          <a:pPr marL="0" marR="0" indent="0" algn="ctr">
                            <a:lnSpc>
                              <a:spcPct val="150000"/>
                            </a:lnSpc>
                            <a:spcBef>
                              <a:spcPts val="0"/>
                            </a:spcBef>
                            <a:spcAft>
                              <a:spcPts val="0"/>
                            </a:spcAft>
                          </a:pPr>
                          <a:r>
                            <a:rPr lang="es-ES" sz="1200" dirty="0">
                              <a:solidFill>
                                <a:schemeClr val="tx1"/>
                              </a:solidFill>
                              <a:effectLst/>
                            </a:rPr>
                            <a:t>Lente de </a:t>
                          </a:r>
                          <a:r>
                            <a:rPr lang="es-ES" sz="1200" dirty="0" err="1">
                              <a:solidFill>
                                <a:schemeClr val="tx1"/>
                              </a:solidFill>
                              <a:effectLst/>
                            </a:rPr>
                            <a:t>Rotman</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200" dirty="0">
                              <a:solidFill>
                                <a:schemeClr val="tx1"/>
                              </a:solidFill>
                              <a:effectLst/>
                            </a:rPr>
                            <a:t>Metal conductor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0.1</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23326">
                    <a:tc>
                      <a:txBody>
                        <a:bodyPr/>
                        <a:lstStyle/>
                        <a:p>
                          <a:pPr marL="0" marR="0" indent="0" algn="ctr">
                            <a:lnSpc>
                              <a:spcPct val="150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S" sz="1200" smtClean="0">
                                    <a:solidFill>
                                      <a:schemeClr val="tx1"/>
                                    </a:solidFill>
                                    <a:effectLst/>
                                    <a:latin typeface="Cambria Math" panose="02040503050406030204" pitchFamily="18" charset="0"/>
                                  </a:rPr>
                                  <m:t>𝐻</m:t>
                                </m:r>
                              </m:oMath>
                            </m:oMathPara>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1.576</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23326">
                    <a:tc>
                      <a:txBody>
                        <a:bodyPr/>
                        <a:lstStyle/>
                        <a:p>
                          <a:pPr marL="0" marR="0" indent="0" algn="ctr">
                            <a:lnSpc>
                              <a:spcPct val="150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𝜆</m:t>
                                    </m:r>
                                  </m:e>
                                  <m:sub>
                                    <m:r>
                                      <a:rPr lang="es-ES" sz="1200">
                                        <a:solidFill>
                                          <a:schemeClr val="tx1"/>
                                        </a:solidFill>
                                        <a:effectLst/>
                                        <a:latin typeface="Cambria Math" panose="02040503050406030204" pitchFamily="18" charset="0"/>
                                      </a:rPr>
                                      <m:t>𝑠𝑇𝐸</m:t>
                                    </m:r>
                                    <m:r>
                                      <a:rPr lang="es-ES" sz="1200">
                                        <a:solidFill>
                                          <a:schemeClr val="tx1"/>
                                        </a:solidFill>
                                        <a:effectLst/>
                                        <a:latin typeface="Cambria Math" panose="02040503050406030204" pitchFamily="18" charset="0"/>
                                      </a:rPr>
                                      <m:t>10</m:t>
                                    </m:r>
                                  </m:sub>
                                </m:sSub>
                              </m:oMath>
                            </m:oMathPara>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20.262</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64531">
                    <a:tc>
                      <a:txBody>
                        <a:bodyPr/>
                        <a:lstStyle/>
                        <a:p>
                          <a:pPr marL="0" marR="0" indent="0" algn="ctr">
                            <a:lnSpc>
                              <a:spcPct val="150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200">
                              <a:solidFill>
                                <a:schemeClr val="tx1"/>
                              </a:solidFill>
                              <a:effectLst/>
                            </a:rPr>
                            <a:t>Largo de puertos  </a:t>
                          </a:r>
                          <a14:m>
                            <m:oMath xmlns:m="http://schemas.openxmlformats.org/officeDocument/2006/math">
                              <m:f>
                                <m:fPr>
                                  <m:ctrlPr>
                                    <a:rPr lang="en-US" sz="1200" i="1">
                                      <a:solidFill>
                                        <a:schemeClr val="tx1"/>
                                      </a:solidFill>
                                      <a:effectLst/>
                                      <a:latin typeface="Cambria Math" panose="02040503050406030204" pitchFamily="18" charset="0"/>
                                    </a:rPr>
                                  </m:ctrlPr>
                                </m:fPr>
                                <m:num>
                                  <m:sSub>
                                    <m:sSubPr>
                                      <m:ctrlPr>
                                        <a:rPr lang="en-US" sz="1200" i="1">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𝜆</m:t>
                                      </m:r>
                                    </m:e>
                                    <m:sub>
                                      <m:r>
                                        <a:rPr lang="es-ES" sz="1200">
                                          <a:solidFill>
                                            <a:schemeClr val="tx1"/>
                                          </a:solidFill>
                                          <a:effectLst/>
                                          <a:latin typeface="Cambria Math" panose="02040503050406030204" pitchFamily="18" charset="0"/>
                                        </a:rPr>
                                        <m:t>𝑠𝑇𝐸</m:t>
                                      </m:r>
                                      <m:r>
                                        <a:rPr lang="es-ES" sz="1200">
                                          <a:solidFill>
                                            <a:schemeClr val="tx1"/>
                                          </a:solidFill>
                                          <a:effectLst/>
                                          <a:latin typeface="Cambria Math" panose="02040503050406030204" pitchFamily="18" charset="0"/>
                                        </a:rPr>
                                        <m:t>10</m:t>
                                      </m:r>
                                    </m:sub>
                                  </m:sSub>
                                </m:num>
                                <m:den>
                                  <m:r>
                                    <a:rPr lang="es-ES" sz="1200">
                                      <a:solidFill>
                                        <a:schemeClr val="tx1"/>
                                      </a:solidFill>
                                      <a:effectLst/>
                                      <a:latin typeface="Cambria Math" panose="02040503050406030204" pitchFamily="18" charset="0"/>
                                    </a:rPr>
                                    <m:t>2</m:t>
                                  </m:r>
                                </m:den>
                              </m:f>
                            </m:oMath>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10.131</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61444">
                    <a:tc>
                      <a:txBody>
                        <a:bodyPr/>
                        <a:lstStyle/>
                        <a:p>
                          <a:pPr marL="0" marR="0" indent="0" algn="ctr">
                            <a:lnSpc>
                              <a:spcPct val="150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𝐿</m:t>
                                    </m:r>
                                  </m:e>
                                  <m:sub>
                                    <m:r>
                                      <a:rPr lang="es-ES" sz="1200">
                                        <a:solidFill>
                                          <a:schemeClr val="tx1"/>
                                        </a:solidFill>
                                        <a:effectLst/>
                                        <a:latin typeface="Cambria Math" panose="02040503050406030204" pitchFamily="18" charset="0"/>
                                      </a:rPr>
                                      <m:t>𝑡𝑎𝑝</m:t>
                                    </m:r>
                                  </m:sub>
                                </m:sSub>
                              </m:oMath>
                            </m:oMathPara>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4</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61444">
                    <a:tc>
                      <a:txBody>
                        <a:bodyPr/>
                        <a:lstStyle/>
                        <a:p>
                          <a:pPr marL="0" marR="0" indent="0" algn="ctr">
                            <a:lnSpc>
                              <a:spcPct val="150000"/>
                            </a:lnSpc>
                            <a:spcBef>
                              <a:spcPts val="0"/>
                            </a:spcBef>
                            <a:spcAft>
                              <a:spcPts val="0"/>
                            </a:spcAft>
                          </a:pPr>
                          <a:r>
                            <a:rPr lang="es-ES" sz="1200" dirty="0">
                              <a:solidFill>
                                <a:schemeClr val="tx1"/>
                              </a:solidFill>
                              <a:effectLst/>
                            </a:rPr>
                            <a:t>Transición</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𝑊</m:t>
                                    </m:r>
                                  </m:e>
                                  <m:sub>
                                    <m:r>
                                      <a:rPr lang="es-ES" sz="1200">
                                        <a:solidFill>
                                          <a:schemeClr val="tx1"/>
                                        </a:solidFill>
                                        <a:effectLst/>
                                        <a:latin typeface="Cambria Math" panose="02040503050406030204" pitchFamily="18" charset="0"/>
                                      </a:rPr>
                                      <m:t>𝑡𝑎𝑝</m:t>
                                    </m:r>
                                  </m:sub>
                                </m:sSub>
                              </m:oMath>
                            </m:oMathPara>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2.764</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23326">
                    <a:tc>
                      <a:txBody>
                        <a:bodyPr/>
                        <a:lstStyle/>
                        <a:p>
                          <a:pPr marL="0" marR="0" indent="0" algn="ctr">
                            <a:lnSpc>
                              <a:spcPct val="150000"/>
                            </a:lnSpc>
                            <a:spcBef>
                              <a:spcPts val="0"/>
                            </a:spcBef>
                            <a:spcAft>
                              <a:spcPts val="0"/>
                            </a:spcAft>
                          </a:pPr>
                          <a:r>
                            <a:rPr lang="es-ES" sz="1200" dirty="0">
                              <a:solidFill>
                                <a:schemeClr val="tx1"/>
                              </a:solidFill>
                              <a:effectLst/>
                            </a:rPr>
                            <a:t>SIW-</a:t>
                          </a:r>
                          <a:r>
                            <a:rPr lang="es-ES" sz="1200" dirty="0" err="1">
                              <a:solidFill>
                                <a:schemeClr val="tx1"/>
                              </a:solidFill>
                              <a:effectLst/>
                            </a:rPr>
                            <a:t>microstrip</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𝐿</m:t>
                                    </m:r>
                                  </m:e>
                                  <m:sub>
                                    <m:r>
                                      <a:rPr lang="es-ES" sz="1200">
                                        <a:solidFill>
                                          <a:schemeClr val="tx1"/>
                                        </a:solidFill>
                                        <a:effectLst/>
                                        <a:latin typeface="Cambria Math" panose="02040503050406030204" pitchFamily="18" charset="0"/>
                                      </a:rPr>
                                      <m:t>𝑚𝑠</m:t>
                                    </m:r>
                                  </m:sub>
                                </m:sSub>
                              </m:oMath>
                            </m:oMathPara>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6</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23326">
                    <a:tc>
                      <a:txBody>
                        <a:bodyPr/>
                        <a:lstStyle/>
                        <a:p>
                          <a:pPr marL="0" marR="0" indent="0" algn="ctr">
                            <a:lnSpc>
                              <a:spcPct val="150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s-ES" sz="1200">
                                        <a:solidFill>
                                          <a:schemeClr val="tx1"/>
                                        </a:solidFill>
                                        <a:effectLst/>
                                        <a:latin typeface="Cambria Math" panose="02040503050406030204" pitchFamily="18" charset="0"/>
                                      </a:rPr>
                                      <m:t>𝑊</m:t>
                                    </m:r>
                                  </m:e>
                                  <m:sub>
                                    <m:r>
                                      <a:rPr lang="es-ES" sz="1200">
                                        <a:solidFill>
                                          <a:schemeClr val="tx1"/>
                                        </a:solidFill>
                                        <a:effectLst/>
                                        <a:latin typeface="Cambria Math" panose="02040503050406030204" pitchFamily="18" charset="0"/>
                                      </a:rPr>
                                      <m:t>𝑚𝑠</m:t>
                                    </m:r>
                                  </m:sub>
                                </m:sSub>
                              </m:oMath>
                            </m:oMathPara>
                          </a14:m>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dirty="0">
                              <a:solidFill>
                                <a:schemeClr val="tx1"/>
                              </a:solidFill>
                              <a:effectLst/>
                            </a:rPr>
                            <a:t>4.8528</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3792745914"/>
                  </p:ext>
                </p:extLst>
              </p:nvPr>
            </p:nvGraphicFramePr>
            <p:xfrm>
              <a:off x="2055177" y="736598"/>
              <a:ext cx="5033645" cy="5318495"/>
            </p:xfrm>
            <a:graphic>
              <a:graphicData uri="http://schemas.openxmlformats.org/drawingml/2006/table">
                <a:tbl>
                  <a:tblPr firstRow="1" firstCol="1" bandRow="1">
                    <a:tableStyleId>{073A0DAA-6AF3-43AB-8588-CEC1D06C72B9}</a:tableStyleId>
                  </a:tblPr>
                  <a:tblGrid>
                    <a:gridCol w="1845945"/>
                    <a:gridCol w="1593850"/>
                    <a:gridCol w="1593850"/>
                  </a:tblGrid>
                  <a:tr h="378152">
                    <a:tc>
                      <a:txBody>
                        <a:bodyPr/>
                        <a:lstStyle/>
                        <a:p>
                          <a:pPr marL="0" marR="0" indent="0" algn="ctr">
                            <a:lnSpc>
                              <a:spcPct val="150000"/>
                            </a:lnSpc>
                            <a:spcBef>
                              <a:spcPts val="0"/>
                            </a:spcBef>
                            <a:spcAft>
                              <a:spcPts val="0"/>
                            </a:spcAft>
                          </a:pPr>
                          <a:r>
                            <a:rPr lang="es-ES" sz="1200" dirty="0">
                              <a:solidFill>
                                <a:schemeClr val="tx1"/>
                              </a:solidFill>
                              <a:effectLst/>
                            </a:rPr>
                            <a:t>Estructura</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200">
                              <a:solidFill>
                                <a:schemeClr val="tx1"/>
                              </a:solidFill>
                              <a:effectLst/>
                            </a:rPr>
                            <a:t>Parámetros</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200" dirty="0">
                              <a:solidFill>
                                <a:schemeClr val="tx1"/>
                              </a:solidFill>
                              <a:effectLst/>
                            </a:rPr>
                            <a:t>Valores finales [mm]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23326">
                    <a:tc>
                      <a:txBody>
                        <a:bodyPr/>
                        <a:lstStyle/>
                        <a:p>
                          <a:pPr marL="0" marR="0" indent="0" algn="ctr">
                            <a:lnSpc>
                              <a:spcPct val="150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16475" t="-90000" r="-101149" b="-1062857"/>
                          </a:stretch>
                        </a:blipFill>
                      </a:tcPr>
                    </a:tc>
                    <a:tc>
                      <a:txBody>
                        <a:bodyPr/>
                        <a:lstStyle/>
                        <a:p>
                          <a:pPr marL="0" marR="0" indent="0" algn="ctr">
                            <a:lnSpc>
                              <a:spcPct val="150000"/>
                            </a:lnSpc>
                            <a:spcBef>
                              <a:spcPts val="0"/>
                            </a:spcBef>
                            <a:spcAft>
                              <a:spcPts val="0"/>
                            </a:spcAft>
                          </a:pPr>
                          <a:r>
                            <a:rPr lang="es-ES" sz="1200">
                              <a:solidFill>
                                <a:schemeClr val="tx1"/>
                              </a:solidFill>
                              <a:effectLst/>
                            </a:rPr>
                            <a:t>7.55</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326">
                    <a:tc>
                      <a:txBody>
                        <a:bodyPr/>
                        <a:lstStyle/>
                        <a:p>
                          <a:pPr marL="0" marR="0" indent="0" algn="ctr">
                            <a:lnSpc>
                              <a:spcPct val="150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16475" t="-192754" r="-101149" b="-978261"/>
                          </a:stretch>
                        </a:blipFill>
                      </a:tcPr>
                    </a:tc>
                    <a:tc>
                      <a:txBody>
                        <a:bodyPr/>
                        <a:lstStyle/>
                        <a:p>
                          <a:pPr marL="0" marR="0" indent="0" algn="ctr">
                            <a:lnSpc>
                              <a:spcPct val="150000"/>
                            </a:lnSpc>
                            <a:spcBef>
                              <a:spcPts val="0"/>
                            </a:spcBef>
                            <a:spcAft>
                              <a:spcPts val="0"/>
                            </a:spcAft>
                          </a:pPr>
                          <a:r>
                            <a:rPr lang="es-ES" sz="1200">
                              <a:solidFill>
                                <a:schemeClr val="tx1"/>
                              </a:solidFill>
                              <a:effectLst/>
                            </a:rPr>
                            <a:t>7.194</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326">
                    <a:tc>
                      <a:txBody>
                        <a:bodyPr/>
                        <a:lstStyle/>
                        <a:p>
                          <a:pPr marL="0" marR="0" indent="0" algn="ctr">
                            <a:lnSpc>
                              <a:spcPct val="150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16475" t="-288571" r="-101149" b="-864286"/>
                          </a:stretch>
                        </a:blipFill>
                      </a:tcPr>
                    </a:tc>
                    <a:tc>
                      <a:txBody>
                        <a:bodyPr/>
                        <a:lstStyle/>
                        <a:p>
                          <a:pPr marL="0" marR="0" indent="0" algn="ctr">
                            <a:lnSpc>
                              <a:spcPct val="150000"/>
                            </a:lnSpc>
                            <a:spcBef>
                              <a:spcPts val="0"/>
                            </a:spcBef>
                            <a:spcAft>
                              <a:spcPts val="0"/>
                            </a:spcAft>
                          </a:pPr>
                          <a:r>
                            <a:rPr lang="es-ES" sz="1200">
                              <a:solidFill>
                                <a:schemeClr val="tx1"/>
                              </a:solidFill>
                              <a:effectLst/>
                            </a:rPr>
                            <a:t>2.2</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8152">
                    <a:tc>
                      <a:txBody>
                        <a:bodyPr/>
                        <a:lstStyle/>
                        <a:p>
                          <a:pPr marL="0" marR="0" indent="0" algn="ctr">
                            <a:lnSpc>
                              <a:spcPct val="150000"/>
                            </a:lnSpc>
                            <a:spcBef>
                              <a:spcPts val="0"/>
                            </a:spcBef>
                            <a:spcAft>
                              <a:spcPts val="0"/>
                            </a:spcAft>
                          </a:pPr>
                          <a:r>
                            <a:rPr lang="es-ES" sz="1200" dirty="0">
                              <a:solidFill>
                                <a:schemeClr val="tx1"/>
                              </a:solidFill>
                              <a:effectLst/>
                            </a:rPr>
                            <a:t>Lente de </a:t>
                          </a:r>
                          <a:r>
                            <a:rPr lang="es-ES" sz="1200" dirty="0" err="1" smtClean="0">
                              <a:solidFill>
                                <a:schemeClr val="tx1"/>
                              </a:solidFill>
                              <a:effectLst/>
                            </a:rPr>
                            <a:t>Rotman</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ct val="150000"/>
                            </a:lnSpc>
                            <a:spcBef>
                              <a:spcPts val="0"/>
                            </a:spcBef>
                            <a:spcAft>
                              <a:spcPts val="0"/>
                            </a:spcAft>
                          </a:pPr>
                          <a:r>
                            <a:rPr lang="es-ES" sz="1200" dirty="0">
                              <a:solidFill>
                                <a:schemeClr val="tx1"/>
                              </a:solidFill>
                              <a:effectLst/>
                            </a:rPr>
                            <a:t>Metal conductor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s-ES" sz="1200">
                              <a:solidFill>
                                <a:schemeClr val="tx1"/>
                              </a:solidFill>
                              <a:effectLst/>
                            </a:rPr>
                            <a:t>0.1</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326">
                    <a:tc>
                      <a:txBody>
                        <a:bodyPr/>
                        <a:lstStyle/>
                        <a:p>
                          <a:pPr marL="0" marR="0" indent="0" algn="ctr">
                            <a:lnSpc>
                              <a:spcPct val="150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16475" t="-477143" r="-101149" b="-675714"/>
                          </a:stretch>
                        </a:blipFill>
                      </a:tcPr>
                    </a:tc>
                    <a:tc>
                      <a:txBody>
                        <a:bodyPr/>
                        <a:lstStyle/>
                        <a:p>
                          <a:pPr marL="0" marR="0" indent="0" algn="ctr">
                            <a:lnSpc>
                              <a:spcPct val="150000"/>
                            </a:lnSpc>
                            <a:spcBef>
                              <a:spcPts val="0"/>
                            </a:spcBef>
                            <a:spcAft>
                              <a:spcPts val="0"/>
                            </a:spcAft>
                          </a:pPr>
                          <a:r>
                            <a:rPr lang="es-ES" sz="1200">
                              <a:solidFill>
                                <a:schemeClr val="tx1"/>
                              </a:solidFill>
                              <a:effectLst/>
                            </a:rPr>
                            <a:t>1.576</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326">
                    <a:tc>
                      <a:txBody>
                        <a:bodyPr/>
                        <a:lstStyle/>
                        <a:p>
                          <a:pPr marL="0" marR="0" indent="0" algn="ctr">
                            <a:lnSpc>
                              <a:spcPct val="150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16475" t="-585507" r="-101149" b="-585507"/>
                          </a:stretch>
                        </a:blipFill>
                      </a:tcPr>
                    </a:tc>
                    <a:tc>
                      <a:txBody>
                        <a:bodyPr/>
                        <a:lstStyle/>
                        <a:p>
                          <a:pPr marL="0" marR="0" indent="0" algn="ctr">
                            <a:lnSpc>
                              <a:spcPct val="150000"/>
                            </a:lnSpc>
                            <a:spcBef>
                              <a:spcPts val="0"/>
                            </a:spcBef>
                            <a:spcAft>
                              <a:spcPts val="0"/>
                            </a:spcAft>
                          </a:pPr>
                          <a:r>
                            <a:rPr lang="es-ES" sz="1200">
                              <a:solidFill>
                                <a:schemeClr val="tx1"/>
                              </a:solidFill>
                              <a:effectLst/>
                            </a:rPr>
                            <a:t>20.262</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6021">
                    <a:tc>
                      <a:txBody>
                        <a:bodyPr/>
                        <a:lstStyle/>
                        <a:p>
                          <a:pPr marL="0" marR="0" indent="0" algn="ctr">
                            <a:lnSpc>
                              <a:spcPct val="150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16475" t="-426126" r="-101149" b="-263964"/>
                          </a:stretch>
                        </a:blipFill>
                      </a:tcPr>
                    </a:tc>
                    <a:tc>
                      <a:txBody>
                        <a:bodyPr/>
                        <a:lstStyle/>
                        <a:p>
                          <a:pPr marL="0" marR="0" indent="0" algn="ctr">
                            <a:lnSpc>
                              <a:spcPct val="150000"/>
                            </a:lnSpc>
                            <a:spcBef>
                              <a:spcPts val="0"/>
                            </a:spcBef>
                            <a:spcAft>
                              <a:spcPts val="0"/>
                            </a:spcAft>
                          </a:pPr>
                          <a:r>
                            <a:rPr lang="es-ES" sz="1200">
                              <a:solidFill>
                                <a:schemeClr val="tx1"/>
                              </a:solidFill>
                              <a:effectLst/>
                            </a:rPr>
                            <a:t>10.131</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1444">
                    <a:tc>
                      <a:txBody>
                        <a:bodyPr/>
                        <a:lstStyle/>
                        <a:p>
                          <a:pPr marL="0" marR="0" indent="0" algn="ctr">
                            <a:lnSpc>
                              <a:spcPct val="150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16475" t="-768421" r="-101149" b="-285526"/>
                          </a:stretch>
                        </a:blipFill>
                      </a:tcPr>
                    </a:tc>
                    <a:tc>
                      <a:txBody>
                        <a:bodyPr/>
                        <a:lstStyle/>
                        <a:p>
                          <a:pPr marL="0" marR="0" indent="0" algn="ctr">
                            <a:lnSpc>
                              <a:spcPct val="150000"/>
                            </a:lnSpc>
                            <a:spcBef>
                              <a:spcPts val="0"/>
                            </a:spcBef>
                            <a:spcAft>
                              <a:spcPts val="0"/>
                            </a:spcAft>
                          </a:pPr>
                          <a:r>
                            <a:rPr lang="es-ES" sz="1200">
                              <a:solidFill>
                                <a:schemeClr val="tx1"/>
                              </a:solidFill>
                              <a:effectLst/>
                            </a:rPr>
                            <a:t>4</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1444">
                    <a:tc>
                      <a:txBody>
                        <a:bodyPr/>
                        <a:lstStyle/>
                        <a:p>
                          <a:pPr marL="0" marR="0" indent="0" algn="ctr">
                            <a:lnSpc>
                              <a:spcPct val="150000"/>
                            </a:lnSpc>
                            <a:spcBef>
                              <a:spcPts val="0"/>
                            </a:spcBef>
                            <a:spcAft>
                              <a:spcPts val="0"/>
                            </a:spcAft>
                          </a:pPr>
                          <a:r>
                            <a:rPr lang="es-ES" sz="1200" dirty="0" smtClean="0">
                              <a:solidFill>
                                <a:schemeClr val="tx1"/>
                              </a:solidFill>
                              <a:effectLst/>
                            </a:rPr>
                            <a:t>Transición</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16475" t="-868421" r="-101149" b="-185526"/>
                          </a:stretch>
                        </a:blipFill>
                      </a:tcPr>
                    </a:tc>
                    <a:tc>
                      <a:txBody>
                        <a:bodyPr/>
                        <a:lstStyle/>
                        <a:p>
                          <a:pPr marL="0" marR="0" indent="0" algn="ctr">
                            <a:lnSpc>
                              <a:spcPct val="150000"/>
                            </a:lnSpc>
                            <a:spcBef>
                              <a:spcPts val="0"/>
                            </a:spcBef>
                            <a:spcAft>
                              <a:spcPts val="0"/>
                            </a:spcAft>
                          </a:pPr>
                          <a:r>
                            <a:rPr lang="es-ES" sz="1200">
                              <a:solidFill>
                                <a:schemeClr val="tx1"/>
                              </a:solidFill>
                              <a:effectLst/>
                            </a:rPr>
                            <a:t>2.764</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326">
                    <a:tc>
                      <a:txBody>
                        <a:bodyPr/>
                        <a:lstStyle/>
                        <a:p>
                          <a:pPr marL="0" marR="0" indent="0" algn="ctr">
                            <a:lnSpc>
                              <a:spcPct val="150000"/>
                            </a:lnSpc>
                            <a:spcBef>
                              <a:spcPts val="0"/>
                            </a:spcBef>
                            <a:spcAft>
                              <a:spcPts val="0"/>
                            </a:spcAft>
                          </a:pPr>
                          <a:r>
                            <a:rPr lang="es-ES" sz="1200" dirty="0">
                              <a:solidFill>
                                <a:schemeClr val="tx1"/>
                              </a:solidFill>
                              <a:effectLst/>
                            </a:rPr>
                            <a:t>SIW-</a:t>
                          </a:r>
                          <a:r>
                            <a:rPr lang="es-ES" sz="1200" dirty="0" err="1">
                              <a:solidFill>
                                <a:schemeClr val="tx1"/>
                              </a:solidFill>
                              <a:effectLst/>
                            </a:rPr>
                            <a:t>microstrip</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16475" t="-1066667" r="-101149" b="-104348"/>
                          </a:stretch>
                        </a:blipFill>
                      </a:tcPr>
                    </a:tc>
                    <a:tc>
                      <a:txBody>
                        <a:bodyPr/>
                        <a:lstStyle/>
                        <a:p>
                          <a:pPr marL="0" marR="0" indent="0" algn="ctr">
                            <a:lnSpc>
                              <a:spcPct val="150000"/>
                            </a:lnSpc>
                            <a:spcBef>
                              <a:spcPts val="0"/>
                            </a:spcBef>
                            <a:spcAft>
                              <a:spcPts val="0"/>
                            </a:spcAft>
                          </a:pPr>
                          <a:r>
                            <a:rPr lang="es-ES" sz="1200">
                              <a:solidFill>
                                <a:schemeClr val="tx1"/>
                              </a:solidFill>
                              <a:effectLst/>
                            </a:rPr>
                            <a:t>6</a:t>
                          </a:r>
                          <a:endParaRPr lang="en-U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326">
                    <a:tc>
                      <a:txBody>
                        <a:bodyPr/>
                        <a:lstStyle/>
                        <a:p>
                          <a:pPr marL="0" marR="0" indent="0" algn="ctr">
                            <a:lnSpc>
                              <a:spcPct val="150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16475" t="-1150000" r="-101149" b="-2857"/>
                          </a:stretch>
                        </a:blipFill>
                      </a:tcPr>
                    </a:tc>
                    <a:tc>
                      <a:txBody>
                        <a:bodyPr/>
                        <a:lstStyle/>
                        <a:p>
                          <a:pPr marL="0" marR="0" indent="0" algn="ctr">
                            <a:lnSpc>
                              <a:spcPct val="150000"/>
                            </a:lnSpc>
                            <a:spcBef>
                              <a:spcPts val="0"/>
                            </a:spcBef>
                            <a:spcAft>
                              <a:spcPts val="0"/>
                            </a:spcAft>
                          </a:pPr>
                          <a:r>
                            <a:rPr lang="es-ES" sz="1200" dirty="0">
                              <a:solidFill>
                                <a:schemeClr val="tx1"/>
                              </a:solidFill>
                              <a:effectLst/>
                            </a:rPr>
                            <a:t>4.8528</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Tree>
    <p:extLst>
      <p:ext uri="{BB962C8B-B14F-4D97-AF65-F5344CB8AC3E}">
        <p14:creationId xmlns:p14="http://schemas.microsoft.com/office/powerpoint/2010/main" val="231950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628651" y="22014"/>
            <a:ext cx="8312151" cy="584200"/>
          </a:xfrm>
        </p:spPr>
        <p:txBody>
          <a:bodyPr/>
          <a:lstStyle/>
          <a:p>
            <a:pPr algn="r"/>
            <a:r>
              <a:rPr lang="es-EC" sz="2400" b="0" dirty="0">
                <a:solidFill>
                  <a:srgbClr val="FF0000"/>
                </a:solidFill>
              </a:rPr>
              <a:t>Diseño final Lente de </a:t>
            </a:r>
            <a:r>
              <a:rPr lang="es-EC" sz="2400" b="0" dirty="0" err="1">
                <a:solidFill>
                  <a:srgbClr val="FF0000"/>
                </a:solidFill>
              </a:rPr>
              <a:t>Rotman</a:t>
            </a:r>
            <a:r>
              <a:rPr lang="es-EC" sz="2400" b="0" dirty="0">
                <a:solidFill>
                  <a:srgbClr val="FF0000"/>
                </a:solidFill>
              </a:rPr>
              <a:t> SIW con transiciones </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a:p>
          <a:p>
            <a:pPr marL="0" indent="0">
              <a:buNone/>
            </a:pPr>
            <a:endParaRPr lang="es-EC"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pic>
        <p:nvPicPr>
          <p:cNvPr id="8" name="Imagen 7"/>
          <p:cNvPicPr/>
          <p:nvPr/>
        </p:nvPicPr>
        <p:blipFill rotWithShape="1">
          <a:blip r:embed="rId2">
            <a:extLst>
              <a:ext uri="{28A0092B-C50C-407E-A947-70E740481C1C}">
                <a14:useLocalDpi xmlns:a14="http://schemas.microsoft.com/office/drawing/2010/main" val="0"/>
              </a:ext>
            </a:extLst>
          </a:blip>
          <a:srcRect t="3706" b="1941"/>
          <a:stretch/>
        </p:blipFill>
        <p:spPr bwMode="auto">
          <a:xfrm>
            <a:off x="1355726" y="1353183"/>
            <a:ext cx="6400800" cy="3273552"/>
          </a:xfrm>
          <a:prstGeom prst="rect">
            <a:avLst/>
          </a:prstGeom>
          <a:ln>
            <a:noFill/>
          </a:ln>
          <a:extLst>
            <a:ext uri="{53640926-AAD7-44D8-BBD7-CCE9431645EC}">
              <a14:shadowObscured xmlns:a14="http://schemas.microsoft.com/office/drawing/2010/main"/>
            </a:ext>
          </a:extLst>
        </p:spPr>
      </p:pic>
      <p:sp>
        <p:nvSpPr>
          <p:cNvPr id="4" name="CuadroTexto 3"/>
          <p:cNvSpPr txBox="1"/>
          <p:nvPr/>
        </p:nvSpPr>
        <p:spPr>
          <a:xfrm>
            <a:off x="171451" y="5051180"/>
            <a:ext cx="8769350" cy="630942"/>
          </a:xfrm>
          <a:prstGeom prst="rect">
            <a:avLst/>
          </a:prstGeom>
          <a:noFill/>
        </p:spPr>
        <p:txBody>
          <a:bodyPr wrap="square" rtlCol="0">
            <a:spAutoFit/>
          </a:bodyPr>
          <a:lstStyle/>
          <a:p>
            <a:pPr algn="ctr"/>
            <a:r>
              <a:rPr lang="es-ES" sz="1700" dirty="0">
                <a:latin typeface="Arial" panose="020B0604020202020204" pitchFamily="34" charset="0"/>
                <a:cs typeface="Arial" panose="020B0604020202020204" pitchFamily="34" charset="0"/>
              </a:rPr>
              <a:t>Diseño final lente de </a:t>
            </a:r>
            <a:r>
              <a:rPr lang="es-ES" sz="1700" dirty="0" err="1">
                <a:latin typeface="Arial" panose="020B0604020202020204" pitchFamily="34" charset="0"/>
                <a:cs typeface="Arial" panose="020B0604020202020204" pitchFamily="34" charset="0"/>
              </a:rPr>
              <a:t>Rotman</a:t>
            </a:r>
            <a:r>
              <a:rPr lang="es-ES" sz="1700" dirty="0">
                <a:latin typeface="Arial" panose="020B0604020202020204" pitchFamily="34" charset="0"/>
                <a:cs typeface="Arial" panose="020B0604020202020204" pitchFamily="34" charset="0"/>
              </a:rPr>
              <a:t> SIW con transiciones   a) vista frontal   b)vista posterior.</a:t>
            </a:r>
            <a:endParaRPr lang="en-US" sz="17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59329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2318197" y="22014"/>
            <a:ext cx="6622605" cy="584200"/>
          </a:xfrm>
        </p:spPr>
        <p:txBody>
          <a:bodyPr/>
          <a:lstStyle/>
          <a:p>
            <a:pPr algn="r"/>
            <a:r>
              <a:rPr lang="es-EC" sz="2800" b="0" dirty="0">
                <a:solidFill>
                  <a:srgbClr val="FF0000"/>
                </a:solidFill>
              </a:rPr>
              <a:t>Construcción Prototipo</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449361" y="631973"/>
            <a:ext cx="8312150" cy="5320592"/>
          </a:xfrm>
        </p:spPr>
        <p:txBody>
          <a:bodyPr>
            <a:normAutofit/>
          </a:bodyPr>
          <a:lstStyle/>
          <a:p>
            <a:pPr marL="0" lvl="0" indent="0" algn="just">
              <a:buNone/>
            </a:pPr>
            <a:r>
              <a:rPr lang="es-ES_tradnl" sz="2000" dirty="0"/>
              <a:t>Proceso construcción prototipo.</a:t>
            </a:r>
          </a:p>
          <a:p>
            <a:pPr marL="0" lvl="0" indent="0" algn="just">
              <a:buNone/>
            </a:pPr>
            <a:endParaRPr lang="es-ES_tradnl" sz="2000" dirty="0"/>
          </a:p>
          <a:p>
            <a:pPr lvl="0" algn="just"/>
            <a:r>
              <a:rPr lang="es-ES_tradnl" sz="2000" dirty="0"/>
              <a:t>Se obtiene los archivos DXF desde CST.</a:t>
            </a:r>
            <a:endParaRPr lang="en-US" sz="2000" dirty="0"/>
          </a:p>
          <a:p>
            <a:pPr lvl="0" algn="just"/>
            <a:r>
              <a:rPr lang="es-ES_tradnl" sz="2000" dirty="0"/>
              <a:t>En </a:t>
            </a:r>
            <a:r>
              <a:rPr lang="es-ES_tradnl" sz="2000" dirty="0" err="1"/>
              <a:t>AutoCad</a:t>
            </a:r>
            <a:r>
              <a:rPr lang="es-ES_tradnl" sz="2000" dirty="0"/>
              <a:t> se combinan los archivos DXF. Aquí se definen las capas de trabajo (top, </a:t>
            </a:r>
            <a:r>
              <a:rPr lang="es-ES_tradnl" sz="2000" dirty="0" err="1"/>
              <a:t>bottom</a:t>
            </a:r>
            <a:r>
              <a:rPr lang="es-ES_tradnl" sz="2000" dirty="0"/>
              <a:t>, drill y </a:t>
            </a:r>
            <a:r>
              <a:rPr lang="es-ES_tradnl" sz="2000" dirty="0" err="1"/>
              <a:t>contour</a:t>
            </a:r>
            <a:r>
              <a:rPr lang="es-ES_tradnl" sz="2000" dirty="0"/>
              <a:t>). </a:t>
            </a:r>
            <a:endParaRPr lang="en-US" sz="2000" dirty="0"/>
          </a:p>
          <a:p>
            <a:pPr lvl="0" algn="just"/>
            <a:r>
              <a:rPr lang="es-ES_tradnl" sz="2000" dirty="0"/>
              <a:t>ADS (</a:t>
            </a:r>
            <a:r>
              <a:rPr lang="es-ES_tradnl" sz="2000" dirty="0" err="1"/>
              <a:t>Advanced</a:t>
            </a:r>
            <a:r>
              <a:rPr lang="es-ES_tradnl" sz="2000" dirty="0"/>
              <a:t> </a:t>
            </a:r>
            <a:r>
              <a:rPr lang="es-ES_tradnl" sz="2000" dirty="0" err="1"/>
              <a:t>Design</a:t>
            </a:r>
            <a:r>
              <a:rPr lang="es-ES_tradnl" sz="2000" dirty="0"/>
              <a:t> </a:t>
            </a:r>
            <a:r>
              <a:rPr lang="es-ES_tradnl" sz="2000" dirty="0" err="1"/>
              <a:t>System</a:t>
            </a:r>
            <a:r>
              <a:rPr lang="es-ES_tradnl" sz="2000" dirty="0"/>
              <a:t>) se obtiene archivos </a:t>
            </a:r>
            <a:r>
              <a:rPr lang="es-ES_tradnl" sz="2000" dirty="0" err="1"/>
              <a:t>Gerber</a:t>
            </a:r>
            <a:endParaRPr lang="en-US" sz="2000" dirty="0"/>
          </a:p>
          <a:p>
            <a:pPr lvl="0" algn="just"/>
            <a:r>
              <a:rPr lang="es-ES_tradnl" sz="2000" dirty="0"/>
              <a:t>En una </a:t>
            </a:r>
            <a:r>
              <a:rPr lang="es-ES_tradnl" sz="2000" dirty="0" err="1"/>
              <a:t>prototipadora</a:t>
            </a:r>
            <a:r>
              <a:rPr lang="es-ES_tradnl" sz="2000" dirty="0"/>
              <a:t> se importan los archivos </a:t>
            </a:r>
            <a:r>
              <a:rPr lang="es-ES_tradnl" sz="2000" dirty="0" err="1"/>
              <a:t>Gerber</a:t>
            </a:r>
            <a:r>
              <a:rPr lang="es-ES_tradnl" sz="2000" dirty="0"/>
              <a:t> para obtener un archivo LMDR.</a:t>
            </a:r>
          </a:p>
          <a:p>
            <a:pPr algn="just"/>
            <a:r>
              <a:rPr lang="es-ES_tradnl" sz="2000" dirty="0"/>
              <a:t>Se realiza la soldadura del dispositivo. Se suelda los 14 conectores SMA al Lente de </a:t>
            </a:r>
            <a:r>
              <a:rPr lang="es-ES_tradnl" sz="2000" dirty="0" err="1"/>
              <a:t>Rotman</a:t>
            </a:r>
            <a:r>
              <a:rPr lang="es-ES_tradnl" sz="2000" dirty="0"/>
              <a:t>.</a:t>
            </a:r>
            <a:endParaRPr lang="en-US" sz="2000" dirty="0"/>
          </a:p>
          <a:p>
            <a:pPr marL="0" indent="0">
              <a:buNone/>
            </a:pPr>
            <a:endParaRPr lang="es-EC" dirty="0"/>
          </a:p>
          <a:p>
            <a:pPr marL="0" indent="0">
              <a:buNone/>
            </a:pPr>
            <a:endParaRPr lang="es-EC"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pic>
        <p:nvPicPr>
          <p:cNvPr id="14" name="Imagen 13"/>
          <p:cNvPicPr>
            <a:picLocks noChangeAspect="1"/>
          </p:cNvPicPr>
          <p:nvPr/>
        </p:nvPicPr>
        <p:blipFill>
          <a:blip r:embed="rId2"/>
          <a:stretch>
            <a:fillRect/>
          </a:stretch>
        </p:blipFill>
        <p:spPr>
          <a:xfrm>
            <a:off x="763798" y="4463892"/>
            <a:ext cx="877454" cy="1239578"/>
          </a:xfrm>
          <a:prstGeom prst="rect">
            <a:avLst/>
          </a:prstGeom>
        </p:spPr>
      </p:pic>
      <p:sp>
        <p:nvSpPr>
          <p:cNvPr id="15" name="Flecha derecha 14"/>
          <p:cNvSpPr/>
          <p:nvPr/>
        </p:nvSpPr>
        <p:spPr>
          <a:xfrm>
            <a:off x="1710256" y="4811637"/>
            <a:ext cx="590688" cy="57859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_tradnl"/>
          </a:p>
        </p:txBody>
      </p:sp>
      <p:pic>
        <p:nvPicPr>
          <p:cNvPr id="3078" name="Picture 6" descr="https://vivarailings.com/wp-content/uploads/2014/04/Autocad-logo-300x300.png"/>
          <p:cNvPicPr>
            <a:picLocks noChangeAspect="1" noChangeArrowheads="1"/>
          </p:cNvPicPr>
          <p:nvPr/>
        </p:nvPicPr>
        <p:blipFill rotWithShape="1">
          <a:blip r:embed="rId3">
            <a:extLst>
              <a:ext uri="{28A0092B-C50C-407E-A947-70E740481C1C}">
                <a14:useLocalDpi xmlns:a14="http://schemas.microsoft.com/office/drawing/2010/main" val="0"/>
              </a:ext>
            </a:extLst>
          </a:blip>
          <a:srcRect l="9539" r="8951"/>
          <a:stretch/>
        </p:blipFill>
        <p:spPr bwMode="auto">
          <a:xfrm>
            <a:off x="2402403" y="4404871"/>
            <a:ext cx="1072544" cy="1315852"/>
          </a:xfrm>
          <a:prstGeom prst="rect">
            <a:avLst/>
          </a:prstGeom>
          <a:noFill/>
          <a:extLst>
            <a:ext uri="{909E8E84-426E-40DD-AFC4-6F175D3DCCD1}">
              <a14:hiddenFill xmlns:a14="http://schemas.microsoft.com/office/drawing/2010/main">
                <a:solidFill>
                  <a:srgbClr val="FFFFFF"/>
                </a:solidFill>
              </a14:hiddenFill>
            </a:ext>
          </a:extLst>
        </p:spPr>
      </p:pic>
      <p:sp>
        <p:nvSpPr>
          <p:cNvPr id="19" name="Flecha derecha 18"/>
          <p:cNvSpPr/>
          <p:nvPr/>
        </p:nvSpPr>
        <p:spPr>
          <a:xfrm>
            <a:off x="3595718" y="4811637"/>
            <a:ext cx="590688" cy="57859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_tradnl"/>
          </a:p>
        </p:txBody>
      </p:sp>
      <p:pic>
        <p:nvPicPr>
          <p:cNvPr id="3080" name="Picture 8" descr="http://www.keysight.com/upload/cmc_upload/ck/4W/images/ADS_Tile_Low_6-20-14_Ma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246" y="4404871"/>
            <a:ext cx="1141132" cy="1315852"/>
          </a:xfrm>
          <a:prstGeom prst="rect">
            <a:avLst/>
          </a:prstGeom>
          <a:noFill/>
          <a:extLst>
            <a:ext uri="{909E8E84-426E-40DD-AFC4-6F175D3DCCD1}">
              <a14:hiddenFill xmlns:a14="http://schemas.microsoft.com/office/drawing/2010/main">
                <a:solidFill>
                  <a:srgbClr val="FFFFFF"/>
                </a:solidFill>
              </a14:hiddenFill>
            </a:ext>
          </a:extLst>
        </p:spPr>
      </p:pic>
      <p:sp>
        <p:nvSpPr>
          <p:cNvPr id="21" name="Flecha derecha 20"/>
          <p:cNvSpPr/>
          <p:nvPr/>
        </p:nvSpPr>
        <p:spPr>
          <a:xfrm>
            <a:off x="5555987" y="4805733"/>
            <a:ext cx="590688" cy="57859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_tradnl"/>
          </a:p>
        </p:txBody>
      </p:sp>
      <p:sp>
        <p:nvSpPr>
          <p:cNvPr id="10" name="Rectángulo 9"/>
          <p:cNvSpPr/>
          <p:nvPr/>
        </p:nvSpPr>
        <p:spPr>
          <a:xfrm>
            <a:off x="6268790" y="4481145"/>
            <a:ext cx="1870244" cy="12395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2000" dirty="0" err="1"/>
              <a:t>Prototipadora</a:t>
            </a:r>
            <a:endParaRPr lang="en-US" sz="2000" dirty="0"/>
          </a:p>
        </p:txBody>
      </p:sp>
    </p:spTree>
    <p:extLst>
      <p:ext uri="{BB962C8B-B14F-4D97-AF65-F5344CB8AC3E}">
        <p14:creationId xmlns:p14="http://schemas.microsoft.com/office/powerpoint/2010/main" val="2824639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2318197" y="22014"/>
            <a:ext cx="6622605" cy="584200"/>
          </a:xfrm>
        </p:spPr>
        <p:txBody>
          <a:bodyPr/>
          <a:lstStyle/>
          <a:p>
            <a:pPr algn="r"/>
            <a:r>
              <a:rPr lang="es-EC" sz="2800" b="0" dirty="0">
                <a:solidFill>
                  <a:srgbClr val="FF0000"/>
                </a:solidFill>
              </a:rPr>
              <a:t>Prototipo Implementado</a:t>
            </a:r>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pic>
        <p:nvPicPr>
          <p:cNvPr id="12" name="Marcador de contenido 11" descr="../../Downloads/IMG_0145.HEIC.jpg"/>
          <p:cNvPicPr>
            <a:picLocks noGrp="1"/>
          </p:cNvPicPr>
          <p:nvPr>
            <p:ph idx="1"/>
          </p:nvPr>
        </p:nvPicPr>
        <p:blipFill rotWithShape="1">
          <a:blip r:embed="rId2">
            <a:extLst>
              <a:ext uri="{28A0092B-C50C-407E-A947-70E740481C1C}">
                <a14:useLocalDpi xmlns:a14="http://schemas.microsoft.com/office/drawing/2010/main" val="0"/>
              </a:ext>
            </a:extLst>
          </a:blip>
          <a:srcRect t="15573" r="2869" b="8230"/>
          <a:stretch/>
        </p:blipFill>
        <p:spPr bwMode="auto">
          <a:xfrm>
            <a:off x="1592879" y="866334"/>
            <a:ext cx="6383692" cy="50078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8373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sz="2800" b="0" dirty="0" err="1">
                <a:solidFill>
                  <a:srgbClr val="FF0000"/>
                </a:solidFill>
              </a:rPr>
              <a:t>Puertos</a:t>
            </a:r>
            <a:r>
              <a:rPr lang="en-US" sz="2800" b="0" dirty="0">
                <a:solidFill>
                  <a:srgbClr val="FF0000"/>
                </a:solidFill>
              </a:rPr>
              <a:t> Lente de </a:t>
            </a:r>
            <a:r>
              <a:rPr lang="en-US" sz="2800" b="0" dirty="0" err="1">
                <a:solidFill>
                  <a:srgbClr val="FF0000"/>
                </a:solidFill>
              </a:rPr>
              <a:t>Rotman</a:t>
            </a:r>
            <a:endParaRPr lang="en-US" sz="2800" b="0" dirty="0">
              <a:solidFill>
                <a:srgbClr val="FF00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49446169"/>
              </p:ext>
            </p:extLst>
          </p:nvPr>
        </p:nvGraphicFramePr>
        <p:xfrm>
          <a:off x="2150267" y="1100582"/>
          <a:ext cx="4843463" cy="1469136"/>
        </p:xfrm>
        <a:graphic>
          <a:graphicData uri="http://schemas.openxmlformats.org/drawingml/2006/table">
            <a:tbl>
              <a:tblPr firstRow="1" firstCol="1" bandRow="1">
                <a:tableStyleId>{2D5ABB26-0587-4C30-8999-92F81FD0307C}</a:tableStyleId>
              </a:tblPr>
              <a:tblGrid>
                <a:gridCol w="2079216">
                  <a:extLst>
                    <a:ext uri="{9D8B030D-6E8A-4147-A177-3AD203B41FA5}">
                      <a16:colId xmlns:a16="http://schemas.microsoft.com/office/drawing/2014/main" val="20000"/>
                    </a:ext>
                  </a:extLst>
                </a:gridCol>
                <a:gridCol w="2764247">
                  <a:extLst>
                    <a:ext uri="{9D8B030D-6E8A-4147-A177-3AD203B41FA5}">
                      <a16:colId xmlns:a16="http://schemas.microsoft.com/office/drawing/2014/main" val="20001"/>
                    </a:ext>
                  </a:extLst>
                </a:gridCol>
              </a:tblGrid>
              <a:tr h="489712">
                <a:tc>
                  <a:txBody>
                    <a:bodyPr/>
                    <a:lstStyle/>
                    <a:p>
                      <a:pPr marL="0" marR="0" indent="0" algn="ctr">
                        <a:lnSpc>
                          <a:spcPct val="150000"/>
                        </a:lnSpc>
                        <a:spcBef>
                          <a:spcPts val="0"/>
                        </a:spcBef>
                        <a:spcAft>
                          <a:spcPts val="0"/>
                        </a:spcAft>
                      </a:pPr>
                      <a:r>
                        <a:rPr lang="es-ES" sz="1800" b="1" dirty="0">
                          <a:effectLst/>
                        </a:rPr>
                        <a:t>Puertos entrada</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800" dirty="0">
                          <a:effectLst/>
                        </a:rPr>
                        <a:t>1 – 2 – 3 – 4 – 5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9712">
                <a:tc>
                  <a:txBody>
                    <a:bodyPr/>
                    <a:lstStyle/>
                    <a:p>
                      <a:pPr marL="0" marR="0" indent="0" algn="ctr">
                        <a:lnSpc>
                          <a:spcPct val="150000"/>
                        </a:lnSpc>
                        <a:spcBef>
                          <a:spcPts val="0"/>
                        </a:spcBef>
                        <a:spcAft>
                          <a:spcPts val="0"/>
                        </a:spcAft>
                      </a:pPr>
                      <a:r>
                        <a:rPr lang="es-ES" sz="1800" b="1">
                          <a:effectLst/>
                        </a:rPr>
                        <a:t>Puertos salida</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800" dirty="0">
                          <a:effectLst/>
                        </a:rPr>
                        <a:t>6 – 7 – 8 – 9 – 10 – 11 – 12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9712">
                <a:tc>
                  <a:txBody>
                    <a:bodyPr/>
                    <a:lstStyle/>
                    <a:p>
                      <a:pPr marL="0" marR="0" indent="0" algn="ctr">
                        <a:lnSpc>
                          <a:spcPct val="150000"/>
                        </a:lnSpc>
                        <a:spcBef>
                          <a:spcPts val="0"/>
                        </a:spcBef>
                        <a:spcAft>
                          <a:spcPts val="0"/>
                        </a:spcAft>
                      </a:pPr>
                      <a:r>
                        <a:rPr lang="es-ES" sz="1800" b="1" dirty="0">
                          <a:effectLst/>
                        </a:rPr>
                        <a:t>Puertos </a:t>
                      </a:r>
                      <a:r>
                        <a:rPr lang="es-ES" sz="1800" b="1" dirty="0" err="1">
                          <a:effectLst/>
                        </a:rPr>
                        <a:t>dummy</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800" dirty="0">
                          <a:effectLst/>
                        </a:rPr>
                        <a:t>13 – 14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3169919" y="3086100"/>
            <a:ext cx="2804160" cy="2743200"/>
          </a:xfrm>
          <a:prstGeom prst="rect">
            <a:avLst/>
          </a:prstGeom>
        </p:spPr>
      </p:pic>
    </p:spTree>
    <p:extLst>
      <p:ext uri="{BB962C8B-B14F-4D97-AF65-F5344CB8AC3E}">
        <p14:creationId xmlns:p14="http://schemas.microsoft.com/office/powerpoint/2010/main" val="1786557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781051" y="47772"/>
            <a:ext cx="8223251" cy="584200"/>
          </a:xfrm>
        </p:spPr>
        <p:txBody>
          <a:bodyPr/>
          <a:lstStyle/>
          <a:p>
            <a:pPr algn="r"/>
            <a:r>
              <a:rPr lang="es-EC" sz="2800" b="0" dirty="0">
                <a:solidFill>
                  <a:srgbClr val="FF0000"/>
                </a:solidFill>
              </a:rPr>
              <a:t>Resultados Lente de </a:t>
            </a:r>
            <a:r>
              <a:rPr lang="es-EC" sz="2800" b="0" dirty="0" err="1">
                <a:solidFill>
                  <a:srgbClr val="FF0000"/>
                </a:solidFill>
              </a:rPr>
              <a:t>Rotman</a:t>
            </a:r>
            <a:endParaRPr lang="es-EC" sz="2800" b="0" dirty="0">
              <a:solidFill>
                <a:srgbClr val="FF0000"/>
              </a:solidFill>
            </a:endParaRP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3"/>
            <a:ext cx="8312150" cy="5413227"/>
          </a:xfrm>
        </p:spPr>
        <p:txBody>
          <a:bodyPr>
            <a:normAutofit/>
          </a:bodyPr>
          <a:lstStyle/>
          <a:p>
            <a:pPr marL="0" indent="0" algn="just">
              <a:buNone/>
            </a:pPr>
            <a:r>
              <a:rPr lang="es-EC" sz="2200" dirty="0"/>
              <a:t>Se realizo las medidas usando el analizador vectorial, se obtuvieron los parámetros S correspondientes:</a:t>
            </a:r>
          </a:p>
          <a:p>
            <a:pPr lvl="1" algn="just"/>
            <a:r>
              <a:rPr lang="es-EC" sz="2200" dirty="0"/>
              <a:t>Acoplamiento</a:t>
            </a:r>
          </a:p>
          <a:p>
            <a:pPr lvl="1" algn="just"/>
            <a:r>
              <a:rPr lang="es-EC" sz="2200" dirty="0"/>
              <a:t>Perdidas de retorno</a:t>
            </a:r>
          </a:p>
          <a:p>
            <a:pPr lvl="1" algn="just"/>
            <a:r>
              <a:rPr lang="es-EC" sz="2200" dirty="0"/>
              <a:t>Aislamiento</a:t>
            </a:r>
          </a:p>
          <a:p>
            <a:pPr marL="0" indent="0">
              <a:buNone/>
            </a:pPr>
            <a:endParaRPr lang="es-EC"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pic>
        <p:nvPicPr>
          <p:cNvPr id="8" name="Imagen 7"/>
          <p:cNvPicPr/>
          <p:nvPr/>
        </p:nvPicPr>
        <p:blipFill rotWithShape="1">
          <a:blip r:embed="rId2">
            <a:extLst>
              <a:ext uri="{28A0092B-C50C-407E-A947-70E740481C1C}">
                <a14:useLocalDpi xmlns:a14="http://schemas.microsoft.com/office/drawing/2010/main" val="0"/>
              </a:ext>
            </a:extLst>
          </a:blip>
          <a:srcRect t="26777" b="8122"/>
          <a:stretch/>
        </p:blipFill>
        <p:spPr bwMode="auto">
          <a:xfrm>
            <a:off x="2936875" y="2844800"/>
            <a:ext cx="3657600" cy="32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3569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2781300" y="47772"/>
            <a:ext cx="6223002" cy="584200"/>
          </a:xfrm>
        </p:spPr>
        <p:txBody>
          <a:bodyPr/>
          <a:lstStyle/>
          <a:p>
            <a:pPr algn="r"/>
            <a:r>
              <a:rPr lang="es-EC" sz="2800" b="0" dirty="0">
                <a:solidFill>
                  <a:srgbClr val="FF0000"/>
                </a:solidFill>
              </a:rPr>
              <a:t>Perdidas de Retorno </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3"/>
                <a:ext cx="8312150" cy="5413227"/>
              </a:xfrm>
            </p:spPr>
            <p:txBody>
              <a:bodyPr>
                <a:normAutofit/>
              </a:bodyPr>
              <a:lstStyle/>
              <a:p>
                <a:r>
                  <a:rPr lang="es-EC" sz="2000" dirty="0"/>
                  <a:t>Resultados Perdidas de Retorno</a:t>
                </a:r>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pPr marL="0" indent="0">
                  <a:buNone/>
                </a:pPr>
                <a14:m>
                  <m:oMathPara xmlns:m="http://schemas.openxmlformats.org/officeDocument/2006/math">
                    <m:oMathParaPr>
                      <m:jc m:val="right"/>
                    </m:oMathParaPr>
                    <m:oMath xmlns:m="http://schemas.openxmlformats.org/officeDocument/2006/math">
                      <m:r>
                        <a:rPr lang="es-EC" sz="2000" i="1">
                          <a:latin typeface="Cambria Math" panose="02040503050406030204" pitchFamily="18" charset="0"/>
                        </a:rPr>
                        <m:t>𝐴𝑐𝑜𝑝𝑙𝑎𝑚𝑖𝑒𝑛𝑡𝑜</m:t>
                      </m:r>
                      <m:r>
                        <a:rPr lang="es-EC" sz="2000" i="1">
                          <a:latin typeface="Cambria Math" panose="02040503050406030204" pitchFamily="18" charset="0"/>
                        </a:rPr>
                        <m:t>=10</m:t>
                      </m:r>
                      <m:sSub>
                        <m:sSubPr>
                          <m:ctrlPr>
                            <a:rPr lang="en-US" sz="2000" i="1">
                              <a:latin typeface="Cambria Math" panose="02040503050406030204" pitchFamily="18" charset="0"/>
                            </a:rPr>
                          </m:ctrlPr>
                        </m:sSubPr>
                        <m:e>
                          <m:r>
                            <a:rPr lang="es-EC" sz="2000" i="1">
                              <a:latin typeface="Cambria Math" panose="02040503050406030204" pitchFamily="18" charset="0"/>
                            </a:rPr>
                            <m:t> </m:t>
                          </m:r>
                          <m:r>
                            <a:rPr lang="es-EC" sz="2000" i="1">
                              <a:latin typeface="Cambria Math" panose="02040503050406030204" pitchFamily="18" charset="0"/>
                            </a:rPr>
                            <m:t>𝑙𝑜𝑔</m:t>
                          </m:r>
                        </m:e>
                        <m:sub>
                          <m:r>
                            <a:rPr lang="es-EC" sz="2000" i="1">
                              <a:latin typeface="Cambria Math" panose="02040503050406030204" pitchFamily="18" charset="0"/>
                            </a:rPr>
                            <m:t>10</m:t>
                          </m:r>
                        </m:sub>
                      </m:sSub>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s-EC" sz="2000" i="1">
                                  <a:latin typeface="Cambria Math" panose="02040503050406030204" pitchFamily="18" charset="0"/>
                                </a:rPr>
                                <m:t>1</m:t>
                              </m:r>
                            </m:num>
                            <m:den>
                              <m:r>
                                <a:rPr lang="es-EC" sz="2000" i="1">
                                  <a:latin typeface="Cambria Math" panose="02040503050406030204" pitchFamily="18" charset="0"/>
                                </a:rPr>
                                <m:t>𝑁</m:t>
                              </m:r>
                            </m:den>
                          </m:f>
                        </m:e>
                      </m:d>
                      <m:r>
                        <a:rPr lang="es-ES" sz="2000" b="0" i="1" smtClean="0">
                          <a:latin typeface="Cambria Math" panose="02040503050406030204" pitchFamily="18" charset="0"/>
                        </a:rPr>
                        <m:t>=</m:t>
                      </m:r>
                      <m:r>
                        <a:rPr lang="es-EC" sz="2000" i="1">
                          <a:latin typeface="Cambria Math" panose="02040503050406030204" pitchFamily="18" charset="0"/>
                        </a:rPr>
                        <m:t>−8.45 </m:t>
                      </m:r>
                      <m:r>
                        <a:rPr lang="es-EC" sz="2000" i="1">
                          <a:latin typeface="Cambria Math" panose="02040503050406030204" pitchFamily="18" charset="0"/>
                        </a:rPr>
                        <m:t>𝑑𝐵</m:t>
                      </m:r>
                    </m:oMath>
                  </m:oMathPara>
                </a14:m>
                <a:endParaRPr lang="en-US" sz="2000" dirty="0"/>
              </a:p>
              <a:p>
                <a:endParaRPr lang="es-EC" sz="3200" dirty="0"/>
              </a:p>
              <a:p>
                <a:pPr marL="0" indent="0">
                  <a:buNone/>
                </a:pPr>
                <a:endParaRPr lang="es-EC" b="1" dirty="0"/>
              </a:p>
            </p:txBody>
          </p:sp>
        </mc:Choice>
        <mc:Fallback xmlns="">
          <p:sp>
            <p:nvSpPr>
              <p:cNvPr id="3" name="Marcador de contenido 2">
                <a:extLst>
                  <a:ext uri="{FF2B5EF4-FFF2-40B4-BE49-F238E27FC236}">
                    <a16:creationId xmlns="" xmlns:a16="http://schemas.microsoft.com/office/drawing/2014/main" id="{5294C15C-363D-4DE9-8C30-23D5B41618B3}"/>
                  </a:ext>
                </a:extLst>
              </p:cNvPr>
              <p:cNvSpPr>
                <a:spLocks noGrp="1" noRot="1" noChangeAspect="1" noMove="1" noResize="1" noEditPoints="1" noAdjustHandles="1" noChangeArrowheads="1" noChangeShapeType="1" noTextEdit="1"/>
              </p:cNvSpPr>
              <p:nvPr>
                <p:ph idx="1"/>
              </p:nvPr>
            </p:nvSpPr>
            <p:spPr>
              <a:xfrm>
                <a:off x="628651" y="631973"/>
                <a:ext cx="8312150" cy="5413227"/>
              </a:xfrm>
              <a:blipFill rotWithShape="0">
                <a:blip r:embed="rId2"/>
                <a:stretch>
                  <a:fillRect l="-660" t="-1126"/>
                </a:stretch>
              </a:blipFill>
            </p:spPr>
            <p:txBody>
              <a:bodyPr/>
              <a:lstStyle/>
              <a:p>
                <a:r>
                  <a:rPr lang="en-US">
                    <a:noFill/>
                  </a:rPr>
                  <a:t> </a:t>
                </a:r>
              </a:p>
            </p:txBody>
          </p:sp>
        </mc:Fallback>
      </mc:AlternateContent>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pic>
        <p:nvPicPr>
          <p:cNvPr id="8" name="Imagen 7"/>
          <p:cNvPicPr/>
          <p:nvPr/>
        </p:nvPicPr>
        <p:blipFill rotWithShape="1">
          <a:blip r:embed="rId3">
            <a:extLst>
              <a:ext uri="{28A0092B-C50C-407E-A947-70E740481C1C}">
                <a14:useLocalDpi xmlns:a14="http://schemas.microsoft.com/office/drawing/2010/main" val="0"/>
              </a:ext>
            </a:extLst>
          </a:blip>
          <a:srcRect l="7018" r="9114"/>
          <a:stretch/>
        </p:blipFill>
        <p:spPr bwMode="auto">
          <a:xfrm>
            <a:off x="565151" y="1270532"/>
            <a:ext cx="8229600" cy="3328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9229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2781300" y="47772"/>
            <a:ext cx="6223002" cy="584200"/>
          </a:xfrm>
        </p:spPr>
        <p:txBody>
          <a:bodyPr/>
          <a:lstStyle/>
          <a:p>
            <a:pPr algn="r"/>
            <a:r>
              <a:rPr lang="es-EC" sz="2800" b="0" dirty="0">
                <a:solidFill>
                  <a:srgbClr val="FF0000"/>
                </a:solidFill>
              </a:rPr>
              <a:t>Acoplamiento Puerto 1</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3"/>
                <a:ext cx="8312150" cy="5413227"/>
              </a:xfrm>
            </p:spPr>
            <p:txBody>
              <a:bodyPr>
                <a:normAutofit/>
              </a:bodyPr>
              <a:lstStyle/>
              <a:p>
                <a:r>
                  <a:rPr lang="es-EC" sz="2000" dirty="0"/>
                  <a:t>Resultados acoplamiento puerto 1</a:t>
                </a:r>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pPr marL="0" indent="0">
                  <a:buNone/>
                </a:pPr>
                <a14:m>
                  <m:oMathPara xmlns:m="http://schemas.openxmlformats.org/officeDocument/2006/math">
                    <m:oMathParaPr>
                      <m:jc m:val="right"/>
                    </m:oMathParaPr>
                    <m:oMath xmlns:m="http://schemas.openxmlformats.org/officeDocument/2006/math">
                      <m:r>
                        <a:rPr lang="es-EC" sz="2000" i="1">
                          <a:latin typeface="Cambria Math" panose="02040503050406030204" pitchFamily="18" charset="0"/>
                        </a:rPr>
                        <m:t>𝐴𝑐𝑜𝑝𝑙𝑎𝑚𝑖𝑒𝑛𝑡𝑜</m:t>
                      </m:r>
                      <m:r>
                        <a:rPr lang="es-EC" sz="2000" i="1">
                          <a:latin typeface="Cambria Math" panose="02040503050406030204" pitchFamily="18" charset="0"/>
                        </a:rPr>
                        <m:t>=10</m:t>
                      </m:r>
                      <m:sSub>
                        <m:sSubPr>
                          <m:ctrlPr>
                            <a:rPr lang="en-US" sz="2000" i="1">
                              <a:latin typeface="Cambria Math" panose="02040503050406030204" pitchFamily="18" charset="0"/>
                            </a:rPr>
                          </m:ctrlPr>
                        </m:sSubPr>
                        <m:e>
                          <m:r>
                            <a:rPr lang="es-EC" sz="2000" i="1">
                              <a:latin typeface="Cambria Math" panose="02040503050406030204" pitchFamily="18" charset="0"/>
                            </a:rPr>
                            <m:t> </m:t>
                          </m:r>
                          <m:r>
                            <a:rPr lang="es-EC" sz="2000" i="1">
                              <a:latin typeface="Cambria Math" panose="02040503050406030204" pitchFamily="18" charset="0"/>
                            </a:rPr>
                            <m:t>𝑙𝑜𝑔</m:t>
                          </m:r>
                        </m:e>
                        <m:sub>
                          <m:r>
                            <a:rPr lang="es-EC" sz="2000" i="1">
                              <a:latin typeface="Cambria Math" panose="02040503050406030204" pitchFamily="18" charset="0"/>
                            </a:rPr>
                            <m:t>10</m:t>
                          </m:r>
                        </m:sub>
                      </m:sSub>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s-EC" sz="2000" i="1">
                                  <a:latin typeface="Cambria Math" panose="02040503050406030204" pitchFamily="18" charset="0"/>
                                </a:rPr>
                                <m:t>1</m:t>
                              </m:r>
                            </m:num>
                            <m:den>
                              <m:r>
                                <a:rPr lang="es-EC" sz="2000" i="1">
                                  <a:latin typeface="Cambria Math" panose="02040503050406030204" pitchFamily="18" charset="0"/>
                                </a:rPr>
                                <m:t>𝑁</m:t>
                              </m:r>
                            </m:den>
                          </m:f>
                        </m:e>
                      </m:d>
                      <m:r>
                        <a:rPr lang="es-ES" sz="2000" b="0" i="1" smtClean="0">
                          <a:latin typeface="Cambria Math" panose="02040503050406030204" pitchFamily="18" charset="0"/>
                        </a:rPr>
                        <m:t>=</m:t>
                      </m:r>
                      <m:r>
                        <a:rPr lang="es-EC" sz="2000" i="1">
                          <a:latin typeface="Cambria Math" panose="02040503050406030204" pitchFamily="18" charset="0"/>
                        </a:rPr>
                        <m:t>−8.45 </m:t>
                      </m:r>
                      <m:r>
                        <a:rPr lang="es-EC" sz="2000" i="1">
                          <a:latin typeface="Cambria Math" panose="02040503050406030204" pitchFamily="18" charset="0"/>
                        </a:rPr>
                        <m:t>𝑑𝐵</m:t>
                      </m:r>
                    </m:oMath>
                  </m:oMathPara>
                </a14:m>
                <a:endParaRPr lang="en-US" sz="2000" dirty="0"/>
              </a:p>
              <a:p>
                <a:endParaRPr lang="es-EC" sz="3200" dirty="0"/>
              </a:p>
              <a:p>
                <a:pPr marL="0" indent="0">
                  <a:buNone/>
                </a:pPr>
                <a:endParaRPr lang="es-EC" b="1" dirty="0"/>
              </a:p>
            </p:txBody>
          </p:sp>
        </mc:Choice>
        <mc:Fallback xmlns="">
          <p:sp>
            <p:nvSpPr>
              <p:cNvPr id="3" name="Marcador de contenido 2">
                <a:extLst>
                  <a:ext uri="{FF2B5EF4-FFF2-40B4-BE49-F238E27FC236}">
                    <a16:creationId xmlns="" xmlns:a16="http://schemas.microsoft.com/office/drawing/2014/main" id="{5294C15C-363D-4DE9-8C30-23D5B41618B3}"/>
                  </a:ext>
                </a:extLst>
              </p:cNvPr>
              <p:cNvSpPr>
                <a:spLocks noGrp="1" noRot="1" noChangeAspect="1" noMove="1" noResize="1" noEditPoints="1" noAdjustHandles="1" noChangeArrowheads="1" noChangeShapeType="1" noTextEdit="1"/>
              </p:cNvSpPr>
              <p:nvPr>
                <p:ph idx="1"/>
              </p:nvPr>
            </p:nvSpPr>
            <p:spPr>
              <a:xfrm>
                <a:off x="628651" y="631973"/>
                <a:ext cx="8312150" cy="5413227"/>
              </a:xfrm>
              <a:blipFill rotWithShape="0">
                <a:blip r:embed="rId2"/>
                <a:stretch>
                  <a:fillRect l="-660" t="-1126"/>
                </a:stretch>
              </a:blipFill>
            </p:spPr>
            <p:txBody>
              <a:bodyPr/>
              <a:lstStyle/>
              <a:p>
                <a:r>
                  <a:rPr lang="en-US">
                    <a:noFill/>
                  </a:rPr>
                  <a:t> </a:t>
                </a:r>
              </a:p>
            </p:txBody>
          </p:sp>
        </mc:Fallback>
      </mc:AlternateContent>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pic>
        <p:nvPicPr>
          <p:cNvPr id="9" name="Imagen 8"/>
          <p:cNvPicPr/>
          <p:nvPr/>
        </p:nvPicPr>
        <p:blipFill rotWithShape="1">
          <a:blip r:embed="rId3">
            <a:extLst>
              <a:ext uri="{28A0092B-C50C-407E-A947-70E740481C1C}">
                <a14:useLocalDpi xmlns:a14="http://schemas.microsoft.com/office/drawing/2010/main" val="0"/>
              </a:ext>
            </a:extLst>
          </a:blip>
          <a:srcRect l="8045" r="8944"/>
          <a:stretch/>
        </p:blipFill>
        <p:spPr bwMode="auto">
          <a:xfrm>
            <a:off x="565150" y="1306100"/>
            <a:ext cx="8229600" cy="3328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751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3541690" y="0"/>
            <a:ext cx="5513410" cy="584200"/>
          </a:xfrm>
        </p:spPr>
        <p:txBody>
          <a:bodyPr/>
          <a:lstStyle/>
          <a:p>
            <a:pPr algn="r"/>
            <a:r>
              <a:rPr lang="es-EC" sz="2800" b="0" dirty="0">
                <a:solidFill>
                  <a:srgbClr val="FF0000"/>
                </a:solidFill>
              </a:rPr>
              <a:t>Alcance del Proyecto</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247135" y="584201"/>
            <a:ext cx="8693666" cy="5474595"/>
          </a:xfrm>
        </p:spPr>
        <p:txBody>
          <a:bodyPr>
            <a:normAutofit fontScale="92500" lnSpcReduction="10000"/>
          </a:bodyPr>
          <a:lstStyle/>
          <a:p>
            <a:pPr marL="0" indent="0">
              <a:buNone/>
            </a:pPr>
            <a:endParaRPr lang="es-ES" sz="2200" dirty="0"/>
          </a:p>
          <a:p>
            <a:pPr marL="0" indent="0" algn="just">
              <a:buNone/>
            </a:pPr>
            <a:r>
              <a:rPr lang="es-ES" sz="2200" dirty="0"/>
              <a:t>Lente de </a:t>
            </a:r>
            <a:r>
              <a:rPr lang="es-ES" sz="2200" dirty="0" err="1"/>
              <a:t>Rotman</a:t>
            </a:r>
            <a:r>
              <a:rPr lang="es-ES" sz="2200" dirty="0"/>
              <a:t> con N puertos entrada y M puertos salida en tecnología de guía de onda integrada en substrato en la banda K.</a:t>
            </a:r>
          </a:p>
          <a:p>
            <a:pPr marL="0" indent="0">
              <a:buNone/>
            </a:pPr>
            <a:r>
              <a:rPr lang="es-ES" sz="2200" dirty="0"/>
              <a:t>	</a:t>
            </a:r>
          </a:p>
          <a:p>
            <a:pPr lvl="1" algn="just"/>
            <a:r>
              <a:rPr lang="es-ES" sz="1900" dirty="0"/>
              <a:t>Diseño de guías de onda rectangulares.</a:t>
            </a:r>
          </a:p>
          <a:p>
            <a:pPr lvl="1" algn="just"/>
            <a:endParaRPr lang="es-ES" sz="1900" dirty="0"/>
          </a:p>
          <a:p>
            <a:pPr lvl="1" algn="just"/>
            <a:r>
              <a:rPr lang="es-ES" sz="1900" dirty="0"/>
              <a:t>Diseño de guías de onda integrada en sustrato</a:t>
            </a:r>
          </a:p>
          <a:p>
            <a:pPr lvl="1" algn="just"/>
            <a:endParaRPr lang="es-ES" sz="1900" dirty="0"/>
          </a:p>
          <a:p>
            <a:pPr lvl="1" algn="just"/>
            <a:r>
              <a:rPr lang="es-ES" sz="1900" dirty="0"/>
              <a:t>Diseño de Lentes de </a:t>
            </a:r>
            <a:r>
              <a:rPr lang="es-ES" sz="1900" dirty="0" err="1"/>
              <a:t>Rotman</a:t>
            </a:r>
            <a:r>
              <a:rPr lang="es-ES" sz="1900" dirty="0"/>
              <a:t> en tecnología SIW.</a:t>
            </a:r>
          </a:p>
          <a:p>
            <a:pPr lvl="1" algn="just"/>
            <a:endParaRPr lang="es-ES" sz="1900" dirty="0"/>
          </a:p>
          <a:p>
            <a:pPr lvl="1" algn="just"/>
            <a:r>
              <a:rPr lang="es-ES" sz="1900" dirty="0"/>
              <a:t>Simulación de diseño en software de simulación electromagnética CST </a:t>
            </a:r>
            <a:r>
              <a:rPr lang="es-ES" sz="1900" dirty="0" err="1"/>
              <a:t>Microwave</a:t>
            </a:r>
            <a:r>
              <a:rPr lang="es-ES" sz="1900" dirty="0"/>
              <a:t> Studio.</a:t>
            </a:r>
          </a:p>
          <a:p>
            <a:pPr lvl="1" algn="just"/>
            <a:endParaRPr lang="es-ES" sz="1900" dirty="0"/>
          </a:p>
          <a:p>
            <a:pPr lvl="1" algn="just"/>
            <a:r>
              <a:rPr lang="es-ES" sz="1900" dirty="0"/>
              <a:t>Diseño de transición guía de onda integrada en sustrato a </a:t>
            </a:r>
            <a:r>
              <a:rPr lang="es-ES" sz="1900" dirty="0" err="1"/>
              <a:t>microstrip</a:t>
            </a:r>
            <a:r>
              <a:rPr lang="es-ES" sz="1900" dirty="0"/>
              <a:t>.</a:t>
            </a:r>
          </a:p>
          <a:p>
            <a:pPr lvl="1" algn="just"/>
            <a:endParaRPr lang="es-ES" sz="1900" dirty="0"/>
          </a:p>
          <a:p>
            <a:pPr lvl="1" algn="just"/>
            <a:r>
              <a:rPr lang="es-ES" sz="1900" dirty="0"/>
              <a:t>Construcción de prototipo de Lente de </a:t>
            </a:r>
            <a:r>
              <a:rPr lang="es-ES" sz="1900" dirty="0" err="1"/>
              <a:t>Rotman</a:t>
            </a:r>
            <a:endParaRPr lang="es-ES" sz="1900" dirty="0"/>
          </a:p>
          <a:p>
            <a:pPr marL="0" indent="0">
              <a:buNone/>
            </a:pPr>
            <a:r>
              <a:rPr lang="es-ES" sz="2200" dirty="0"/>
              <a:t>	</a:t>
            </a:r>
          </a:p>
          <a:p>
            <a:pPr marL="0" indent="0">
              <a:buNone/>
            </a:pPr>
            <a:r>
              <a:rPr lang="es-ES" sz="2400" dirty="0"/>
              <a:t> </a:t>
            </a:r>
            <a:endParaRPr lang="es-EC" dirty="0"/>
          </a:p>
          <a:p>
            <a:pPr marL="0" indent="0">
              <a:buNone/>
            </a:pPr>
            <a:endParaRPr lang="es-EC" b="1" dirty="0"/>
          </a:p>
        </p:txBody>
      </p:sp>
    </p:spTree>
    <p:extLst>
      <p:ext uri="{BB962C8B-B14F-4D97-AF65-F5344CB8AC3E}">
        <p14:creationId xmlns:p14="http://schemas.microsoft.com/office/powerpoint/2010/main" val="2668270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2781300" y="47772"/>
            <a:ext cx="6223002" cy="584200"/>
          </a:xfrm>
        </p:spPr>
        <p:txBody>
          <a:bodyPr/>
          <a:lstStyle/>
          <a:p>
            <a:pPr algn="r"/>
            <a:r>
              <a:rPr lang="es-EC" sz="2800" b="0" dirty="0">
                <a:solidFill>
                  <a:srgbClr val="FF0000"/>
                </a:solidFill>
              </a:rPr>
              <a:t>Acoplamiento Puerto 2</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3"/>
                <a:ext cx="8312150" cy="5413227"/>
              </a:xfrm>
            </p:spPr>
            <p:txBody>
              <a:bodyPr>
                <a:normAutofit/>
              </a:bodyPr>
              <a:lstStyle/>
              <a:p>
                <a:r>
                  <a:rPr lang="es-EC" sz="2000" dirty="0"/>
                  <a:t>Resultados acoplamiento puerto 2</a:t>
                </a:r>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pPr marL="0" indent="0">
                  <a:buNone/>
                </a:pPr>
                <a14:m>
                  <m:oMathPara xmlns:m="http://schemas.openxmlformats.org/officeDocument/2006/math">
                    <m:oMathParaPr>
                      <m:jc m:val="right"/>
                    </m:oMathParaPr>
                    <m:oMath xmlns:m="http://schemas.openxmlformats.org/officeDocument/2006/math">
                      <m:r>
                        <a:rPr lang="es-EC" sz="2000" i="1">
                          <a:latin typeface="Cambria Math" panose="02040503050406030204" pitchFamily="18" charset="0"/>
                        </a:rPr>
                        <m:t>𝐴𝑐𝑜𝑝𝑙𝑎𝑚𝑖𝑒𝑛𝑡𝑜</m:t>
                      </m:r>
                      <m:r>
                        <a:rPr lang="es-EC" sz="2000" i="1">
                          <a:latin typeface="Cambria Math" panose="02040503050406030204" pitchFamily="18" charset="0"/>
                        </a:rPr>
                        <m:t>=10</m:t>
                      </m:r>
                      <m:sSub>
                        <m:sSubPr>
                          <m:ctrlPr>
                            <a:rPr lang="en-US" sz="2000" i="1">
                              <a:latin typeface="Cambria Math" panose="02040503050406030204" pitchFamily="18" charset="0"/>
                            </a:rPr>
                          </m:ctrlPr>
                        </m:sSubPr>
                        <m:e>
                          <m:r>
                            <a:rPr lang="es-EC" sz="2000" i="1">
                              <a:latin typeface="Cambria Math" panose="02040503050406030204" pitchFamily="18" charset="0"/>
                            </a:rPr>
                            <m:t> </m:t>
                          </m:r>
                          <m:r>
                            <a:rPr lang="es-EC" sz="2000" i="1">
                              <a:latin typeface="Cambria Math" panose="02040503050406030204" pitchFamily="18" charset="0"/>
                            </a:rPr>
                            <m:t>𝑙𝑜𝑔</m:t>
                          </m:r>
                        </m:e>
                        <m:sub>
                          <m:r>
                            <a:rPr lang="es-EC" sz="2000" i="1">
                              <a:latin typeface="Cambria Math" panose="02040503050406030204" pitchFamily="18" charset="0"/>
                            </a:rPr>
                            <m:t>10</m:t>
                          </m:r>
                        </m:sub>
                      </m:sSub>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s-EC" sz="2000" i="1">
                                  <a:latin typeface="Cambria Math" panose="02040503050406030204" pitchFamily="18" charset="0"/>
                                </a:rPr>
                                <m:t>1</m:t>
                              </m:r>
                            </m:num>
                            <m:den>
                              <m:r>
                                <a:rPr lang="es-EC" sz="2000" i="1">
                                  <a:latin typeface="Cambria Math" panose="02040503050406030204" pitchFamily="18" charset="0"/>
                                </a:rPr>
                                <m:t>𝑁</m:t>
                              </m:r>
                            </m:den>
                          </m:f>
                        </m:e>
                      </m:d>
                      <m:r>
                        <a:rPr lang="es-ES" sz="2000" b="0" i="1" smtClean="0">
                          <a:latin typeface="Cambria Math" panose="02040503050406030204" pitchFamily="18" charset="0"/>
                        </a:rPr>
                        <m:t>=</m:t>
                      </m:r>
                      <m:r>
                        <a:rPr lang="es-EC" sz="2000" i="1">
                          <a:latin typeface="Cambria Math" panose="02040503050406030204" pitchFamily="18" charset="0"/>
                        </a:rPr>
                        <m:t>−8.45 </m:t>
                      </m:r>
                      <m:r>
                        <a:rPr lang="es-EC" sz="2000" i="1">
                          <a:latin typeface="Cambria Math" panose="02040503050406030204" pitchFamily="18" charset="0"/>
                        </a:rPr>
                        <m:t>𝑑𝐵</m:t>
                      </m:r>
                    </m:oMath>
                  </m:oMathPara>
                </a14:m>
                <a:endParaRPr lang="en-US" sz="2000" dirty="0"/>
              </a:p>
              <a:p>
                <a:endParaRPr lang="es-EC" sz="3200" dirty="0"/>
              </a:p>
              <a:p>
                <a:pPr marL="0" indent="0">
                  <a:buNone/>
                </a:pPr>
                <a:endParaRPr lang="es-EC" b="1" dirty="0"/>
              </a:p>
            </p:txBody>
          </p:sp>
        </mc:Choice>
        <mc:Fallback xmlns="">
          <p:sp>
            <p:nvSpPr>
              <p:cNvPr id="3" name="Marcador de contenido 2">
                <a:extLst>
                  <a:ext uri="{FF2B5EF4-FFF2-40B4-BE49-F238E27FC236}">
                    <a16:creationId xmlns="" xmlns:a16="http://schemas.microsoft.com/office/drawing/2014/main" id="{5294C15C-363D-4DE9-8C30-23D5B41618B3}"/>
                  </a:ext>
                </a:extLst>
              </p:cNvPr>
              <p:cNvSpPr>
                <a:spLocks noGrp="1" noRot="1" noChangeAspect="1" noMove="1" noResize="1" noEditPoints="1" noAdjustHandles="1" noChangeArrowheads="1" noChangeShapeType="1" noTextEdit="1"/>
              </p:cNvSpPr>
              <p:nvPr>
                <p:ph idx="1"/>
              </p:nvPr>
            </p:nvSpPr>
            <p:spPr>
              <a:xfrm>
                <a:off x="628651" y="631973"/>
                <a:ext cx="8312150" cy="5413227"/>
              </a:xfrm>
              <a:blipFill rotWithShape="0">
                <a:blip r:embed="rId2"/>
                <a:stretch>
                  <a:fillRect l="-660" t="-1126"/>
                </a:stretch>
              </a:blipFill>
            </p:spPr>
            <p:txBody>
              <a:bodyPr/>
              <a:lstStyle/>
              <a:p>
                <a:r>
                  <a:rPr lang="en-US">
                    <a:noFill/>
                  </a:rPr>
                  <a:t> </a:t>
                </a:r>
              </a:p>
            </p:txBody>
          </p:sp>
        </mc:Fallback>
      </mc:AlternateContent>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pic>
        <p:nvPicPr>
          <p:cNvPr id="8" name="Imagen 7"/>
          <p:cNvPicPr/>
          <p:nvPr/>
        </p:nvPicPr>
        <p:blipFill rotWithShape="1">
          <a:blip r:embed="rId3">
            <a:extLst>
              <a:ext uri="{28A0092B-C50C-407E-A947-70E740481C1C}">
                <a14:useLocalDpi xmlns:a14="http://schemas.microsoft.com/office/drawing/2010/main" val="0"/>
              </a:ext>
            </a:extLst>
          </a:blip>
          <a:srcRect l="8045" r="8944"/>
          <a:stretch/>
        </p:blipFill>
        <p:spPr bwMode="auto">
          <a:xfrm>
            <a:off x="565150" y="1389628"/>
            <a:ext cx="8229600" cy="3328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2227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2781300" y="47772"/>
            <a:ext cx="6223002" cy="584200"/>
          </a:xfrm>
        </p:spPr>
        <p:txBody>
          <a:bodyPr/>
          <a:lstStyle/>
          <a:p>
            <a:pPr algn="r"/>
            <a:r>
              <a:rPr lang="es-EC" sz="2800" b="0" dirty="0">
                <a:solidFill>
                  <a:srgbClr val="FF0000"/>
                </a:solidFill>
              </a:rPr>
              <a:t>Acoplamiento Puerto 3</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3"/>
                <a:ext cx="8312150" cy="5413227"/>
              </a:xfrm>
            </p:spPr>
            <p:txBody>
              <a:bodyPr>
                <a:normAutofit/>
              </a:bodyPr>
              <a:lstStyle/>
              <a:p>
                <a:endParaRPr lang="es-EC" sz="2000" dirty="0"/>
              </a:p>
              <a:p>
                <a:r>
                  <a:rPr lang="es-EC" sz="2000" dirty="0"/>
                  <a:t>Resultados acoplamiento puerto 3</a:t>
                </a:r>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endParaRPr lang="es-EC" sz="2000" dirty="0"/>
              </a:p>
              <a:p>
                <a:pPr marL="0" indent="0">
                  <a:buNone/>
                </a:pPr>
                <a14:m>
                  <m:oMathPara xmlns:m="http://schemas.openxmlformats.org/officeDocument/2006/math">
                    <m:oMathParaPr>
                      <m:jc m:val="right"/>
                    </m:oMathParaPr>
                    <m:oMath xmlns:m="http://schemas.openxmlformats.org/officeDocument/2006/math">
                      <m:r>
                        <a:rPr lang="es-EC" sz="2000" i="1">
                          <a:latin typeface="Cambria Math" panose="02040503050406030204" pitchFamily="18" charset="0"/>
                        </a:rPr>
                        <m:t>𝐴𝑐𝑜𝑝𝑙𝑎𝑚𝑖𝑒𝑛𝑡𝑜</m:t>
                      </m:r>
                      <m:r>
                        <a:rPr lang="es-EC" sz="2000" i="1">
                          <a:latin typeface="Cambria Math" panose="02040503050406030204" pitchFamily="18" charset="0"/>
                        </a:rPr>
                        <m:t>=10</m:t>
                      </m:r>
                      <m:sSub>
                        <m:sSubPr>
                          <m:ctrlPr>
                            <a:rPr lang="en-US" sz="2000" i="1">
                              <a:latin typeface="Cambria Math" panose="02040503050406030204" pitchFamily="18" charset="0"/>
                            </a:rPr>
                          </m:ctrlPr>
                        </m:sSubPr>
                        <m:e>
                          <m:r>
                            <a:rPr lang="es-EC" sz="2000" i="1">
                              <a:latin typeface="Cambria Math" panose="02040503050406030204" pitchFamily="18" charset="0"/>
                            </a:rPr>
                            <m:t> </m:t>
                          </m:r>
                          <m:r>
                            <a:rPr lang="es-EC" sz="2000" i="1">
                              <a:latin typeface="Cambria Math" panose="02040503050406030204" pitchFamily="18" charset="0"/>
                            </a:rPr>
                            <m:t>𝑙𝑜𝑔</m:t>
                          </m:r>
                        </m:e>
                        <m:sub>
                          <m:r>
                            <a:rPr lang="es-EC" sz="2000" i="1">
                              <a:latin typeface="Cambria Math" panose="02040503050406030204" pitchFamily="18" charset="0"/>
                            </a:rPr>
                            <m:t>10</m:t>
                          </m:r>
                        </m:sub>
                      </m:sSub>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s-EC" sz="2000" i="1">
                                  <a:latin typeface="Cambria Math" panose="02040503050406030204" pitchFamily="18" charset="0"/>
                                </a:rPr>
                                <m:t>1</m:t>
                              </m:r>
                            </m:num>
                            <m:den>
                              <m:r>
                                <a:rPr lang="es-EC" sz="2000" i="1">
                                  <a:latin typeface="Cambria Math" panose="02040503050406030204" pitchFamily="18" charset="0"/>
                                </a:rPr>
                                <m:t>𝑁</m:t>
                              </m:r>
                            </m:den>
                          </m:f>
                        </m:e>
                      </m:d>
                      <m:r>
                        <a:rPr lang="es-ES" sz="2000" b="0" i="1" smtClean="0">
                          <a:latin typeface="Cambria Math" panose="02040503050406030204" pitchFamily="18" charset="0"/>
                        </a:rPr>
                        <m:t>=</m:t>
                      </m:r>
                      <m:r>
                        <a:rPr lang="es-EC" sz="2000" i="1">
                          <a:latin typeface="Cambria Math" panose="02040503050406030204" pitchFamily="18" charset="0"/>
                        </a:rPr>
                        <m:t>−8.45 </m:t>
                      </m:r>
                      <m:r>
                        <a:rPr lang="es-EC" sz="2000" i="1">
                          <a:latin typeface="Cambria Math" panose="02040503050406030204" pitchFamily="18" charset="0"/>
                        </a:rPr>
                        <m:t>𝑑𝐵</m:t>
                      </m:r>
                    </m:oMath>
                  </m:oMathPara>
                </a14:m>
                <a:endParaRPr lang="en-US" sz="2000" dirty="0"/>
              </a:p>
              <a:p>
                <a:endParaRPr lang="es-EC" sz="3200" dirty="0"/>
              </a:p>
              <a:p>
                <a:pPr marL="0" indent="0">
                  <a:buNone/>
                </a:pPr>
                <a:endParaRPr lang="es-EC" b="1" dirty="0"/>
              </a:p>
            </p:txBody>
          </p:sp>
        </mc:Choice>
        <mc:Fallback xmlns="">
          <p:sp>
            <p:nvSpPr>
              <p:cNvPr id="3" name="Marcador de contenido 2">
                <a:extLst>
                  <a:ext uri="{FF2B5EF4-FFF2-40B4-BE49-F238E27FC236}">
                    <a16:creationId xmlns="" xmlns:a16="http://schemas.microsoft.com/office/drawing/2014/main" xmlns:a14="http://schemas.microsoft.com/office/drawing/2010/main" id="{5294C15C-363D-4DE9-8C30-23D5B41618B3}"/>
                  </a:ext>
                </a:extLst>
              </p:cNvPr>
              <p:cNvSpPr>
                <a:spLocks noGrp="1" noRot="1" noChangeAspect="1" noMove="1" noResize="1" noEditPoints="1" noAdjustHandles="1" noChangeArrowheads="1" noChangeShapeType="1" noTextEdit="1"/>
              </p:cNvSpPr>
              <p:nvPr>
                <p:ph idx="1"/>
              </p:nvPr>
            </p:nvSpPr>
            <p:spPr>
              <a:xfrm>
                <a:off x="628651" y="631973"/>
                <a:ext cx="8312150" cy="5413227"/>
              </a:xfrm>
              <a:blipFill rotWithShape="0">
                <a:blip r:embed="rId2"/>
                <a:stretch>
                  <a:fillRect l="-660"/>
                </a:stretch>
              </a:blipFill>
            </p:spPr>
            <p:txBody>
              <a:bodyPr/>
              <a:lstStyle/>
              <a:p>
                <a:r>
                  <a:rPr lang="en-US">
                    <a:noFill/>
                  </a:rPr>
                  <a:t> </a:t>
                </a:r>
              </a:p>
            </p:txBody>
          </p:sp>
        </mc:Fallback>
      </mc:AlternateContent>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pic>
        <p:nvPicPr>
          <p:cNvPr id="9" name="Imagen 8"/>
          <p:cNvPicPr/>
          <p:nvPr/>
        </p:nvPicPr>
        <p:blipFill rotWithShape="1">
          <a:blip r:embed="rId3">
            <a:extLst>
              <a:ext uri="{28A0092B-C50C-407E-A947-70E740481C1C}">
                <a14:useLocalDpi xmlns:a14="http://schemas.microsoft.com/office/drawing/2010/main" val="0"/>
              </a:ext>
            </a:extLst>
          </a:blip>
          <a:srcRect l="8045" r="8944"/>
          <a:stretch/>
        </p:blipFill>
        <p:spPr bwMode="auto">
          <a:xfrm>
            <a:off x="504825" y="1312386"/>
            <a:ext cx="8229600" cy="3328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5243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b="0" dirty="0">
                <a:solidFill>
                  <a:srgbClr val="FF0000"/>
                </a:solidFill>
              </a:rPr>
              <a:t>Aislamiento</a:t>
            </a:r>
            <a:endParaRPr lang="en-US" sz="2800" b="0" dirty="0">
              <a:solidFill>
                <a:srgbClr val="FF0000"/>
              </a:solidFill>
            </a:endParaRPr>
          </a:p>
        </p:txBody>
      </p:sp>
      <mc:AlternateContent xmlns:mc="http://schemas.openxmlformats.org/markup-compatibility/2006" xmlns:a14="http://schemas.microsoft.com/office/drawing/2010/main">
        <mc:Choice Requires="a14">
          <p:sp>
            <p:nvSpPr>
              <p:cNvPr id="7" name="Marcador de contenido 6"/>
              <p:cNvSpPr>
                <a:spLocks noGrp="1"/>
              </p:cNvSpPr>
              <p:nvPr>
                <p:ph idx="1"/>
              </p:nvPr>
            </p:nvSpPr>
            <p:spPr>
              <a:xfrm>
                <a:off x="628651" y="584200"/>
                <a:ext cx="8312150" cy="5410201"/>
              </a:xfrm>
            </p:spPr>
            <p:txBody>
              <a:bodyPr>
                <a:noAutofit/>
              </a:bodyPr>
              <a:lstStyle/>
              <a:p>
                <a:pPr marL="0" indent="0">
                  <a:buNone/>
                </a:pPr>
                <a:endParaRPr lang="es-ES" sz="1800" dirty="0"/>
              </a:p>
              <a:p>
                <a:r>
                  <a:rPr lang="es-ES" sz="1800" dirty="0"/>
                  <a:t>Resultados aislamiento puerto 3</a:t>
                </a:r>
              </a:p>
              <a:p>
                <a:endParaRPr lang="es-ES" sz="1800" dirty="0"/>
              </a:p>
              <a:p>
                <a:endParaRPr lang="es-ES" sz="1800" dirty="0"/>
              </a:p>
              <a:p>
                <a:endParaRPr lang="es-ES" sz="1800" dirty="0"/>
              </a:p>
              <a:p>
                <a:endParaRPr lang="es-ES" sz="1800" dirty="0"/>
              </a:p>
              <a:p>
                <a:endParaRPr lang="es-ES" sz="1800" dirty="0"/>
              </a:p>
              <a:p>
                <a:endParaRPr lang="es-ES" sz="1800" dirty="0"/>
              </a:p>
              <a:p>
                <a:endParaRPr lang="es-ES" sz="1800" dirty="0"/>
              </a:p>
              <a:p>
                <a:endParaRPr lang="es-ES" sz="1800" dirty="0"/>
              </a:p>
              <a:p>
                <a:pPr marL="0" indent="0" algn="r">
                  <a:buNone/>
                </a:pPr>
                <a:endParaRPr lang="es-ES" sz="1800" dirty="0"/>
              </a:p>
              <a:p>
                <a:pPr marL="0" indent="0" algn="just">
                  <a:buNone/>
                </a:pPr>
                <a14:m>
                  <m:oMathPara xmlns:m="http://schemas.openxmlformats.org/officeDocument/2006/math">
                    <m:oMathParaPr>
                      <m:jc m:val="right"/>
                    </m:oMathParaPr>
                    <m:oMath xmlns:m="http://schemas.openxmlformats.org/officeDocument/2006/math">
                      <m:r>
                        <a:rPr lang="es-EC" sz="1800" i="1">
                          <a:latin typeface="Cambria Math" panose="02040503050406030204" pitchFamily="18" charset="0"/>
                        </a:rPr>
                        <m:t>𝑎𝑖𝑠𝑙𝑎𝑚𝑖𝑒𝑛𝑡𝑜</m:t>
                      </m:r>
                      <m:r>
                        <a:rPr lang="es-EC" sz="1800" i="1">
                          <a:latin typeface="Cambria Math" panose="02040503050406030204" pitchFamily="18" charset="0"/>
                        </a:rPr>
                        <m:t>= 10</m:t>
                      </m:r>
                      <m:func>
                        <m:funcPr>
                          <m:ctrlPr>
                            <a:rPr lang="en-US" sz="1800" i="1">
                              <a:latin typeface="Cambria Math" panose="02040503050406030204" pitchFamily="18" charset="0"/>
                            </a:rPr>
                          </m:ctrlPr>
                        </m:funcPr>
                        <m:fName>
                          <m:r>
                            <m:rPr>
                              <m:sty m:val="p"/>
                            </m:rPr>
                            <a:rPr lang="es-EC" sz="1800">
                              <a:latin typeface="Cambria Math" panose="02040503050406030204" pitchFamily="18" charset="0"/>
                            </a:rPr>
                            <m:t>log</m:t>
                          </m:r>
                        </m:fName>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s-EC" sz="1800" i="1">
                                      <a:latin typeface="Cambria Math" panose="02040503050406030204" pitchFamily="18" charset="0"/>
                                    </a:rPr>
                                    <m:t>1</m:t>
                                  </m:r>
                                </m:num>
                                <m:den>
                                  <m:r>
                                    <a:rPr lang="es-EC" sz="1800" i="1">
                                      <a:latin typeface="Cambria Math" panose="02040503050406030204" pitchFamily="18" charset="0"/>
                                    </a:rPr>
                                    <m:t>𝑁</m:t>
                                  </m:r>
                                  <m:r>
                                    <a:rPr lang="es-EC" sz="1800" i="1">
                                      <a:latin typeface="Cambria Math" panose="02040503050406030204" pitchFamily="18" charset="0"/>
                                    </a:rPr>
                                    <m:t>×</m:t>
                                  </m:r>
                                  <m:r>
                                    <a:rPr lang="es-EC" sz="1800" i="1">
                                      <a:latin typeface="Cambria Math" panose="02040503050406030204" pitchFamily="18" charset="0"/>
                                    </a:rPr>
                                    <m:t>𝑀</m:t>
                                  </m:r>
                                </m:den>
                              </m:f>
                            </m:e>
                          </m:d>
                        </m:e>
                      </m:func>
                      <m:r>
                        <a:rPr lang="es-EC" sz="1800" i="1">
                          <a:latin typeface="Cambria Math" panose="02040503050406030204" pitchFamily="18" charset="0"/>
                        </a:rPr>
                        <m:t>= 10</m:t>
                      </m:r>
                      <m:func>
                        <m:funcPr>
                          <m:ctrlPr>
                            <a:rPr lang="en-US" sz="1800" i="1">
                              <a:latin typeface="Cambria Math" panose="02040503050406030204" pitchFamily="18" charset="0"/>
                            </a:rPr>
                          </m:ctrlPr>
                        </m:funcPr>
                        <m:fName>
                          <m:r>
                            <m:rPr>
                              <m:sty m:val="p"/>
                            </m:rPr>
                            <a:rPr lang="es-EC" sz="1800">
                              <a:latin typeface="Cambria Math" panose="02040503050406030204" pitchFamily="18" charset="0"/>
                            </a:rPr>
                            <m:t>log</m:t>
                          </m:r>
                        </m:fName>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s-EC" sz="1800" i="1">
                                      <a:latin typeface="Cambria Math" panose="02040503050406030204" pitchFamily="18" charset="0"/>
                                    </a:rPr>
                                    <m:t>1</m:t>
                                  </m:r>
                                </m:num>
                                <m:den>
                                  <m:r>
                                    <a:rPr lang="es-EC" sz="1800" i="1">
                                      <a:latin typeface="Cambria Math" panose="02040503050406030204" pitchFamily="18" charset="0"/>
                                    </a:rPr>
                                    <m:t>35</m:t>
                                  </m:r>
                                </m:den>
                              </m:f>
                            </m:e>
                          </m:d>
                          <m:r>
                            <a:rPr lang="es-ES" sz="1800" b="0" i="1" smtClean="0">
                              <a:latin typeface="Cambria Math" panose="02040503050406030204" pitchFamily="18" charset="0"/>
                            </a:rPr>
                            <m:t>=</m:t>
                          </m:r>
                          <m:r>
                            <a:rPr lang="es-EC" sz="1800" i="1">
                              <a:latin typeface="Cambria Math" panose="02040503050406030204" pitchFamily="18" charset="0"/>
                            </a:rPr>
                            <m:t>−15.44 </m:t>
                          </m:r>
                          <m:r>
                            <a:rPr lang="es-EC" sz="1800" i="1">
                              <a:latin typeface="Cambria Math" panose="02040503050406030204" pitchFamily="18" charset="0"/>
                            </a:rPr>
                            <m:t>𝑑𝐵</m:t>
                          </m:r>
                          <m:r>
                            <m:rPr>
                              <m:nor/>
                            </m:rPr>
                            <a:rPr lang="en-US" sz="1800"/>
                            <m:t> </m:t>
                          </m:r>
                        </m:e>
                      </m:func>
                    </m:oMath>
                  </m:oMathPara>
                </a14:m>
                <a:endParaRPr lang="en-US" sz="1800" dirty="0"/>
              </a:p>
              <a:p>
                <a:pPr marL="0" indent="0" algn="r">
                  <a:buNone/>
                </a:pPr>
                <a:endParaRPr lang="es-ES" sz="1800" dirty="0"/>
              </a:p>
              <a:p>
                <a:pPr marL="0" indent="0" algn="r">
                  <a:buNone/>
                </a:pPr>
                <a:r>
                  <a:rPr lang="es-ES" sz="1800" dirty="0"/>
                  <a:t>Aislamiento &lt; -15.44 dB (</a:t>
                </a:r>
                <a:r>
                  <a:rPr lang="es-EC" sz="1800" dirty="0"/>
                  <a:t>S</a:t>
                </a:r>
                <a:r>
                  <a:rPr lang="es-EC" sz="1800" baseline="-25000" dirty="0"/>
                  <a:t>34 </a:t>
                </a:r>
                <a:r>
                  <a:rPr lang="es-EC" sz="1800" dirty="0"/>
                  <a:t>- S</a:t>
                </a:r>
                <a:r>
                  <a:rPr lang="es-EC" sz="1800" baseline="-25000" dirty="0"/>
                  <a:t>32</a:t>
                </a:r>
                <a:r>
                  <a:rPr lang="es-ES" sz="1800" dirty="0"/>
                  <a:t>)</a:t>
                </a:r>
                <a:r>
                  <a:rPr lang="es-EC" sz="1800" baseline="-25000" dirty="0"/>
                  <a:t> </a:t>
                </a:r>
                <a:endParaRPr lang="es-ES" sz="1800" dirty="0"/>
              </a:p>
            </p:txBody>
          </p:sp>
        </mc:Choice>
        <mc:Fallback xmlns="">
          <p:sp>
            <p:nvSpPr>
              <p:cNvPr id="7" name="Marcador de contenido 6"/>
              <p:cNvSpPr>
                <a:spLocks noGrp="1" noRot="1" noChangeAspect="1" noMove="1" noResize="1" noEditPoints="1" noAdjustHandles="1" noChangeArrowheads="1" noChangeShapeType="1" noTextEdit="1"/>
              </p:cNvSpPr>
              <p:nvPr>
                <p:ph idx="1"/>
              </p:nvPr>
            </p:nvSpPr>
            <p:spPr>
              <a:xfrm>
                <a:off x="628651" y="584200"/>
                <a:ext cx="8312150" cy="5410201"/>
              </a:xfrm>
              <a:blipFill rotWithShape="0">
                <a:blip r:embed="rId2"/>
                <a:stretch>
                  <a:fillRect l="-440" r="-587" b="-1353"/>
                </a:stretch>
              </a:blipFill>
            </p:spPr>
            <p:txBody>
              <a:bodyPr/>
              <a:lstStyle/>
              <a:p>
                <a:r>
                  <a:rPr lang="en-US">
                    <a:noFill/>
                  </a:rPr>
                  <a:t> </a:t>
                </a:r>
              </a:p>
            </p:txBody>
          </p:sp>
        </mc:Fallback>
      </mc:AlternateContent>
      <p:pic>
        <p:nvPicPr>
          <p:cNvPr id="9" name="Imagen 8"/>
          <p:cNvPicPr/>
          <p:nvPr/>
        </p:nvPicPr>
        <p:blipFill rotWithShape="1">
          <a:blip r:embed="rId3">
            <a:extLst>
              <a:ext uri="{28A0092B-C50C-407E-A947-70E740481C1C}">
                <a14:useLocalDpi xmlns:a14="http://schemas.microsoft.com/office/drawing/2010/main" val="0"/>
              </a:ext>
            </a:extLst>
          </a:blip>
          <a:srcRect l="8559" r="9114"/>
          <a:stretch/>
        </p:blipFill>
        <p:spPr bwMode="auto">
          <a:xfrm>
            <a:off x="942453" y="1291776"/>
            <a:ext cx="7374829" cy="32802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8577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b="0" dirty="0">
                <a:solidFill>
                  <a:srgbClr val="FF0000"/>
                </a:solidFill>
              </a:rPr>
              <a:t>Aislamiento</a:t>
            </a:r>
            <a:endParaRPr lang="en-US" sz="2800" b="0" dirty="0"/>
          </a:p>
        </p:txBody>
      </p:sp>
      <p:sp>
        <p:nvSpPr>
          <p:cNvPr id="3" name="Marcador de contenido 2"/>
          <p:cNvSpPr>
            <a:spLocks noGrp="1"/>
          </p:cNvSpPr>
          <p:nvPr>
            <p:ph idx="1"/>
          </p:nvPr>
        </p:nvSpPr>
        <p:spPr/>
        <p:txBody>
          <a:bodyPr>
            <a:normAutofit/>
          </a:bodyPr>
          <a:lstStyle/>
          <a:p>
            <a:pPr algn="just"/>
            <a:r>
              <a:rPr lang="es-ES" sz="2000" dirty="0"/>
              <a:t>Medición aislamiento puerto 3</a:t>
            </a:r>
          </a:p>
          <a:p>
            <a:pPr algn="just"/>
            <a:endParaRPr lang="es-ES" sz="2000" dirty="0"/>
          </a:p>
          <a:p>
            <a:pPr algn="just"/>
            <a:endParaRPr lang="es-EC" altLang="en-US" sz="2000" dirty="0">
              <a:ea typeface="Calibri" panose="020F0502020204030204" pitchFamily="34" charset="0"/>
              <a:cs typeface="Times New Roman" panose="02020603050405020304" pitchFamily="18" charset="0"/>
            </a:endParaRPr>
          </a:p>
          <a:p>
            <a:pPr algn="just"/>
            <a:endParaRPr lang="es-EC" altLang="en-US" sz="2000" dirty="0">
              <a:ea typeface="Calibri" panose="020F0502020204030204" pitchFamily="34" charset="0"/>
              <a:cs typeface="Times New Roman" panose="02020603050405020304" pitchFamily="18" charset="0"/>
            </a:endParaRPr>
          </a:p>
          <a:p>
            <a:pPr algn="just"/>
            <a:endParaRPr lang="es-EC" altLang="en-US" sz="2000" dirty="0">
              <a:ea typeface="Calibri" panose="020F0502020204030204" pitchFamily="34" charset="0"/>
              <a:cs typeface="Times New Roman" panose="02020603050405020304" pitchFamily="18" charset="0"/>
            </a:endParaRPr>
          </a:p>
          <a:p>
            <a:pPr algn="just"/>
            <a:endParaRPr lang="es-EC" altLang="en-US" sz="2000" dirty="0">
              <a:ea typeface="Calibri" panose="020F0502020204030204" pitchFamily="34" charset="0"/>
              <a:cs typeface="Times New Roman" panose="02020603050405020304" pitchFamily="18" charset="0"/>
            </a:endParaRPr>
          </a:p>
          <a:p>
            <a:pPr marL="0" indent="0" algn="just">
              <a:buNone/>
            </a:pPr>
            <a:endParaRPr lang="es-EC" altLang="en-US" sz="2000" dirty="0">
              <a:ea typeface="Calibri" panose="020F0502020204030204" pitchFamily="34" charset="0"/>
              <a:cs typeface="Times New Roman" panose="02020603050405020304" pitchFamily="18" charset="0"/>
            </a:endParaRPr>
          </a:p>
          <a:p>
            <a:pPr algn="just"/>
            <a:endParaRPr lang="es-EC" altLang="en-US" sz="2000" dirty="0">
              <a:ea typeface="Calibri" panose="020F0502020204030204" pitchFamily="34" charset="0"/>
              <a:cs typeface="Times New Roman" panose="02020603050405020304" pitchFamily="18" charset="0"/>
            </a:endParaRPr>
          </a:p>
          <a:p>
            <a:pPr algn="just"/>
            <a:endParaRPr lang="es-EC" altLang="en-US" sz="2000" dirty="0">
              <a:ea typeface="Calibri" panose="020F0502020204030204" pitchFamily="34" charset="0"/>
              <a:cs typeface="Times New Roman" panose="02020603050405020304" pitchFamily="18" charset="0"/>
            </a:endParaRPr>
          </a:p>
          <a:p>
            <a:pPr algn="just"/>
            <a:endParaRPr lang="es-EC" altLang="en-US" sz="2000" dirty="0">
              <a:ea typeface="Calibri" panose="020F0502020204030204" pitchFamily="34" charset="0"/>
              <a:cs typeface="Times New Roman" panose="02020603050405020304" pitchFamily="18" charset="0"/>
            </a:endParaRPr>
          </a:p>
          <a:p>
            <a:pPr algn="just"/>
            <a:endParaRPr lang="es-EC" altLang="en-US" sz="2000" dirty="0">
              <a:ea typeface="Calibri" panose="020F0502020204030204" pitchFamily="34" charset="0"/>
              <a:cs typeface="Times New Roman" panose="02020603050405020304" pitchFamily="18" charset="0"/>
            </a:endParaRPr>
          </a:p>
          <a:p>
            <a:pPr marL="0" indent="0" algn="just">
              <a:buNone/>
            </a:pPr>
            <a:r>
              <a:rPr lang="es-EC" altLang="en-US" sz="2000" dirty="0">
                <a:ea typeface="Calibri" panose="020F0502020204030204" pitchFamily="34" charset="0"/>
                <a:cs typeface="Times New Roman" panose="02020603050405020304" pitchFamily="18" charset="0"/>
              </a:rPr>
              <a:t>Lente de </a:t>
            </a:r>
            <a:r>
              <a:rPr lang="es-EC" altLang="en-US" sz="2000" dirty="0" err="1">
                <a:ea typeface="Calibri" panose="020F0502020204030204" pitchFamily="34" charset="0"/>
                <a:cs typeface="Times New Roman" panose="02020603050405020304" pitchFamily="18" charset="0"/>
              </a:rPr>
              <a:t>Rotman</a:t>
            </a:r>
            <a:r>
              <a:rPr lang="es-EC" altLang="en-US" sz="2000" dirty="0">
                <a:ea typeface="Calibri" panose="020F0502020204030204" pitchFamily="34" charset="0"/>
                <a:cs typeface="Times New Roman" panose="02020603050405020304" pitchFamily="18" charset="0"/>
              </a:rPr>
              <a:t> en tecnología SIW proceso de la medición de resultados parámetros S.</a:t>
            </a:r>
            <a:endParaRPr lang="es-EC" altLang="en-US" sz="2000" dirty="0"/>
          </a:p>
          <a:p>
            <a:endParaRPr lang="es-ES" dirty="0"/>
          </a:p>
          <a:p>
            <a:endParaRPr lang="en-US" dirty="0"/>
          </a:p>
        </p:txBody>
      </p:sp>
      <p:pic>
        <p:nvPicPr>
          <p:cNvPr id="4" name="Imagen 3"/>
          <p:cNvPicPr/>
          <p:nvPr/>
        </p:nvPicPr>
        <p:blipFill rotWithShape="1">
          <a:blip r:embed="rId2">
            <a:extLst>
              <a:ext uri="{28A0092B-C50C-407E-A947-70E740481C1C}">
                <a14:useLocalDpi xmlns:a14="http://schemas.microsoft.com/office/drawing/2010/main" val="0"/>
              </a:ext>
            </a:extLst>
          </a:blip>
          <a:srcRect l="17047" t="32449" r="15801" b="6084"/>
          <a:stretch/>
        </p:blipFill>
        <p:spPr bwMode="auto">
          <a:xfrm rot="5400000">
            <a:off x="2882808" y="1104112"/>
            <a:ext cx="3206152" cy="38298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6027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4965700" y="47772"/>
            <a:ext cx="4038602" cy="584200"/>
          </a:xfrm>
        </p:spPr>
        <p:txBody>
          <a:bodyPr/>
          <a:lstStyle/>
          <a:p>
            <a:pPr algn="r"/>
            <a:r>
              <a:rPr lang="es-EC" sz="2800" b="0" dirty="0">
                <a:solidFill>
                  <a:srgbClr val="FF0000"/>
                </a:solidFill>
              </a:rPr>
              <a:t>Conclusiones</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3"/>
            <a:ext cx="8312150" cy="5413227"/>
          </a:xfrm>
        </p:spPr>
        <p:txBody>
          <a:bodyPr>
            <a:normAutofit/>
          </a:bodyPr>
          <a:lstStyle/>
          <a:p>
            <a:pPr lvl="0" algn="just"/>
            <a:r>
              <a:rPr lang="es-ES" sz="1800" dirty="0"/>
              <a:t>Se diseño e implemento un prototipo de Lente de </a:t>
            </a:r>
            <a:r>
              <a:rPr lang="es-ES" sz="1800" dirty="0" err="1"/>
              <a:t>Rotman</a:t>
            </a:r>
            <a:r>
              <a:rPr lang="es-ES" sz="1800" dirty="0"/>
              <a:t>, en banda K, empleando tecnología SIW, mediante el uso de un software de simulación electromagnético. Así se logró obtener diseños aplicables de bajo costo, facilidad de construcción, tamaño y peso reducido en comparación a un diseño en guía de onda. </a:t>
            </a:r>
          </a:p>
          <a:p>
            <a:pPr lvl="0" algn="just"/>
            <a:endParaRPr lang="en-US" sz="1800" dirty="0"/>
          </a:p>
          <a:p>
            <a:pPr lvl="0" algn="just"/>
            <a:r>
              <a:rPr lang="es-ES" sz="1800" dirty="0"/>
              <a:t>Se realizó el cálculo matemático de los parámetros intrínsecos de la Tecnología SIW, grosor del sustrato, distancia entre vías, diámetro de las vías, ancho de la guía de onda para la banda K basándose en el estándar WR y longitud de la guía de onda integrada en substrato. Posteriormente dichos parámetros fueron implementados en los diseños de Lentes de </a:t>
            </a:r>
            <a:r>
              <a:rPr lang="es-ES" sz="1800" dirty="0" err="1"/>
              <a:t>Rotman</a:t>
            </a:r>
            <a:r>
              <a:rPr lang="es-ES" sz="1800" dirty="0"/>
              <a:t>.</a:t>
            </a:r>
          </a:p>
          <a:p>
            <a:pPr lvl="0" algn="just"/>
            <a:endParaRPr lang="en-US" sz="1800" dirty="0"/>
          </a:p>
          <a:p>
            <a:pPr lvl="0" algn="just"/>
            <a:r>
              <a:rPr lang="es-ES" sz="1800" dirty="0"/>
              <a:t>Mediante las formulas establecidas para el diseño del Lente de </a:t>
            </a:r>
            <a:r>
              <a:rPr lang="es-ES" sz="1800" dirty="0" err="1"/>
              <a:t>Rotman</a:t>
            </a:r>
            <a:r>
              <a:rPr lang="es-ES" sz="1800" dirty="0"/>
              <a:t>, se obtuvo las coordenadas para el arco focal, contorno interior, contorno exterior y cavidad central, de esta manera se llegó a un diseño de Lente de </a:t>
            </a:r>
            <a:r>
              <a:rPr lang="es-ES" sz="1800" dirty="0" err="1"/>
              <a:t>Rotman</a:t>
            </a:r>
            <a:r>
              <a:rPr lang="es-ES" sz="1800" dirty="0"/>
              <a:t>, que permita una distribución homogénea a los puertos de salida.</a:t>
            </a:r>
            <a:endParaRPr lang="es-EC" sz="1800"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627867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3924300" y="47772"/>
            <a:ext cx="5080002" cy="584200"/>
          </a:xfrm>
        </p:spPr>
        <p:txBody>
          <a:bodyPr/>
          <a:lstStyle/>
          <a:p>
            <a:pPr algn="r"/>
            <a:r>
              <a:rPr lang="es-EC" sz="2800" b="0" dirty="0">
                <a:solidFill>
                  <a:srgbClr val="FF0000"/>
                </a:solidFill>
              </a:rPr>
              <a:t>Recomendaciones</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3"/>
            <a:ext cx="8312150" cy="5413227"/>
          </a:xfrm>
        </p:spPr>
        <p:txBody>
          <a:bodyPr>
            <a:normAutofit/>
          </a:bodyPr>
          <a:lstStyle/>
          <a:p>
            <a:pPr algn="just"/>
            <a:endParaRPr lang="es-EC" sz="2000" dirty="0"/>
          </a:p>
          <a:p>
            <a:pPr algn="just"/>
            <a:r>
              <a:rPr lang="es-EC" sz="1800" dirty="0"/>
              <a:t>Se recomienda usar sustratos de alta frecuencia, antes de escoger una banda de frecuencia se debe tener en cuenta el rango optimo de trabajo del sustrato. Antes se uso FR-4, este sustrato puede usarse con perdidas bajas hasta 10 GHz. </a:t>
            </a:r>
          </a:p>
          <a:p>
            <a:pPr algn="just"/>
            <a:endParaRPr lang="es-EC" sz="1800" dirty="0"/>
          </a:p>
          <a:p>
            <a:pPr algn="just"/>
            <a:r>
              <a:rPr lang="es-EC" sz="1800" dirty="0"/>
              <a:t>Validar los diseños de guía de onda integrada en sustrato. Analizar el comportamiento de la guía de onda estándar para luego transformarla en guía SIW. A partir de los parámetros de la guía de onda estándar establecer los parámetros de diseño del dispositivo de RF a crearse.</a:t>
            </a:r>
            <a:endParaRPr lang="es-EC" sz="1800"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1433488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b="0" dirty="0">
                <a:solidFill>
                  <a:srgbClr val="FF0000"/>
                </a:solidFill>
              </a:rPr>
              <a:t>Trabajos Futuros</a:t>
            </a:r>
            <a:endParaRPr lang="en-US" sz="2800" b="0" dirty="0">
              <a:solidFill>
                <a:srgbClr val="FF0000"/>
              </a:solidFill>
            </a:endParaRPr>
          </a:p>
        </p:txBody>
      </p:sp>
      <p:sp>
        <p:nvSpPr>
          <p:cNvPr id="3" name="Marcador de contenido 2"/>
          <p:cNvSpPr>
            <a:spLocks noGrp="1"/>
          </p:cNvSpPr>
          <p:nvPr>
            <p:ph idx="1"/>
          </p:nvPr>
        </p:nvSpPr>
        <p:spPr/>
        <p:txBody>
          <a:bodyPr>
            <a:noAutofit/>
          </a:bodyPr>
          <a:lstStyle/>
          <a:p>
            <a:pPr marL="285750" indent="-285750" algn="just">
              <a:lnSpc>
                <a:spcPct val="170000"/>
              </a:lnSpc>
              <a:buFont typeface="Arial" charset="0"/>
              <a:buChar char="•"/>
            </a:pPr>
            <a:r>
              <a:rPr lang="es-EC" sz="1800" dirty="0">
                <a:solidFill>
                  <a:srgbClr val="000000"/>
                </a:solidFill>
                <a:ea typeface="Arial" charset="0"/>
              </a:rPr>
              <a:t>Modificar la frecuencia de operación, modificar puertos de entrada y salida. </a:t>
            </a:r>
            <a:endParaRPr lang="es-ES_tradnl" sz="1800" dirty="0">
              <a:solidFill>
                <a:srgbClr val="000000"/>
              </a:solidFill>
              <a:ea typeface="Arial" charset="0"/>
            </a:endParaRPr>
          </a:p>
          <a:p>
            <a:pPr marL="285750" indent="-285750" algn="just">
              <a:lnSpc>
                <a:spcPct val="170000"/>
              </a:lnSpc>
              <a:buFont typeface="Arial" charset="0"/>
              <a:buChar char="•"/>
            </a:pPr>
            <a:r>
              <a:rPr lang="es-EC" sz="1800" dirty="0">
                <a:solidFill>
                  <a:srgbClr val="000000"/>
                </a:solidFill>
                <a:ea typeface="Arial" charset="0"/>
              </a:rPr>
              <a:t>Realizar una investigación detallada de las transiciones de SIW – </a:t>
            </a:r>
            <a:r>
              <a:rPr lang="es-EC" sz="1800" dirty="0" err="1">
                <a:solidFill>
                  <a:srgbClr val="000000"/>
                </a:solidFill>
                <a:ea typeface="Arial" charset="0"/>
              </a:rPr>
              <a:t>microstrip</a:t>
            </a:r>
            <a:r>
              <a:rPr lang="es-EC" sz="1800" dirty="0">
                <a:solidFill>
                  <a:srgbClr val="000000"/>
                </a:solidFill>
                <a:ea typeface="Arial" charset="0"/>
              </a:rPr>
              <a:t>. Logrando dispositivos con menos perdidas, mas fieles al diseño.</a:t>
            </a:r>
          </a:p>
          <a:p>
            <a:pPr algn="just">
              <a:lnSpc>
                <a:spcPct val="170000"/>
              </a:lnSpc>
            </a:pPr>
            <a:r>
              <a:rPr lang="es-EC" sz="1800" dirty="0">
                <a:solidFill>
                  <a:srgbClr val="000000"/>
                </a:solidFill>
                <a:ea typeface="Arial" charset="0"/>
              </a:rPr>
              <a:t>Crear nuevas estructuras de Lentes de </a:t>
            </a:r>
            <a:r>
              <a:rPr lang="es-EC" sz="1800" dirty="0" err="1">
                <a:solidFill>
                  <a:srgbClr val="000000"/>
                </a:solidFill>
                <a:ea typeface="Arial" charset="0"/>
              </a:rPr>
              <a:t>Rotman</a:t>
            </a:r>
            <a:r>
              <a:rPr lang="es-EC" sz="1800" dirty="0">
                <a:solidFill>
                  <a:srgbClr val="000000"/>
                </a:solidFill>
                <a:ea typeface="Arial" charset="0"/>
              </a:rPr>
              <a:t> para mejorar de forma significativa el ancho de banda.</a:t>
            </a:r>
          </a:p>
          <a:p>
            <a:pPr algn="just">
              <a:lnSpc>
                <a:spcPct val="170000"/>
              </a:lnSpc>
            </a:pPr>
            <a:r>
              <a:rPr lang="es-EC" sz="1800" dirty="0">
                <a:solidFill>
                  <a:srgbClr val="000000"/>
                </a:solidFill>
                <a:ea typeface="Arial" charset="0"/>
              </a:rPr>
              <a:t>Implementar el Lente de </a:t>
            </a:r>
            <a:r>
              <a:rPr lang="es-EC" sz="1800" dirty="0" err="1">
                <a:solidFill>
                  <a:srgbClr val="000000"/>
                </a:solidFill>
                <a:ea typeface="Arial" charset="0"/>
              </a:rPr>
              <a:t>Rotman</a:t>
            </a:r>
            <a:r>
              <a:rPr lang="es-EC" sz="1800" dirty="0">
                <a:solidFill>
                  <a:srgbClr val="000000"/>
                </a:solidFill>
                <a:ea typeface="Arial" charset="0"/>
              </a:rPr>
              <a:t> en otra tecnología de guiado. Por ejemplo Guía de onda Rectangular.</a:t>
            </a:r>
          </a:p>
          <a:p>
            <a:pPr algn="just">
              <a:lnSpc>
                <a:spcPct val="170000"/>
              </a:lnSpc>
            </a:pPr>
            <a:r>
              <a:rPr lang="es-EC" sz="1800" dirty="0">
                <a:solidFill>
                  <a:srgbClr val="000000"/>
                </a:solidFill>
                <a:ea typeface="Arial" charset="0"/>
              </a:rPr>
              <a:t>Trabajar en dispositivos diseñados en tecnología SIW en la banda Ka, el sustrato RT Rogers 5880 de alta frecuencia </a:t>
            </a:r>
            <a:r>
              <a:rPr lang="es-ES" sz="1800" dirty="0">
                <a:solidFill>
                  <a:srgbClr val="000000"/>
                </a:solidFill>
                <a:ea typeface="Arial" charset="0"/>
              </a:rPr>
              <a:t>(</a:t>
            </a:r>
            <a:r>
              <a:rPr lang="es-EC" sz="1800" dirty="0">
                <a:solidFill>
                  <a:srgbClr val="000000"/>
                </a:solidFill>
                <a:ea typeface="Arial" charset="0"/>
              </a:rPr>
              <a:t>hasta 40GHz.) </a:t>
            </a:r>
            <a:endParaRPr lang="es-ES_tradnl" sz="1800" dirty="0">
              <a:solidFill>
                <a:srgbClr val="000000"/>
              </a:solidFill>
              <a:ea typeface="Arial" charset="0"/>
            </a:endParaRPr>
          </a:p>
        </p:txBody>
      </p:sp>
    </p:spTree>
    <p:extLst>
      <p:ext uri="{BB962C8B-B14F-4D97-AF65-F5344CB8AC3E}">
        <p14:creationId xmlns:p14="http://schemas.microsoft.com/office/powerpoint/2010/main" val="287583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1112109" y="0"/>
            <a:ext cx="7942992" cy="584200"/>
          </a:xfrm>
        </p:spPr>
        <p:txBody>
          <a:bodyPr/>
          <a:lstStyle/>
          <a:p>
            <a:pPr algn="r"/>
            <a:r>
              <a:rPr lang="es-EC" sz="2800" b="0" dirty="0">
                <a:solidFill>
                  <a:srgbClr val="FF0000"/>
                </a:solidFill>
              </a:rPr>
              <a:t>Guía de Onda Integrada en Sustrato</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584201"/>
            <a:ext cx="8312150" cy="5474595"/>
          </a:xfrm>
        </p:spPr>
        <p:txBody>
          <a:bodyPr>
            <a:normAutofit/>
          </a:bodyPr>
          <a:lstStyle/>
          <a:p>
            <a:endParaRPr lang="es-EC" dirty="0"/>
          </a:p>
          <a:p>
            <a:pPr marL="0" indent="0">
              <a:buNone/>
            </a:pPr>
            <a:endParaRPr lang="es-EC"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ES" sz="2400" dirty="0"/>
          </a:p>
          <a:p>
            <a:pPr algn="just"/>
            <a:r>
              <a:rPr lang="es-ES" sz="2400" dirty="0"/>
              <a:t>Esta guía tienen características semejantes a las guías de onda rectangulares con paredes metálicas y rellenas de dieléctrico.</a:t>
            </a:r>
          </a:p>
          <a:p>
            <a:pPr algn="just"/>
            <a:endParaRPr lang="es-ES" sz="2400" dirty="0"/>
          </a:p>
          <a:p>
            <a:pPr algn="just"/>
            <a:r>
              <a:rPr lang="es-ES" sz="2400" dirty="0"/>
              <a:t>Permite realizar transiciones eficientes entre la guía de onda y circuitos </a:t>
            </a:r>
            <a:r>
              <a:rPr lang="es-ES" sz="2400" dirty="0" err="1"/>
              <a:t>planares</a:t>
            </a:r>
            <a:r>
              <a:rPr lang="es-ES" sz="2400" dirty="0"/>
              <a:t> como circuitos integrados con guías </a:t>
            </a:r>
            <a:r>
              <a:rPr lang="es-ES" sz="2400" dirty="0" err="1"/>
              <a:t>microstrip</a:t>
            </a:r>
            <a:endParaRPr lang="es-EC" sz="2400" dirty="0"/>
          </a:p>
          <a:p>
            <a:pPr marL="0" indent="0">
              <a:buFont typeface="Arial" panose="020B0604020202020204" pitchFamily="34" charset="0"/>
              <a:buNone/>
            </a:pPr>
            <a:endParaRPr lang="es-EC" b="1" dirty="0"/>
          </a:p>
        </p:txBody>
      </p:sp>
      <p:sp>
        <p:nvSpPr>
          <p:cNvPr id="4" name="Rectángulo 3"/>
          <p:cNvSpPr/>
          <p:nvPr/>
        </p:nvSpPr>
        <p:spPr>
          <a:xfrm>
            <a:off x="2510745" y="5881080"/>
            <a:ext cx="3993721" cy="507831"/>
          </a:xfrm>
          <a:prstGeom prst="rect">
            <a:avLst/>
          </a:prstGeom>
        </p:spPr>
        <p:txBody>
          <a:bodyPr wrap="none">
            <a:spAutoFit/>
          </a:bodyPr>
          <a:lstStyle/>
          <a:p>
            <a:pPr algn="ctr">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Correlación entre sensores adyacentes </a:t>
            </a:r>
            <a:endParaRPr lang="es-EC"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938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1603285" y="-18757"/>
            <a:ext cx="7358108" cy="584200"/>
          </a:xfrm>
        </p:spPr>
        <p:txBody>
          <a:bodyPr/>
          <a:lstStyle/>
          <a:p>
            <a:pPr algn="r"/>
            <a:r>
              <a:rPr lang="es-EC" sz="2800" b="0" dirty="0">
                <a:solidFill>
                  <a:srgbClr val="FF0000"/>
                </a:solidFill>
              </a:rPr>
              <a:t>Componentes de la tecnología SIW</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a:p>
          <a:p>
            <a:pPr marL="0" indent="0">
              <a:buNone/>
            </a:pPr>
            <a:endParaRPr lang="es-EC"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mc:AlternateContent xmlns:mc="http://schemas.openxmlformats.org/markup-compatibility/2006" xmlns:a14="http://schemas.microsoft.com/office/drawing/2010/main">
        <mc:Choice Requires="a14">
          <p:sp>
            <p:nvSpPr>
              <p:cNvPr id="13" name="CuadroTexto 12"/>
              <p:cNvSpPr txBox="1"/>
              <p:nvPr/>
            </p:nvSpPr>
            <p:spPr>
              <a:xfrm>
                <a:off x="628651" y="736601"/>
                <a:ext cx="6900826" cy="3046988"/>
              </a:xfrm>
              <a:prstGeom prst="rect">
                <a:avLst/>
              </a:prstGeom>
              <a:noFill/>
            </p:spPr>
            <p:txBody>
              <a:bodyPr wrap="square" rtlCol="0">
                <a:spAutoFit/>
              </a:bodyPr>
              <a:lstStyle/>
              <a:p>
                <a:r>
                  <a:rPr lang="es-ES" sz="2400" dirty="0"/>
                  <a:t>La guía SIW se construye colocando dos filas de agujeros metalizados en el substrato.</a:t>
                </a:r>
              </a:p>
              <a:p>
                <a:endParaRPr lang="es-ES" sz="2400" dirty="0"/>
              </a:p>
              <a:p>
                <a:r>
                  <a:rPr lang="es-ES" sz="2400" dirty="0"/>
                  <a:t>Los parámetros necesarios para el diseño son:</a:t>
                </a:r>
              </a:p>
              <a:p>
                <a:pPr marL="285750" indent="-285750">
                  <a:buFont typeface="Arial" panose="020B0604020202020204" pitchFamily="34" charset="0"/>
                  <a:buChar char="•"/>
                </a:pPr>
                <a:r>
                  <a:rPr lang="es-ES" sz="2400" dirty="0"/>
                  <a:t>d Diámetro de los vías</a:t>
                </a:r>
              </a:p>
              <a:p>
                <a:pPr marL="285750" indent="-285750">
                  <a:buFont typeface="Arial" panose="020B0604020202020204" pitchFamily="34" charset="0"/>
                  <a:buChar char="•"/>
                </a:pPr>
                <a:r>
                  <a:rPr lang="es-ES" sz="2400" dirty="0"/>
                  <a:t>p Espacio entre vías </a:t>
                </a:r>
              </a:p>
              <a:p>
                <a:pPr marL="285750" indent="-285750">
                  <a:buFont typeface="Arial" panose="020B0604020202020204" pitchFamily="34" charset="0"/>
                  <a:buChar char="•"/>
                </a:pPr>
                <a14:m>
                  <m:oMath xmlns:m="http://schemas.openxmlformats.org/officeDocument/2006/math">
                    <m:sSub>
                      <m:sSubPr>
                        <m:ctrlPr>
                          <a:rPr lang="es-ES" sz="2400" i="1">
                            <a:latin typeface="Cambria Math" panose="02040503050406030204" pitchFamily="18" charset="0"/>
                          </a:rPr>
                        </m:ctrlPr>
                      </m:sSubPr>
                      <m:e>
                        <m:r>
                          <a:rPr lang="es-ES" sz="2400" i="1">
                            <a:latin typeface="Cambria Math" panose="02040503050406030204" pitchFamily="18" charset="0"/>
                          </a:rPr>
                          <m:t>𝑎</m:t>
                        </m:r>
                      </m:e>
                      <m:sub>
                        <m:r>
                          <a:rPr lang="es-ES" sz="2400" i="1">
                            <a:latin typeface="Cambria Math" panose="02040503050406030204" pitchFamily="18" charset="0"/>
                          </a:rPr>
                          <m:t>𝑠𝑖𝑤</m:t>
                        </m:r>
                      </m:sub>
                    </m:sSub>
                  </m:oMath>
                </a14:m>
                <a:r>
                  <a:rPr lang="es-ES" sz="2400" dirty="0"/>
                  <a:t> Separacion entre las filas</a:t>
                </a:r>
              </a:p>
              <a:p>
                <a:pPr marL="285750" indent="-285750">
                  <a:buFont typeface="Arial" panose="020B0604020202020204" pitchFamily="34" charset="0"/>
                  <a:buChar char="•"/>
                </a:pPr>
                <a:r>
                  <a:rPr lang="es-ES" sz="2400" dirty="0"/>
                  <a:t>H altura de sustrato</a:t>
                </a:r>
              </a:p>
            </p:txBody>
          </p:sp>
        </mc:Choice>
        <mc:Fallback xmlns="">
          <p:sp>
            <p:nvSpPr>
              <p:cNvPr id="13" name="CuadroTexto 12"/>
              <p:cNvSpPr txBox="1">
                <a:spLocks noRot="1" noChangeAspect="1" noMove="1" noResize="1" noEditPoints="1" noAdjustHandles="1" noChangeArrowheads="1" noChangeShapeType="1" noTextEdit="1"/>
              </p:cNvSpPr>
              <p:nvPr/>
            </p:nvSpPr>
            <p:spPr>
              <a:xfrm>
                <a:off x="628651" y="736601"/>
                <a:ext cx="6900826" cy="3046988"/>
              </a:xfrm>
              <a:prstGeom prst="rect">
                <a:avLst/>
              </a:prstGeom>
              <a:blipFill rotWithShape="0">
                <a:blip r:embed="rId2"/>
                <a:stretch>
                  <a:fillRect l="-1325" t="-1600" b="-3600"/>
                </a:stretch>
              </a:blipFill>
            </p:spPr>
            <p:txBody>
              <a:bodyPr/>
              <a:lstStyle/>
              <a:p>
                <a:r>
                  <a:rPr lang="en-US">
                    <a:noFill/>
                  </a:rPr>
                  <a:t> </a:t>
                </a:r>
              </a:p>
            </p:txBody>
          </p:sp>
        </mc:Fallback>
      </mc:AlternateContent>
      <p:pic>
        <p:nvPicPr>
          <p:cNvPr id="14" name="Imagen 13"/>
          <p:cNvPicPr/>
          <p:nvPr/>
        </p:nvPicPr>
        <p:blipFill>
          <a:blip r:embed="rId3">
            <a:extLst>
              <a:ext uri="{28A0092B-C50C-407E-A947-70E740481C1C}">
                <a14:useLocalDpi xmlns:a14="http://schemas.microsoft.com/office/drawing/2010/main" val="0"/>
              </a:ext>
            </a:extLst>
          </a:blip>
          <a:stretch>
            <a:fillRect/>
          </a:stretch>
        </p:blipFill>
        <p:spPr>
          <a:xfrm>
            <a:off x="2651126" y="3888218"/>
            <a:ext cx="4114800" cy="2093976"/>
          </a:xfrm>
          <a:prstGeom prst="rect">
            <a:avLst/>
          </a:prstGeom>
        </p:spPr>
      </p:pic>
    </p:spTree>
    <p:extLst>
      <p:ext uri="{BB962C8B-B14F-4D97-AF65-F5344CB8AC3E}">
        <p14:creationId xmlns:p14="http://schemas.microsoft.com/office/powerpoint/2010/main" val="182857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901" y="38100"/>
            <a:ext cx="8426449" cy="584200"/>
          </a:xfrm>
        </p:spPr>
        <p:txBody>
          <a:bodyPr/>
          <a:lstStyle/>
          <a:p>
            <a:pPr algn="r"/>
            <a:r>
              <a:rPr lang="es-ES" sz="2800" b="0" dirty="0">
                <a:solidFill>
                  <a:srgbClr val="FF0000"/>
                </a:solidFill>
              </a:rPr>
              <a:t>Modos de propagación soportados en SIW</a:t>
            </a:r>
            <a:endParaRPr lang="en-US" sz="2800" b="0" dirty="0">
              <a:solidFill>
                <a:srgbClr val="FF0000"/>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pPr algn="just"/>
                <a:r>
                  <a:rPr lang="es-ES" sz="2000" dirty="0"/>
                  <a:t>Por su estructura las guías SIW solo pueden soportar modos TE, no pueden ser guiados los modos TM.</a:t>
                </a:r>
              </a:p>
              <a:p>
                <a:pPr algn="just"/>
                <a:r>
                  <a:rPr lang="es-ES" sz="2000" dirty="0"/>
                  <a:t>Esto al considerarse un tipo especial de guía rectangular con una serie de ranuras en las paredes laterales.</a:t>
                </a:r>
              </a:p>
              <a:p>
                <a:pPr algn="just"/>
                <a:r>
                  <a:rPr lang="es-ES" sz="2000" dirty="0"/>
                  <a:t>Solo se soportan los modos TE</a:t>
                </a:r>
                <a:r>
                  <a:rPr lang="es-ES" sz="2000" baseline="-25000" dirty="0"/>
                  <a:t>m0</a:t>
                </a:r>
                <a:r>
                  <a:rPr lang="es-ES" sz="2000" dirty="0"/>
                  <a:t> con m = 1, 2,</a:t>
                </a:r>
                <a:r>
                  <a:rPr lang="is-IS" sz="2000" dirty="0"/>
                  <a:t>…</a:t>
                </a:r>
                <a:endParaRPr lang="es-EC" sz="2000" b="1" dirty="0"/>
              </a:p>
              <a:p>
                <a:pPr algn="just"/>
                <a14:m>
                  <m:oMath xmlns:m="http://schemas.openxmlformats.org/officeDocument/2006/math">
                    <m:sSub>
                      <m:sSubPr>
                        <m:ctrlPr>
                          <a:rPr lang="en-US" sz="2000" i="1">
                            <a:latin typeface="Cambria Math" panose="02040503050406030204" pitchFamily="18" charset="0"/>
                          </a:rPr>
                        </m:ctrlPr>
                      </m:sSubPr>
                      <m:e>
                        <m:r>
                          <m:rPr>
                            <m:sty m:val="p"/>
                          </m:rPr>
                          <a:rPr lang="es-ES" sz="2000">
                            <a:latin typeface="Cambria Math" panose="02040503050406030204" pitchFamily="18" charset="0"/>
                          </a:rPr>
                          <m:t>TE</m:t>
                        </m:r>
                      </m:e>
                      <m:sub>
                        <m:r>
                          <a:rPr lang="es-ES" sz="2000">
                            <a:latin typeface="Cambria Math" panose="02040503050406030204" pitchFamily="18" charset="0"/>
                          </a:rPr>
                          <m:t>10</m:t>
                        </m:r>
                      </m:sub>
                    </m:sSub>
                  </m:oMath>
                </a14:m>
                <a:r>
                  <a:rPr lang="es-ES" sz="2000" dirty="0"/>
                  <a:t> el mas importante (primer modo a propagarse), único modo que se propaga para evitar dispersión de energía.</a:t>
                </a:r>
                <a:endParaRPr lang="en-US" sz="20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660" t="-1045" r="-733"/>
                </a:stretch>
              </a:blipFill>
            </p:spPr>
            <p:txBody>
              <a:bodyPr/>
              <a:lstStyle/>
              <a:p>
                <a:r>
                  <a:rPr lang="en-US">
                    <a:noFill/>
                  </a:rPr>
                  <a:t> </a:t>
                </a:r>
              </a:p>
            </p:txBody>
          </p:sp>
        </mc:Fallback>
      </mc:AlternateContent>
      <p:pic>
        <p:nvPicPr>
          <p:cNvPr id="9" name="Imagen 8" descr="Captura%20de%20pantalla%202017-06-28%20a%20la(s)%207.38.32%20p.m..png"/>
          <p:cNvPicPr/>
          <p:nvPr/>
        </p:nvPicPr>
        <p:blipFill>
          <a:blip r:embed="rId3">
            <a:extLst>
              <a:ext uri="{28A0092B-C50C-407E-A947-70E740481C1C}">
                <a14:useLocalDpi xmlns:a14="http://schemas.microsoft.com/office/drawing/2010/main" val="0"/>
              </a:ext>
            </a:extLst>
          </a:blip>
          <a:srcRect/>
          <a:stretch>
            <a:fillRect/>
          </a:stretch>
        </p:blipFill>
        <p:spPr bwMode="auto">
          <a:xfrm>
            <a:off x="2350077" y="3282641"/>
            <a:ext cx="4869297" cy="2711760"/>
          </a:xfrm>
          <a:prstGeom prst="rect">
            <a:avLst/>
          </a:prstGeom>
          <a:noFill/>
          <a:ln>
            <a:noFill/>
          </a:ln>
        </p:spPr>
      </p:pic>
    </p:spTree>
    <p:extLst>
      <p:ext uri="{BB962C8B-B14F-4D97-AF65-F5344CB8AC3E}">
        <p14:creationId xmlns:p14="http://schemas.microsoft.com/office/powerpoint/2010/main" val="4107900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76650" y="0"/>
            <a:ext cx="5378450" cy="584200"/>
          </a:xfrm>
        </p:spPr>
        <p:txBody>
          <a:bodyPr/>
          <a:lstStyle/>
          <a:p>
            <a:pPr algn="r"/>
            <a:r>
              <a:rPr lang="es-ES" b="0" dirty="0">
                <a:solidFill>
                  <a:srgbClr val="FF0000"/>
                </a:solidFill>
              </a:rPr>
              <a:t>Guías de onda estándar</a:t>
            </a:r>
            <a:endParaRPr lang="en-US" b="0" dirty="0">
              <a:solidFill>
                <a:srgbClr val="FF0000"/>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28651" y="555626"/>
                <a:ext cx="8312150" cy="5248275"/>
              </a:xfrm>
            </p:spPr>
            <p:txBody>
              <a:bodyPr>
                <a:normAutofit/>
              </a:bodyPr>
              <a:lstStyle/>
              <a:p>
                <a:pPr marL="0" indent="0">
                  <a:buNone/>
                </a:pPr>
                <a:r>
                  <a:rPr lang="es-ES" sz="1900" dirty="0"/>
                  <a:t>Las dimensiones a y b para una guía de onda rectangular </a:t>
                </a:r>
                <a14:m>
                  <m:oMath xmlns:m="http://schemas.openxmlformats.org/officeDocument/2006/math">
                    <m:sSub>
                      <m:sSubPr>
                        <m:ctrlPr>
                          <a:rPr lang="en-US" sz="1900" i="1">
                            <a:latin typeface="Cambria Math" panose="02040503050406030204" pitchFamily="18" charset="0"/>
                          </a:rPr>
                        </m:ctrlPr>
                      </m:sSubPr>
                      <m:e>
                        <m:r>
                          <m:rPr>
                            <m:sty m:val="p"/>
                          </m:rPr>
                          <a:rPr lang="es-ES" sz="1900">
                            <a:latin typeface="Cambria Math" panose="02040503050406030204" pitchFamily="18" charset="0"/>
                          </a:rPr>
                          <m:t>ε</m:t>
                        </m:r>
                      </m:e>
                      <m:sub>
                        <m:r>
                          <m:rPr>
                            <m:sty m:val="p"/>
                          </m:rPr>
                          <a:rPr lang="es-ES" sz="1900">
                            <a:latin typeface="Cambria Math" panose="02040503050406030204" pitchFamily="18" charset="0"/>
                          </a:rPr>
                          <m:t>r</m:t>
                        </m:r>
                      </m:sub>
                    </m:sSub>
                    <m:r>
                      <a:rPr lang="es-ES" sz="1900" i="1">
                        <a:latin typeface="Cambria Math" panose="02040503050406030204" pitchFamily="18" charset="0"/>
                      </a:rPr>
                      <m:t>=1</m:t>
                    </m:r>
                  </m:oMath>
                </a14:m>
                <a:r>
                  <a:rPr lang="es-ES" sz="1900" dirty="0"/>
                  <a:t> (rellena de aire)</a:t>
                </a:r>
              </a:p>
              <a:p>
                <a:pPr marL="0" indent="0">
                  <a:buNone/>
                </a:pPr>
                <a:r>
                  <a:rPr lang="es-ES" sz="1900" dirty="0"/>
                  <a:t>Estándar WR Rectangular </a:t>
                </a:r>
                <a:r>
                  <a:rPr lang="es-ES" sz="1900" dirty="0" err="1"/>
                  <a:t>Waveguide</a:t>
                </a:r>
                <a:r>
                  <a:rPr lang="es-ES" sz="1900" dirty="0"/>
                  <a:t>.</a:t>
                </a:r>
                <a:endParaRPr lang="en-US" sz="19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28651" y="555626"/>
                <a:ext cx="8312150" cy="5248275"/>
              </a:xfrm>
              <a:blipFill rotWithShape="0">
                <a:blip r:embed="rId2"/>
                <a:stretch>
                  <a:fillRect l="-660" t="-1161" r="-1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1834770858"/>
                  </p:ext>
                </p:extLst>
              </p:nvPr>
            </p:nvGraphicFramePr>
            <p:xfrm>
              <a:off x="786064" y="1536027"/>
              <a:ext cx="6452938" cy="4597672"/>
            </p:xfrm>
            <a:graphic>
              <a:graphicData uri="http://schemas.openxmlformats.org/drawingml/2006/table">
                <a:tbl>
                  <a:tblPr firstRow="1" firstCol="1" bandRow="1">
                    <a:tableStyleId>{2D5ABB26-0587-4C30-8999-92F81FD0307C}</a:tableStyleId>
                  </a:tblPr>
                  <a:tblGrid>
                    <a:gridCol w="1074820">
                      <a:extLst>
                        <a:ext uri="{9D8B030D-6E8A-4147-A177-3AD203B41FA5}">
                          <a16:colId xmlns:a16="http://schemas.microsoft.com/office/drawing/2014/main" val="20000"/>
                        </a:ext>
                      </a:extLst>
                    </a:gridCol>
                    <a:gridCol w="2232898">
                      <a:extLst>
                        <a:ext uri="{9D8B030D-6E8A-4147-A177-3AD203B41FA5}">
                          <a16:colId xmlns:a16="http://schemas.microsoft.com/office/drawing/2014/main" val="20001"/>
                        </a:ext>
                      </a:extLst>
                    </a:gridCol>
                    <a:gridCol w="1103862">
                      <a:extLst>
                        <a:ext uri="{9D8B030D-6E8A-4147-A177-3AD203B41FA5}">
                          <a16:colId xmlns:a16="http://schemas.microsoft.com/office/drawing/2014/main" val="20002"/>
                        </a:ext>
                      </a:extLst>
                    </a:gridCol>
                    <a:gridCol w="906241">
                      <a:extLst>
                        <a:ext uri="{9D8B030D-6E8A-4147-A177-3AD203B41FA5}">
                          <a16:colId xmlns:a16="http://schemas.microsoft.com/office/drawing/2014/main" val="20003"/>
                        </a:ext>
                      </a:extLst>
                    </a:gridCol>
                    <a:gridCol w="1135117">
                      <a:extLst>
                        <a:ext uri="{9D8B030D-6E8A-4147-A177-3AD203B41FA5}">
                          <a16:colId xmlns:a16="http://schemas.microsoft.com/office/drawing/2014/main" val="20004"/>
                        </a:ext>
                      </a:extLst>
                    </a:gridCol>
                  </a:tblGrid>
                  <a:tr h="437152">
                    <a:tc>
                      <a:txBody>
                        <a:bodyPr/>
                        <a:lstStyle/>
                        <a:p>
                          <a:pPr marL="0" marR="0" indent="0" algn="ctr">
                            <a:lnSpc>
                              <a:spcPct val="150000"/>
                            </a:lnSpc>
                            <a:spcBef>
                              <a:spcPts val="0"/>
                            </a:spcBef>
                            <a:spcAft>
                              <a:spcPts val="0"/>
                            </a:spcAft>
                          </a:pPr>
                          <a:r>
                            <a:rPr lang="es-ES" sz="1400" dirty="0">
                              <a:effectLst/>
                            </a:rPr>
                            <a:t>Estándar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dirty="0">
                              <a:effectLst/>
                            </a:rPr>
                            <a:t>Rango de Frecuencia (GHz)</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14:m>
                            <m:oMath xmlns:m="http://schemas.openxmlformats.org/officeDocument/2006/math">
                              <m:sSub>
                                <m:sSubPr>
                                  <m:ctrlPr>
                                    <a:rPr lang="en-US" sz="1400" i="1">
                                      <a:effectLst/>
                                      <a:latin typeface="Cambria Math" panose="02040503050406030204" pitchFamily="18" charset="0"/>
                                    </a:rPr>
                                  </m:ctrlPr>
                                </m:sSubPr>
                                <m:e>
                                  <m:r>
                                    <a:rPr lang="es-ES" sz="1400">
                                      <a:effectLst/>
                                      <a:latin typeface="Cambria Math" panose="02040503050406030204" pitchFamily="18" charset="0"/>
                                    </a:rPr>
                                    <m:t>𝐟𝐜</m:t>
                                  </m:r>
                                </m:e>
                                <m:sub>
                                  <m:r>
                                    <a:rPr lang="es-ES" sz="1400">
                                      <a:effectLst/>
                                      <a:latin typeface="Cambria Math" panose="02040503050406030204" pitchFamily="18" charset="0"/>
                                    </a:rPr>
                                    <m:t>𝐓𝐄𝟏𝟎</m:t>
                                  </m:r>
                                </m:sub>
                              </m:sSub>
                            </m:oMath>
                          </a14:m>
                          <a:r>
                            <a:rPr lang="es-ES" sz="1400" dirty="0">
                              <a:effectLst/>
                            </a:rPr>
                            <a:t> (GHz)</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dirty="0">
                              <a:effectLst/>
                            </a:rPr>
                            <a:t>a  (mm)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dirty="0">
                              <a:effectLst/>
                            </a:rPr>
                            <a:t>b  (mm)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03652">
                    <a:tc>
                      <a:txBody>
                        <a:bodyPr/>
                        <a:lstStyle/>
                        <a:p>
                          <a:pPr marL="0" marR="0" indent="0" algn="ctr">
                            <a:lnSpc>
                              <a:spcPct val="150000"/>
                            </a:lnSpc>
                            <a:spcBef>
                              <a:spcPts val="0"/>
                            </a:spcBef>
                            <a:spcAft>
                              <a:spcPts val="0"/>
                            </a:spcAft>
                          </a:pPr>
                          <a:r>
                            <a:rPr lang="es-ES" sz="1400">
                              <a:effectLst/>
                            </a:rPr>
                            <a:t>WR 284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2.6 – 3.95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dirty="0">
                              <a:effectLst/>
                            </a:rPr>
                            <a:t>2.08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72.136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34.036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3652">
                    <a:tc>
                      <a:txBody>
                        <a:bodyPr/>
                        <a:lstStyle/>
                        <a:p>
                          <a:pPr marL="0" marR="0" indent="0" algn="ctr">
                            <a:lnSpc>
                              <a:spcPct val="150000"/>
                            </a:lnSpc>
                            <a:spcBef>
                              <a:spcPts val="0"/>
                            </a:spcBef>
                            <a:spcAft>
                              <a:spcPts val="0"/>
                            </a:spcAft>
                          </a:pPr>
                          <a:r>
                            <a:rPr lang="es-ES" sz="1400">
                              <a:effectLst/>
                            </a:rPr>
                            <a:t>WR 187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3.95 – 5.85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3.156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dirty="0">
                              <a:effectLst/>
                            </a:rPr>
                            <a:t>47.5488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22.148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3652">
                    <a:tc>
                      <a:txBody>
                        <a:bodyPr/>
                        <a:lstStyle/>
                        <a:p>
                          <a:pPr marL="0" marR="0" indent="0" algn="ctr">
                            <a:lnSpc>
                              <a:spcPct val="150000"/>
                            </a:lnSpc>
                            <a:spcBef>
                              <a:spcPts val="0"/>
                            </a:spcBef>
                            <a:spcAft>
                              <a:spcPts val="0"/>
                            </a:spcAft>
                          </a:pPr>
                          <a:r>
                            <a:rPr lang="es-ES" sz="1400">
                              <a:effectLst/>
                            </a:rPr>
                            <a:t>WR 159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4.9 – 7.05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3.705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40.386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20.193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3652">
                    <a:tc>
                      <a:txBody>
                        <a:bodyPr/>
                        <a:lstStyle/>
                        <a:p>
                          <a:pPr marL="0" marR="0" indent="0" algn="ctr">
                            <a:lnSpc>
                              <a:spcPct val="150000"/>
                            </a:lnSpc>
                            <a:spcBef>
                              <a:spcPts val="0"/>
                            </a:spcBef>
                            <a:spcAft>
                              <a:spcPts val="0"/>
                            </a:spcAft>
                          </a:pPr>
                          <a:r>
                            <a:rPr lang="es-ES" sz="1400">
                              <a:effectLst/>
                            </a:rPr>
                            <a:t>WR 137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5.85 – 8.2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4.285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dirty="0">
                              <a:effectLst/>
                            </a:rPr>
                            <a:t>34.848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15.798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3652">
                    <a:tc>
                      <a:txBody>
                        <a:bodyPr/>
                        <a:lstStyle/>
                        <a:p>
                          <a:pPr marL="0" marR="0" indent="0" algn="ctr">
                            <a:lnSpc>
                              <a:spcPct val="150000"/>
                            </a:lnSpc>
                            <a:spcBef>
                              <a:spcPts val="0"/>
                            </a:spcBef>
                            <a:spcAft>
                              <a:spcPts val="0"/>
                            </a:spcAft>
                          </a:pPr>
                          <a:r>
                            <a:rPr lang="es-ES" sz="1400">
                              <a:effectLst/>
                            </a:rPr>
                            <a:t>WR 112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7.05 – 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5.26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28.498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dirty="0">
                              <a:effectLst/>
                            </a:rPr>
                            <a:t>12.6238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3652">
                    <a:tc>
                      <a:txBody>
                        <a:bodyPr/>
                        <a:lstStyle/>
                        <a:p>
                          <a:pPr marL="0" marR="0" indent="0" algn="ctr">
                            <a:lnSpc>
                              <a:spcPct val="150000"/>
                            </a:lnSpc>
                            <a:spcBef>
                              <a:spcPts val="0"/>
                            </a:spcBef>
                            <a:spcAft>
                              <a:spcPts val="0"/>
                            </a:spcAft>
                          </a:pPr>
                          <a:r>
                            <a:rPr lang="es-ES" sz="1400">
                              <a:effectLst/>
                            </a:rPr>
                            <a:t>WR 90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8.2 – 12.4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6.56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22.86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10.16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3652">
                    <a:tc>
                      <a:txBody>
                        <a:bodyPr/>
                        <a:lstStyle/>
                        <a:p>
                          <a:pPr marL="0" marR="0" indent="0" algn="ctr">
                            <a:lnSpc>
                              <a:spcPct val="150000"/>
                            </a:lnSpc>
                            <a:spcBef>
                              <a:spcPts val="0"/>
                            </a:spcBef>
                            <a:spcAft>
                              <a:spcPts val="0"/>
                            </a:spcAft>
                          </a:pPr>
                          <a:r>
                            <a:rPr lang="es-ES" sz="1400">
                              <a:effectLst/>
                            </a:rPr>
                            <a:t>WR 75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10 – 15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dirty="0">
                              <a:effectLst/>
                            </a:rPr>
                            <a:t>7.847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19.05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9.525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3652">
                    <a:tc>
                      <a:txBody>
                        <a:bodyPr/>
                        <a:lstStyle/>
                        <a:p>
                          <a:pPr marL="0" marR="0" indent="0" algn="ctr">
                            <a:lnSpc>
                              <a:spcPct val="150000"/>
                            </a:lnSpc>
                            <a:spcBef>
                              <a:spcPts val="0"/>
                            </a:spcBef>
                            <a:spcAft>
                              <a:spcPts val="0"/>
                            </a:spcAft>
                          </a:pPr>
                          <a:r>
                            <a:rPr lang="es-ES" sz="1400">
                              <a:effectLst/>
                            </a:rPr>
                            <a:t>WR 62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12.4 – 18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9.49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15.798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7.899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03652">
                    <a:tc>
                      <a:txBody>
                        <a:bodyPr/>
                        <a:lstStyle/>
                        <a:p>
                          <a:pPr marL="0" marR="0" indent="0" algn="ctr">
                            <a:lnSpc>
                              <a:spcPct val="150000"/>
                            </a:lnSpc>
                            <a:spcBef>
                              <a:spcPts val="0"/>
                            </a:spcBef>
                            <a:spcAft>
                              <a:spcPts val="0"/>
                            </a:spcAft>
                          </a:pPr>
                          <a:r>
                            <a:rPr lang="es-ES" sz="1400">
                              <a:effectLst/>
                            </a:rPr>
                            <a:t>WR 51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15 – 22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11.572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12.954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6.477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3652">
                    <a:tc>
                      <a:txBody>
                        <a:bodyPr/>
                        <a:lstStyle/>
                        <a:p>
                          <a:pPr marL="0" marR="0" indent="0" algn="ctr">
                            <a:lnSpc>
                              <a:spcPct val="150000"/>
                            </a:lnSpc>
                            <a:spcBef>
                              <a:spcPts val="0"/>
                            </a:spcBef>
                            <a:spcAft>
                              <a:spcPts val="0"/>
                            </a:spcAft>
                          </a:pPr>
                          <a:r>
                            <a:rPr lang="es-ES" sz="1400">
                              <a:effectLst/>
                            </a:rPr>
                            <a:t>WR 42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18 – 26.5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14.051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10.668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4.318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03652">
                    <a:tc>
                      <a:txBody>
                        <a:bodyPr/>
                        <a:lstStyle/>
                        <a:p>
                          <a:pPr marL="0" marR="0" indent="0" algn="ctr">
                            <a:lnSpc>
                              <a:spcPct val="150000"/>
                            </a:lnSpc>
                            <a:spcBef>
                              <a:spcPts val="0"/>
                            </a:spcBef>
                            <a:spcAft>
                              <a:spcPts val="0"/>
                            </a:spcAft>
                          </a:pPr>
                          <a:r>
                            <a:rPr lang="es-ES" sz="1400">
                              <a:effectLst/>
                            </a:rPr>
                            <a:t>WR 34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22 – 33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17.357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8.636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4.318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03652">
                    <a:tc>
                      <a:txBody>
                        <a:bodyPr/>
                        <a:lstStyle/>
                        <a:p>
                          <a:pPr marL="0" marR="0" indent="0" algn="ctr">
                            <a:lnSpc>
                              <a:spcPct val="150000"/>
                            </a:lnSpc>
                            <a:spcBef>
                              <a:spcPts val="0"/>
                            </a:spcBef>
                            <a:spcAft>
                              <a:spcPts val="0"/>
                            </a:spcAft>
                          </a:pPr>
                          <a:r>
                            <a:rPr lang="es-ES" sz="1400" dirty="0">
                              <a:effectLst/>
                            </a:rPr>
                            <a:t>WR 28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26.5 – 40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21.077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7.112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3.556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03652">
                    <a:tc>
                      <a:txBody>
                        <a:bodyPr/>
                        <a:lstStyle/>
                        <a:p>
                          <a:pPr marL="0" marR="0" indent="0" algn="ctr">
                            <a:lnSpc>
                              <a:spcPct val="150000"/>
                            </a:lnSpc>
                            <a:spcBef>
                              <a:spcPts val="0"/>
                            </a:spcBef>
                            <a:spcAft>
                              <a:spcPts val="0"/>
                            </a:spcAft>
                          </a:pPr>
                          <a:r>
                            <a:rPr lang="es-ES" sz="1400" dirty="0">
                              <a:effectLst/>
                            </a:rPr>
                            <a:t>WR 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33 – 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26.346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5.6896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dirty="0">
                              <a:effectLst/>
                            </a:rPr>
                            <a:t>2.8448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1834770858"/>
                  </p:ext>
                </p:extLst>
              </p:nvPr>
            </p:nvGraphicFramePr>
            <p:xfrm>
              <a:off x="786064" y="1536027"/>
              <a:ext cx="6452938" cy="4597672"/>
            </p:xfrm>
            <a:graphic>
              <a:graphicData uri="http://schemas.openxmlformats.org/drawingml/2006/table">
                <a:tbl>
                  <a:tblPr firstRow="1" firstCol="1" bandRow="1">
                    <a:tableStyleId>{2D5ABB26-0587-4C30-8999-92F81FD0307C}</a:tableStyleId>
                  </a:tblPr>
                  <a:tblGrid>
                    <a:gridCol w="1074820"/>
                    <a:gridCol w="2232898"/>
                    <a:gridCol w="1103862"/>
                    <a:gridCol w="906241"/>
                    <a:gridCol w="1135117"/>
                  </a:tblGrid>
                  <a:tr h="437152">
                    <a:tc>
                      <a:txBody>
                        <a:bodyPr/>
                        <a:lstStyle/>
                        <a:p>
                          <a:pPr marL="0" marR="0" indent="0" algn="ctr">
                            <a:lnSpc>
                              <a:spcPct val="150000"/>
                            </a:lnSpc>
                            <a:spcBef>
                              <a:spcPts val="0"/>
                            </a:spcBef>
                            <a:spcAft>
                              <a:spcPts val="0"/>
                            </a:spcAft>
                          </a:pPr>
                          <a:r>
                            <a:rPr lang="es-ES" sz="1400" dirty="0">
                              <a:effectLst/>
                            </a:rPr>
                            <a:t>Estándar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dirty="0">
                              <a:effectLst/>
                            </a:rPr>
                            <a:t>Rango de Frecuencia (GHz)</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98901" t="-1389" r="-185165" b="-966667"/>
                          </a:stretch>
                        </a:blipFill>
                      </a:tcPr>
                    </a:tc>
                    <a:tc>
                      <a:txBody>
                        <a:bodyPr/>
                        <a:lstStyle/>
                        <a:p>
                          <a:pPr marL="0" marR="0" indent="0" algn="ctr">
                            <a:lnSpc>
                              <a:spcPct val="150000"/>
                            </a:lnSpc>
                            <a:spcBef>
                              <a:spcPts val="0"/>
                            </a:spcBef>
                            <a:spcAft>
                              <a:spcPts val="0"/>
                            </a:spcAft>
                          </a:pPr>
                          <a:r>
                            <a:rPr lang="es-ES" sz="1400" dirty="0">
                              <a:effectLst/>
                            </a:rPr>
                            <a:t>a  (mm)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dirty="0">
                              <a:effectLst/>
                            </a:rPr>
                            <a:t>b  (mm)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20040">
                    <a:tc>
                      <a:txBody>
                        <a:bodyPr/>
                        <a:lstStyle/>
                        <a:p>
                          <a:pPr marL="0" marR="0" indent="0" algn="ctr">
                            <a:lnSpc>
                              <a:spcPct val="150000"/>
                            </a:lnSpc>
                            <a:spcBef>
                              <a:spcPts val="0"/>
                            </a:spcBef>
                            <a:spcAft>
                              <a:spcPts val="0"/>
                            </a:spcAft>
                          </a:pPr>
                          <a:r>
                            <a:rPr lang="es-ES" sz="1400">
                              <a:effectLst/>
                            </a:rPr>
                            <a:t>WR 284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2.6 – 3.95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dirty="0">
                              <a:effectLst/>
                            </a:rPr>
                            <a:t>2.08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72.136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34.036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a:lnSpc>
                              <a:spcPct val="150000"/>
                            </a:lnSpc>
                            <a:spcBef>
                              <a:spcPts val="0"/>
                            </a:spcBef>
                            <a:spcAft>
                              <a:spcPts val="0"/>
                            </a:spcAft>
                          </a:pPr>
                          <a:r>
                            <a:rPr lang="es-ES" sz="1400">
                              <a:effectLst/>
                            </a:rPr>
                            <a:t>WR 187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3.95 – 5.85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3.156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dirty="0">
                              <a:effectLst/>
                            </a:rPr>
                            <a:t>47.5488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22.148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a:lnSpc>
                              <a:spcPct val="150000"/>
                            </a:lnSpc>
                            <a:spcBef>
                              <a:spcPts val="0"/>
                            </a:spcBef>
                            <a:spcAft>
                              <a:spcPts val="0"/>
                            </a:spcAft>
                          </a:pPr>
                          <a:r>
                            <a:rPr lang="es-ES" sz="1400">
                              <a:effectLst/>
                            </a:rPr>
                            <a:t>WR 159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4.9 – 7.05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3.705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40.386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20.193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a:lnSpc>
                              <a:spcPct val="150000"/>
                            </a:lnSpc>
                            <a:spcBef>
                              <a:spcPts val="0"/>
                            </a:spcBef>
                            <a:spcAft>
                              <a:spcPts val="0"/>
                            </a:spcAft>
                          </a:pPr>
                          <a:r>
                            <a:rPr lang="es-ES" sz="1400">
                              <a:effectLst/>
                            </a:rPr>
                            <a:t>WR 137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5.85 – 8.2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4.285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dirty="0">
                              <a:effectLst/>
                            </a:rPr>
                            <a:t>34.848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15.798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a:lnSpc>
                              <a:spcPct val="150000"/>
                            </a:lnSpc>
                            <a:spcBef>
                              <a:spcPts val="0"/>
                            </a:spcBef>
                            <a:spcAft>
                              <a:spcPts val="0"/>
                            </a:spcAft>
                          </a:pPr>
                          <a:r>
                            <a:rPr lang="es-ES" sz="1400">
                              <a:effectLst/>
                            </a:rPr>
                            <a:t>WR 112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7.05 – 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5.26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28.498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dirty="0">
                              <a:effectLst/>
                            </a:rPr>
                            <a:t>12.6238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a:lnSpc>
                              <a:spcPct val="150000"/>
                            </a:lnSpc>
                            <a:spcBef>
                              <a:spcPts val="0"/>
                            </a:spcBef>
                            <a:spcAft>
                              <a:spcPts val="0"/>
                            </a:spcAft>
                          </a:pPr>
                          <a:r>
                            <a:rPr lang="es-ES" sz="1400">
                              <a:effectLst/>
                            </a:rPr>
                            <a:t>WR 90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8.2 – 12.4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6.56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22.86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10.16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a:lnSpc>
                              <a:spcPct val="150000"/>
                            </a:lnSpc>
                            <a:spcBef>
                              <a:spcPts val="0"/>
                            </a:spcBef>
                            <a:spcAft>
                              <a:spcPts val="0"/>
                            </a:spcAft>
                          </a:pPr>
                          <a:r>
                            <a:rPr lang="es-ES" sz="1400">
                              <a:effectLst/>
                            </a:rPr>
                            <a:t>WR 75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10 – 15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dirty="0">
                              <a:effectLst/>
                            </a:rPr>
                            <a:t>7.847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19.05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9.525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a:lnSpc>
                              <a:spcPct val="150000"/>
                            </a:lnSpc>
                            <a:spcBef>
                              <a:spcPts val="0"/>
                            </a:spcBef>
                            <a:spcAft>
                              <a:spcPts val="0"/>
                            </a:spcAft>
                          </a:pPr>
                          <a:r>
                            <a:rPr lang="es-ES" sz="1400">
                              <a:effectLst/>
                            </a:rPr>
                            <a:t>WR 62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12.4 – 18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9.49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15.798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7.899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a:lnSpc>
                              <a:spcPct val="150000"/>
                            </a:lnSpc>
                            <a:spcBef>
                              <a:spcPts val="0"/>
                            </a:spcBef>
                            <a:spcAft>
                              <a:spcPts val="0"/>
                            </a:spcAft>
                          </a:pPr>
                          <a:r>
                            <a:rPr lang="es-ES" sz="1400">
                              <a:effectLst/>
                            </a:rPr>
                            <a:t>WR 51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15 – 22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11.572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12.954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6.477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a:lnSpc>
                              <a:spcPct val="150000"/>
                            </a:lnSpc>
                            <a:spcBef>
                              <a:spcPts val="0"/>
                            </a:spcBef>
                            <a:spcAft>
                              <a:spcPts val="0"/>
                            </a:spcAft>
                          </a:pPr>
                          <a:r>
                            <a:rPr lang="es-ES" sz="1400">
                              <a:effectLst/>
                            </a:rPr>
                            <a:t>WR 42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18 – 26.5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14.051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10.668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4.318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a:lnSpc>
                              <a:spcPct val="150000"/>
                            </a:lnSpc>
                            <a:spcBef>
                              <a:spcPts val="0"/>
                            </a:spcBef>
                            <a:spcAft>
                              <a:spcPts val="0"/>
                            </a:spcAft>
                          </a:pPr>
                          <a:r>
                            <a:rPr lang="es-ES" sz="1400">
                              <a:effectLst/>
                            </a:rPr>
                            <a:t>WR 34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22 – 33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17.357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8.636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4.318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a:lnSpc>
                              <a:spcPct val="150000"/>
                            </a:lnSpc>
                            <a:spcBef>
                              <a:spcPts val="0"/>
                            </a:spcBef>
                            <a:spcAft>
                              <a:spcPts val="0"/>
                            </a:spcAft>
                          </a:pPr>
                          <a:r>
                            <a:rPr lang="es-ES" sz="1400" dirty="0">
                              <a:effectLst/>
                            </a:rPr>
                            <a:t>WR 28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26.5 – 40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21.077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7.112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3.556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a:lnSpc>
                              <a:spcPct val="150000"/>
                            </a:lnSpc>
                            <a:spcBef>
                              <a:spcPts val="0"/>
                            </a:spcBef>
                            <a:spcAft>
                              <a:spcPts val="0"/>
                            </a:spcAft>
                          </a:pPr>
                          <a:r>
                            <a:rPr lang="es-ES" sz="1400" dirty="0">
                              <a:effectLst/>
                            </a:rPr>
                            <a:t>WR 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a:lnSpc>
                              <a:spcPct val="150000"/>
                            </a:lnSpc>
                            <a:spcBef>
                              <a:spcPts val="0"/>
                            </a:spcBef>
                            <a:spcAft>
                              <a:spcPts val="0"/>
                            </a:spcAft>
                          </a:pPr>
                          <a:r>
                            <a:rPr lang="es-ES" sz="1400">
                              <a:effectLst/>
                            </a:rPr>
                            <a:t>33 – 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26.346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a:effectLst/>
                            </a:rPr>
                            <a:t>5.6896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S" sz="1400" dirty="0">
                              <a:effectLst/>
                            </a:rPr>
                            <a:t>2.8448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298022564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9222</TotalTime>
  <Words>2807</Words>
  <Application>Microsoft Office PowerPoint</Application>
  <PresentationFormat>Presentación en pantalla (4:3)</PresentationFormat>
  <Paragraphs>654</Paragraphs>
  <Slides>56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56</vt:i4>
      </vt:variant>
    </vt:vector>
  </HeadingPairs>
  <TitlesOfParts>
    <vt:vector size="62" baseType="lpstr">
      <vt:lpstr>Arial</vt:lpstr>
      <vt:lpstr>Calibri</vt:lpstr>
      <vt:lpstr>Calibri Light</vt:lpstr>
      <vt:lpstr>Cambria Math</vt:lpstr>
      <vt:lpstr>Times New Roman</vt:lpstr>
      <vt:lpstr>Tema de Office</vt:lpstr>
      <vt:lpstr>Presentación de PowerPoint</vt:lpstr>
      <vt:lpstr>Objetivos</vt:lpstr>
      <vt:lpstr>Objetivos</vt:lpstr>
      <vt:lpstr>Trabajos Relacionados</vt:lpstr>
      <vt:lpstr>Alcance del Proyecto</vt:lpstr>
      <vt:lpstr>Guía de Onda Integrada en Sustrato</vt:lpstr>
      <vt:lpstr>Componentes de la tecnología SIW</vt:lpstr>
      <vt:lpstr>Modos de propagación soportados en SIW</vt:lpstr>
      <vt:lpstr>Guías de onda estándar</vt:lpstr>
      <vt:lpstr>Criterios de Diseño tecnología SIW</vt:lpstr>
      <vt:lpstr>Criterios de diseño SIW</vt:lpstr>
      <vt:lpstr>Transiciones SIW - microstrip</vt:lpstr>
      <vt:lpstr>Reflectores</vt:lpstr>
      <vt:lpstr>Lente de Rotman</vt:lpstr>
      <vt:lpstr>Esquema Lente de Rotman </vt:lpstr>
      <vt:lpstr> Lente de Rotman </vt:lpstr>
      <vt:lpstr>Aproximaciones Lente de Rotman</vt:lpstr>
      <vt:lpstr>Limitante modelo Óptica Geométrica</vt:lpstr>
      <vt:lpstr>CST Microwave Studio</vt:lpstr>
      <vt:lpstr>Métodos de simulación CST</vt:lpstr>
      <vt:lpstr>Sustrato Rogers RT/duroid 5880</vt:lpstr>
      <vt:lpstr>Sustrato Rogers RT/duroid 5880</vt:lpstr>
      <vt:lpstr>Analizador Vectorial</vt:lpstr>
      <vt:lpstr>Proceso Implementación Lente de Rotman</vt:lpstr>
      <vt:lpstr>Calculo de longitud de puertos del lente</vt:lpstr>
      <vt:lpstr>Perfil Lente de Rotman</vt:lpstr>
      <vt:lpstr>Perfil del Lente de Rotman</vt:lpstr>
      <vt:lpstr>Diseño paredes laterales</vt:lpstr>
      <vt:lpstr>Perfil Lente de Rotman 2D</vt:lpstr>
      <vt:lpstr>Perfil Lente de Rotman 2D</vt:lpstr>
      <vt:lpstr>Explicación parámetros del Lente</vt:lpstr>
      <vt:lpstr>Relación focal (β beta)</vt:lpstr>
      <vt:lpstr>Factor de expansión (sin(phi)/(sin(alpha)))</vt:lpstr>
      <vt:lpstr>Longitud Focal (F) </vt:lpstr>
      <vt:lpstr>Ancho del Lente (LW)</vt:lpstr>
      <vt:lpstr>Simulación diseño 3D </vt:lpstr>
      <vt:lpstr>Simulación diseño 3D </vt:lpstr>
      <vt:lpstr>Transición tipo taper SIW a microstrip</vt:lpstr>
      <vt:lpstr>Simulación parámetros Ltap guía SIW</vt:lpstr>
      <vt:lpstr>Impedancia Guía SIW con transición</vt:lpstr>
      <vt:lpstr>Transición tipo taper SIW a microstrip</vt:lpstr>
      <vt:lpstr>Parámetros finales diseño Lente de Rotman</vt:lpstr>
      <vt:lpstr>Diseño final Lente de Rotman SIW con transiciones </vt:lpstr>
      <vt:lpstr>Construcción Prototipo</vt:lpstr>
      <vt:lpstr>Prototipo Implementado</vt:lpstr>
      <vt:lpstr>Puertos Lente de Rotman</vt:lpstr>
      <vt:lpstr>Resultados Lente de Rotman</vt:lpstr>
      <vt:lpstr>Perdidas de Retorno </vt:lpstr>
      <vt:lpstr>Acoplamiento Puerto 1</vt:lpstr>
      <vt:lpstr>Acoplamiento Puerto 2</vt:lpstr>
      <vt:lpstr>Acoplamiento Puerto 3</vt:lpstr>
      <vt:lpstr>Aislamiento</vt:lpstr>
      <vt:lpstr>Aislamiento</vt:lpstr>
      <vt:lpstr>Conclusiones</vt:lpstr>
      <vt:lpstr>Recomendaciones</vt:lpstr>
      <vt:lpstr>Trabajos Futuros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Dario</dc:creator>
  <cp:lastModifiedBy>Diego Rodríguez</cp:lastModifiedBy>
  <cp:revision>391</cp:revision>
  <dcterms:created xsi:type="dcterms:W3CDTF">2017-04-26T17:31:47Z</dcterms:created>
  <dcterms:modified xsi:type="dcterms:W3CDTF">2017-12-11T03:57:04Z</dcterms:modified>
  <cp:contentStatus/>
</cp:coreProperties>
</file>