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8" r:id="rId3"/>
    <p:sldId id="259" r:id="rId4"/>
    <p:sldId id="260" r:id="rId5"/>
    <p:sldId id="267" r:id="rId6"/>
    <p:sldId id="261" r:id="rId7"/>
    <p:sldId id="268" r:id="rId8"/>
    <p:sldId id="263" r:id="rId9"/>
    <p:sldId id="264" r:id="rId10"/>
    <p:sldId id="269" r:id="rId11"/>
    <p:sldId id="277" r:id="rId12"/>
    <p:sldId id="266" r:id="rId13"/>
    <p:sldId id="271" r:id="rId14"/>
    <p:sldId id="272" r:id="rId15"/>
    <p:sldId id="273" r:id="rId16"/>
    <p:sldId id="270"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BFB7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632" autoAdjust="0"/>
  </p:normalViewPr>
  <p:slideViewPr>
    <p:cSldViewPr>
      <p:cViewPr>
        <p:scale>
          <a:sx n="81" d="100"/>
          <a:sy n="81" d="100"/>
        </p:scale>
        <p:origin x="-105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40B630-0D19-4B60-BD45-2E096715558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B226497B-1E2E-457A-A92E-40ED1D43CE70}">
      <dgm:prSet phldrT="[Texto]"/>
      <dgm:spPr/>
      <dgm:t>
        <a:bodyPr/>
        <a:lstStyle/>
        <a:p>
          <a:r>
            <a:rPr lang="es-ES" dirty="0" smtClean="0">
              <a:latin typeface="Arial" pitchFamily="34" charset="0"/>
              <a:cs typeface="Arial" pitchFamily="34" charset="0"/>
            </a:rPr>
            <a:t>Instrumentos de evaluación</a:t>
          </a:r>
          <a:endParaRPr lang="es-ES" dirty="0">
            <a:latin typeface="Arial" pitchFamily="34" charset="0"/>
            <a:cs typeface="Arial" pitchFamily="34" charset="0"/>
          </a:endParaRPr>
        </a:p>
      </dgm:t>
    </dgm:pt>
    <dgm:pt modelId="{A9D2B506-93CF-46E6-95EC-9247B37F92C0}" type="parTrans" cxnId="{73BE886E-EC8E-4FF9-9E6F-05EA1D68BD3E}">
      <dgm:prSet/>
      <dgm:spPr/>
      <dgm:t>
        <a:bodyPr/>
        <a:lstStyle/>
        <a:p>
          <a:endParaRPr lang="es-ES">
            <a:latin typeface="Arial" pitchFamily="34" charset="0"/>
            <a:cs typeface="Arial" pitchFamily="34" charset="0"/>
          </a:endParaRPr>
        </a:p>
      </dgm:t>
    </dgm:pt>
    <dgm:pt modelId="{60F1E698-C0F8-41B3-BF27-E4548669188C}" type="sibTrans" cxnId="{73BE886E-EC8E-4FF9-9E6F-05EA1D68BD3E}">
      <dgm:prSet/>
      <dgm:spPr/>
      <dgm:t>
        <a:bodyPr/>
        <a:lstStyle/>
        <a:p>
          <a:endParaRPr lang="es-ES">
            <a:latin typeface="Arial" pitchFamily="34" charset="0"/>
            <a:cs typeface="Arial" pitchFamily="34" charset="0"/>
          </a:endParaRPr>
        </a:p>
      </dgm:t>
    </dgm:pt>
    <dgm:pt modelId="{9508B742-B8E6-40BF-81EF-5F4CDB90205B}">
      <dgm:prSet phldrT="[Texto]"/>
      <dgm:spPr/>
      <dgm:t>
        <a:bodyPr/>
        <a:lstStyle/>
        <a:p>
          <a:r>
            <a:rPr lang="es-ES" dirty="0" smtClean="0">
              <a:latin typeface="Arial" pitchFamily="34" charset="0"/>
              <a:cs typeface="Arial" pitchFamily="34" charset="0"/>
            </a:rPr>
            <a:t>Entrevistas</a:t>
          </a:r>
          <a:endParaRPr lang="es-ES" dirty="0">
            <a:latin typeface="Arial" pitchFamily="34" charset="0"/>
            <a:cs typeface="Arial" pitchFamily="34" charset="0"/>
          </a:endParaRPr>
        </a:p>
      </dgm:t>
    </dgm:pt>
    <dgm:pt modelId="{9F2601C3-6E4A-4773-8109-A77EBF8E0659}" type="parTrans" cxnId="{A618FD48-335D-4546-8FFB-1B30D17773B7}">
      <dgm:prSet/>
      <dgm:spPr/>
      <dgm:t>
        <a:bodyPr/>
        <a:lstStyle/>
        <a:p>
          <a:endParaRPr lang="es-ES">
            <a:latin typeface="Arial" pitchFamily="34" charset="0"/>
            <a:cs typeface="Arial" pitchFamily="34" charset="0"/>
          </a:endParaRPr>
        </a:p>
      </dgm:t>
    </dgm:pt>
    <dgm:pt modelId="{206E2F97-4BDD-46FE-A61E-D8E960F4C00E}" type="sibTrans" cxnId="{A618FD48-335D-4546-8FFB-1B30D17773B7}">
      <dgm:prSet/>
      <dgm:spPr/>
      <dgm:t>
        <a:bodyPr/>
        <a:lstStyle/>
        <a:p>
          <a:endParaRPr lang="es-ES">
            <a:latin typeface="Arial" pitchFamily="34" charset="0"/>
            <a:cs typeface="Arial" pitchFamily="34" charset="0"/>
          </a:endParaRPr>
        </a:p>
      </dgm:t>
    </dgm:pt>
    <dgm:pt modelId="{EA2D4F53-441A-4EF1-BEA6-60C102997F8B}">
      <dgm:prSet phldrT="[Texto]"/>
      <dgm:spPr/>
      <dgm:t>
        <a:bodyPr/>
        <a:lstStyle/>
        <a:p>
          <a:r>
            <a:rPr lang="es-ES" dirty="0" smtClean="0">
              <a:latin typeface="Arial" pitchFamily="34" charset="0"/>
              <a:cs typeface="Arial" pitchFamily="34" charset="0"/>
            </a:rPr>
            <a:t>Análisis</a:t>
          </a:r>
          <a:endParaRPr lang="es-ES" dirty="0">
            <a:latin typeface="Arial" pitchFamily="34" charset="0"/>
            <a:cs typeface="Arial" pitchFamily="34" charset="0"/>
          </a:endParaRPr>
        </a:p>
      </dgm:t>
    </dgm:pt>
    <dgm:pt modelId="{D813DDB4-B5A8-4FC4-A91B-E7AA2B234EED}" type="parTrans" cxnId="{E01A91E4-0786-41DD-A391-E8DCA53B4E2F}">
      <dgm:prSet/>
      <dgm:spPr/>
      <dgm:t>
        <a:bodyPr/>
        <a:lstStyle/>
        <a:p>
          <a:endParaRPr lang="es-ES">
            <a:latin typeface="Arial" pitchFamily="34" charset="0"/>
            <a:cs typeface="Arial" pitchFamily="34" charset="0"/>
          </a:endParaRPr>
        </a:p>
      </dgm:t>
    </dgm:pt>
    <dgm:pt modelId="{717DF076-30E9-4C58-A161-1971487BE7CC}" type="sibTrans" cxnId="{E01A91E4-0786-41DD-A391-E8DCA53B4E2F}">
      <dgm:prSet/>
      <dgm:spPr/>
      <dgm:t>
        <a:bodyPr/>
        <a:lstStyle/>
        <a:p>
          <a:endParaRPr lang="es-ES">
            <a:latin typeface="Arial" pitchFamily="34" charset="0"/>
            <a:cs typeface="Arial" pitchFamily="34" charset="0"/>
          </a:endParaRPr>
        </a:p>
      </dgm:t>
    </dgm:pt>
    <dgm:pt modelId="{F5CAFC86-186A-4656-8881-C93F7CBB8F74}">
      <dgm:prSet phldrT="[Texto]"/>
      <dgm:spPr/>
      <dgm:t>
        <a:bodyPr/>
        <a:lstStyle/>
        <a:p>
          <a:r>
            <a:rPr lang="es-ES" dirty="0" smtClean="0">
              <a:latin typeface="Arial" pitchFamily="34" charset="0"/>
              <a:cs typeface="Arial" pitchFamily="34" charset="0"/>
            </a:rPr>
            <a:t>Evaluación Técnica Informática de Cumplimiento de la Norma NTE/ISO 27001</a:t>
          </a:r>
          <a:endParaRPr lang="es-ES" dirty="0">
            <a:latin typeface="Arial" pitchFamily="34" charset="0"/>
            <a:cs typeface="Arial" pitchFamily="34" charset="0"/>
          </a:endParaRPr>
        </a:p>
      </dgm:t>
    </dgm:pt>
    <dgm:pt modelId="{ABFF1CBE-6F19-42F3-8CDE-8256BFA104F4}" type="parTrans" cxnId="{2FD9305D-2F4C-42F0-A7CE-0159C8BBAB3B}">
      <dgm:prSet/>
      <dgm:spPr/>
      <dgm:t>
        <a:bodyPr/>
        <a:lstStyle/>
        <a:p>
          <a:endParaRPr lang="es-ES">
            <a:latin typeface="Arial" pitchFamily="34" charset="0"/>
            <a:cs typeface="Arial" pitchFamily="34" charset="0"/>
          </a:endParaRPr>
        </a:p>
      </dgm:t>
    </dgm:pt>
    <dgm:pt modelId="{43EE5EFF-4CC8-4224-BC04-95167F96997C}" type="sibTrans" cxnId="{2FD9305D-2F4C-42F0-A7CE-0159C8BBAB3B}">
      <dgm:prSet/>
      <dgm:spPr/>
      <dgm:t>
        <a:bodyPr/>
        <a:lstStyle/>
        <a:p>
          <a:endParaRPr lang="es-ES">
            <a:latin typeface="Arial" pitchFamily="34" charset="0"/>
            <a:cs typeface="Arial" pitchFamily="34" charset="0"/>
          </a:endParaRPr>
        </a:p>
      </dgm:t>
    </dgm:pt>
    <dgm:pt modelId="{273610A7-F7A0-4763-B644-D048C7E9375B}">
      <dgm:prSet phldrT="[Texto]"/>
      <dgm:spPr/>
      <dgm:t>
        <a:bodyPr/>
        <a:lstStyle/>
        <a:p>
          <a:r>
            <a:rPr lang="es-ES" dirty="0" smtClean="0">
              <a:latin typeface="Arial" pitchFamily="34" charset="0"/>
              <a:cs typeface="Arial" pitchFamily="34" charset="0"/>
            </a:rPr>
            <a:t>Documentos de referencia</a:t>
          </a:r>
          <a:endParaRPr lang="es-ES" dirty="0">
            <a:latin typeface="Arial" pitchFamily="34" charset="0"/>
            <a:cs typeface="Arial" pitchFamily="34" charset="0"/>
          </a:endParaRPr>
        </a:p>
      </dgm:t>
    </dgm:pt>
    <dgm:pt modelId="{0B73B4A8-979A-4FAD-8B1B-0A580E0737A5}" type="parTrans" cxnId="{8B3CB42F-A3B9-4E32-9C32-BACEF655F5A2}">
      <dgm:prSet/>
      <dgm:spPr/>
      <dgm:t>
        <a:bodyPr/>
        <a:lstStyle/>
        <a:p>
          <a:endParaRPr lang="es-ES">
            <a:latin typeface="Arial" pitchFamily="34" charset="0"/>
            <a:cs typeface="Arial" pitchFamily="34" charset="0"/>
          </a:endParaRPr>
        </a:p>
      </dgm:t>
    </dgm:pt>
    <dgm:pt modelId="{24217DB1-5F16-4722-9AC6-E0E89B3306E2}" type="sibTrans" cxnId="{8B3CB42F-A3B9-4E32-9C32-BACEF655F5A2}">
      <dgm:prSet/>
      <dgm:spPr/>
      <dgm:t>
        <a:bodyPr/>
        <a:lstStyle/>
        <a:p>
          <a:endParaRPr lang="es-ES">
            <a:latin typeface="Arial" pitchFamily="34" charset="0"/>
            <a:cs typeface="Arial" pitchFamily="34" charset="0"/>
          </a:endParaRPr>
        </a:p>
      </dgm:t>
    </dgm:pt>
    <dgm:pt modelId="{057B4842-239D-4ACF-8D6C-EB29AD1AC46E}">
      <dgm:prSet phldrT="[Texto]"/>
      <dgm:spPr/>
      <dgm:t>
        <a:bodyPr/>
        <a:lstStyle/>
        <a:p>
          <a:r>
            <a:rPr lang="es-ES" dirty="0" smtClean="0">
              <a:latin typeface="Arial" pitchFamily="34" charset="0"/>
              <a:cs typeface="Arial" pitchFamily="34" charset="0"/>
            </a:rPr>
            <a:t>NTE / ISO 27001:2013 </a:t>
          </a:r>
          <a:endParaRPr lang="es-ES" dirty="0">
            <a:latin typeface="Arial" pitchFamily="34" charset="0"/>
            <a:cs typeface="Arial" pitchFamily="34" charset="0"/>
          </a:endParaRPr>
        </a:p>
      </dgm:t>
    </dgm:pt>
    <dgm:pt modelId="{A759C414-ABC0-4CBA-976A-41B897461900}" type="parTrans" cxnId="{C2B97869-8838-4F7B-9E42-6C906A9265CB}">
      <dgm:prSet/>
      <dgm:spPr/>
      <dgm:t>
        <a:bodyPr/>
        <a:lstStyle/>
        <a:p>
          <a:endParaRPr lang="es-ES">
            <a:latin typeface="Arial" pitchFamily="34" charset="0"/>
            <a:cs typeface="Arial" pitchFamily="34" charset="0"/>
          </a:endParaRPr>
        </a:p>
      </dgm:t>
    </dgm:pt>
    <dgm:pt modelId="{7B923F73-64EA-493D-A9A8-2FCD07B07A83}" type="sibTrans" cxnId="{C2B97869-8838-4F7B-9E42-6C906A9265CB}">
      <dgm:prSet/>
      <dgm:spPr/>
      <dgm:t>
        <a:bodyPr/>
        <a:lstStyle/>
        <a:p>
          <a:endParaRPr lang="es-ES">
            <a:latin typeface="Arial" pitchFamily="34" charset="0"/>
            <a:cs typeface="Arial" pitchFamily="34" charset="0"/>
          </a:endParaRPr>
        </a:p>
      </dgm:t>
    </dgm:pt>
    <dgm:pt modelId="{18B05AE9-8FCF-495A-AC73-6E111C92945C}">
      <dgm:prSet phldrT="[Texto]"/>
      <dgm:spPr/>
      <dgm:t>
        <a:bodyPr/>
        <a:lstStyle/>
        <a:p>
          <a:r>
            <a:rPr lang="es-ES" dirty="0" smtClean="0">
              <a:latin typeface="Arial" pitchFamily="34" charset="0"/>
              <a:cs typeface="Arial" pitchFamily="34" charset="0"/>
            </a:rPr>
            <a:t>Guía CSIRT (</a:t>
          </a:r>
          <a:r>
            <a:rPr lang="es-EC" b="0" dirty="0" smtClean="0"/>
            <a:t>Centro Académico de Respuesta ante Incidentes de Seguridad Informática </a:t>
          </a:r>
          <a:r>
            <a:rPr lang="es-ES" dirty="0" smtClean="0">
              <a:latin typeface="Arial" pitchFamily="34" charset="0"/>
              <a:cs typeface="Arial" pitchFamily="34" charset="0"/>
            </a:rPr>
            <a:t>)</a:t>
          </a:r>
          <a:endParaRPr lang="es-ES" dirty="0">
            <a:latin typeface="Arial" pitchFamily="34" charset="0"/>
            <a:cs typeface="Arial" pitchFamily="34" charset="0"/>
          </a:endParaRPr>
        </a:p>
      </dgm:t>
    </dgm:pt>
    <dgm:pt modelId="{175E6804-A4B3-4591-B30B-328E9DDA8F15}" type="parTrans" cxnId="{8EBA74EB-3694-4209-9FEF-4A55DD7F4E4C}">
      <dgm:prSet/>
      <dgm:spPr/>
      <dgm:t>
        <a:bodyPr/>
        <a:lstStyle/>
        <a:p>
          <a:endParaRPr lang="es-ES">
            <a:latin typeface="Arial" pitchFamily="34" charset="0"/>
            <a:cs typeface="Arial" pitchFamily="34" charset="0"/>
          </a:endParaRPr>
        </a:p>
      </dgm:t>
    </dgm:pt>
    <dgm:pt modelId="{8EF280D1-7F32-4ABD-939A-1B21D21662C3}" type="sibTrans" cxnId="{8EBA74EB-3694-4209-9FEF-4A55DD7F4E4C}">
      <dgm:prSet/>
      <dgm:spPr/>
      <dgm:t>
        <a:bodyPr/>
        <a:lstStyle/>
        <a:p>
          <a:endParaRPr lang="es-ES">
            <a:latin typeface="Arial" pitchFamily="34" charset="0"/>
            <a:cs typeface="Arial" pitchFamily="34" charset="0"/>
          </a:endParaRPr>
        </a:p>
      </dgm:t>
    </dgm:pt>
    <dgm:pt modelId="{9916082B-A9E3-49B9-BECA-094087324719}">
      <dgm:prSet phldrT="[Texto]"/>
      <dgm:spPr/>
      <dgm:t>
        <a:bodyPr/>
        <a:lstStyle/>
        <a:p>
          <a:r>
            <a:rPr lang="es-ES" dirty="0" smtClean="0">
              <a:latin typeface="Arial" pitchFamily="34" charset="0"/>
              <a:cs typeface="Arial" pitchFamily="34" charset="0"/>
            </a:rPr>
            <a:t>Encuestas</a:t>
          </a:r>
          <a:endParaRPr lang="es-ES" dirty="0">
            <a:latin typeface="Arial" pitchFamily="34" charset="0"/>
            <a:cs typeface="Arial" pitchFamily="34" charset="0"/>
          </a:endParaRPr>
        </a:p>
      </dgm:t>
    </dgm:pt>
    <dgm:pt modelId="{C800B9FD-C6F8-4864-B9F5-CA91DEBAE193}" type="parTrans" cxnId="{CAFCA0CD-3292-4809-B4C8-04CDFC030636}">
      <dgm:prSet/>
      <dgm:spPr/>
      <dgm:t>
        <a:bodyPr/>
        <a:lstStyle/>
        <a:p>
          <a:endParaRPr lang="es-ES">
            <a:latin typeface="Arial" pitchFamily="34" charset="0"/>
            <a:cs typeface="Arial" pitchFamily="34" charset="0"/>
          </a:endParaRPr>
        </a:p>
      </dgm:t>
    </dgm:pt>
    <dgm:pt modelId="{74759F67-CA75-410A-A8AB-1290176AB306}" type="sibTrans" cxnId="{CAFCA0CD-3292-4809-B4C8-04CDFC030636}">
      <dgm:prSet/>
      <dgm:spPr/>
      <dgm:t>
        <a:bodyPr/>
        <a:lstStyle/>
        <a:p>
          <a:endParaRPr lang="es-ES">
            <a:latin typeface="Arial" pitchFamily="34" charset="0"/>
            <a:cs typeface="Arial" pitchFamily="34" charset="0"/>
          </a:endParaRPr>
        </a:p>
      </dgm:t>
    </dgm:pt>
    <dgm:pt modelId="{1763E5A9-D4DD-4585-8491-B1242C8520A1}">
      <dgm:prSet phldrT="[Texto]"/>
      <dgm:spPr/>
      <dgm:t>
        <a:bodyPr/>
        <a:lstStyle/>
        <a:p>
          <a:r>
            <a:rPr lang="es-ES" dirty="0" smtClean="0">
              <a:latin typeface="Arial" pitchFamily="34" charset="0"/>
              <a:cs typeface="Arial" pitchFamily="34" charset="0"/>
            </a:rPr>
            <a:t>Documento  de investigación de campo</a:t>
          </a:r>
          <a:endParaRPr lang="es-ES" dirty="0">
            <a:latin typeface="Arial" pitchFamily="34" charset="0"/>
            <a:cs typeface="Arial" pitchFamily="34" charset="0"/>
          </a:endParaRPr>
        </a:p>
      </dgm:t>
    </dgm:pt>
    <dgm:pt modelId="{F7EF7552-9398-4E99-8D51-21DB4E45CACD}" type="parTrans" cxnId="{E7B6E86C-D5CF-4756-B2C2-C431DCD40CF3}">
      <dgm:prSet/>
      <dgm:spPr/>
      <dgm:t>
        <a:bodyPr/>
        <a:lstStyle/>
        <a:p>
          <a:endParaRPr lang="es-ES">
            <a:latin typeface="Arial" pitchFamily="34" charset="0"/>
            <a:cs typeface="Arial" pitchFamily="34" charset="0"/>
          </a:endParaRPr>
        </a:p>
      </dgm:t>
    </dgm:pt>
    <dgm:pt modelId="{08A216A0-8114-4B9B-9295-4DD49FD975EB}" type="sibTrans" cxnId="{E7B6E86C-D5CF-4756-B2C2-C431DCD40CF3}">
      <dgm:prSet/>
      <dgm:spPr/>
      <dgm:t>
        <a:bodyPr/>
        <a:lstStyle/>
        <a:p>
          <a:endParaRPr lang="es-ES">
            <a:latin typeface="Arial" pitchFamily="34" charset="0"/>
            <a:cs typeface="Arial" pitchFamily="34" charset="0"/>
          </a:endParaRPr>
        </a:p>
      </dgm:t>
    </dgm:pt>
    <dgm:pt modelId="{F55EB7AA-1091-4D99-BB76-C22C0B31BF8A}" type="pres">
      <dgm:prSet presAssocID="{B940B630-0D19-4B60-BD45-2E0967155580}" presName="Name0" presStyleCnt="0">
        <dgm:presLayoutVars>
          <dgm:dir/>
          <dgm:animLvl val="lvl"/>
          <dgm:resizeHandles val="exact"/>
        </dgm:presLayoutVars>
      </dgm:prSet>
      <dgm:spPr/>
      <dgm:t>
        <a:bodyPr/>
        <a:lstStyle/>
        <a:p>
          <a:endParaRPr lang="es-ES"/>
        </a:p>
      </dgm:t>
    </dgm:pt>
    <dgm:pt modelId="{49A9AE63-B691-4321-8730-AB5D558D88A8}" type="pres">
      <dgm:prSet presAssocID="{B226497B-1E2E-457A-A92E-40ED1D43CE70}" presName="composite" presStyleCnt="0"/>
      <dgm:spPr/>
    </dgm:pt>
    <dgm:pt modelId="{B556FAD6-A94B-42E8-BB02-95D67033CEF2}" type="pres">
      <dgm:prSet presAssocID="{B226497B-1E2E-457A-A92E-40ED1D43CE70}" presName="parTx" presStyleLbl="alignNode1" presStyleIdx="0" presStyleCnt="3">
        <dgm:presLayoutVars>
          <dgm:chMax val="0"/>
          <dgm:chPref val="0"/>
          <dgm:bulletEnabled val="1"/>
        </dgm:presLayoutVars>
      </dgm:prSet>
      <dgm:spPr/>
      <dgm:t>
        <a:bodyPr/>
        <a:lstStyle/>
        <a:p>
          <a:endParaRPr lang="es-ES"/>
        </a:p>
      </dgm:t>
    </dgm:pt>
    <dgm:pt modelId="{E7B59E45-FDD5-4009-9FC4-44A3750ED3F2}" type="pres">
      <dgm:prSet presAssocID="{B226497B-1E2E-457A-A92E-40ED1D43CE70}" presName="desTx" presStyleLbl="alignAccFollowNode1" presStyleIdx="0" presStyleCnt="3">
        <dgm:presLayoutVars>
          <dgm:bulletEnabled val="1"/>
        </dgm:presLayoutVars>
      </dgm:prSet>
      <dgm:spPr/>
      <dgm:t>
        <a:bodyPr/>
        <a:lstStyle/>
        <a:p>
          <a:endParaRPr lang="es-ES"/>
        </a:p>
      </dgm:t>
    </dgm:pt>
    <dgm:pt modelId="{A5EB19A5-9B62-46F5-A926-5578B0DF9CE7}" type="pres">
      <dgm:prSet presAssocID="{60F1E698-C0F8-41B3-BF27-E4548669188C}" presName="space" presStyleCnt="0"/>
      <dgm:spPr/>
    </dgm:pt>
    <dgm:pt modelId="{20DAFD8D-85A6-4EBC-98FF-9A403FE013BA}" type="pres">
      <dgm:prSet presAssocID="{EA2D4F53-441A-4EF1-BEA6-60C102997F8B}" presName="composite" presStyleCnt="0"/>
      <dgm:spPr/>
    </dgm:pt>
    <dgm:pt modelId="{04372AA5-747A-4B6E-8E36-AE600E647533}" type="pres">
      <dgm:prSet presAssocID="{EA2D4F53-441A-4EF1-BEA6-60C102997F8B}" presName="parTx" presStyleLbl="alignNode1" presStyleIdx="1" presStyleCnt="3">
        <dgm:presLayoutVars>
          <dgm:chMax val="0"/>
          <dgm:chPref val="0"/>
          <dgm:bulletEnabled val="1"/>
        </dgm:presLayoutVars>
      </dgm:prSet>
      <dgm:spPr/>
      <dgm:t>
        <a:bodyPr/>
        <a:lstStyle/>
        <a:p>
          <a:endParaRPr lang="es-ES"/>
        </a:p>
      </dgm:t>
    </dgm:pt>
    <dgm:pt modelId="{397BB161-73B6-4404-9AE0-809027436BAF}" type="pres">
      <dgm:prSet presAssocID="{EA2D4F53-441A-4EF1-BEA6-60C102997F8B}" presName="desTx" presStyleLbl="alignAccFollowNode1" presStyleIdx="1" presStyleCnt="3">
        <dgm:presLayoutVars>
          <dgm:bulletEnabled val="1"/>
        </dgm:presLayoutVars>
      </dgm:prSet>
      <dgm:spPr/>
      <dgm:t>
        <a:bodyPr/>
        <a:lstStyle/>
        <a:p>
          <a:endParaRPr lang="es-ES"/>
        </a:p>
      </dgm:t>
    </dgm:pt>
    <dgm:pt modelId="{93F2290E-6B0B-42F5-8960-013DFD1B841D}" type="pres">
      <dgm:prSet presAssocID="{717DF076-30E9-4C58-A161-1971487BE7CC}" presName="space" presStyleCnt="0"/>
      <dgm:spPr/>
    </dgm:pt>
    <dgm:pt modelId="{5E71C377-5B72-4804-BD4D-3545D29272B9}" type="pres">
      <dgm:prSet presAssocID="{273610A7-F7A0-4763-B644-D048C7E9375B}" presName="composite" presStyleCnt="0"/>
      <dgm:spPr/>
    </dgm:pt>
    <dgm:pt modelId="{83840A47-53FF-4BEC-AB98-E0C5C61BBF76}" type="pres">
      <dgm:prSet presAssocID="{273610A7-F7A0-4763-B644-D048C7E9375B}" presName="parTx" presStyleLbl="alignNode1" presStyleIdx="2" presStyleCnt="3">
        <dgm:presLayoutVars>
          <dgm:chMax val="0"/>
          <dgm:chPref val="0"/>
          <dgm:bulletEnabled val="1"/>
        </dgm:presLayoutVars>
      </dgm:prSet>
      <dgm:spPr/>
      <dgm:t>
        <a:bodyPr/>
        <a:lstStyle/>
        <a:p>
          <a:endParaRPr lang="es-ES"/>
        </a:p>
      </dgm:t>
    </dgm:pt>
    <dgm:pt modelId="{2690A8F4-B1AD-4661-8B42-4813E927A013}" type="pres">
      <dgm:prSet presAssocID="{273610A7-F7A0-4763-B644-D048C7E9375B}" presName="desTx" presStyleLbl="alignAccFollowNode1" presStyleIdx="2" presStyleCnt="3">
        <dgm:presLayoutVars>
          <dgm:bulletEnabled val="1"/>
        </dgm:presLayoutVars>
      </dgm:prSet>
      <dgm:spPr/>
      <dgm:t>
        <a:bodyPr/>
        <a:lstStyle/>
        <a:p>
          <a:endParaRPr lang="es-ES"/>
        </a:p>
      </dgm:t>
    </dgm:pt>
  </dgm:ptLst>
  <dgm:cxnLst>
    <dgm:cxn modelId="{89C18C44-5CBB-4B82-8D8D-F058BC30ED35}" type="presOf" srcId="{B940B630-0D19-4B60-BD45-2E0967155580}" destId="{F55EB7AA-1091-4D99-BB76-C22C0B31BF8A}" srcOrd="0" destOrd="0" presId="urn:microsoft.com/office/officeart/2005/8/layout/hList1"/>
    <dgm:cxn modelId="{7DBEFD9F-21D0-4BAC-9DA1-7271871184AE}" type="presOf" srcId="{B226497B-1E2E-457A-A92E-40ED1D43CE70}" destId="{B556FAD6-A94B-42E8-BB02-95D67033CEF2}" srcOrd="0" destOrd="0" presId="urn:microsoft.com/office/officeart/2005/8/layout/hList1"/>
    <dgm:cxn modelId="{8B3CB42F-A3B9-4E32-9C32-BACEF655F5A2}" srcId="{B940B630-0D19-4B60-BD45-2E0967155580}" destId="{273610A7-F7A0-4763-B644-D048C7E9375B}" srcOrd="2" destOrd="0" parTransId="{0B73B4A8-979A-4FAD-8B1B-0A580E0737A5}" sibTransId="{24217DB1-5F16-4722-9AC6-E0E89B3306E2}"/>
    <dgm:cxn modelId="{33F27696-F279-434A-9698-7FE45090F41B}" type="presOf" srcId="{1763E5A9-D4DD-4585-8491-B1242C8520A1}" destId="{E7B59E45-FDD5-4009-9FC4-44A3750ED3F2}" srcOrd="0" destOrd="2" presId="urn:microsoft.com/office/officeart/2005/8/layout/hList1"/>
    <dgm:cxn modelId="{FC5AE590-0D75-4A07-9057-A7A30BA723DD}" type="presOf" srcId="{057B4842-239D-4ACF-8D6C-EB29AD1AC46E}" destId="{2690A8F4-B1AD-4661-8B42-4813E927A013}" srcOrd="0" destOrd="0" presId="urn:microsoft.com/office/officeart/2005/8/layout/hList1"/>
    <dgm:cxn modelId="{B5A0E43B-5DB5-40DA-A67A-894AA30845D0}" type="presOf" srcId="{F5CAFC86-186A-4656-8881-C93F7CBB8F74}" destId="{397BB161-73B6-4404-9AE0-809027436BAF}" srcOrd="0" destOrd="0" presId="urn:microsoft.com/office/officeart/2005/8/layout/hList1"/>
    <dgm:cxn modelId="{E01A91E4-0786-41DD-A391-E8DCA53B4E2F}" srcId="{B940B630-0D19-4B60-BD45-2E0967155580}" destId="{EA2D4F53-441A-4EF1-BEA6-60C102997F8B}" srcOrd="1" destOrd="0" parTransId="{D813DDB4-B5A8-4FC4-A91B-E7AA2B234EED}" sibTransId="{717DF076-30E9-4C58-A161-1971487BE7CC}"/>
    <dgm:cxn modelId="{CAFCA0CD-3292-4809-B4C8-04CDFC030636}" srcId="{B226497B-1E2E-457A-A92E-40ED1D43CE70}" destId="{9916082B-A9E3-49B9-BECA-094087324719}" srcOrd="1" destOrd="0" parTransId="{C800B9FD-C6F8-4864-B9F5-CA91DEBAE193}" sibTransId="{74759F67-CA75-410A-A8AB-1290176AB306}"/>
    <dgm:cxn modelId="{E7B6E86C-D5CF-4756-B2C2-C431DCD40CF3}" srcId="{B226497B-1E2E-457A-A92E-40ED1D43CE70}" destId="{1763E5A9-D4DD-4585-8491-B1242C8520A1}" srcOrd="2" destOrd="0" parTransId="{F7EF7552-9398-4E99-8D51-21DB4E45CACD}" sibTransId="{08A216A0-8114-4B9B-9295-4DD49FD975EB}"/>
    <dgm:cxn modelId="{73BE886E-EC8E-4FF9-9E6F-05EA1D68BD3E}" srcId="{B940B630-0D19-4B60-BD45-2E0967155580}" destId="{B226497B-1E2E-457A-A92E-40ED1D43CE70}" srcOrd="0" destOrd="0" parTransId="{A9D2B506-93CF-46E6-95EC-9247B37F92C0}" sibTransId="{60F1E698-C0F8-41B3-BF27-E4548669188C}"/>
    <dgm:cxn modelId="{7B1AA701-914C-4CF1-8637-EC033EFA901A}" type="presOf" srcId="{EA2D4F53-441A-4EF1-BEA6-60C102997F8B}" destId="{04372AA5-747A-4B6E-8E36-AE600E647533}" srcOrd="0" destOrd="0" presId="urn:microsoft.com/office/officeart/2005/8/layout/hList1"/>
    <dgm:cxn modelId="{E395F601-77E5-4EAC-9A9C-48349DFFD685}" type="presOf" srcId="{273610A7-F7A0-4763-B644-D048C7E9375B}" destId="{83840A47-53FF-4BEC-AB98-E0C5C61BBF76}" srcOrd="0" destOrd="0" presId="urn:microsoft.com/office/officeart/2005/8/layout/hList1"/>
    <dgm:cxn modelId="{74F43619-AC1B-40B8-884A-94E7FB7C48E6}" type="presOf" srcId="{9916082B-A9E3-49B9-BECA-094087324719}" destId="{E7B59E45-FDD5-4009-9FC4-44A3750ED3F2}" srcOrd="0" destOrd="1" presId="urn:microsoft.com/office/officeart/2005/8/layout/hList1"/>
    <dgm:cxn modelId="{2FD9305D-2F4C-42F0-A7CE-0159C8BBAB3B}" srcId="{EA2D4F53-441A-4EF1-BEA6-60C102997F8B}" destId="{F5CAFC86-186A-4656-8881-C93F7CBB8F74}" srcOrd="0" destOrd="0" parTransId="{ABFF1CBE-6F19-42F3-8CDE-8256BFA104F4}" sibTransId="{43EE5EFF-4CC8-4224-BC04-95167F96997C}"/>
    <dgm:cxn modelId="{3BE250EE-EFCC-4DE2-A0B8-A47F4AF40821}" type="presOf" srcId="{9508B742-B8E6-40BF-81EF-5F4CDB90205B}" destId="{E7B59E45-FDD5-4009-9FC4-44A3750ED3F2}" srcOrd="0" destOrd="0" presId="urn:microsoft.com/office/officeart/2005/8/layout/hList1"/>
    <dgm:cxn modelId="{A618FD48-335D-4546-8FFB-1B30D17773B7}" srcId="{B226497B-1E2E-457A-A92E-40ED1D43CE70}" destId="{9508B742-B8E6-40BF-81EF-5F4CDB90205B}" srcOrd="0" destOrd="0" parTransId="{9F2601C3-6E4A-4773-8109-A77EBF8E0659}" sibTransId="{206E2F97-4BDD-46FE-A61E-D8E960F4C00E}"/>
    <dgm:cxn modelId="{8EBA74EB-3694-4209-9FEF-4A55DD7F4E4C}" srcId="{273610A7-F7A0-4763-B644-D048C7E9375B}" destId="{18B05AE9-8FCF-495A-AC73-6E111C92945C}" srcOrd="1" destOrd="0" parTransId="{175E6804-A4B3-4591-B30B-328E9DDA8F15}" sibTransId="{8EF280D1-7F32-4ABD-939A-1B21D21662C3}"/>
    <dgm:cxn modelId="{55437796-CB21-4E1D-AA31-F781CC724DD6}" type="presOf" srcId="{18B05AE9-8FCF-495A-AC73-6E111C92945C}" destId="{2690A8F4-B1AD-4661-8B42-4813E927A013}" srcOrd="0" destOrd="1" presId="urn:microsoft.com/office/officeart/2005/8/layout/hList1"/>
    <dgm:cxn modelId="{C2B97869-8838-4F7B-9E42-6C906A9265CB}" srcId="{273610A7-F7A0-4763-B644-D048C7E9375B}" destId="{057B4842-239D-4ACF-8D6C-EB29AD1AC46E}" srcOrd="0" destOrd="0" parTransId="{A759C414-ABC0-4CBA-976A-41B897461900}" sibTransId="{7B923F73-64EA-493D-A9A8-2FCD07B07A83}"/>
    <dgm:cxn modelId="{4563FE99-6BC3-47A7-9C95-BB6F577DB714}" type="presParOf" srcId="{F55EB7AA-1091-4D99-BB76-C22C0B31BF8A}" destId="{49A9AE63-B691-4321-8730-AB5D558D88A8}" srcOrd="0" destOrd="0" presId="urn:microsoft.com/office/officeart/2005/8/layout/hList1"/>
    <dgm:cxn modelId="{88790CB9-92FD-4A56-BCFA-D599E2A12720}" type="presParOf" srcId="{49A9AE63-B691-4321-8730-AB5D558D88A8}" destId="{B556FAD6-A94B-42E8-BB02-95D67033CEF2}" srcOrd="0" destOrd="0" presId="urn:microsoft.com/office/officeart/2005/8/layout/hList1"/>
    <dgm:cxn modelId="{0A96EB10-A179-4AA0-B266-B92F7D7812B6}" type="presParOf" srcId="{49A9AE63-B691-4321-8730-AB5D558D88A8}" destId="{E7B59E45-FDD5-4009-9FC4-44A3750ED3F2}" srcOrd="1" destOrd="0" presId="urn:microsoft.com/office/officeart/2005/8/layout/hList1"/>
    <dgm:cxn modelId="{E8D2F95D-6DB9-480F-BB25-D0D2D7167BF8}" type="presParOf" srcId="{F55EB7AA-1091-4D99-BB76-C22C0B31BF8A}" destId="{A5EB19A5-9B62-46F5-A926-5578B0DF9CE7}" srcOrd="1" destOrd="0" presId="urn:microsoft.com/office/officeart/2005/8/layout/hList1"/>
    <dgm:cxn modelId="{D1EE589E-2818-49D8-B3D4-B10001EB35E4}" type="presParOf" srcId="{F55EB7AA-1091-4D99-BB76-C22C0B31BF8A}" destId="{20DAFD8D-85A6-4EBC-98FF-9A403FE013BA}" srcOrd="2" destOrd="0" presId="urn:microsoft.com/office/officeart/2005/8/layout/hList1"/>
    <dgm:cxn modelId="{65633FAD-26CB-45DB-A050-9777C6656B2C}" type="presParOf" srcId="{20DAFD8D-85A6-4EBC-98FF-9A403FE013BA}" destId="{04372AA5-747A-4B6E-8E36-AE600E647533}" srcOrd="0" destOrd="0" presId="urn:microsoft.com/office/officeart/2005/8/layout/hList1"/>
    <dgm:cxn modelId="{31A845A9-2C88-41C9-9CF7-5D3E2046EFB4}" type="presParOf" srcId="{20DAFD8D-85A6-4EBC-98FF-9A403FE013BA}" destId="{397BB161-73B6-4404-9AE0-809027436BAF}" srcOrd="1" destOrd="0" presId="urn:microsoft.com/office/officeart/2005/8/layout/hList1"/>
    <dgm:cxn modelId="{2BF98D9D-80AF-44F0-933E-2E9469B44C79}" type="presParOf" srcId="{F55EB7AA-1091-4D99-BB76-C22C0B31BF8A}" destId="{93F2290E-6B0B-42F5-8960-013DFD1B841D}" srcOrd="3" destOrd="0" presId="urn:microsoft.com/office/officeart/2005/8/layout/hList1"/>
    <dgm:cxn modelId="{98B20078-A855-4D06-A6A2-C5B0EBF2A483}" type="presParOf" srcId="{F55EB7AA-1091-4D99-BB76-C22C0B31BF8A}" destId="{5E71C377-5B72-4804-BD4D-3545D29272B9}" srcOrd="4" destOrd="0" presId="urn:microsoft.com/office/officeart/2005/8/layout/hList1"/>
    <dgm:cxn modelId="{265FBDD6-ACEE-4240-A6BF-920A3F4F096B}" type="presParOf" srcId="{5E71C377-5B72-4804-BD4D-3545D29272B9}" destId="{83840A47-53FF-4BEC-AB98-E0C5C61BBF76}" srcOrd="0" destOrd="0" presId="urn:microsoft.com/office/officeart/2005/8/layout/hList1"/>
    <dgm:cxn modelId="{99EC6D83-2A73-42DC-A338-DB03E189283E}" type="presParOf" srcId="{5E71C377-5B72-4804-BD4D-3545D29272B9}" destId="{2690A8F4-B1AD-4661-8B42-4813E927A01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6FAD6-A94B-42E8-BB02-95D67033CEF2}">
      <dsp:nvSpPr>
        <dsp:cNvPr id="0" name=""/>
        <dsp:cNvSpPr/>
      </dsp:nvSpPr>
      <dsp:spPr>
        <a:xfrm>
          <a:off x="2032" y="6192"/>
          <a:ext cx="1981804" cy="522180"/>
        </a:xfrm>
        <a:prstGeom prst="rect">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s-ES" sz="1500" kern="1200" dirty="0" smtClean="0">
              <a:latin typeface="Arial" pitchFamily="34" charset="0"/>
              <a:cs typeface="Arial" pitchFamily="34" charset="0"/>
            </a:rPr>
            <a:t>Instrumentos de evaluación</a:t>
          </a:r>
          <a:endParaRPr lang="es-ES" sz="1500" kern="1200" dirty="0">
            <a:latin typeface="Arial" pitchFamily="34" charset="0"/>
            <a:cs typeface="Arial" pitchFamily="34" charset="0"/>
          </a:endParaRPr>
        </a:p>
      </dsp:txBody>
      <dsp:txXfrm>
        <a:off x="2032" y="6192"/>
        <a:ext cx="1981804" cy="522180"/>
      </dsp:txXfrm>
    </dsp:sp>
    <dsp:sp modelId="{E7B59E45-FDD5-4009-9FC4-44A3750ED3F2}">
      <dsp:nvSpPr>
        <dsp:cNvPr id="0" name=""/>
        <dsp:cNvSpPr/>
      </dsp:nvSpPr>
      <dsp:spPr>
        <a:xfrm>
          <a:off x="2032" y="528372"/>
          <a:ext cx="1981804" cy="2001491"/>
        </a:xfrm>
        <a:prstGeom prst="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s-ES" sz="1500" kern="1200" dirty="0" smtClean="0">
              <a:latin typeface="Arial" pitchFamily="34" charset="0"/>
              <a:cs typeface="Arial" pitchFamily="34" charset="0"/>
            </a:rPr>
            <a:t>Entrevistas</a:t>
          </a:r>
          <a:endParaRPr lang="es-ES" sz="1500" kern="1200" dirty="0">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s-ES" sz="1500" kern="1200" dirty="0" smtClean="0">
              <a:latin typeface="Arial" pitchFamily="34" charset="0"/>
              <a:cs typeface="Arial" pitchFamily="34" charset="0"/>
            </a:rPr>
            <a:t>Encuestas</a:t>
          </a:r>
          <a:endParaRPr lang="es-ES" sz="1500" kern="1200" dirty="0">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s-ES" sz="1500" kern="1200" dirty="0" smtClean="0">
              <a:latin typeface="Arial" pitchFamily="34" charset="0"/>
              <a:cs typeface="Arial" pitchFamily="34" charset="0"/>
            </a:rPr>
            <a:t>Documento  de investigación de campo</a:t>
          </a:r>
          <a:endParaRPr lang="es-ES" sz="1500" kern="1200" dirty="0">
            <a:latin typeface="Arial" pitchFamily="34" charset="0"/>
            <a:cs typeface="Arial" pitchFamily="34" charset="0"/>
          </a:endParaRPr>
        </a:p>
      </dsp:txBody>
      <dsp:txXfrm>
        <a:off x="2032" y="528372"/>
        <a:ext cx="1981804" cy="2001491"/>
      </dsp:txXfrm>
    </dsp:sp>
    <dsp:sp modelId="{04372AA5-747A-4B6E-8E36-AE600E647533}">
      <dsp:nvSpPr>
        <dsp:cNvPr id="0" name=""/>
        <dsp:cNvSpPr/>
      </dsp:nvSpPr>
      <dsp:spPr>
        <a:xfrm>
          <a:off x="2261289" y="6192"/>
          <a:ext cx="1981804" cy="522180"/>
        </a:xfrm>
        <a:prstGeom prst="rect">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s-ES" sz="1500" kern="1200" dirty="0" smtClean="0">
              <a:latin typeface="Arial" pitchFamily="34" charset="0"/>
              <a:cs typeface="Arial" pitchFamily="34" charset="0"/>
            </a:rPr>
            <a:t>Análisis</a:t>
          </a:r>
          <a:endParaRPr lang="es-ES" sz="1500" kern="1200" dirty="0">
            <a:latin typeface="Arial" pitchFamily="34" charset="0"/>
            <a:cs typeface="Arial" pitchFamily="34" charset="0"/>
          </a:endParaRPr>
        </a:p>
      </dsp:txBody>
      <dsp:txXfrm>
        <a:off x="2261289" y="6192"/>
        <a:ext cx="1981804" cy="522180"/>
      </dsp:txXfrm>
    </dsp:sp>
    <dsp:sp modelId="{397BB161-73B6-4404-9AE0-809027436BAF}">
      <dsp:nvSpPr>
        <dsp:cNvPr id="0" name=""/>
        <dsp:cNvSpPr/>
      </dsp:nvSpPr>
      <dsp:spPr>
        <a:xfrm>
          <a:off x="2261289" y="528372"/>
          <a:ext cx="1981804" cy="2001491"/>
        </a:xfrm>
        <a:prstGeom prst="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s-ES" sz="1500" kern="1200" dirty="0" smtClean="0">
              <a:latin typeface="Arial" pitchFamily="34" charset="0"/>
              <a:cs typeface="Arial" pitchFamily="34" charset="0"/>
            </a:rPr>
            <a:t>Evaluación Técnica Informática de Cumplimiento de la Norma NTE/ISO 27001</a:t>
          </a:r>
          <a:endParaRPr lang="es-ES" sz="1500" kern="1200" dirty="0">
            <a:latin typeface="Arial" pitchFamily="34" charset="0"/>
            <a:cs typeface="Arial" pitchFamily="34" charset="0"/>
          </a:endParaRPr>
        </a:p>
      </dsp:txBody>
      <dsp:txXfrm>
        <a:off x="2261289" y="528372"/>
        <a:ext cx="1981804" cy="2001491"/>
      </dsp:txXfrm>
    </dsp:sp>
    <dsp:sp modelId="{83840A47-53FF-4BEC-AB98-E0C5C61BBF76}">
      <dsp:nvSpPr>
        <dsp:cNvPr id="0" name=""/>
        <dsp:cNvSpPr/>
      </dsp:nvSpPr>
      <dsp:spPr>
        <a:xfrm>
          <a:off x="4520546" y="6192"/>
          <a:ext cx="1981804" cy="522180"/>
        </a:xfrm>
        <a:prstGeom prst="rect">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s-ES" sz="1500" kern="1200" dirty="0" smtClean="0">
              <a:latin typeface="Arial" pitchFamily="34" charset="0"/>
              <a:cs typeface="Arial" pitchFamily="34" charset="0"/>
            </a:rPr>
            <a:t>Documentos de referencia</a:t>
          </a:r>
          <a:endParaRPr lang="es-ES" sz="1500" kern="1200" dirty="0">
            <a:latin typeface="Arial" pitchFamily="34" charset="0"/>
            <a:cs typeface="Arial" pitchFamily="34" charset="0"/>
          </a:endParaRPr>
        </a:p>
      </dsp:txBody>
      <dsp:txXfrm>
        <a:off x="4520546" y="6192"/>
        <a:ext cx="1981804" cy="522180"/>
      </dsp:txXfrm>
    </dsp:sp>
    <dsp:sp modelId="{2690A8F4-B1AD-4661-8B42-4813E927A013}">
      <dsp:nvSpPr>
        <dsp:cNvPr id="0" name=""/>
        <dsp:cNvSpPr/>
      </dsp:nvSpPr>
      <dsp:spPr>
        <a:xfrm>
          <a:off x="4520546" y="528372"/>
          <a:ext cx="1981804" cy="2001491"/>
        </a:xfrm>
        <a:prstGeom prst="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s-ES" sz="1500" kern="1200" dirty="0" smtClean="0">
              <a:latin typeface="Arial" pitchFamily="34" charset="0"/>
              <a:cs typeface="Arial" pitchFamily="34" charset="0"/>
            </a:rPr>
            <a:t>NTE / ISO 27001:2013 </a:t>
          </a:r>
          <a:endParaRPr lang="es-ES" sz="1500" kern="1200" dirty="0">
            <a:latin typeface="Arial" pitchFamily="34" charset="0"/>
            <a:cs typeface="Arial" pitchFamily="34" charset="0"/>
          </a:endParaRPr>
        </a:p>
        <a:p>
          <a:pPr marL="114300" lvl="1" indent="-114300" algn="l" defTabSz="666750">
            <a:lnSpc>
              <a:spcPct val="90000"/>
            </a:lnSpc>
            <a:spcBef>
              <a:spcPct val="0"/>
            </a:spcBef>
            <a:spcAft>
              <a:spcPct val="15000"/>
            </a:spcAft>
            <a:buChar char="••"/>
          </a:pPr>
          <a:r>
            <a:rPr lang="es-ES" sz="1500" kern="1200" dirty="0" smtClean="0">
              <a:latin typeface="Arial" pitchFamily="34" charset="0"/>
              <a:cs typeface="Arial" pitchFamily="34" charset="0"/>
            </a:rPr>
            <a:t>Guía CSIRT (</a:t>
          </a:r>
          <a:r>
            <a:rPr lang="es-EC" sz="1500" b="0" kern="1200" dirty="0" smtClean="0"/>
            <a:t>Centro Académico de Respuesta ante Incidentes de Seguridad Informática </a:t>
          </a:r>
          <a:r>
            <a:rPr lang="es-ES" sz="1500" kern="1200" dirty="0" smtClean="0">
              <a:latin typeface="Arial" pitchFamily="34" charset="0"/>
              <a:cs typeface="Arial" pitchFamily="34" charset="0"/>
            </a:rPr>
            <a:t>)</a:t>
          </a:r>
          <a:endParaRPr lang="es-ES" sz="1500" kern="1200" dirty="0">
            <a:latin typeface="Arial" pitchFamily="34" charset="0"/>
            <a:cs typeface="Arial" pitchFamily="34" charset="0"/>
          </a:endParaRPr>
        </a:p>
      </dsp:txBody>
      <dsp:txXfrm>
        <a:off x="4520546" y="528372"/>
        <a:ext cx="1981804" cy="200149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E88FEC-D2CD-4F9F-9F56-854DEC221D28}" type="datetimeFigureOut">
              <a:rPr lang="es-ES" smtClean="0"/>
              <a:t>07/01/2018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4A80C2-AEE2-4195-8F2B-3B54970C8E8D}" type="slidenum">
              <a:rPr lang="es-ES" smtClean="0"/>
              <a:t>‹Nº›</a:t>
            </a:fld>
            <a:endParaRPr lang="es-ES"/>
          </a:p>
        </p:txBody>
      </p:sp>
    </p:spTree>
    <p:extLst>
      <p:ext uri="{BB962C8B-B14F-4D97-AF65-F5344CB8AC3E}">
        <p14:creationId xmlns:p14="http://schemas.microsoft.com/office/powerpoint/2010/main" val="4220738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BD4A80C2-AEE2-4195-8F2B-3B54970C8E8D}" type="slidenum">
              <a:rPr lang="es-ES" smtClean="0"/>
              <a:t>2</a:t>
            </a:fld>
            <a:endParaRPr lang="es-ES"/>
          </a:p>
        </p:txBody>
      </p:sp>
    </p:spTree>
    <p:extLst>
      <p:ext uri="{BB962C8B-B14F-4D97-AF65-F5344CB8AC3E}">
        <p14:creationId xmlns:p14="http://schemas.microsoft.com/office/powerpoint/2010/main" val="2051584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Seguridad de la Información consiste en preservar la confidencialidad</a:t>
            </a:r>
            <a:r>
              <a:rPr lang="es-ES" baseline="0" dirty="0" smtClean="0"/>
              <a:t>, disponibilidad , integridad así como los sistemas implicados en su tratamiento dentro de una organización </a:t>
            </a:r>
          </a:p>
          <a:p>
            <a:r>
              <a:rPr lang="es-ES" baseline="0" dirty="0" smtClean="0"/>
              <a:t>SGSI proceso sistemático , documentado y conocido por toda la organización desde un enfoque de riesgo empresarial </a:t>
            </a:r>
          </a:p>
          <a:p>
            <a:r>
              <a:rPr lang="es-ES" baseline="0" dirty="0" smtClean="0"/>
              <a:t>ISO 27001:2013 es un conjunto de lineamientos que especifica los requisitos para  establecer, implementar , mantener y mejorar un SGSI</a:t>
            </a:r>
          </a:p>
          <a:p>
            <a:r>
              <a:rPr lang="es-ES" baseline="0" dirty="0" smtClean="0"/>
              <a:t>Alcance : establece la obligatoriedad de cumplir con los requisitos especificados en los capítulos 4 al 10 de la norma</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BD4A80C2-AEE2-4195-8F2B-3B54970C8E8D}" type="slidenum">
              <a:rPr lang="es-ES" smtClean="0"/>
              <a:t>5</a:t>
            </a:fld>
            <a:endParaRPr lang="es-ES"/>
          </a:p>
        </p:txBody>
      </p:sp>
    </p:spTree>
    <p:extLst>
      <p:ext uri="{BB962C8B-B14F-4D97-AF65-F5344CB8AC3E}">
        <p14:creationId xmlns:p14="http://schemas.microsoft.com/office/powerpoint/2010/main" val="3156767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1 </a:t>
            </a:r>
            <a:r>
              <a:rPr lang="es-ES" sz="1200" kern="1200" dirty="0" smtClean="0">
                <a:solidFill>
                  <a:schemeClr val="tx1"/>
                </a:solidFill>
                <a:effectLst/>
                <a:latin typeface="+mn-lt"/>
                <a:ea typeface="+mn-ea"/>
                <a:cs typeface="+mn-cs"/>
              </a:rPr>
              <a:t>Se conforma una comisión que será la encargada de coordinar todas las acciones referentes a SI</a:t>
            </a:r>
          </a:p>
          <a:p>
            <a:r>
              <a:rPr lang="es-ES" sz="1200" kern="1200" dirty="0" smtClean="0">
                <a:solidFill>
                  <a:schemeClr val="tx1"/>
                </a:solidFill>
                <a:effectLst/>
                <a:latin typeface="+mn-lt"/>
                <a:ea typeface="+mn-ea"/>
                <a:cs typeface="+mn-cs"/>
              </a:rPr>
              <a:t>2. El caso de negocio  sirve como base para el proyecto de implementación del SGSI y justifica su factibilidad</a:t>
            </a:r>
          </a:p>
          <a:p>
            <a:r>
              <a:rPr lang="es-ES" sz="1200" kern="1200" dirty="0" smtClean="0">
                <a:solidFill>
                  <a:schemeClr val="tx1"/>
                </a:solidFill>
                <a:effectLst/>
                <a:latin typeface="+mn-lt"/>
                <a:ea typeface="+mn-ea"/>
                <a:cs typeface="+mn-cs"/>
              </a:rPr>
              <a:t>3 El plan de trabajo debe describir el proceso a seguir en las etapas de inicio, planificación, seguimiento, control y finalización. Es de gran importancia realizar  una evaluación de la situación actual, el problema que se desea resolver, actividades apegadas a una estructura de trabajo y su financiamiento que debe quedar formalizado</a:t>
            </a:r>
          </a:p>
          <a:p>
            <a:r>
              <a:rPr lang="es-ES" sz="1200" kern="1200" dirty="0" smtClean="0">
                <a:solidFill>
                  <a:schemeClr val="tx1"/>
                </a:solidFill>
                <a:effectLst/>
                <a:latin typeface="+mn-lt"/>
                <a:ea typeface="+mn-ea"/>
                <a:cs typeface="+mn-cs"/>
              </a:rPr>
              <a:t>4 El proyecto de implementación del SGSI debe identificar a los interesados, se debe conocer sus requerimientos funcionales, técnicos, económicos y estratégicos</a:t>
            </a:r>
          </a:p>
          <a:p>
            <a:r>
              <a:rPr lang="es-ES" sz="1200" kern="1200" dirty="0" smtClean="0">
                <a:solidFill>
                  <a:schemeClr val="tx1"/>
                </a:solidFill>
                <a:effectLst/>
                <a:latin typeface="+mn-lt"/>
                <a:ea typeface="+mn-ea"/>
                <a:cs typeface="+mn-cs"/>
              </a:rPr>
              <a:t>5 El alcance puede contemplar a toda la organización, a una parte, un proceso o servicio definido</a:t>
            </a:r>
          </a:p>
          <a:p>
            <a:r>
              <a:rPr lang="es-ES" sz="1200" kern="1200" dirty="0" smtClean="0">
                <a:solidFill>
                  <a:schemeClr val="tx1"/>
                </a:solidFill>
                <a:effectLst/>
                <a:latin typeface="+mn-lt"/>
                <a:ea typeface="+mn-ea"/>
                <a:cs typeface="+mn-cs"/>
              </a:rPr>
              <a:t>5</a:t>
            </a:r>
          </a:p>
          <a:p>
            <a:pPr marL="228600" marR="0" indent="-228600" algn="l" defTabSz="914400" rtl="0" eaLnBrk="1" fontAlgn="auto" latinLnBrk="0" hangingPunct="1">
              <a:lnSpc>
                <a:spcPct val="100000"/>
              </a:lnSpc>
              <a:spcBef>
                <a:spcPts val="0"/>
              </a:spcBef>
              <a:spcAft>
                <a:spcPts val="0"/>
              </a:spcAft>
              <a:buClrTx/>
              <a:buSzTx/>
              <a:buFontTx/>
              <a:buAutoNum type="arabicPlain"/>
              <a:tabLst/>
              <a:defRPr/>
            </a:pPr>
            <a:r>
              <a:rPr lang="es-ES" sz="1200" kern="1200" dirty="0" smtClean="0">
                <a:solidFill>
                  <a:schemeClr val="tx1"/>
                </a:solidFill>
                <a:effectLst/>
                <a:latin typeface="+mn-lt"/>
                <a:ea typeface="+mn-ea"/>
                <a:cs typeface="+mn-cs"/>
              </a:rPr>
              <a:t>se debe asegurar el compromiso de la Dirección, así como la  aprobación y designación del recurso </a:t>
            </a:r>
          </a:p>
          <a:p>
            <a:pPr marL="228600" indent="-228600">
              <a:buAutoNum type="arabicPlain"/>
            </a:pPr>
            <a:r>
              <a:rPr lang="es-ES" sz="1200" kern="1200" dirty="0" smtClean="0">
                <a:solidFill>
                  <a:schemeClr val="tx1"/>
                </a:solidFill>
                <a:effectLst/>
                <a:latin typeface="+mn-lt"/>
                <a:ea typeface="+mn-ea"/>
                <a:cs typeface="+mn-cs"/>
              </a:rPr>
              <a:t>Los objetivos se establecen para mejorar y coadyuvar las condiciones de seguridad de la información en la organización, deben estar alineados con los objetivos estratégicos de la organización</a:t>
            </a:r>
          </a:p>
          <a:p>
            <a:pPr marL="228600" indent="-228600">
              <a:buAutoNum type="arabicPlain"/>
            </a:pPr>
            <a:r>
              <a:rPr lang="es-ES" sz="1200" kern="1200" dirty="0" smtClean="0">
                <a:solidFill>
                  <a:schemeClr val="tx1"/>
                </a:solidFill>
                <a:effectLst/>
                <a:latin typeface="+mn-lt"/>
                <a:ea typeface="+mn-ea"/>
                <a:cs typeface="+mn-cs"/>
              </a:rPr>
              <a:t>La política de seguridad debe plasmar hacia dónde quiere llegar la organización respecto de la seguridad de la información en base a sus objetivos, regulaciones y reglamentos</a:t>
            </a:r>
          </a:p>
          <a:p>
            <a:pPr marL="228600" marR="0" indent="-228600" algn="l" defTabSz="914400" rtl="0" eaLnBrk="1" fontAlgn="auto" latinLnBrk="0" hangingPunct="1">
              <a:lnSpc>
                <a:spcPct val="100000"/>
              </a:lnSpc>
              <a:spcBef>
                <a:spcPts val="0"/>
              </a:spcBef>
              <a:spcAft>
                <a:spcPts val="0"/>
              </a:spcAft>
              <a:buClrTx/>
              <a:buSzTx/>
              <a:buFontTx/>
              <a:buAutoNum type="arabicPlain"/>
              <a:tabLst/>
              <a:defRPr/>
            </a:pPr>
            <a:r>
              <a:rPr lang="es-ES" sz="1200" kern="1200" dirty="0" smtClean="0">
                <a:solidFill>
                  <a:schemeClr val="tx1"/>
                </a:solidFill>
                <a:effectLst/>
                <a:latin typeface="+mn-lt"/>
                <a:ea typeface="+mn-ea"/>
                <a:cs typeface="+mn-cs"/>
              </a:rPr>
              <a:t>Parte de las responsabilidades del equipo de trabajo es comunicar el resultado de la evaluación de los objetivos del SGSI.</a:t>
            </a:r>
          </a:p>
          <a:p>
            <a:pPr marL="0" indent="0">
              <a:buNone/>
            </a:pPr>
            <a:r>
              <a:rPr lang="es-ES" sz="1200" kern="1200" dirty="0" smtClean="0">
                <a:solidFill>
                  <a:schemeClr val="tx1"/>
                </a:solidFill>
                <a:effectLst/>
                <a:latin typeface="+mn-lt"/>
                <a:ea typeface="+mn-ea"/>
                <a:cs typeface="+mn-cs"/>
              </a:rPr>
              <a:t>6 </a:t>
            </a:r>
          </a:p>
          <a:p>
            <a:pPr marL="228600" indent="-228600">
              <a:buAutoNum type="arabicPeriod"/>
            </a:pPr>
            <a:r>
              <a:rPr lang="es-ES" sz="1200" kern="1200" dirty="0" smtClean="0">
                <a:solidFill>
                  <a:schemeClr val="tx1"/>
                </a:solidFill>
                <a:effectLst/>
                <a:latin typeface="+mn-lt"/>
                <a:ea typeface="+mn-ea"/>
                <a:cs typeface="+mn-cs"/>
              </a:rPr>
              <a:t>considerar los siguientes aspectos: probabilidad, impacto, vulnerabilidad, aceptación del riesgo, para la valoración debe ser analizado  estimación del</a:t>
            </a:r>
            <a:r>
              <a:rPr lang="es-ES" sz="1200" kern="1200" baseline="0" dirty="0" smtClean="0">
                <a:solidFill>
                  <a:schemeClr val="tx1"/>
                </a:solidFill>
                <a:effectLst/>
                <a:latin typeface="+mn-lt"/>
                <a:ea typeface="+mn-ea"/>
                <a:cs typeface="+mn-cs"/>
              </a:rPr>
              <a:t> riesgo </a:t>
            </a:r>
            <a:r>
              <a:rPr lang="es-ES" sz="1200" kern="1200" dirty="0" smtClean="0">
                <a:solidFill>
                  <a:schemeClr val="tx1"/>
                </a:solidFill>
                <a:effectLst/>
                <a:latin typeface="+mn-lt"/>
                <a:ea typeface="+mn-ea"/>
                <a:cs typeface="+mn-cs"/>
              </a:rPr>
              <a:t>El tratamiento del riesgo  contempla,  tomar acciones necesarias para eliminar o mitigar su impacto</a:t>
            </a:r>
          </a:p>
          <a:p>
            <a:pPr marL="228600" indent="-228600">
              <a:buAutoNum type="arabicPeriod"/>
            </a:pPr>
            <a:r>
              <a:rPr lang="es-ES" sz="1200" kern="1200" dirty="0" smtClean="0">
                <a:solidFill>
                  <a:schemeClr val="tx1"/>
                </a:solidFill>
                <a:effectLst/>
                <a:latin typeface="+mn-lt"/>
                <a:ea typeface="+mn-ea"/>
                <a:cs typeface="+mn-cs"/>
              </a:rPr>
              <a:t>El Plan debe  contemplar los riesgos priorizados, los aceptables, los controles para reducir, transferir o  prevenir los riesgos</a:t>
            </a:r>
          </a:p>
          <a:p>
            <a:r>
              <a:rPr lang="es-ES" sz="1200" kern="1200" dirty="0" smtClean="0">
                <a:solidFill>
                  <a:schemeClr val="tx1"/>
                </a:solidFill>
                <a:effectLst/>
                <a:latin typeface="+mn-lt"/>
                <a:ea typeface="+mn-ea"/>
                <a:cs typeface="+mn-cs"/>
              </a:rPr>
              <a:t>3. Selección</a:t>
            </a:r>
            <a:r>
              <a:rPr lang="es-ES" sz="1200" kern="1200" baseline="0" dirty="0" smtClean="0">
                <a:solidFill>
                  <a:schemeClr val="tx1"/>
                </a:solidFill>
                <a:effectLst/>
                <a:latin typeface="+mn-lt"/>
                <a:ea typeface="+mn-ea"/>
                <a:cs typeface="+mn-cs"/>
              </a:rPr>
              <a:t> de </a:t>
            </a:r>
            <a:r>
              <a:rPr lang="es-ES" sz="1200" kern="1200" dirty="0" smtClean="0">
                <a:solidFill>
                  <a:schemeClr val="tx1"/>
                </a:solidFill>
                <a:effectLst/>
                <a:latin typeface="+mn-lt"/>
                <a:ea typeface="+mn-ea"/>
                <a:cs typeface="+mn-cs"/>
              </a:rPr>
              <a:t>controles que deberá contener un listado con el detalle que relaciona el riesgo con el tratamiento del riesgo. En el anexo A de la Norma INEN ISO/IEC 27001  se listan objetivos de control y controles específicos </a:t>
            </a:r>
          </a:p>
          <a:p>
            <a:r>
              <a:rPr lang="es-ES" sz="1200" kern="1200" dirty="0" smtClean="0">
                <a:solidFill>
                  <a:schemeClr val="tx1"/>
                </a:solidFill>
                <a:effectLst/>
                <a:latin typeface="+mn-lt"/>
                <a:ea typeface="+mn-ea"/>
                <a:cs typeface="+mn-cs"/>
              </a:rPr>
              <a:t>7</a:t>
            </a:r>
          </a:p>
          <a:p>
            <a:r>
              <a:rPr lang="es-ES" sz="1200" kern="1200" dirty="0" smtClean="0">
                <a:solidFill>
                  <a:schemeClr val="tx1"/>
                </a:solidFill>
                <a:effectLst/>
                <a:latin typeface="+mn-lt"/>
                <a:ea typeface="+mn-ea"/>
                <a:cs typeface="+mn-cs"/>
              </a:rPr>
              <a:t>1 es elaborar un programa que deberá ser diseñado y comunicado  de forma periódica. El plan de comunicación consiste en capacitar de forma sencilla y accesible a empleados y  terceras partes para crear conciencia </a:t>
            </a:r>
          </a:p>
          <a:p>
            <a:pPr marL="0" indent="0">
              <a:buNone/>
            </a:pPr>
            <a:r>
              <a:rPr lang="es-ES" sz="1200" kern="1200" dirty="0" smtClean="0">
                <a:solidFill>
                  <a:schemeClr val="tx1"/>
                </a:solidFill>
                <a:effectLst/>
                <a:latin typeface="+mn-lt"/>
                <a:ea typeface="+mn-ea"/>
                <a:cs typeface="+mn-cs"/>
              </a:rPr>
              <a:t>Hacer </a:t>
            </a:r>
          </a:p>
          <a:p>
            <a:pPr marL="0" indent="0">
              <a:buNone/>
            </a:pPr>
            <a:r>
              <a:rPr lang="es-ES" sz="1200" kern="1200" dirty="0" smtClean="0">
                <a:solidFill>
                  <a:schemeClr val="tx1"/>
                </a:solidFill>
                <a:effectLst/>
                <a:latin typeface="+mn-lt"/>
                <a:ea typeface="+mn-ea"/>
                <a:cs typeface="+mn-cs"/>
              </a:rPr>
              <a:t>1 se debe planificar  el análisis y afectación de los procesos críticos  considerando para ello los requisitos de seguridad de la información que son un insumo del SGSI</a:t>
            </a:r>
          </a:p>
          <a:p>
            <a:pPr marL="0" indent="0">
              <a:buNone/>
            </a:pPr>
            <a:r>
              <a:rPr lang="es-ES" sz="1200" kern="1200" dirty="0" smtClean="0">
                <a:solidFill>
                  <a:schemeClr val="tx1"/>
                </a:solidFill>
                <a:effectLst/>
                <a:latin typeface="+mn-lt"/>
                <a:ea typeface="+mn-ea"/>
                <a:cs typeface="+mn-cs"/>
              </a:rPr>
              <a:t>2 se debe evaluar y medir el desempeño para ello se puede comparar normas, políticas, plan estratégico, objetivos de control, controles propuestos y conocer la reacción frente a incidentes de seguridad. Todo para verificar que las medias son las correctas y conocer el  desempeño del SGSI. </a:t>
            </a:r>
          </a:p>
          <a:p>
            <a:pPr marL="0" indent="0">
              <a:buNone/>
            </a:pPr>
            <a:r>
              <a:rPr lang="es-ES" sz="1200" kern="1200" dirty="0" smtClean="0">
                <a:solidFill>
                  <a:schemeClr val="tx1"/>
                </a:solidFill>
                <a:effectLst/>
                <a:latin typeface="+mn-lt"/>
                <a:ea typeface="+mn-ea"/>
                <a:cs typeface="+mn-cs"/>
              </a:rPr>
              <a:t>Verificar </a:t>
            </a:r>
          </a:p>
          <a:p>
            <a:pPr marL="228600" indent="-228600">
              <a:buAutoNum type="arabicPlain"/>
            </a:pPr>
            <a:r>
              <a:rPr lang="es-ES" sz="1200" kern="1200" dirty="0" smtClean="0">
                <a:solidFill>
                  <a:schemeClr val="tx1"/>
                </a:solidFill>
                <a:effectLst/>
                <a:latin typeface="+mn-lt"/>
                <a:ea typeface="+mn-ea"/>
                <a:cs typeface="+mn-cs"/>
              </a:rPr>
              <a:t>El objetivo de la auditoria interna es recomendar mejoras y modificaciones de ser el caso, se basa en mediciones del SGSI </a:t>
            </a:r>
          </a:p>
          <a:p>
            <a:pPr marL="228600" indent="-228600">
              <a:buAutoNum type="arabicPlain"/>
            </a:pPr>
            <a:r>
              <a:rPr lang="es-ES" sz="1200" kern="1200" dirty="0" smtClean="0">
                <a:solidFill>
                  <a:schemeClr val="tx1"/>
                </a:solidFill>
                <a:effectLst/>
                <a:latin typeface="+mn-lt"/>
                <a:ea typeface="+mn-ea"/>
                <a:cs typeface="+mn-cs"/>
              </a:rPr>
              <a:t>El informe preliminar contiene  la lista de hallazgos, observaciones, no conformidades, mejoras, clasificación de las acciones correctivas, conclusiones y recomendaciones</a:t>
            </a:r>
          </a:p>
          <a:p>
            <a:pPr marL="0" indent="0">
              <a:buNone/>
            </a:pPr>
            <a:r>
              <a:rPr lang="es-ES" sz="1200" kern="1200" dirty="0" smtClean="0">
                <a:solidFill>
                  <a:schemeClr val="tx1"/>
                </a:solidFill>
                <a:effectLst/>
                <a:latin typeface="+mn-lt"/>
                <a:ea typeface="+mn-ea"/>
                <a:cs typeface="+mn-cs"/>
              </a:rPr>
              <a:t>Actuar</a:t>
            </a:r>
            <a:r>
              <a:rPr lang="es-ES" sz="1200" kern="1200" baseline="0" dirty="0" smtClean="0">
                <a:solidFill>
                  <a:schemeClr val="tx1"/>
                </a:solidFill>
                <a:effectLst/>
                <a:latin typeface="+mn-lt"/>
                <a:ea typeface="+mn-ea"/>
                <a:cs typeface="+mn-cs"/>
              </a:rPr>
              <a:t> </a:t>
            </a:r>
          </a:p>
          <a:p>
            <a:pPr marL="0" indent="0">
              <a:buNone/>
            </a:pPr>
            <a:r>
              <a:rPr lang="es-ES" sz="1200" kern="1200" baseline="0" dirty="0" smtClean="0">
                <a:solidFill>
                  <a:schemeClr val="tx1"/>
                </a:solidFill>
                <a:effectLst/>
                <a:latin typeface="+mn-lt"/>
                <a:ea typeface="+mn-ea"/>
                <a:cs typeface="+mn-cs"/>
              </a:rPr>
              <a:t>1  </a:t>
            </a:r>
            <a:r>
              <a:rPr lang="es-ES" sz="1200" kern="1200" dirty="0" smtClean="0">
                <a:solidFill>
                  <a:schemeClr val="tx1"/>
                </a:solidFill>
                <a:effectLst/>
                <a:latin typeface="+mn-lt"/>
                <a:ea typeface="+mn-ea"/>
                <a:cs typeface="+mn-cs"/>
              </a:rPr>
              <a:t>desarrollar un procedimiento en el cual se clasifique y defina las no conformidades mayores y menores. En él se definen si las no conformidades serán tratadas como acciones correctivas o preventivas</a:t>
            </a:r>
          </a:p>
          <a:p>
            <a:endParaRPr lang="es-ES" dirty="0"/>
          </a:p>
        </p:txBody>
      </p:sp>
      <p:sp>
        <p:nvSpPr>
          <p:cNvPr id="4" name="3 Marcador de número de diapositiva"/>
          <p:cNvSpPr>
            <a:spLocks noGrp="1"/>
          </p:cNvSpPr>
          <p:nvPr>
            <p:ph type="sldNum" sz="quarter" idx="10"/>
          </p:nvPr>
        </p:nvSpPr>
        <p:spPr/>
        <p:txBody>
          <a:bodyPr/>
          <a:lstStyle/>
          <a:p>
            <a:fld id="{BD4A80C2-AEE2-4195-8F2B-3B54970C8E8D}" type="slidenum">
              <a:rPr lang="es-ES" smtClean="0"/>
              <a:t>12</a:t>
            </a:fld>
            <a:endParaRPr lang="es-ES"/>
          </a:p>
        </p:txBody>
      </p:sp>
    </p:spTree>
    <p:extLst>
      <p:ext uri="{BB962C8B-B14F-4D97-AF65-F5344CB8AC3E}">
        <p14:creationId xmlns:p14="http://schemas.microsoft.com/office/powerpoint/2010/main" val="3549103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dirty="0" smtClean="0" bmk="">
                <a:latin typeface="Arial" pitchFamily="34" charset="0"/>
                <a:cs typeface="Arial" pitchFamily="34" charset="0"/>
              </a:rPr>
              <a:t>ISO /IEC 27003.- guía</a:t>
            </a:r>
            <a:r>
              <a:rPr lang="es-ES" sz="1200" baseline="0" dirty="0" smtClean="0" bmk="">
                <a:latin typeface="Arial" pitchFamily="34" charset="0"/>
                <a:cs typeface="Arial" pitchFamily="34" charset="0"/>
              </a:rPr>
              <a:t> para la implementación del SGSI</a:t>
            </a:r>
            <a:endParaRPr lang="es-ES" dirty="0"/>
          </a:p>
        </p:txBody>
      </p:sp>
      <p:sp>
        <p:nvSpPr>
          <p:cNvPr id="4" name="3 Marcador de número de diapositiva"/>
          <p:cNvSpPr>
            <a:spLocks noGrp="1"/>
          </p:cNvSpPr>
          <p:nvPr>
            <p:ph type="sldNum" sz="quarter" idx="10"/>
          </p:nvPr>
        </p:nvSpPr>
        <p:spPr/>
        <p:txBody>
          <a:bodyPr/>
          <a:lstStyle/>
          <a:p>
            <a:fld id="{BD4A80C2-AEE2-4195-8F2B-3B54970C8E8D}" type="slidenum">
              <a:rPr lang="es-ES" smtClean="0"/>
              <a:t>14</a:t>
            </a:fld>
            <a:endParaRPr lang="es-ES"/>
          </a:p>
        </p:txBody>
      </p:sp>
    </p:spTree>
    <p:extLst>
      <p:ext uri="{BB962C8B-B14F-4D97-AF65-F5344CB8AC3E}">
        <p14:creationId xmlns:p14="http://schemas.microsoft.com/office/powerpoint/2010/main" val="2300485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99F65B4E-5DF9-47E4-B92A-F3D5ED675552}" type="datetimeFigureOut">
              <a:rPr lang="es-ES" smtClean="0"/>
              <a:t>07/01/2018</a:t>
            </a:fld>
            <a:endParaRPr lang="es-ES"/>
          </a:p>
        </p:txBody>
      </p:sp>
      <p:sp>
        <p:nvSpPr>
          <p:cNvPr id="8" name="Slide Number Placeholder 7"/>
          <p:cNvSpPr>
            <a:spLocks noGrp="1"/>
          </p:cNvSpPr>
          <p:nvPr>
            <p:ph type="sldNum" sz="quarter" idx="11"/>
          </p:nvPr>
        </p:nvSpPr>
        <p:spPr/>
        <p:txBody>
          <a:bodyPr/>
          <a:lstStyle/>
          <a:p>
            <a:fld id="{ED15CE86-954B-46E4-B783-C4E8C28349BB}"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9F65B4E-5DF9-47E4-B92A-F3D5ED675552}" type="datetimeFigureOut">
              <a:rPr lang="es-ES" smtClean="0"/>
              <a:t>07/01/2018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D15CE86-954B-46E4-B783-C4E8C28349B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9F65B4E-5DF9-47E4-B92A-F3D5ED675552}" type="datetimeFigureOut">
              <a:rPr lang="es-ES" smtClean="0"/>
              <a:t>07/01/2018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D15CE86-954B-46E4-B783-C4E8C28349BB}"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99F65B4E-5DF9-47E4-B92A-F3D5ED675552}" type="datetimeFigureOut">
              <a:rPr lang="es-ES" smtClean="0"/>
              <a:t>07/01/2018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D15CE86-954B-46E4-B783-C4E8C28349BB}"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9F65B4E-5DF9-47E4-B92A-F3D5ED675552}" type="datetimeFigureOut">
              <a:rPr lang="es-ES" smtClean="0"/>
              <a:t>07/01/2018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D15CE86-954B-46E4-B783-C4E8C28349BB}" type="slidenum">
              <a:rPr lang="es-ES" smtClean="0"/>
              <a:t>‹Nº›</a:t>
            </a:fld>
            <a:endParaRPr lang="es-E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99F65B4E-5DF9-47E4-B92A-F3D5ED675552}" type="datetimeFigureOut">
              <a:rPr lang="es-ES" smtClean="0"/>
              <a:t>07/01/2018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D15CE86-954B-46E4-B783-C4E8C28349BB}" type="slidenum">
              <a:rPr lang="es-ES" smtClean="0"/>
              <a:t>‹Nº›</a:t>
            </a:fld>
            <a:endParaRPr lang="es-ES"/>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99F65B4E-5DF9-47E4-B92A-F3D5ED675552}" type="datetimeFigureOut">
              <a:rPr lang="es-ES" smtClean="0"/>
              <a:t>07/01/2018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D15CE86-954B-46E4-B783-C4E8C28349BB}" type="slidenum">
              <a:rPr lang="es-ES" smtClean="0"/>
              <a:t>‹Nº›</a:t>
            </a:fld>
            <a:endParaRPr lang="es-ES"/>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9F65B4E-5DF9-47E4-B92A-F3D5ED675552}" type="datetimeFigureOut">
              <a:rPr lang="es-ES" smtClean="0"/>
              <a:t>07/01/2018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D15CE86-954B-46E4-B783-C4E8C28349BB}"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65B4E-5DF9-47E4-B92A-F3D5ED675552}" type="datetimeFigureOut">
              <a:rPr lang="es-ES" smtClean="0"/>
              <a:t>07/01/2018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D15CE86-954B-46E4-B783-C4E8C28349B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9F65B4E-5DF9-47E4-B92A-F3D5ED675552}" type="datetimeFigureOut">
              <a:rPr lang="es-ES" smtClean="0"/>
              <a:t>07/01/2018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D15CE86-954B-46E4-B783-C4E8C28349BB}"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9F65B4E-5DF9-47E4-B92A-F3D5ED675552}" type="datetimeFigureOut">
              <a:rPr lang="es-ES" smtClean="0"/>
              <a:t>07/01/2018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D15CE86-954B-46E4-B783-C4E8C28349BB}"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9F65B4E-5DF9-47E4-B92A-F3D5ED675552}" type="datetimeFigureOut">
              <a:rPr lang="es-ES" smtClean="0"/>
              <a:t>07/01/2018</a:t>
            </a:fld>
            <a:endParaRPr lang="es-E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E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D15CE86-954B-46E4-B783-C4E8C28349BB}" type="slidenum">
              <a:rPr lang="es-ES" smtClean="0"/>
              <a:t>‹Nº›</a:t>
            </a:fld>
            <a:endParaRPr lang="es-E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0.jpg" descr="\\VBOXSVR\gabriel\Escritorio\espe\Gerencia_de_Sistemas\Logo_ESPE.jpg"/>
          <p:cNvPicPr/>
          <p:nvPr/>
        </p:nvPicPr>
        <p:blipFill>
          <a:blip r:embed="rId2"/>
          <a:srcRect/>
          <a:stretch>
            <a:fillRect/>
          </a:stretch>
        </p:blipFill>
        <p:spPr>
          <a:xfrm>
            <a:off x="1547664" y="130835"/>
            <a:ext cx="5400040" cy="149796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4 Rectángulo"/>
          <p:cNvSpPr/>
          <p:nvPr/>
        </p:nvSpPr>
        <p:spPr>
          <a:xfrm>
            <a:off x="611560" y="2276872"/>
            <a:ext cx="8136904" cy="646331"/>
          </a:xfrm>
          <a:prstGeom prst="rect">
            <a:avLst/>
          </a:prstGeom>
        </p:spPr>
        <p:txBody>
          <a:bodyPr wrap="square">
            <a:spAutoFit/>
          </a:bodyPr>
          <a:lstStyle/>
          <a:p>
            <a:r>
              <a:rPr lang="es-ES" b="1" dirty="0" smtClean="0"/>
              <a:t>TRABAJO DE  </a:t>
            </a:r>
            <a:r>
              <a:rPr lang="es-ES" b="1" dirty="0"/>
              <a:t>TITULACIÓN, PREVIO A LA OBTENCIÓN DEL TÍTULO DE MAGÍSTER EN GERENCIA DE SISTEMAS</a:t>
            </a:r>
            <a:endParaRPr lang="es-ES" dirty="0"/>
          </a:p>
        </p:txBody>
      </p:sp>
      <p:sp>
        <p:nvSpPr>
          <p:cNvPr id="6" name="5 Rectángulo"/>
          <p:cNvSpPr/>
          <p:nvPr/>
        </p:nvSpPr>
        <p:spPr>
          <a:xfrm>
            <a:off x="755576" y="3200202"/>
            <a:ext cx="7704856" cy="923330"/>
          </a:xfrm>
          <a:prstGeom prst="rect">
            <a:avLst/>
          </a:prstGeom>
        </p:spPr>
        <p:txBody>
          <a:bodyPr wrap="square">
            <a:spAutoFit/>
          </a:bodyPr>
          <a:lstStyle/>
          <a:p>
            <a:r>
              <a:rPr lang="es-ES" b="1" dirty="0"/>
              <a:t>TEMA “</a:t>
            </a:r>
            <a:r>
              <a:rPr lang="es-ES" dirty="0"/>
              <a:t>Guía para la implantación del SGSI con base en la NTE ISO/IEC 27000 para el servicio de agendamiento de citas del Contact Center  del Ministerio de Salud Pública del Ecuador</a:t>
            </a:r>
            <a:r>
              <a:rPr lang="es-ES" b="1" dirty="0"/>
              <a:t>”</a:t>
            </a:r>
            <a:endParaRPr lang="es-ES" dirty="0"/>
          </a:p>
        </p:txBody>
      </p:sp>
      <p:sp>
        <p:nvSpPr>
          <p:cNvPr id="7" name="6 Rectángulo"/>
          <p:cNvSpPr/>
          <p:nvPr/>
        </p:nvSpPr>
        <p:spPr>
          <a:xfrm>
            <a:off x="1619672" y="4640362"/>
            <a:ext cx="6120680" cy="1477328"/>
          </a:xfrm>
          <a:prstGeom prst="rect">
            <a:avLst/>
          </a:prstGeom>
        </p:spPr>
        <p:txBody>
          <a:bodyPr wrap="square">
            <a:spAutoFit/>
          </a:bodyPr>
          <a:lstStyle/>
          <a:p>
            <a:r>
              <a:rPr lang="es-ES" b="1" dirty="0"/>
              <a:t>AUTOR:</a:t>
            </a:r>
            <a:r>
              <a:rPr lang="es-ES" dirty="0"/>
              <a:t> KARINA MARIBEL TERÁN </a:t>
            </a:r>
            <a:r>
              <a:rPr lang="es-ES" dirty="0" smtClean="0"/>
              <a:t>VALENZUELA</a:t>
            </a:r>
          </a:p>
          <a:p>
            <a:endParaRPr lang="es-ES" dirty="0"/>
          </a:p>
          <a:p>
            <a:r>
              <a:rPr lang="es-ES" b="1" dirty="0"/>
              <a:t>DIRECTOR DE TESIS:</a:t>
            </a:r>
            <a:r>
              <a:rPr lang="es-ES" dirty="0"/>
              <a:t> MARIO B. RON E. </a:t>
            </a:r>
          </a:p>
          <a:p>
            <a:r>
              <a:rPr lang="es-ES" dirty="0"/>
              <a:t> </a:t>
            </a:r>
          </a:p>
          <a:p>
            <a:r>
              <a:rPr lang="es-ES" dirty="0" smtClean="0"/>
              <a:t>                             SANGOLQUI   2017</a:t>
            </a:r>
            <a:endParaRPr lang="es-ES" dirty="0"/>
          </a:p>
        </p:txBody>
      </p:sp>
    </p:spTree>
    <p:extLst>
      <p:ext uri="{BB962C8B-B14F-4D97-AF65-F5344CB8AC3E}">
        <p14:creationId xmlns:p14="http://schemas.microsoft.com/office/powerpoint/2010/main" val="3816878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3429000"/>
            <a:ext cx="7704856" cy="1446550"/>
          </a:xfrm>
          <a:prstGeom prst="rect">
            <a:avLst/>
          </a:prstGeom>
        </p:spPr>
        <p:txBody>
          <a:bodyPr wrap="square">
            <a:spAutoFit/>
          </a:bodyPr>
          <a:lstStyle/>
          <a:p>
            <a:pPr marL="342900" indent="-342900" algn="just">
              <a:buFont typeface="Arial" pitchFamily="34" charset="0"/>
              <a:buChar char="•"/>
            </a:pPr>
            <a:r>
              <a:rPr lang="es-ES" sz="2200" dirty="0" bmk="">
                <a:solidFill>
                  <a:schemeClr val="tx1">
                    <a:lumMod val="50000"/>
                    <a:lumOff val="50000"/>
                  </a:schemeClr>
                </a:solidFill>
                <a:latin typeface="Arial" pitchFamily="34" charset="0"/>
                <a:cs typeface="Arial" pitchFamily="34" charset="0"/>
              </a:rPr>
              <a:t>Reuniones con los usuarios , técnicos  del </a:t>
            </a:r>
            <a:r>
              <a:rPr lang="es-ES" sz="2200" dirty="0" smtClean="0" bmk="">
                <a:solidFill>
                  <a:schemeClr val="tx1">
                    <a:lumMod val="50000"/>
                    <a:lumOff val="50000"/>
                  </a:schemeClr>
                </a:solidFill>
                <a:latin typeface="Arial" pitchFamily="34" charset="0"/>
                <a:cs typeface="Arial" pitchFamily="34" charset="0"/>
              </a:rPr>
              <a:t>proceso</a:t>
            </a:r>
          </a:p>
          <a:p>
            <a:pPr marL="342900" indent="-342900" algn="just">
              <a:buFont typeface="Arial" pitchFamily="34" charset="0"/>
              <a:buChar char="•"/>
            </a:pPr>
            <a:endParaRPr lang="es-ES" sz="2200" dirty="0" bmk="">
              <a:solidFill>
                <a:schemeClr val="tx1">
                  <a:lumMod val="50000"/>
                  <a:lumOff val="50000"/>
                </a:schemeClr>
              </a:solidFill>
              <a:latin typeface="Arial" pitchFamily="34" charset="0"/>
              <a:cs typeface="Arial" pitchFamily="34" charset="0"/>
            </a:endParaRPr>
          </a:p>
          <a:p>
            <a:pPr marL="342900" indent="-342900" algn="just">
              <a:buFont typeface="Arial" pitchFamily="34" charset="0"/>
              <a:buChar char="•"/>
            </a:pPr>
            <a:r>
              <a:rPr lang="es-EC" altLang="es-ES" sz="2200" dirty="0" bmk="">
                <a:solidFill>
                  <a:schemeClr val="tx1">
                    <a:lumMod val="50000"/>
                    <a:lumOff val="50000"/>
                  </a:schemeClr>
                </a:solidFill>
                <a:latin typeface="Arial" pitchFamily="34" charset="0"/>
                <a:cs typeface="Arial" pitchFamily="34" charset="0"/>
              </a:rPr>
              <a:t>Coordinación con los usuarios para fijar los tiempos de entrevistas</a:t>
            </a:r>
            <a:endParaRPr lang="es-ES" sz="2200" dirty="0" bmk="">
              <a:solidFill>
                <a:schemeClr val="tx1">
                  <a:lumMod val="50000"/>
                  <a:lumOff val="50000"/>
                </a:schemeClr>
              </a:solidFill>
              <a:latin typeface="Arial" pitchFamily="34" charset="0"/>
              <a:cs typeface="Arial" pitchFamily="34" charset="0"/>
            </a:endParaRPr>
          </a:p>
        </p:txBody>
      </p:sp>
      <p:sp>
        <p:nvSpPr>
          <p:cNvPr id="11" name="Title 1"/>
          <p:cNvSpPr txBox="1">
            <a:spLocks/>
          </p:cNvSpPr>
          <p:nvPr/>
        </p:nvSpPr>
        <p:spPr>
          <a:xfrm>
            <a:off x="251520" y="2334171"/>
            <a:ext cx="4123370" cy="66278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3600" dirty="0" smtClean="0">
                <a:solidFill>
                  <a:schemeClr val="tx2"/>
                </a:solidFill>
                <a:effectLst>
                  <a:outerShdw blurRad="63500" dist="38100" dir="5400000" algn="t" rotWithShape="0">
                    <a:prstClr val="black">
                      <a:alpha val="25000"/>
                    </a:prstClr>
                  </a:outerShdw>
                </a:effectLst>
                <a:latin typeface="+mn-lt"/>
              </a:rPr>
              <a:t>Ejecución</a:t>
            </a:r>
            <a:endParaRPr lang="es-EC" sz="3600" dirty="0">
              <a:solidFill>
                <a:schemeClr val="tx2"/>
              </a:solidFill>
              <a:effectLst>
                <a:outerShdw blurRad="63500" dist="38100" dir="5400000" algn="t" rotWithShape="0">
                  <a:prstClr val="black">
                    <a:alpha val="25000"/>
                  </a:prstClr>
                </a:outerShdw>
              </a:effectLst>
              <a:latin typeface="+mn-lt"/>
            </a:endParaRPr>
          </a:p>
        </p:txBody>
      </p:sp>
      <p:pic>
        <p:nvPicPr>
          <p:cNvPr id="13" name="image10.jpg" descr="\\VBOXSVR\gabriel\Escritorio\espe\Gerencia_de_Sistemas\Logo_ESPE.jpg"/>
          <p:cNvPicPr/>
          <p:nvPr/>
        </p:nvPicPr>
        <p:blipFill>
          <a:blip r:embed="rId2"/>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5170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13792" y="1916832"/>
            <a:ext cx="8334672" cy="4493538"/>
          </a:xfrm>
          <a:prstGeom prst="rect">
            <a:avLst/>
          </a:prstGeom>
        </p:spPr>
        <p:txBody>
          <a:bodyPr wrap="square">
            <a:spAutoFit/>
          </a:bodyPr>
          <a:lstStyle/>
          <a:p>
            <a:pPr marL="342900" lvl="0" indent="-342900">
              <a:buFont typeface="Arial" pitchFamily="34" charset="0"/>
              <a:buChar char="•"/>
            </a:pPr>
            <a:r>
              <a:rPr lang="es-ES" sz="2200" dirty="0" smtClean="0" bmk="">
                <a:solidFill>
                  <a:schemeClr val="tx1">
                    <a:lumMod val="50000"/>
                    <a:lumOff val="50000"/>
                  </a:schemeClr>
                </a:solidFill>
                <a:latin typeface="Arial" pitchFamily="34" charset="0"/>
                <a:cs typeface="Arial" pitchFamily="34" charset="0"/>
              </a:rPr>
              <a:t>Pese </a:t>
            </a:r>
            <a:r>
              <a:rPr lang="es-ES" sz="2200" dirty="0" bmk="">
                <a:solidFill>
                  <a:schemeClr val="tx1">
                    <a:lumMod val="50000"/>
                    <a:lumOff val="50000"/>
                  </a:schemeClr>
                </a:solidFill>
                <a:latin typeface="Arial" pitchFamily="34" charset="0"/>
                <a:cs typeface="Arial" pitchFamily="34" charset="0"/>
              </a:rPr>
              <a:t>a estar identificadas las partes interesadas, no se ha determinado el alcance del SGSI para el proceso de agendamiento. </a:t>
            </a:r>
          </a:p>
          <a:p>
            <a:pPr marL="342900" lvl="0" indent="-342900">
              <a:buFont typeface="Arial" pitchFamily="34" charset="0"/>
              <a:buChar char="•"/>
            </a:pPr>
            <a:r>
              <a:rPr lang="es-ES" sz="2200" dirty="0" bmk="">
                <a:solidFill>
                  <a:schemeClr val="tx1">
                    <a:lumMod val="50000"/>
                    <a:lumOff val="50000"/>
                  </a:schemeClr>
                </a:solidFill>
                <a:latin typeface="Arial" pitchFamily="34" charset="0"/>
                <a:cs typeface="Arial" pitchFamily="34" charset="0"/>
              </a:rPr>
              <a:t>No se tiene conocimiento ni comunicación oficial de la alta Dirección del desempeño del cumplimiento de la política </a:t>
            </a:r>
            <a:r>
              <a:rPr lang="es-ES" sz="2200" dirty="0" smtClean="0" bmk="">
                <a:solidFill>
                  <a:schemeClr val="tx1">
                    <a:lumMod val="50000"/>
                    <a:lumOff val="50000"/>
                  </a:schemeClr>
                </a:solidFill>
                <a:latin typeface="Arial" pitchFamily="34" charset="0"/>
                <a:cs typeface="Arial" pitchFamily="34" charset="0"/>
              </a:rPr>
              <a:t>de seguridad </a:t>
            </a:r>
          </a:p>
          <a:p>
            <a:pPr marL="342900" lvl="0" indent="-342900">
              <a:buFont typeface="Arial" pitchFamily="34" charset="0"/>
              <a:buChar char="•"/>
            </a:pPr>
            <a:r>
              <a:rPr lang="es-ES" sz="2200" dirty="0" smtClean="0" bmk="">
                <a:solidFill>
                  <a:schemeClr val="tx1">
                    <a:lumMod val="50000"/>
                    <a:lumOff val="50000"/>
                  </a:schemeClr>
                </a:solidFill>
                <a:latin typeface="Arial" pitchFamily="34" charset="0"/>
                <a:cs typeface="Arial" pitchFamily="34" charset="0"/>
              </a:rPr>
              <a:t> </a:t>
            </a:r>
            <a:r>
              <a:rPr lang="es-ES" sz="2200" dirty="0" bmk="">
                <a:solidFill>
                  <a:schemeClr val="tx1">
                    <a:lumMod val="50000"/>
                    <a:lumOff val="50000"/>
                  </a:schemeClr>
                </a:solidFill>
                <a:latin typeface="Arial" pitchFamily="34" charset="0"/>
                <a:cs typeface="Arial" pitchFamily="34" charset="0"/>
              </a:rPr>
              <a:t>No se verifica el cumplimiento de la norma ISO 27000 ni EGSI en los contratos con terceros.  </a:t>
            </a:r>
          </a:p>
          <a:p>
            <a:pPr marL="342900" lvl="0" indent="-342900">
              <a:buFont typeface="Arial" pitchFamily="34" charset="0"/>
              <a:buChar char="•"/>
            </a:pPr>
            <a:r>
              <a:rPr lang="es-ES" sz="2200" dirty="0" bmk="">
                <a:solidFill>
                  <a:schemeClr val="tx1">
                    <a:lumMod val="50000"/>
                    <a:lumOff val="50000"/>
                  </a:schemeClr>
                </a:solidFill>
                <a:latin typeface="Arial" pitchFamily="34" charset="0"/>
                <a:cs typeface="Arial" pitchFamily="34" charset="0"/>
              </a:rPr>
              <a:t>Hace falta gestionar los riesgos y plan de tratamiento para mitigarlos así como la sociabilización a los funcionarios para que sean conscientes de ellos.</a:t>
            </a:r>
          </a:p>
          <a:p>
            <a:pPr marL="342900" indent="-342900">
              <a:buFont typeface="Arial" pitchFamily="34" charset="0"/>
              <a:buChar char="•"/>
            </a:pPr>
            <a:r>
              <a:rPr lang="es-ES" sz="2200" dirty="0" smtClean="0" bmk="">
                <a:solidFill>
                  <a:schemeClr val="tx1">
                    <a:lumMod val="50000"/>
                    <a:lumOff val="50000"/>
                  </a:schemeClr>
                </a:solidFill>
                <a:latin typeface="Arial" pitchFamily="34" charset="0"/>
                <a:cs typeface="Arial" pitchFamily="34" charset="0"/>
              </a:rPr>
              <a:t>No existe </a:t>
            </a:r>
            <a:r>
              <a:rPr lang="es-ES" sz="2200" dirty="0" bmk="">
                <a:solidFill>
                  <a:schemeClr val="tx1">
                    <a:lumMod val="50000"/>
                    <a:lumOff val="50000"/>
                  </a:schemeClr>
                </a:solidFill>
                <a:latin typeface="Arial" pitchFamily="34" charset="0"/>
                <a:cs typeface="Arial" pitchFamily="34" charset="0"/>
              </a:rPr>
              <a:t>un plan o programa de charlas de concientización a los </a:t>
            </a:r>
            <a:r>
              <a:rPr lang="es-ES" sz="2200" dirty="0" smtClean="0" bmk="">
                <a:solidFill>
                  <a:schemeClr val="tx1">
                    <a:lumMod val="50000"/>
                    <a:lumOff val="50000"/>
                  </a:schemeClr>
                </a:solidFill>
                <a:latin typeface="Arial" pitchFamily="34" charset="0"/>
                <a:cs typeface="Arial" pitchFamily="34" charset="0"/>
              </a:rPr>
              <a:t>funcionarios</a:t>
            </a:r>
            <a:r>
              <a:rPr lang="es-ES" sz="2200" dirty="0" bmk="">
                <a:solidFill>
                  <a:schemeClr val="tx1">
                    <a:lumMod val="50000"/>
                    <a:lumOff val="50000"/>
                  </a:schemeClr>
                </a:solidFill>
                <a:latin typeface="Arial" pitchFamily="34" charset="0"/>
                <a:cs typeface="Arial" pitchFamily="34" charset="0"/>
              </a:rPr>
              <a:t>.</a:t>
            </a:r>
          </a:p>
        </p:txBody>
      </p:sp>
      <p:sp>
        <p:nvSpPr>
          <p:cNvPr id="9" name="Title 1"/>
          <p:cNvSpPr txBox="1">
            <a:spLocks/>
          </p:cNvSpPr>
          <p:nvPr/>
        </p:nvSpPr>
        <p:spPr>
          <a:xfrm>
            <a:off x="251520" y="1196752"/>
            <a:ext cx="8496944" cy="66278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 sz="3600" dirty="0" smtClean="0">
                <a:solidFill>
                  <a:schemeClr val="tx2"/>
                </a:solidFill>
                <a:effectLst>
                  <a:outerShdw blurRad="63500" dist="38100" dir="5400000" algn="t" rotWithShape="0">
                    <a:prstClr val="black">
                      <a:alpha val="25000"/>
                    </a:prstClr>
                  </a:outerShdw>
                </a:effectLst>
                <a:latin typeface="+mn-lt"/>
              </a:rPr>
              <a:t>Resultados de la investigación de campo</a:t>
            </a:r>
            <a:endParaRPr lang="es-EC" sz="3600" dirty="0">
              <a:solidFill>
                <a:schemeClr val="tx2"/>
              </a:solidFill>
              <a:effectLst>
                <a:outerShdw blurRad="63500" dist="38100" dir="5400000" algn="t" rotWithShape="0">
                  <a:prstClr val="black">
                    <a:alpha val="25000"/>
                  </a:prstClr>
                </a:outerShdw>
              </a:effectLst>
              <a:latin typeface="+mn-lt"/>
            </a:endParaRPr>
          </a:p>
        </p:txBody>
      </p:sp>
      <p:pic>
        <p:nvPicPr>
          <p:cNvPr id="12" name="image10.jpg" descr="\\VBOXSVR\gabriel\Escritorio\espe\Gerencia_de_Sistemas\Logo_ESPE.jpg"/>
          <p:cNvPicPr/>
          <p:nvPr/>
        </p:nvPicPr>
        <p:blipFill>
          <a:blip r:embed="rId2"/>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6464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Cuadro de texto 14"/>
          <p:cNvSpPr txBox="1"/>
          <p:nvPr/>
        </p:nvSpPr>
        <p:spPr>
          <a:xfrm>
            <a:off x="1763688" y="2204862"/>
            <a:ext cx="858337" cy="792000"/>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a:solidFill>
                  <a:schemeClr val="bg1"/>
                </a:solidFill>
                <a:latin typeface="Arial" panose="020B0604020202020204" pitchFamily="34" charset="0"/>
                <a:ea typeface="Calibri"/>
                <a:cs typeface="Arial" panose="020B0604020202020204" pitchFamily="34" charset="0"/>
              </a:rPr>
              <a:t>Definir el apoyo de la Dirección</a:t>
            </a:r>
            <a:endParaRPr lang="es-EC" sz="1100" b="1" dirty="0">
              <a:solidFill>
                <a:schemeClr val="bg1"/>
              </a:solidFill>
              <a:latin typeface="Arial" panose="020B0604020202020204" pitchFamily="34" charset="0"/>
              <a:ea typeface="Calibri"/>
              <a:cs typeface="Arial" panose="020B0604020202020204" pitchFamily="34" charset="0"/>
            </a:endParaRPr>
          </a:p>
        </p:txBody>
      </p:sp>
      <p:sp>
        <p:nvSpPr>
          <p:cNvPr id="33" name="Cuadro de texto 16"/>
          <p:cNvSpPr txBox="1"/>
          <p:nvPr/>
        </p:nvSpPr>
        <p:spPr>
          <a:xfrm>
            <a:off x="409503" y="4619385"/>
            <a:ext cx="1080000" cy="1080200"/>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a:solidFill>
                  <a:schemeClr val="bg1"/>
                </a:solidFill>
                <a:latin typeface="Arial" panose="020B0604020202020204" pitchFamily="34" charset="0"/>
                <a:ea typeface="Calibri"/>
                <a:cs typeface="Arial" panose="020B0604020202020204" pitchFamily="34" charset="0"/>
              </a:rPr>
              <a:t>Análisis de las </a:t>
            </a:r>
            <a:r>
              <a:rPr lang="es-ES" sz="1100" b="1" dirty="0" smtClean="0">
                <a:solidFill>
                  <a:schemeClr val="bg1"/>
                </a:solidFill>
                <a:latin typeface="Arial" panose="020B0604020202020204" pitchFamily="34" charset="0"/>
                <a:ea typeface="Calibri"/>
                <a:cs typeface="Arial" panose="020B0604020202020204" pitchFamily="34" charset="0"/>
              </a:rPr>
              <a:t> </a:t>
            </a:r>
            <a:r>
              <a:rPr lang="es-ES" sz="1100" b="1" dirty="0">
                <a:solidFill>
                  <a:schemeClr val="bg1"/>
                </a:solidFill>
                <a:latin typeface="Arial" panose="020B0604020202020204" pitchFamily="34" charset="0"/>
                <a:ea typeface="Calibri"/>
                <a:cs typeface="Arial" panose="020B0604020202020204" pitchFamily="34" charset="0"/>
              </a:rPr>
              <a:t>expectativas de </a:t>
            </a:r>
            <a:r>
              <a:rPr lang="es-ES" sz="1100" b="1" dirty="0" smtClean="0">
                <a:solidFill>
                  <a:schemeClr val="bg1"/>
                </a:solidFill>
                <a:latin typeface="Arial" panose="020B0604020202020204" pitchFamily="34" charset="0"/>
                <a:ea typeface="Calibri"/>
                <a:cs typeface="Arial" panose="020B0604020202020204" pitchFamily="34" charset="0"/>
              </a:rPr>
              <a:t>interesados</a:t>
            </a:r>
            <a:endParaRPr lang="es-EC" sz="1100" b="1" dirty="0">
              <a:solidFill>
                <a:schemeClr val="bg1"/>
              </a:solidFill>
              <a:latin typeface="Arial" panose="020B0604020202020204" pitchFamily="34" charset="0"/>
              <a:ea typeface="Calibri"/>
              <a:cs typeface="Arial" panose="020B0604020202020204" pitchFamily="34" charset="0"/>
            </a:endParaRPr>
          </a:p>
        </p:txBody>
      </p:sp>
      <p:sp>
        <p:nvSpPr>
          <p:cNvPr id="34" name="Cuadro de texto 17"/>
          <p:cNvSpPr txBox="1"/>
          <p:nvPr/>
        </p:nvSpPr>
        <p:spPr>
          <a:xfrm>
            <a:off x="395536" y="5733255"/>
            <a:ext cx="1125524" cy="854647"/>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smtClean="0">
                <a:solidFill>
                  <a:schemeClr val="bg1"/>
                </a:solidFill>
                <a:latin typeface="Arial" panose="020B0604020202020204" pitchFamily="34" charset="0"/>
                <a:ea typeface="Calibri"/>
                <a:cs typeface="Arial" panose="020B0604020202020204" pitchFamily="34" charset="0"/>
              </a:rPr>
              <a:t>Análisis y definición </a:t>
            </a:r>
            <a:r>
              <a:rPr lang="es-ES" sz="1100" b="1" dirty="0">
                <a:solidFill>
                  <a:schemeClr val="bg1"/>
                </a:solidFill>
                <a:latin typeface="Arial" panose="020B0604020202020204" pitchFamily="34" charset="0"/>
                <a:ea typeface="Calibri"/>
                <a:cs typeface="Arial" panose="020B0604020202020204" pitchFamily="34" charset="0"/>
              </a:rPr>
              <a:t>del Alcance del SGSI</a:t>
            </a:r>
            <a:endParaRPr lang="es-EC" sz="1100" b="1" dirty="0">
              <a:solidFill>
                <a:schemeClr val="bg1"/>
              </a:solidFill>
              <a:latin typeface="Arial" panose="020B0604020202020204" pitchFamily="34" charset="0"/>
              <a:ea typeface="Calibri"/>
              <a:cs typeface="Arial" panose="020B0604020202020204" pitchFamily="34" charset="0"/>
            </a:endParaRPr>
          </a:p>
        </p:txBody>
      </p:sp>
      <p:sp>
        <p:nvSpPr>
          <p:cNvPr id="35" name="Cuadro de texto 11"/>
          <p:cNvSpPr txBox="1"/>
          <p:nvPr/>
        </p:nvSpPr>
        <p:spPr>
          <a:xfrm>
            <a:off x="426554" y="2204944"/>
            <a:ext cx="1080000" cy="720000"/>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a:solidFill>
                  <a:schemeClr val="bg1"/>
                </a:solidFill>
                <a:latin typeface="Arial" panose="020B0604020202020204" pitchFamily="34" charset="0"/>
                <a:ea typeface="Calibri"/>
                <a:cs typeface="Arial" panose="020B0604020202020204" pitchFamily="34" charset="0"/>
              </a:rPr>
              <a:t>Conformar la comisión del Proyecto</a:t>
            </a:r>
            <a:endParaRPr lang="es-EC" sz="1100" b="1" dirty="0">
              <a:solidFill>
                <a:schemeClr val="bg1"/>
              </a:solidFill>
              <a:latin typeface="Arial" panose="020B0604020202020204" pitchFamily="34" charset="0"/>
              <a:ea typeface="Calibri"/>
              <a:cs typeface="Arial" panose="020B0604020202020204" pitchFamily="34" charset="0"/>
            </a:endParaRPr>
          </a:p>
        </p:txBody>
      </p:sp>
      <p:sp>
        <p:nvSpPr>
          <p:cNvPr id="36" name="Cuadro de texto 12"/>
          <p:cNvSpPr txBox="1"/>
          <p:nvPr/>
        </p:nvSpPr>
        <p:spPr>
          <a:xfrm>
            <a:off x="406496" y="2997032"/>
            <a:ext cx="1080000" cy="720000"/>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a:solidFill>
                  <a:schemeClr val="bg1"/>
                </a:solidFill>
                <a:latin typeface="Arial" panose="020B0604020202020204" pitchFamily="34" charset="0"/>
                <a:ea typeface="Calibri"/>
                <a:cs typeface="Arial" panose="020B0604020202020204" pitchFamily="34" charset="0"/>
              </a:rPr>
              <a:t>Desarrollo del  caso de negocio</a:t>
            </a:r>
            <a:endParaRPr lang="es-EC" sz="1100" b="1" dirty="0">
              <a:solidFill>
                <a:schemeClr val="bg1"/>
              </a:solidFill>
              <a:latin typeface="Arial" panose="020B0604020202020204" pitchFamily="34" charset="0"/>
              <a:ea typeface="Calibri"/>
              <a:cs typeface="Arial" panose="020B0604020202020204" pitchFamily="34" charset="0"/>
            </a:endParaRPr>
          </a:p>
        </p:txBody>
      </p:sp>
      <p:sp>
        <p:nvSpPr>
          <p:cNvPr id="37" name="Cuadro de texto 13"/>
          <p:cNvSpPr txBox="1"/>
          <p:nvPr/>
        </p:nvSpPr>
        <p:spPr>
          <a:xfrm>
            <a:off x="406496" y="3825124"/>
            <a:ext cx="1080000" cy="720000"/>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a:solidFill>
                  <a:schemeClr val="bg1"/>
                </a:solidFill>
                <a:latin typeface="Arial" panose="020B0604020202020204" pitchFamily="34" charset="0"/>
                <a:ea typeface="Calibri"/>
                <a:cs typeface="Arial" panose="020B0604020202020204" pitchFamily="34" charset="0"/>
              </a:rPr>
              <a:t>Desarrollar el Plan inicial de trabajo</a:t>
            </a:r>
            <a:endParaRPr lang="es-EC" sz="1100" b="1" dirty="0">
              <a:solidFill>
                <a:schemeClr val="bg1"/>
              </a:solidFill>
              <a:latin typeface="Arial" panose="020B0604020202020204" pitchFamily="34" charset="0"/>
              <a:ea typeface="Calibri"/>
              <a:cs typeface="Arial" panose="020B0604020202020204" pitchFamily="34" charset="0"/>
            </a:endParaRPr>
          </a:p>
        </p:txBody>
      </p:sp>
      <p:sp>
        <p:nvSpPr>
          <p:cNvPr id="40" name="Cuadro de texto 18"/>
          <p:cNvSpPr txBox="1"/>
          <p:nvPr/>
        </p:nvSpPr>
        <p:spPr>
          <a:xfrm>
            <a:off x="1795663" y="4005064"/>
            <a:ext cx="864095" cy="1368152"/>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a:solidFill>
                  <a:schemeClr val="bg1"/>
                </a:solidFill>
                <a:latin typeface="Arial" panose="020B0604020202020204" pitchFamily="34" charset="0"/>
                <a:ea typeface="Calibri"/>
                <a:cs typeface="Arial" panose="020B0604020202020204" pitchFamily="34" charset="0"/>
              </a:rPr>
              <a:t>Definir la Política de Seguridad de Información</a:t>
            </a:r>
            <a:endParaRPr lang="es-EC" sz="1100" b="1" dirty="0">
              <a:solidFill>
                <a:schemeClr val="bg1"/>
              </a:solidFill>
              <a:latin typeface="Arial" panose="020B0604020202020204" pitchFamily="34" charset="0"/>
              <a:ea typeface="Calibri"/>
              <a:cs typeface="Arial" panose="020B0604020202020204" pitchFamily="34" charset="0"/>
            </a:endParaRPr>
          </a:p>
        </p:txBody>
      </p:sp>
      <p:sp>
        <p:nvSpPr>
          <p:cNvPr id="41" name="Cuadro de texto 18"/>
          <p:cNvSpPr txBox="1"/>
          <p:nvPr/>
        </p:nvSpPr>
        <p:spPr>
          <a:xfrm>
            <a:off x="1795663" y="5445224"/>
            <a:ext cx="904129" cy="858298"/>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a:solidFill>
                  <a:schemeClr val="bg1"/>
                </a:solidFill>
                <a:latin typeface="Arial" panose="020B0604020202020204" pitchFamily="34" charset="0"/>
                <a:ea typeface="Calibri"/>
                <a:cs typeface="Arial" panose="020B0604020202020204" pitchFamily="34" charset="0"/>
              </a:rPr>
              <a:t>Definir los roles </a:t>
            </a:r>
            <a:r>
              <a:rPr lang="es-ES" sz="1100" b="1" dirty="0" smtClean="0">
                <a:solidFill>
                  <a:schemeClr val="bg1"/>
                </a:solidFill>
                <a:latin typeface="Arial" panose="020B0604020202020204" pitchFamily="34" charset="0"/>
                <a:ea typeface="Calibri"/>
                <a:cs typeface="Arial" panose="020B0604020202020204" pitchFamily="34" charset="0"/>
              </a:rPr>
              <a:t>y responsabilidades </a:t>
            </a:r>
            <a:r>
              <a:rPr lang="es-ES" sz="1100" b="1" dirty="0">
                <a:solidFill>
                  <a:schemeClr val="bg1"/>
                </a:solidFill>
                <a:latin typeface="Arial" panose="020B0604020202020204" pitchFamily="34" charset="0"/>
                <a:ea typeface="Calibri"/>
                <a:cs typeface="Arial" panose="020B0604020202020204" pitchFamily="34" charset="0"/>
              </a:rPr>
              <a:t>y </a:t>
            </a:r>
            <a:endParaRPr lang="es-EC" sz="1100" b="1" dirty="0">
              <a:solidFill>
                <a:schemeClr val="bg1"/>
              </a:solidFill>
              <a:latin typeface="Arial" panose="020B0604020202020204" pitchFamily="34" charset="0"/>
              <a:ea typeface="Calibri"/>
              <a:cs typeface="Arial" panose="020B0604020202020204" pitchFamily="34" charset="0"/>
            </a:endParaRPr>
          </a:p>
        </p:txBody>
      </p:sp>
      <p:sp>
        <p:nvSpPr>
          <p:cNvPr id="16" name="15 Rectángulo"/>
          <p:cNvSpPr/>
          <p:nvPr/>
        </p:nvSpPr>
        <p:spPr>
          <a:xfrm>
            <a:off x="251521" y="836712"/>
            <a:ext cx="4608512" cy="576064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Rectángulo"/>
          <p:cNvSpPr/>
          <p:nvPr/>
        </p:nvSpPr>
        <p:spPr>
          <a:xfrm>
            <a:off x="7812360" y="827263"/>
            <a:ext cx="1224136" cy="5760640"/>
          </a:xfrm>
          <a:prstGeom prst="rect">
            <a:avLst/>
          </a:prstGeom>
          <a:no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Rectángulo"/>
          <p:cNvSpPr/>
          <p:nvPr/>
        </p:nvSpPr>
        <p:spPr>
          <a:xfrm>
            <a:off x="6516216" y="836712"/>
            <a:ext cx="1188531" cy="5760640"/>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Rectángulo"/>
          <p:cNvSpPr/>
          <p:nvPr/>
        </p:nvSpPr>
        <p:spPr>
          <a:xfrm>
            <a:off x="5004048" y="827263"/>
            <a:ext cx="1308730" cy="5760640"/>
          </a:xfrm>
          <a:prstGeom prst="rect">
            <a:avLst/>
          </a:prstGeom>
          <a:no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Cuadro de texto 11"/>
          <p:cNvSpPr txBox="1"/>
          <p:nvPr/>
        </p:nvSpPr>
        <p:spPr>
          <a:xfrm>
            <a:off x="441060" y="1340768"/>
            <a:ext cx="1080000" cy="720000"/>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C" sz="1100" b="1" dirty="0" smtClean="0">
                <a:solidFill>
                  <a:schemeClr val="bg1"/>
                </a:solidFill>
                <a:effectLst/>
                <a:latin typeface="Arial" panose="020B0604020202020204" pitchFamily="34" charset="0"/>
                <a:ea typeface="Calibri"/>
                <a:cs typeface="Arial" panose="020B0604020202020204" pitchFamily="34" charset="0"/>
              </a:rPr>
              <a:t>4. Contexto de la Organización </a:t>
            </a:r>
            <a:endParaRPr lang="es-EC" sz="1100" b="1" dirty="0">
              <a:solidFill>
                <a:schemeClr val="bg1"/>
              </a:solidFill>
              <a:effectLst/>
              <a:latin typeface="Arial" panose="020B0604020202020204" pitchFamily="34" charset="0"/>
              <a:ea typeface="Calibri"/>
              <a:cs typeface="Arial" panose="020B0604020202020204" pitchFamily="34" charset="0"/>
            </a:endParaRPr>
          </a:p>
        </p:txBody>
      </p:sp>
      <p:sp>
        <p:nvSpPr>
          <p:cNvPr id="21" name="Cuadro de texto 11"/>
          <p:cNvSpPr txBox="1"/>
          <p:nvPr/>
        </p:nvSpPr>
        <p:spPr>
          <a:xfrm>
            <a:off x="1763688" y="1340768"/>
            <a:ext cx="858337" cy="720000"/>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C" sz="1100" b="1" dirty="0" smtClean="0">
                <a:solidFill>
                  <a:schemeClr val="bg1"/>
                </a:solidFill>
                <a:latin typeface="Arial" panose="020B0604020202020204" pitchFamily="34" charset="0"/>
                <a:ea typeface="Calibri"/>
                <a:cs typeface="Arial" panose="020B0604020202020204" pitchFamily="34" charset="0"/>
              </a:rPr>
              <a:t>5 Liderazgo</a:t>
            </a:r>
            <a:endParaRPr lang="es-EC" sz="1100" b="1" dirty="0">
              <a:solidFill>
                <a:schemeClr val="bg1"/>
              </a:solidFill>
              <a:effectLst/>
              <a:latin typeface="Arial" panose="020B0604020202020204" pitchFamily="34" charset="0"/>
              <a:ea typeface="Calibri"/>
              <a:cs typeface="Arial" panose="020B0604020202020204" pitchFamily="34" charset="0"/>
            </a:endParaRPr>
          </a:p>
        </p:txBody>
      </p:sp>
      <p:sp>
        <p:nvSpPr>
          <p:cNvPr id="22" name="Cuadro de texto 11"/>
          <p:cNvSpPr txBox="1"/>
          <p:nvPr/>
        </p:nvSpPr>
        <p:spPr>
          <a:xfrm>
            <a:off x="2843807" y="1346330"/>
            <a:ext cx="936000" cy="720000"/>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C" sz="1100" b="1" dirty="0" smtClean="0">
                <a:solidFill>
                  <a:schemeClr val="bg1"/>
                </a:solidFill>
                <a:latin typeface="Arial" panose="020B0604020202020204" pitchFamily="34" charset="0"/>
                <a:ea typeface="Calibri"/>
                <a:cs typeface="Arial" panose="020B0604020202020204" pitchFamily="34" charset="0"/>
              </a:rPr>
              <a:t>6 Planeación</a:t>
            </a:r>
            <a:endParaRPr lang="es-EC" sz="1100" b="1" dirty="0">
              <a:solidFill>
                <a:schemeClr val="bg1"/>
              </a:solidFill>
              <a:effectLst/>
              <a:latin typeface="Arial" panose="020B0604020202020204" pitchFamily="34" charset="0"/>
              <a:ea typeface="Calibri"/>
              <a:cs typeface="Arial" panose="020B0604020202020204" pitchFamily="34" charset="0"/>
            </a:endParaRPr>
          </a:p>
        </p:txBody>
      </p:sp>
      <p:sp>
        <p:nvSpPr>
          <p:cNvPr id="23" name="Cuadro de texto 11"/>
          <p:cNvSpPr txBox="1"/>
          <p:nvPr/>
        </p:nvSpPr>
        <p:spPr>
          <a:xfrm>
            <a:off x="3899089" y="1346330"/>
            <a:ext cx="720000" cy="720000"/>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C" sz="1100" b="1" dirty="0" smtClean="0">
                <a:solidFill>
                  <a:schemeClr val="bg1"/>
                </a:solidFill>
                <a:latin typeface="Arial" panose="020B0604020202020204" pitchFamily="34" charset="0"/>
                <a:ea typeface="Calibri"/>
                <a:cs typeface="Arial" panose="020B0604020202020204" pitchFamily="34" charset="0"/>
              </a:rPr>
              <a:t>7 Soporte </a:t>
            </a:r>
            <a:endParaRPr lang="es-EC" sz="1100" b="1" dirty="0">
              <a:solidFill>
                <a:schemeClr val="bg1"/>
              </a:solidFill>
              <a:effectLst/>
              <a:latin typeface="Arial" panose="020B0604020202020204" pitchFamily="34" charset="0"/>
              <a:ea typeface="Calibri"/>
              <a:cs typeface="Arial" panose="020B0604020202020204" pitchFamily="34" charset="0"/>
            </a:endParaRPr>
          </a:p>
        </p:txBody>
      </p:sp>
      <p:sp>
        <p:nvSpPr>
          <p:cNvPr id="24" name="Cuadro de texto 14"/>
          <p:cNvSpPr txBox="1"/>
          <p:nvPr/>
        </p:nvSpPr>
        <p:spPr>
          <a:xfrm>
            <a:off x="2845463" y="2204944"/>
            <a:ext cx="864573" cy="1080120"/>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a:solidFill>
                  <a:schemeClr val="bg1"/>
                </a:solidFill>
                <a:latin typeface="Arial" panose="020B0604020202020204" pitchFamily="34" charset="0"/>
                <a:ea typeface="Calibri"/>
                <a:cs typeface="Arial" panose="020B0604020202020204" pitchFamily="34" charset="0"/>
              </a:rPr>
              <a:t>Metodología </a:t>
            </a:r>
            <a:r>
              <a:rPr lang="es-ES" sz="1100" b="1" dirty="0" smtClean="0">
                <a:solidFill>
                  <a:schemeClr val="bg1"/>
                </a:solidFill>
                <a:latin typeface="Arial" panose="020B0604020202020204" pitchFamily="34" charset="0"/>
                <a:ea typeface="Calibri"/>
                <a:cs typeface="Arial" panose="020B0604020202020204" pitchFamily="34" charset="0"/>
              </a:rPr>
              <a:t>tratamiento </a:t>
            </a:r>
            <a:r>
              <a:rPr lang="es-ES" sz="1100" b="1" dirty="0">
                <a:solidFill>
                  <a:schemeClr val="bg1"/>
                </a:solidFill>
                <a:latin typeface="Arial" panose="020B0604020202020204" pitchFamily="34" charset="0"/>
                <a:ea typeface="Calibri"/>
                <a:cs typeface="Arial" panose="020B0604020202020204" pitchFamily="34" charset="0"/>
              </a:rPr>
              <a:t>d</a:t>
            </a:r>
            <a:r>
              <a:rPr lang="es-ES" sz="1100" b="1" dirty="0" smtClean="0">
                <a:solidFill>
                  <a:schemeClr val="bg1"/>
                </a:solidFill>
                <a:latin typeface="Arial" panose="020B0604020202020204" pitchFamily="34" charset="0"/>
                <a:ea typeface="Calibri"/>
                <a:cs typeface="Arial" panose="020B0604020202020204" pitchFamily="34" charset="0"/>
              </a:rPr>
              <a:t>e </a:t>
            </a:r>
            <a:r>
              <a:rPr lang="es-ES" sz="1100" b="1" dirty="0">
                <a:solidFill>
                  <a:schemeClr val="bg1"/>
                </a:solidFill>
                <a:latin typeface="Arial" panose="020B0604020202020204" pitchFamily="34" charset="0"/>
                <a:ea typeface="Calibri"/>
                <a:cs typeface="Arial" panose="020B0604020202020204" pitchFamily="34" charset="0"/>
              </a:rPr>
              <a:t>riesgos</a:t>
            </a:r>
            <a:endParaRPr lang="es-EC" sz="1100" b="1" dirty="0">
              <a:solidFill>
                <a:schemeClr val="bg1"/>
              </a:solidFill>
              <a:latin typeface="Arial" panose="020B0604020202020204" pitchFamily="34" charset="0"/>
              <a:ea typeface="Calibri"/>
              <a:cs typeface="Arial" panose="020B0604020202020204" pitchFamily="34" charset="0"/>
            </a:endParaRPr>
          </a:p>
        </p:txBody>
      </p:sp>
      <p:sp>
        <p:nvSpPr>
          <p:cNvPr id="25" name="Cuadro de texto 14"/>
          <p:cNvSpPr txBox="1"/>
          <p:nvPr/>
        </p:nvSpPr>
        <p:spPr>
          <a:xfrm>
            <a:off x="3899089" y="2204864"/>
            <a:ext cx="720000" cy="1293245"/>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smtClean="0">
                <a:solidFill>
                  <a:schemeClr val="bg1"/>
                </a:solidFill>
                <a:latin typeface="Arial" panose="020B0604020202020204" pitchFamily="34" charset="0"/>
                <a:ea typeface="Calibri"/>
                <a:cs typeface="Arial" panose="020B0604020202020204" pitchFamily="34" charset="0"/>
              </a:rPr>
              <a:t>Plan </a:t>
            </a:r>
            <a:r>
              <a:rPr lang="es-ES" sz="1100" b="1" dirty="0">
                <a:solidFill>
                  <a:schemeClr val="bg1"/>
                </a:solidFill>
                <a:latin typeface="Arial" panose="020B0604020202020204" pitchFamily="34" charset="0"/>
                <a:ea typeface="Calibri"/>
                <a:cs typeface="Arial" panose="020B0604020202020204" pitchFamily="34" charset="0"/>
              </a:rPr>
              <a:t>de comunicación y concienciación</a:t>
            </a:r>
            <a:endParaRPr lang="es-EC" sz="1100" b="1" dirty="0">
              <a:solidFill>
                <a:schemeClr val="bg1"/>
              </a:solidFill>
              <a:latin typeface="Arial" panose="020B0604020202020204" pitchFamily="34" charset="0"/>
              <a:ea typeface="Calibri"/>
              <a:cs typeface="Arial" panose="020B0604020202020204" pitchFamily="34" charset="0"/>
            </a:endParaRPr>
          </a:p>
        </p:txBody>
      </p:sp>
      <p:sp>
        <p:nvSpPr>
          <p:cNvPr id="26" name="Cuadro de texto 14"/>
          <p:cNvSpPr txBox="1"/>
          <p:nvPr/>
        </p:nvSpPr>
        <p:spPr>
          <a:xfrm>
            <a:off x="2845464" y="4509120"/>
            <a:ext cx="864573" cy="1080040"/>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smtClean="0">
                <a:solidFill>
                  <a:schemeClr val="bg1"/>
                </a:solidFill>
                <a:latin typeface="Arial" panose="020B0604020202020204" pitchFamily="34" charset="0"/>
                <a:ea typeface="Calibri"/>
                <a:cs typeface="Arial" panose="020B0604020202020204" pitchFamily="34" charset="0"/>
              </a:rPr>
              <a:t>Selección de controles para los </a:t>
            </a:r>
            <a:r>
              <a:rPr lang="es-ES" sz="1100" b="1" dirty="0">
                <a:solidFill>
                  <a:schemeClr val="bg1"/>
                </a:solidFill>
                <a:latin typeface="Arial" panose="020B0604020202020204" pitchFamily="34" charset="0"/>
                <a:ea typeface="Calibri"/>
                <a:cs typeface="Arial" panose="020B0604020202020204" pitchFamily="34" charset="0"/>
              </a:rPr>
              <a:t>riesgos</a:t>
            </a:r>
            <a:endParaRPr lang="es-EC" sz="1100" b="1" dirty="0">
              <a:solidFill>
                <a:schemeClr val="bg1"/>
              </a:solidFill>
              <a:latin typeface="Arial" panose="020B0604020202020204" pitchFamily="34" charset="0"/>
              <a:ea typeface="Calibri"/>
              <a:cs typeface="Arial" panose="020B0604020202020204" pitchFamily="34" charset="0"/>
            </a:endParaRPr>
          </a:p>
        </p:txBody>
      </p:sp>
      <p:sp>
        <p:nvSpPr>
          <p:cNvPr id="27" name="Cuadro de texto 14"/>
          <p:cNvSpPr txBox="1"/>
          <p:nvPr/>
        </p:nvSpPr>
        <p:spPr>
          <a:xfrm>
            <a:off x="2845465" y="3501088"/>
            <a:ext cx="864572" cy="864016"/>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smtClean="0">
                <a:solidFill>
                  <a:schemeClr val="bg1"/>
                </a:solidFill>
                <a:latin typeface="Arial" panose="020B0604020202020204" pitchFamily="34" charset="0"/>
                <a:ea typeface="Calibri"/>
                <a:cs typeface="Arial" panose="020B0604020202020204" pitchFamily="34" charset="0"/>
              </a:rPr>
              <a:t>Plan </a:t>
            </a:r>
            <a:r>
              <a:rPr lang="es-ES" sz="1100" b="1" dirty="0">
                <a:solidFill>
                  <a:schemeClr val="bg1"/>
                </a:solidFill>
                <a:latin typeface="Arial" panose="020B0604020202020204" pitchFamily="34" charset="0"/>
                <a:ea typeface="Calibri"/>
                <a:cs typeface="Arial" panose="020B0604020202020204" pitchFamily="34" charset="0"/>
              </a:rPr>
              <a:t>de tratamiento de riesgos </a:t>
            </a:r>
            <a:endParaRPr lang="es-EC" sz="1100" b="1" dirty="0">
              <a:solidFill>
                <a:schemeClr val="bg1"/>
              </a:solidFill>
              <a:latin typeface="Arial" panose="020B0604020202020204" pitchFamily="34" charset="0"/>
              <a:ea typeface="Calibri"/>
              <a:cs typeface="Arial" panose="020B0604020202020204" pitchFamily="34" charset="0"/>
            </a:endParaRPr>
          </a:p>
        </p:txBody>
      </p:sp>
      <p:sp>
        <p:nvSpPr>
          <p:cNvPr id="28" name="Cuadro de texto 11"/>
          <p:cNvSpPr txBox="1"/>
          <p:nvPr/>
        </p:nvSpPr>
        <p:spPr>
          <a:xfrm>
            <a:off x="6588224" y="1354166"/>
            <a:ext cx="984192" cy="922785"/>
          </a:xfrm>
          <a:prstGeom prst="rect">
            <a:avLst/>
          </a:prstGeom>
          <a:solidFill>
            <a:schemeClr val="accent5">
              <a:lumMod val="40000"/>
              <a:lumOff val="60000"/>
            </a:schemeClr>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C" sz="1100" b="1" dirty="0" smtClean="0">
                <a:latin typeface="Arial" panose="020B0604020202020204" pitchFamily="34" charset="0"/>
                <a:ea typeface="Calibri"/>
                <a:cs typeface="Arial" panose="020B0604020202020204" pitchFamily="34" charset="0"/>
              </a:rPr>
              <a:t>9. Evaluación del desempeño</a:t>
            </a:r>
            <a:endParaRPr lang="es-EC" sz="1100" b="1" dirty="0">
              <a:effectLst/>
              <a:latin typeface="Arial" panose="020B0604020202020204" pitchFamily="34" charset="0"/>
              <a:ea typeface="Calibri"/>
              <a:cs typeface="Arial" panose="020B0604020202020204" pitchFamily="34" charset="0"/>
            </a:endParaRPr>
          </a:p>
        </p:txBody>
      </p:sp>
      <p:sp>
        <p:nvSpPr>
          <p:cNvPr id="29" name="Cuadro de texto 11"/>
          <p:cNvSpPr txBox="1"/>
          <p:nvPr/>
        </p:nvSpPr>
        <p:spPr>
          <a:xfrm>
            <a:off x="5148064" y="1340768"/>
            <a:ext cx="1080000" cy="720000"/>
          </a:xfrm>
          <a:prstGeom prst="rect">
            <a:avLst/>
          </a:prstGeom>
          <a:solidFill>
            <a:schemeClr val="accent3">
              <a:lumMod val="40000"/>
              <a:lumOff val="60000"/>
            </a:schemeClr>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C" sz="1100" b="1" dirty="0" smtClean="0">
                <a:solidFill>
                  <a:schemeClr val="tx1"/>
                </a:solidFill>
                <a:latin typeface="Arial" panose="020B0604020202020204" pitchFamily="34" charset="0"/>
                <a:ea typeface="Calibri"/>
                <a:cs typeface="Arial" panose="020B0604020202020204" pitchFamily="34" charset="0"/>
              </a:rPr>
              <a:t>8 Operación </a:t>
            </a:r>
            <a:endParaRPr lang="es-EC" sz="1100" b="1" dirty="0">
              <a:solidFill>
                <a:schemeClr val="tx1"/>
              </a:solidFill>
              <a:effectLst/>
              <a:latin typeface="Arial" panose="020B0604020202020204" pitchFamily="34" charset="0"/>
              <a:ea typeface="Calibri"/>
              <a:cs typeface="Arial" panose="020B0604020202020204" pitchFamily="34" charset="0"/>
            </a:endParaRPr>
          </a:p>
        </p:txBody>
      </p:sp>
      <p:sp>
        <p:nvSpPr>
          <p:cNvPr id="30" name="Cuadro de texto 11"/>
          <p:cNvSpPr txBox="1"/>
          <p:nvPr/>
        </p:nvSpPr>
        <p:spPr>
          <a:xfrm>
            <a:off x="7884368" y="1356692"/>
            <a:ext cx="1080000" cy="720000"/>
          </a:xfrm>
          <a:prstGeom prst="rect">
            <a:avLst/>
          </a:prstGeom>
          <a:solidFill>
            <a:srgbClr val="BFB7BF"/>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C" sz="1100" dirty="0" smtClean="0">
                <a:latin typeface="Arial" panose="020B0604020202020204" pitchFamily="34" charset="0"/>
                <a:ea typeface="Calibri"/>
                <a:cs typeface="Arial" panose="020B0604020202020204" pitchFamily="34" charset="0"/>
              </a:rPr>
              <a:t>10. Mejora</a:t>
            </a:r>
            <a:endParaRPr lang="es-EC" sz="1100" dirty="0">
              <a:effectLst/>
              <a:latin typeface="Arial" panose="020B0604020202020204" pitchFamily="34" charset="0"/>
              <a:ea typeface="Calibri"/>
              <a:cs typeface="Arial" panose="020B0604020202020204" pitchFamily="34" charset="0"/>
            </a:endParaRPr>
          </a:p>
        </p:txBody>
      </p:sp>
      <p:sp>
        <p:nvSpPr>
          <p:cNvPr id="39" name="Cuadro de texto 14"/>
          <p:cNvSpPr txBox="1"/>
          <p:nvPr/>
        </p:nvSpPr>
        <p:spPr>
          <a:xfrm>
            <a:off x="6588224" y="2492976"/>
            <a:ext cx="1008112" cy="935984"/>
          </a:xfrm>
          <a:prstGeom prst="rect">
            <a:avLst/>
          </a:prstGeom>
          <a:solidFill>
            <a:schemeClr val="accent5">
              <a:lumMod val="40000"/>
              <a:lumOff val="60000"/>
            </a:schemeClr>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a:latin typeface="Arial" panose="020B0604020202020204" pitchFamily="34" charset="0"/>
                <a:ea typeface="Calibri"/>
                <a:cs typeface="Arial" panose="020B0604020202020204" pitchFamily="34" charset="0"/>
              </a:rPr>
              <a:t>Elaborar </a:t>
            </a:r>
            <a:r>
              <a:rPr lang="es-ES" sz="1100" b="1" dirty="0" smtClean="0">
                <a:latin typeface="Arial" panose="020B0604020202020204" pitchFamily="34" charset="0"/>
                <a:ea typeface="Calibri"/>
                <a:cs typeface="Arial" panose="020B0604020202020204" pitchFamily="34" charset="0"/>
              </a:rPr>
              <a:t>auditorías </a:t>
            </a:r>
            <a:r>
              <a:rPr lang="es-ES" sz="1100" b="1" dirty="0">
                <a:latin typeface="Arial" panose="020B0604020202020204" pitchFamily="34" charset="0"/>
                <a:ea typeface="Calibri"/>
                <a:cs typeface="Arial" panose="020B0604020202020204" pitchFamily="34" charset="0"/>
              </a:rPr>
              <a:t>internas del SGSI</a:t>
            </a:r>
            <a:endParaRPr lang="es-EC" sz="1100" b="1" dirty="0">
              <a:latin typeface="Arial" panose="020B0604020202020204" pitchFamily="34" charset="0"/>
              <a:ea typeface="Calibri"/>
              <a:cs typeface="Arial" panose="020B0604020202020204" pitchFamily="34" charset="0"/>
            </a:endParaRPr>
          </a:p>
        </p:txBody>
      </p:sp>
      <p:sp>
        <p:nvSpPr>
          <p:cNvPr id="42" name="Cuadro de texto 14"/>
          <p:cNvSpPr txBox="1"/>
          <p:nvPr/>
        </p:nvSpPr>
        <p:spPr>
          <a:xfrm>
            <a:off x="5157236" y="3573016"/>
            <a:ext cx="1070828" cy="1080120"/>
          </a:xfrm>
          <a:prstGeom prst="rect">
            <a:avLst/>
          </a:prstGeom>
          <a:solidFill>
            <a:schemeClr val="accent3">
              <a:lumMod val="40000"/>
              <a:lumOff val="60000"/>
            </a:schemeClr>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smtClean="0">
                <a:solidFill>
                  <a:schemeClr val="tx1"/>
                </a:solidFill>
                <a:latin typeface="Arial" panose="020B0604020202020204" pitchFamily="34" charset="0"/>
                <a:ea typeface="Calibri"/>
                <a:cs typeface="Arial" panose="020B0604020202020204" pitchFamily="34" charset="0"/>
              </a:rPr>
              <a:t>Procesos </a:t>
            </a:r>
            <a:r>
              <a:rPr lang="es-ES" sz="1100" b="1" dirty="0">
                <a:solidFill>
                  <a:schemeClr val="tx1"/>
                </a:solidFill>
                <a:latin typeface="Arial" panose="020B0604020202020204" pitchFamily="34" charset="0"/>
                <a:ea typeface="Calibri"/>
                <a:cs typeface="Arial" panose="020B0604020202020204" pitchFamily="34" charset="0"/>
              </a:rPr>
              <a:t>para evaluar el </a:t>
            </a:r>
            <a:r>
              <a:rPr lang="es-ES" sz="1100" b="1" dirty="0" smtClean="0">
                <a:solidFill>
                  <a:schemeClr val="tx1"/>
                </a:solidFill>
                <a:latin typeface="Arial" panose="020B0604020202020204" pitchFamily="34" charset="0"/>
                <a:ea typeface="Calibri"/>
                <a:cs typeface="Arial" panose="020B0604020202020204" pitchFamily="34" charset="0"/>
              </a:rPr>
              <a:t>desempeño  y eficacia</a:t>
            </a:r>
            <a:endParaRPr lang="es-EC" sz="1100" b="1" dirty="0">
              <a:solidFill>
                <a:schemeClr val="tx1"/>
              </a:solidFill>
              <a:latin typeface="Arial" panose="020B0604020202020204" pitchFamily="34" charset="0"/>
              <a:ea typeface="Calibri"/>
              <a:cs typeface="Arial" panose="020B0604020202020204" pitchFamily="34" charset="0"/>
            </a:endParaRPr>
          </a:p>
        </p:txBody>
      </p:sp>
      <p:sp>
        <p:nvSpPr>
          <p:cNvPr id="43" name="Cuadro de texto 14"/>
          <p:cNvSpPr txBox="1"/>
          <p:nvPr/>
        </p:nvSpPr>
        <p:spPr>
          <a:xfrm>
            <a:off x="5148064" y="2276952"/>
            <a:ext cx="1080000" cy="1080040"/>
          </a:xfrm>
          <a:prstGeom prst="rect">
            <a:avLst/>
          </a:prstGeom>
          <a:solidFill>
            <a:schemeClr val="accent3">
              <a:lumMod val="40000"/>
              <a:lumOff val="60000"/>
            </a:schemeClr>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a:solidFill>
                  <a:schemeClr val="tx1"/>
                </a:solidFill>
                <a:latin typeface="Arial" panose="020B0604020202020204" pitchFamily="34" charset="0"/>
                <a:ea typeface="Calibri"/>
                <a:cs typeface="Arial" panose="020B0604020202020204" pitchFamily="34" charset="0"/>
              </a:rPr>
              <a:t>Planificar </a:t>
            </a:r>
            <a:r>
              <a:rPr lang="es-ES" sz="1100" b="1" dirty="0" smtClean="0">
                <a:solidFill>
                  <a:schemeClr val="tx1"/>
                </a:solidFill>
                <a:latin typeface="Arial" panose="020B0604020202020204" pitchFamily="34" charset="0"/>
                <a:ea typeface="Calibri"/>
                <a:cs typeface="Arial" panose="020B0604020202020204" pitchFamily="34" charset="0"/>
              </a:rPr>
              <a:t>los </a:t>
            </a:r>
            <a:r>
              <a:rPr lang="es-ES" sz="1100" b="1" dirty="0">
                <a:solidFill>
                  <a:schemeClr val="tx1"/>
                </a:solidFill>
                <a:latin typeface="Arial" panose="020B0604020202020204" pitchFamily="34" charset="0"/>
                <a:ea typeface="Calibri"/>
                <a:cs typeface="Arial" panose="020B0604020202020204" pitchFamily="34" charset="0"/>
              </a:rPr>
              <a:t>requisitos de seguridad de la información</a:t>
            </a:r>
            <a:endParaRPr lang="es-EC" sz="1100" b="1" dirty="0">
              <a:solidFill>
                <a:schemeClr val="tx1"/>
              </a:solidFill>
              <a:latin typeface="Arial" panose="020B0604020202020204" pitchFamily="34" charset="0"/>
              <a:ea typeface="Calibri"/>
              <a:cs typeface="Arial" panose="020B0604020202020204" pitchFamily="34" charset="0"/>
            </a:endParaRPr>
          </a:p>
        </p:txBody>
      </p:sp>
      <p:sp>
        <p:nvSpPr>
          <p:cNvPr id="44" name="Cuadro de texto 14"/>
          <p:cNvSpPr txBox="1"/>
          <p:nvPr/>
        </p:nvSpPr>
        <p:spPr>
          <a:xfrm>
            <a:off x="7884368" y="2221984"/>
            <a:ext cx="1080000" cy="1711152"/>
          </a:xfrm>
          <a:prstGeom prst="rect">
            <a:avLst/>
          </a:prstGeom>
          <a:solidFill>
            <a:srgbClr val="BFB7BF"/>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dirty="0">
                <a:latin typeface="Arial" panose="020B0604020202020204" pitchFamily="34" charset="0"/>
                <a:ea typeface="Calibri"/>
                <a:cs typeface="Arial" panose="020B0604020202020204" pitchFamily="34" charset="0"/>
              </a:rPr>
              <a:t>Elaborar el procedimiento para la determinación de no conformidades y acciones correctivas</a:t>
            </a:r>
            <a:endParaRPr lang="es-EC" sz="1100" dirty="0">
              <a:latin typeface="Arial" panose="020B0604020202020204" pitchFamily="34" charset="0"/>
              <a:ea typeface="Calibri"/>
              <a:cs typeface="Arial" panose="020B0604020202020204" pitchFamily="34" charset="0"/>
            </a:endParaRPr>
          </a:p>
        </p:txBody>
      </p:sp>
      <p:sp>
        <p:nvSpPr>
          <p:cNvPr id="45" name="Cuadro de texto 14"/>
          <p:cNvSpPr txBox="1"/>
          <p:nvPr/>
        </p:nvSpPr>
        <p:spPr>
          <a:xfrm>
            <a:off x="6588224" y="3645104"/>
            <a:ext cx="1008112" cy="1080040"/>
          </a:xfrm>
          <a:prstGeom prst="rect">
            <a:avLst/>
          </a:prstGeom>
          <a:solidFill>
            <a:schemeClr val="accent5">
              <a:lumMod val="40000"/>
              <a:lumOff val="60000"/>
            </a:schemeClr>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a:latin typeface="Arial" panose="020B0604020202020204" pitchFamily="34" charset="0"/>
                <a:ea typeface="Calibri"/>
                <a:cs typeface="Arial" panose="020B0604020202020204" pitchFamily="34" charset="0"/>
              </a:rPr>
              <a:t>Elaborar el Plan de Revisión por la dirección</a:t>
            </a:r>
            <a:endParaRPr lang="es-EC" sz="1100" b="1" dirty="0">
              <a:latin typeface="Arial" panose="020B0604020202020204" pitchFamily="34" charset="0"/>
              <a:ea typeface="Calibri"/>
              <a:cs typeface="Arial" panose="020B0604020202020204" pitchFamily="34" charset="0"/>
            </a:endParaRPr>
          </a:p>
        </p:txBody>
      </p:sp>
      <p:sp>
        <p:nvSpPr>
          <p:cNvPr id="2" name="1 CuadroTexto"/>
          <p:cNvSpPr txBox="1"/>
          <p:nvPr/>
        </p:nvSpPr>
        <p:spPr>
          <a:xfrm>
            <a:off x="1833803" y="934837"/>
            <a:ext cx="2090125" cy="369332"/>
          </a:xfrm>
          <a:prstGeom prst="rect">
            <a:avLst/>
          </a:prstGeom>
          <a:noFill/>
        </p:spPr>
        <p:txBody>
          <a:bodyPr wrap="square" rtlCol="0">
            <a:spAutoFit/>
          </a:bodyPr>
          <a:lstStyle/>
          <a:p>
            <a:r>
              <a:rPr lang="es-ES" dirty="0" smtClean="0"/>
              <a:t>Planificar</a:t>
            </a:r>
            <a:endParaRPr lang="es-ES" dirty="0"/>
          </a:p>
        </p:txBody>
      </p:sp>
      <p:sp>
        <p:nvSpPr>
          <p:cNvPr id="46" name="45 CuadroTexto"/>
          <p:cNvSpPr txBox="1"/>
          <p:nvPr/>
        </p:nvSpPr>
        <p:spPr>
          <a:xfrm>
            <a:off x="5157237" y="908720"/>
            <a:ext cx="1070828" cy="369332"/>
          </a:xfrm>
          <a:prstGeom prst="rect">
            <a:avLst/>
          </a:prstGeom>
          <a:noFill/>
        </p:spPr>
        <p:txBody>
          <a:bodyPr wrap="square" rtlCol="0">
            <a:spAutoFit/>
          </a:bodyPr>
          <a:lstStyle/>
          <a:p>
            <a:r>
              <a:rPr lang="es-ES" dirty="0" smtClean="0"/>
              <a:t>Hacer</a:t>
            </a:r>
            <a:endParaRPr lang="es-ES" dirty="0"/>
          </a:p>
        </p:txBody>
      </p:sp>
      <p:sp>
        <p:nvSpPr>
          <p:cNvPr id="47" name="46 CuadroTexto"/>
          <p:cNvSpPr txBox="1"/>
          <p:nvPr/>
        </p:nvSpPr>
        <p:spPr>
          <a:xfrm>
            <a:off x="6588224" y="947135"/>
            <a:ext cx="1070828" cy="369332"/>
          </a:xfrm>
          <a:prstGeom prst="rect">
            <a:avLst/>
          </a:prstGeom>
          <a:noFill/>
        </p:spPr>
        <p:txBody>
          <a:bodyPr wrap="square" rtlCol="0">
            <a:spAutoFit/>
          </a:bodyPr>
          <a:lstStyle/>
          <a:p>
            <a:r>
              <a:rPr lang="es-ES" dirty="0" smtClean="0"/>
              <a:t>Verificar</a:t>
            </a:r>
            <a:endParaRPr lang="es-ES" dirty="0"/>
          </a:p>
        </p:txBody>
      </p:sp>
      <p:sp>
        <p:nvSpPr>
          <p:cNvPr id="48" name="47 CuadroTexto"/>
          <p:cNvSpPr txBox="1"/>
          <p:nvPr/>
        </p:nvSpPr>
        <p:spPr>
          <a:xfrm>
            <a:off x="7884368" y="947135"/>
            <a:ext cx="1070828" cy="369332"/>
          </a:xfrm>
          <a:prstGeom prst="rect">
            <a:avLst/>
          </a:prstGeom>
          <a:noFill/>
        </p:spPr>
        <p:txBody>
          <a:bodyPr wrap="square" rtlCol="0">
            <a:spAutoFit/>
          </a:bodyPr>
          <a:lstStyle/>
          <a:p>
            <a:r>
              <a:rPr lang="es-ES" dirty="0" smtClean="0"/>
              <a:t>Actuar</a:t>
            </a:r>
            <a:endParaRPr lang="es-ES" dirty="0"/>
          </a:p>
        </p:txBody>
      </p:sp>
      <p:sp>
        <p:nvSpPr>
          <p:cNvPr id="50" name="Title 1"/>
          <p:cNvSpPr txBox="1">
            <a:spLocks/>
          </p:cNvSpPr>
          <p:nvPr/>
        </p:nvSpPr>
        <p:spPr>
          <a:xfrm>
            <a:off x="209662" y="170912"/>
            <a:ext cx="8754705" cy="521784"/>
          </a:xfrm>
          <a:prstGeom prst="rect">
            <a:avLst/>
          </a:prstGeom>
          <a:solidFill>
            <a:schemeClr val="tx2">
              <a:lumMod val="40000"/>
              <a:lumOff val="60000"/>
            </a:schemeClr>
          </a:solidFill>
          <a:ln>
            <a:solidFill>
              <a:schemeClr val="tx2">
                <a:lumMod val="60000"/>
                <a:lumOff val="40000"/>
              </a:schemeClr>
            </a:solidFill>
          </a:ln>
          <a:effectLst>
            <a:outerShdw blurRad="50800" dist="38100" dir="2700000" algn="tl" rotWithShape="0">
              <a:prstClr val="black">
                <a:alpha val="40000"/>
              </a:prstClr>
            </a:outerShdw>
          </a:effectLst>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b="1" dirty="0" smtClean="0">
                <a:solidFill>
                  <a:schemeClr val="bg1"/>
                </a:solidFill>
              </a:rPr>
              <a:t>Propuesta guía </a:t>
            </a:r>
            <a:r>
              <a:rPr lang="es-ES" sz="3600" b="1" dirty="0">
                <a:solidFill>
                  <a:schemeClr val="bg1"/>
                </a:solidFill>
              </a:rPr>
              <a:t>para la implantación del SGSI con base en la NTE ISO/IEC 27000 </a:t>
            </a:r>
            <a:endParaRPr lang="es-EC" sz="3400" b="1" dirty="0">
              <a:solidFill>
                <a:schemeClr val="bg1"/>
              </a:solidFill>
            </a:endParaRPr>
          </a:p>
        </p:txBody>
      </p:sp>
      <p:sp>
        <p:nvSpPr>
          <p:cNvPr id="38" name="Cuadro de texto 18"/>
          <p:cNvSpPr txBox="1"/>
          <p:nvPr/>
        </p:nvSpPr>
        <p:spPr>
          <a:xfrm>
            <a:off x="1795664" y="3143867"/>
            <a:ext cx="864094" cy="789229"/>
          </a:xfrm>
          <a:prstGeom prst="rect">
            <a:avLst/>
          </a:prstGeom>
          <a:solidFill>
            <a:schemeClr val="accent1"/>
          </a:solidFill>
          <a:ln w="6350">
            <a:solidFill>
              <a:schemeClr val="tx2"/>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ES" sz="1100" b="1" dirty="0">
                <a:solidFill>
                  <a:schemeClr val="bg1"/>
                </a:solidFill>
                <a:latin typeface="Arial" panose="020B0604020202020204" pitchFamily="34" charset="0"/>
                <a:ea typeface="Calibri"/>
                <a:cs typeface="Arial" panose="020B0604020202020204" pitchFamily="34" charset="0"/>
              </a:rPr>
              <a:t>Definir los </a:t>
            </a:r>
            <a:r>
              <a:rPr lang="es-ES" sz="1100" b="1" dirty="0" smtClean="0">
                <a:solidFill>
                  <a:schemeClr val="bg1"/>
                </a:solidFill>
                <a:latin typeface="Arial" panose="020B0604020202020204" pitchFamily="34" charset="0"/>
                <a:ea typeface="Calibri"/>
                <a:cs typeface="Arial" panose="020B0604020202020204" pitchFamily="34" charset="0"/>
              </a:rPr>
              <a:t>Objetivos de la S. I. </a:t>
            </a:r>
            <a:endParaRPr lang="es-EC" sz="1100" b="1" dirty="0">
              <a:solidFill>
                <a:schemeClr val="bg1"/>
              </a:solidFill>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90208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par>
                                <p:cTn id="17" presetID="53" presetClass="entr" presetSubtype="16"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randombar(horizontal)">
                                      <p:cBhvr>
                                        <p:cTn id="26" dur="500"/>
                                        <p:tgtEl>
                                          <p:spTgt spid="35"/>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randombar(horizontal)">
                                      <p:cBhvr>
                                        <p:cTn id="29" dur="500"/>
                                        <p:tgtEl>
                                          <p:spTgt spid="36"/>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randombar(horizontal)">
                                      <p:cBhvr>
                                        <p:cTn id="32" dur="500"/>
                                        <p:tgtEl>
                                          <p:spTgt spid="33"/>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randombar(horizontal)">
                                      <p:cBhvr>
                                        <p:cTn id="35" dur="500"/>
                                        <p:tgtEl>
                                          <p:spTgt spid="37"/>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randombar(horizontal)">
                                      <p:cBhvr>
                                        <p:cTn id="38" dur="500"/>
                                        <p:tgtEl>
                                          <p:spTgt spid="34"/>
                                        </p:tgtEl>
                                      </p:cBhvr>
                                    </p:animEffect>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2000"/>
                                        <p:tgtEl>
                                          <p:spTgt spid="21"/>
                                        </p:tgtEl>
                                      </p:cBhvr>
                                    </p:animEffect>
                                    <p:anim calcmode="lin" valueType="num">
                                      <p:cBhvr>
                                        <p:cTn id="44" dur="2000" fill="hold"/>
                                        <p:tgtEl>
                                          <p:spTgt spid="21"/>
                                        </p:tgtEl>
                                        <p:attrNameLst>
                                          <p:attrName>ppt_w</p:attrName>
                                        </p:attrNameLst>
                                      </p:cBhvr>
                                      <p:tavLst>
                                        <p:tav tm="0" fmla="#ppt_w*sin(2.5*pi*$)">
                                          <p:val>
                                            <p:fltVal val="0"/>
                                          </p:val>
                                        </p:tav>
                                        <p:tav tm="100000">
                                          <p:val>
                                            <p:fltVal val="1"/>
                                          </p:val>
                                        </p:tav>
                                      </p:tavLst>
                                    </p:anim>
                                    <p:anim calcmode="lin" valueType="num">
                                      <p:cBhvr>
                                        <p:cTn id="45" dur="2000" fill="hold"/>
                                        <p:tgtEl>
                                          <p:spTgt spid="21"/>
                                        </p:tgtEl>
                                        <p:attrNameLst>
                                          <p:attrName>ppt_h</p:attrName>
                                        </p:attrNameLst>
                                      </p:cBhvr>
                                      <p:tavLst>
                                        <p:tav tm="0">
                                          <p:val>
                                            <p:strVal val="#ppt_h"/>
                                          </p:val>
                                        </p:tav>
                                        <p:tav tm="100000">
                                          <p:val>
                                            <p:strVal val="#ppt_h"/>
                                          </p:val>
                                        </p:tav>
                                      </p:tavLst>
                                    </p:anim>
                                  </p:childTnLst>
                                </p:cTn>
                              </p:par>
                              <p:par>
                                <p:cTn id="46" presetID="45" presetClass="entr" presetSubtype="0" fill="hold" grpId="0" nodeType="with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2000"/>
                                        <p:tgtEl>
                                          <p:spTgt spid="31"/>
                                        </p:tgtEl>
                                      </p:cBhvr>
                                    </p:animEffect>
                                    <p:anim calcmode="lin" valueType="num">
                                      <p:cBhvr>
                                        <p:cTn id="49" dur="2000" fill="hold"/>
                                        <p:tgtEl>
                                          <p:spTgt spid="31"/>
                                        </p:tgtEl>
                                        <p:attrNameLst>
                                          <p:attrName>ppt_w</p:attrName>
                                        </p:attrNameLst>
                                      </p:cBhvr>
                                      <p:tavLst>
                                        <p:tav tm="0" fmla="#ppt_w*sin(2.5*pi*$)">
                                          <p:val>
                                            <p:fltVal val="0"/>
                                          </p:val>
                                        </p:tav>
                                        <p:tav tm="100000">
                                          <p:val>
                                            <p:fltVal val="1"/>
                                          </p:val>
                                        </p:tav>
                                      </p:tavLst>
                                    </p:anim>
                                    <p:anim calcmode="lin" valueType="num">
                                      <p:cBhvr>
                                        <p:cTn id="50" dur="2000" fill="hold"/>
                                        <p:tgtEl>
                                          <p:spTgt spid="31"/>
                                        </p:tgtEl>
                                        <p:attrNameLst>
                                          <p:attrName>ppt_h</p:attrName>
                                        </p:attrNameLst>
                                      </p:cBhvr>
                                      <p:tavLst>
                                        <p:tav tm="0">
                                          <p:val>
                                            <p:strVal val="#ppt_h"/>
                                          </p:val>
                                        </p:tav>
                                        <p:tav tm="100000">
                                          <p:val>
                                            <p:strVal val="#ppt_h"/>
                                          </p:val>
                                        </p:tav>
                                      </p:tavLst>
                                    </p:anim>
                                  </p:childTnLst>
                                </p:cTn>
                              </p:par>
                              <p:par>
                                <p:cTn id="51" presetID="45" presetClass="entr" presetSubtype="0" fill="hold" grpId="0" nodeType="with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fade">
                                      <p:cBhvr>
                                        <p:cTn id="53" dur="2000"/>
                                        <p:tgtEl>
                                          <p:spTgt spid="41"/>
                                        </p:tgtEl>
                                      </p:cBhvr>
                                    </p:animEffect>
                                    <p:anim calcmode="lin" valueType="num">
                                      <p:cBhvr>
                                        <p:cTn id="54" dur="2000" fill="hold"/>
                                        <p:tgtEl>
                                          <p:spTgt spid="41"/>
                                        </p:tgtEl>
                                        <p:attrNameLst>
                                          <p:attrName>ppt_w</p:attrName>
                                        </p:attrNameLst>
                                      </p:cBhvr>
                                      <p:tavLst>
                                        <p:tav tm="0" fmla="#ppt_w*sin(2.5*pi*$)">
                                          <p:val>
                                            <p:fltVal val="0"/>
                                          </p:val>
                                        </p:tav>
                                        <p:tav tm="100000">
                                          <p:val>
                                            <p:fltVal val="1"/>
                                          </p:val>
                                        </p:tav>
                                      </p:tavLst>
                                    </p:anim>
                                    <p:anim calcmode="lin" valueType="num">
                                      <p:cBhvr>
                                        <p:cTn id="55" dur="2000" fill="hold"/>
                                        <p:tgtEl>
                                          <p:spTgt spid="41"/>
                                        </p:tgtEl>
                                        <p:attrNameLst>
                                          <p:attrName>ppt_h</p:attrName>
                                        </p:attrNameLst>
                                      </p:cBhvr>
                                      <p:tavLst>
                                        <p:tav tm="0">
                                          <p:val>
                                            <p:strVal val="#ppt_h"/>
                                          </p:val>
                                        </p:tav>
                                        <p:tav tm="100000">
                                          <p:val>
                                            <p:strVal val="#ppt_h"/>
                                          </p:val>
                                        </p:tav>
                                      </p:tavLst>
                                    </p:anim>
                                  </p:childTnLst>
                                </p:cTn>
                              </p:par>
                              <p:par>
                                <p:cTn id="56" presetID="45" presetClass="entr" presetSubtype="0" fill="hold" grpId="0" nodeType="with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fade">
                                      <p:cBhvr>
                                        <p:cTn id="58" dur="2000"/>
                                        <p:tgtEl>
                                          <p:spTgt spid="40"/>
                                        </p:tgtEl>
                                      </p:cBhvr>
                                    </p:animEffect>
                                    <p:anim calcmode="lin" valueType="num">
                                      <p:cBhvr>
                                        <p:cTn id="59" dur="2000" fill="hold"/>
                                        <p:tgtEl>
                                          <p:spTgt spid="40"/>
                                        </p:tgtEl>
                                        <p:attrNameLst>
                                          <p:attrName>ppt_w</p:attrName>
                                        </p:attrNameLst>
                                      </p:cBhvr>
                                      <p:tavLst>
                                        <p:tav tm="0" fmla="#ppt_w*sin(2.5*pi*$)">
                                          <p:val>
                                            <p:fltVal val="0"/>
                                          </p:val>
                                        </p:tav>
                                        <p:tav tm="100000">
                                          <p:val>
                                            <p:fltVal val="1"/>
                                          </p:val>
                                        </p:tav>
                                      </p:tavLst>
                                    </p:anim>
                                    <p:anim calcmode="lin" valueType="num">
                                      <p:cBhvr>
                                        <p:cTn id="60" dur="2000" fill="hold"/>
                                        <p:tgtEl>
                                          <p:spTgt spid="40"/>
                                        </p:tgtEl>
                                        <p:attrNameLst>
                                          <p:attrName>ppt_h</p:attrName>
                                        </p:attrNameLst>
                                      </p:cBhvr>
                                      <p:tavLst>
                                        <p:tav tm="0">
                                          <p:val>
                                            <p:strVal val="#ppt_h"/>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500" fill="hold"/>
                                        <p:tgtEl>
                                          <p:spTgt spid="22"/>
                                        </p:tgtEl>
                                        <p:attrNameLst>
                                          <p:attrName>ppt_x</p:attrName>
                                        </p:attrNameLst>
                                      </p:cBhvr>
                                      <p:tavLst>
                                        <p:tav tm="0">
                                          <p:val>
                                            <p:strVal val="#ppt_x"/>
                                          </p:val>
                                        </p:tav>
                                        <p:tav tm="100000">
                                          <p:val>
                                            <p:strVal val="#ppt_x"/>
                                          </p:val>
                                        </p:tav>
                                      </p:tavLst>
                                    </p:anim>
                                    <p:anim calcmode="lin" valueType="num">
                                      <p:cBhvr additive="base">
                                        <p:cTn id="66" dur="500" fill="hold"/>
                                        <p:tgtEl>
                                          <p:spTgt spid="22"/>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additive="base">
                                        <p:cTn id="69" dur="500" fill="hold"/>
                                        <p:tgtEl>
                                          <p:spTgt spid="24"/>
                                        </p:tgtEl>
                                        <p:attrNameLst>
                                          <p:attrName>ppt_x</p:attrName>
                                        </p:attrNameLst>
                                      </p:cBhvr>
                                      <p:tavLst>
                                        <p:tav tm="0">
                                          <p:val>
                                            <p:strVal val="#ppt_x"/>
                                          </p:val>
                                        </p:tav>
                                        <p:tav tm="100000">
                                          <p:val>
                                            <p:strVal val="#ppt_x"/>
                                          </p:val>
                                        </p:tav>
                                      </p:tavLst>
                                    </p:anim>
                                    <p:anim calcmode="lin" valueType="num">
                                      <p:cBhvr additive="base">
                                        <p:cTn id="70" dur="500" fill="hold"/>
                                        <p:tgtEl>
                                          <p:spTgt spid="24"/>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 calcmode="lin" valueType="num">
                                      <p:cBhvr additive="base">
                                        <p:cTn id="73" dur="500" fill="hold"/>
                                        <p:tgtEl>
                                          <p:spTgt spid="27"/>
                                        </p:tgtEl>
                                        <p:attrNameLst>
                                          <p:attrName>ppt_x</p:attrName>
                                        </p:attrNameLst>
                                      </p:cBhvr>
                                      <p:tavLst>
                                        <p:tav tm="0">
                                          <p:val>
                                            <p:strVal val="#ppt_x"/>
                                          </p:val>
                                        </p:tav>
                                        <p:tav tm="100000">
                                          <p:val>
                                            <p:strVal val="#ppt_x"/>
                                          </p:val>
                                        </p:tav>
                                      </p:tavLst>
                                    </p:anim>
                                    <p:anim calcmode="lin" valueType="num">
                                      <p:cBhvr additive="base">
                                        <p:cTn id="74" dur="500" fill="hold"/>
                                        <p:tgtEl>
                                          <p:spTgt spid="27"/>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additive="base">
                                        <p:cTn id="77" dur="500" fill="hold"/>
                                        <p:tgtEl>
                                          <p:spTgt spid="26"/>
                                        </p:tgtEl>
                                        <p:attrNameLst>
                                          <p:attrName>ppt_x</p:attrName>
                                        </p:attrNameLst>
                                      </p:cBhvr>
                                      <p:tavLst>
                                        <p:tav tm="0">
                                          <p:val>
                                            <p:strVal val="#ppt_x"/>
                                          </p:val>
                                        </p:tav>
                                        <p:tav tm="100000">
                                          <p:val>
                                            <p:strVal val="#ppt_x"/>
                                          </p:val>
                                        </p:tav>
                                      </p:tavLst>
                                    </p:anim>
                                    <p:anim calcmode="lin" valueType="num">
                                      <p:cBhvr additive="base">
                                        <p:cTn id="7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6" presetClass="entr" presetSubtype="16"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circle(in)">
                                      <p:cBhvr>
                                        <p:cTn id="83" dur="2000"/>
                                        <p:tgtEl>
                                          <p:spTgt spid="23"/>
                                        </p:tgtEl>
                                      </p:cBhvr>
                                    </p:animEffect>
                                  </p:childTnLst>
                                </p:cTn>
                              </p:par>
                              <p:par>
                                <p:cTn id="84" presetID="6" presetClass="entr" presetSubtype="16" fill="hold" grpId="0" nodeType="with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circle(in)">
                                      <p:cBhvr>
                                        <p:cTn id="86" dur="2000"/>
                                        <p:tgtEl>
                                          <p:spTgt spid="25"/>
                                        </p:tgtEl>
                                      </p:cBhvr>
                                    </p:animEffec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additive="base">
                                        <p:cTn id="91" dur="500" fill="hold"/>
                                        <p:tgtEl>
                                          <p:spTgt spid="19"/>
                                        </p:tgtEl>
                                        <p:attrNameLst>
                                          <p:attrName>ppt_x</p:attrName>
                                        </p:attrNameLst>
                                      </p:cBhvr>
                                      <p:tavLst>
                                        <p:tav tm="0">
                                          <p:val>
                                            <p:strVal val="#ppt_x"/>
                                          </p:val>
                                        </p:tav>
                                        <p:tav tm="100000">
                                          <p:val>
                                            <p:strVal val="#ppt_x"/>
                                          </p:val>
                                        </p:tav>
                                      </p:tavLst>
                                    </p:anim>
                                    <p:anim calcmode="lin" valueType="num">
                                      <p:cBhvr additive="base">
                                        <p:cTn id="92" dur="500" fill="hold"/>
                                        <p:tgtEl>
                                          <p:spTgt spid="19"/>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46"/>
                                        </p:tgtEl>
                                        <p:attrNameLst>
                                          <p:attrName>style.visibility</p:attrName>
                                        </p:attrNameLst>
                                      </p:cBhvr>
                                      <p:to>
                                        <p:strVal val="visible"/>
                                      </p:to>
                                    </p:set>
                                    <p:anim calcmode="lin" valueType="num">
                                      <p:cBhvr additive="base">
                                        <p:cTn id="95" dur="500" fill="hold"/>
                                        <p:tgtEl>
                                          <p:spTgt spid="46"/>
                                        </p:tgtEl>
                                        <p:attrNameLst>
                                          <p:attrName>ppt_x</p:attrName>
                                        </p:attrNameLst>
                                      </p:cBhvr>
                                      <p:tavLst>
                                        <p:tav tm="0">
                                          <p:val>
                                            <p:strVal val="#ppt_x"/>
                                          </p:val>
                                        </p:tav>
                                        <p:tav tm="100000">
                                          <p:val>
                                            <p:strVal val="#ppt_x"/>
                                          </p:val>
                                        </p:tav>
                                      </p:tavLst>
                                    </p:anim>
                                    <p:anim calcmode="lin" valueType="num">
                                      <p:cBhvr additive="base">
                                        <p:cTn id="96" dur="500" fill="hold"/>
                                        <p:tgtEl>
                                          <p:spTgt spid="46"/>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9"/>
                                        </p:tgtEl>
                                        <p:attrNameLst>
                                          <p:attrName>style.visibility</p:attrName>
                                        </p:attrNameLst>
                                      </p:cBhvr>
                                      <p:to>
                                        <p:strVal val="visible"/>
                                      </p:to>
                                    </p:set>
                                    <p:anim calcmode="lin" valueType="num">
                                      <p:cBhvr additive="base">
                                        <p:cTn id="99" dur="500" fill="hold"/>
                                        <p:tgtEl>
                                          <p:spTgt spid="29"/>
                                        </p:tgtEl>
                                        <p:attrNameLst>
                                          <p:attrName>ppt_x</p:attrName>
                                        </p:attrNameLst>
                                      </p:cBhvr>
                                      <p:tavLst>
                                        <p:tav tm="0">
                                          <p:val>
                                            <p:strVal val="#ppt_x"/>
                                          </p:val>
                                        </p:tav>
                                        <p:tav tm="100000">
                                          <p:val>
                                            <p:strVal val="#ppt_x"/>
                                          </p:val>
                                        </p:tav>
                                      </p:tavLst>
                                    </p:anim>
                                    <p:anim calcmode="lin" valueType="num">
                                      <p:cBhvr additive="base">
                                        <p:cTn id="100" dur="500" fill="hold"/>
                                        <p:tgtEl>
                                          <p:spTgt spid="2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43"/>
                                        </p:tgtEl>
                                        <p:attrNameLst>
                                          <p:attrName>style.visibility</p:attrName>
                                        </p:attrNameLst>
                                      </p:cBhvr>
                                      <p:to>
                                        <p:strVal val="visible"/>
                                      </p:to>
                                    </p:set>
                                    <p:anim calcmode="lin" valueType="num">
                                      <p:cBhvr additive="base">
                                        <p:cTn id="103" dur="500" fill="hold"/>
                                        <p:tgtEl>
                                          <p:spTgt spid="43"/>
                                        </p:tgtEl>
                                        <p:attrNameLst>
                                          <p:attrName>ppt_x</p:attrName>
                                        </p:attrNameLst>
                                      </p:cBhvr>
                                      <p:tavLst>
                                        <p:tav tm="0">
                                          <p:val>
                                            <p:strVal val="#ppt_x"/>
                                          </p:val>
                                        </p:tav>
                                        <p:tav tm="100000">
                                          <p:val>
                                            <p:strVal val="#ppt_x"/>
                                          </p:val>
                                        </p:tav>
                                      </p:tavLst>
                                    </p:anim>
                                    <p:anim calcmode="lin" valueType="num">
                                      <p:cBhvr additive="base">
                                        <p:cTn id="104" dur="500" fill="hold"/>
                                        <p:tgtEl>
                                          <p:spTgt spid="43"/>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42"/>
                                        </p:tgtEl>
                                        <p:attrNameLst>
                                          <p:attrName>style.visibility</p:attrName>
                                        </p:attrNameLst>
                                      </p:cBhvr>
                                      <p:to>
                                        <p:strVal val="visible"/>
                                      </p:to>
                                    </p:set>
                                    <p:anim calcmode="lin" valueType="num">
                                      <p:cBhvr additive="base">
                                        <p:cTn id="107" dur="500" fill="hold"/>
                                        <p:tgtEl>
                                          <p:spTgt spid="42"/>
                                        </p:tgtEl>
                                        <p:attrNameLst>
                                          <p:attrName>ppt_x</p:attrName>
                                        </p:attrNameLst>
                                      </p:cBhvr>
                                      <p:tavLst>
                                        <p:tav tm="0">
                                          <p:val>
                                            <p:strVal val="#ppt_x"/>
                                          </p:val>
                                        </p:tav>
                                        <p:tav tm="100000">
                                          <p:val>
                                            <p:strVal val="#ppt_x"/>
                                          </p:val>
                                        </p:tav>
                                      </p:tavLst>
                                    </p:anim>
                                    <p:anim calcmode="lin" valueType="num">
                                      <p:cBhvr additive="base">
                                        <p:cTn id="108"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6" presetClass="entr" presetSubtype="16" fill="hold" grpId="0" nodeType="clickEffect">
                                  <p:stCondLst>
                                    <p:cond delay="0"/>
                                  </p:stCondLst>
                                  <p:childTnLst>
                                    <p:set>
                                      <p:cBhvr>
                                        <p:cTn id="112" dur="1" fill="hold">
                                          <p:stCondLst>
                                            <p:cond delay="0"/>
                                          </p:stCondLst>
                                        </p:cTn>
                                        <p:tgtEl>
                                          <p:spTgt spid="18"/>
                                        </p:tgtEl>
                                        <p:attrNameLst>
                                          <p:attrName>style.visibility</p:attrName>
                                        </p:attrNameLst>
                                      </p:cBhvr>
                                      <p:to>
                                        <p:strVal val="visible"/>
                                      </p:to>
                                    </p:set>
                                    <p:animEffect transition="in" filter="circle(in)">
                                      <p:cBhvr>
                                        <p:cTn id="113" dur="2000"/>
                                        <p:tgtEl>
                                          <p:spTgt spid="18"/>
                                        </p:tgtEl>
                                      </p:cBhvr>
                                    </p:animEffect>
                                  </p:childTnLst>
                                </p:cTn>
                              </p:par>
                              <p:par>
                                <p:cTn id="114" presetID="6" presetClass="entr" presetSubtype="16" fill="hold" grpId="0" nodeType="withEffect">
                                  <p:stCondLst>
                                    <p:cond delay="0"/>
                                  </p:stCondLst>
                                  <p:childTnLst>
                                    <p:set>
                                      <p:cBhvr>
                                        <p:cTn id="115" dur="1" fill="hold">
                                          <p:stCondLst>
                                            <p:cond delay="0"/>
                                          </p:stCondLst>
                                        </p:cTn>
                                        <p:tgtEl>
                                          <p:spTgt spid="47"/>
                                        </p:tgtEl>
                                        <p:attrNameLst>
                                          <p:attrName>style.visibility</p:attrName>
                                        </p:attrNameLst>
                                      </p:cBhvr>
                                      <p:to>
                                        <p:strVal val="visible"/>
                                      </p:to>
                                    </p:set>
                                    <p:animEffect transition="in" filter="circle(in)">
                                      <p:cBhvr>
                                        <p:cTn id="116" dur="2000"/>
                                        <p:tgtEl>
                                          <p:spTgt spid="47"/>
                                        </p:tgtEl>
                                      </p:cBhvr>
                                    </p:animEffect>
                                  </p:childTnLst>
                                </p:cTn>
                              </p:par>
                              <p:par>
                                <p:cTn id="117" presetID="6" presetClass="entr" presetSubtype="16" fill="hold" grpId="0" nodeType="withEffect">
                                  <p:stCondLst>
                                    <p:cond delay="0"/>
                                  </p:stCondLst>
                                  <p:childTnLst>
                                    <p:set>
                                      <p:cBhvr>
                                        <p:cTn id="118" dur="1" fill="hold">
                                          <p:stCondLst>
                                            <p:cond delay="0"/>
                                          </p:stCondLst>
                                        </p:cTn>
                                        <p:tgtEl>
                                          <p:spTgt spid="28"/>
                                        </p:tgtEl>
                                        <p:attrNameLst>
                                          <p:attrName>style.visibility</p:attrName>
                                        </p:attrNameLst>
                                      </p:cBhvr>
                                      <p:to>
                                        <p:strVal val="visible"/>
                                      </p:to>
                                    </p:set>
                                    <p:animEffect transition="in" filter="circle(in)">
                                      <p:cBhvr>
                                        <p:cTn id="119" dur="2000"/>
                                        <p:tgtEl>
                                          <p:spTgt spid="28"/>
                                        </p:tgtEl>
                                      </p:cBhvr>
                                    </p:animEffect>
                                  </p:childTnLst>
                                </p:cTn>
                              </p:par>
                              <p:par>
                                <p:cTn id="120" presetID="6" presetClass="entr" presetSubtype="16" fill="hold" grpId="0" nodeType="withEffect">
                                  <p:stCondLst>
                                    <p:cond delay="0"/>
                                  </p:stCondLst>
                                  <p:childTnLst>
                                    <p:set>
                                      <p:cBhvr>
                                        <p:cTn id="121" dur="1" fill="hold">
                                          <p:stCondLst>
                                            <p:cond delay="0"/>
                                          </p:stCondLst>
                                        </p:cTn>
                                        <p:tgtEl>
                                          <p:spTgt spid="39"/>
                                        </p:tgtEl>
                                        <p:attrNameLst>
                                          <p:attrName>style.visibility</p:attrName>
                                        </p:attrNameLst>
                                      </p:cBhvr>
                                      <p:to>
                                        <p:strVal val="visible"/>
                                      </p:to>
                                    </p:set>
                                    <p:animEffect transition="in" filter="circle(in)">
                                      <p:cBhvr>
                                        <p:cTn id="122" dur="2000"/>
                                        <p:tgtEl>
                                          <p:spTgt spid="39"/>
                                        </p:tgtEl>
                                      </p:cBhvr>
                                    </p:animEffect>
                                  </p:childTnLst>
                                </p:cTn>
                              </p:par>
                              <p:par>
                                <p:cTn id="123" presetID="6" presetClass="entr" presetSubtype="16" fill="hold" grpId="0" nodeType="with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circle(in)">
                                      <p:cBhvr>
                                        <p:cTn id="125" dur="2000"/>
                                        <p:tgtEl>
                                          <p:spTgt spid="45"/>
                                        </p:tgtEl>
                                      </p:cBhvr>
                                    </p:animEffect>
                                  </p:childTnLst>
                                </p:cTn>
                              </p:par>
                            </p:childTnLst>
                          </p:cTn>
                        </p:par>
                      </p:childTnLst>
                    </p:cTn>
                  </p:par>
                  <p:par>
                    <p:cTn id="126" fill="hold">
                      <p:stCondLst>
                        <p:cond delay="indefinite"/>
                      </p:stCondLst>
                      <p:childTnLst>
                        <p:par>
                          <p:cTn id="127" fill="hold">
                            <p:stCondLst>
                              <p:cond delay="0"/>
                            </p:stCondLst>
                            <p:childTnLst>
                              <p:par>
                                <p:cTn id="128" presetID="45" presetClass="entr" presetSubtype="0" fill="hold" grpId="0" nodeType="clickEffect">
                                  <p:stCondLst>
                                    <p:cond delay="0"/>
                                  </p:stCondLst>
                                  <p:childTnLst>
                                    <p:set>
                                      <p:cBhvr>
                                        <p:cTn id="129" dur="1" fill="hold">
                                          <p:stCondLst>
                                            <p:cond delay="0"/>
                                          </p:stCondLst>
                                        </p:cTn>
                                        <p:tgtEl>
                                          <p:spTgt spid="17"/>
                                        </p:tgtEl>
                                        <p:attrNameLst>
                                          <p:attrName>style.visibility</p:attrName>
                                        </p:attrNameLst>
                                      </p:cBhvr>
                                      <p:to>
                                        <p:strVal val="visible"/>
                                      </p:to>
                                    </p:set>
                                    <p:animEffect transition="in" filter="fade">
                                      <p:cBhvr>
                                        <p:cTn id="130" dur="2000"/>
                                        <p:tgtEl>
                                          <p:spTgt spid="17"/>
                                        </p:tgtEl>
                                      </p:cBhvr>
                                    </p:animEffect>
                                    <p:anim calcmode="lin" valueType="num">
                                      <p:cBhvr>
                                        <p:cTn id="131" dur="2000" fill="hold"/>
                                        <p:tgtEl>
                                          <p:spTgt spid="17"/>
                                        </p:tgtEl>
                                        <p:attrNameLst>
                                          <p:attrName>ppt_w</p:attrName>
                                        </p:attrNameLst>
                                      </p:cBhvr>
                                      <p:tavLst>
                                        <p:tav tm="0" fmla="#ppt_w*sin(2.5*pi*$)">
                                          <p:val>
                                            <p:fltVal val="0"/>
                                          </p:val>
                                        </p:tav>
                                        <p:tav tm="100000">
                                          <p:val>
                                            <p:fltVal val="1"/>
                                          </p:val>
                                        </p:tav>
                                      </p:tavLst>
                                    </p:anim>
                                    <p:anim calcmode="lin" valueType="num">
                                      <p:cBhvr>
                                        <p:cTn id="132" dur="2000" fill="hold"/>
                                        <p:tgtEl>
                                          <p:spTgt spid="17"/>
                                        </p:tgtEl>
                                        <p:attrNameLst>
                                          <p:attrName>ppt_h</p:attrName>
                                        </p:attrNameLst>
                                      </p:cBhvr>
                                      <p:tavLst>
                                        <p:tav tm="0">
                                          <p:val>
                                            <p:strVal val="#ppt_h"/>
                                          </p:val>
                                        </p:tav>
                                        <p:tav tm="100000">
                                          <p:val>
                                            <p:strVal val="#ppt_h"/>
                                          </p:val>
                                        </p:tav>
                                      </p:tavLst>
                                    </p:anim>
                                  </p:childTnLst>
                                </p:cTn>
                              </p:par>
                              <p:par>
                                <p:cTn id="133" presetID="45" presetClass="entr" presetSubtype="0" fill="hold" grpId="0" nodeType="withEffect">
                                  <p:stCondLst>
                                    <p:cond delay="0"/>
                                  </p:stCondLst>
                                  <p:childTnLst>
                                    <p:set>
                                      <p:cBhvr>
                                        <p:cTn id="134" dur="1" fill="hold">
                                          <p:stCondLst>
                                            <p:cond delay="0"/>
                                          </p:stCondLst>
                                        </p:cTn>
                                        <p:tgtEl>
                                          <p:spTgt spid="30"/>
                                        </p:tgtEl>
                                        <p:attrNameLst>
                                          <p:attrName>style.visibility</p:attrName>
                                        </p:attrNameLst>
                                      </p:cBhvr>
                                      <p:to>
                                        <p:strVal val="visible"/>
                                      </p:to>
                                    </p:set>
                                    <p:animEffect transition="in" filter="fade">
                                      <p:cBhvr>
                                        <p:cTn id="135" dur="2000"/>
                                        <p:tgtEl>
                                          <p:spTgt spid="30"/>
                                        </p:tgtEl>
                                      </p:cBhvr>
                                    </p:animEffect>
                                    <p:anim calcmode="lin" valueType="num">
                                      <p:cBhvr>
                                        <p:cTn id="136" dur="2000" fill="hold"/>
                                        <p:tgtEl>
                                          <p:spTgt spid="30"/>
                                        </p:tgtEl>
                                        <p:attrNameLst>
                                          <p:attrName>ppt_w</p:attrName>
                                        </p:attrNameLst>
                                      </p:cBhvr>
                                      <p:tavLst>
                                        <p:tav tm="0" fmla="#ppt_w*sin(2.5*pi*$)">
                                          <p:val>
                                            <p:fltVal val="0"/>
                                          </p:val>
                                        </p:tav>
                                        <p:tav tm="100000">
                                          <p:val>
                                            <p:fltVal val="1"/>
                                          </p:val>
                                        </p:tav>
                                      </p:tavLst>
                                    </p:anim>
                                    <p:anim calcmode="lin" valueType="num">
                                      <p:cBhvr>
                                        <p:cTn id="137" dur="2000" fill="hold"/>
                                        <p:tgtEl>
                                          <p:spTgt spid="30"/>
                                        </p:tgtEl>
                                        <p:attrNameLst>
                                          <p:attrName>ppt_h</p:attrName>
                                        </p:attrNameLst>
                                      </p:cBhvr>
                                      <p:tavLst>
                                        <p:tav tm="0">
                                          <p:val>
                                            <p:strVal val="#ppt_h"/>
                                          </p:val>
                                        </p:tav>
                                        <p:tav tm="100000">
                                          <p:val>
                                            <p:strVal val="#ppt_h"/>
                                          </p:val>
                                        </p:tav>
                                      </p:tavLst>
                                    </p:anim>
                                  </p:childTnLst>
                                </p:cTn>
                              </p:par>
                              <p:par>
                                <p:cTn id="138" presetID="45" presetClass="entr" presetSubtype="0" fill="hold" grpId="0" nodeType="withEffect">
                                  <p:stCondLst>
                                    <p:cond delay="0"/>
                                  </p:stCondLst>
                                  <p:childTnLst>
                                    <p:set>
                                      <p:cBhvr>
                                        <p:cTn id="139" dur="1" fill="hold">
                                          <p:stCondLst>
                                            <p:cond delay="0"/>
                                          </p:stCondLst>
                                        </p:cTn>
                                        <p:tgtEl>
                                          <p:spTgt spid="44"/>
                                        </p:tgtEl>
                                        <p:attrNameLst>
                                          <p:attrName>style.visibility</p:attrName>
                                        </p:attrNameLst>
                                      </p:cBhvr>
                                      <p:to>
                                        <p:strVal val="visible"/>
                                      </p:to>
                                    </p:set>
                                    <p:animEffect transition="in" filter="fade">
                                      <p:cBhvr>
                                        <p:cTn id="140" dur="2000"/>
                                        <p:tgtEl>
                                          <p:spTgt spid="44"/>
                                        </p:tgtEl>
                                      </p:cBhvr>
                                    </p:animEffect>
                                    <p:anim calcmode="lin" valueType="num">
                                      <p:cBhvr>
                                        <p:cTn id="141" dur="2000" fill="hold"/>
                                        <p:tgtEl>
                                          <p:spTgt spid="44"/>
                                        </p:tgtEl>
                                        <p:attrNameLst>
                                          <p:attrName>ppt_w</p:attrName>
                                        </p:attrNameLst>
                                      </p:cBhvr>
                                      <p:tavLst>
                                        <p:tav tm="0" fmla="#ppt_w*sin(2.5*pi*$)">
                                          <p:val>
                                            <p:fltVal val="0"/>
                                          </p:val>
                                        </p:tav>
                                        <p:tav tm="100000">
                                          <p:val>
                                            <p:fltVal val="1"/>
                                          </p:val>
                                        </p:tav>
                                      </p:tavLst>
                                    </p:anim>
                                    <p:anim calcmode="lin" valueType="num">
                                      <p:cBhvr>
                                        <p:cTn id="142" dur="2000" fill="hold"/>
                                        <p:tgtEl>
                                          <p:spTgt spid="44"/>
                                        </p:tgtEl>
                                        <p:attrNameLst>
                                          <p:attrName>ppt_h</p:attrName>
                                        </p:attrNameLst>
                                      </p:cBhvr>
                                      <p:tavLst>
                                        <p:tav tm="0">
                                          <p:val>
                                            <p:strVal val="#ppt_h"/>
                                          </p:val>
                                        </p:tav>
                                        <p:tav tm="100000">
                                          <p:val>
                                            <p:strVal val="#ppt_h"/>
                                          </p:val>
                                        </p:tav>
                                      </p:tavLst>
                                    </p:anim>
                                  </p:childTnLst>
                                </p:cTn>
                              </p:par>
                              <p:par>
                                <p:cTn id="143" presetID="45" presetClass="entr" presetSubtype="0" fill="hold" grpId="0" nodeType="withEffect">
                                  <p:stCondLst>
                                    <p:cond delay="0"/>
                                  </p:stCondLst>
                                  <p:childTnLst>
                                    <p:set>
                                      <p:cBhvr>
                                        <p:cTn id="144" dur="1" fill="hold">
                                          <p:stCondLst>
                                            <p:cond delay="0"/>
                                          </p:stCondLst>
                                        </p:cTn>
                                        <p:tgtEl>
                                          <p:spTgt spid="48"/>
                                        </p:tgtEl>
                                        <p:attrNameLst>
                                          <p:attrName>style.visibility</p:attrName>
                                        </p:attrNameLst>
                                      </p:cBhvr>
                                      <p:to>
                                        <p:strVal val="visible"/>
                                      </p:to>
                                    </p:set>
                                    <p:animEffect transition="in" filter="fade">
                                      <p:cBhvr>
                                        <p:cTn id="145" dur="2000"/>
                                        <p:tgtEl>
                                          <p:spTgt spid="48"/>
                                        </p:tgtEl>
                                      </p:cBhvr>
                                    </p:animEffect>
                                    <p:anim calcmode="lin" valueType="num">
                                      <p:cBhvr>
                                        <p:cTn id="146" dur="2000" fill="hold"/>
                                        <p:tgtEl>
                                          <p:spTgt spid="48"/>
                                        </p:tgtEl>
                                        <p:attrNameLst>
                                          <p:attrName>ppt_w</p:attrName>
                                        </p:attrNameLst>
                                      </p:cBhvr>
                                      <p:tavLst>
                                        <p:tav tm="0" fmla="#ppt_w*sin(2.5*pi*$)">
                                          <p:val>
                                            <p:fltVal val="0"/>
                                          </p:val>
                                        </p:tav>
                                        <p:tav tm="100000">
                                          <p:val>
                                            <p:fltVal val="1"/>
                                          </p:val>
                                        </p:tav>
                                      </p:tavLst>
                                    </p:anim>
                                    <p:anim calcmode="lin" valueType="num">
                                      <p:cBhvr>
                                        <p:cTn id="147" dur="2000" fill="hold"/>
                                        <p:tgtEl>
                                          <p:spTgt spid="48"/>
                                        </p:tgtEl>
                                        <p:attrNameLst>
                                          <p:attrName>ppt_h</p:attrName>
                                        </p:attrNameLst>
                                      </p:cBhvr>
                                      <p:tavLst>
                                        <p:tav tm="0">
                                          <p:val>
                                            <p:strVal val="#ppt_h"/>
                                          </p:val>
                                        </p:tav>
                                        <p:tav tm="100000">
                                          <p:val>
                                            <p:strVal val="#ppt_h"/>
                                          </p:val>
                                        </p:tav>
                                      </p:tavLst>
                                    </p:anim>
                                  </p:childTnLst>
                                </p:cTn>
                              </p:par>
                              <p:par>
                                <p:cTn id="148" presetID="45" presetClass="entr" presetSubtype="0" fill="hold" grpId="0" nodeType="withEffect">
                                  <p:stCondLst>
                                    <p:cond delay="0"/>
                                  </p:stCondLst>
                                  <p:childTnLst>
                                    <p:set>
                                      <p:cBhvr>
                                        <p:cTn id="149" dur="1" fill="hold">
                                          <p:stCondLst>
                                            <p:cond delay="0"/>
                                          </p:stCondLst>
                                        </p:cTn>
                                        <p:tgtEl>
                                          <p:spTgt spid="38"/>
                                        </p:tgtEl>
                                        <p:attrNameLst>
                                          <p:attrName>style.visibility</p:attrName>
                                        </p:attrNameLst>
                                      </p:cBhvr>
                                      <p:to>
                                        <p:strVal val="visible"/>
                                      </p:to>
                                    </p:set>
                                    <p:animEffect transition="in" filter="fade">
                                      <p:cBhvr>
                                        <p:cTn id="150" dur="2000"/>
                                        <p:tgtEl>
                                          <p:spTgt spid="38"/>
                                        </p:tgtEl>
                                      </p:cBhvr>
                                    </p:animEffect>
                                    <p:anim calcmode="lin" valueType="num">
                                      <p:cBhvr>
                                        <p:cTn id="151" dur="2000" fill="hold"/>
                                        <p:tgtEl>
                                          <p:spTgt spid="38"/>
                                        </p:tgtEl>
                                        <p:attrNameLst>
                                          <p:attrName>ppt_w</p:attrName>
                                        </p:attrNameLst>
                                      </p:cBhvr>
                                      <p:tavLst>
                                        <p:tav tm="0" fmla="#ppt_w*sin(2.5*pi*$)">
                                          <p:val>
                                            <p:fltVal val="0"/>
                                          </p:val>
                                        </p:tav>
                                        <p:tav tm="100000">
                                          <p:val>
                                            <p:fltVal val="1"/>
                                          </p:val>
                                        </p:tav>
                                      </p:tavLst>
                                    </p:anim>
                                    <p:anim calcmode="lin" valueType="num">
                                      <p:cBhvr>
                                        <p:cTn id="152" dur="2000" fill="hold"/>
                                        <p:tgtEl>
                                          <p:spTgt spid="3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4" grpId="0" animBg="1"/>
      <p:bldP spid="35" grpId="0" animBg="1"/>
      <p:bldP spid="36" grpId="0" animBg="1"/>
      <p:bldP spid="37" grpId="0" animBg="1"/>
      <p:bldP spid="40" grpId="0" animBg="1"/>
      <p:bldP spid="41"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9" grpId="0" animBg="1"/>
      <p:bldP spid="42" grpId="0" animBg="1"/>
      <p:bldP spid="43" grpId="0" animBg="1"/>
      <p:bldP spid="44" grpId="0" animBg="1"/>
      <p:bldP spid="45" grpId="0" animBg="1"/>
      <p:bldP spid="2" grpId="0"/>
      <p:bldP spid="46" grpId="0"/>
      <p:bldP spid="47" grpId="0"/>
      <p:bldP spid="48" grpId="0"/>
      <p:bldP spid="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276872"/>
            <a:ext cx="8640960" cy="1800200"/>
          </a:xfrm>
        </p:spPr>
        <p:txBody>
          <a:bodyPr>
            <a:noAutofit/>
          </a:bodyPr>
          <a:lstStyle/>
          <a:p>
            <a:pPr marL="0" lvl="0" indent="-285750" algn="just"/>
            <a:r>
              <a:rPr lang="es-ES" sz="2200" dirty="0" smtClean="0" bmk="">
                <a:latin typeface="Arial" pitchFamily="34" charset="0"/>
                <a:cs typeface="Arial" pitchFamily="34" charset="0"/>
              </a:rPr>
              <a:t>La </a:t>
            </a:r>
            <a:r>
              <a:rPr lang="es-ES" sz="2200" dirty="0" bmk="">
                <a:latin typeface="Arial" pitchFamily="34" charset="0"/>
                <a:cs typeface="Arial" pitchFamily="34" charset="0"/>
              </a:rPr>
              <a:t>guía propuesta complementa la Norma ISO /IEC 27001 y pasa a constituirse en una guía práctica para nuevos implementadores</a:t>
            </a:r>
            <a:r>
              <a:rPr lang="es-ES" sz="2200" dirty="0" smtClean="0" bmk="">
                <a:latin typeface="Arial" pitchFamily="34" charset="0"/>
                <a:cs typeface="Arial" pitchFamily="34" charset="0"/>
              </a:rPr>
              <a:t>.</a:t>
            </a:r>
          </a:p>
          <a:p>
            <a:pPr marL="0" lvl="0" indent="-285750" algn="just"/>
            <a:endParaRPr lang="es-ES" sz="2200" dirty="0" bmk="">
              <a:latin typeface="Arial" pitchFamily="34" charset="0"/>
              <a:cs typeface="Arial" pitchFamily="34" charset="0"/>
            </a:endParaRPr>
          </a:p>
          <a:p>
            <a:pPr marL="0" indent="-285750" algn="just"/>
            <a:r>
              <a:rPr lang="es-ES" sz="2200" dirty="0" smtClean="0" bmk="">
                <a:latin typeface="Arial" pitchFamily="34" charset="0"/>
                <a:cs typeface="Arial" pitchFamily="34" charset="0"/>
              </a:rPr>
              <a:t>El </a:t>
            </a:r>
            <a:r>
              <a:rPr lang="es-ES" sz="2200" dirty="0" bmk="">
                <a:latin typeface="Arial" pitchFamily="34" charset="0"/>
                <a:cs typeface="Arial" pitchFamily="34" charset="0"/>
              </a:rPr>
              <a:t>Ministerio de Salud es un organismo gubernamental que debe implementar un EGSI por disposición del gobierno </a:t>
            </a:r>
            <a:r>
              <a:rPr lang="es-ES" sz="2200" dirty="0" smtClean="0" bmk="">
                <a:latin typeface="Arial" pitchFamily="34" charset="0"/>
                <a:cs typeface="Arial" pitchFamily="34" charset="0"/>
              </a:rPr>
              <a:t>y cuenta </a:t>
            </a:r>
            <a:r>
              <a:rPr lang="es-ES" sz="2200" dirty="0" bmk="">
                <a:latin typeface="Arial" pitchFamily="34" charset="0"/>
                <a:cs typeface="Arial" pitchFamily="34" charset="0"/>
              </a:rPr>
              <a:t>con </a:t>
            </a:r>
            <a:r>
              <a:rPr lang="es-ES" sz="2200" dirty="0" smtClean="0" bmk="">
                <a:latin typeface="Arial" pitchFamily="34" charset="0"/>
                <a:cs typeface="Arial" pitchFamily="34" charset="0"/>
              </a:rPr>
              <a:t>una estructura </a:t>
            </a:r>
            <a:r>
              <a:rPr lang="es-ES" sz="2200" dirty="0" bmk="">
                <a:latin typeface="Arial" pitchFamily="34" charset="0"/>
                <a:cs typeface="Arial" pitchFamily="34" charset="0"/>
              </a:rPr>
              <a:t>orgánica </a:t>
            </a:r>
            <a:r>
              <a:rPr lang="es-ES" sz="2200" dirty="0" smtClean="0" bmk="">
                <a:latin typeface="Arial" pitchFamily="34" charset="0"/>
                <a:cs typeface="Arial" pitchFamily="34" charset="0"/>
              </a:rPr>
              <a:t>con la que será </a:t>
            </a:r>
            <a:r>
              <a:rPr lang="es-ES" sz="2200" dirty="0" bmk="">
                <a:latin typeface="Arial" pitchFamily="34" charset="0"/>
                <a:cs typeface="Arial" pitchFamily="34" charset="0"/>
              </a:rPr>
              <a:t>factible poner en práctica  </a:t>
            </a:r>
            <a:r>
              <a:rPr lang="es-ES" sz="2200" dirty="0" smtClean="0" bmk="">
                <a:latin typeface="Arial" pitchFamily="34" charset="0"/>
                <a:cs typeface="Arial" pitchFamily="34" charset="0"/>
              </a:rPr>
              <a:t>la  </a:t>
            </a:r>
            <a:r>
              <a:rPr lang="es-ES" sz="2200" dirty="0" bmk="">
                <a:latin typeface="Arial" pitchFamily="34" charset="0"/>
                <a:cs typeface="Arial" pitchFamily="34" charset="0"/>
              </a:rPr>
              <a:t>guía   propuesta en la implementación del SGSI </a:t>
            </a:r>
          </a:p>
          <a:p>
            <a:pPr marL="0" indent="0" algn="just">
              <a:buNone/>
            </a:pPr>
            <a:endParaRPr lang="es-ES" sz="2200" dirty="0" bmk="">
              <a:latin typeface="Arial" pitchFamily="34" charset="0"/>
              <a:cs typeface="Arial" pitchFamily="34" charset="0"/>
            </a:endParaRPr>
          </a:p>
          <a:p>
            <a:pPr marL="0" lvl="0" indent="-285750" algn="just"/>
            <a:r>
              <a:rPr lang="es-EC" sz="2200" dirty="0" bmk="">
                <a:latin typeface="Arial" pitchFamily="34" charset="0"/>
                <a:cs typeface="Arial" pitchFamily="34" charset="0"/>
              </a:rPr>
              <a:t>El adoptar un SGSI en una organización implica un cambio de cultura organizacional, servicios de calidad, control interno, monitoreo así como el compromiso en las actividades diarias del personal. Todo ello para genera valor a la organización. </a:t>
            </a:r>
          </a:p>
          <a:p>
            <a:pPr marL="0" lvl="0" indent="-285750" algn="just"/>
            <a:endParaRPr lang="es-ES" sz="2200" dirty="0" bmk="">
              <a:latin typeface="Arial" pitchFamily="34" charset="0"/>
              <a:cs typeface="Arial" pitchFamily="34" charset="0"/>
            </a:endParaRPr>
          </a:p>
          <a:p>
            <a:pPr marL="0" lvl="0" indent="-285750" algn="just"/>
            <a:endParaRPr lang="es-ES" sz="2200" dirty="0" bmk="">
              <a:latin typeface="Arial" pitchFamily="34" charset="0"/>
              <a:cs typeface="Arial" pitchFamily="34" charset="0"/>
            </a:endParaRPr>
          </a:p>
        </p:txBody>
      </p:sp>
      <p:sp>
        <p:nvSpPr>
          <p:cNvPr id="9" name="Title 1"/>
          <p:cNvSpPr txBox="1">
            <a:spLocks/>
          </p:cNvSpPr>
          <p:nvPr/>
        </p:nvSpPr>
        <p:spPr>
          <a:xfrm>
            <a:off x="251520" y="1196752"/>
            <a:ext cx="7992888" cy="5217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3000" dirty="0" smtClean="0">
                <a:solidFill>
                  <a:schemeClr val="tx2"/>
                </a:solidFill>
                <a:effectLst>
                  <a:outerShdw blurRad="63500" dist="38100" dir="5400000" algn="t" rotWithShape="0">
                    <a:prstClr val="black">
                      <a:alpha val="25000"/>
                    </a:prstClr>
                  </a:outerShdw>
                </a:effectLst>
                <a:latin typeface="+mn-lt"/>
              </a:rPr>
              <a:t> Conclusiones</a:t>
            </a:r>
            <a:endParaRPr lang="es-EC" sz="3000" dirty="0">
              <a:solidFill>
                <a:schemeClr val="tx2"/>
              </a:solidFill>
              <a:effectLst>
                <a:outerShdw blurRad="63500" dist="38100" dir="5400000" algn="t" rotWithShape="0">
                  <a:prstClr val="black">
                    <a:alpha val="25000"/>
                  </a:prstClr>
                </a:outerShdw>
              </a:effectLst>
              <a:latin typeface="+mn-lt"/>
            </a:endParaRPr>
          </a:p>
        </p:txBody>
      </p:sp>
      <p:pic>
        <p:nvPicPr>
          <p:cNvPr id="13" name="image10.jpg" descr="\\VBOXSVR\gabriel\Escritorio\espe\Gerencia_de_Sistemas\Logo_ESPE.jpg"/>
          <p:cNvPicPr/>
          <p:nvPr/>
        </p:nvPicPr>
        <p:blipFill>
          <a:blip r:embed="rId2"/>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4647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985888"/>
            <a:ext cx="8928992" cy="4755480"/>
          </a:xfrm>
        </p:spPr>
        <p:txBody>
          <a:bodyPr>
            <a:noAutofit/>
          </a:bodyPr>
          <a:lstStyle/>
          <a:p>
            <a:r>
              <a:rPr lang="es-ES" sz="2200" dirty="0" smtClean="0" bmk="">
                <a:latin typeface="Arial" pitchFamily="34" charset="0"/>
                <a:cs typeface="Arial" pitchFamily="34" charset="0"/>
              </a:rPr>
              <a:t>Es </a:t>
            </a:r>
            <a:r>
              <a:rPr lang="es-ES" sz="2200" dirty="0" bmk="">
                <a:latin typeface="Arial" pitchFamily="34" charset="0"/>
                <a:cs typeface="Arial" pitchFamily="34" charset="0"/>
              </a:rPr>
              <a:t>importante que </a:t>
            </a:r>
            <a:r>
              <a:rPr lang="es-ES" sz="2200" dirty="0" smtClean="0" bmk="">
                <a:latin typeface="Arial" pitchFamily="34" charset="0"/>
                <a:cs typeface="Arial" pitchFamily="34" charset="0"/>
              </a:rPr>
              <a:t>el MSP considere </a:t>
            </a:r>
            <a:r>
              <a:rPr lang="es-ES" sz="2200" dirty="0" bmk="">
                <a:latin typeface="Arial" pitchFamily="34" charset="0"/>
                <a:cs typeface="Arial" pitchFamily="34" charset="0"/>
              </a:rPr>
              <a:t>la  implementación de un sistema de seguridad de la información, como parte de su Plan Estratégico Institucional, el Plan Operativo y el Presupuesto Anual. </a:t>
            </a:r>
          </a:p>
          <a:p>
            <a:pPr algn="just"/>
            <a:r>
              <a:rPr lang="es-ES" sz="2200" dirty="0" bmk="">
                <a:latin typeface="Arial" pitchFamily="34" charset="0"/>
                <a:cs typeface="Arial" pitchFamily="34" charset="0"/>
              </a:rPr>
              <a:t>Utilizar la guía propuesta para complementar la Norma ISO /IEC 27003, en la implantación del SGSI del Sistema de Agendamiento de Citas Médicas del </a:t>
            </a:r>
            <a:r>
              <a:rPr lang="es-ES" sz="2200" dirty="0" smtClean="0" bmk="">
                <a:latin typeface="Arial" pitchFamily="34" charset="0"/>
                <a:cs typeface="Arial" pitchFamily="34" charset="0"/>
              </a:rPr>
              <a:t>MSP</a:t>
            </a:r>
          </a:p>
          <a:p>
            <a:pPr lvl="0"/>
            <a:r>
              <a:rPr lang="es-ES" sz="2200" dirty="0" bmk="">
                <a:latin typeface="Arial" pitchFamily="34" charset="0"/>
                <a:cs typeface="Arial" pitchFamily="34" charset="0"/>
              </a:rPr>
              <a:t>Tomar en cuenta el análisis de la situación actual realizado en el presente trabajo, para la implantación del SGSI del MSP</a:t>
            </a:r>
            <a:r>
              <a:rPr lang="es-ES" sz="2200" dirty="0" smtClean="0" bmk="">
                <a:latin typeface="Arial" pitchFamily="34" charset="0"/>
                <a:cs typeface="Arial" pitchFamily="34" charset="0"/>
              </a:rPr>
              <a:t>.</a:t>
            </a:r>
          </a:p>
          <a:p>
            <a:r>
              <a:rPr lang="es-ES" sz="2200" dirty="0" bmk="">
                <a:latin typeface="Arial" pitchFamily="34" charset="0"/>
                <a:cs typeface="Arial" pitchFamily="34" charset="0"/>
              </a:rPr>
              <a:t>Considerar el mejoramiento de la guía propuesta en base a las implementaciones que se realicen y comparar esos resultados con lo que propone la norma ISO 27003 y otros trabajos considerados en este estudio.</a:t>
            </a:r>
          </a:p>
          <a:p>
            <a:pPr lvl="0"/>
            <a:endParaRPr lang="es-ES" sz="2200" dirty="0" bmk="">
              <a:latin typeface="Arial" pitchFamily="34" charset="0"/>
              <a:cs typeface="Arial" pitchFamily="34" charset="0"/>
            </a:endParaRPr>
          </a:p>
          <a:p>
            <a:pPr algn="just"/>
            <a:endParaRPr lang="es-ES" sz="2200" dirty="0" bmk="">
              <a:latin typeface="Arial" pitchFamily="34" charset="0"/>
              <a:cs typeface="Arial" pitchFamily="34" charset="0"/>
            </a:endParaRPr>
          </a:p>
        </p:txBody>
      </p:sp>
      <p:sp>
        <p:nvSpPr>
          <p:cNvPr id="9" name="Title 1"/>
          <p:cNvSpPr txBox="1">
            <a:spLocks/>
          </p:cNvSpPr>
          <p:nvPr/>
        </p:nvSpPr>
        <p:spPr>
          <a:xfrm>
            <a:off x="251520" y="1323040"/>
            <a:ext cx="8246740" cy="66278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3000" dirty="0" smtClean="0">
                <a:solidFill>
                  <a:schemeClr val="tx2"/>
                </a:solidFill>
                <a:effectLst>
                  <a:outerShdw blurRad="63500" dist="38100" dir="5400000" algn="t" rotWithShape="0">
                    <a:prstClr val="black">
                      <a:alpha val="25000"/>
                    </a:prstClr>
                  </a:outerShdw>
                </a:effectLst>
                <a:latin typeface="+mn-lt"/>
              </a:rPr>
              <a:t>Recomendaciones</a:t>
            </a:r>
            <a:endParaRPr lang="es-EC" sz="3000" dirty="0">
              <a:solidFill>
                <a:schemeClr val="tx2"/>
              </a:solidFill>
              <a:effectLst>
                <a:outerShdw blurRad="63500" dist="38100" dir="5400000" algn="t" rotWithShape="0">
                  <a:prstClr val="black">
                    <a:alpha val="25000"/>
                  </a:prstClr>
                </a:outerShdw>
              </a:effectLst>
              <a:latin typeface="+mn-lt"/>
            </a:endParaRPr>
          </a:p>
        </p:txBody>
      </p:sp>
      <p:pic>
        <p:nvPicPr>
          <p:cNvPr id="13" name="image10.jpg" descr="\\VBOXSVR\gabriel\Escritorio\espe\Gerencia_de_Sistemas\Logo_ESPE.jpg"/>
          <p:cNvPicPr/>
          <p:nvPr/>
        </p:nvPicPr>
        <p:blipFill>
          <a:blip r:embed="rId3"/>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4062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988840"/>
            <a:ext cx="8496944" cy="4608512"/>
          </a:xfrm>
        </p:spPr>
        <p:txBody>
          <a:bodyPr>
            <a:noAutofit/>
          </a:bodyPr>
          <a:lstStyle/>
          <a:p>
            <a:pPr lvl="0"/>
            <a:r>
              <a:rPr lang="es-ES" sz="2200" dirty="0" smtClean="0" bmk="">
                <a:latin typeface="Arial" pitchFamily="34" charset="0"/>
                <a:cs typeface="Arial" pitchFamily="34" charset="0"/>
              </a:rPr>
              <a:t>Designar </a:t>
            </a:r>
            <a:r>
              <a:rPr lang="es-ES" sz="2200" dirty="0" bmk="">
                <a:latin typeface="Arial" pitchFamily="34" charset="0"/>
                <a:cs typeface="Arial" pitchFamily="34" charset="0"/>
              </a:rPr>
              <a:t>un líder del proyecto </a:t>
            </a:r>
            <a:r>
              <a:rPr lang="es-ES" sz="2200" dirty="0" smtClean="0" bmk="">
                <a:latin typeface="Arial" pitchFamily="34" charset="0"/>
                <a:cs typeface="Arial" pitchFamily="34" charset="0"/>
              </a:rPr>
              <a:t>con las competencias </a:t>
            </a:r>
            <a:r>
              <a:rPr lang="es-ES" sz="2200" dirty="0" bmk="">
                <a:latin typeface="Arial" pitchFamily="34" charset="0"/>
                <a:cs typeface="Arial" pitchFamily="34" charset="0"/>
              </a:rPr>
              <a:t>y atribuciones </a:t>
            </a:r>
            <a:r>
              <a:rPr lang="es-ES" sz="2200" dirty="0" smtClean="0" bmk="">
                <a:latin typeface="Arial" pitchFamily="34" charset="0"/>
                <a:cs typeface="Arial" pitchFamily="34" charset="0"/>
              </a:rPr>
              <a:t>necesarias para el </a:t>
            </a:r>
            <a:r>
              <a:rPr lang="es-ES" sz="2200" dirty="0" bmk="">
                <a:latin typeface="Arial" pitchFamily="34" charset="0"/>
                <a:cs typeface="Arial" pitchFamily="34" charset="0"/>
              </a:rPr>
              <a:t>proyecto. Esto </a:t>
            </a:r>
            <a:r>
              <a:rPr lang="es-ES" sz="2200" dirty="0" smtClean="0" bmk="">
                <a:latin typeface="Arial" pitchFamily="34" charset="0"/>
                <a:cs typeface="Arial" pitchFamily="34" charset="0"/>
              </a:rPr>
              <a:t>permitirá </a:t>
            </a:r>
            <a:r>
              <a:rPr lang="es-ES" sz="2200" dirty="0" bmk="">
                <a:latin typeface="Arial" pitchFamily="34" charset="0"/>
                <a:cs typeface="Arial" pitchFamily="34" charset="0"/>
              </a:rPr>
              <a:t>proponer iniciativas que permitan llegar al resultado esperado, el líder también debe poseer el conocimiento de las normas internacionales ISO 27000, así como una capacidad de investigación y búsqueda de oportunidades  de mejora</a:t>
            </a:r>
            <a:r>
              <a:rPr lang="es-ES" sz="2200" dirty="0" smtClean="0" bmk="">
                <a:latin typeface="Arial" pitchFamily="34" charset="0"/>
                <a:cs typeface="Arial" pitchFamily="34" charset="0"/>
              </a:rPr>
              <a:t>.</a:t>
            </a:r>
          </a:p>
          <a:p>
            <a:pPr marL="0" lvl="0" indent="0">
              <a:buNone/>
            </a:pPr>
            <a:endParaRPr lang="es-ES" sz="2200" dirty="0" bmk="">
              <a:latin typeface="Arial" pitchFamily="34" charset="0"/>
              <a:cs typeface="Arial" pitchFamily="34" charset="0"/>
            </a:endParaRPr>
          </a:p>
          <a:p>
            <a:r>
              <a:rPr lang="es-ES" sz="2200" dirty="0" bmk="">
                <a:latin typeface="Arial" pitchFamily="34" charset="0"/>
                <a:cs typeface="Arial" pitchFamily="34" charset="0"/>
              </a:rPr>
              <a:t>En la implementación del SGSI, la Dirección debe estar comprometida y empoderada del proyecto. Debe transmitir los beneficios para la organización, la importancia de los activos de la información y su protección, así como  transparentar la brecha de seguridad existente en la organización</a:t>
            </a:r>
            <a:r>
              <a:rPr lang="es-ES" sz="2200" dirty="0" smtClean="0" bmk="">
                <a:latin typeface="Arial" pitchFamily="34" charset="0"/>
                <a:cs typeface="Arial" pitchFamily="34" charset="0"/>
              </a:rPr>
              <a:t>.</a:t>
            </a:r>
            <a:endParaRPr lang="es-ES" sz="2200" dirty="0" bmk="">
              <a:latin typeface="Arial" pitchFamily="34" charset="0"/>
              <a:cs typeface="Arial" pitchFamily="34" charset="0"/>
            </a:endParaRPr>
          </a:p>
        </p:txBody>
      </p:sp>
      <p:sp>
        <p:nvSpPr>
          <p:cNvPr id="9" name="Title 1"/>
          <p:cNvSpPr txBox="1">
            <a:spLocks/>
          </p:cNvSpPr>
          <p:nvPr/>
        </p:nvSpPr>
        <p:spPr>
          <a:xfrm>
            <a:off x="251520" y="1323040"/>
            <a:ext cx="8246740" cy="66278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3000" dirty="0" smtClean="0">
                <a:solidFill>
                  <a:schemeClr val="tx2"/>
                </a:solidFill>
                <a:effectLst>
                  <a:outerShdw blurRad="63500" dist="38100" dir="5400000" algn="t" rotWithShape="0">
                    <a:prstClr val="black">
                      <a:alpha val="25000"/>
                    </a:prstClr>
                  </a:outerShdw>
                </a:effectLst>
                <a:latin typeface="+mn-lt"/>
              </a:rPr>
              <a:t>Recomendaciones</a:t>
            </a:r>
            <a:endParaRPr lang="es-EC" sz="3000" dirty="0">
              <a:solidFill>
                <a:schemeClr val="tx2"/>
              </a:solidFill>
              <a:effectLst>
                <a:outerShdw blurRad="63500" dist="38100" dir="5400000" algn="t" rotWithShape="0">
                  <a:prstClr val="black">
                    <a:alpha val="25000"/>
                  </a:prstClr>
                </a:outerShdw>
              </a:effectLst>
              <a:latin typeface="+mn-lt"/>
            </a:endParaRPr>
          </a:p>
        </p:txBody>
      </p:sp>
      <p:pic>
        <p:nvPicPr>
          <p:cNvPr id="13" name="image10.jpg" descr="\\VBOXSVR\gabriel\Escritorio\espe\Gerencia_de_Sistemas\Logo_ESPE.jpg"/>
          <p:cNvPicPr/>
          <p:nvPr/>
        </p:nvPicPr>
        <p:blipFill>
          <a:blip r:embed="rId2"/>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545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51520" y="3140968"/>
            <a:ext cx="8246740" cy="66278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7200" dirty="0" smtClean="0">
                <a:solidFill>
                  <a:schemeClr val="tx2"/>
                </a:solidFill>
                <a:effectLst>
                  <a:outerShdw blurRad="63500" dist="38100" dir="5400000" algn="t" rotWithShape="0">
                    <a:prstClr val="black">
                      <a:alpha val="25000"/>
                    </a:prstClr>
                  </a:outerShdw>
                </a:effectLst>
                <a:latin typeface="+mn-lt"/>
              </a:rPr>
              <a:t>Gracias</a:t>
            </a:r>
            <a:endParaRPr lang="es-EC" sz="7200" dirty="0">
              <a:solidFill>
                <a:schemeClr val="tx2"/>
              </a:solidFill>
              <a:effectLst>
                <a:outerShdw blurRad="63500" dist="38100" dir="5400000" algn="t" rotWithShape="0">
                  <a:prstClr val="black">
                    <a:alpha val="25000"/>
                  </a:prstClr>
                </a:outerShdw>
              </a:effectLst>
              <a:latin typeface="+mn-lt"/>
            </a:endParaRPr>
          </a:p>
        </p:txBody>
      </p:sp>
      <p:pic>
        <p:nvPicPr>
          <p:cNvPr id="13" name="image10.jpg" descr="\\VBOXSVR\gabriel\Escritorio\espe\Gerencia_de_Sistemas\Logo_ESPE.jpg"/>
          <p:cNvPicPr/>
          <p:nvPr/>
        </p:nvPicPr>
        <p:blipFill>
          <a:blip r:embed="rId2"/>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5684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3224" y="1412776"/>
            <a:ext cx="8147248" cy="691480"/>
          </a:xfrm>
        </p:spPr>
        <p:txBody>
          <a:bodyPr/>
          <a:lstStyle/>
          <a:p>
            <a:pPr algn="l"/>
            <a:r>
              <a:rPr lang="es-ES" sz="4400" dirty="0" smtClean="0"/>
              <a:t>2.- Problema</a:t>
            </a:r>
            <a:endParaRPr lang="es-ES" sz="4400" dirty="0"/>
          </a:p>
        </p:txBody>
      </p:sp>
      <p:sp>
        <p:nvSpPr>
          <p:cNvPr id="3" name="2 Marcador de contenido"/>
          <p:cNvSpPr>
            <a:spLocks noGrp="1"/>
          </p:cNvSpPr>
          <p:nvPr>
            <p:ph idx="1"/>
          </p:nvPr>
        </p:nvSpPr>
        <p:spPr>
          <a:xfrm>
            <a:off x="539552" y="2420888"/>
            <a:ext cx="8219256" cy="3849291"/>
          </a:xfrm>
        </p:spPr>
        <p:txBody>
          <a:bodyPr>
            <a:normAutofit fontScale="92500" lnSpcReduction="10000"/>
          </a:bodyPr>
          <a:lstStyle/>
          <a:p>
            <a:pPr algn="just"/>
            <a:r>
              <a:rPr lang="es-ES" dirty="0">
                <a:latin typeface="Arial" pitchFamily="34" charset="0"/>
                <a:cs typeface="Arial" pitchFamily="34" charset="0"/>
              </a:rPr>
              <a:t>El Ministerio de Salud </a:t>
            </a:r>
            <a:r>
              <a:rPr lang="es-ES" dirty="0" smtClean="0">
                <a:latin typeface="Arial" pitchFamily="34" charset="0"/>
                <a:cs typeface="Arial" pitchFamily="34" charset="0"/>
              </a:rPr>
              <a:t>garantiza </a:t>
            </a:r>
            <a:r>
              <a:rPr lang="es-ES" dirty="0">
                <a:latin typeface="Arial" pitchFamily="34" charset="0"/>
                <a:cs typeface="Arial" pitchFamily="34" charset="0"/>
              </a:rPr>
              <a:t>el derecho </a:t>
            </a:r>
            <a:r>
              <a:rPr lang="es-ES" dirty="0" smtClean="0">
                <a:latin typeface="Arial" pitchFamily="34" charset="0"/>
                <a:cs typeface="Arial" pitchFamily="34" charset="0"/>
              </a:rPr>
              <a:t>a </a:t>
            </a:r>
            <a:r>
              <a:rPr lang="es-ES" dirty="0">
                <a:latin typeface="Arial" pitchFamily="34" charset="0"/>
                <a:cs typeface="Arial" pitchFamily="34" charset="0"/>
              </a:rPr>
              <a:t>la </a:t>
            </a:r>
            <a:r>
              <a:rPr lang="es-ES" dirty="0" smtClean="0">
                <a:latin typeface="Arial" pitchFamily="34" charset="0"/>
                <a:cs typeface="Arial" pitchFamily="34" charset="0"/>
              </a:rPr>
              <a:t>salud, mediante el </a:t>
            </a:r>
            <a:r>
              <a:rPr lang="es-ES" dirty="0">
                <a:latin typeface="Arial" pitchFamily="34" charset="0"/>
                <a:cs typeface="Arial" pitchFamily="34" charset="0"/>
              </a:rPr>
              <a:t>servicio agendamiento de citas por medio del Contact </a:t>
            </a:r>
            <a:r>
              <a:rPr lang="es-ES" dirty="0" smtClean="0">
                <a:latin typeface="Arial" pitchFamily="34" charset="0"/>
                <a:cs typeface="Arial" pitchFamily="34" charset="0"/>
              </a:rPr>
              <a:t>Center, la </a:t>
            </a:r>
            <a:r>
              <a:rPr lang="es-ES" dirty="0">
                <a:latin typeface="Arial" pitchFamily="34" charset="0"/>
                <a:cs typeface="Arial" pitchFamily="34" charset="0"/>
              </a:rPr>
              <a:t>información que </a:t>
            </a:r>
            <a:r>
              <a:rPr lang="es-ES" dirty="0" smtClean="0">
                <a:latin typeface="Arial" pitchFamily="34" charset="0"/>
                <a:cs typeface="Arial" pitchFamily="34" charset="0"/>
              </a:rPr>
              <a:t>maneja </a:t>
            </a:r>
            <a:r>
              <a:rPr lang="es-ES" dirty="0">
                <a:latin typeface="Arial" pitchFamily="34" charset="0"/>
                <a:cs typeface="Arial" pitchFamily="34" charset="0"/>
              </a:rPr>
              <a:t>en este servicio, </a:t>
            </a:r>
            <a:r>
              <a:rPr lang="es-ES" dirty="0" smtClean="0">
                <a:latin typeface="Arial" pitchFamily="34" charset="0"/>
                <a:cs typeface="Arial" pitchFamily="34" charset="0"/>
              </a:rPr>
              <a:t>es </a:t>
            </a:r>
            <a:r>
              <a:rPr lang="es-ES" dirty="0">
                <a:latin typeface="Arial" pitchFamily="34" charset="0"/>
                <a:cs typeface="Arial" pitchFamily="34" charset="0"/>
              </a:rPr>
              <a:t>reservada y/o confidencial</a:t>
            </a:r>
          </a:p>
          <a:p>
            <a:pPr algn="just"/>
            <a:r>
              <a:rPr lang="es-ES" dirty="0" smtClean="0">
                <a:latin typeface="Arial" pitchFamily="34" charset="0"/>
                <a:cs typeface="Arial" pitchFamily="34" charset="0"/>
              </a:rPr>
              <a:t>Este servicio esta expuesto a riesgos inherentes como: ataques informáticos, robo de datos, denegación de servicios, acceso no autorizado, etc.</a:t>
            </a:r>
          </a:p>
          <a:p>
            <a:pPr algn="just"/>
            <a:r>
              <a:rPr lang="es-EC" dirty="0" smtClean="0">
                <a:latin typeface="Arial" pitchFamily="34" charset="0"/>
                <a:cs typeface="Arial" pitchFamily="34" charset="0"/>
              </a:rPr>
              <a:t>No existe </a:t>
            </a:r>
            <a:r>
              <a:rPr lang="es-EC" dirty="0">
                <a:latin typeface="Arial" pitchFamily="34" charset="0"/>
                <a:cs typeface="Arial" pitchFamily="34" charset="0"/>
              </a:rPr>
              <a:t>controles de seguridad aplicados </a:t>
            </a:r>
            <a:r>
              <a:rPr lang="es-EC" dirty="0" smtClean="0">
                <a:latin typeface="Arial" pitchFamily="34" charset="0"/>
                <a:cs typeface="Arial" pitchFamily="34" charset="0"/>
              </a:rPr>
              <a:t>actualmente a este servicios, los pocos controles  que existen </a:t>
            </a:r>
            <a:r>
              <a:rPr lang="es-ES" dirty="0" smtClean="0">
                <a:latin typeface="Arial" pitchFamily="34" charset="0"/>
                <a:cs typeface="Arial" pitchFamily="34" charset="0"/>
              </a:rPr>
              <a:t>no </a:t>
            </a:r>
            <a:r>
              <a:rPr lang="es-ES" dirty="0">
                <a:latin typeface="Arial" pitchFamily="34" charset="0"/>
                <a:cs typeface="Arial" pitchFamily="34" charset="0"/>
              </a:rPr>
              <a:t>brindan la confiabilidad necesaria </a:t>
            </a:r>
            <a:r>
              <a:rPr lang="es-ES" dirty="0" smtClean="0">
                <a:latin typeface="Arial" pitchFamily="34" charset="0"/>
                <a:cs typeface="Arial" pitchFamily="34" charset="0"/>
              </a:rPr>
              <a:t>y vital </a:t>
            </a:r>
            <a:r>
              <a:rPr lang="es-ES" dirty="0">
                <a:latin typeface="Arial" pitchFamily="34" charset="0"/>
                <a:cs typeface="Arial" pitchFamily="34" charset="0"/>
              </a:rPr>
              <a:t>para respetar el derecho a la privacidad de los ciudadanos. </a:t>
            </a:r>
          </a:p>
        </p:txBody>
      </p:sp>
      <p:pic>
        <p:nvPicPr>
          <p:cNvPr id="6" name="image10.jpg" descr="\\VBOXSVR\gabriel\Escritorio\espe\Gerencia_de_Sistemas\Logo_ESPE.jpg"/>
          <p:cNvPicPr/>
          <p:nvPr/>
        </p:nvPicPr>
        <p:blipFill>
          <a:blip r:embed="rId3"/>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0804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196752"/>
            <a:ext cx="8219256" cy="907504"/>
          </a:xfrm>
        </p:spPr>
        <p:txBody>
          <a:bodyPr/>
          <a:lstStyle/>
          <a:p>
            <a:pPr algn="l"/>
            <a:r>
              <a:rPr lang="es-ES" sz="4400" dirty="0" smtClean="0"/>
              <a:t>3.- Justificación </a:t>
            </a:r>
            <a:endParaRPr lang="es-ES" sz="4400" dirty="0"/>
          </a:p>
        </p:txBody>
      </p:sp>
      <p:sp>
        <p:nvSpPr>
          <p:cNvPr id="3" name="2 Marcador de contenido"/>
          <p:cNvSpPr>
            <a:spLocks noGrp="1"/>
          </p:cNvSpPr>
          <p:nvPr>
            <p:ph idx="1"/>
          </p:nvPr>
        </p:nvSpPr>
        <p:spPr>
          <a:xfrm>
            <a:off x="467544" y="2752328"/>
            <a:ext cx="8291264" cy="3268960"/>
          </a:xfrm>
        </p:spPr>
        <p:txBody>
          <a:bodyPr>
            <a:normAutofit/>
          </a:bodyPr>
          <a:lstStyle/>
          <a:p>
            <a:pPr algn="just"/>
            <a:r>
              <a:rPr lang="es-EC" sz="2200" dirty="0">
                <a:latin typeface="Arial" pitchFamily="34" charset="0"/>
                <a:cs typeface="Arial" pitchFamily="34" charset="0"/>
              </a:rPr>
              <a:t>El MSP requiere establecer una ruta para Gestionar la Seguridad de la Información para la implementación de un SGSI basado en una norma internacional  ISO 27001: 2013.</a:t>
            </a:r>
          </a:p>
          <a:p>
            <a:pPr algn="just"/>
            <a:endParaRPr lang="es-EC" sz="2200" dirty="0">
              <a:latin typeface="Arial" pitchFamily="34" charset="0"/>
              <a:cs typeface="Arial" pitchFamily="34" charset="0"/>
            </a:endParaRPr>
          </a:p>
          <a:p>
            <a:pPr algn="just"/>
            <a:r>
              <a:rPr lang="es-ES" sz="2200" dirty="0">
                <a:latin typeface="Arial" pitchFamily="34" charset="0"/>
                <a:cs typeface="Arial" pitchFamily="34" charset="0"/>
              </a:rPr>
              <a:t>Identificar los riesgos existentes, determinar controles a implementar para minimizarlos y evitar daños en los activos de la información para  iniciar el camino para un SGSI</a:t>
            </a:r>
            <a:endParaRPr lang="es-EC" sz="2200" dirty="0">
              <a:latin typeface="Arial" pitchFamily="34" charset="0"/>
              <a:cs typeface="Arial" pitchFamily="34" charset="0"/>
            </a:endParaRPr>
          </a:p>
          <a:p>
            <a:endParaRPr lang="es-ES" dirty="0"/>
          </a:p>
        </p:txBody>
      </p:sp>
      <p:pic>
        <p:nvPicPr>
          <p:cNvPr id="5" name="image10.jpg" descr="\\VBOXSVR\gabriel\Escritorio\espe\Gerencia_de_Sistemas\Logo_ESPE.jpg"/>
          <p:cNvPicPr/>
          <p:nvPr/>
        </p:nvPicPr>
        <p:blipFill>
          <a:blip r:embed="rId2"/>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5183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56" y="1700808"/>
            <a:ext cx="7992888" cy="576064"/>
          </a:xfrm>
        </p:spPr>
        <p:txBody>
          <a:bodyPr>
            <a:noAutofit/>
          </a:bodyPr>
          <a:lstStyle/>
          <a:p>
            <a:pPr algn="l"/>
            <a:r>
              <a:rPr lang="es-ES" sz="4400" dirty="0" smtClean="0"/>
              <a:t>4.- Objetivo </a:t>
            </a:r>
            <a:r>
              <a:rPr lang="es-ES" sz="4400" dirty="0"/>
              <a:t>General </a:t>
            </a:r>
          </a:p>
        </p:txBody>
      </p:sp>
      <p:sp>
        <p:nvSpPr>
          <p:cNvPr id="3" name="2 Marcador de contenido"/>
          <p:cNvSpPr>
            <a:spLocks noGrp="1"/>
          </p:cNvSpPr>
          <p:nvPr>
            <p:ph idx="1"/>
          </p:nvPr>
        </p:nvSpPr>
        <p:spPr>
          <a:xfrm>
            <a:off x="323528" y="2710598"/>
            <a:ext cx="8640960" cy="1942538"/>
          </a:xfrm>
        </p:spPr>
        <p:txBody>
          <a:bodyPr>
            <a:noAutofit/>
          </a:bodyPr>
          <a:lstStyle/>
          <a:p>
            <a:pPr marL="0" indent="0" algn="just">
              <a:buNone/>
            </a:pPr>
            <a:r>
              <a:rPr lang="es-ES" sz="2200" dirty="0">
                <a:latin typeface="Arial" pitchFamily="34" charset="0"/>
                <a:cs typeface="Arial" pitchFamily="34" charset="0"/>
              </a:rPr>
              <a:t>Elaborar una Guía para la implantación del Sistema  de Gestión de la Seguridad de la Información </a:t>
            </a:r>
            <a:r>
              <a:rPr lang="es-ES" sz="2200" dirty="0" smtClean="0">
                <a:latin typeface="Arial" pitchFamily="34" charset="0"/>
                <a:cs typeface="Arial" pitchFamily="34" charset="0"/>
              </a:rPr>
              <a:t>SGSI, </a:t>
            </a:r>
            <a:r>
              <a:rPr lang="es-ES" sz="2200" dirty="0">
                <a:latin typeface="Arial" pitchFamily="34" charset="0"/>
                <a:cs typeface="Arial" pitchFamily="34" charset="0"/>
              </a:rPr>
              <a:t>del Servicio de Agendamiento de Citas Médicas del Ministerio de Salud </a:t>
            </a:r>
            <a:r>
              <a:rPr lang="es-ES" sz="2200" dirty="0" smtClean="0">
                <a:latin typeface="Arial" pitchFamily="34" charset="0"/>
                <a:cs typeface="Arial" pitchFamily="34" charset="0"/>
              </a:rPr>
              <a:t>Pública </a:t>
            </a:r>
            <a:r>
              <a:rPr lang="es-ES" sz="2200" dirty="0">
                <a:latin typeface="Arial" pitchFamily="34" charset="0"/>
                <a:cs typeface="Arial" pitchFamily="34" charset="0"/>
              </a:rPr>
              <a:t>alineado a la norma NTE ISO/IEC 27000, con el fin de garantizar integridad, confidencialidad y disponibilidad de su información.</a:t>
            </a:r>
          </a:p>
          <a:p>
            <a:pPr marL="0" indent="0" algn="just">
              <a:buNone/>
            </a:pPr>
            <a:endParaRPr lang="es-ES" sz="2200" dirty="0">
              <a:latin typeface="Arial" pitchFamily="34" charset="0"/>
              <a:cs typeface="Arial" pitchFamily="34" charset="0"/>
            </a:endParaRPr>
          </a:p>
        </p:txBody>
      </p:sp>
      <p:pic>
        <p:nvPicPr>
          <p:cNvPr id="8" name="image10.jpg" descr="\\VBOXSVR\gabriel\Escritorio\espe\Gerencia_de_Sistemas\Logo_ESPE.jpg"/>
          <p:cNvPicPr/>
          <p:nvPr/>
        </p:nvPicPr>
        <p:blipFill>
          <a:blip r:embed="rId2"/>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406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99458" y="1700808"/>
            <a:ext cx="7992888"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 dirty="0" smtClean="0">
                <a:solidFill>
                  <a:schemeClr val="tx2"/>
                </a:solidFill>
                <a:effectLst>
                  <a:outerShdw blurRad="63500" dist="38100" dir="5400000" algn="t" rotWithShape="0">
                    <a:prstClr val="black">
                      <a:alpha val="25000"/>
                    </a:prstClr>
                  </a:outerShdw>
                </a:effectLst>
                <a:latin typeface="+mn-lt"/>
              </a:rPr>
              <a:t>5.- Objetivos Específicos</a:t>
            </a:r>
            <a:endParaRPr lang="es-ES" dirty="0">
              <a:solidFill>
                <a:schemeClr val="tx2"/>
              </a:solidFill>
              <a:effectLst>
                <a:outerShdw blurRad="63500" dist="38100" dir="5400000" algn="t" rotWithShape="0">
                  <a:prstClr val="black">
                    <a:alpha val="25000"/>
                  </a:prstClr>
                </a:outerShdw>
              </a:effectLst>
              <a:latin typeface="+mn-lt"/>
            </a:endParaRPr>
          </a:p>
        </p:txBody>
      </p:sp>
      <p:sp>
        <p:nvSpPr>
          <p:cNvPr id="5" name="2 Marcador de contenido"/>
          <p:cNvSpPr txBox="1">
            <a:spLocks/>
          </p:cNvSpPr>
          <p:nvPr/>
        </p:nvSpPr>
        <p:spPr>
          <a:xfrm>
            <a:off x="323528" y="2636912"/>
            <a:ext cx="8393139" cy="32403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r>
              <a:rPr lang="es-ES" sz="2200" dirty="0">
                <a:solidFill>
                  <a:schemeClr val="tx1">
                    <a:lumMod val="50000"/>
                    <a:lumOff val="50000"/>
                  </a:schemeClr>
                </a:solidFill>
                <a:latin typeface="Arial" pitchFamily="34" charset="0"/>
                <a:cs typeface="Arial" pitchFamily="34" charset="0"/>
              </a:rPr>
              <a:t>Evaluar la situación actual en el manejo de la confidencialidad, integridad y disponibilidad de la información en el Servicio de Agendamiento de Citas Médicas  mediante la NTE ISO/IEC 27001.</a:t>
            </a:r>
          </a:p>
          <a:p>
            <a:pPr lvl="0" algn="just"/>
            <a:r>
              <a:rPr lang="es-ES" sz="2200" dirty="0">
                <a:solidFill>
                  <a:schemeClr val="tx1">
                    <a:lumMod val="50000"/>
                    <a:lumOff val="50000"/>
                  </a:schemeClr>
                </a:solidFill>
                <a:latin typeface="Arial" pitchFamily="34" charset="0"/>
                <a:cs typeface="Arial" pitchFamily="34" charset="0"/>
              </a:rPr>
              <a:t>Elaborar la Guía para implementar el Sistema de Gestión de Seguridad de la Información en base de la NTE  Norma ISO/IEC 27003 para  el Servicio de Agendamiento de Citas Médicas del MSP. </a:t>
            </a:r>
          </a:p>
          <a:p>
            <a:pPr algn="just"/>
            <a:endParaRPr lang="es-ES" sz="2200" dirty="0">
              <a:solidFill>
                <a:schemeClr val="tx1">
                  <a:lumMod val="50000"/>
                  <a:lumOff val="50000"/>
                </a:schemeClr>
              </a:solidFill>
              <a:latin typeface="Arial" pitchFamily="34" charset="0"/>
              <a:cs typeface="Arial" pitchFamily="34" charset="0"/>
            </a:endParaRPr>
          </a:p>
        </p:txBody>
      </p:sp>
      <p:pic>
        <p:nvPicPr>
          <p:cNvPr id="10" name="image10.jpg" descr="\\VBOXSVR\gabriel\Escritorio\espe\Gerencia_de_Sistemas\Logo_ESPE.jpg"/>
          <p:cNvPicPr/>
          <p:nvPr/>
        </p:nvPicPr>
        <p:blipFill>
          <a:blip r:embed="rId3"/>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8476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869160"/>
            <a:ext cx="8427961" cy="1772816"/>
          </a:xfrm>
        </p:spPr>
        <p:txBody>
          <a:bodyPr>
            <a:normAutofit/>
          </a:bodyPr>
          <a:lstStyle/>
          <a:p>
            <a:pPr marL="457200" indent="-457200" algn="just">
              <a:buFont typeface="+mj-lt"/>
              <a:buAutoNum type="arabicPeriod"/>
            </a:pPr>
            <a:r>
              <a:rPr lang="es-ES" sz="2200" dirty="0">
                <a:latin typeface="Arial" pitchFamily="34" charset="0"/>
                <a:cs typeface="Arial" pitchFamily="34" charset="0"/>
              </a:rPr>
              <a:t>Evaluación de los </a:t>
            </a:r>
            <a:r>
              <a:rPr lang="es-ES" sz="2200" dirty="0" smtClean="0">
                <a:latin typeface="Arial" pitchFamily="34" charset="0"/>
                <a:cs typeface="Arial" pitchFamily="34" charset="0"/>
              </a:rPr>
              <a:t>requisitos del 4 al 10 de la norma ISO /IEC 27001 para este </a:t>
            </a:r>
            <a:r>
              <a:rPr lang="es-ES" sz="2200" dirty="0">
                <a:latin typeface="Arial" pitchFamily="34" charset="0"/>
                <a:cs typeface="Arial" pitchFamily="34" charset="0"/>
              </a:rPr>
              <a:t>proceso</a:t>
            </a:r>
          </a:p>
          <a:p>
            <a:pPr marL="457200" indent="-457200" algn="just">
              <a:buFont typeface="+mj-lt"/>
              <a:buAutoNum type="arabicPeriod"/>
            </a:pPr>
            <a:endParaRPr lang="es-ES" sz="2200" dirty="0" smtClean="0">
              <a:latin typeface="Arial" pitchFamily="34" charset="0"/>
              <a:cs typeface="Arial" pitchFamily="34" charset="0"/>
            </a:endParaRPr>
          </a:p>
          <a:p>
            <a:pPr marL="457200" indent="-457200" algn="just">
              <a:buFont typeface="+mj-lt"/>
              <a:buAutoNum type="arabicPeriod"/>
            </a:pPr>
            <a:r>
              <a:rPr lang="es-ES" sz="2200" dirty="0" smtClean="0">
                <a:latin typeface="Arial" pitchFamily="34" charset="0"/>
                <a:cs typeface="Arial" pitchFamily="34" charset="0"/>
              </a:rPr>
              <a:t>Levantamiento </a:t>
            </a:r>
            <a:r>
              <a:rPr lang="es-ES" sz="2200" dirty="0">
                <a:latin typeface="Arial" pitchFamily="34" charset="0"/>
                <a:cs typeface="Arial" pitchFamily="34" charset="0"/>
              </a:rPr>
              <a:t>de la situación </a:t>
            </a:r>
            <a:r>
              <a:rPr lang="es-ES" sz="2200" dirty="0" smtClean="0">
                <a:latin typeface="Arial" pitchFamily="34" charset="0"/>
                <a:cs typeface="Arial" pitchFamily="34" charset="0"/>
              </a:rPr>
              <a:t>actual</a:t>
            </a:r>
            <a:endParaRPr lang="es-ES" dirty="0"/>
          </a:p>
        </p:txBody>
      </p:sp>
      <p:sp>
        <p:nvSpPr>
          <p:cNvPr id="6" name="Title 1"/>
          <p:cNvSpPr txBox="1">
            <a:spLocks/>
          </p:cNvSpPr>
          <p:nvPr/>
        </p:nvSpPr>
        <p:spPr>
          <a:xfrm>
            <a:off x="179512" y="1323040"/>
            <a:ext cx="8964488" cy="66278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dirty="0" smtClean="0">
                <a:solidFill>
                  <a:schemeClr val="tx2"/>
                </a:solidFill>
                <a:effectLst>
                  <a:outerShdw blurRad="63500" dist="38100" dir="5400000" algn="t" rotWithShape="0">
                    <a:prstClr val="black">
                      <a:alpha val="25000"/>
                    </a:prstClr>
                  </a:outerShdw>
                </a:effectLst>
                <a:latin typeface="+mn-lt"/>
              </a:rPr>
              <a:t>6.- Metodología </a:t>
            </a:r>
            <a:r>
              <a:rPr lang="es-EC" dirty="0">
                <a:solidFill>
                  <a:schemeClr val="tx2"/>
                </a:solidFill>
                <a:effectLst>
                  <a:outerShdw blurRad="63500" dist="38100" dir="5400000" algn="t" rotWithShape="0">
                    <a:prstClr val="black">
                      <a:alpha val="25000"/>
                    </a:prstClr>
                  </a:outerShdw>
                </a:effectLst>
                <a:latin typeface="+mn-lt"/>
              </a:rPr>
              <a:t>de investigación</a:t>
            </a:r>
          </a:p>
        </p:txBody>
      </p:sp>
      <p:graphicFrame>
        <p:nvGraphicFramePr>
          <p:cNvPr id="9" name="8 Diagrama"/>
          <p:cNvGraphicFramePr/>
          <p:nvPr>
            <p:extLst>
              <p:ext uri="{D42A27DB-BD31-4B8C-83A1-F6EECF244321}">
                <p14:modId xmlns:p14="http://schemas.microsoft.com/office/powerpoint/2010/main" val="641845476"/>
              </p:ext>
            </p:extLst>
          </p:nvPr>
        </p:nvGraphicFramePr>
        <p:xfrm>
          <a:off x="1187624" y="2232248"/>
          <a:ext cx="6504384" cy="2536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image10.jpg" descr="\\VBOXSVR\gabriel\Escritorio\espe\Gerencia_de_Sistemas\Logo_ESPE.jpg"/>
          <p:cNvPicPr/>
          <p:nvPr/>
        </p:nvPicPr>
        <p:blipFill>
          <a:blip r:embed="rId7"/>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1"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6025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096344"/>
            <a:ext cx="8640960" cy="2924944"/>
          </a:xfrm>
        </p:spPr>
        <p:txBody>
          <a:bodyPr>
            <a:noAutofit/>
          </a:bodyPr>
          <a:lstStyle/>
          <a:p>
            <a:pPr algn="just"/>
            <a:r>
              <a:rPr lang="es-ES" sz="2200" dirty="0" bmk="">
                <a:latin typeface="Arial" pitchFamily="34" charset="0"/>
                <a:cs typeface="Arial" pitchFamily="34" charset="0"/>
              </a:rPr>
              <a:t>Entrevistas a  los funcionarios del MSP  </a:t>
            </a:r>
            <a:endParaRPr lang="es-EC" altLang="es-ES" sz="2200" dirty="0" bmk="">
              <a:latin typeface="Arial" pitchFamily="34" charset="0"/>
              <a:cs typeface="Arial" pitchFamily="34" charset="0"/>
            </a:endParaRPr>
          </a:p>
          <a:p>
            <a:pPr lvl="0" algn="just"/>
            <a:r>
              <a:rPr lang="es-EC" altLang="es-ES" sz="2200" dirty="0" bmk="">
                <a:latin typeface="Arial" pitchFamily="34" charset="0"/>
                <a:cs typeface="Arial" pitchFamily="34" charset="0"/>
              </a:rPr>
              <a:t>Observación y formalización del </a:t>
            </a:r>
            <a:r>
              <a:rPr lang="es-EC" altLang="es-ES" sz="2200" dirty="0" smtClean="0" bmk="">
                <a:latin typeface="Arial" pitchFamily="34" charset="0"/>
                <a:cs typeface="Arial" pitchFamily="34" charset="0"/>
              </a:rPr>
              <a:t>flujo del proceso </a:t>
            </a:r>
            <a:r>
              <a:rPr lang="es-EC" altLang="es-ES" sz="2200" dirty="0" bmk="">
                <a:latin typeface="Arial" pitchFamily="34" charset="0"/>
                <a:cs typeface="Arial" pitchFamily="34" charset="0"/>
              </a:rPr>
              <a:t>de agendamiento de citas medicas  mediante el servicio de </a:t>
            </a:r>
            <a:r>
              <a:rPr lang="es-EC" altLang="es-ES" sz="2200" dirty="0" err="1" smtClean="0" bmk="">
                <a:latin typeface="Arial" pitchFamily="34" charset="0"/>
                <a:cs typeface="Arial" pitchFamily="34" charset="0"/>
              </a:rPr>
              <a:t>Contact</a:t>
            </a:r>
            <a:r>
              <a:rPr lang="es-EC" altLang="es-ES" sz="2200" dirty="0" smtClean="0" bmk="">
                <a:latin typeface="Arial" pitchFamily="34" charset="0"/>
                <a:cs typeface="Arial" pitchFamily="34" charset="0"/>
              </a:rPr>
              <a:t> Center </a:t>
            </a:r>
            <a:r>
              <a:rPr lang="es-EC" altLang="es-ES" sz="2200" dirty="0" bmk="">
                <a:latin typeface="Arial" pitchFamily="34" charset="0"/>
                <a:cs typeface="Arial" pitchFamily="34" charset="0"/>
              </a:rPr>
              <a:t>.</a:t>
            </a:r>
          </a:p>
          <a:p>
            <a:pPr lvl="0" algn="just"/>
            <a:r>
              <a:rPr lang="es-EC" altLang="es-ES" sz="2200" dirty="0" bmk="">
                <a:latin typeface="Arial" pitchFamily="34" charset="0"/>
                <a:cs typeface="Arial" pitchFamily="34" charset="0"/>
              </a:rPr>
              <a:t>Recopilar información de la organización sobre: objetivos estructura, misión, visión</a:t>
            </a:r>
          </a:p>
          <a:p>
            <a:pPr lvl="0" algn="just"/>
            <a:r>
              <a:rPr lang="es-EC" altLang="es-ES" sz="2200" dirty="0" bmk="">
                <a:latin typeface="Arial" pitchFamily="34" charset="0"/>
                <a:cs typeface="Arial" pitchFamily="34" charset="0"/>
              </a:rPr>
              <a:t>Revisión de la documentación, registros y sistema que se utilizan en el proceso de agendamiento de citas medicas </a:t>
            </a:r>
            <a:r>
              <a:rPr lang="es-EC" altLang="es-ES" sz="2200" dirty="0" smtClean="0" bmk="">
                <a:latin typeface="Arial" pitchFamily="34" charset="0"/>
                <a:cs typeface="Arial" pitchFamily="34" charset="0"/>
              </a:rPr>
              <a:t>del MSP</a:t>
            </a:r>
            <a:endParaRPr lang="es-ES" altLang="es-ES" sz="2200" dirty="0" bmk="">
              <a:latin typeface="Arial" pitchFamily="34" charset="0"/>
              <a:cs typeface="Arial" pitchFamily="34" charset="0"/>
            </a:endParaRPr>
          </a:p>
          <a:p>
            <a:pPr algn="just"/>
            <a:endParaRPr lang="es-ES" sz="2200" dirty="0"/>
          </a:p>
        </p:txBody>
      </p:sp>
      <p:sp>
        <p:nvSpPr>
          <p:cNvPr id="9" name="Title 1"/>
          <p:cNvSpPr txBox="1">
            <a:spLocks/>
          </p:cNvSpPr>
          <p:nvPr/>
        </p:nvSpPr>
        <p:spPr>
          <a:xfrm>
            <a:off x="251520" y="2204864"/>
            <a:ext cx="8064896" cy="66278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3600" dirty="0" smtClean="0">
                <a:solidFill>
                  <a:schemeClr val="tx2"/>
                </a:solidFill>
                <a:effectLst>
                  <a:outerShdw blurRad="63500" dist="38100" dir="5400000" algn="t" rotWithShape="0">
                    <a:prstClr val="black">
                      <a:alpha val="25000"/>
                    </a:prstClr>
                  </a:outerShdw>
                </a:effectLst>
                <a:latin typeface="+mn-lt"/>
              </a:rPr>
              <a:t>Definición de la Situación Actual</a:t>
            </a:r>
            <a:endParaRPr lang="es-EC" sz="3600" dirty="0">
              <a:solidFill>
                <a:schemeClr val="tx2"/>
              </a:solidFill>
              <a:effectLst>
                <a:outerShdw blurRad="63500" dist="38100" dir="5400000" algn="t" rotWithShape="0">
                  <a:prstClr val="black">
                    <a:alpha val="25000"/>
                  </a:prstClr>
                </a:outerShdw>
              </a:effectLst>
              <a:latin typeface="+mn-lt"/>
            </a:endParaRPr>
          </a:p>
        </p:txBody>
      </p:sp>
      <p:pic>
        <p:nvPicPr>
          <p:cNvPr id="12" name="image10.jpg" descr="\\VBOXSVR\gabriel\Escritorio\espe\Gerencia_de_Sistemas\Logo_ESPE.jpg"/>
          <p:cNvPicPr/>
          <p:nvPr/>
        </p:nvPicPr>
        <p:blipFill>
          <a:blip r:embed="rId2"/>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9744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13792" y="3429000"/>
            <a:ext cx="8334672" cy="1446550"/>
          </a:xfrm>
          <a:prstGeom prst="rect">
            <a:avLst/>
          </a:prstGeom>
        </p:spPr>
        <p:txBody>
          <a:bodyPr wrap="square">
            <a:spAutoFit/>
          </a:bodyPr>
          <a:lstStyle/>
          <a:p>
            <a:pPr marL="342900" indent="-342900">
              <a:buFont typeface="Arial" pitchFamily="34" charset="0"/>
              <a:buChar char="•"/>
            </a:pPr>
            <a:r>
              <a:rPr lang="es-ES" sz="2200" dirty="0" bmk="">
                <a:solidFill>
                  <a:schemeClr val="tx1">
                    <a:lumMod val="50000"/>
                    <a:lumOff val="50000"/>
                  </a:schemeClr>
                </a:solidFill>
                <a:latin typeface="Arial" pitchFamily="34" charset="0"/>
                <a:cs typeface="Arial" pitchFamily="34" charset="0"/>
              </a:rPr>
              <a:t>Descripción de la organización </a:t>
            </a:r>
            <a:r>
              <a:rPr lang="es-ES" sz="2200" dirty="0" smtClean="0" bmk="">
                <a:solidFill>
                  <a:schemeClr val="tx1">
                    <a:lumMod val="50000"/>
                    <a:lumOff val="50000"/>
                  </a:schemeClr>
                </a:solidFill>
                <a:latin typeface="Arial" pitchFamily="34" charset="0"/>
                <a:cs typeface="Arial" pitchFamily="34" charset="0"/>
              </a:rPr>
              <a:t>MSP</a:t>
            </a:r>
            <a:r>
              <a:rPr lang="es-ES" sz="2200" dirty="0" bmk="">
                <a:solidFill>
                  <a:schemeClr val="tx1">
                    <a:lumMod val="50000"/>
                    <a:lumOff val="50000"/>
                  </a:schemeClr>
                </a:solidFill>
                <a:latin typeface="Arial" pitchFamily="34" charset="0"/>
                <a:cs typeface="Arial" pitchFamily="34" charset="0"/>
              </a:rPr>
              <a:t>.</a:t>
            </a:r>
          </a:p>
          <a:p>
            <a:pPr marL="342900" indent="-342900">
              <a:buFont typeface="Arial" pitchFamily="34" charset="0"/>
              <a:buChar char="•"/>
            </a:pPr>
            <a:r>
              <a:rPr lang="es-ES" sz="2200" dirty="0" bmk="">
                <a:solidFill>
                  <a:schemeClr val="tx1">
                    <a:lumMod val="50000"/>
                    <a:lumOff val="50000"/>
                  </a:schemeClr>
                </a:solidFill>
                <a:latin typeface="Arial" pitchFamily="34" charset="0"/>
                <a:cs typeface="Arial" pitchFamily="34" charset="0"/>
              </a:rPr>
              <a:t>Descripción de las funciones del área responsable del proceso </a:t>
            </a:r>
          </a:p>
          <a:p>
            <a:pPr marL="342900" indent="-342900">
              <a:buFont typeface="Arial" pitchFamily="34" charset="0"/>
              <a:buChar char="•"/>
            </a:pPr>
            <a:r>
              <a:rPr lang="es-ES" sz="2200" dirty="0" bmk="">
                <a:solidFill>
                  <a:schemeClr val="tx1">
                    <a:lumMod val="50000"/>
                    <a:lumOff val="50000"/>
                  </a:schemeClr>
                </a:solidFill>
                <a:latin typeface="Arial" pitchFamily="34" charset="0"/>
                <a:cs typeface="Arial" pitchFamily="34" charset="0"/>
              </a:rPr>
              <a:t>Procesos de agendamiento de citas medicas </a:t>
            </a:r>
          </a:p>
          <a:p>
            <a:pPr marL="342900" indent="-342900">
              <a:buFont typeface="Arial" pitchFamily="34" charset="0"/>
              <a:buChar char="•"/>
            </a:pPr>
            <a:r>
              <a:rPr lang="es-ES" sz="2200" dirty="0" smtClean="0" bmk="">
                <a:solidFill>
                  <a:schemeClr val="tx1">
                    <a:lumMod val="50000"/>
                    <a:lumOff val="50000"/>
                  </a:schemeClr>
                </a:solidFill>
                <a:latin typeface="Arial" pitchFamily="34" charset="0"/>
                <a:cs typeface="Arial" pitchFamily="34" charset="0"/>
              </a:rPr>
              <a:t>Descripción del proceso</a:t>
            </a:r>
            <a:endParaRPr lang="es-ES" sz="2200" dirty="0" bmk="">
              <a:solidFill>
                <a:schemeClr val="tx1">
                  <a:lumMod val="50000"/>
                  <a:lumOff val="50000"/>
                </a:schemeClr>
              </a:solidFill>
              <a:latin typeface="Arial" pitchFamily="34" charset="0"/>
              <a:cs typeface="Arial" pitchFamily="34" charset="0"/>
            </a:endParaRPr>
          </a:p>
        </p:txBody>
      </p:sp>
      <p:sp>
        <p:nvSpPr>
          <p:cNvPr id="9" name="Title 1"/>
          <p:cNvSpPr txBox="1">
            <a:spLocks/>
          </p:cNvSpPr>
          <p:nvPr/>
        </p:nvSpPr>
        <p:spPr>
          <a:xfrm>
            <a:off x="251520" y="2132856"/>
            <a:ext cx="4123370" cy="66278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3600" dirty="0" smtClean="0">
                <a:solidFill>
                  <a:schemeClr val="tx2"/>
                </a:solidFill>
                <a:effectLst>
                  <a:outerShdw blurRad="63500" dist="38100" dir="5400000" algn="t" rotWithShape="0">
                    <a:prstClr val="black">
                      <a:alpha val="25000"/>
                    </a:prstClr>
                  </a:outerShdw>
                </a:effectLst>
                <a:latin typeface="+mn-lt"/>
              </a:rPr>
              <a:t>Metas</a:t>
            </a:r>
            <a:endParaRPr lang="es-EC" sz="3600" dirty="0">
              <a:solidFill>
                <a:schemeClr val="tx2"/>
              </a:solidFill>
              <a:effectLst>
                <a:outerShdw blurRad="63500" dist="38100" dir="5400000" algn="t" rotWithShape="0">
                  <a:prstClr val="black">
                    <a:alpha val="25000"/>
                  </a:prstClr>
                </a:outerShdw>
              </a:effectLst>
              <a:latin typeface="+mn-lt"/>
            </a:endParaRPr>
          </a:p>
        </p:txBody>
      </p:sp>
      <p:pic>
        <p:nvPicPr>
          <p:cNvPr id="12" name="image10.jpg" descr="\\VBOXSVR\gabriel\Escritorio\espe\Gerencia_de_Sistemas\Logo_ESPE.jpg"/>
          <p:cNvPicPr/>
          <p:nvPr/>
        </p:nvPicPr>
        <p:blipFill>
          <a:blip r:embed="rId2"/>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3125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852936"/>
            <a:ext cx="8640960" cy="1800200"/>
          </a:xfrm>
        </p:spPr>
        <p:txBody>
          <a:bodyPr>
            <a:noAutofit/>
          </a:bodyPr>
          <a:lstStyle/>
          <a:p>
            <a:pPr marL="0" lvl="0" indent="-285750" algn="just"/>
            <a:r>
              <a:rPr lang="es-EC" altLang="es-ES" sz="2200" dirty="0" bmk="">
                <a:latin typeface="Arial" pitchFamily="34" charset="0"/>
                <a:cs typeface="Arial" pitchFamily="34" charset="0"/>
              </a:rPr>
              <a:t>Planificación: </a:t>
            </a:r>
            <a:r>
              <a:rPr lang="es-EC" altLang="es-ES" sz="2200" dirty="0" smtClean="0" bmk="">
                <a:latin typeface="Arial" pitchFamily="34" charset="0"/>
                <a:cs typeface="Arial" pitchFamily="34" charset="0"/>
              </a:rPr>
              <a:t>Matriz </a:t>
            </a:r>
            <a:r>
              <a:rPr lang="es-EC" altLang="es-ES" sz="2200" dirty="0" bmk="">
                <a:latin typeface="Arial" pitchFamily="34" charset="0"/>
                <a:cs typeface="Arial" pitchFamily="34" charset="0"/>
              </a:rPr>
              <a:t>de investigación de campo con la cual se </a:t>
            </a:r>
            <a:r>
              <a:rPr lang="es-EC" altLang="es-ES" sz="2200" dirty="0" smtClean="0" bmk="">
                <a:latin typeface="Arial" pitchFamily="34" charset="0"/>
                <a:cs typeface="Arial" pitchFamily="34" charset="0"/>
              </a:rPr>
              <a:t>formula </a:t>
            </a:r>
            <a:r>
              <a:rPr lang="es-EC" altLang="es-ES" sz="2200" dirty="0" bmk="">
                <a:latin typeface="Arial" pitchFamily="34" charset="0"/>
                <a:cs typeface="Arial" pitchFamily="34" charset="0"/>
              </a:rPr>
              <a:t>50 preguntas relacionados con los </a:t>
            </a:r>
            <a:r>
              <a:rPr lang="es-EC" altLang="es-ES" sz="2200" dirty="0" smtClean="0" bmk="">
                <a:latin typeface="Arial" pitchFamily="34" charset="0"/>
                <a:cs typeface="Arial" pitchFamily="34" charset="0"/>
              </a:rPr>
              <a:t>requisitos especificados en los capítulos del 4 al 10 de </a:t>
            </a:r>
            <a:r>
              <a:rPr lang="es-EC" altLang="es-ES" sz="2200" dirty="0" bmk="">
                <a:latin typeface="Arial" pitchFamily="34" charset="0"/>
                <a:cs typeface="Arial" pitchFamily="34" charset="0"/>
              </a:rPr>
              <a:t>la norma ISO 27001</a:t>
            </a:r>
            <a:endParaRPr lang="es-ES" altLang="es-ES" sz="2200" dirty="0" bmk="">
              <a:latin typeface="Arial" pitchFamily="34" charset="0"/>
              <a:cs typeface="Arial" pitchFamily="34" charset="0"/>
            </a:endParaRPr>
          </a:p>
          <a:p>
            <a:pPr marL="0" lvl="0" indent="-285750" algn="just"/>
            <a:r>
              <a:rPr lang="es-ES" altLang="es-ES" sz="2200" dirty="0" bmk="">
                <a:latin typeface="Arial" pitchFamily="34" charset="0"/>
                <a:cs typeface="Arial" pitchFamily="34" charset="0"/>
              </a:rPr>
              <a:t>Evaluación: se </a:t>
            </a:r>
            <a:r>
              <a:rPr lang="es-ES" altLang="es-ES" sz="2200" dirty="0" smtClean="0" bmk="">
                <a:latin typeface="Arial" pitchFamily="34" charset="0"/>
                <a:cs typeface="Arial" pitchFamily="34" charset="0"/>
              </a:rPr>
              <a:t>realiza </a:t>
            </a:r>
            <a:r>
              <a:rPr lang="es-ES" altLang="es-ES" sz="2200" dirty="0" bmk="">
                <a:latin typeface="Arial" pitchFamily="34" charset="0"/>
                <a:cs typeface="Arial" pitchFamily="34" charset="0"/>
              </a:rPr>
              <a:t>mediante entrevistas al gerente del Contact Center, técnicos de IT interno y externo</a:t>
            </a:r>
            <a:endParaRPr lang="es-ES" sz="2200" dirty="0" bmk="">
              <a:latin typeface="Arial" pitchFamily="34" charset="0"/>
              <a:cs typeface="Arial"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03" y="4869160"/>
            <a:ext cx="6120680" cy="1505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
          <p:cNvSpPr txBox="1">
            <a:spLocks/>
          </p:cNvSpPr>
          <p:nvPr/>
        </p:nvSpPr>
        <p:spPr>
          <a:xfrm>
            <a:off x="251520" y="2060848"/>
            <a:ext cx="7560840" cy="66278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3600" dirty="0" smtClean="0">
                <a:solidFill>
                  <a:schemeClr val="tx2"/>
                </a:solidFill>
                <a:effectLst>
                  <a:outerShdw blurRad="63500" dist="38100" dir="5400000" algn="t" rotWithShape="0">
                    <a:prstClr val="black">
                      <a:alpha val="25000"/>
                    </a:prstClr>
                  </a:outerShdw>
                </a:effectLst>
                <a:latin typeface="+mn-lt"/>
              </a:rPr>
              <a:t>Plan de investigación de campo</a:t>
            </a:r>
            <a:endParaRPr lang="es-EC" sz="3600" dirty="0">
              <a:solidFill>
                <a:schemeClr val="tx2"/>
              </a:solidFill>
              <a:effectLst>
                <a:outerShdw blurRad="63500" dist="38100" dir="5400000" algn="t" rotWithShape="0">
                  <a:prstClr val="black">
                    <a:alpha val="25000"/>
                  </a:prstClr>
                </a:outerShdw>
              </a:effectLst>
              <a:latin typeface="+mn-lt"/>
            </a:endParaRPr>
          </a:p>
        </p:txBody>
      </p:sp>
      <p:pic>
        <p:nvPicPr>
          <p:cNvPr id="13" name="image10.jpg" descr="\\VBOXSVR\gabriel\Escritorio\espe\Gerencia_de_Sistemas\Logo_ESPE.jpg"/>
          <p:cNvPicPr/>
          <p:nvPr/>
        </p:nvPicPr>
        <p:blipFill>
          <a:blip r:embed="rId3"/>
          <a:srcRect/>
          <a:stretch>
            <a:fillRect/>
          </a:stretch>
        </p:blipFill>
        <p:spPr>
          <a:xfrm>
            <a:off x="3779912" y="44624"/>
            <a:ext cx="5112568" cy="108012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44624"/>
            <a:ext cx="2304256" cy="100123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99877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2044</TotalTime>
  <Words>1801</Words>
  <Application>Microsoft Office PowerPoint</Application>
  <PresentationFormat>Presentación en pantalla (4:3)</PresentationFormat>
  <Paragraphs>135</Paragraphs>
  <Slides>16</Slides>
  <Notes>4</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Ejecutivo</vt:lpstr>
      <vt:lpstr>Presentación de PowerPoint</vt:lpstr>
      <vt:lpstr>2.- Problema</vt:lpstr>
      <vt:lpstr>3.- Justificación </vt:lpstr>
      <vt:lpstr>4.- Objetivo General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Karina</dc:creator>
  <cp:lastModifiedBy>Karina</cp:lastModifiedBy>
  <cp:revision>71</cp:revision>
  <dcterms:created xsi:type="dcterms:W3CDTF">2017-12-14T18:51:17Z</dcterms:created>
  <dcterms:modified xsi:type="dcterms:W3CDTF">2018-01-08T01:13:35Z</dcterms:modified>
</cp:coreProperties>
</file>