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16" r:id="rId2"/>
    <p:sldId id="419" r:id="rId3"/>
    <p:sldId id="418" r:id="rId4"/>
    <p:sldId id="420" r:id="rId5"/>
    <p:sldId id="435" r:id="rId6"/>
    <p:sldId id="434" r:id="rId7"/>
    <p:sldId id="421" r:id="rId8"/>
    <p:sldId id="436" r:id="rId9"/>
    <p:sldId id="423" r:id="rId10"/>
    <p:sldId id="422" r:id="rId11"/>
    <p:sldId id="428" r:id="rId12"/>
    <p:sldId id="424" r:id="rId13"/>
    <p:sldId id="450" r:id="rId14"/>
    <p:sldId id="437" r:id="rId15"/>
    <p:sldId id="425" r:id="rId16"/>
    <p:sldId id="449" r:id="rId17"/>
    <p:sldId id="438" r:id="rId18"/>
    <p:sldId id="427" r:id="rId19"/>
    <p:sldId id="439" r:id="rId20"/>
    <p:sldId id="415" r:id="rId21"/>
    <p:sldId id="440" r:id="rId22"/>
    <p:sldId id="441" r:id="rId23"/>
    <p:sldId id="442" r:id="rId24"/>
    <p:sldId id="443" r:id="rId25"/>
    <p:sldId id="444" r:id="rId26"/>
    <p:sldId id="445" r:id="rId27"/>
    <p:sldId id="446" r:id="rId28"/>
    <p:sldId id="447" r:id="rId29"/>
    <p:sldId id="448" r:id="rId30"/>
    <p:sldId id="433" r:id="rId31"/>
    <p:sldId id="429" r:id="rId32"/>
    <p:sldId id="430" r:id="rId33"/>
    <p:sldId id="431" r:id="rId34"/>
    <p:sldId id="432" r:id="rId35"/>
  </p:sldIdLst>
  <p:sldSz cx="12192000" cy="6858000"/>
  <p:notesSz cx="6797675" cy="9874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EET Diego Duque" initials="DDD" lastIdx="3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D"/>
    <a:srgbClr val="339ACD"/>
    <a:srgbClr val="18DEE8"/>
    <a:srgbClr val="53CE32"/>
    <a:srgbClr val="A3FC04"/>
    <a:srgbClr val="036997"/>
    <a:srgbClr val="143E5A"/>
    <a:srgbClr val="D2DEEF"/>
    <a:srgbClr val="69AB3D"/>
    <a:srgbClr val="3BB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86456" autoAdjust="0"/>
  </p:normalViewPr>
  <p:slideViewPr>
    <p:cSldViewPr snapToGrid="0">
      <p:cViewPr varScale="1">
        <p:scale>
          <a:sx n="72" d="100"/>
          <a:sy n="72" d="100"/>
        </p:scale>
        <p:origin x="60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s-EC"/>
          </a:p>
        </p:txBody>
      </p:sp>
      <p:sp>
        <p:nvSpPr>
          <p:cNvPr id="3" name="2 Marcador de fecha"/>
          <p:cNvSpPr>
            <a:spLocks noGrp="1"/>
          </p:cNvSpPr>
          <p:nvPr>
            <p:ph type="dt" idx="1"/>
          </p:nvPr>
        </p:nvSpPr>
        <p:spPr>
          <a:xfrm>
            <a:off x="3850443" y="0"/>
            <a:ext cx="2945659" cy="493713"/>
          </a:xfrm>
          <a:prstGeom prst="rect">
            <a:avLst/>
          </a:prstGeom>
        </p:spPr>
        <p:txBody>
          <a:bodyPr vert="horz" lIns="93177" tIns="46589" rIns="93177" bIns="46589" rtlCol="0"/>
          <a:lstStyle>
            <a:lvl1pPr algn="r">
              <a:defRPr sz="1200"/>
            </a:lvl1pPr>
          </a:lstStyle>
          <a:p>
            <a:fld id="{953827B6-343C-4620-BD4A-96399F0E8028}" type="datetimeFigureOut">
              <a:rPr lang="es-EC" smtClean="0"/>
              <a:pPr/>
              <a:t>31/1/2018</a:t>
            </a:fld>
            <a:endParaRPr lang="es-EC"/>
          </a:p>
        </p:txBody>
      </p:sp>
      <p:sp>
        <p:nvSpPr>
          <p:cNvPr id="4" name="3 Marcador de imagen de diapositiva"/>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3177" tIns="46589" rIns="93177" bIns="46589" rtlCol="0" anchor="ctr"/>
          <a:lstStyle/>
          <a:p>
            <a:endParaRPr lang="es-EC"/>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3177" tIns="46589" rIns="93177" bIns="46589"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3177" tIns="46589" rIns="93177" bIns="46589" rtlCol="0" anchor="b"/>
          <a:lstStyle>
            <a:lvl1pPr algn="r">
              <a:defRPr sz="1200"/>
            </a:lvl1pPr>
          </a:lstStyle>
          <a:p>
            <a:fld id="{23FE4F5F-AD47-430A-A729-D4313B561226}" type="slidenum">
              <a:rPr lang="es-EC" smtClean="0"/>
              <a:pPr/>
              <a:t>‹Nº›</a:t>
            </a:fld>
            <a:endParaRPr lang="es-EC"/>
          </a:p>
        </p:txBody>
      </p:sp>
    </p:spTree>
    <p:extLst>
      <p:ext uri="{BB962C8B-B14F-4D97-AF65-F5344CB8AC3E}">
        <p14:creationId xmlns:p14="http://schemas.microsoft.com/office/powerpoint/2010/main" val="373107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20</a:t>
            </a:fld>
            <a:endParaRPr lang="es-EC" dirty="0"/>
          </a:p>
        </p:txBody>
      </p:sp>
    </p:spTree>
    <p:extLst>
      <p:ext uri="{BB962C8B-B14F-4D97-AF65-F5344CB8AC3E}">
        <p14:creationId xmlns:p14="http://schemas.microsoft.com/office/powerpoint/2010/main" val="362330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29</a:t>
            </a:fld>
            <a:endParaRPr lang="es-EC" dirty="0"/>
          </a:p>
        </p:txBody>
      </p:sp>
    </p:spTree>
    <p:extLst>
      <p:ext uri="{BB962C8B-B14F-4D97-AF65-F5344CB8AC3E}">
        <p14:creationId xmlns:p14="http://schemas.microsoft.com/office/powerpoint/2010/main" val="383577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21</a:t>
            </a:fld>
            <a:endParaRPr lang="es-EC" dirty="0"/>
          </a:p>
        </p:txBody>
      </p:sp>
    </p:spTree>
    <p:extLst>
      <p:ext uri="{BB962C8B-B14F-4D97-AF65-F5344CB8AC3E}">
        <p14:creationId xmlns:p14="http://schemas.microsoft.com/office/powerpoint/2010/main" val="60461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22</a:t>
            </a:fld>
            <a:endParaRPr lang="es-EC" dirty="0"/>
          </a:p>
        </p:txBody>
      </p:sp>
    </p:spTree>
    <p:extLst>
      <p:ext uri="{BB962C8B-B14F-4D97-AF65-F5344CB8AC3E}">
        <p14:creationId xmlns:p14="http://schemas.microsoft.com/office/powerpoint/2010/main" val="330880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23</a:t>
            </a:fld>
            <a:endParaRPr lang="es-EC" dirty="0"/>
          </a:p>
        </p:txBody>
      </p:sp>
    </p:spTree>
    <p:extLst>
      <p:ext uri="{BB962C8B-B14F-4D97-AF65-F5344CB8AC3E}">
        <p14:creationId xmlns:p14="http://schemas.microsoft.com/office/powerpoint/2010/main" val="202606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24</a:t>
            </a:fld>
            <a:endParaRPr lang="es-EC" dirty="0"/>
          </a:p>
        </p:txBody>
      </p:sp>
    </p:spTree>
    <p:extLst>
      <p:ext uri="{BB962C8B-B14F-4D97-AF65-F5344CB8AC3E}">
        <p14:creationId xmlns:p14="http://schemas.microsoft.com/office/powerpoint/2010/main" val="114351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25</a:t>
            </a:fld>
            <a:endParaRPr lang="es-EC" dirty="0"/>
          </a:p>
        </p:txBody>
      </p:sp>
    </p:spTree>
    <p:extLst>
      <p:ext uri="{BB962C8B-B14F-4D97-AF65-F5344CB8AC3E}">
        <p14:creationId xmlns:p14="http://schemas.microsoft.com/office/powerpoint/2010/main" val="162412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26</a:t>
            </a:fld>
            <a:endParaRPr lang="es-EC" dirty="0"/>
          </a:p>
        </p:txBody>
      </p:sp>
    </p:spTree>
    <p:extLst>
      <p:ext uri="{BB962C8B-B14F-4D97-AF65-F5344CB8AC3E}">
        <p14:creationId xmlns:p14="http://schemas.microsoft.com/office/powerpoint/2010/main" val="117851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27</a:t>
            </a:fld>
            <a:endParaRPr lang="es-EC" dirty="0"/>
          </a:p>
        </p:txBody>
      </p:sp>
    </p:spTree>
    <p:extLst>
      <p:ext uri="{BB962C8B-B14F-4D97-AF65-F5344CB8AC3E}">
        <p14:creationId xmlns:p14="http://schemas.microsoft.com/office/powerpoint/2010/main" val="215020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FE4F5F-AD47-430A-A729-D4313B561226}" type="slidenum">
              <a:rPr lang="es-EC" smtClean="0"/>
              <a:pPr/>
              <a:t>28</a:t>
            </a:fld>
            <a:endParaRPr lang="es-EC" dirty="0"/>
          </a:p>
        </p:txBody>
      </p:sp>
    </p:spTree>
    <p:extLst>
      <p:ext uri="{BB962C8B-B14F-4D97-AF65-F5344CB8AC3E}">
        <p14:creationId xmlns:p14="http://schemas.microsoft.com/office/powerpoint/2010/main" val="426289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33558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23484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0212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684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16812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C5DAD3F-99A4-410C-AC30-DFAB5B077A76}" type="datetimeFigureOut">
              <a:rPr lang="es-EC" smtClean="0"/>
              <a:pPr/>
              <a:t>31/1/2018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457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C5DAD3F-99A4-410C-AC30-DFAB5B077A76}" type="datetimeFigureOut">
              <a:rPr lang="es-EC" smtClean="0"/>
              <a:pPr/>
              <a:t>31/1/2018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70258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C5DAD3F-99A4-410C-AC30-DFAB5B077A76}" type="datetimeFigureOut">
              <a:rPr lang="es-EC" smtClean="0"/>
              <a:pPr/>
              <a:t>31/1/2018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98584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5DAD3F-99A4-410C-AC30-DFAB5B077A76}" type="datetimeFigureOut">
              <a:rPr lang="es-EC" smtClean="0"/>
              <a:pPr/>
              <a:t>31/1/2018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3293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31/1/2018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0379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31/1/2018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96493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AD3F-99A4-410C-AC30-DFAB5B077A76}" type="datetimeFigureOut">
              <a:rPr lang="es-EC" smtClean="0"/>
              <a:pPr/>
              <a:t>31/1/2018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pPr/>
              <a:t>‹Nº›</a:t>
            </a:fld>
            <a:endParaRPr lang="es-EC"/>
          </a:p>
        </p:txBody>
      </p:sp>
    </p:spTree>
    <p:extLst>
      <p:ext uri="{BB962C8B-B14F-4D97-AF65-F5344CB8AC3E}">
        <p14:creationId xmlns:p14="http://schemas.microsoft.com/office/powerpoint/2010/main" val="385262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1971180" y="4182460"/>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Tema: </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Análisis y propuesta técnica para el despliegue e implementación de TV White </a:t>
            </a:r>
            <a:r>
              <a:rPr kumimoji="0" lang="es-EC" sz="2400" b="0" i="0" u="none" strike="noStrike" kern="1200" cap="none" spc="0" normalizeH="0" baseline="0" noProof="0" dirty="0" err="1">
                <a:ln>
                  <a:noFill/>
                </a:ln>
                <a:solidFill>
                  <a:prstClr val="black"/>
                </a:solidFill>
                <a:effectLst/>
                <a:uLnTx/>
                <a:uFillTx/>
                <a:latin typeface="Calibri Light"/>
                <a:ea typeface="+mj-ea"/>
                <a:cs typeface="+mj-cs"/>
              </a:rPr>
              <a:t>Space</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 en Ecuador.</a:t>
            </a:r>
          </a:p>
        </p:txBody>
      </p:sp>
      <p:sp>
        <p:nvSpPr>
          <p:cNvPr id="4" name="3 CuadroTexto"/>
          <p:cNvSpPr txBox="1"/>
          <p:nvPr/>
        </p:nvSpPr>
        <p:spPr>
          <a:xfrm>
            <a:off x="1340294" y="2031231"/>
            <a:ext cx="999214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alibri Light"/>
                <a:ea typeface="+mn-ea"/>
                <a:cs typeface="+mn-cs"/>
              </a:rPr>
              <a:t>CARRERA DE INGENIERÍA EN ELECTRÓNICA Y TELECOMUNICACIONES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alibri Light"/>
                <a:ea typeface="+mn-ea"/>
                <a:cs typeface="+mn-cs"/>
              </a:rPr>
              <a:t>TRABAJO DE TITULACIÓN </a:t>
            </a:r>
          </a:p>
        </p:txBody>
      </p:sp>
      <p:sp>
        <p:nvSpPr>
          <p:cNvPr id="6" name="4 Subtítulo"/>
          <p:cNvSpPr txBox="1">
            <a:spLocks/>
          </p:cNvSpPr>
          <p:nvPr/>
        </p:nvSpPr>
        <p:spPr>
          <a:xfrm rot="10800000" flipV="1">
            <a:off x="5045344" y="6401548"/>
            <a:ext cx="2101311" cy="42300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EC" sz="1800" b="1" i="0" u="none" strike="noStrike" kern="1200" cap="none" spc="0" normalizeH="0" baseline="0" noProof="0">
                <a:ln>
                  <a:noFill/>
                </a:ln>
                <a:solidFill>
                  <a:prstClr val="black"/>
                </a:solidFill>
                <a:effectLst/>
                <a:uLnTx/>
                <a:uFillTx/>
                <a:latin typeface="Calibri Light"/>
                <a:ea typeface="+mn-ea"/>
                <a:cs typeface="+mn-cs"/>
              </a:rPr>
              <a:t>Febrero </a:t>
            </a:r>
            <a:r>
              <a:rPr kumimoji="0" lang="es-EC" sz="1800" b="1" i="0" u="none" strike="noStrike" kern="1200" cap="none" spc="0" normalizeH="0" baseline="0" noProof="0" dirty="0">
                <a:ln>
                  <a:noFill/>
                </a:ln>
                <a:solidFill>
                  <a:prstClr val="black"/>
                </a:solidFill>
                <a:effectLst/>
                <a:uLnTx/>
                <a:uFillTx/>
                <a:latin typeface="Calibri Light"/>
                <a:ea typeface="+mn-ea"/>
                <a:cs typeface="+mn-cs"/>
              </a:rPr>
              <a:t>– 2018</a:t>
            </a: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13 Conector recto"/>
          <p:cNvCxnSpPr/>
          <p:nvPr/>
        </p:nvCxnSpPr>
        <p:spPr>
          <a:xfrm>
            <a:off x="0" y="6214164"/>
            <a:ext cx="12192000" cy="0"/>
          </a:xfrm>
          <a:prstGeom prst="line">
            <a:avLst/>
          </a:prstGeom>
          <a:ln w="28575">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pic>
        <p:nvPicPr>
          <p:cNvPr id="1028" name="Picture 4" descr="Resultado de imagen para UNIVERSIDAD DE LAS FUERZAS ARMADAS ESPE">
            <a:extLst>
              <a:ext uri="{FF2B5EF4-FFF2-40B4-BE49-F238E27FC236}">
                <a16:creationId xmlns:a16="http://schemas.microsoft.com/office/drawing/2014/main" id="{F7233D9F-83B7-4E9F-B779-FDA9E761E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586" y="322173"/>
            <a:ext cx="6182827" cy="1594010"/>
          </a:xfrm>
          <a:prstGeom prst="rect">
            <a:avLst/>
          </a:prstGeom>
          <a:noFill/>
          <a:extLst>
            <a:ext uri="{909E8E84-426E-40DD-AFC4-6F175D3DCCD1}">
              <a14:hiddenFill xmlns:a14="http://schemas.microsoft.com/office/drawing/2010/main">
                <a:solidFill>
                  <a:srgbClr val="FFFFFF"/>
                </a:solidFill>
              </a14:hiddenFill>
            </a:ext>
          </a:extLst>
        </p:spPr>
      </p:pic>
      <p:sp>
        <p:nvSpPr>
          <p:cNvPr id="13" name="3 Título">
            <a:extLst>
              <a:ext uri="{FF2B5EF4-FFF2-40B4-BE49-F238E27FC236}">
                <a16:creationId xmlns:a16="http://schemas.microsoft.com/office/drawing/2014/main" id="{DFC9FBE7-B86E-44D2-BC91-84CFE44EF31A}"/>
              </a:ext>
            </a:extLst>
          </p:cNvPr>
          <p:cNvSpPr txBox="1">
            <a:spLocks/>
          </p:cNvSpPr>
          <p:nvPr/>
        </p:nvSpPr>
        <p:spPr>
          <a:xfrm>
            <a:off x="1764364" y="5298844"/>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Autor: </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Denisse Estefanía Vásquez Chávez</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Director:  </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Dr. Gonzalo Olmedo Cifuentes </a:t>
            </a:r>
            <a:r>
              <a:rPr kumimoji="0" lang="es-EC" sz="2400" b="0" i="0" u="none" strike="noStrike" kern="1200" cap="none" spc="0" normalizeH="0" baseline="0" noProof="0" dirty="0" err="1">
                <a:ln>
                  <a:noFill/>
                </a:ln>
                <a:solidFill>
                  <a:prstClr val="black"/>
                </a:solidFill>
                <a:effectLst/>
                <a:uLnTx/>
                <a:uFillTx/>
                <a:latin typeface="Calibri Light"/>
                <a:ea typeface="+mj-ea"/>
                <a:cs typeface="+mj-cs"/>
              </a:rPr>
              <a:t>Ph</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 D.</a:t>
            </a:r>
          </a:p>
        </p:txBody>
      </p:sp>
    </p:spTree>
    <p:extLst>
      <p:ext uri="{BB962C8B-B14F-4D97-AF65-F5344CB8AC3E}">
        <p14:creationId xmlns:p14="http://schemas.microsoft.com/office/powerpoint/2010/main" val="120665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3. </a:t>
            </a:r>
            <a:r>
              <a:rPr lang="es-ES" sz="1400" b="1" dirty="0">
                <a:solidFill>
                  <a:schemeClr val="tx1"/>
                </a:solidFill>
                <a:latin typeface="Arial" panose="020B0604020202020204" pitchFamily="34" charset="0"/>
                <a:cs typeface="Arial" panose="020B0604020202020204" pitchFamily="34" charset="0"/>
              </a:rPr>
              <a:t>PROPUESTA REGULATORIA</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3539" y="4561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7AD805-B8F4-4EDC-BAF8-1ADB118B7B13}"/>
              </a:ext>
            </a:extLst>
          </p:cNvPr>
          <p:cNvSpPr txBox="1"/>
          <p:nvPr/>
        </p:nvSpPr>
        <p:spPr>
          <a:xfrm>
            <a:off x="192156" y="1867450"/>
            <a:ext cx="4943061" cy="369332"/>
          </a:xfrm>
          <a:prstGeom prst="rect">
            <a:avLst/>
          </a:prstGeom>
          <a:noFill/>
        </p:spPr>
        <p:txBody>
          <a:bodyPr wrap="square" rtlCol="0">
            <a:spAutoFit/>
          </a:bodyPr>
          <a:lstStyle/>
          <a:p>
            <a:r>
              <a:rPr lang="es-MX" b="1" dirty="0"/>
              <a:t>Bandas de operación de TVWS</a:t>
            </a:r>
          </a:p>
        </p:txBody>
      </p:sp>
      <p:sp>
        <p:nvSpPr>
          <p:cNvPr id="8" name="TextBox 7">
            <a:extLst>
              <a:ext uri="{FF2B5EF4-FFF2-40B4-BE49-F238E27FC236}">
                <a16:creationId xmlns:a16="http://schemas.microsoft.com/office/drawing/2014/main" id="{BE401A0B-1752-4416-BF72-BD6604CE8282}"/>
              </a:ext>
            </a:extLst>
          </p:cNvPr>
          <p:cNvSpPr txBox="1"/>
          <p:nvPr/>
        </p:nvSpPr>
        <p:spPr>
          <a:xfrm>
            <a:off x="192156" y="2428416"/>
            <a:ext cx="6301410" cy="646331"/>
          </a:xfrm>
          <a:prstGeom prst="rect">
            <a:avLst/>
          </a:prstGeom>
          <a:noFill/>
        </p:spPr>
        <p:txBody>
          <a:bodyPr wrap="square" rtlCol="0">
            <a:spAutoFit/>
          </a:bodyPr>
          <a:lstStyle/>
          <a:p>
            <a:r>
              <a:rPr lang="es-MX" dirty="0"/>
              <a:t>La implementación de TVWS no requiere modificaciones al Plan Nacional de Frecuencias</a:t>
            </a:r>
          </a:p>
        </p:txBody>
      </p:sp>
      <p:sp>
        <p:nvSpPr>
          <p:cNvPr id="9" name="TextBox 8">
            <a:extLst>
              <a:ext uri="{FF2B5EF4-FFF2-40B4-BE49-F238E27FC236}">
                <a16:creationId xmlns:a16="http://schemas.microsoft.com/office/drawing/2014/main" id="{A29D7C40-319F-445A-B8E4-641900333872}"/>
              </a:ext>
            </a:extLst>
          </p:cNvPr>
          <p:cNvSpPr txBox="1"/>
          <p:nvPr/>
        </p:nvSpPr>
        <p:spPr>
          <a:xfrm>
            <a:off x="251786" y="3246129"/>
            <a:ext cx="593697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Servicio complementario en las banda de operación de Radiodifusión.</a:t>
            </a:r>
          </a:p>
        </p:txBody>
      </p:sp>
      <p:graphicFrame>
        <p:nvGraphicFramePr>
          <p:cNvPr id="10" name="Table 9">
            <a:extLst>
              <a:ext uri="{FF2B5EF4-FFF2-40B4-BE49-F238E27FC236}">
                <a16:creationId xmlns:a16="http://schemas.microsoft.com/office/drawing/2014/main" id="{E04C8784-7725-4CFB-A1B4-B4221FF1017D}"/>
              </a:ext>
            </a:extLst>
          </p:cNvPr>
          <p:cNvGraphicFramePr>
            <a:graphicFrameLocks noGrp="1"/>
          </p:cNvGraphicFramePr>
          <p:nvPr>
            <p:extLst>
              <p:ext uri="{D42A27DB-BD31-4B8C-83A1-F6EECF244321}">
                <p14:modId xmlns:p14="http://schemas.microsoft.com/office/powerpoint/2010/main" val="2261770615"/>
              </p:ext>
            </p:extLst>
          </p:nvPr>
        </p:nvGraphicFramePr>
        <p:xfrm>
          <a:off x="6394174" y="1256214"/>
          <a:ext cx="5605670" cy="2687320"/>
        </p:xfrm>
        <a:graphic>
          <a:graphicData uri="http://schemas.openxmlformats.org/drawingml/2006/table">
            <a:tbl>
              <a:tblPr firstRow="1" bandRow="1">
                <a:tableStyleId>{93296810-A885-4BE3-A3E7-6D5BEEA58F35}</a:tableStyleId>
              </a:tblPr>
              <a:tblGrid>
                <a:gridCol w="2173356">
                  <a:extLst>
                    <a:ext uri="{9D8B030D-6E8A-4147-A177-3AD203B41FA5}">
                      <a16:colId xmlns:a16="http://schemas.microsoft.com/office/drawing/2014/main" val="3971794755"/>
                    </a:ext>
                  </a:extLst>
                </a:gridCol>
                <a:gridCol w="2107096">
                  <a:extLst>
                    <a:ext uri="{9D8B030D-6E8A-4147-A177-3AD203B41FA5}">
                      <a16:colId xmlns:a16="http://schemas.microsoft.com/office/drawing/2014/main" val="920498731"/>
                    </a:ext>
                  </a:extLst>
                </a:gridCol>
                <a:gridCol w="1325218">
                  <a:extLst>
                    <a:ext uri="{9D8B030D-6E8A-4147-A177-3AD203B41FA5}">
                      <a16:colId xmlns:a16="http://schemas.microsoft.com/office/drawing/2014/main" val="2390641160"/>
                    </a:ext>
                  </a:extLst>
                </a:gridCol>
              </a:tblGrid>
              <a:tr h="370840">
                <a:tc>
                  <a:txBody>
                    <a:bodyPr/>
                    <a:lstStyle/>
                    <a:p>
                      <a:r>
                        <a:rPr lang="es-MX" sz="1400" dirty="0"/>
                        <a:t>Servicios Operando</a:t>
                      </a:r>
                    </a:p>
                  </a:txBody>
                  <a:tcPr/>
                </a:tc>
                <a:tc>
                  <a:txBody>
                    <a:bodyPr/>
                    <a:lstStyle/>
                    <a:p>
                      <a:r>
                        <a:rPr lang="es-MX" sz="1400" dirty="0" err="1"/>
                        <a:t>Frec</a:t>
                      </a:r>
                      <a:r>
                        <a:rPr lang="es-MX" sz="1400" dirty="0"/>
                        <a:t>. Inicial – </a:t>
                      </a:r>
                      <a:r>
                        <a:rPr lang="es-MX" sz="1400" dirty="0" err="1"/>
                        <a:t>Frec</a:t>
                      </a:r>
                      <a:r>
                        <a:rPr lang="es-MX" sz="1400" dirty="0"/>
                        <a:t>. Final</a:t>
                      </a:r>
                    </a:p>
                  </a:txBody>
                  <a:tcPr/>
                </a:tc>
                <a:tc>
                  <a:txBody>
                    <a:bodyPr/>
                    <a:lstStyle/>
                    <a:p>
                      <a:r>
                        <a:rPr lang="es-MX" sz="1400" dirty="0"/>
                        <a:t>Banda</a:t>
                      </a:r>
                    </a:p>
                  </a:txBody>
                  <a:tcPr/>
                </a:tc>
                <a:extLst>
                  <a:ext uri="{0D108BD9-81ED-4DB2-BD59-A6C34878D82A}">
                    <a16:rowId xmlns:a16="http://schemas.microsoft.com/office/drawing/2014/main" val="1068107840"/>
                  </a:ext>
                </a:extLst>
              </a:tr>
              <a:tr h="212920">
                <a:tc>
                  <a:txBody>
                    <a:bodyPr/>
                    <a:lstStyle/>
                    <a:p>
                      <a:r>
                        <a:rPr lang="es-MX" sz="1400" u="none" strike="noStrike" kern="1200" baseline="0" dirty="0"/>
                        <a:t>RADIODIFUSIÓN </a:t>
                      </a:r>
                    </a:p>
                    <a:p>
                      <a:r>
                        <a:rPr lang="es-MX" sz="1400" u="none" strike="noStrike" kern="1200" baseline="0" dirty="0"/>
                        <a:t>Acceso a Internet (TVWS) </a:t>
                      </a:r>
                    </a:p>
                    <a:p>
                      <a:r>
                        <a:rPr lang="es-MX" sz="1400" u="none" strike="noStrike" kern="1200" baseline="0" dirty="0"/>
                        <a:t>EQA.65 </a:t>
                      </a:r>
                    </a:p>
                    <a:p>
                      <a:r>
                        <a:rPr lang="es-MX" sz="1400" u="none" strike="noStrike" kern="1200" baseline="0" dirty="0"/>
                        <a:t>(Emisiones de televisión)</a:t>
                      </a:r>
                      <a:endParaRPr lang="es-MX"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u="none" strike="noStrike" kern="1200" baseline="0" dirty="0"/>
                        <a:t>512 MHz – 608 MHz 		</a:t>
                      </a:r>
                      <a:endParaRPr lang="de-DE" sz="1400" b="0" i="0" u="none" strike="noStrike" kern="1200" baseline="0" dirty="0">
                        <a:solidFill>
                          <a:schemeClr val="dk1"/>
                        </a:solidFill>
                        <a:latin typeface="+mn-lt"/>
                        <a:ea typeface="+mn-ea"/>
                        <a:cs typeface="+mn-cs"/>
                      </a:endParaRPr>
                    </a:p>
                  </a:txBody>
                  <a:tcPr/>
                </a:tc>
                <a:tc>
                  <a:txBody>
                    <a:bodyPr/>
                    <a:lstStyle/>
                    <a:p>
                      <a:endParaRPr lang="es-MX" sz="1400" dirty="0"/>
                    </a:p>
                    <a:p>
                      <a:r>
                        <a:rPr lang="es-MX" sz="1400" dirty="0"/>
                        <a:t>UHF</a:t>
                      </a:r>
                    </a:p>
                  </a:txBody>
                  <a:tcPr/>
                </a:tc>
                <a:extLst>
                  <a:ext uri="{0D108BD9-81ED-4DB2-BD59-A6C34878D82A}">
                    <a16:rowId xmlns:a16="http://schemas.microsoft.com/office/drawing/2014/main" val="1570671763"/>
                  </a:ext>
                </a:extLst>
              </a:tr>
              <a:tr h="370840">
                <a:tc>
                  <a:txBody>
                    <a:bodyPr/>
                    <a:lstStyle/>
                    <a:p>
                      <a:r>
                        <a:rPr lang="es-MX" sz="1400" u="none" strike="noStrike" kern="1200" baseline="0" dirty="0"/>
                        <a:t>RADIODIFUSIÓN </a:t>
                      </a:r>
                    </a:p>
                    <a:p>
                      <a:r>
                        <a:rPr lang="es-MX" sz="1400" u="none" strike="noStrike" kern="1200" baseline="0" dirty="0"/>
                        <a:t>Acceso a Internet (TVWS) </a:t>
                      </a:r>
                    </a:p>
                    <a:p>
                      <a:r>
                        <a:rPr lang="es-MX" sz="1400" u="none" strike="noStrike" kern="1200" baseline="0" dirty="0"/>
                        <a:t>(Emisiones de Radiodifusión) </a:t>
                      </a:r>
                    </a:p>
                    <a:p>
                      <a:r>
                        <a:rPr lang="es-MX" sz="1400" u="none" strike="noStrike" kern="1200" baseline="0" dirty="0"/>
                        <a:t>EQA.70 </a:t>
                      </a:r>
                    </a:p>
                    <a:p>
                      <a:r>
                        <a:rPr lang="es-MX" sz="1400" u="none" strike="noStrike" kern="1200" baseline="0" dirty="0"/>
                        <a:t>5.311	 </a:t>
                      </a:r>
                      <a:endParaRPr lang="es-MX"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u="none" strike="noStrike" kern="1200" baseline="0" dirty="0"/>
                        <a:t>614 MHz – 698 MHz 	</a:t>
                      </a:r>
                    </a:p>
                    <a:p>
                      <a:endParaRPr lang="es-MX" sz="1400" dirty="0"/>
                    </a:p>
                  </a:txBody>
                  <a:tcPr/>
                </a:tc>
                <a:tc>
                  <a:txBody>
                    <a:bodyPr/>
                    <a:lstStyle/>
                    <a:p>
                      <a:endParaRPr lang="es-MX" sz="1400" dirty="0"/>
                    </a:p>
                    <a:p>
                      <a:endParaRPr lang="es-MX" sz="1400" dirty="0"/>
                    </a:p>
                    <a:p>
                      <a:r>
                        <a:rPr lang="es-MX" sz="1400" dirty="0"/>
                        <a:t>UHF</a:t>
                      </a:r>
                    </a:p>
                  </a:txBody>
                  <a:tcPr/>
                </a:tc>
                <a:extLst>
                  <a:ext uri="{0D108BD9-81ED-4DB2-BD59-A6C34878D82A}">
                    <a16:rowId xmlns:a16="http://schemas.microsoft.com/office/drawing/2014/main" val="2388025188"/>
                  </a:ext>
                </a:extLst>
              </a:tr>
            </a:tbl>
          </a:graphicData>
        </a:graphic>
      </p:graphicFrame>
      <p:sp>
        <p:nvSpPr>
          <p:cNvPr id="11" name="TextBox 10">
            <a:extLst>
              <a:ext uri="{FF2B5EF4-FFF2-40B4-BE49-F238E27FC236}">
                <a16:creationId xmlns:a16="http://schemas.microsoft.com/office/drawing/2014/main" id="{F9D524D3-8D88-4C2E-A6A8-573705B1C203}"/>
              </a:ext>
            </a:extLst>
          </p:cNvPr>
          <p:cNvSpPr txBox="1"/>
          <p:nvPr/>
        </p:nvSpPr>
        <p:spPr>
          <a:xfrm>
            <a:off x="251786" y="4116211"/>
            <a:ext cx="593697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dirty="0"/>
              <a:t>Restricción de bandas según los servicios que son considerados primarios y que son de carácter sensible por prioridad Nacional o redito económico.</a:t>
            </a:r>
          </a:p>
        </p:txBody>
      </p:sp>
      <p:sp>
        <p:nvSpPr>
          <p:cNvPr id="12" name="TextBox 11">
            <a:extLst>
              <a:ext uri="{FF2B5EF4-FFF2-40B4-BE49-F238E27FC236}">
                <a16:creationId xmlns:a16="http://schemas.microsoft.com/office/drawing/2014/main" id="{A457976D-77E4-4B6B-81B5-6FDF036A0CB4}"/>
              </a:ext>
            </a:extLst>
          </p:cNvPr>
          <p:cNvSpPr txBox="1"/>
          <p:nvPr/>
        </p:nvSpPr>
        <p:spPr>
          <a:xfrm>
            <a:off x="6162034" y="4008023"/>
            <a:ext cx="5936974" cy="369332"/>
          </a:xfrm>
          <a:prstGeom prst="rect">
            <a:avLst/>
          </a:prstGeom>
          <a:noFill/>
        </p:spPr>
        <p:txBody>
          <a:bodyPr wrap="square" rtlCol="0">
            <a:spAutoFit/>
          </a:bodyPr>
          <a:lstStyle/>
          <a:p>
            <a:pPr algn="ctr"/>
            <a:r>
              <a:rPr lang="es-MX" b="1" i="1" dirty="0"/>
              <a:t>Equipos en la actualidad operan en las bandas de UHF</a:t>
            </a:r>
          </a:p>
        </p:txBody>
      </p:sp>
      <p:sp>
        <p:nvSpPr>
          <p:cNvPr id="13" name="TextBox 12">
            <a:extLst>
              <a:ext uri="{FF2B5EF4-FFF2-40B4-BE49-F238E27FC236}">
                <a16:creationId xmlns:a16="http://schemas.microsoft.com/office/drawing/2014/main" id="{873257B6-86F9-406E-AD21-E6A8F650EE11}"/>
              </a:ext>
            </a:extLst>
          </p:cNvPr>
          <p:cNvSpPr txBox="1"/>
          <p:nvPr/>
        </p:nvSpPr>
        <p:spPr>
          <a:xfrm>
            <a:off x="251786" y="5147729"/>
            <a:ext cx="593697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dirty="0"/>
              <a:t>Se descarto el uso de TVWS en las bandas 700, 850, 900, 1900, 1700/2100  MHz que se encuentran asignadas a los operadores móviles.</a:t>
            </a:r>
          </a:p>
        </p:txBody>
      </p:sp>
      <p:pic>
        <p:nvPicPr>
          <p:cNvPr id="14" name="Picture 2" descr="Resultado de imagen para estados unidos bandera">
            <a:extLst>
              <a:ext uri="{FF2B5EF4-FFF2-40B4-BE49-F238E27FC236}">
                <a16:creationId xmlns:a16="http://schemas.microsoft.com/office/drawing/2014/main" id="{D31084BD-DB2A-4020-96F8-8826E0A08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638" y="4815909"/>
            <a:ext cx="1336813" cy="8453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colombia bandera">
            <a:extLst>
              <a:ext uri="{FF2B5EF4-FFF2-40B4-BE49-F238E27FC236}">
                <a16:creationId xmlns:a16="http://schemas.microsoft.com/office/drawing/2014/main" id="{83C5449F-ACAA-4444-BCEF-521114AA6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723" y="4785958"/>
            <a:ext cx="1336813" cy="8453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D5728AB-1BF0-42EB-B321-0F62E93AD476}"/>
              </a:ext>
            </a:extLst>
          </p:cNvPr>
          <p:cNvSpPr txBox="1"/>
          <p:nvPr/>
        </p:nvSpPr>
        <p:spPr>
          <a:xfrm>
            <a:off x="9904343" y="4635171"/>
            <a:ext cx="1519031" cy="1200329"/>
          </a:xfrm>
          <a:prstGeom prst="rect">
            <a:avLst/>
          </a:prstGeom>
          <a:noFill/>
        </p:spPr>
        <p:txBody>
          <a:bodyPr wrap="square" rtlCol="0">
            <a:spAutoFit/>
          </a:bodyPr>
          <a:lstStyle/>
          <a:p>
            <a:r>
              <a:rPr lang="es-MX" dirty="0"/>
              <a:t>No realizaron cambios a su plan de frecuencias.</a:t>
            </a:r>
          </a:p>
        </p:txBody>
      </p:sp>
      <p:sp>
        <p:nvSpPr>
          <p:cNvPr id="18" name="TextBox 17">
            <a:extLst>
              <a:ext uri="{FF2B5EF4-FFF2-40B4-BE49-F238E27FC236}">
                <a16:creationId xmlns:a16="http://schemas.microsoft.com/office/drawing/2014/main" id="{AA060E02-4093-487A-A890-4A3B44AA3D03}"/>
              </a:ext>
            </a:extLst>
          </p:cNvPr>
          <p:cNvSpPr txBox="1"/>
          <p:nvPr/>
        </p:nvSpPr>
        <p:spPr>
          <a:xfrm>
            <a:off x="6394174" y="5861225"/>
            <a:ext cx="5704834" cy="646331"/>
          </a:xfrm>
          <a:prstGeom prst="rect">
            <a:avLst/>
          </a:prstGeom>
          <a:noFill/>
        </p:spPr>
        <p:txBody>
          <a:bodyPr wrap="square" rtlCol="0">
            <a:spAutoFit/>
          </a:bodyPr>
          <a:lstStyle/>
          <a:p>
            <a:pPr algn="ctr"/>
            <a:r>
              <a:rPr lang="es-MX" dirty="0"/>
              <a:t>Se emitieron normativas y resolución para la operación de TVWS</a:t>
            </a:r>
          </a:p>
        </p:txBody>
      </p:sp>
    </p:spTree>
    <p:extLst>
      <p:ext uri="{BB962C8B-B14F-4D97-AF65-F5344CB8AC3E}">
        <p14:creationId xmlns:p14="http://schemas.microsoft.com/office/powerpoint/2010/main" val="425534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3. </a:t>
            </a:r>
            <a:r>
              <a:rPr lang="es-ES" sz="1400" b="1" dirty="0">
                <a:solidFill>
                  <a:schemeClr val="tx1"/>
                </a:solidFill>
                <a:latin typeface="Arial" panose="020B0604020202020204" pitchFamily="34" charset="0"/>
                <a:cs typeface="Arial" panose="020B0604020202020204" pitchFamily="34" charset="0"/>
              </a:rPr>
              <a:t>PROPUESTA REGULATORIA</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3539" y="4561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0C25998-F7FF-4408-B870-8CF334DB4EFE}"/>
              </a:ext>
            </a:extLst>
          </p:cNvPr>
          <p:cNvSpPr txBox="1"/>
          <p:nvPr/>
        </p:nvSpPr>
        <p:spPr>
          <a:xfrm>
            <a:off x="192156" y="1867450"/>
            <a:ext cx="4943061" cy="369332"/>
          </a:xfrm>
          <a:prstGeom prst="rect">
            <a:avLst/>
          </a:prstGeom>
          <a:noFill/>
        </p:spPr>
        <p:txBody>
          <a:bodyPr wrap="square" rtlCol="0">
            <a:spAutoFit/>
          </a:bodyPr>
          <a:lstStyle/>
          <a:p>
            <a:r>
              <a:rPr lang="es-MX" b="1" dirty="0"/>
              <a:t>Homologación equipo terminal</a:t>
            </a:r>
          </a:p>
        </p:txBody>
      </p:sp>
      <p:sp>
        <p:nvSpPr>
          <p:cNvPr id="20" name="TextBox 19">
            <a:extLst>
              <a:ext uri="{FF2B5EF4-FFF2-40B4-BE49-F238E27FC236}">
                <a16:creationId xmlns:a16="http://schemas.microsoft.com/office/drawing/2014/main" id="{1A9ECDD2-F26E-4838-BE0E-1322D918BD14}"/>
              </a:ext>
            </a:extLst>
          </p:cNvPr>
          <p:cNvSpPr txBox="1"/>
          <p:nvPr/>
        </p:nvSpPr>
        <p:spPr>
          <a:xfrm>
            <a:off x="192156" y="2624198"/>
            <a:ext cx="5360505" cy="369332"/>
          </a:xfrm>
          <a:prstGeom prst="rect">
            <a:avLst/>
          </a:prstGeom>
          <a:noFill/>
        </p:spPr>
        <p:txBody>
          <a:bodyPr wrap="square" rtlCol="0">
            <a:spAutoFit/>
          </a:bodyPr>
          <a:lstStyle/>
          <a:p>
            <a:r>
              <a:rPr lang="es-MX" dirty="0"/>
              <a:t>Equipo terminal presta servicios al usuario final (AP)</a:t>
            </a:r>
          </a:p>
        </p:txBody>
      </p:sp>
      <p:pic>
        <p:nvPicPr>
          <p:cNvPr id="21" name="Picture 20">
            <a:extLst>
              <a:ext uri="{FF2B5EF4-FFF2-40B4-BE49-F238E27FC236}">
                <a16:creationId xmlns:a16="http://schemas.microsoft.com/office/drawing/2014/main" id="{770335C4-BAFF-46F5-A585-842B87AE0C51}"/>
              </a:ext>
            </a:extLst>
          </p:cNvPr>
          <p:cNvPicPr>
            <a:picLocks noChangeAspect="1"/>
          </p:cNvPicPr>
          <p:nvPr/>
        </p:nvPicPr>
        <p:blipFill>
          <a:blip r:embed="rId3"/>
          <a:stretch>
            <a:fillRect/>
          </a:stretch>
        </p:blipFill>
        <p:spPr>
          <a:xfrm>
            <a:off x="1387803" y="3337682"/>
            <a:ext cx="2551765" cy="1720819"/>
          </a:xfrm>
          <a:prstGeom prst="rect">
            <a:avLst/>
          </a:prstGeom>
        </p:spPr>
      </p:pic>
      <p:sp>
        <p:nvSpPr>
          <p:cNvPr id="22" name="TextBox 21">
            <a:extLst>
              <a:ext uri="{FF2B5EF4-FFF2-40B4-BE49-F238E27FC236}">
                <a16:creationId xmlns:a16="http://schemas.microsoft.com/office/drawing/2014/main" id="{A090F785-FEBB-493D-A3BF-6EA200611753}"/>
              </a:ext>
            </a:extLst>
          </p:cNvPr>
          <p:cNvSpPr txBox="1"/>
          <p:nvPr/>
        </p:nvSpPr>
        <p:spPr>
          <a:xfrm>
            <a:off x="405206" y="5605582"/>
            <a:ext cx="4934404" cy="369332"/>
          </a:xfrm>
          <a:prstGeom prst="rect">
            <a:avLst/>
          </a:prstGeom>
          <a:noFill/>
        </p:spPr>
        <p:txBody>
          <a:bodyPr wrap="square" rtlCol="0">
            <a:spAutoFit/>
          </a:bodyPr>
          <a:lstStyle/>
          <a:p>
            <a:pPr algn="ctr"/>
            <a:r>
              <a:rPr lang="es-MX" b="1" i="1" dirty="0"/>
              <a:t>AP (Access Point) no requiere homologación</a:t>
            </a:r>
          </a:p>
        </p:txBody>
      </p:sp>
      <p:sp>
        <p:nvSpPr>
          <p:cNvPr id="23" name="Arrow: Right 22">
            <a:extLst>
              <a:ext uri="{FF2B5EF4-FFF2-40B4-BE49-F238E27FC236}">
                <a16:creationId xmlns:a16="http://schemas.microsoft.com/office/drawing/2014/main" id="{1E9E1F42-59A4-48A6-B3E1-F0C6FDB0FD2F}"/>
              </a:ext>
            </a:extLst>
          </p:cNvPr>
          <p:cNvSpPr/>
          <p:nvPr/>
        </p:nvSpPr>
        <p:spPr>
          <a:xfrm>
            <a:off x="4740502" y="3615873"/>
            <a:ext cx="2258573" cy="116443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a:solidFill>
                  <a:schemeClr val="tx1"/>
                </a:solidFill>
              </a:rPr>
              <a:t>Recomendación</a:t>
            </a:r>
          </a:p>
        </p:txBody>
      </p:sp>
      <p:sp>
        <p:nvSpPr>
          <p:cNvPr id="24" name="TextBox 23">
            <a:extLst>
              <a:ext uri="{FF2B5EF4-FFF2-40B4-BE49-F238E27FC236}">
                <a16:creationId xmlns:a16="http://schemas.microsoft.com/office/drawing/2014/main" id="{896494D0-EA6E-41EE-A52F-7D5B1181991C}"/>
              </a:ext>
            </a:extLst>
          </p:cNvPr>
          <p:cNvSpPr txBox="1"/>
          <p:nvPr/>
        </p:nvSpPr>
        <p:spPr>
          <a:xfrm>
            <a:off x="7222435" y="2347199"/>
            <a:ext cx="4399722" cy="646331"/>
          </a:xfrm>
          <a:prstGeom prst="rect">
            <a:avLst/>
          </a:prstGeom>
          <a:noFill/>
        </p:spPr>
        <p:txBody>
          <a:bodyPr wrap="square" rtlCol="0">
            <a:spAutoFit/>
          </a:bodyPr>
          <a:lstStyle/>
          <a:p>
            <a:pPr algn="just"/>
            <a:r>
              <a:rPr lang="es-MX" dirty="0"/>
              <a:t>Incluir los dispositivos de radio TVWS para que su operación no produzca interferencias.</a:t>
            </a:r>
          </a:p>
        </p:txBody>
      </p:sp>
      <p:sp>
        <p:nvSpPr>
          <p:cNvPr id="25" name="TextBox 24">
            <a:extLst>
              <a:ext uri="{FF2B5EF4-FFF2-40B4-BE49-F238E27FC236}">
                <a16:creationId xmlns:a16="http://schemas.microsoft.com/office/drawing/2014/main" id="{66881FF5-AFF3-42F9-A339-DAD2A93F4444}"/>
              </a:ext>
            </a:extLst>
          </p:cNvPr>
          <p:cNvSpPr txBox="1"/>
          <p:nvPr/>
        </p:nvSpPr>
        <p:spPr>
          <a:xfrm>
            <a:off x="7222435" y="3429000"/>
            <a:ext cx="4545494"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a:t>Se usará como referencia las normas técnicas vigentes por organismos reconocidos por la ARCOTEL como:</a:t>
            </a:r>
          </a:p>
          <a:p>
            <a:endParaRPr lang="es-MX" dirty="0"/>
          </a:p>
          <a:p>
            <a:pPr marL="285750" indent="-285750" algn="just">
              <a:buFont typeface="Arial" panose="020B0604020202020204" pitchFamily="34" charset="0"/>
              <a:buChar char="•"/>
            </a:pPr>
            <a:r>
              <a:rPr lang="es-MX" dirty="0"/>
              <a:t>Federal </a:t>
            </a:r>
            <a:r>
              <a:rPr lang="es-MX" dirty="0" err="1"/>
              <a:t>Communications</a:t>
            </a:r>
            <a:r>
              <a:rPr lang="es-MX" dirty="0"/>
              <a:t> </a:t>
            </a:r>
            <a:r>
              <a:rPr lang="es-MX" dirty="0" err="1"/>
              <a:t>Commission</a:t>
            </a:r>
            <a:r>
              <a:rPr lang="es-MX" dirty="0"/>
              <a:t> (FCC) </a:t>
            </a:r>
          </a:p>
          <a:p>
            <a:pPr marL="285750" indent="-285750" algn="just">
              <a:buFont typeface="Arial" panose="020B0604020202020204" pitchFamily="34" charset="0"/>
              <a:buChar char="•"/>
            </a:pPr>
            <a:r>
              <a:rPr lang="fr-FR" dirty="0" err="1"/>
              <a:t>European</a:t>
            </a:r>
            <a:r>
              <a:rPr lang="fr-FR" dirty="0"/>
              <a:t> </a:t>
            </a:r>
            <a:r>
              <a:rPr lang="fr-FR" dirty="0" err="1"/>
              <a:t>Telecommunications</a:t>
            </a:r>
            <a:r>
              <a:rPr lang="fr-FR" dirty="0"/>
              <a:t> Standard Institute (ETSI) </a:t>
            </a:r>
          </a:p>
        </p:txBody>
      </p:sp>
    </p:spTree>
    <p:extLst>
      <p:ext uri="{BB962C8B-B14F-4D97-AF65-F5344CB8AC3E}">
        <p14:creationId xmlns:p14="http://schemas.microsoft.com/office/powerpoint/2010/main" val="30598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4. </a:t>
            </a:r>
            <a:r>
              <a:rPr lang="es-ES" sz="1400" b="1" dirty="0">
                <a:solidFill>
                  <a:schemeClr val="tx1"/>
                </a:solidFill>
                <a:latin typeface="Arial" panose="020B0604020202020204" pitchFamily="34" charset="0"/>
                <a:cs typeface="Arial" panose="020B0604020202020204" pitchFamily="34" charset="0"/>
              </a:rPr>
              <a:t>SECTORES DE ESTUDIO</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6791" y="4561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558ED1E-062A-4416-AFFA-04AE540CAF60}"/>
              </a:ext>
            </a:extLst>
          </p:cNvPr>
          <p:cNvPicPr>
            <a:picLocks noChangeAspect="1"/>
          </p:cNvPicPr>
          <p:nvPr/>
        </p:nvPicPr>
        <p:blipFill>
          <a:blip r:embed="rId3"/>
          <a:stretch>
            <a:fillRect/>
          </a:stretch>
        </p:blipFill>
        <p:spPr>
          <a:xfrm>
            <a:off x="5570543" y="1683469"/>
            <a:ext cx="6316657" cy="4189248"/>
          </a:xfrm>
          <a:prstGeom prst="rect">
            <a:avLst/>
          </a:prstGeom>
        </p:spPr>
      </p:pic>
      <p:sp>
        <p:nvSpPr>
          <p:cNvPr id="4" name="CuadroTexto 3">
            <a:extLst>
              <a:ext uri="{FF2B5EF4-FFF2-40B4-BE49-F238E27FC236}">
                <a16:creationId xmlns:a16="http://schemas.microsoft.com/office/drawing/2014/main" id="{DC7706F7-BED5-4A99-8640-58A5A846EB61}"/>
              </a:ext>
            </a:extLst>
          </p:cNvPr>
          <p:cNvSpPr txBox="1"/>
          <p:nvPr/>
        </p:nvSpPr>
        <p:spPr>
          <a:xfrm>
            <a:off x="254129" y="2031382"/>
            <a:ext cx="4998045" cy="2308324"/>
          </a:xfrm>
          <a:prstGeom prst="rect">
            <a:avLst/>
          </a:prstGeom>
          <a:noFill/>
        </p:spPr>
        <p:txBody>
          <a:bodyPr wrap="square" rtlCol="0">
            <a:spAutoFit/>
          </a:bodyPr>
          <a:lstStyle/>
          <a:p>
            <a:pPr marL="285750" indent="-285750" algn="just">
              <a:buFont typeface="Arial" panose="020B0604020202020204" pitchFamily="34" charset="0"/>
              <a:buChar char="•"/>
            </a:pPr>
            <a:r>
              <a:rPr lang="es-MX" dirty="0"/>
              <a:t>Mínima división territorial.</a:t>
            </a:r>
          </a:p>
          <a:p>
            <a:pPr marL="285750" indent="-285750" algn="just">
              <a:buFont typeface="Arial" panose="020B0604020202020204" pitchFamily="34" charset="0"/>
              <a:buChar char="•"/>
            </a:pPr>
            <a:r>
              <a:rPr lang="es-MX" dirty="0"/>
              <a:t>Cobertura del SMA.</a:t>
            </a:r>
          </a:p>
          <a:p>
            <a:pPr marL="285750" indent="-285750" algn="just">
              <a:buFont typeface="Arial" panose="020B0604020202020204" pitchFamily="34" charset="0"/>
              <a:buChar char="•"/>
            </a:pPr>
            <a:r>
              <a:rPr lang="es-MX" dirty="0"/>
              <a:t>Parroquias prioridad Media y Baja.</a:t>
            </a:r>
          </a:p>
          <a:p>
            <a:pPr marL="285750" indent="-285750" algn="just">
              <a:buFont typeface="Arial" panose="020B0604020202020204" pitchFamily="34" charset="0"/>
              <a:buChar char="•"/>
            </a:pPr>
            <a:r>
              <a:rPr lang="es-MX" dirty="0"/>
              <a:t>366 parroquias</a:t>
            </a:r>
          </a:p>
          <a:p>
            <a:pPr marL="285750" indent="-285750" algn="just">
              <a:buFont typeface="Arial" panose="020B0604020202020204" pitchFamily="34" charset="0"/>
              <a:buChar char="•"/>
            </a:pPr>
            <a:r>
              <a:rPr lang="es-MX" dirty="0"/>
              <a:t>198 con presencia de infraestructura de fibra óptica</a:t>
            </a:r>
          </a:p>
          <a:p>
            <a:pPr marL="285750" indent="-285750" algn="just">
              <a:buFont typeface="Arial" panose="020B0604020202020204" pitchFamily="34" charset="0"/>
              <a:buChar char="•"/>
            </a:pPr>
            <a:r>
              <a:rPr lang="es-MX" dirty="0"/>
              <a:t>168 con ausencia de infraestructura de fibra óptica</a:t>
            </a:r>
          </a:p>
        </p:txBody>
      </p:sp>
      <p:sp>
        <p:nvSpPr>
          <p:cNvPr id="7" name="CuadroTexto 6">
            <a:extLst>
              <a:ext uri="{FF2B5EF4-FFF2-40B4-BE49-F238E27FC236}">
                <a16:creationId xmlns:a16="http://schemas.microsoft.com/office/drawing/2014/main" id="{D7E50D24-33C9-40E3-9FB7-85696231B82D}"/>
              </a:ext>
            </a:extLst>
          </p:cNvPr>
          <p:cNvSpPr txBox="1"/>
          <p:nvPr/>
        </p:nvSpPr>
        <p:spPr>
          <a:xfrm>
            <a:off x="1822174" y="6019531"/>
            <a:ext cx="9263270"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i="1" dirty="0"/>
              <a:t>Evitar competencia directa con servicios actuales.</a:t>
            </a:r>
          </a:p>
          <a:p>
            <a:pPr algn="ctr"/>
            <a:r>
              <a:rPr lang="es-MX" b="1" i="1" dirty="0"/>
              <a:t>Servicio más masivo a lo largo del territorio Nacional es el Servicio Móvil Avanzado</a:t>
            </a:r>
            <a:r>
              <a:rPr lang="es-MX" dirty="0"/>
              <a:t>.</a:t>
            </a:r>
          </a:p>
        </p:txBody>
      </p:sp>
      <p:sp>
        <p:nvSpPr>
          <p:cNvPr id="8" name="CuadroTexto 7">
            <a:extLst>
              <a:ext uri="{FF2B5EF4-FFF2-40B4-BE49-F238E27FC236}">
                <a16:creationId xmlns:a16="http://schemas.microsoft.com/office/drawing/2014/main" id="{B2E79FF0-93B7-403C-9802-7AB77724E336}"/>
              </a:ext>
            </a:extLst>
          </p:cNvPr>
          <p:cNvSpPr txBox="1"/>
          <p:nvPr/>
        </p:nvSpPr>
        <p:spPr>
          <a:xfrm>
            <a:off x="1311966" y="4478372"/>
            <a:ext cx="2539470" cy="120032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dirty="0"/>
              <a:t>Densidad Poblacional</a:t>
            </a:r>
          </a:p>
          <a:p>
            <a:pPr marL="285750" indent="-285750">
              <a:buFont typeface="Arial" panose="020B0604020202020204" pitchFamily="34" charset="0"/>
              <a:buChar char="•"/>
            </a:pPr>
            <a:r>
              <a:rPr lang="es-MX" dirty="0"/>
              <a:t>Necesidades básicas insatisfechas</a:t>
            </a:r>
          </a:p>
          <a:p>
            <a:pPr marL="285750" indent="-285750">
              <a:buFont typeface="Arial" panose="020B0604020202020204" pitchFamily="34" charset="0"/>
              <a:buChar char="•"/>
            </a:pPr>
            <a:r>
              <a:rPr lang="es-MX" dirty="0"/>
              <a:t>Poder Adquisitivo</a:t>
            </a:r>
          </a:p>
        </p:txBody>
      </p:sp>
    </p:spTree>
    <p:extLst>
      <p:ext uri="{BB962C8B-B14F-4D97-AF65-F5344CB8AC3E}">
        <p14:creationId xmlns:p14="http://schemas.microsoft.com/office/powerpoint/2010/main" val="199026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4. </a:t>
            </a:r>
            <a:r>
              <a:rPr lang="es-ES" sz="1400" b="1" dirty="0">
                <a:solidFill>
                  <a:schemeClr val="tx1"/>
                </a:solidFill>
                <a:latin typeface="Arial" panose="020B0604020202020204" pitchFamily="34" charset="0"/>
                <a:cs typeface="Arial" panose="020B0604020202020204" pitchFamily="34" charset="0"/>
              </a:rPr>
              <a:t>SECTORES DE ESTUDIO</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6791" y="4561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3EE2A431-9619-48B5-8AB1-64B83CE87269}"/>
              </a:ext>
            </a:extLst>
          </p:cNvPr>
          <p:cNvPicPr>
            <a:picLocks noChangeAspect="1"/>
          </p:cNvPicPr>
          <p:nvPr/>
        </p:nvPicPr>
        <p:blipFill>
          <a:blip r:embed="rId3"/>
          <a:stretch>
            <a:fillRect/>
          </a:stretch>
        </p:blipFill>
        <p:spPr>
          <a:xfrm>
            <a:off x="5286034" y="1711987"/>
            <a:ext cx="6743700" cy="4486275"/>
          </a:xfrm>
          <a:prstGeom prst="rect">
            <a:avLst/>
          </a:prstGeom>
        </p:spPr>
      </p:pic>
      <p:sp>
        <p:nvSpPr>
          <p:cNvPr id="4" name="CuadroTexto 3">
            <a:extLst>
              <a:ext uri="{FF2B5EF4-FFF2-40B4-BE49-F238E27FC236}">
                <a16:creationId xmlns:a16="http://schemas.microsoft.com/office/drawing/2014/main" id="{1E99B52C-0147-4225-9EED-CCD6E54037A4}"/>
              </a:ext>
            </a:extLst>
          </p:cNvPr>
          <p:cNvSpPr txBox="1"/>
          <p:nvPr/>
        </p:nvSpPr>
        <p:spPr>
          <a:xfrm>
            <a:off x="203460" y="2557670"/>
            <a:ext cx="4381792" cy="2585323"/>
          </a:xfrm>
          <a:prstGeom prst="rect">
            <a:avLst/>
          </a:prstGeom>
          <a:noFill/>
        </p:spPr>
        <p:txBody>
          <a:bodyPr wrap="square" rtlCol="0">
            <a:spAutoFit/>
          </a:bodyPr>
          <a:lstStyle/>
          <a:p>
            <a:pPr marL="285750" indent="-285750" algn="just">
              <a:buFont typeface="Arial" panose="020B0604020202020204" pitchFamily="34" charset="0"/>
              <a:buChar char="•"/>
            </a:pPr>
            <a:r>
              <a:rPr lang="es-MX" dirty="0"/>
              <a:t>Detección de posibles beneficiarios</a:t>
            </a:r>
          </a:p>
          <a:p>
            <a:pPr marL="285750" indent="-285750" algn="just">
              <a:buFont typeface="Arial" panose="020B0604020202020204" pitchFamily="34" charset="0"/>
              <a:buChar char="•"/>
            </a:pPr>
            <a:r>
              <a:rPr lang="es-MX" dirty="0"/>
              <a:t>Presencia de alto número de instituciones públicas representa población con conocimiento del manejo de herramientas electrónicas y </a:t>
            </a:r>
            <a:r>
              <a:rPr lang="es-MX" dirty="0" err="1"/>
              <a:t>tecnologicas</a:t>
            </a:r>
            <a:r>
              <a:rPr lang="es-MX" dirty="0"/>
              <a:t>.</a:t>
            </a:r>
          </a:p>
          <a:p>
            <a:pPr marL="285750" indent="-285750" algn="just">
              <a:buFont typeface="Arial" panose="020B0604020202020204" pitchFamily="34" charset="0"/>
              <a:buChar char="•"/>
            </a:pPr>
            <a:r>
              <a:rPr lang="es-MX" dirty="0"/>
              <a:t>4634 instituciones educativas</a:t>
            </a:r>
          </a:p>
          <a:p>
            <a:pPr marL="285750" indent="-285750" algn="just">
              <a:buFont typeface="Arial" panose="020B0604020202020204" pitchFamily="34" charset="0"/>
              <a:buChar char="•"/>
            </a:pPr>
            <a:r>
              <a:rPr lang="es-MX" dirty="0"/>
              <a:t>836 Ministerio de Salud Pública</a:t>
            </a:r>
          </a:p>
          <a:p>
            <a:pPr marL="285750" indent="-285750" algn="just">
              <a:buFont typeface="Arial" panose="020B0604020202020204" pitchFamily="34" charset="0"/>
              <a:buChar char="•"/>
            </a:pPr>
            <a:r>
              <a:rPr lang="es-MX" dirty="0"/>
              <a:t>310 Unidades de Policía Comunitaria.</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978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PROVINCIA DE COTOPAXI</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6791" y="4561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FEB841-606B-4F61-BA43-C22A1F2BE3C5}"/>
              </a:ext>
            </a:extLst>
          </p:cNvPr>
          <p:cNvSpPr txBox="1"/>
          <p:nvPr/>
        </p:nvSpPr>
        <p:spPr>
          <a:xfrm>
            <a:off x="156557" y="1968188"/>
            <a:ext cx="6294782" cy="369332"/>
          </a:xfrm>
          <a:prstGeom prst="rect">
            <a:avLst/>
          </a:prstGeom>
          <a:noFill/>
        </p:spPr>
        <p:txBody>
          <a:bodyPr wrap="square" rtlCol="0">
            <a:spAutoFit/>
          </a:bodyPr>
          <a:lstStyle/>
          <a:p>
            <a:r>
              <a:rPr lang="es-MX" dirty="0"/>
              <a:t>Se selecciono como sector de estudio a la provincia de Cotopaxi</a:t>
            </a:r>
          </a:p>
        </p:txBody>
      </p:sp>
      <p:sp>
        <p:nvSpPr>
          <p:cNvPr id="8" name="TextBox 7">
            <a:extLst>
              <a:ext uri="{FF2B5EF4-FFF2-40B4-BE49-F238E27FC236}">
                <a16:creationId xmlns:a16="http://schemas.microsoft.com/office/drawing/2014/main" id="{EBD913A8-589E-45CC-8807-F928148C0ACA}"/>
              </a:ext>
            </a:extLst>
          </p:cNvPr>
          <p:cNvSpPr txBox="1"/>
          <p:nvPr/>
        </p:nvSpPr>
        <p:spPr>
          <a:xfrm>
            <a:off x="158675" y="2560788"/>
            <a:ext cx="6131573" cy="2308324"/>
          </a:xfrm>
          <a:prstGeom prst="rect">
            <a:avLst/>
          </a:prstGeom>
          <a:noFill/>
        </p:spPr>
        <p:txBody>
          <a:bodyPr wrap="square" rtlCol="0">
            <a:spAutoFit/>
          </a:bodyPr>
          <a:lstStyle/>
          <a:p>
            <a:pPr marL="285750" indent="-285750" algn="just">
              <a:buFont typeface="Arial" panose="020B0604020202020204" pitchFamily="34" charset="0"/>
              <a:buChar char="•"/>
            </a:pPr>
            <a:r>
              <a:rPr lang="es-MX" dirty="0"/>
              <a:t>16 parroquias priorizadas dentro de su jurisdicción</a:t>
            </a:r>
          </a:p>
          <a:p>
            <a:pPr marL="285750" indent="-285750" algn="just">
              <a:buFont typeface="Arial" panose="020B0604020202020204" pitchFamily="34" charset="0"/>
              <a:buChar char="•"/>
            </a:pPr>
            <a:r>
              <a:rPr lang="es-MX" dirty="0"/>
              <a:t>Escenario montañoso típico de la región Sierra que permite evidenciar las ventajas de la propagación de las bandas VHF y UHF.</a:t>
            </a:r>
          </a:p>
          <a:p>
            <a:pPr marL="285750" indent="-285750" algn="just">
              <a:buFont typeface="Arial" panose="020B0604020202020204" pitchFamily="34" charset="0"/>
              <a:buChar char="•"/>
            </a:pPr>
            <a:r>
              <a:rPr lang="es-MX" dirty="0"/>
              <a:t>12 de las 16 parroquias poseen infraestructura dentro de su jurisdicción, que facilita el aprovechamiento de recursos.</a:t>
            </a:r>
          </a:p>
          <a:p>
            <a:pPr marL="285750" indent="-285750" algn="just">
              <a:buFont typeface="Arial" panose="020B0604020202020204" pitchFamily="34" charset="0"/>
              <a:buChar char="•"/>
            </a:pPr>
            <a:r>
              <a:rPr lang="es-MX" dirty="0"/>
              <a:t>Mayor presencia de parroquias con infraestructura en el sector sur de Cotopaxi.</a:t>
            </a:r>
          </a:p>
        </p:txBody>
      </p:sp>
      <p:sp>
        <p:nvSpPr>
          <p:cNvPr id="9" name="Rectangle 8">
            <a:extLst>
              <a:ext uri="{FF2B5EF4-FFF2-40B4-BE49-F238E27FC236}">
                <a16:creationId xmlns:a16="http://schemas.microsoft.com/office/drawing/2014/main" id="{860C84C8-26E4-4A08-8F2C-1F686D1ABA9B}"/>
              </a:ext>
            </a:extLst>
          </p:cNvPr>
          <p:cNvSpPr/>
          <p:nvPr/>
        </p:nvSpPr>
        <p:spPr>
          <a:xfrm>
            <a:off x="176462" y="5034191"/>
            <a:ext cx="6096000" cy="923330"/>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p>
            <a:pPr algn="ctr"/>
            <a:r>
              <a:rPr lang="es-MX" dirty="0"/>
              <a:t>Apenas el </a:t>
            </a:r>
            <a:r>
              <a:rPr lang="es-MX" b="1" dirty="0"/>
              <a:t>10,34% </a:t>
            </a:r>
            <a:r>
              <a:rPr lang="es-MX" dirty="0"/>
              <a:t>de la población mantiene una suscripción por servicio de Internet fijo a nivel Nacional. </a:t>
            </a:r>
            <a:r>
              <a:rPr lang="es-MX" b="1" i="1" dirty="0"/>
              <a:t>El 0.18% pertenece a la provincia de Cotopaxi</a:t>
            </a:r>
            <a:r>
              <a:rPr lang="es-MX" dirty="0"/>
              <a:t>.</a:t>
            </a:r>
          </a:p>
        </p:txBody>
      </p:sp>
      <p:sp>
        <p:nvSpPr>
          <p:cNvPr id="10" name="TextBox 9">
            <a:extLst>
              <a:ext uri="{FF2B5EF4-FFF2-40B4-BE49-F238E27FC236}">
                <a16:creationId xmlns:a16="http://schemas.microsoft.com/office/drawing/2014/main" id="{B6D399A8-606C-4B17-A203-B4C3C3EE2236}"/>
              </a:ext>
            </a:extLst>
          </p:cNvPr>
          <p:cNvSpPr txBox="1"/>
          <p:nvPr/>
        </p:nvSpPr>
        <p:spPr>
          <a:xfrm>
            <a:off x="158675" y="6250412"/>
            <a:ext cx="6096000"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a:t>Cotopaxi sector con baja penetración de internet </a:t>
            </a:r>
          </a:p>
        </p:txBody>
      </p:sp>
      <p:pic>
        <p:nvPicPr>
          <p:cNvPr id="11" name="Picture 10" descr="A picture containing text, map&#10;&#10;Description generated with very high confidence">
            <a:extLst>
              <a:ext uri="{FF2B5EF4-FFF2-40B4-BE49-F238E27FC236}">
                <a16:creationId xmlns:a16="http://schemas.microsoft.com/office/drawing/2014/main" id="{D6A2B2E1-1DB5-4972-A170-896C601AE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15" y="1699154"/>
            <a:ext cx="5220894" cy="369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555C3193-A218-43E6-9A4C-F64577ACE68C}"/>
              </a:ext>
            </a:extLst>
          </p:cNvPr>
          <p:cNvSpPr txBox="1"/>
          <p:nvPr/>
        </p:nvSpPr>
        <p:spPr>
          <a:xfrm>
            <a:off x="6535004" y="5511776"/>
            <a:ext cx="5496747"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dirty="0"/>
              <a:t>Mayor cantidad de parroquias agrupadas con presencia de infraestructura se encuentra en el sector Sur de Cotopaxi </a:t>
            </a:r>
          </a:p>
        </p:txBody>
      </p:sp>
      <p:sp>
        <p:nvSpPr>
          <p:cNvPr id="13" name="TextBox 12">
            <a:extLst>
              <a:ext uri="{FF2B5EF4-FFF2-40B4-BE49-F238E27FC236}">
                <a16:creationId xmlns:a16="http://schemas.microsoft.com/office/drawing/2014/main" id="{F09E0BE3-D1A0-4C8F-82C2-B3C0367C24FC}"/>
              </a:ext>
            </a:extLst>
          </p:cNvPr>
          <p:cNvSpPr txBox="1"/>
          <p:nvPr/>
        </p:nvSpPr>
        <p:spPr>
          <a:xfrm>
            <a:off x="6759071" y="6435106"/>
            <a:ext cx="5048615" cy="369276"/>
          </a:xfrm>
          <a:prstGeom prst="rect">
            <a:avLst/>
          </a:prstGeom>
          <a:noFill/>
        </p:spPr>
        <p:txBody>
          <a:bodyPr wrap="square" rtlCol="0">
            <a:spAutoFit/>
          </a:bodyPr>
          <a:lstStyle/>
          <a:p>
            <a:pPr algn="ctr"/>
            <a:r>
              <a:rPr lang="es-MX" b="1" i="1" dirty="0"/>
              <a:t>6 parroquias potenciales</a:t>
            </a:r>
          </a:p>
        </p:txBody>
      </p:sp>
      <p:sp>
        <p:nvSpPr>
          <p:cNvPr id="14" name="TextBox 13">
            <a:extLst>
              <a:ext uri="{FF2B5EF4-FFF2-40B4-BE49-F238E27FC236}">
                <a16:creationId xmlns:a16="http://schemas.microsoft.com/office/drawing/2014/main" id="{E23E0F26-27E3-45BB-BE77-E15CB4357D6D}"/>
              </a:ext>
            </a:extLst>
          </p:cNvPr>
          <p:cNvSpPr txBox="1"/>
          <p:nvPr/>
        </p:nvSpPr>
        <p:spPr>
          <a:xfrm>
            <a:off x="6614002" y="947098"/>
            <a:ext cx="5237107"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dirty="0"/>
              <a:t>Apenas el 38% de la población a nivel Nacional hace uso de  Internet en zonas rurales</a:t>
            </a:r>
          </a:p>
        </p:txBody>
      </p:sp>
    </p:spTree>
    <p:extLst>
      <p:ext uri="{BB962C8B-B14F-4D97-AF65-F5344CB8AC3E}">
        <p14:creationId xmlns:p14="http://schemas.microsoft.com/office/powerpoint/2010/main" val="275982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4. </a:t>
            </a:r>
            <a:r>
              <a:rPr lang="es-ES" sz="1400" b="1" dirty="0">
                <a:solidFill>
                  <a:schemeClr val="tx1"/>
                </a:solidFill>
                <a:latin typeface="Arial" panose="020B0604020202020204" pitchFamily="34" charset="0"/>
                <a:cs typeface="Arial" panose="020B0604020202020204" pitchFamily="34" charset="0"/>
              </a:rPr>
              <a:t>SECTORES DE ESTUDIO</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a:extLst>
              <a:ext uri="{FF2B5EF4-FFF2-40B4-BE49-F238E27FC236}">
                <a16:creationId xmlns:a16="http://schemas.microsoft.com/office/drawing/2014/main" id="{8E291B51-5F08-4C6A-9EAE-5555CD99687F}"/>
              </a:ext>
            </a:extLst>
          </p:cNvPr>
          <p:cNvPicPr/>
          <p:nvPr/>
        </p:nvPicPr>
        <p:blipFill>
          <a:blip r:embed="rId3"/>
          <a:stretch>
            <a:fillRect/>
          </a:stretch>
        </p:blipFill>
        <p:spPr>
          <a:xfrm>
            <a:off x="6407995" y="2087269"/>
            <a:ext cx="5287617" cy="2896299"/>
          </a:xfrm>
          <a:prstGeom prst="rect">
            <a:avLst/>
          </a:prstGeom>
        </p:spPr>
      </p:pic>
      <p:sp>
        <p:nvSpPr>
          <p:cNvPr id="9" name="TextBox 8">
            <a:extLst>
              <a:ext uri="{FF2B5EF4-FFF2-40B4-BE49-F238E27FC236}">
                <a16:creationId xmlns:a16="http://schemas.microsoft.com/office/drawing/2014/main" id="{97505798-1275-4B26-A968-5DEB963C1B7C}"/>
              </a:ext>
            </a:extLst>
          </p:cNvPr>
          <p:cNvSpPr txBox="1"/>
          <p:nvPr/>
        </p:nvSpPr>
        <p:spPr>
          <a:xfrm>
            <a:off x="289939" y="1904178"/>
            <a:ext cx="5040421" cy="646331"/>
          </a:xfrm>
          <a:prstGeom prst="rect">
            <a:avLst/>
          </a:prstGeom>
          <a:noFill/>
        </p:spPr>
        <p:txBody>
          <a:bodyPr wrap="square" rtlCol="0">
            <a:spAutoFit/>
          </a:bodyPr>
          <a:lstStyle/>
          <a:p>
            <a:r>
              <a:rPr lang="es-MX" dirty="0"/>
              <a:t>La ubicación de las estaciones base fueron seleccionadas bajo 3 criterios:</a:t>
            </a:r>
          </a:p>
        </p:txBody>
      </p:sp>
      <p:sp>
        <p:nvSpPr>
          <p:cNvPr id="10" name="TextBox 9">
            <a:extLst>
              <a:ext uri="{FF2B5EF4-FFF2-40B4-BE49-F238E27FC236}">
                <a16:creationId xmlns:a16="http://schemas.microsoft.com/office/drawing/2014/main" id="{5D7EBFD5-F002-48A2-B6F0-A9A5BD6D121B}"/>
              </a:ext>
            </a:extLst>
          </p:cNvPr>
          <p:cNvSpPr txBox="1"/>
          <p:nvPr/>
        </p:nvSpPr>
        <p:spPr>
          <a:xfrm>
            <a:off x="230934" y="2804357"/>
            <a:ext cx="5553072" cy="1754326"/>
          </a:xfrm>
          <a:prstGeom prst="rect">
            <a:avLst/>
          </a:prstGeom>
          <a:noFill/>
        </p:spPr>
        <p:txBody>
          <a:bodyPr wrap="square" rtlCol="0">
            <a:spAutoFit/>
          </a:bodyPr>
          <a:lstStyle/>
          <a:p>
            <a:pPr marL="342900" indent="-342900" algn="just">
              <a:buFont typeface="+mj-lt"/>
              <a:buAutoNum type="arabicPeriod"/>
            </a:pPr>
            <a:r>
              <a:rPr lang="es-MX" b="1" dirty="0"/>
              <a:t>Vías de Acceso.- </a:t>
            </a:r>
            <a:r>
              <a:rPr lang="es-MX" dirty="0"/>
              <a:t>Distancia máxima de las vías principales entre 70-150 metros.</a:t>
            </a:r>
            <a:endParaRPr lang="es-MX" b="1" dirty="0"/>
          </a:p>
          <a:p>
            <a:pPr marL="342900" indent="-342900" algn="just">
              <a:buFont typeface="+mj-lt"/>
              <a:buAutoNum type="arabicPeriod"/>
            </a:pPr>
            <a:r>
              <a:rPr lang="es-MX" b="1" dirty="0"/>
              <a:t>Infraestructura.- </a:t>
            </a:r>
            <a:r>
              <a:rPr lang="es-MX" dirty="0"/>
              <a:t>Sectores con una máxima distancia de 4 km con respecto a un nodo de fibra</a:t>
            </a:r>
            <a:endParaRPr lang="es-MX" b="1" dirty="0"/>
          </a:p>
          <a:p>
            <a:pPr marL="342900" indent="-342900" algn="just">
              <a:buFont typeface="+mj-lt"/>
              <a:buAutoNum type="arabicPeriod"/>
            </a:pPr>
            <a:r>
              <a:rPr lang="es-MX" b="1" dirty="0"/>
              <a:t>Altura del terreno.- </a:t>
            </a:r>
            <a:r>
              <a:rPr lang="es-MX" dirty="0"/>
              <a:t> Zonas con alturas </a:t>
            </a:r>
            <a:r>
              <a:rPr lang="en-US" dirty="0"/>
              <a:t>de 3609-3989 metros </a:t>
            </a:r>
            <a:r>
              <a:rPr lang="en-US" dirty="0" err="1"/>
              <a:t>sobre</a:t>
            </a:r>
            <a:r>
              <a:rPr lang="en-US" dirty="0"/>
              <a:t> el </a:t>
            </a:r>
            <a:r>
              <a:rPr lang="en-US" dirty="0" err="1"/>
              <a:t>nivel</a:t>
            </a:r>
            <a:r>
              <a:rPr lang="en-US" dirty="0"/>
              <a:t> del Mar.</a:t>
            </a:r>
            <a:endParaRPr lang="es-MX" b="1" dirty="0"/>
          </a:p>
        </p:txBody>
      </p:sp>
      <p:sp>
        <p:nvSpPr>
          <p:cNvPr id="11" name="TextBox 10">
            <a:extLst>
              <a:ext uri="{FF2B5EF4-FFF2-40B4-BE49-F238E27FC236}">
                <a16:creationId xmlns:a16="http://schemas.microsoft.com/office/drawing/2014/main" id="{FC4D7E48-A52B-4A2C-8010-5EA4CB4B76A3}"/>
              </a:ext>
            </a:extLst>
          </p:cNvPr>
          <p:cNvSpPr txBox="1"/>
          <p:nvPr/>
        </p:nvSpPr>
        <p:spPr>
          <a:xfrm>
            <a:off x="6294556" y="1220035"/>
            <a:ext cx="5592644" cy="646331"/>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MX" dirty="0"/>
              <a:t>Las zonas más altas del sector sur de Cotopaxi se encuentran ubicadas al Este de la Provincia.</a:t>
            </a:r>
          </a:p>
        </p:txBody>
      </p:sp>
      <p:sp>
        <p:nvSpPr>
          <p:cNvPr id="12" name="TextBox 11">
            <a:extLst>
              <a:ext uri="{FF2B5EF4-FFF2-40B4-BE49-F238E27FC236}">
                <a16:creationId xmlns:a16="http://schemas.microsoft.com/office/drawing/2014/main" id="{C8820B65-5F0F-4E14-A071-6E5AFC949671}"/>
              </a:ext>
            </a:extLst>
          </p:cNvPr>
          <p:cNvSpPr txBox="1"/>
          <p:nvPr/>
        </p:nvSpPr>
        <p:spPr>
          <a:xfrm>
            <a:off x="250366" y="4975796"/>
            <a:ext cx="5533640" cy="646331"/>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dirty="0"/>
              <a:t>Dos estaciones ubicadas en las parroquias: Pilaló y Angamarca.</a:t>
            </a:r>
          </a:p>
        </p:txBody>
      </p:sp>
      <p:graphicFrame>
        <p:nvGraphicFramePr>
          <p:cNvPr id="13" name="Table 12">
            <a:extLst>
              <a:ext uri="{FF2B5EF4-FFF2-40B4-BE49-F238E27FC236}">
                <a16:creationId xmlns:a16="http://schemas.microsoft.com/office/drawing/2014/main" id="{EA39F818-62FA-4DF0-BC2C-DF37B9D634E8}"/>
              </a:ext>
            </a:extLst>
          </p:cNvPr>
          <p:cNvGraphicFramePr>
            <a:graphicFrameLocks noGrp="1"/>
          </p:cNvGraphicFramePr>
          <p:nvPr>
            <p:extLst>
              <p:ext uri="{D42A27DB-BD31-4B8C-83A1-F6EECF244321}">
                <p14:modId xmlns:p14="http://schemas.microsoft.com/office/powerpoint/2010/main" val="2736833762"/>
              </p:ext>
            </p:extLst>
          </p:nvPr>
        </p:nvGraphicFramePr>
        <p:xfrm>
          <a:off x="6435040" y="5138910"/>
          <a:ext cx="5047086" cy="1473200"/>
        </p:xfrm>
        <a:graphic>
          <a:graphicData uri="http://schemas.openxmlformats.org/drawingml/2006/table">
            <a:tbl>
              <a:tblPr firstRow="1" bandRow="1">
                <a:tableStyleId>{93296810-A885-4BE3-A3E7-6D5BEEA58F35}</a:tableStyleId>
              </a:tblPr>
              <a:tblGrid>
                <a:gridCol w="1451152">
                  <a:extLst>
                    <a:ext uri="{9D8B030D-6E8A-4147-A177-3AD203B41FA5}">
                      <a16:colId xmlns:a16="http://schemas.microsoft.com/office/drawing/2014/main" val="804571957"/>
                    </a:ext>
                  </a:extLst>
                </a:gridCol>
                <a:gridCol w="1643270">
                  <a:extLst>
                    <a:ext uri="{9D8B030D-6E8A-4147-A177-3AD203B41FA5}">
                      <a16:colId xmlns:a16="http://schemas.microsoft.com/office/drawing/2014/main" val="2309825722"/>
                    </a:ext>
                  </a:extLst>
                </a:gridCol>
                <a:gridCol w="1952664">
                  <a:extLst>
                    <a:ext uri="{9D8B030D-6E8A-4147-A177-3AD203B41FA5}">
                      <a16:colId xmlns:a16="http://schemas.microsoft.com/office/drawing/2014/main" val="2387921887"/>
                    </a:ext>
                  </a:extLst>
                </a:gridCol>
              </a:tblGrid>
              <a:tr h="320040">
                <a:tc rowSpan="2">
                  <a:txBody>
                    <a:bodyPr/>
                    <a:lstStyle/>
                    <a:p>
                      <a:r>
                        <a:rPr lang="es-MX" dirty="0"/>
                        <a:t>UBICACIÓN</a:t>
                      </a:r>
                    </a:p>
                  </a:txBody>
                  <a:tcPr/>
                </a:tc>
                <a:tc gridSpan="2">
                  <a:txBody>
                    <a:bodyPr/>
                    <a:lstStyle/>
                    <a:p>
                      <a:pPr algn="ctr"/>
                      <a:r>
                        <a:rPr lang="es-MX" dirty="0"/>
                        <a:t>Coordenadas</a:t>
                      </a:r>
                    </a:p>
                  </a:txBody>
                  <a:tcPr/>
                </a:tc>
                <a:tc hMerge="1">
                  <a:txBody>
                    <a:bodyPr/>
                    <a:lstStyle/>
                    <a:p>
                      <a:endParaRPr lang="es-MX" dirty="0"/>
                    </a:p>
                  </a:txBody>
                  <a:tcPr/>
                </a:tc>
                <a:extLst>
                  <a:ext uri="{0D108BD9-81ED-4DB2-BD59-A6C34878D82A}">
                    <a16:rowId xmlns:a16="http://schemas.microsoft.com/office/drawing/2014/main" val="3719652034"/>
                  </a:ext>
                </a:extLst>
              </a:tr>
              <a:tr h="320040">
                <a:tc vMerge="1">
                  <a:txBody>
                    <a:bodyPr/>
                    <a:lstStyle/>
                    <a:p>
                      <a:endParaRPr lang="es-MX"/>
                    </a:p>
                  </a:txBody>
                  <a:tcPr/>
                </a:tc>
                <a:tc>
                  <a:txBody>
                    <a:bodyPr/>
                    <a:lstStyle/>
                    <a:p>
                      <a:pPr algn="ctr"/>
                      <a:r>
                        <a:rPr lang="es-MX" dirty="0"/>
                        <a:t>Latitud</a:t>
                      </a:r>
                      <a:endParaRPr lang="es-MX" b="1" dirty="0">
                        <a:solidFill>
                          <a:schemeClr val="bg1"/>
                        </a:solidFill>
                      </a:endParaRPr>
                    </a:p>
                  </a:txBody>
                  <a:tcPr/>
                </a:tc>
                <a:tc>
                  <a:txBody>
                    <a:bodyPr/>
                    <a:lstStyle/>
                    <a:p>
                      <a:pPr algn="ctr"/>
                      <a:r>
                        <a:rPr lang="es-MX" dirty="0"/>
                        <a:t>Longitud</a:t>
                      </a:r>
                      <a:endParaRPr lang="es-MX" b="1" dirty="0">
                        <a:solidFill>
                          <a:schemeClr val="bg1"/>
                        </a:solidFill>
                      </a:endParaRPr>
                    </a:p>
                  </a:txBody>
                  <a:tcPr/>
                </a:tc>
                <a:extLst>
                  <a:ext uri="{0D108BD9-81ED-4DB2-BD59-A6C34878D82A}">
                    <a16:rowId xmlns:a16="http://schemas.microsoft.com/office/drawing/2014/main" val="1224301371"/>
                  </a:ext>
                </a:extLst>
              </a:tr>
              <a:tr h="370840">
                <a:tc>
                  <a:txBody>
                    <a:bodyPr/>
                    <a:lstStyle/>
                    <a:p>
                      <a:r>
                        <a:rPr lang="es-MX" dirty="0"/>
                        <a:t>Pilaló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kern="1200" dirty="0">
                          <a:effectLst/>
                        </a:rPr>
                        <a:t>0° 55</a:t>
                      </a:r>
                      <a:r>
                        <a:rPr lang="en-US" sz="1800" kern="1200" dirty="0">
                          <a:effectLst/>
                        </a:rPr>
                        <a:t>’ 25,61’’ S </a:t>
                      </a:r>
                      <a:endParaRPr lang="es-MX" sz="1800" kern="1200" dirty="0">
                        <a:solidFill>
                          <a:schemeClr val="dk1"/>
                        </a:solidFill>
                        <a:effectLst/>
                        <a:latin typeface="+mn-lt"/>
                        <a:ea typeface="+mn-ea"/>
                        <a:cs typeface="+mn-cs"/>
                      </a:endParaRPr>
                    </a:p>
                  </a:txBody>
                  <a:tcPr/>
                </a:tc>
                <a:tc>
                  <a:txBody>
                    <a:bodyPr/>
                    <a:lstStyle/>
                    <a:p>
                      <a:r>
                        <a:rPr lang="en-US" sz="1800" kern="1200" dirty="0">
                          <a:effectLst/>
                        </a:rPr>
                        <a:t>78° 58’ 20,17’’ O</a:t>
                      </a:r>
                      <a:endParaRPr lang="es-MX" dirty="0"/>
                    </a:p>
                  </a:txBody>
                  <a:tcPr/>
                </a:tc>
                <a:extLst>
                  <a:ext uri="{0D108BD9-81ED-4DB2-BD59-A6C34878D82A}">
                    <a16:rowId xmlns:a16="http://schemas.microsoft.com/office/drawing/2014/main" val="888123104"/>
                  </a:ext>
                </a:extLst>
              </a:tr>
              <a:tr h="370840">
                <a:tc>
                  <a:txBody>
                    <a:bodyPr/>
                    <a:lstStyle/>
                    <a:p>
                      <a:r>
                        <a:rPr lang="es-MX" dirty="0"/>
                        <a:t>Angamarca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kern="1200" dirty="0">
                          <a:effectLst/>
                        </a:rPr>
                        <a:t>1°  5’ 31,90’’  S    </a:t>
                      </a:r>
                      <a:endParaRPr lang="es-MX" sz="1800" kern="1200" dirty="0">
                        <a:solidFill>
                          <a:schemeClr val="dk1"/>
                        </a:solidFill>
                        <a:effectLst/>
                        <a:latin typeface="+mn-lt"/>
                        <a:ea typeface="+mn-ea"/>
                        <a:cs typeface="+mn-cs"/>
                      </a:endParaRPr>
                    </a:p>
                  </a:txBody>
                  <a:tcPr/>
                </a:tc>
                <a:tc>
                  <a:txBody>
                    <a:bodyPr/>
                    <a:lstStyle/>
                    <a:p>
                      <a:r>
                        <a:rPr lang="en-US" sz="1800" kern="1200" dirty="0">
                          <a:effectLst/>
                        </a:rPr>
                        <a:t>78° 54’ 38.52’’ O</a:t>
                      </a:r>
                      <a:endParaRPr lang="es-MX" dirty="0"/>
                    </a:p>
                  </a:txBody>
                  <a:tcPr/>
                </a:tc>
                <a:extLst>
                  <a:ext uri="{0D108BD9-81ED-4DB2-BD59-A6C34878D82A}">
                    <a16:rowId xmlns:a16="http://schemas.microsoft.com/office/drawing/2014/main" val="821197945"/>
                  </a:ext>
                </a:extLst>
              </a:tr>
            </a:tbl>
          </a:graphicData>
        </a:graphic>
      </p:graphicFrame>
      <p:sp>
        <p:nvSpPr>
          <p:cNvPr id="14" name="TextBox 13">
            <a:extLst>
              <a:ext uri="{FF2B5EF4-FFF2-40B4-BE49-F238E27FC236}">
                <a16:creationId xmlns:a16="http://schemas.microsoft.com/office/drawing/2014/main" id="{B2EA7926-AC62-49FA-B188-D9DCE636B4C8}"/>
              </a:ext>
            </a:extLst>
          </p:cNvPr>
          <p:cNvSpPr txBox="1"/>
          <p:nvPr/>
        </p:nvSpPr>
        <p:spPr>
          <a:xfrm>
            <a:off x="289939" y="5787232"/>
            <a:ext cx="5592644" cy="369332"/>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a:t>Mayor cantidad de cobertura con el uso de sectores altos</a:t>
            </a:r>
          </a:p>
        </p:txBody>
      </p:sp>
    </p:spTree>
    <p:extLst>
      <p:ext uri="{BB962C8B-B14F-4D97-AF65-F5344CB8AC3E}">
        <p14:creationId xmlns:p14="http://schemas.microsoft.com/office/powerpoint/2010/main" val="70999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5. </a:t>
            </a:r>
            <a:r>
              <a:rPr lang="es-ES" sz="1400" b="1" dirty="0">
                <a:solidFill>
                  <a:schemeClr val="tx1"/>
                </a:solidFill>
                <a:latin typeface="Arial" panose="020B0604020202020204" pitchFamily="34" charset="0"/>
                <a:cs typeface="Arial" panose="020B0604020202020204" pitchFamily="34" charset="0"/>
              </a:rPr>
              <a:t>PROPUESTA TÉCNICA</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7">
            <a:extLst>
              <a:ext uri="{FF2B5EF4-FFF2-40B4-BE49-F238E27FC236}">
                <a16:creationId xmlns:a16="http://schemas.microsoft.com/office/drawing/2014/main" id="{91AEDDF0-9F44-4143-8885-752FB03B114A}"/>
              </a:ext>
            </a:extLst>
          </p:cNvPr>
          <p:cNvSpPr/>
          <p:nvPr/>
        </p:nvSpPr>
        <p:spPr>
          <a:xfrm>
            <a:off x="7657048" y="5149463"/>
            <a:ext cx="838947" cy="832775"/>
          </a:xfrm>
          <a:prstGeom prst="ellipse">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b="1" dirty="0">
              <a:solidFill>
                <a:schemeClr val="tx1"/>
              </a:solidFill>
            </a:endParaRPr>
          </a:p>
        </p:txBody>
      </p:sp>
      <p:pic>
        <p:nvPicPr>
          <p:cNvPr id="18" name="Picture 4" descr="Resultado de imagen para tvws">
            <a:extLst>
              <a:ext uri="{FF2B5EF4-FFF2-40B4-BE49-F238E27FC236}">
                <a16:creationId xmlns:a16="http://schemas.microsoft.com/office/drawing/2014/main" id="{B26C8DA8-6C69-461F-8A54-9450836CB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595" y="5281547"/>
            <a:ext cx="442231" cy="4366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Torre Celular, Red, Por Satélite, Inalámbrica">
            <a:extLst>
              <a:ext uri="{FF2B5EF4-FFF2-40B4-BE49-F238E27FC236}">
                <a16:creationId xmlns:a16="http://schemas.microsoft.com/office/drawing/2014/main" id="{FD6E6828-8D82-4C90-8F41-274A1EF2E1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1573" y="4758470"/>
            <a:ext cx="1010478" cy="13412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2">
            <a:extLst>
              <a:ext uri="{FF2B5EF4-FFF2-40B4-BE49-F238E27FC236}">
                <a16:creationId xmlns:a16="http://schemas.microsoft.com/office/drawing/2014/main" id="{C4E12FBF-3908-4330-BE35-007949CE5819}"/>
              </a:ext>
            </a:extLst>
          </p:cNvPr>
          <p:cNvSpPr/>
          <p:nvPr/>
        </p:nvSpPr>
        <p:spPr>
          <a:xfrm>
            <a:off x="6599425" y="3322842"/>
            <a:ext cx="5310776"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t>La asignación de espectro y los límites de operación de los dispositivos de TVWS se gestionan a través de una base de datos que protege a los sistemas de radiodifusión de interferencias.</a:t>
            </a:r>
          </a:p>
        </p:txBody>
      </p:sp>
      <p:sp>
        <p:nvSpPr>
          <p:cNvPr id="21" name="Oval 23">
            <a:extLst>
              <a:ext uri="{FF2B5EF4-FFF2-40B4-BE49-F238E27FC236}">
                <a16:creationId xmlns:a16="http://schemas.microsoft.com/office/drawing/2014/main" id="{681CCDFB-F080-44C3-9D56-A6BFD3BB7B41}"/>
              </a:ext>
            </a:extLst>
          </p:cNvPr>
          <p:cNvSpPr/>
          <p:nvPr/>
        </p:nvSpPr>
        <p:spPr>
          <a:xfrm>
            <a:off x="10161053" y="5149463"/>
            <a:ext cx="838947" cy="832775"/>
          </a:xfrm>
          <a:prstGeom prst="ellipse">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b="1" dirty="0">
              <a:solidFill>
                <a:schemeClr val="tx1"/>
              </a:solidFill>
            </a:endParaRPr>
          </a:p>
        </p:txBody>
      </p:sp>
      <p:pic>
        <p:nvPicPr>
          <p:cNvPr id="22" name="Picture 4" descr="Resultado de imagen para tvws">
            <a:extLst>
              <a:ext uri="{FF2B5EF4-FFF2-40B4-BE49-F238E27FC236}">
                <a16:creationId xmlns:a16="http://schemas.microsoft.com/office/drawing/2014/main" id="{DFDA850A-85DD-4715-A69E-AF5EE55EEA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099" y="5295444"/>
            <a:ext cx="442231" cy="4366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1">
            <a:extLst>
              <a:ext uri="{FF2B5EF4-FFF2-40B4-BE49-F238E27FC236}">
                <a16:creationId xmlns:a16="http://schemas.microsoft.com/office/drawing/2014/main" id="{5F22F5BF-C196-4816-B2CD-888A4218AC71}"/>
              </a:ext>
            </a:extLst>
          </p:cNvPr>
          <p:cNvGraphicFramePr>
            <a:graphicFrameLocks noGrp="1"/>
          </p:cNvGraphicFramePr>
          <p:nvPr>
            <p:extLst/>
          </p:nvPr>
        </p:nvGraphicFramePr>
        <p:xfrm>
          <a:off x="272956" y="2180008"/>
          <a:ext cx="6099976" cy="4486878"/>
        </p:xfrm>
        <a:graphic>
          <a:graphicData uri="http://schemas.openxmlformats.org/drawingml/2006/table">
            <a:tbl>
              <a:tblPr firstRow="1" bandRow="1">
                <a:tableStyleId>{93296810-A885-4BE3-A3E7-6D5BEEA58F35}</a:tableStyleId>
              </a:tblPr>
              <a:tblGrid>
                <a:gridCol w="2775044">
                  <a:extLst>
                    <a:ext uri="{9D8B030D-6E8A-4147-A177-3AD203B41FA5}">
                      <a16:colId xmlns:a16="http://schemas.microsoft.com/office/drawing/2014/main" val="398722547"/>
                    </a:ext>
                  </a:extLst>
                </a:gridCol>
                <a:gridCol w="3324932">
                  <a:extLst>
                    <a:ext uri="{9D8B030D-6E8A-4147-A177-3AD203B41FA5}">
                      <a16:colId xmlns:a16="http://schemas.microsoft.com/office/drawing/2014/main" val="1558097554"/>
                    </a:ext>
                  </a:extLst>
                </a:gridCol>
              </a:tblGrid>
              <a:tr h="277047">
                <a:tc>
                  <a:txBody>
                    <a:bodyPr/>
                    <a:lstStyle/>
                    <a:p>
                      <a:r>
                        <a:rPr lang="es-MX" sz="1400" dirty="0"/>
                        <a:t>Características</a:t>
                      </a:r>
                    </a:p>
                  </a:txBody>
                  <a:tcPr/>
                </a:tc>
                <a:tc>
                  <a:txBody>
                    <a:bodyPr/>
                    <a:lstStyle/>
                    <a:p>
                      <a:r>
                        <a:rPr lang="es-MX" sz="1400" dirty="0"/>
                        <a:t>ACRS2.0</a:t>
                      </a:r>
                    </a:p>
                  </a:txBody>
                  <a:tcPr/>
                </a:tc>
                <a:extLst>
                  <a:ext uri="{0D108BD9-81ED-4DB2-BD59-A6C34878D82A}">
                    <a16:rowId xmlns:a16="http://schemas.microsoft.com/office/drawing/2014/main" val="4293427177"/>
                  </a:ext>
                </a:extLst>
              </a:tr>
              <a:tr h="584259">
                <a:tc>
                  <a:txBody>
                    <a:bodyPr/>
                    <a:lstStyle/>
                    <a:p>
                      <a:r>
                        <a:rPr lang="es-MX" sz="1400" dirty="0"/>
                        <a:t>Rango de frecuencias de operación</a:t>
                      </a:r>
                    </a:p>
                  </a:txBody>
                  <a:tcPr/>
                </a:tc>
                <a:tc>
                  <a:txBody>
                    <a:bodyPr/>
                    <a:lstStyle/>
                    <a:p>
                      <a:r>
                        <a:rPr lang="es-MX" sz="1400" dirty="0"/>
                        <a:t>400MHz-1GHz</a:t>
                      </a:r>
                    </a:p>
                  </a:txBody>
                  <a:tcPr/>
                </a:tc>
                <a:extLst>
                  <a:ext uri="{0D108BD9-81ED-4DB2-BD59-A6C34878D82A}">
                    <a16:rowId xmlns:a16="http://schemas.microsoft.com/office/drawing/2014/main" val="3907263556"/>
                  </a:ext>
                </a:extLst>
              </a:tr>
              <a:tr h="408981">
                <a:tc>
                  <a:txBody>
                    <a:bodyPr/>
                    <a:lstStyle/>
                    <a:p>
                      <a:r>
                        <a:rPr lang="es-MX" sz="1400" dirty="0"/>
                        <a:t>Bandas de funcionamiento</a:t>
                      </a:r>
                    </a:p>
                  </a:txBody>
                  <a:tcPr/>
                </a:tc>
                <a:tc>
                  <a:txBody>
                    <a:bodyPr/>
                    <a:lstStyle/>
                    <a:p>
                      <a:r>
                        <a:rPr lang="es-MX" sz="1400" dirty="0"/>
                        <a:t>UHF</a:t>
                      </a:r>
                    </a:p>
                  </a:txBody>
                  <a:tcPr/>
                </a:tc>
                <a:extLst>
                  <a:ext uri="{0D108BD9-81ED-4DB2-BD59-A6C34878D82A}">
                    <a16:rowId xmlns:a16="http://schemas.microsoft.com/office/drawing/2014/main" val="4010445353"/>
                  </a:ext>
                </a:extLst>
              </a:tr>
              <a:tr h="584259">
                <a:tc>
                  <a:txBody>
                    <a:bodyPr/>
                    <a:lstStyle/>
                    <a:p>
                      <a:r>
                        <a:rPr lang="es-MX" sz="1400" dirty="0"/>
                        <a:t>Ancho de Banda de Canal</a:t>
                      </a:r>
                    </a:p>
                  </a:txBody>
                  <a:tcPr/>
                </a:tc>
                <a:tc>
                  <a:txBody>
                    <a:bodyPr/>
                    <a:lstStyle/>
                    <a:p>
                      <a:r>
                        <a:rPr lang="es-MX" sz="1400" dirty="0"/>
                        <a:t>6/7/8 MHz</a:t>
                      </a:r>
                    </a:p>
                    <a:p>
                      <a:r>
                        <a:rPr lang="es-MX" sz="1400" dirty="0"/>
                        <a:t>Soporta expansión hasta 10 MHz</a:t>
                      </a:r>
                    </a:p>
                  </a:txBody>
                  <a:tcPr/>
                </a:tc>
                <a:extLst>
                  <a:ext uri="{0D108BD9-81ED-4DB2-BD59-A6C34878D82A}">
                    <a16:rowId xmlns:a16="http://schemas.microsoft.com/office/drawing/2014/main" val="1015520432"/>
                  </a:ext>
                </a:extLst>
              </a:tr>
              <a:tr h="470979">
                <a:tc>
                  <a:txBody>
                    <a:bodyPr/>
                    <a:lstStyle/>
                    <a:p>
                      <a:r>
                        <a:rPr lang="es-MX" sz="1400" dirty="0"/>
                        <a:t>Máxima potencia de transmisión</a:t>
                      </a:r>
                    </a:p>
                  </a:txBody>
                  <a:tcPr/>
                </a:tc>
                <a:tc>
                  <a:txBody>
                    <a:bodyPr/>
                    <a:lstStyle/>
                    <a:p>
                      <a:r>
                        <a:rPr lang="es-MX" sz="1400" dirty="0"/>
                        <a:t>20 dBm</a:t>
                      </a:r>
                    </a:p>
                  </a:txBody>
                  <a:tcPr/>
                </a:tc>
                <a:extLst>
                  <a:ext uri="{0D108BD9-81ED-4DB2-BD59-A6C34878D82A}">
                    <a16:rowId xmlns:a16="http://schemas.microsoft.com/office/drawing/2014/main" val="2619239997"/>
                  </a:ext>
                </a:extLst>
              </a:tr>
              <a:tr h="277047">
                <a:tc>
                  <a:txBody>
                    <a:bodyPr/>
                    <a:lstStyle/>
                    <a:p>
                      <a:r>
                        <a:rPr lang="es-MX" sz="1400" dirty="0"/>
                        <a:t>Consumo máximo</a:t>
                      </a:r>
                    </a:p>
                  </a:txBody>
                  <a:tcPr/>
                </a:tc>
                <a:tc>
                  <a:txBody>
                    <a:bodyPr/>
                    <a:lstStyle/>
                    <a:p>
                      <a:r>
                        <a:rPr lang="es-MX" sz="1400" dirty="0"/>
                        <a:t>20 watts</a:t>
                      </a:r>
                    </a:p>
                  </a:txBody>
                  <a:tcPr/>
                </a:tc>
                <a:extLst>
                  <a:ext uri="{0D108BD9-81ED-4DB2-BD59-A6C34878D82A}">
                    <a16:rowId xmlns:a16="http://schemas.microsoft.com/office/drawing/2014/main" val="1376447590"/>
                  </a:ext>
                </a:extLst>
              </a:tr>
              <a:tr h="277047">
                <a:tc>
                  <a:txBody>
                    <a:bodyPr/>
                    <a:lstStyle/>
                    <a:p>
                      <a:r>
                        <a:rPr lang="es-MX" sz="1400" dirty="0"/>
                        <a:t>Latencia máxima</a:t>
                      </a:r>
                    </a:p>
                  </a:txBody>
                  <a:tcPr/>
                </a:tc>
                <a:tc>
                  <a:txBody>
                    <a:bodyPr/>
                    <a:lstStyle/>
                    <a:p>
                      <a:r>
                        <a:rPr lang="es-MX" sz="1400" dirty="0"/>
                        <a:t>15 ms</a:t>
                      </a:r>
                    </a:p>
                  </a:txBody>
                  <a:tcPr/>
                </a:tc>
                <a:extLst>
                  <a:ext uri="{0D108BD9-81ED-4DB2-BD59-A6C34878D82A}">
                    <a16:rowId xmlns:a16="http://schemas.microsoft.com/office/drawing/2014/main" val="4132968488"/>
                  </a:ext>
                </a:extLst>
              </a:tr>
              <a:tr h="664912">
                <a:tc>
                  <a:txBody>
                    <a:bodyPr/>
                    <a:lstStyle/>
                    <a:p>
                      <a:r>
                        <a:rPr lang="es-MX" sz="1400" dirty="0"/>
                        <a:t>Máxima Tasa/Throughput/Canal</a:t>
                      </a:r>
                    </a:p>
                  </a:txBody>
                  <a:tcPr/>
                </a:tc>
                <a:tc>
                  <a:txBody>
                    <a:bodyPr/>
                    <a:lstStyle/>
                    <a:p>
                      <a:r>
                        <a:rPr lang="es-MX" sz="1400" dirty="0"/>
                        <a:t>20Mbps/10MHz/6MHz</a:t>
                      </a:r>
                    </a:p>
                    <a:p>
                      <a:r>
                        <a:rPr lang="es-MX" sz="1400" dirty="0"/>
                        <a:t>28Mbps/15 MHz/8MHz</a:t>
                      </a:r>
                    </a:p>
                    <a:p>
                      <a:r>
                        <a:rPr lang="es-MX" sz="1400" dirty="0"/>
                        <a:t>35Mbps/18MHz/10MHz</a:t>
                      </a:r>
                    </a:p>
                  </a:txBody>
                  <a:tcPr/>
                </a:tc>
                <a:extLst>
                  <a:ext uri="{0D108BD9-81ED-4DB2-BD59-A6C34878D82A}">
                    <a16:rowId xmlns:a16="http://schemas.microsoft.com/office/drawing/2014/main" val="334495220"/>
                  </a:ext>
                </a:extLst>
              </a:tr>
              <a:tr h="664912">
                <a:tc>
                  <a:txBody>
                    <a:bodyPr/>
                    <a:lstStyle/>
                    <a:p>
                      <a:r>
                        <a:rPr lang="es-MX" sz="1400" dirty="0"/>
                        <a:t>Sensibilidad canal 6 MHz</a:t>
                      </a:r>
                    </a:p>
                    <a:p>
                      <a:r>
                        <a:rPr lang="es-MX" sz="1400" dirty="0"/>
                        <a:t>SNR/Sensibilidad/Tasa</a:t>
                      </a:r>
                    </a:p>
                  </a:txBody>
                  <a:tcPr/>
                </a:tc>
                <a:tc>
                  <a:txBody>
                    <a:bodyPr/>
                    <a:lstStyle/>
                    <a:p>
                      <a:r>
                        <a:rPr lang="es-MX" sz="1400" u="none" strike="noStrike" kern="1200" baseline="0" dirty="0"/>
                        <a:t>3.5dB/-98dBm/4 Mbps </a:t>
                      </a:r>
                    </a:p>
                    <a:p>
                      <a:r>
                        <a:rPr lang="es-MX" sz="1400" u="none" strike="noStrike" kern="1200" baseline="0" dirty="0"/>
                        <a:t>11.5cB/-90dBm/10.6 Mbps </a:t>
                      </a:r>
                    </a:p>
                    <a:p>
                      <a:r>
                        <a:rPr lang="es-MX" sz="1400" u="none" strike="noStrike" kern="1200" baseline="0" dirty="0"/>
                        <a:t>21.5dB/-80dBm/20 Mbps </a:t>
                      </a:r>
                      <a:r>
                        <a:rPr lang="es-MX" sz="1800" u="none" strike="noStrike" kern="1200" baseline="0" dirty="0"/>
                        <a:t>	</a:t>
                      </a:r>
                      <a:endParaRPr lang="es-MX"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524234197"/>
                  </a:ext>
                </a:extLst>
              </a:tr>
            </a:tbl>
          </a:graphicData>
        </a:graphic>
      </p:graphicFrame>
      <p:pic>
        <p:nvPicPr>
          <p:cNvPr id="24" name="Picture 7">
            <a:extLst>
              <a:ext uri="{FF2B5EF4-FFF2-40B4-BE49-F238E27FC236}">
                <a16:creationId xmlns:a16="http://schemas.microsoft.com/office/drawing/2014/main" id="{4064A13A-CBC2-47C7-903C-ED205D0A0293}"/>
              </a:ext>
            </a:extLst>
          </p:cNvPr>
          <p:cNvPicPr>
            <a:picLocks noChangeAspect="1"/>
          </p:cNvPicPr>
          <p:nvPr/>
        </p:nvPicPr>
        <p:blipFill>
          <a:blip r:embed="rId5"/>
          <a:stretch>
            <a:fillRect/>
          </a:stretch>
        </p:blipFill>
        <p:spPr>
          <a:xfrm>
            <a:off x="8004472" y="1586186"/>
            <a:ext cx="2576054" cy="1644647"/>
          </a:xfrm>
          <a:prstGeom prst="rect">
            <a:avLst/>
          </a:prstGeom>
        </p:spPr>
      </p:pic>
      <p:sp>
        <p:nvSpPr>
          <p:cNvPr id="25" name="TextBox 25">
            <a:extLst>
              <a:ext uri="{FF2B5EF4-FFF2-40B4-BE49-F238E27FC236}">
                <a16:creationId xmlns:a16="http://schemas.microsoft.com/office/drawing/2014/main" id="{DEE29388-8251-462B-8686-2BF89C81D577}"/>
              </a:ext>
            </a:extLst>
          </p:cNvPr>
          <p:cNvSpPr txBox="1"/>
          <p:nvPr/>
        </p:nvSpPr>
        <p:spPr>
          <a:xfrm>
            <a:off x="7387411" y="1158174"/>
            <a:ext cx="3612589" cy="369332"/>
          </a:xfrm>
          <a:prstGeom prst="rect">
            <a:avLst/>
          </a:prstGeom>
          <a:noFill/>
        </p:spPr>
        <p:txBody>
          <a:bodyPr wrap="square" rtlCol="0">
            <a:spAutoFit/>
          </a:bodyPr>
          <a:lstStyle/>
          <a:p>
            <a:pPr algn="ctr"/>
            <a:r>
              <a:rPr lang="es-MX" b="1" dirty="0"/>
              <a:t>Serie ACRS2.0</a:t>
            </a:r>
          </a:p>
        </p:txBody>
      </p:sp>
      <p:sp>
        <p:nvSpPr>
          <p:cNvPr id="26" name="TextBox 3">
            <a:extLst>
              <a:ext uri="{FF2B5EF4-FFF2-40B4-BE49-F238E27FC236}">
                <a16:creationId xmlns:a16="http://schemas.microsoft.com/office/drawing/2014/main" id="{DE3BBE4B-7F0A-4DDA-9F7B-0CD7B5976519}"/>
              </a:ext>
            </a:extLst>
          </p:cNvPr>
          <p:cNvSpPr txBox="1"/>
          <p:nvPr/>
        </p:nvSpPr>
        <p:spPr>
          <a:xfrm>
            <a:off x="6723655" y="6312148"/>
            <a:ext cx="5137687" cy="369332"/>
          </a:xfrm>
          <a:prstGeom prst="rect">
            <a:avLst/>
          </a:prstGeom>
          <a:noFill/>
        </p:spPr>
        <p:txBody>
          <a:bodyPr wrap="square" rtlCol="0">
            <a:spAutoFit/>
          </a:bodyPr>
          <a:lstStyle/>
          <a:p>
            <a:r>
              <a:rPr lang="es-MX" dirty="0"/>
              <a:t>Modulaciones permitidas: QPSK, 16-QAM, 64-QAM</a:t>
            </a:r>
          </a:p>
        </p:txBody>
      </p:sp>
      <p:sp>
        <p:nvSpPr>
          <p:cNvPr id="27" name="TextBox 2">
            <a:extLst>
              <a:ext uri="{FF2B5EF4-FFF2-40B4-BE49-F238E27FC236}">
                <a16:creationId xmlns:a16="http://schemas.microsoft.com/office/drawing/2014/main" id="{A1EC94DF-A474-45CD-9D98-49CD1C404738}"/>
              </a:ext>
            </a:extLst>
          </p:cNvPr>
          <p:cNvSpPr txBox="1"/>
          <p:nvPr/>
        </p:nvSpPr>
        <p:spPr>
          <a:xfrm>
            <a:off x="136918" y="1704487"/>
            <a:ext cx="6400560" cy="369332"/>
          </a:xfrm>
          <a:prstGeom prst="rect">
            <a:avLst/>
          </a:prstGeom>
          <a:noFill/>
        </p:spPr>
        <p:txBody>
          <a:bodyPr wrap="square" rtlCol="0">
            <a:spAutoFit/>
          </a:bodyPr>
          <a:lstStyle/>
          <a:p>
            <a:r>
              <a:rPr lang="es-MX" dirty="0"/>
              <a:t>La empresa Adaptrum posee la serie ACRS2.0 para el uso de TVWS</a:t>
            </a:r>
          </a:p>
        </p:txBody>
      </p:sp>
    </p:spTree>
    <p:extLst>
      <p:ext uri="{BB962C8B-B14F-4D97-AF65-F5344CB8AC3E}">
        <p14:creationId xmlns:p14="http://schemas.microsoft.com/office/powerpoint/2010/main" val="361125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ESCENARIOS RECOMENDADOS POR EL FABRICANTE</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16281534-BF71-4BD1-A31C-CBBC1AD66256}"/>
              </a:ext>
            </a:extLst>
          </p:cNvPr>
          <p:cNvPicPr>
            <a:picLocks noChangeAspect="1"/>
          </p:cNvPicPr>
          <p:nvPr/>
        </p:nvPicPr>
        <p:blipFill>
          <a:blip r:embed="rId3"/>
          <a:stretch>
            <a:fillRect/>
          </a:stretch>
        </p:blipFill>
        <p:spPr>
          <a:xfrm>
            <a:off x="203460" y="2717226"/>
            <a:ext cx="5650556" cy="2420353"/>
          </a:xfrm>
          <a:prstGeom prst="rect">
            <a:avLst/>
          </a:prstGeom>
        </p:spPr>
      </p:pic>
      <p:pic>
        <p:nvPicPr>
          <p:cNvPr id="2" name="Imagen 1">
            <a:extLst>
              <a:ext uri="{FF2B5EF4-FFF2-40B4-BE49-F238E27FC236}">
                <a16:creationId xmlns:a16="http://schemas.microsoft.com/office/drawing/2014/main" id="{0F09536C-E8FE-472D-9EC6-19F355106661}"/>
              </a:ext>
            </a:extLst>
          </p:cNvPr>
          <p:cNvPicPr>
            <a:picLocks noChangeAspect="1"/>
          </p:cNvPicPr>
          <p:nvPr/>
        </p:nvPicPr>
        <p:blipFill>
          <a:blip r:embed="rId4"/>
          <a:stretch>
            <a:fillRect/>
          </a:stretch>
        </p:blipFill>
        <p:spPr>
          <a:xfrm>
            <a:off x="6108447" y="2717226"/>
            <a:ext cx="5894783" cy="2377992"/>
          </a:xfrm>
          <a:prstGeom prst="rect">
            <a:avLst/>
          </a:prstGeom>
        </p:spPr>
      </p:pic>
      <p:sp>
        <p:nvSpPr>
          <p:cNvPr id="4" name="CuadroTexto 3">
            <a:extLst>
              <a:ext uri="{FF2B5EF4-FFF2-40B4-BE49-F238E27FC236}">
                <a16:creationId xmlns:a16="http://schemas.microsoft.com/office/drawing/2014/main" id="{F1578F60-8898-49D0-BBEA-A490405064D2}"/>
              </a:ext>
            </a:extLst>
          </p:cNvPr>
          <p:cNvSpPr txBox="1"/>
          <p:nvPr/>
        </p:nvSpPr>
        <p:spPr>
          <a:xfrm>
            <a:off x="1026694" y="2085455"/>
            <a:ext cx="3048000" cy="369332"/>
          </a:xfrm>
          <a:prstGeom prst="rect">
            <a:avLst/>
          </a:prstGeom>
          <a:noFill/>
        </p:spPr>
        <p:txBody>
          <a:bodyPr wrap="square" rtlCol="0">
            <a:spAutoFit/>
          </a:bodyPr>
          <a:lstStyle/>
          <a:p>
            <a:pPr algn="ctr"/>
            <a:r>
              <a:rPr lang="es-MX" b="1" dirty="0"/>
              <a:t>ESTACIÓN BASE</a:t>
            </a:r>
          </a:p>
        </p:txBody>
      </p:sp>
      <p:sp>
        <p:nvSpPr>
          <p:cNvPr id="28" name="CuadroTexto 27">
            <a:extLst>
              <a:ext uri="{FF2B5EF4-FFF2-40B4-BE49-F238E27FC236}">
                <a16:creationId xmlns:a16="http://schemas.microsoft.com/office/drawing/2014/main" id="{D8F0AACC-9D49-429A-80AD-36E4181284F3}"/>
              </a:ext>
            </a:extLst>
          </p:cNvPr>
          <p:cNvSpPr txBox="1"/>
          <p:nvPr/>
        </p:nvSpPr>
        <p:spPr>
          <a:xfrm>
            <a:off x="7403431" y="2085618"/>
            <a:ext cx="3048000" cy="369332"/>
          </a:xfrm>
          <a:prstGeom prst="rect">
            <a:avLst/>
          </a:prstGeom>
          <a:noFill/>
        </p:spPr>
        <p:txBody>
          <a:bodyPr wrap="square" rtlCol="0">
            <a:spAutoFit/>
          </a:bodyPr>
          <a:lstStyle/>
          <a:p>
            <a:pPr algn="ctr"/>
            <a:r>
              <a:rPr lang="es-MX" b="1" dirty="0"/>
              <a:t>ESTACIÓN CLIENTE</a:t>
            </a:r>
          </a:p>
        </p:txBody>
      </p:sp>
      <p:sp>
        <p:nvSpPr>
          <p:cNvPr id="7" name="CuadroTexto 6">
            <a:extLst>
              <a:ext uri="{FF2B5EF4-FFF2-40B4-BE49-F238E27FC236}">
                <a16:creationId xmlns:a16="http://schemas.microsoft.com/office/drawing/2014/main" id="{913F0113-A127-4084-9D8D-A99227F0DEFD}"/>
              </a:ext>
            </a:extLst>
          </p:cNvPr>
          <p:cNvSpPr txBox="1"/>
          <p:nvPr/>
        </p:nvSpPr>
        <p:spPr>
          <a:xfrm>
            <a:off x="2115218" y="5399855"/>
            <a:ext cx="8668827" cy="1200329"/>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b="1" dirty="0"/>
              <a:t>Antenas Recomendadas</a:t>
            </a:r>
          </a:p>
          <a:p>
            <a:pPr marL="285750" indent="-285750">
              <a:buFont typeface="Arial" panose="020B0604020202020204" pitchFamily="34" charset="0"/>
              <a:buChar char="•"/>
            </a:pPr>
            <a:r>
              <a:rPr lang="en-US" dirty="0" err="1"/>
              <a:t>Antena</a:t>
            </a:r>
            <a:r>
              <a:rPr lang="en-US" dirty="0"/>
              <a:t> log-</a:t>
            </a:r>
            <a:r>
              <a:rPr lang="en-US" dirty="0" err="1"/>
              <a:t>periódica</a:t>
            </a:r>
            <a:r>
              <a:rPr lang="en-US" dirty="0"/>
              <a:t> con </a:t>
            </a:r>
            <a:r>
              <a:rPr lang="en-US" dirty="0" err="1"/>
              <a:t>una</a:t>
            </a:r>
            <a:r>
              <a:rPr lang="en-US" dirty="0"/>
              <a:t> </a:t>
            </a:r>
            <a:r>
              <a:rPr lang="en-US" dirty="0" err="1"/>
              <a:t>ganancia</a:t>
            </a:r>
            <a:r>
              <a:rPr lang="en-US" dirty="0"/>
              <a:t> de 10.15 </a:t>
            </a:r>
            <a:r>
              <a:rPr lang="en-US" dirty="0" err="1"/>
              <a:t>dBi</a:t>
            </a:r>
            <a:endParaRPr lang="en-US" dirty="0"/>
          </a:p>
          <a:p>
            <a:pPr marL="285750" indent="-285750">
              <a:buFont typeface="Arial" panose="020B0604020202020204" pitchFamily="34" charset="0"/>
              <a:buChar char="•"/>
            </a:pPr>
            <a:r>
              <a:rPr lang="en-US" dirty="0" err="1"/>
              <a:t>Antena</a:t>
            </a:r>
            <a:r>
              <a:rPr lang="en-US" dirty="0"/>
              <a:t> de panel (bowtie) con reflector posterior y </a:t>
            </a:r>
            <a:r>
              <a:rPr lang="en-US" dirty="0" err="1"/>
              <a:t>ganancia</a:t>
            </a:r>
            <a:r>
              <a:rPr lang="en-US" dirty="0"/>
              <a:t> de 11.8 </a:t>
            </a:r>
            <a:r>
              <a:rPr lang="en-US" dirty="0" err="1"/>
              <a:t>dBi</a:t>
            </a:r>
            <a:endParaRPr lang="en-US" dirty="0"/>
          </a:p>
          <a:p>
            <a:pPr marL="285750" indent="-285750">
              <a:buFont typeface="Arial" panose="020B0604020202020204" pitchFamily="34" charset="0"/>
              <a:buChar char="•"/>
            </a:pPr>
            <a:r>
              <a:rPr lang="en-US" dirty="0" err="1"/>
              <a:t>Antena</a:t>
            </a:r>
            <a:r>
              <a:rPr lang="en-US" dirty="0"/>
              <a:t> bowtie de </a:t>
            </a:r>
            <a:r>
              <a:rPr lang="en-US" dirty="0" err="1"/>
              <a:t>circuito</a:t>
            </a:r>
            <a:r>
              <a:rPr lang="en-US" dirty="0"/>
              <a:t> </a:t>
            </a:r>
            <a:r>
              <a:rPr lang="en-US" dirty="0" err="1"/>
              <a:t>impreso</a:t>
            </a:r>
            <a:r>
              <a:rPr lang="en-US" dirty="0"/>
              <a:t> (PCB) </a:t>
            </a:r>
            <a:r>
              <a:rPr lang="en-US" dirty="0" err="1"/>
              <a:t>omnidireccional</a:t>
            </a:r>
            <a:r>
              <a:rPr lang="en-US" dirty="0"/>
              <a:t> con </a:t>
            </a:r>
            <a:r>
              <a:rPr lang="en-US" dirty="0" err="1"/>
              <a:t>una</a:t>
            </a:r>
            <a:r>
              <a:rPr lang="en-US" dirty="0"/>
              <a:t> </a:t>
            </a:r>
            <a:r>
              <a:rPr lang="en-US" dirty="0" err="1"/>
              <a:t>ganancia</a:t>
            </a:r>
            <a:r>
              <a:rPr lang="en-US" dirty="0"/>
              <a:t> de 2.3 </a:t>
            </a:r>
            <a:r>
              <a:rPr lang="en-US" dirty="0" err="1"/>
              <a:t>dBi</a:t>
            </a:r>
            <a:r>
              <a:rPr lang="en-US" dirty="0"/>
              <a:t> </a:t>
            </a:r>
            <a:endParaRPr lang="es-MX" dirty="0"/>
          </a:p>
        </p:txBody>
      </p:sp>
    </p:spTree>
    <p:extLst>
      <p:ext uri="{BB962C8B-B14F-4D97-AF65-F5344CB8AC3E}">
        <p14:creationId xmlns:p14="http://schemas.microsoft.com/office/powerpoint/2010/main" val="368483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171088" y="1065007"/>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a:solidFill>
                  <a:schemeClr val="tx1"/>
                </a:solidFill>
                <a:latin typeface="Arial" panose="020B0604020202020204" pitchFamily="34" charset="0"/>
                <a:cs typeface="Arial" panose="020B0604020202020204" pitchFamily="34" charset="0"/>
              </a:rPr>
              <a:t>5. </a:t>
            </a:r>
            <a:r>
              <a:rPr lang="es-EC" sz="1400" b="1" dirty="0">
                <a:solidFill>
                  <a:schemeClr val="tx1"/>
                </a:solidFill>
                <a:latin typeface="Arial" panose="020B0604020202020204" pitchFamily="34" charset="0"/>
                <a:cs typeface="Arial" panose="020B0604020202020204" pitchFamily="34" charset="0"/>
              </a:rPr>
              <a:t>PROPUESTA TÉCNICA</a:t>
            </a:r>
          </a:p>
        </p:txBody>
      </p:sp>
      <p:sp>
        <p:nvSpPr>
          <p:cNvPr id="13" name="TextBox 1">
            <a:extLst>
              <a:ext uri="{FF2B5EF4-FFF2-40B4-BE49-F238E27FC236}">
                <a16:creationId xmlns:a16="http://schemas.microsoft.com/office/drawing/2014/main" id="{B0E9CAAE-FD2C-4240-8CC1-FD841B5B5011}"/>
              </a:ext>
            </a:extLst>
          </p:cNvPr>
          <p:cNvSpPr txBox="1"/>
          <p:nvPr/>
        </p:nvSpPr>
        <p:spPr>
          <a:xfrm>
            <a:off x="320854" y="2351782"/>
            <a:ext cx="5543628" cy="830997"/>
          </a:xfrm>
          <a:prstGeom prst="rect">
            <a:avLst/>
          </a:prstGeom>
          <a:noFill/>
        </p:spPr>
        <p:txBody>
          <a:bodyPr wrap="square" rtlCol="0">
            <a:spAutoFit/>
          </a:bodyPr>
          <a:lstStyle/>
          <a:p>
            <a:pPr algn="just"/>
            <a:r>
              <a:rPr lang="es-MX" sz="1600" dirty="0"/>
              <a:t>Se plantea dar servicio de banda ancha correspondiente a velocidades 512/512 Kbps por hogar, garantizando la operación de servicios como:</a:t>
            </a:r>
          </a:p>
        </p:txBody>
      </p:sp>
      <p:sp>
        <p:nvSpPr>
          <p:cNvPr id="14" name="TextBox 3">
            <a:extLst>
              <a:ext uri="{FF2B5EF4-FFF2-40B4-BE49-F238E27FC236}">
                <a16:creationId xmlns:a16="http://schemas.microsoft.com/office/drawing/2014/main" id="{4BFE5587-D21A-4301-9560-8D49F23A4546}"/>
              </a:ext>
            </a:extLst>
          </p:cNvPr>
          <p:cNvSpPr txBox="1"/>
          <p:nvPr/>
        </p:nvSpPr>
        <p:spPr>
          <a:xfrm>
            <a:off x="6898189" y="1874668"/>
            <a:ext cx="495491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600" dirty="0"/>
              <a:t>El uso de </a:t>
            </a:r>
            <a:r>
              <a:rPr lang="es-MX" sz="1600" b="1" dirty="0">
                <a:solidFill>
                  <a:srgbClr val="FF0000"/>
                </a:solidFill>
              </a:rPr>
              <a:t>un único canal</a:t>
            </a:r>
            <a:r>
              <a:rPr lang="es-MX" sz="1600" dirty="0"/>
              <a:t> de TVWS representa </a:t>
            </a:r>
            <a:r>
              <a:rPr lang="es-MX" sz="1600" b="1" dirty="0">
                <a:solidFill>
                  <a:srgbClr val="FF0000"/>
                </a:solidFill>
              </a:rPr>
              <a:t>390 cuentas u hogares</a:t>
            </a:r>
            <a:r>
              <a:rPr lang="es-MX" sz="1600" dirty="0"/>
              <a:t> que pueden verse beneficiados.</a:t>
            </a:r>
          </a:p>
        </p:txBody>
      </p:sp>
      <p:sp>
        <p:nvSpPr>
          <p:cNvPr id="15" name="TextBox 5">
            <a:extLst>
              <a:ext uri="{FF2B5EF4-FFF2-40B4-BE49-F238E27FC236}">
                <a16:creationId xmlns:a16="http://schemas.microsoft.com/office/drawing/2014/main" id="{1BBCED9D-A535-4F93-A5BF-8DACFB660267}"/>
              </a:ext>
            </a:extLst>
          </p:cNvPr>
          <p:cNvSpPr txBox="1"/>
          <p:nvPr/>
        </p:nvSpPr>
        <p:spPr>
          <a:xfrm>
            <a:off x="6921529" y="5571230"/>
            <a:ext cx="4954916" cy="584775"/>
          </a:xfrm>
          <a:prstGeom prst="rect">
            <a:avLst/>
          </a:prstGeom>
          <a:noFill/>
          <a:ln w="19050">
            <a:solidFill>
              <a:srgbClr val="7030A0"/>
            </a:solidFill>
          </a:ln>
        </p:spPr>
        <p:txBody>
          <a:bodyPr wrap="square" rtlCol="0">
            <a:spAutoFit/>
          </a:bodyPr>
          <a:lstStyle/>
          <a:p>
            <a:pPr algn="ctr"/>
            <a:r>
              <a:rPr lang="es-MX" sz="1600" b="1" dirty="0"/>
              <a:t>1482 personas atendidas con el uso de un único canal de TVWS o sector.</a:t>
            </a:r>
          </a:p>
        </p:txBody>
      </p:sp>
      <p:sp>
        <p:nvSpPr>
          <p:cNvPr id="26" name="TextBox 6">
            <a:extLst>
              <a:ext uri="{FF2B5EF4-FFF2-40B4-BE49-F238E27FC236}">
                <a16:creationId xmlns:a16="http://schemas.microsoft.com/office/drawing/2014/main" id="{C6B01F53-74CE-44EE-9C9F-407753AB4EB0}"/>
              </a:ext>
            </a:extLst>
          </p:cNvPr>
          <p:cNvSpPr txBox="1"/>
          <p:nvPr/>
        </p:nvSpPr>
        <p:spPr>
          <a:xfrm>
            <a:off x="642506" y="5641298"/>
            <a:ext cx="495491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600" dirty="0"/>
              <a:t>Sobresuscripción máxima 20:1 correspondiente a redes de tráfico mediano-alto.</a:t>
            </a:r>
          </a:p>
        </p:txBody>
      </p:sp>
      <p:pic>
        <p:nvPicPr>
          <p:cNvPr id="27" name="Picture 2" descr="Resultado de imagen para poblacion">
            <a:extLst>
              <a:ext uri="{FF2B5EF4-FFF2-40B4-BE49-F238E27FC236}">
                <a16:creationId xmlns:a16="http://schemas.microsoft.com/office/drawing/2014/main" id="{8A30EDAA-916E-4F05-B5B9-6C56F7CDF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556" y="2889504"/>
            <a:ext cx="4399029" cy="24736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sultado de imagen para voz ip">
            <a:extLst>
              <a:ext uri="{FF2B5EF4-FFF2-40B4-BE49-F238E27FC236}">
                <a16:creationId xmlns:a16="http://schemas.microsoft.com/office/drawing/2014/main" id="{2B0A778D-4EF0-4548-95DE-C6213E909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83" y="3389239"/>
            <a:ext cx="1419233" cy="14192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sultado de imagen para datos">
            <a:extLst>
              <a:ext uri="{FF2B5EF4-FFF2-40B4-BE49-F238E27FC236}">
                <a16:creationId xmlns:a16="http://schemas.microsoft.com/office/drawing/2014/main" id="{26B1B5B2-45E0-40B3-B54A-1BFABBAD8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594" y="3402887"/>
            <a:ext cx="1710589" cy="137531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7">
            <a:extLst>
              <a:ext uri="{FF2B5EF4-FFF2-40B4-BE49-F238E27FC236}">
                <a16:creationId xmlns:a16="http://schemas.microsoft.com/office/drawing/2014/main" id="{09E55DA5-A225-40CD-98A3-1F59E7FBBDD4}"/>
              </a:ext>
            </a:extLst>
          </p:cNvPr>
          <p:cNvSpPr txBox="1"/>
          <p:nvPr/>
        </p:nvSpPr>
        <p:spPr>
          <a:xfrm>
            <a:off x="555415" y="4936166"/>
            <a:ext cx="887105" cy="369332"/>
          </a:xfrm>
          <a:prstGeom prst="rect">
            <a:avLst/>
          </a:prstGeom>
          <a:noFill/>
        </p:spPr>
        <p:txBody>
          <a:bodyPr wrap="square" rtlCol="0">
            <a:spAutoFit/>
          </a:bodyPr>
          <a:lstStyle/>
          <a:p>
            <a:pPr algn="ctr"/>
            <a:r>
              <a:rPr lang="es-MX" b="1" dirty="0"/>
              <a:t>VOZ</a:t>
            </a:r>
          </a:p>
        </p:txBody>
      </p:sp>
      <p:sp>
        <p:nvSpPr>
          <p:cNvPr id="31" name="TextBox 8">
            <a:extLst>
              <a:ext uri="{FF2B5EF4-FFF2-40B4-BE49-F238E27FC236}">
                <a16:creationId xmlns:a16="http://schemas.microsoft.com/office/drawing/2014/main" id="{7DCD2A19-95FF-40CF-BC3E-F34CDC11994B}"/>
              </a:ext>
            </a:extLst>
          </p:cNvPr>
          <p:cNvSpPr txBox="1"/>
          <p:nvPr/>
        </p:nvSpPr>
        <p:spPr>
          <a:xfrm>
            <a:off x="2278608" y="4958125"/>
            <a:ext cx="1050877" cy="369332"/>
          </a:xfrm>
          <a:prstGeom prst="rect">
            <a:avLst/>
          </a:prstGeom>
          <a:noFill/>
        </p:spPr>
        <p:txBody>
          <a:bodyPr wrap="square" rtlCol="0">
            <a:spAutoFit/>
          </a:bodyPr>
          <a:lstStyle/>
          <a:p>
            <a:pPr algn="ctr"/>
            <a:r>
              <a:rPr lang="es-MX" b="1" dirty="0"/>
              <a:t>DATOS</a:t>
            </a:r>
          </a:p>
        </p:txBody>
      </p:sp>
      <p:pic>
        <p:nvPicPr>
          <p:cNvPr id="32" name="Picture 8" descr="Resultado de imagen para videollamadas DIBUJOS">
            <a:extLst>
              <a:ext uri="{FF2B5EF4-FFF2-40B4-BE49-F238E27FC236}">
                <a16:creationId xmlns:a16="http://schemas.microsoft.com/office/drawing/2014/main" id="{7E23523E-299F-4836-97F0-BCAE6A3C43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6829" y="3168760"/>
            <a:ext cx="1534601" cy="153460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9">
            <a:extLst>
              <a:ext uri="{FF2B5EF4-FFF2-40B4-BE49-F238E27FC236}">
                <a16:creationId xmlns:a16="http://schemas.microsoft.com/office/drawing/2014/main" id="{92B275A0-0544-4093-B81F-572692B55B93}"/>
              </a:ext>
            </a:extLst>
          </p:cNvPr>
          <p:cNvSpPr txBox="1"/>
          <p:nvPr/>
        </p:nvSpPr>
        <p:spPr>
          <a:xfrm>
            <a:off x="4137120" y="4891667"/>
            <a:ext cx="1952056" cy="646331"/>
          </a:xfrm>
          <a:prstGeom prst="rect">
            <a:avLst/>
          </a:prstGeom>
          <a:noFill/>
        </p:spPr>
        <p:txBody>
          <a:bodyPr wrap="square" rtlCol="0">
            <a:spAutoFit/>
          </a:bodyPr>
          <a:lstStyle/>
          <a:p>
            <a:pPr algn="ctr"/>
            <a:r>
              <a:rPr lang="es-MX" b="1" dirty="0"/>
              <a:t>VIDEOLLAMADAS</a:t>
            </a:r>
          </a:p>
          <a:p>
            <a:pPr algn="ctr"/>
            <a:r>
              <a:rPr lang="es-MX" b="1" dirty="0"/>
              <a:t>ALTA CALIDAD</a:t>
            </a:r>
          </a:p>
        </p:txBody>
      </p:sp>
      <p:sp>
        <p:nvSpPr>
          <p:cNvPr id="34" name="TextBox 2">
            <a:extLst>
              <a:ext uri="{FF2B5EF4-FFF2-40B4-BE49-F238E27FC236}">
                <a16:creationId xmlns:a16="http://schemas.microsoft.com/office/drawing/2014/main" id="{30EC6E1D-33A0-49E7-A02F-7E83A76D50CF}"/>
              </a:ext>
            </a:extLst>
          </p:cNvPr>
          <p:cNvSpPr txBox="1"/>
          <p:nvPr/>
        </p:nvSpPr>
        <p:spPr>
          <a:xfrm>
            <a:off x="171088" y="1850995"/>
            <a:ext cx="4271749" cy="400110"/>
          </a:xfrm>
          <a:prstGeom prst="rect">
            <a:avLst/>
          </a:prstGeom>
          <a:noFill/>
        </p:spPr>
        <p:txBody>
          <a:bodyPr wrap="square" rtlCol="0">
            <a:spAutoFit/>
          </a:bodyPr>
          <a:lstStyle/>
          <a:p>
            <a:pPr algn="ctr"/>
            <a:r>
              <a:rPr lang="es-MX" sz="2000" b="1" dirty="0"/>
              <a:t>BENEFICIARIOS</a:t>
            </a:r>
          </a:p>
        </p:txBody>
      </p:sp>
      <p:sp>
        <p:nvSpPr>
          <p:cNvPr id="35" name="TextBox 10">
            <a:extLst>
              <a:ext uri="{FF2B5EF4-FFF2-40B4-BE49-F238E27FC236}">
                <a16:creationId xmlns:a16="http://schemas.microsoft.com/office/drawing/2014/main" id="{B063FF4E-C2CA-4C9A-A736-805DED027D91}"/>
              </a:ext>
            </a:extLst>
          </p:cNvPr>
          <p:cNvSpPr txBox="1"/>
          <p:nvPr/>
        </p:nvSpPr>
        <p:spPr>
          <a:xfrm>
            <a:off x="3637322" y="6398120"/>
            <a:ext cx="5465735" cy="369332"/>
          </a:xfrm>
          <a:prstGeom prst="rect">
            <a:avLst/>
          </a:prstGeom>
          <a:noFill/>
        </p:spPr>
        <p:txBody>
          <a:bodyPr wrap="square" rtlCol="0">
            <a:spAutoFit/>
          </a:bodyPr>
          <a:lstStyle/>
          <a:p>
            <a:r>
              <a:rPr lang="es-MX" b="1" i="1" dirty="0"/>
              <a:t>TVWS es una red complementaria no suplementaria</a:t>
            </a:r>
          </a:p>
        </p:txBody>
      </p:sp>
    </p:spTree>
    <p:extLst>
      <p:ext uri="{BB962C8B-B14F-4D97-AF65-F5344CB8AC3E}">
        <p14:creationId xmlns:p14="http://schemas.microsoft.com/office/powerpoint/2010/main" val="419396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171088" y="89024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PILALO SECTOR 1</a:t>
            </a:r>
          </a:p>
        </p:txBody>
      </p:sp>
      <p:graphicFrame>
        <p:nvGraphicFramePr>
          <p:cNvPr id="19" name="Table 13">
            <a:extLst>
              <a:ext uri="{FF2B5EF4-FFF2-40B4-BE49-F238E27FC236}">
                <a16:creationId xmlns:a16="http://schemas.microsoft.com/office/drawing/2014/main" id="{25FF299C-8DCA-453B-A1AA-BA44B1CC10B4}"/>
              </a:ext>
            </a:extLst>
          </p:cNvPr>
          <p:cNvGraphicFramePr>
            <a:graphicFrameLocks noGrp="1"/>
          </p:cNvGraphicFramePr>
          <p:nvPr>
            <p:extLst>
              <p:ext uri="{D42A27DB-BD31-4B8C-83A1-F6EECF244321}">
                <p14:modId xmlns:p14="http://schemas.microsoft.com/office/powerpoint/2010/main" val="2597291862"/>
              </p:ext>
            </p:extLst>
          </p:nvPr>
        </p:nvGraphicFramePr>
        <p:xfrm>
          <a:off x="6889399" y="4561829"/>
          <a:ext cx="5006869" cy="1844040"/>
        </p:xfrm>
        <a:graphic>
          <a:graphicData uri="http://schemas.openxmlformats.org/drawingml/2006/table">
            <a:tbl>
              <a:tblPr firstRow="1" bandRow="1">
                <a:tableStyleId>{93296810-A885-4BE3-A3E7-6D5BEEA58F35}</a:tableStyleId>
              </a:tblPr>
              <a:tblGrid>
                <a:gridCol w="1249094">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pic>
        <p:nvPicPr>
          <p:cNvPr id="20" name="Picture 19">
            <a:extLst>
              <a:ext uri="{FF2B5EF4-FFF2-40B4-BE49-F238E27FC236}">
                <a16:creationId xmlns:a16="http://schemas.microsoft.com/office/drawing/2014/main" id="{D0876606-7C3D-4C39-AB99-7AA6DDB74128}"/>
              </a:ext>
            </a:extLst>
          </p:cNvPr>
          <p:cNvPicPr/>
          <p:nvPr/>
        </p:nvPicPr>
        <p:blipFill>
          <a:blip r:embed="rId3"/>
          <a:stretch>
            <a:fillRect/>
          </a:stretch>
        </p:blipFill>
        <p:spPr>
          <a:xfrm>
            <a:off x="6808452" y="1861863"/>
            <a:ext cx="5168757" cy="2507388"/>
          </a:xfrm>
          <a:prstGeom prst="rect">
            <a:avLst/>
          </a:prstGeom>
        </p:spPr>
      </p:pic>
      <p:sp>
        <p:nvSpPr>
          <p:cNvPr id="21" name="TextBox 14">
            <a:extLst>
              <a:ext uri="{FF2B5EF4-FFF2-40B4-BE49-F238E27FC236}">
                <a16:creationId xmlns:a16="http://schemas.microsoft.com/office/drawing/2014/main" id="{37AD094E-78B9-46B3-A651-FBB6527F2F7C}"/>
              </a:ext>
            </a:extLst>
          </p:cNvPr>
          <p:cNvSpPr txBox="1"/>
          <p:nvPr/>
        </p:nvSpPr>
        <p:spPr>
          <a:xfrm>
            <a:off x="7416599" y="1455876"/>
            <a:ext cx="3952461" cy="369332"/>
          </a:xfrm>
          <a:prstGeom prst="rect">
            <a:avLst/>
          </a:prstGeom>
          <a:noFill/>
        </p:spPr>
        <p:txBody>
          <a:bodyPr wrap="square" rtlCol="0">
            <a:spAutoFit/>
          </a:bodyPr>
          <a:lstStyle/>
          <a:p>
            <a:pPr algn="ctr"/>
            <a:r>
              <a:rPr lang="es-MX" b="1" dirty="0"/>
              <a:t>Cobertura obtenida con el uso de  QPSK</a:t>
            </a:r>
          </a:p>
        </p:txBody>
      </p:sp>
      <p:graphicFrame>
        <p:nvGraphicFramePr>
          <p:cNvPr id="22" name="Table 23">
            <a:extLst>
              <a:ext uri="{FF2B5EF4-FFF2-40B4-BE49-F238E27FC236}">
                <a16:creationId xmlns:a16="http://schemas.microsoft.com/office/drawing/2014/main" id="{06E93328-CC6D-485D-9E7D-8CE5862093D6}"/>
              </a:ext>
            </a:extLst>
          </p:cNvPr>
          <p:cNvGraphicFramePr>
            <a:graphicFrameLocks noGrp="1"/>
          </p:cNvGraphicFramePr>
          <p:nvPr>
            <p:extLst>
              <p:ext uri="{D42A27DB-BD31-4B8C-83A1-F6EECF244321}">
                <p14:modId xmlns:p14="http://schemas.microsoft.com/office/powerpoint/2010/main" val="2290583436"/>
              </p:ext>
            </p:extLst>
          </p:nvPr>
        </p:nvGraphicFramePr>
        <p:xfrm>
          <a:off x="1873318" y="5312009"/>
          <a:ext cx="3016155" cy="1311486"/>
        </p:xfrm>
        <a:graphic>
          <a:graphicData uri="http://schemas.openxmlformats.org/drawingml/2006/table">
            <a:tbl>
              <a:tblPr firstRow="1" firstCol="1" bandRow="1">
                <a:tableStyleId>{93296810-A885-4BE3-A3E7-6D5BEEA58F35}</a:tableStyleId>
              </a:tblPr>
              <a:tblGrid>
                <a:gridCol w="1107721">
                  <a:extLst>
                    <a:ext uri="{9D8B030D-6E8A-4147-A177-3AD203B41FA5}">
                      <a16:colId xmlns:a16="http://schemas.microsoft.com/office/drawing/2014/main" val="974921597"/>
                    </a:ext>
                  </a:extLst>
                </a:gridCol>
                <a:gridCol w="912424">
                  <a:extLst>
                    <a:ext uri="{9D8B030D-6E8A-4147-A177-3AD203B41FA5}">
                      <a16:colId xmlns:a16="http://schemas.microsoft.com/office/drawing/2014/main" val="327273051"/>
                    </a:ext>
                  </a:extLst>
                </a:gridCol>
                <a:gridCol w="996010">
                  <a:extLst>
                    <a:ext uri="{9D8B030D-6E8A-4147-A177-3AD203B41FA5}">
                      <a16:colId xmlns:a16="http://schemas.microsoft.com/office/drawing/2014/main" val="3952895995"/>
                    </a:ext>
                  </a:extLst>
                </a:gridCol>
              </a:tblGrid>
              <a:tr h="437162">
                <a:tc>
                  <a:txBody>
                    <a:bodyPr/>
                    <a:lstStyle/>
                    <a:p>
                      <a:pPr algn="just">
                        <a:lnSpc>
                          <a:spcPct val="115000"/>
                        </a:lnSpc>
                        <a:spcAft>
                          <a:spcPts val="0"/>
                        </a:spcAft>
                      </a:pPr>
                      <a:r>
                        <a:rPr lang="es-EC" sz="1200" dirty="0">
                          <a:effectLst/>
                        </a:rPr>
                        <a:t>Antena</a:t>
                      </a:r>
                      <a:endParaRPr lang="es-MX"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a:effectLst/>
                        </a:rPr>
                        <a:t>Azimut</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dirty="0">
                          <a:effectLst/>
                        </a:rPr>
                        <a:t>Elevación</a:t>
                      </a:r>
                      <a:endParaRPr lang="es-MX"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278040"/>
                  </a:ext>
                </a:extLst>
              </a:tr>
              <a:tr h="437162">
                <a:tc>
                  <a:txBody>
                    <a:bodyPr/>
                    <a:lstStyle/>
                    <a:p>
                      <a:pPr algn="just">
                        <a:lnSpc>
                          <a:spcPct val="115000"/>
                        </a:lnSpc>
                        <a:spcAft>
                          <a:spcPts val="0"/>
                        </a:spcAft>
                      </a:pPr>
                      <a:r>
                        <a:rPr lang="es-EC" sz="1200">
                          <a:effectLst/>
                        </a:rPr>
                        <a:t>BS Pilaló 1</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a:effectLst/>
                        </a:rPr>
                        <a:t>229.609</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a:effectLst/>
                        </a:rPr>
                        <a:t>11.103</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8914831"/>
                  </a:ext>
                </a:extLst>
              </a:tr>
              <a:tr h="437162">
                <a:tc>
                  <a:txBody>
                    <a:bodyPr/>
                    <a:lstStyle/>
                    <a:p>
                      <a:pPr algn="just">
                        <a:lnSpc>
                          <a:spcPct val="115000"/>
                        </a:lnSpc>
                        <a:spcAft>
                          <a:spcPts val="0"/>
                        </a:spcAft>
                      </a:pPr>
                      <a:r>
                        <a:rPr lang="es-EC" sz="1200">
                          <a:effectLst/>
                        </a:rPr>
                        <a:t>BS Pilaló 2</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a:effectLst/>
                        </a:rPr>
                        <a:t>152.647</a:t>
                      </a:r>
                      <a:endPar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200" dirty="0">
                          <a:effectLst/>
                        </a:rPr>
                        <a:t>12.089</a:t>
                      </a:r>
                      <a:endParaRPr lang="es-MX"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291465"/>
                  </a:ext>
                </a:extLst>
              </a:tr>
            </a:tbl>
          </a:graphicData>
        </a:graphic>
      </p:graphicFrame>
      <p:sp>
        <p:nvSpPr>
          <p:cNvPr id="23" name="TextBox 1">
            <a:extLst>
              <a:ext uri="{FF2B5EF4-FFF2-40B4-BE49-F238E27FC236}">
                <a16:creationId xmlns:a16="http://schemas.microsoft.com/office/drawing/2014/main" id="{1A58F08F-A41B-4C8F-86DE-193DB781B7FB}"/>
              </a:ext>
            </a:extLst>
          </p:cNvPr>
          <p:cNvSpPr txBox="1"/>
          <p:nvPr/>
        </p:nvSpPr>
        <p:spPr>
          <a:xfrm>
            <a:off x="176462" y="1640542"/>
            <a:ext cx="6409868" cy="3600986"/>
          </a:xfrm>
          <a:prstGeom prst="rect">
            <a:avLst/>
          </a:prstGeom>
          <a:noFill/>
        </p:spPr>
        <p:txBody>
          <a:bodyPr wrap="square" rtlCol="0">
            <a:spAutoFit/>
          </a:bodyPr>
          <a:lstStyle/>
          <a:p>
            <a:pPr algn="just"/>
            <a:r>
              <a:rPr lang="es-MX" sz="1600" dirty="0"/>
              <a:t>Se hizo uso de los siguientes aspectos</a:t>
            </a:r>
            <a:r>
              <a:rPr lang="es-MX" dirty="0"/>
              <a:t>:</a:t>
            </a:r>
          </a:p>
          <a:p>
            <a:pPr algn="just"/>
            <a:endParaRPr lang="es-MX" dirty="0"/>
          </a:p>
          <a:p>
            <a:pPr marL="285750" indent="-285750" algn="just">
              <a:buFont typeface="Arial" panose="020B0604020202020204" pitchFamily="34" charset="0"/>
              <a:buChar char="•"/>
            </a:pPr>
            <a:r>
              <a:rPr lang="es-MX" sz="1600" dirty="0"/>
              <a:t>Recomendación UIT-R P.1546 usada para sistemas VHF y UHF.</a:t>
            </a:r>
          </a:p>
          <a:p>
            <a:pPr marL="285750" indent="-285750" algn="just">
              <a:buFont typeface="Arial" panose="020B0604020202020204" pitchFamily="34" charset="0"/>
              <a:buChar char="•"/>
            </a:pPr>
            <a:r>
              <a:rPr lang="es-MX" sz="1600" dirty="0"/>
              <a:t>Canal típico de 6 MHz (canal 43).</a:t>
            </a:r>
          </a:p>
          <a:p>
            <a:pPr marL="285750" indent="-285750" algn="just">
              <a:buFont typeface="Arial" panose="020B0604020202020204" pitchFamily="34" charset="0"/>
              <a:buChar char="•"/>
            </a:pPr>
            <a:r>
              <a:rPr lang="es-MX" sz="1600" dirty="0"/>
              <a:t>Antenas log-periódicas de 10.15 dBi recomendadas por el fabricante.</a:t>
            </a:r>
          </a:p>
          <a:p>
            <a:pPr marL="285750" indent="-285750" algn="just">
              <a:buFont typeface="Arial" panose="020B0604020202020204" pitchFamily="34" charset="0"/>
              <a:buChar char="•"/>
            </a:pPr>
            <a:r>
              <a:rPr lang="es-MX" sz="1600" dirty="0"/>
              <a:t>Estaciones base de 40 metros de alto.</a:t>
            </a:r>
          </a:p>
          <a:p>
            <a:pPr marL="285750" indent="-285750" algn="just">
              <a:buFont typeface="Arial" panose="020B0604020202020204" pitchFamily="34" charset="0"/>
              <a:buChar char="•"/>
            </a:pPr>
            <a:r>
              <a:rPr lang="es-MX" sz="1600" dirty="0"/>
              <a:t>Máxima potencia de transmisión correspondiente a 20 dBm (máx. equipo)</a:t>
            </a:r>
          </a:p>
          <a:p>
            <a:pPr marL="285750" indent="-285750" algn="just">
              <a:buFont typeface="Arial" panose="020B0604020202020204" pitchFamily="34" charset="0"/>
              <a:buChar char="•"/>
            </a:pPr>
            <a:r>
              <a:rPr lang="es-MX" sz="1600" dirty="0"/>
              <a:t>Desviación típica de 5.5 dB usado en sistemas de radiodifusión digital en la banda de 600 MHz.</a:t>
            </a:r>
          </a:p>
          <a:p>
            <a:pPr marL="285750" indent="-285750" algn="just">
              <a:buFont typeface="Arial" panose="020B0604020202020204" pitchFamily="34" charset="0"/>
              <a:buChar char="•"/>
            </a:pPr>
            <a:r>
              <a:rPr lang="es-MX" sz="1600" dirty="0"/>
              <a:t>Receptor se encuentra ubicado en exteriores (azoteas) a una altura de 10 metros.</a:t>
            </a:r>
          </a:p>
          <a:p>
            <a:pPr marL="285750" indent="-285750" algn="just">
              <a:buFont typeface="Arial" panose="020B0604020202020204" pitchFamily="34" charset="0"/>
              <a:buChar char="•"/>
            </a:pPr>
            <a:r>
              <a:rPr lang="es-MX" sz="1600" dirty="0"/>
              <a:t>Estación Pilaló hace uso de dos sectores ubicados con la siguiente orientación:</a:t>
            </a:r>
          </a:p>
        </p:txBody>
      </p:sp>
    </p:spTree>
    <p:extLst>
      <p:ext uri="{BB962C8B-B14F-4D97-AF65-F5344CB8AC3E}">
        <p14:creationId xmlns:p14="http://schemas.microsoft.com/office/powerpoint/2010/main" val="19416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generated with high confidence">
            <a:extLst>
              <a:ext uri="{FF2B5EF4-FFF2-40B4-BE49-F238E27FC236}">
                <a16:creationId xmlns:a16="http://schemas.microsoft.com/office/drawing/2014/main" id="{203F57FA-2D2E-46C6-8644-DF9DB28A607C}"/>
              </a:ext>
            </a:extLst>
          </p:cNvPr>
          <p:cNvPicPr>
            <a:picLocks noGrp="1" noChangeAspect="1"/>
          </p:cNvPicPr>
          <p:nvPr>
            <p:ph idx="1"/>
          </p:nvPr>
        </p:nvPicPr>
        <p:blipFill rotWithShape="1">
          <a:blip r:embed="rId2"/>
          <a:srcRect b="2174"/>
          <a:stretch/>
        </p:blipFill>
        <p:spPr>
          <a:xfrm>
            <a:off x="569843" y="384312"/>
            <a:ext cx="11052313" cy="6290672"/>
          </a:xfrm>
          <a:prstGeom prst="rect">
            <a:avLst/>
          </a:prstGeom>
        </p:spPr>
      </p:pic>
      <p:pic>
        <p:nvPicPr>
          <p:cNvPr id="2" name="Imagen 1">
            <a:extLst>
              <a:ext uri="{FF2B5EF4-FFF2-40B4-BE49-F238E27FC236}">
                <a16:creationId xmlns:a16="http://schemas.microsoft.com/office/drawing/2014/main" id="{456823CF-8F39-4FD3-8659-1698060F4EB9}"/>
              </a:ext>
            </a:extLst>
          </p:cNvPr>
          <p:cNvPicPr>
            <a:picLocks noChangeAspect="1"/>
          </p:cNvPicPr>
          <p:nvPr/>
        </p:nvPicPr>
        <p:blipFill>
          <a:blip r:embed="rId3"/>
          <a:stretch>
            <a:fillRect/>
          </a:stretch>
        </p:blipFill>
        <p:spPr>
          <a:xfrm>
            <a:off x="4675118" y="1364974"/>
            <a:ext cx="3041791" cy="323022"/>
          </a:xfrm>
          <a:prstGeom prst="rect">
            <a:avLst/>
          </a:prstGeom>
        </p:spPr>
      </p:pic>
    </p:spTree>
    <p:extLst>
      <p:ext uri="{BB962C8B-B14F-4D97-AF65-F5344CB8AC3E}">
        <p14:creationId xmlns:p14="http://schemas.microsoft.com/office/powerpoint/2010/main" val="227094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76462" y="1001525"/>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3.-DETALLES DEL PROYECTO</a:t>
            </a: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ext uri="{D42A27DB-BD31-4B8C-83A1-F6EECF244321}">
                <p14:modId xmlns:p14="http://schemas.microsoft.com/office/powerpoint/2010/main" val="3990758591"/>
              </p:ext>
            </p:extLst>
          </p:nvPr>
        </p:nvGraphicFramePr>
        <p:xfrm>
          <a:off x="778985" y="4892684"/>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15" name="TextBox 14">
            <a:extLst>
              <a:ext uri="{FF2B5EF4-FFF2-40B4-BE49-F238E27FC236}">
                <a16:creationId xmlns:a16="http://schemas.microsoft.com/office/drawing/2014/main" id="{089AEA66-91DE-47EE-ABFF-4C2625EFD277}"/>
              </a:ext>
            </a:extLst>
          </p:cNvPr>
          <p:cNvSpPr txBox="1"/>
          <p:nvPr/>
        </p:nvSpPr>
        <p:spPr>
          <a:xfrm>
            <a:off x="6442389" y="1798444"/>
            <a:ext cx="4407141" cy="369332"/>
          </a:xfrm>
          <a:prstGeom prst="rect">
            <a:avLst/>
          </a:prstGeom>
          <a:noFill/>
        </p:spPr>
        <p:txBody>
          <a:bodyPr wrap="square" rtlCol="0">
            <a:spAutoFit/>
          </a:bodyPr>
          <a:lstStyle/>
          <a:p>
            <a:pPr algn="ctr"/>
            <a:r>
              <a:rPr lang="es-MX" b="1" dirty="0"/>
              <a:t>Cobertura obtenida con el uso de  64-QAM</a:t>
            </a:r>
          </a:p>
        </p:txBody>
      </p:sp>
      <p:pic>
        <p:nvPicPr>
          <p:cNvPr id="13" name="Picture 12">
            <a:extLst>
              <a:ext uri="{FF2B5EF4-FFF2-40B4-BE49-F238E27FC236}">
                <a16:creationId xmlns:a16="http://schemas.microsoft.com/office/drawing/2014/main" id="{65E4811F-09ED-40D5-8B40-225D88C4AC39}"/>
              </a:ext>
            </a:extLst>
          </p:cNvPr>
          <p:cNvPicPr/>
          <p:nvPr/>
        </p:nvPicPr>
        <p:blipFill>
          <a:blip r:embed="rId3"/>
          <a:stretch>
            <a:fillRect/>
          </a:stretch>
        </p:blipFill>
        <p:spPr>
          <a:xfrm>
            <a:off x="5954974" y="2116032"/>
            <a:ext cx="5381970" cy="2656999"/>
          </a:xfrm>
          <a:prstGeom prst="rect">
            <a:avLst/>
          </a:prstGeom>
        </p:spPr>
      </p:pic>
      <p:pic>
        <p:nvPicPr>
          <p:cNvPr id="21" name="Picture 20">
            <a:extLst>
              <a:ext uri="{FF2B5EF4-FFF2-40B4-BE49-F238E27FC236}">
                <a16:creationId xmlns:a16="http://schemas.microsoft.com/office/drawing/2014/main" id="{092B400D-DF50-4C39-9137-1C2617E169F9}"/>
              </a:ext>
            </a:extLst>
          </p:cNvPr>
          <p:cNvPicPr/>
          <p:nvPr/>
        </p:nvPicPr>
        <p:blipFill>
          <a:blip r:embed="rId4"/>
          <a:stretch>
            <a:fillRect/>
          </a:stretch>
        </p:blipFill>
        <p:spPr>
          <a:xfrm>
            <a:off x="588734" y="2130546"/>
            <a:ext cx="5381970" cy="2683216"/>
          </a:xfrm>
          <a:prstGeom prst="rect">
            <a:avLst/>
          </a:prstGeom>
        </p:spPr>
      </p:pic>
      <p:sp>
        <p:nvSpPr>
          <p:cNvPr id="24" name="TextBox 23">
            <a:extLst>
              <a:ext uri="{FF2B5EF4-FFF2-40B4-BE49-F238E27FC236}">
                <a16:creationId xmlns:a16="http://schemas.microsoft.com/office/drawing/2014/main" id="{AD58F274-2025-43F0-8557-D65B97CD0BA7}"/>
              </a:ext>
            </a:extLst>
          </p:cNvPr>
          <p:cNvSpPr txBox="1"/>
          <p:nvPr/>
        </p:nvSpPr>
        <p:spPr>
          <a:xfrm>
            <a:off x="843637" y="1776663"/>
            <a:ext cx="4460560" cy="369332"/>
          </a:xfrm>
          <a:prstGeom prst="rect">
            <a:avLst/>
          </a:prstGeom>
          <a:noFill/>
        </p:spPr>
        <p:txBody>
          <a:bodyPr wrap="square" rtlCol="0">
            <a:spAutoFit/>
          </a:bodyPr>
          <a:lstStyle/>
          <a:p>
            <a:pPr algn="ctr"/>
            <a:r>
              <a:rPr lang="es-MX" b="1" dirty="0"/>
              <a:t>Cobertura obtenida con el uso de 16-QAM</a:t>
            </a:r>
          </a:p>
        </p:txBody>
      </p:sp>
      <p:sp>
        <p:nvSpPr>
          <p:cNvPr id="25" name="TextBox 24">
            <a:extLst>
              <a:ext uri="{FF2B5EF4-FFF2-40B4-BE49-F238E27FC236}">
                <a16:creationId xmlns:a16="http://schemas.microsoft.com/office/drawing/2014/main" id="{E9125913-D624-4311-8EE1-C0086FBA5712}"/>
              </a:ext>
            </a:extLst>
          </p:cNvPr>
          <p:cNvSpPr txBox="1"/>
          <p:nvPr/>
        </p:nvSpPr>
        <p:spPr>
          <a:xfrm>
            <a:off x="6032221" y="4813762"/>
            <a:ext cx="5592417" cy="1815882"/>
          </a:xfrm>
          <a:prstGeom prst="rect">
            <a:avLst/>
          </a:prstGeom>
          <a:noFill/>
        </p:spPr>
        <p:txBody>
          <a:bodyPr wrap="square" rtlCol="0">
            <a:spAutoFit/>
          </a:bodyPr>
          <a:lstStyle/>
          <a:p>
            <a:r>
              <a:rPr lang="es-MX" sz="1400" b="1" u="sng" dirty="0"/>
              <a:t>RESULTADOS</a:t>
            </a:r>
          </a:p>
          <a:p>
            <a:pPr marL="285750" indent="-285750" algn="just">
              <a:buFont typeface="Arial" panose="020B0604020202020204" pitchFamily="34" charset="0"/>
              <a:buChar char="•"/>
            </a:pPr>
            <a:r>
              <a:rPr lang="es-MX" sz="1400" dirty="0"/>
              <a:t>Con el uso de TVWS se puede dar cobertura principalmente a las parroquias: Angamarca, Pilaló, Pinllopata, Moraspungo y parcialmente a las parroquias Ramón Campaña y El Corazón (QPSK).</a:t>
            </a:r>
          </a:p>
          <a:p>
            <a:pPr marL="285750" indent="-285750" algn="just">
              <a:buFont typeface="Arial" panose="020B0604020202020204" pitchFamily="34" charset="0"/>
              <a:buChar char="•"/>
            </a:pPr>
            <a:r>
              <a:rPr lang="es-MX" sz="1400" dirty="0"/>
              <a:t>Los niveles más altos de potencia de recepción se encuentran representados con color verde .</a:t>
            </a:r>
          </a:p>
          <a:p>
            <a:pPr marL="285750" indent="-285750" algn="just">
              <a:buFont typeface="Arial" panose="020B0604020202020204" pitchFamily="34" charset="0"/>
              <a:buChar char="•"/>
            </a:pPr>
            <a:r>
              <a:rPr lang="es-MX" sz="1400" dirty="0"/>
              <a:t>Los límites máximos de recepción se observan con color naranja y que se encuentran especificados según los requisitos del fabricante.</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8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76462" y="1001525"/>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PILALO SECTOR 1</a:t>
            </a:r>
            <a:endParaRPr lang="es-ES" sz="1400" b="1" dirty="0">
              <a:solidFill>
                <a:schemeClr val="tx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nvPr>
        </p:nvGraphicFramePr>
        <p:xfrm>
          <a:off x="778985" y="4844558"/>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15" name="TextBox 14">
            <a:extLst>
              <a:ext uri="{FF2B5EF4-FFF2-40B4-BE49-F238E27FC236}">
                <a16:creationId xmlns:a16="http://schemas.microsoft.com/office/drawing/2014/main" id="{089AEA66-91DE-47EE-ABFF-4C2625EFD277}"/>
              </a:ext>
            </a:extLst>
          </p:cNvPr>
          <p:cNvSpPr txBox="1"/>
          <p:nvPr/>
        </p:nvSpPr>
        <p:spPr>
          <a:xfrm>
            <a:off x="6442389" y="1798444"/>
            <a:ext cx="4407141" cy="369332"/>
          </a:xfrm>
          <a:prstGeom prst="rect">
            <a:avLst/>
          </a:prstGeom>
          <a:noFill/>
        </p:spPr>
        <p:txBody>
          <a:bodyPr wrap="square" rtlCol="0">
            <a:spAutoFit/>
          </a:bodyPr>
          <a:lstStyle/>
          <a:p>
            <a:pPr algn="ctr"/>
            <a:r>
              <a:rPr lang="es-MX" b="1" dirty="0"/>
              <a:t>Cobertura obtenida con el uso de  64-QAM</a:t>
            </a:r>
          </a:p>
        </p:txBody>
      </p:sp>
      <p:pic>
        <p:nvPicPr>
          <p:cNvPr id="13" name="Picture 12">
            <a:extLst>
              <a:ext uri="{FF2B5EF4-FFF2-40B4-BE49-F238E27FC236}">
                <a16:creationId xmlns:a16="http://schemas.microsoft.com/office/drawing/2014/main" id="{65E4811F-09ED-40D5-8B40-225D88C4AC39}"/>
              </a:ext>
            </a:extLst>
          </p:cNvPr>
          <p:cNvPicPr/>
          <p:nvPr/>
        </p:nvPicPr>
        <p:blipFill>
          <a:blip r:embed="rId3"/>
          <a:stretch>
            <a:fillRect/>
          </a:stretch>
        </p:blipFill>
        <p:spPr>
          <a:xfrm>
            <a:off x="5954974" y="2116032"/>
            <a:ext cx="5381970" cy="2656999"/>
          </a:xfrm>
          <a:prstGeom prst="rect">
            <a:avLst/>
          </a:prstGeom>
        </p:spPr>
      </p:pic>
      <p:pic>
        <p:nvPicPr>
          <p:cNvPr id="21" name="Picture 20">
            <a:extLst>
              <a:ext uri="{FF2B5EF4-FFF2-40B4-BE49-F238E27FC236}">
                <a16:creationId xmlns:a16="http://schemas.microsoft.com/office/drawing/2014/main" id="{092B400D-DF50-4C39-9137-1C2617E169F9}"/>
              </a:ext>
            </a:extLst>
          </p:cNvPr>
          <p:cNvPicPr/>
          <p:nvPr/>
        </p:nvPicPr>
        <p:blipFill>
          <a:blip r:embed="rId4"/>
          <a:stretch>
            <a:fillRect/>
          </a:stretch>
        </p:blipFill>
        <p:spPr>
          <a:xfrm>
            <a:off x="588734" y="2130546"/>
            <a:ext cx="5381970" cy="2683216"/>
          </a:xfrm>
          <a:prstGeom prst="rect">
            <a:avLst/>
          </a:prstGeom>
        </p:spPr>
      </p:pic>
      <p:sp>
        <p:nvSpPr>
          <p:cNvPr id="24" name="TextBox 23">
            <a:extLst>
              <a:ext uri="{FF2B5EF4-FFF2-40B4-BE49-F238E27FC236}">
                <a16:creationId xmlns:a16="http://schemas.microsoft.com/office/drawing/2014/main" id="{AD58F274-2025-43F0-8557-D65B97CD0BA7}"/>
              </a:ext>
            </a:extLst>
          </p:cNvPr>
          <p:cNvSpPr txBox="1"/>
          <p:nvPr/>
        </p:nvSpPr>
        <p:spPr>
          <a:xfrm>
            <a:off x="843637" y="1776663"/>
            <a:ext cx="4460560" cy="369332"/>
          </a:xfrm>
          <a:prstGeom prst="rect">
            <a:avLst/>
          </a:prstGeom>
          <a:noFill/>
        </p:spPr>
        <p:txBody>
          <a:bodyPr wrap="square" rtlCol="0">
            <a:spAutoFit/>
          </a:bodyPr>
          <a:lstStyle/>
          <a:p>
            <a:pPr algn="ctr"/>
            <a:r>
              <a:rPr lang="es-MX" b="1" dirty="0"/>
              <a:t>Cobertura obtenida con el uso de 16-QAM</a:t>
            </a:r>
          </a:p>
        </p:txBody>
      </p:sp>
      <p:sp>
        <p:nvSpPr>
          <p:cNvPr id="25" name="TextBox 24">
            <a:extLst>
              <a:ext uri="{FF2B5EF4-FFF2-40B4-BE49-F238E27FC236}">
                <a16:creationId xmlns:a16="http://schemas.microsoft.com/office/drawing/2014/main" id="{E9125913-D624-4311-8EE1-C0086FBA5712}"/>
              </a:ext>
            </a:extLst>
          </p:cNvPr>
          <p:cNvSpPr txBox="1"/>
          <p:nvPr/>
        </p:nvSpPr>
        <p:spPr>
          <a:xfrm>
            <a:off x="6032221" y="4813762"/>
            <a:ext cx="5592417" cy="1815882"/>
          </a:xfrm>
          <a:prstGeom prst="rect">
            <a:avLst/>
          </a:prstGeom>
          <a:noFill/>
        </p:spPr>
        <p:txBody>
          <a:bodyPr wrap="square" rtlCol="0">
            <a:spAutoFit/>
          </a:bodyPr>
          <a:lstStyle/>
          <a:p>
            <a:r>
              <a:rPr lang="es-MX" sz="1400" b="1" u="sng" dirty="0"/>
              <a:t>RESULTADOS</a:t>
            </a:r>
          </a:p>
          <a:p>
            <a:pPr marL="285750" indent="-285750" algn="just">
              <a:buFont typeface="Arial" panose="020B0604020202020204" pitchFamily="34" charset="0"/>
              <a:buChar char="•"/>
            </a:pPr>
            <a:r>
              <a:rPr lang="es-MX" sz="1400" dirty="0"/>
              <a:t>Con el uso de TVWS se puede dar cobertura principalmente a las parroquias: Angamarca, Pilaló, Pinllopata, Moraspungo y parcialmente a las parroquias Ramón Campaña y El Corazón (QPSK).</a:t>
            </a:r>
          </a:p>
          <a:p>
            <a:pPr marL="285750" indent="-285750" algn="just">
              <a:buFont typeface="Arial" panose="020B0604020202020204" pitchFamily="34" charset="0"/>
              <a:buChar char="•"/>
            </a:pPr>
            <a:r>
              <a:rPr lang="es-MX" sz="1400" dirty="0"/>
              <a:t>Los niveles más altos de potencia de recepción se encuentran representados con color verde .</a:t>
            </a:r>
          </a:p>
          <a:p>
            <a:pPr marL="285750" indent="-285750" algn="just">
              <a:buFont typeface="Arial" panose="020B0604020202020204" pitchFamily="34" charset="0"/>
              <a:buChar char="•"/>
            </a:pPr>
            <a:r>
              <a:rPr lang="es-MX" sz="1400" dirty="0"/>
              <a:t>Los límites máximos de recepción se observan con color naranja y que se encuentran especificados según los requisitos del fabricante.</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PILALO SECTOR 2</a:t>
            </a:r>
            <a:endParaRPr lang="es-ES" sz="1400" b="1" dirty="0">
              <a:solidFill>
                <a:schemeClr val="tx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ext uri="{D42A27DB-BD31-4B8C-83A1-F6EECF244321}">
                <p14:modId xmlns:p14="http://schemas.microsoft.com/office/powerpoint/2010/main" val="1988336331"/>
              </p:ext>
            </p:extLst>
          </p:nvPr>
        </p:nvGraphicFramePr>
        <p:xfrm>
          <a:off x="6442389" y="4910938"/>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15" name="TextBox 14">
            <a:extLst>
              <a:ext uri="{FF2B5EF4-FFF2-40B4-BE49-F238E27FC236}">
                <a16:creationId xmlns:a16="http://schemas.microsoft.com/office/drawing/2014/main" id="{089AEA66-91DE-47EE-ABFF-4C2625EFD277}"/>
              </a:ext>
            </a:extLst>
          </p:cNvPr>
          <p:cNvSpPr txBox="1"/>
          <p:nvPr/>
        </p:nvSpPr>
        <p:spPr>
          <a:xfrm>
            <a:off x="6442389" y="1798444"/>
            <a:ext cx="4407141" cy="369332"/>
          </a:xfrm>
          <a:prstGeom prst="rect">
            <a:avLst/>
          </a:prstGeom>
          <a:noFill/>
        </p:spPr>
        <p:txBody>
          <a:bodyPr wrap="square" rtlCol="0">
            <a:spAutoFit/>
          </a:bodyPr>
          <a:lstStyle/>
          <a:p>
            <a:pPr algn="ctr"/>
            <a:r>
              <a:rPr lang="es-MX" b="1" dirty="0"/>
              <a:t>Cobertura obtenida con el uso de  16-QAM</a:t>
            </a:r>
          </a:p>
        </p:txBody>
      </p:sp>
      <p:sp>
        <p:nvSpPr>
          <p:cNvPr id="24" name="TextBox 23">
            <a:extLst>
              <a:ext uri="{FF2B5EF4-FFF2-40B4-BE49-F238E27FC236}">
                <a16:creationId xmlns:a16="http://schemas.microsoft.com/office/drawing/2014/main" id="{AD58F274-2025-43F0-8557-D65B97CD0BA7}"/>
              </a:ext>
            </a:extLst>
          </p:cNvPr>
          <p:cNvSpPr txBox="1"/>
          <p:nvPr/>
        </p:nvSpPr>
        <p:spPr>
          <a:xfrm>
            <a:off x="843637" y="1776663"/>
            <a:ext cx="4460560" cy="369332"/>
          </a:xfrm>
          <a:prstGeom prst="rect">
            <a:avLst/>
          </a:prstGeom>
          <a:noFill/>
        </p:spPr>
        <p:txBody>
          <a:bodyPr wrap="square" rtlCol="0">
            <a:spAutoFit/>
          </a:bodyPr>
          <a:lstStyle/>
          <a:p>
            <a:pPr algn="ctr"/>
            <a:r>
              <a:rPr lang="es-MX" b="1" dirty="0"/>
              <a:t>Cobertura obtenida con el uso de QPSK</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CC6F2330-1CDA-416A-8F2F-2421A7F6174E}"/>
              </a:ext>
            </a:extLst>
          </p:cNvPr>
          <p:cNvPicPr>
            <a:picLocks noChangeAspect="1"/>
          </p:cNvPicPr>
          <p:nvPr/>
        </p:nvPicPr>
        <p:blipFill>
          <a:blip r:embed="rId4"/>
          <a:stretch>
            <a:fillRect/>
          </a:stretch>
        </p:blipFill>
        <p:spPr>
          <a:xfrm>
            <a:off x="6149496" y="2167776"/>
            <a:ext cx="5421730" cy="2619802"/>
          </a:xfrm>
          <a:prstGeom prst="rect">
            <a:avLst/>
          </a:prstGeom>
        </p:spPr>
      </p:pic>
      <p:pic>
        <p:nvPicPr>
          <p:cNvPr id="3" name="Imagen 2">
            <a:extLst>
              <a:ext uri="{FF2B5EF4-FFF2-40B4-BE49-F238E27FC236}">
                <a16:creationId xmlns:a16="http://schemas.microsoft.com/office/drawing/2014/main" id="{3712CB2F-591F-49BD-BEE2-86135AD49070}"/>
              </a:ext>
            </a:extLst>
          </p:cNvPr>
          <p:cNvPicPr>
            <a:picLocks noChangeAspect="1"/>
          </p:cNvPicPr>
          <p:nvPr/>
        </p:nvPicPr>
        <p:blipFill>
          <a:blip r:embed="rId5"/>
          <a:stretch>
            <a:fillRect/>
          </a:stretch>
        </p:blipFill>
        <p:spPr>
          <a:xfrm>
            <a:off x="512180" y="2418499"/>
            <a:ext cx="5421730" cy="2662083"/>
          </a:xfrm>
          <a:prstGeom prst="rect">
            <a:avLst/>
          </a:prstGeom>
        </p:spPr>
      </p:pic>
      <p:sp>
        <p:nvSpPr>
          <p:cNvPr id="4" name="CuadroTexto 3">
            <a:extLst>
              <a:ext uri="{FF2B5EF4-FFF2-40B4-BE49-F238E27FC236}">
                <a16:creationId xmlns:a16="http://schemas.microsoft.com/office/drawing/2014/main" id="{BE2102CB-1AD5-4FC1-8743-8A40E638A3CC}"/>
              </a:ext>
            </a:extLst>
          </p:cNvPr>
          <p:cNvSpPr txBox="1"/>
          <p:nvPr/>
        </p:nvSpPr>
        <p:spPr>
          <a:xfrm>
            <a:off x="609600" y="5355809"/>
            <a:ext cx="5140012"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dirty="0"/>
              <a:t>Brindar servicios al noroeste de la parroquia de Pilaló.</a:t>
            </a:r>
          </a:p>
        </p:txBody>
      </p:sp>
    </p:spTree>
    <p:extLst>
      <p:ext uri="{BB962C8B-B14F-4D97-AF65-F5344CB8AC3E}">
        <p14:creationId xmlns:p14="http://schemas.microsoft.com/office/powerpoint/2010/main" val="77973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84D0EF-4D55-4B97-999E-83E6D8FF0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7" y="2145995"/>
            <a:ext cx="6240381" cy="4412166"/>
          </a:xfrm>
          <a:prstGeom prst="rect">
            <a:avLst/>
          </a:prstGeom>
        </p:spPr>
      </p:pic>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PILALO SECTOR 2</a:t>
            </a:r>
            <a:endParaRPr lang="es-ES" sz="1400" b="1" dirty="0">
              <a:solidFill>
                <a:schemeClr val="tx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ext uri="{D42A27DB-BD31-4B8C-83A1-F6EECF244321}">
                <p14:modId xmlns:p14="http://schemas.microsoft.com/office/powerpoint/2010/main" val="2484996013"/>
              </p:ext>
            </p:extLst>
          </p:nvPr>
        </p:nvGraphicFramePr>
        <p:xfrm>
          <a:off x="6642717" y="1776663"/>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24" name="TextBox 23">
            <a:extLst>
              <a:ext uri="{FF2B5EF4-FFF2-40B4-BE49-F238E27FC236}">
                <a16:creationId xmlns:a16="http://schemas.microsoft.com/office/drawing/2014/main" id="{AD58F274-2025-43F0-8557-D65B97CD0BA7}"/>
              </a:ext>
            </a:extLst>
          </p:cNvPr>
          <p:cNvSpPr txBox="1"/>
          <p:nvPr/>
        </p:nvSpPr>
        <p:spPr>
          <a:xfrm>
            <a:off x="1034084" y="2192247"/>
            <a:ext cx="4460560" cy="369332"/>
          </a:xfrm>
          <a:prstGeom prst="rect">
            <a:avLst/>
          </a:prstGeom>
          <a:noFill/>
        </p:spPr>
        <p:txBody>
          <a:bodyPr wrap="square" rtlCol="0">
            <a:spAutoFit/>
          </a:bodyPr>
          <a:lstStyle/>
          <a:p>
            <a:pPr algn="ctr"/>
            <a:r>
              <a:rPr lang="es-MX" b="1" dirty="0"/>
              <a:t>Cobertura obtenida con el uso de 64-QAM</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4">
            <a:extLst>
              <a:ext uri="{FF2B5EF4-FFF2-40B4-BE49-F238E27FC236}">
                <a16:creationId xmlns:a16="http://schemas.microsoft.com/office/drawing/2014/main" id="{4EF9864E-6AC9-469E-8C60-561B5A722503}"/>
              </a:ext>
            </a:extLst>
          </p:cNvPr>
          <p:cNvSpPr txBox="1"/>
          <p:nvPr/>
        </p:nvSpPr>
        <p:spPr>
          <a:xfrm>
            <a:off x="6494078" y="4352078"/>
            <a:ext cx="5592417" cy="1815882"/>
          </a:xfrm>
          <a:prstGeom prst="rect">
            <a:avLst/>
          </a:prstGeom>
          <a:noFill/>
        </p:spPr>
        <p:txBody>
          <a:bodyPr wrap="square" rtlCol="0">
            <a:spAutoFit/>
          </a:bodyPr>
          <a:lstStyle/>
          <a:p>
            <a:r>
              <a:rPr lang="es-MX" sz="1400" b="1" u="sng" dirty="0"/>
              <a:t>RESULTADOS</a:t>
            </a:r>
          </a:p>
          <a:p>
            <a:pPr marL="285750" indent="-285750" algn="just">
              <a:buFont typeface="Arial" panose="020B0604020202020204" pitchFamily="34" charset="0"/>
              <a:buChar char="•"/>
            </a:pPr>
            <a:r>
              <a:rPr lang="es-MX" sz="1400" dirty="0"/>
              <a:t>Brindar servicios a la parroquia de Pilaló</a:t>
            </a:r>
          </a:p>
          <a:p>
            <a:pPr marL="285750" indent="-285750" algn="just">
              <a:buFont typeface="Arial" panose="020B0604020202020204" pitchFamily="34" charset="0"/>
              <a:buChar char="•"/>
            </a:pPr>
            <a:r>
              <a:rPr lang="es-MX" sz="1400" dirty="0"/>
              <a:t>La máxima distancia obtenida con el uso de QPSK se encuentra a 50 km.</a:t>
            </a:r>
          </a:p>
          <a:p>
            <a:pPr marL="285750" indent="-285750" algn="just">
              <a:buFont typeface="Arial" panose="020B0604020202020204" pitchFamily="34" charset="0"/>
              <a:buChar char="•"/>
            </a:pPr>
            <a:r>
              <a:rPr lang="es-MX" sz="1400" dirty="0"/>
              <a:t>Las áreas de cobertura obtenida con 16-QAM se han visto reducidas comparadas con el uso de QPSK.</a:t>
            </a:r>
          </a:p>
          <a:p>
            <a:pPr marL="285750" indent="-285750" algn="just">
              <a:buFont typeface="Arial" panose="020B0604020202020204" pitchFamily="34" charset="0"/>
              <a:buChar char="•"/>
            </a:pPr>
            <a:r>
              <a:rPr lang="es-MX" sz="1400" dirty="0"/>
              <a:t>Con el uso de 64-QAM la máxima distancia obtenida se encuentra a 15 km de la BS</a:t>
            </a:r>
          </a:p>
        </p:txBody>
      </p:sp>
    </p:spTree>
    <p:extLst>
      <p:ext uri="{BB962C8B-B14F-4D97-AF65-F5344CB8AC3E}">
        <p14:creationId xmlns:p14="http://schemas.microsoft.com/office/powerpoint/2010/main" val="218160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F0B63A5-5B0F-46A6-90FC-B75D6A9E9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481" y="1020705"/>
            <a:ext cx="6214507" cy="4592574"/>
          </a:xfrm>
          <a:prstGeom prst="rect">
            <a:avLst/>
          </a:prstGeom>
        </p:spPr>
      </p:pic>
      <p:pic>
        <p:nvPicPr>
          <p:cNvPr id="3" name="Imagen 2">
            <a:extLst>
              <a:ext uri="{FF2B5EF4-FFF2-40B4-BE49-F238E27FC236}">
                <a16:creationId xmlns:a16="http://schemas.microsoft.com/office/drawing/2014/main" id="{21F45FFB-F278-46E6-B6C9-8BD5B60F3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4" y="923979"/>
            <a:ext cx="6260199" cy="4731438"/>
          </a:xfrm>
          <a:prstGeom prst="rect">
            <a:avLst/>
          </a:prstGeom>
        </p:spPr>
      </p:pic>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ANGAMARCA</a:t>
            </a:r>
            <a:endParaRPr lang="es-ES" sz="1400" b="1" dirty="0">
              <a:solidFill>
                <a:schemeClr val="tx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ext uri="{D42A27DB-BD31-4B8C-83A1-F6EECF244321}">
                <p14:modId xmlns:p14="http://schemas.microsoft.com/office/powerpoint/2010/main" val="3101997682"/>
              </p:ext>
            </p:extLst>
          </p:nvPr>
        </p:nvGraphicFramePr>
        <p:xfrm>
          <a:off x="3727381" y="4983022"/>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24" name="TextBox 23">
            <a:extLst>
              <a:ext uri="{FF2B5EF4-FFF2-40B4-BE49-F238E27FC236}">
                <a16:creationId xmlns:a16="http://schemas.microsoft.com/office/drawing/2014/main" id="{AD58F274-2025-43F0-8557-D65B97CD0BA7}"/>
              </a:ext>
            </a:extLst>
          </p:cNvPr>
          <p:cNvSpPr txBox="1"/>
          <p:nvPr/>
        </p:nvSpPr>
        <p:spPr>
          <a:xfrm>
            <a:off x="739109" y="1628274"/>
            <a:ext cx="4460560" cy="369332"/>
          </a:xfrm>
          <a:prstGeom prst="rect">
            <a:avLst/>
          </a:prstGeom>
          <a:noFill/>
        </p:spPr>
        <p:txBody>
          <a:bodyPr wrap="square" rtlCol="0">
            <a:spAutoFit/>
          </a:bodyPr>
          <a:lstStyle/>
          <a:p>
            <a:pPr algn="ctr"/>
            <a:r>
              <a:rPr lang="es-MX" b="1" dirty="0"/>
              <a:t>Cobertura obtenida con el uso de QPSK</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3">
            <a:extLst>
              <a:ext uri="{FF2B5EF4-FFF2-40B4-BE49-F238E27FC236}">
                <a16:creationId xmlns:a16="http://schemas.microsoft.com/office/drawing/2014/main" id="{35226DD7-A40D-4E31-A6F4-FC32B3C3D00D}"/>
              </a:ext>
            </a:extLst>
          </p:cNvPr>
          <p:cNvSpPr txBox="1"/>
          <p:nvPr/>
        </p:nvSpPr>
        <p:spPr>
          <a:xfrm>
            <a:off x="6832674" y="1628274"/>
            <a:ext cx="4460560" cy="369332"/>
          </a:xfrm>
          <a:prstGeom prst="rect">
            <a:avLst/>
          </a:prstGeom>
          <a:noFill/>
        </p:spPr>
        <p:txBody>
          <a:bodyPr wrap="square" rtlCol="0">
            <a:spAutoFit/>
          </a:bodyPr>
          <a:lstStyle/>
          <a:p>
            <a:pPr algn="ctr"/>
            <a:r>
              <a:rPr lang="es-MX" b="1" dirty="0"/>
              <a:t>Cobertura obtenida con el uso de 16-QAM</a:t>
            </a:r>
          </a:p>
        </p:txBody>
      </p:sp>
    </p:spTree>
    <p:extLst>
      <p:ext uri="{BB962C8B-B14F-4D97-AF65-F5344CB8AC3E}">
        <p14:creationId xmlns:p14="http://schemas.microsoft.com/office/powerpoint/2010/main" val="179417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ED280B-F87E-4C91-B0BA-B529EFE5D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2" y="1405100"/>
            <a:ext cx="6245496" cy="4415783"/>
          </a:xfrm>
          <a:prstGeom prst="rect">
            <a:avLst/>
          </a:prstGeom>
        </p:spPr>
      </p:pic>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OBTENIDA BS ANGAMARCA</a:t>
            </a:r>
            <a:endParaRPr lang="es-ES" sz="1400" b="1" dirty="0">
              <a:solidFill>
                <a:schemeClr val="tx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AFB7F5F-D360-418B-A156-5E21C534E7DC}"/>
              </a:ext>
            </a:extLst>
          </p:cNvPr>
          <p:cNvGraphicFramePr>
            <a:graphicFrameLocks noGrp="1"/>
          </p:cNvGraphicFramePr>
          <p:nvPr>
            <p:extLst>
              <p:ext uri="{D42A27DB-BD31-4B8C-83A1-F6EECF244321}">
                <p14:modId xmlns:p14="http://schemas.microsoft.com/office/powerpoint/2010/main" val="62423762"/>
              </p:ext>
            </p:extLst>
          </p:nvPr>
        </p:nvGraphicFramePr>
        <p:xfrm>
          <a:off x="6789553" y="2690971"/>
          <a:ext cx="5001467" cy="1844040"/>
        </p:xfrm>
        <a:graphic>
          <a:graphicData uri="http://schemas.openxmlformats.org/drawingml/2006/table">
            <a:tbl>
              <a:tblPr firstRow="1" bandRow="1">
                <a:tableStyleId>{93296810-A885-4BE3-A3E7-6D5BEEA58F35}</a:tableStyleId>
              </a:tblPr>
              <a:tblGrid>
                <a:gridCol w="1243692">
                  <a:extLst>
                    <a:ext uri="{9D8B030D-6E8A-4147-A177-3AD203B41FA5}">
                      <a16:colId xmlns:a16="http://schemas.microsoft.com/office/drawing/2014/main" val="2547849571"/>
                    </a:ext>
                  </a:extLst>
                </a:gridCol>
                <a:gridCol w="1030180">
                  <a:extLst>
                    <a:ext uri="{9D8B030D-6E8A-4147-A177-3AD203B41FA5}">
                      <a16:colId xmlns:a16="http://schemas.microsoft.com/office/drawing/2014/main" val="2824731988"/>
                    </a:ext>
                  </a:extLst>
                </a:gridCol>
                <a:gridCol w="875654">
                  <a:extLst>
                    <a:ext uri="{9D8B030D-6E8A-4147-A177-3AD203B41FA5}">
                      <a16:colId xmlns:a16="http://schemas.microsoft.com/office/drawing/2014/main" val="1797703053"/>
                    </a:ext>
                  </a:extLst>
                </a:gridCol>
                <a:gridCol w="1851941">
                  <a:extLst>
                    <a:ext uri="{9D8B030D-6E8A-4147-A177-3AD203B41FA5}">
                      <a16:colId xmlns:a16="http://schemas.microsoft.com/office/drawing/2014/main" val="2570377804"/>
                    </a:ext>
                  </a:extLst>
                </a:gridCol>
              </a:tblGrid>
              <a:tr h="370840">
                <a:tc>
                  <a:txBody>
                    <a:bodyPr/>
                    <a:lstStyle/>
                    <a:p>
                      <a:pPr algn="ctr"/>
                      <a:r>
                        <a:rPr lang="es-MX" sz="1400" dirty="0"/>
                        <a:t>Modulación</a:t>
                      </a:r>
                    </a:p>
                  </a:txBody>
                  <a:tcPr/>
                </a:tc>
                <a:tc>
                  <a:txBody>
                    <a:bodyPr/>
                    <a:lstStyle/>
                    <a:p>
                      <a:pPr algn="ctr"/>
                      <a:r>
                        <a:rPr lang="es-MX" sz="1400" dirty="0"/>
                        <a:t>Potencia Umbral</a:t>
                      </a:r>
                    </a:p>
                    <a:p>
                      <a:pPr algn="ctr"/>
                      <a:r>
                        <a:rPr lang="es-MX" sz="1400" dirty="0"/>
                        <a:t>(dBm)</a:t>
                      </a:r>
                    </a:p>
                  </a:txBody>
                  <a:tcPr/>
                </a:tc>
                <a:tc>
                  <a:txBody>
                    <a:bodyPr/>
                    <a:lstStyle/>
                    <a:p>
                      <a:pPr algn="ctr"/>
                      <a:r>
                        <a:rPr lang="es-MX" sz="1400" dirty="0"/>
                        <a:t>SNR</a:t>
                      </a:r>
                    </a:p>
                    <a:p>
                      <a:pPr algn="ctr"/>
                      <a:r>
                        <a:rPr lang="es-MX" sz="1400" dirty="0"/>
                        <a:t>(dB)</a:t>
                      </a:r>
                    </a:p>
                  </a:txBody>
                  <a:tcPr/>
                </a:tc>
                <a:tc>
                  <a:txBody>
                    <a:bodyPr/>
                    <a:lstStyle/>
                    <a:p>
                      <a:pPr algn="ctr"/>
                      <a:r>
                        <a:rPr lang="es-MX" sz="1400" dirty="0"/>
                        <a:t>Tasas de Transmisión</a:t>
                      </a:r>
                    </a:p>
                    <a:p>
                      <a:pPr algn="ctr"/>
                      <a:r>
                        <a:rPr lang="es-MX" sz="1400" dirty="0"/>
                        <a:t>(Mbps)</a:t>
                      </a:r>
                    </a:p>
                  </a:txBody>
                  <a:tcPr/>
                </a:tc>
                <a:extLst>
                  <a:ext uri="{0D108BD9-81ED-4DB2-BD59-A6C34878D82A}">
                    <a16:rowId xmlns:a16="http://schemas.microsoft.com/office/drawing/2014/main" val="1445555340"/>
                  </a:ext>
                </a:extLst>
              </a:tr>
              <a:tr h="370840">
                <a:tc>
                  <a:txBody>
                    <a:bodyPr/>
                    <a:lstStyle/>
                    <a:p>
                      <a:r>
                        <a:rPr lang="es-MX" sz="1400" dirty="0"/>
                        <a:t>64-QAM</a:t>
                      </a:r>
                    </a:p>
                  </a:txBody>
                  <a:tcPr/>
                </a:tc>
                <a:tc>
                  <a:txBody>
                    <a:bodyPr/>
                    <a:lstStyle/>
                    <a:p>
                      <a:pPr algn="ctr"/>
                      <a:r>
                        <a:rPr lang="es-MX" sz="1400" dirty="0"/>
                        <a:t>-98</a:t>
                      </a:r>
                    </a:p>
                  </a:txBody>
                  <a:tcPr/>
                </a:tc>
                <a:tc>
                  <a:txBody>
                    <a:bodyPr/>
                    <a:lstStyle/>
                    <a:p>
                      <a:pPr algn="ctr"/>
                      <a:r>
                        <a:rPr lang="es-MX" sz="1400" dirty="0"/>
                        <a:t>3.5</a:t>
                      </a:r>
                    </a:p>
                  </a:txBody>
                  <a:tcPr/>
                </a:tc>
                <a:tc>
                  <a:txBody>
                    <a:bodyPr/>
                    <a:lstStyle/>
                    <a:p>
                      <a:pPr algn="ctr"/>
                      <a:r>
                        <a:rPr lang="es-MX" sz="1400" dirty="0"/>
                        <a:t>4.0</a:t>
                      </a:r>
                    </a:p>
                  </a:txBody>
                  <a:tcPr/>
                </a:tc>
                <a:extLst>
                  <a:ext uri="{0D108BD9-81ED-4DB2-BD59-A6C34878D82A}">
                    <a16:rowId xmlns:a16="http://schemas.microsoft.com/office/drawing/2014/main" val="2398983726"/>
                  </a:ext>
                </a:extLst>
              </a:tr>
              <a:tr h="370840">
                <a:tc>
                  <a:txBody>
                    <a:bodyPr/>
                    <a:lstStyle/>
                    <a:p>
                      <a:r>
                        <a:rPr lang="es-MX" sz="1400" dirty="0"/>
                        <a:t>16-QAM</a:t>
                      </a:r>
                    </a:p>
                  </a:txBody>
                  <a:tcPr/>
                </a:tc>
                <a:tc>
                  <a:txBody>
                    <a:bodyPr/>
                    <a:lstStyle/>
                    <a:p>
                      <a:pPr algn="ctr"/>
                      <a:r>
                        <a:rPr lang="es-MX" sz="1400" dirty="0"/>
                        <a:t>-90</a:t>
                      </a:r>
                    </a:p>
                  </a:txBody>
                  <a:tcPr/>
                </a:tc>
                <a:tc>
                  <a:txBody>
                    <a:bodyPr/>
                    <a:lstStyle/>
                    <a:p>
                      <a:pPr algn="ctr"/>
                      <a:r>
                        <a:rPr lang="es-MX" sz="1400" dirty="0"/>
                        <a:t>11.5</a:t>
                      </a:r>
                    </a:p>
                  </a:txBody>
                  <a:tcPr/>
                </a:tc>
                <a:tc>
                  <a:txBody>
                    <a:bodyPr/>
                    <a:lstStyle/>
                    <a:p>
                      <a:pPr algn="ctr"/>
                      <a:r>
                        <a:rPr lang="es-MX" sz="1400" dirty="0"/>
                        <a:t>10.6</a:t>
                      </a:r>
                    </a:p>
                  </a:txBody>
                  <a:tcPr/>
                </a:tc>
                <a:extLst>
                  <a:ext uri="{0D108BD9-81ED-4DB2-BD59-A6C34878D82A}">
                    <a16:rowId xmlns:a16="http://schemas.microsoft.com/office/drawing/2014/main" val="2726608070"/>
                  </a:ext>
                </a:extLst>
              </a:tr>
              <a:tr h="370840">
                <a:tc>
                  <a:txBody>
                    <a:bodyPr/>
                    <a:lstStyle/>
                    <a:p>
                      <a:r>
                        <a:rPr lang="es-MX" sz="1400" dirty="0"/>
                        <a:t>64-QAM</a:t>
                      </a:r>
                    </a:p>
                  </a:txBody>
                  <a:tcPr/>
                </a:tc>
                <a:tc>
                  <a:txBody>
                    <a:bodyPr/>
                    <a:lstStyle/>
                    <a:p>
                      <a:pPr algn="ctr"/>
                      <a:r>
                        <a:rPr lang="es-MX" sz="1400" dirty="0"/>
                        <a:t>-80</a:t>
                      </a:r>
                    </a:p>
                  </a:txBody>
                  <a:tcPr/>
                </a:tc>
                <a:tc>
                  <a:txBody>
                    <a:bodyPr/>
                    <a:lstStyle/>
                    <a:p>
                      <a:pPr algn="ctr"/>
                      <a:r>
                        <a:rPr lang="es-MX" sz="1400" dirty="0"/>
                        <a:t>21.5</a:t>
                      </a:r>
                    </a:p>
                  </a:txBody>
                  <a:tcPr/>
                </a:tc>
                <a:tc>
                  <a:txBody>
                    <a:bodyPr/>
                    <a:lstStyle/>
                    <a:p>
                      <a:pPr algn="ctr"/>
                      <a:r>
                        <a:rPr lang="es-MX" sz="1400" dirty="0"/>
                        <a:t>20.0</a:t>
                      </a:r>
                    </a:p>
                  </a:txBody>
                  <a:tcPr/>
                </a:tc>
                <a:extLst>
                  <a:ext uri="{0D108BD9-81ED-4DB2-BD59-A6C34878D82A}">
                    <a16:rowId xmlns:a16="http://schemas.microsoft.com/office/drawing/2014/main" val="307895386"/>
                  </a:ext>
                </a:extLst>
              </a:tr>
            </a:tbl>
          </a:graphicData>
        </a:graphic>
      </p:graphicFrame>
      <p:sp>
        <p:nvSpPr>
          <p:cNvPr id="24" name="TextBox 23">
            <a:extLst>
              <a:ext uri="{FF2B5EF4-FFF2-40B4-BE49-F238E27FC236}">
                <a16:creationId xmlns:a16="http://schemas.microsoft.com/office/drawing/2014/main" id="{AD58F274-2025-43F0-8557-D65B97CD0BA7}"/>
              </a:ext>
            </a:extLst>
          </p:cNvPr>
          <p:cNvSpPr txBox="1"/>
          <p:nvPr/>
        </p:nvSpPr>
        <p:spPr>
          <a:xfrm>
            <a:off x="739109" y="1628274"/>
            <a:ext cx="4460560" cy="369332"/>
          </a:xfrm>
          <a:prstGeom prst="rect">
            <a:avLst/>
          </a:prstGeom>
          <a:noFill/>
        </p:spPr>
        <p:txBody>
          <a:bodyPr wrap="square" rtlCol="0">
            <a:spAutoFit/>
          </a:bodyPr>
          <a:lstStyle/>
          <a:p>
            <a:pPr algn="ctr"/>
            <a:r>
              <a:rPr lang="es-MX" b="1" dirty="0"/>
              <a:t>Cobertura obtenida con el uso de 64-QAM</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6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2296F2-8324-4A7F-88C8-2B8E032CD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2" y="2023981"/>
            <a:ext cx="5406191" cy="3822365"/>
          </a:xfrm>
          <a:prstGeom prst="rect">
            <a:avLst/>
          </a:prstGeom>
        </p:spPr>
      </p:pic>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COBERTURA TOTAL OBTENIDA</a:t>
            </a:r>
            <a:endParaRPr lang="es-ES" sz="1400" b="1"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D58F274-2025-43F0-8557-D65B97CD0BA7}"/>
              </a:ext>
            </a:extLst>
          </p:cNvPr>
          <p:cNvSpPr txBox="1"/>
          <p:nvPr/>
        </p:nvSpPr>
        <p:spPr>
          <a:xfrm>
            <a:off x="610771" y="2169353"/>
            <a:ext cx="4460560" cy="369332"/>
          </a:xfrm>
          <a:prstGeom prst="rect">
            <a:avLst/>
          </a:prstGeom>
          <a:noFill/>
        </p:spPr>
        <p:txBody>
          <a:bodyPr wrap="square" rtlCol="0">
            <a:spAutoFit/>
          </a:bodyPr>
          <a:lstStyle/>
          <a:p>
            <a:pPr algn="ctr"/>
            <a:r>
              <a:rPr lang="es-MX" b="1" dirty="0"/>
              <a:t>Cobertura obtenida con el uso de QPSK</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53D4A2E8-69A1-4648-BF8D-3399A5745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782" y="984902"/>
            <a:ext cx="5406191" cy="3654492"/>
          </a:xfrm>
          <a:prstGeom prst="rect">
            <a:avLst/>
          </a:prstGeom>
        </p:spPr>
      </p:pic>
      <p:pic>
        <p:nvPicPr>
          <p:cNvPr id="10" name="Imagen 9">
            <a:extLst>
              <a:ext uri="{FF2B5EF4-FFF2-40B4-BE49-F238E27FC236}">
                <a16:creationId xmlns:a16="http://schemas.microsoft.com/office/drawing/2014/main" id="{E547F75E-080D-4F36-B705-92A0370C5EDD}"/>
              </a:ext>
            </a:extLst>
          </p:cNvPr>
          <p:cNvPicPr>
            <a:picLocks noChangeAspect="1"/>
          </p:cNvPicPr>
          <p:nvPr/>
        </p:nvPicPr>
        <p:blipFill>
          <a:blip r:embed="rId6"/>
          <a:stretch>
            <a:fillRect/>
          </a:stretch>
        </p:blipFill>
        <p:spPr>
          <a:xfrm>
            <a:off x="6144127" y="4315326"/>
            <a:ext cx="5213684" cy="2485014"/>
          </a:xfrm>
          <a:prstGeom prst="rect">
            <a:avLst/>
          </a:prstGeom>
        </p:spPr>
      </p:pic>
      <p:sp>
        <p:nvSpPr>
          <p:cNvPr id="15" name="TextBox 23">
            <a:extLst>
              <a:ext uri="{FF2B5EF4-FFF2-40B4-BE49-F238E27FC236}">
                <a16:creationId xmlns:a16="http://schemas.microsoft.com/office/drawing/2014/main" id="{4AB79E3C-13C2-45A4-8A0C-0D0A5A6814B6}"/>
              </a:ext>
            </a:extLst>
          </p:cNvPr>
          <p:cNvSpPr txBox="1"/>
          <p:nvPr/>
        </p:nvSpPr>
        <p:spPr>
          <a:xfrm>
            <a:off x="6458912" y="1193465"/>
            <a:ext cx="4460560" cy="369332"/>
          </a:xfrm>
          <a:prstGeom prst="rect">
            <a:avLst/>
          </a:prstGeom>
          <a:noFill/>
        </p:spPr>
        <p:txBody>
          <a:bodyPr wrap="square" rtlCol="0">
            <a:spAutoFit/>
          </a:bodyPr>
          <a:lstStyle/>
          <a:p>
            <a:pPr algn="ctr"/>
            <a:r>
              <a:rPr lang="es-MX" b="1" dirty="0"/>
              <a:t>Cobertura obtenida con el uso de 16-QAM</a:t>
            </a:r>
          </a:p>
        </p:txBody>
      </p:sp>
      <p:sp>
        <p:nvSpPr>
          <p:cNvPr id="16" name="TextBox 23">
            <a:extLst>
              <a:ext uri="{FF2B5EF4-FFF2-40B4-BE49-F238E27FC236}">
                <a16:creationId xmlns:a16="http://schemas.microsoft.com/office/drawing/2014/main" id="{A4D3B381-F0D7-4F25-B558-EB6FFA305024}"/>
              </a:ext>
            </a:extLst>
          </p:cNvPr>
          <p:cNvSpPr txBox="1"/>
          <p:nvPr/>
        </p:nvSpPr>
        <p:spPr>
          <a:xfrm>
            <a:off x="6519597" y="3945994"/>
            <a:ext cx="4460560" cy="369332"/>
          </a:xfrm>
          <a:prstGeom prst="rect">
            <a:avLst/>
          </a:prstGeom>
          <a:noFill/>
        </p:spPr>
        <p:txBody>
          <a:bodyPr wrap="square" rtlCol="0">
            <a:spAutoFit/>
          </a:bodyPr>
          <a:lstStyle/>
          <a:p>
            <a:pPr algn="ctr"/>
            <a:r>
              <a:rPr lang="es-MX" b="1" dirty="0"/>
              <a:t>Cobertura obtenida con el uso de 64-QAM</a:t>
            </a:r>
          </a:p>
        </p:txBody>
      </p:sp>
    </p:spTree>
    <p:extLst>
      <p:ext uri="{BB962C8B-B14F-4D97-AF65-F5344CB8AC3E}">
        <p14:creationId xmlns:p14="http://schemas.microsoft.com/office/powerpoint/2010/main" val="211755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8177073-9394-47FC-92C1-A3ADA5714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2" y="2369542"/>
            <a:ext cx="5504067" cy="3891567"/>
          </a:xfrm>
          <a:prstGeom prst="rect">
            <a:avLst/>
          </a:prstGeom>
        </p:spPr>
      </p:pic>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MEJOR SERVIDOR</a:t>
            </a:r>
          </a:p>
        </p:txBody>
      </p:sp>
      <p:sp>
        <p:nvSpPr>
          <p:cNvPr id="24" name="TextBox 23">
            <a:extLst>
              <a:ext uri="{FF2B5EF4-FFF2-40B4-BE49-F238E27FC236}">
                <a16:creationId xmlns:a16="http://schemas.microsoft.com/office/drawing/2014/main" id="{AD58F274-2025-43F0-8557-D65B97CD0BA7}"/>
              </a:ext>
            </a:extLst>
          </p:cNvPr>
          <p:cNvSpPr txBox="1"/>
          <p:nvPr/>
        </p:nvSpPr>
        <p:spPr>
          <a:xfrm>
            <a:off x="610771" y="2582212"/>
            <a:ext cx="4460560" cy="369332"/>
          </a:xfrm>
          <a:prstGeom prst="rect">
            <a:avLst/>
          </a:prstGeom>
          <a:noFill/>
        </p:spPr>
        <p:txBody>
          <a:bodyPr wrap="square" rtlCol="0">
            <a:spAutoFit/>
          </a:bodyPr>
          <a:lstStyle/>
          <a:p>
            <a:pPr algn="ctr"/>
            <a:r>
              <a:rPr lang="es-MX" b="1" dirty="0"/>
              <a:t>Mejor servidor con el uso de QPSK</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3">
            <a:extLst>
              <a:ext uri="{FF2B5EF4-FFF2-40B4-BE49-F238E27FC236}">
                <a16:creationId xmlns:a16="http://schemas.microsoft.com/office/drawing/2014/main" id="{4AB79E3C-13C2-45A4-8A0C-0D0A5A6814B6}"/>
              </a:ext>
            </a:extLst>
          </p:cNvPr>
          <p:cNvSpPr txBox="1"/>
          <p:nvPr/>
        </p:nvSpPr>
        <p:spPr>
          <a:xfrm>
            <a:off x="6458912" y="1193465"/>
            <a:ext cx="4460560" cy="369332"/>
          </a:xfrm>
          <a:prstGeom prst="rect">
            <a:avLst/>
          </a:prstGeom>
          <a:noFill/>
        </p:spPr>
        <p:txBody>
          <a:bodyPr wrap="square" rtlCol="0">
            <a:spAutoFit/>
          </a:bodyPr>
          <a:lstStyle/>
          <a:p>
            <a:pPr algn="ctr"/>
            <a:r>
              <a:rPr lang="es-MX" b="1" dirty="0"/>
              <a:t>Cobertura obtenida con el uso de 16-QAM</a:t>
            </a:r>
          </a:p>
        </p:txBody>
      </p:sp>
      <p:sp>
        <p:nvSpPr>
          <p:cNvPr id="16" name="TextBox 23">
            <a:extLst>
              <a:ext uri="{FF2B5EF4-FFF2-40B4-BE49-F238E27FC236}">
                <a16:creationId xmlns:a16="http://schemas.microsoft.com/office/drawing/2014/main" id="{A4D3B381-F0D7-4F25-B558-EB6FFA305024}"/>
              </a:ext>
            </a:extLst>
          </p:cNvPr>
          <p:cNvSpPr txBox="1"/>
          <p:nvPr/>
        </p:nvSpPr>
        <p:spPr>
          <a:xfrm>
            <a:off x="6519597" y="3945994"/>
            <a:ext cx="4460560" cy="369332"/>
          </a:xfrm>
          <a:prstGeom prst="rect">
            <a:avLst/>
          </a:prstGeom>
          <a:noFill/>
        </p:spPr>
        <p:txBody>
          <a:bodyPr wrap="square" rtlCol="0">
            <a:spAutoFit/>
          </a:bodyPr>
          <a:lstStyle/>
          <a:p>
            <a:pPr algn="ctr"/>
            <a:r>
              <a:rPr lang="es-MX" b="1" dirty="0"/>
              <a:t>Cobertura obtenida con el uso de 64-QAM</a:t>
            </a:r>
          </a:p>
        </p:txBody>
      </p:sp>
      <p:pic>
        <p:nvPicPr>
          <p:cNvPr id="6" name="Imagen 5">
            <a:extLst>
              <a:ext uri="{FF2B5EF4-FFF2-40B4-BE49-F238E27FC236}">
                <a16:creationId xmlns:a16="http://schemas.microsoft.com/office/drawing/2014/main" id="{21C7DFDD-7175-4055-B837-9F6AB298F0A6}"/>
              </a:ext>
            </a:extLst>
          </p:cNvPr>
          <p:cNvPicPr>
            <a:picLocks noChangeAspect="1"/>
          </p:cNvPicPr>
          <p:nvPr/>
        </p:nvPicPr>
        <p:blipFill>
          <a:blip r:embed="rId5"/>
          <a:stretch>
            <a:fillRect/>
          </a:stretch>
        </p:blipFill>
        <p:spPr>
          <a:xfrm>
            <a:off x="6409210" y="1619372"/>
            <a:ext cx="4868518" cy="2295012"/>
          </a:xfrm>
          <a:prstGeom prst="rect">
            <a:avLst/>
          </a:prstGeom>
        </p:spPr>
      </p:pic>
      <p:pic>
        <p:nvPicPr>
          <p:cNvPr id="8" name="Imagen 7">
            <a:extLst>
              <a:ext uri="{FF2B5EF4-FFF2-40B4-BE49-F238E27FC236}">
                <a16:creationId xmlns:a16="http://schemas.microsoft.com/office/drawing/2014/main" id="{6055B588-3823-4904-BC4B-597785C54228}"/>
              </a:ext>
            </a:extLst>
          </p:cNvPr>
          <p:cNvPicPr>
            <a:picLocks noChangeAspect="1"/>
          </p:cNvPicPr>
          <p:nvPr/>
        </p:nvPicPr>
        <p:blipFill>
          <a:blip r:embed="rId6"/>
          <a:stretch>
            <a:fillRect/>
          </a:stretch>
        </p:blipFill>
        <p:spPr>
          <a:xfrm>
            <a:off x="6425252" y="4331368"/>
            <a:ext cx="4868518" cy="2320798"/>
          </a:xfrm>
          <a:prstGeom prst="rect">
            <a:avLst/>
          </a:prstGeom>
        </p:spPr>
      </p:pic>
    </p:spTree>
    <p:extLst>
      <p:ext uri="{BB962C8B-B14F-4D97-AF65-F5344CB8AC3E}">
        <p14:creationId xmlns:p14="http://schemas.microsoft.com/office/powerpoint/2010/main" val="391919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RESULTADOS</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E1E94E6B-FB59-4552-B192-740B79CC4C99}"/>
              </a:ext>
            </a:extLst>
          </p:cNvPr>
          <p:cNvPicPr>
            <a:picLocks noChangeAspect="1"/>
          </p:cNvPicPr>
          <p:nvPr/>
        </p:nvPicPr>
        <p:blipFill>
          <a:blip r:embed="rId4"/>
          <a:stretch>
            <a:fillRect/>
          </a:stretch>
        </p:blipFill>
        <p:spPr>
          <a:xfrm>
            <a:off x="74510" y="2408429"/>
            <a:ext cx="5737702" cy="3407130"/>
          </a:xfrm>
          <a:prstGeom prst="rect">
            <a:avLst/>
          </a:prstGeom>
        </p:spPr>
      </p:pic>
      <p:pic>
        <p:nvPicPr>
          <p:cNvPr id="3" name="Imagen 2">
            <a:extLst>
              <a:ext uri="{FF2B5EF4-FFF2-40B4-BE49-F238E27FC236}">
                <a16:creationId xmlns:a16="http://schemas.microsoft.com/office/drawing/2014/main" id="{BA3A796C-6F4B-42AA-BEFB-FFD1CCB408CD}"/>
              </a:ext>
            </a:extLst>
          </p:cNvPr>
          <p:cNvPicPr>
            <a:picLocks noChangeAspect="1"/>
          </p:cNvPicPr>
          <p:nvPr/>
        </p:nvPicPr>
        <p:blipFill>
          <a:blip r:embed="rId5"/>
          <a:stretch>
            <a:fillRect/>
          </a:stretch>
        </p:blipFill>
        <p:spPr>
          <a:xfrm>
            <a:off x="5812212" y="2408429"/>
            <a:ext cx="6379789" cy="3372174"/>
          </a:xfrm>
          <a:prstGeom prst="rect">
            <a:avLst/>
          </a:prstGeom>
        </p:spPr>
      </p:pic>
      <p:sp>
        <p:nvSpPr>
          <p:cNvPr id="7" name="CuadroTexto 6">
            <a:extLst>
              <a:ext uri="{FF2B5EF4-FFF2-40B4-BE49-F238E27FC236}">
                <a16:creationId xmlns:a16="http://schemas.microsoft.com/office/drawing/2014/main" id="{245F6B5B-6091-442F-BB4F-0BD72A43585E}"/>
              </a:ext>
            </a:extLst>
          </p:cNvPr>
          <p:cNvSpPr txBox="1"/>
          <p:nvPr/>
        </p:nvSpPr>
        <p:spPr>
          <a:xfrm>
            <a:off x="780527" y="2037347"/>
            <a:ext cx="3657600" cy="371082"/>
          </a:xfrm>
          <a:prstGeom prst="rect">
            <a:avLst/>
          </a:prstGeom>
          <a:noFill/>
        </p:spPr>
        <p:txBody>
          <a:bodyPr wrap="square" rtlCol="0">
            <a:spAutoFit/>
          </a:bodyPr>
          <a:lstStyle/>
          <a:p>
            <a:pPr algn="ctr"/>
            <a:r>
              <a:rPr lang="es-MX" b="1" dirty="0"/>
              <a:t>BS PILALO SECTOR 1</a:t>
            </a:r>
          </a:p>
        </p:txBody>
      </p:sp>
      <p:sp>
        <p:nvSpPr>
          <p:cNvPr id="14" name="CuadroTexto 13">
            <a:extLst>
              <a:ext uri="{FF2B5EF4-FFF2-40B4-BE49-F238E27FC236}">
                <a16:creationId xmlns:a16="http://schemas.microsoft.com/office/drawing/2014/main" id="{C44D4455-0082-4D3D-A84E-7D592089C9CF}"/>
              </a:ext>
            </a:extLst>
          </p:cNvPr>
          <p:cNvSpPr txBox="1"/>
          <p:nvPr/>
        </p:nvSpPr>
        <p:spPr>
          <a:xfrm>
            <a:off x="7461487" y="2002391"/>
            <a:ext cx="3657600" cy="371082"/>
          </a:xfrm>
          <a:prstGeom prst="rect">
            <a:avLst/>
          </a:prstGeom>
          <a:noFill/>
        </p:spPr>
        <p:txBody>
          <a:bodyPr wrap="square" rtlCol="0">
            <a:spAutoFit/>
          </a:bodyPr>
          <a:lstStyle/>
          <a:p>
            <a:pPr algn="ctr"/>
            <a:r>
              <a:rPr lang="es-MX" b="1" dirty="0"/>
              <a:t>BS PILALO SECTOR 2</a:t>
            </a:r>
          </a:p>
        </p:txBody>
      </p:sp>
    </p:spTree>
    <p:extLst>
      <p:ext uri="{BB962C8B-B14F-4D97-AF65-F5344CB8AC3E}">
        <p14:creationId xmlns:p14="http://schemas.microsoft.com/office/powerpoint/2010/main" val="12573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256672" y="849934"/>
            <a:ext cx="5168759" cy="647007"/>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RESULTADOS</a:t>
            </a:r>
          </a:p>
        </p:txBody>
      </p:sp>
      <p:sp>
        <p:nvSpPr>
          <p:cNvPr id="22" name="5 Rectángulo">
            <a:extLst>
              <a:ext uri="{FF2B5EF4-FFF2-40B4-BE49-F238E27FC236}">
                <a16:creationId xmlns:a16="http://schemas.microsoft.com/office/drawing/2014/main" id="{2EC2541B-82EF-4D9D-8CFB-F62A3DE81A8E}"/>
              </a:ext>
            </a:extLst>
          </p:cNvPr>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23" name="Picture 4" descr="Resultado de imagen para UNIVERSIDAD DE LAS FUERZAS ARMADAS ESPE">
            <a:extLst>
              <a:ext uri="{FF2B5EF4-FFF2-40B4-BE49-F238E27FC236}">
                <a16:creationId xmlns:a16="http://schemas.microsoft.com/office/drawing/2014/main" id="{AB91BC27-88C5-4876-8450-55A3C7EEB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4003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45F6B5B-6091-442F-BB4F-0BD72A43585E}"/>
              </a:ext>
            </a:extLst>
          </p:cNvPr>
          <p:cNvSpPr txBox="1"/>
          <p:nvPr/>
        </p:nvSpPr>
        <p:spPr>
          <a:xfrm>
            <a:off x="3981642" y="2229853"/>
            <a:ext cx="3657600" cy="371082"/>
          </a:xfrm>
          <a:prstGeom prst="rect">
            <a:avLst/>
          </a:prstGeom>
          <a:noFill/>
        </p:spPr>
        <p:txBody>
          <a:bodyPr wrap="square" rtlCol="0">
            <a:spAutoFit/>
          </a:bodyPr>
          <a:lstStyle/>
          <a:p>
            <a:pPr algn="ctr"/>
            <a:r>
              <a:rPr lang="es-MX" b="1" dirty="0"/>
              <a:t>BS ANGAMARCA</a:t>
            </a:r>
          </a:p>
        </p:txBody>
      </p:sp>
      <p:pic>
        <p:nvPicPr>
          <p:cNvPr id="4" name="Imagen 3">
            <a:extLst>
              <a:ext uri="{FF2B5EF4-FFF2-40B4-BE49-F238E27FC236}">
                <a16:creationId xmlns:a16="http://schemas.microsoft.com/office/drawing/2014/main" id="{6C6A4E76-8EC5-43B3-8F0E-1E56ECD80FA3}"/>
              </a:ext>
            </a:extLst>
          </p:cNvPr>
          <p:cNvPicPr>
            <a:picLocks noChangeAspect="1"/>
          </p:cNvPicPr>
          <p:nvPr/>
        </p:nvPicPr>
        <p:blipFill>
          <a:blip r:embed="rId4"/>
          <a:stretch>
            <a:fillRect/>
          </a:stretch>
        </p:blipFill>
        <p:spPr>
          <a:xfrm>
            <a:off x="2841051" y="2828817"/>
            <a:ext cx="6195137" cy="3179249"/>
          </a:xfrm>
          <a:prstGeom prst="rect">
            <a:avLst/>
          </a:prstGeom>
        </p:spPr>
      </p:pic>
    </p:spTree>
    <p:extLst>
      <p:ext uri="{BB962C8B-B14F-4D97-AF65-F5344CB8AC3E}">
        <p14:creationId xmlns:p14="http://schemas.microsoft.com/office/powerpoint/2010/main" val="198481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1. INTRODUCCIÓN</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INTEL">
            <a:extLst>
              <a:ext uri="{FF2B5EF4-FFF2-40B4-BE49-F238E27FC236}">
                <a16:creationId xmlns:a16="http://schemas.microsoft.com/office/drawing/2014/main" id="{43472B38-E82B-4926-B33E-1454B7571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83" y="2360436"/>
            <a:ext cx="3582529" cy="83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TDT ECUADOR">
            <a:extLst>
              <a:ext uri="{FF2B5EF4-FFF2-40B4-BE49-F238E27FC236}">
                <a16:creationId xmlns:a16="http://schemas.microsoft.com/office/drawing/2014/main" id="{7B601A7B-9809-4DF8-851C-EA642A8D21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7395" y="2115788"/>
            <a:ext cx="2864095" cy="1325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TVWS">
            <a:extLst>
              <a:ext uri="{FF2B5EF4-FFF2-40B4-BE49-F238E27FC236}">
                <a16:creationId xmlns:a16="http://schemas.microsoft.com/office/drawing/2014/main" id="{FD9F743F-E41B-4C7C-A708-F3567FF3F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373" y="1558055"/>
            <a:ext cx="2418376" cy="215418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6E4213B-57DE-47EF-9BA3-755C86CCB7F9}"/>
              </a:ext>
            </a:extLst>
          </p:cNvPr>
          <p:cNvSpPr txBox="1"/>
          <p:nvPr/>
        </p:nvSpPr>
        <p:spPr>
          <a:xfrm>
            <a:off x="695206" y="3732564"/>
            <a:ext cx="3101514" cy="2862322"/>
          </a:xfrm>
          <a:prstGeom prst="rect">
            <a:avLst/>
          </a:prstGeom>
          <a:noFill/>
        </p:spPr>
        <p:txBody>
          <a:bodyPr wrap="square" rtlCol="0">
            <a:spAutoFit/>
          </a:bodyPr>
          <a:lstStyle/>
          <a:p>
            <a:pPr marL="285750" indent="-285750" algn="just">
              <a:buFont typeface="Arial" panose="020B0604020202020204" pitchFamily="34" charset="0"/>
              <a:buChar char="•"/>
            </a:pPr>
            <a:r>
              <a:rPr lang="es-MX" dirty="0"/>
              <a:t>Aumentar y mejorar el acceso a banda ancha.</a:t>
            </a:r>
          </a:p>
          <a:p>
            <a:pPr marL="285750" indent="-285750" algn="just">
              <a:buFont typeface="Arial" panose="020B0604020202020204" pitchFamily="34" charset="0"/>
              <a:buChar char="•"/>
            </a:pPr>
            <a:r>
              <a:rPr lang="es-MX" dirty="0"/>
              <a:t>Uso y masificación de las TIC.</a:t>
            </a:r>
          </a:p>
          <a:p>
            <a:pPr marL="285750" indent="-285750" algn="just">
              <a:buFont typeface="Arial" panose="020B0604020202020204" pitchFamily="34" charset="0"/>
              <a:buChar char="•"/>
            </a:pPr>
            <a:r>
              <a:rPr lang="es-MX" dirty="0"/>
              <a:t>Nueva opción de tecnología inalámbrica para zonas rurales.</a:t>
            </a:r>
          </a:p>
          <a:p>
            <a:pPr marL="285750" indent="-285750" algn="just">
              <a:buFont typeface="Arial" panose="020B0604020202020204" pitchFamily="34" charset="0"/>
              <a:buChar char="•"/>
            </a:pPr>
            <a:r>
              <a:rPr lang="es-MX" dirty="0"/>
              <a:t>Inclusión de poblaciones pequeñas sin distinción de su ubicación geográfica.</a:t>
            </a:r>
          </a:p>
        </p:txBody>
      </p:sp>
      <p:sp>
        <p:nvSpPr>
          <p:cNvPr id="11" name="CuadroTexto 10">
            <a:extLst>
              <a:ext uri="{FF2B5EF4-FFF2-40B4-BE49-F238E27FC236}">
                <a16:creationId xmlns:a16="http://schemas.microsoft.com/office/drawing/2014/main" id="{FD6B8AAC-961B-4B89-9371-32A685BD249A}"/>
              </a:ext>
            </a:extLst>
          </p:cNvPr>
          <p:cNvSpPr txBox="1"/>
          <p:nvPr/>
        </p:nvSpPr>
        <p:spPr>
          <a:xfrm>
            <a:off x="5108685" y="3782185"/>
            <a:ext cx="2982805" cy="2308324"/>
          </a:xfrm>
          <a:prstGeom prst="rect">
            <a:avLst/>
          </a:prstGeom>
          <a:noFill/>
        </p:spPr>
        <p:txBody>
          <a:bodyPr wrap="square" rtlCol="0">
            <a:spAutoFit/>
          </a:bodyPr>
          <a:lstStyle/>
          <a:p>
            <a:pPr marL="285750" indent="-285750" algn="just">
              <a:buFont typeface="Arial" panose="020B0604020202020204" pitchFamily="34" charset="0"/>
              <a:buChar char="•"/>
            </a:pPr>
            <a:r>
              <a:rPr lang="es-MX" dirty="0"/>
              <a:t>Aprovechar el espectro disponible el uso de espectro.</a:t>
            </a:r>
          </a:p>
          <a:p>
            <a:pPr marL="285750" indent="-285750" algn="just">
              <a:buFont typeface="Arial" panose="020B0604020202020204" pitchFamily="34" charset="0"/>
              <a:buChar char="•"/>
            </a:pPr>
            <a:r>
              <a:rPr lang="es-MX" dirty="0"/>
              <a:t>Transición de la televisión analógica a digital.</a:t>
            </a:r>
          </a:p>
          <a:p>
            <a:pPr marL="285750" indent="-285750" algn="just">
              <a:buFont typeface="Arial" panose="020B0604020202020204" pitchFamily="34" charset="0"/>
              <a:buChar char="•"/>
            </a:pPr>
            <a:r>
              <a:rPr lang="es-MX" dirty="0"/>
              <a:t>Usar las ventajas de la propagación de las bandas VHF y UHF.</a:t>
            </a:r>
          </a:p>
        </p:txBody>
      </p:sp>
      <p:sp>
        <p:nvSpPr>
          <p:cNvPr id="7" name="CuadroTexto 6">
            <a:extLst>
              <a:ext uri="{FF2B5EF4-FFF2-40B4-BE49-F238E27FC236}">
                <a16:creationId xmlns:a16="http://schemas.microsoft.com/office/drawing/2014/main" id="{187DFB2C-1967-45FF-BA02-DB63CF5915E9}"/>
              </a:ext>
            </a:extLst>
          </p:cNvPr>
          <p:cNvSpPr txBox="1"/>
          <p:nvPr/>
        </p:nvSpPr>
        <p:spPr>
          <a:xfrm>
            <a:off x="9218373" y="3962400"/>
            <a:ext cx="2589314" cy="2308324"/>
          </a:xfrm>
          <a:prstGeom prst="rect">
            <a:avLst/>
          </a:prstGeom>
          <a:noFill/>
        </p:spPr>
        <p:txBody>
          <a:bodyPr wrap="square" rtlCol="0">
            <a:spAutoFit/>
          </a:bodyPr>
          <a:lstStyle/>
          <a:p>
            <a:pPr marL="285750" indent="-285750">
              <a:buFont typeface="Arial" panose="020B0604020202020204" pitchFamily="34" charset="0"/>
              <a:buChar char="•"/>
            </a:pPr>
            <a:r>
              <a:rPr lang="es-MX" dirty="0"/>
              <a:t>Cubrir mayores áreas.</a:t>
            </a:r>
          </a:p>
          <a:p>
            <a:pPr marL="285750" indent="-285750">
              <a:buFont typeface="Arial" panose="020B0604020202020204" pitchFamily="34" charset="0"/>
              <a:buChar char="•"/>
            </a:pPr>
            <a:r>
              <a:rPr lang="es-MX" dirty="0"/>
              <a:t>NLOS no representa un obstáculo.</a:t>
            </a:r>
          </a:p>
          <a:p>
            <a:pPr marL="285750" indent="-285750">
              <a:buFont typeface="Arial" panose="020B0604020202020204" pitchFamily="34" charset="0"/>
              <a:buChar char="•"/>
            </a:pPr>
            <a:r>
              <a:rPr lang="es-MX" dirty="0"/>
              <a:t>Ideal para entornos rurales.</a:t>
            </a:r>
          </a:p>
          <a:p>
            <a:pPr marL="285750" indent="-285750">
              <a:buFont typeface="Arial" panose="020B0604020202020204" pitchFamily="34" charset="0"/>
              <a:buChar char="•"/>
            </a:pPr>
            <a:r>
              <a:rPr lang="es-MX" dirty="0"/>
              <a:t>Disminuir costos de implementación.</a:t>
            </a:r>
          </a:p>
          <a:p>
            <a:pPr marL="285750" indent="-285750">
              <a:buFont typeface="Arial" panose="020B0604020202020204" pitchFamily="34" charset="0"/>
              <a:buChar char="•"/>
            </a:pPr>
            <a:endParaRPr lang="es-MX" dirty="0"/>
          </a:p>
        </p:txBody>
      </p:sp>
      <p:sp>
        <p:nvSpPr>
          <p:cNvPr id="8" name="Flecha: a la derecha 7">
            <a:extLst>
              <a:ext uri="{FF2B5EF4-FFF2-40B4-BE49-F238E27FC236}">
                <a16:creationId xmlns:a16="http://schemas.microsoft.com/office/drawing/2014/main" id="{745C7AAE-964D-4DCE-A6D3-EF0D2287F118}"/>
              </a:ext>
            </a:extLst>
          </p:cNvPr>
          <p:cNvSpPr/>
          <p:nvPr/>
        </p:nvSpPr>
        <p:spPr>
          <a:xfrm>
            <a:off x="4110941" y="4633314"/>
            <a:ext cx="683523" cy="6060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b="1" dirty="0">
              <a:solidFill>
                <a:schemeClr val="tx1"/>
              </a:solidFill>
            </a:endParaRPr>
          </a:p>
        </p:txBody>
      </p:sp>
      <p:sp>
        <p:nvSpPr>
          <p:cNvPr id="14" name="Flecha: a la derecha 13">
            <a:extLst>
              <a:ext uri="{FF2B5EF4-FFF2-40B4-BE49-F238E27FC236}">
                <a16:creationId xmlns:a16="http://schemas.microsoft.com/office/drawing/2014/main" id="{D0436747-E3E7-4DF8-86B5-2F8F68A589CB}"/>
              </a:ext>
            </a:extLst>
          </p:cNvPr>
          <p:cNvSpPr/>
          <p:nvPr/>
        </p:nvSpPr>
        <p:spPr>
          <a:xfrm>
            <a:off x="8313170" y="4633314"/>
            <a:ext cx="683523" cy="6060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b="1" dirty="0">
              <a:solidFill>
                <a:schemeClr val="tx1"/>
              </a:solidFill>
            </a:endParaRPr>
          </a:p>
        </p:txBody>
      </p:sp>
    </p:spTree>
    <p:extLst>
      <p:ext uri="{BB962C8B-B14F-4D97-AF65-F5344CB8AC3E}">
        <p14:creationId xmlns:p14="http://schemas.microsoft.com/office/powerpoint/2010/main" val="2367792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COSTOS DE IMPLEMENTACIÓN</a:t>
            </a:r>
          </a:p>
        </p:txBody>
      </p:sp>
      <p:graphicFrame>
        <p:nvGraphicFramePr>
          <p:cNvPr id="19" name="Table 18">
            <a:extLst>
              <a:ext uri="{FF2B5EF4-FFF2-40B4-BE49-F238E27FC236}">
                <a16:creationId xmlns:a16="http://schemas.microsoft.com/office/drawing/2014/main" id="{73FF9570-70E9-438A-AA6A-D22FF96E0309}"/>
              </a:ext>
            </a:extLst>
          </p:cNvPr>
          <p:cNvGraphicFramePr>
            <a:graphicFrameLocks noGrp="1"/>
          </p:cNvGraphicFramePr>
          <p:nvPr>
            <p:extLst>
              <p:ext uri="{D42A27DB-BD31-4B8C-83A1-F6EECF244321}">
                <p14:modId xmlns:p14="http://schemas.microsoft.com/office/powerpoint/2010/main" val="2963701856"/>
              </p:ext>
            </p:extLst>
          </p:nvPr>
        </p:nvGraphicFramePr>
        <p:xfrm>
          <a:off x="449437" y="2675152"/>
          <a:ext cx="5062097" cy="3332480"/>
        </p:xfrm>
        <a:graphic>
          <a:graphicData uri="http://schemas.openxmlformats.org/drawingml/2006/table">
            <a:tbl>
              <a:tblPr firstRow="1" bandRow="1">
                <a:tableStyleId>{93296810-A885-4BE3-A3E7-6D5BEEA58F35}</a:tableStyleId>
              </a:tblPr>
              <a:tblGrid>
                <a:gridCol w="2184045">
                  <a:extLst>
                    <a:ext uri="{9D8B030D-6E8A-4147-A177-3AD203B41FA5}">
                      <a16:colId xmlns:a16="http://schemas.microsoft.com/office/drawing/2014/main" val="1079228141"/>
                    </a:ext>
                  </a:extLst>
                </a:gridCol>
                <a:gridCol w="1144861">
                  <a:extLst>
                    <a:ext uri="{9D8B030D-6E8A-4147-A177-3AD203B41FA5}">
                      <a16:colId xmlns:a16="http://schemas.microsoft.com/office/drawing/2014/main" val="459556683"/>
                    </a:ext>
                  </a:extLst>
                </a:gridCol>
                <a:gridCol w="1733191">
                  <a:extLst>
                    <a:ext uri="{9D8B030D-6E8A-4147-A177-3AD203B41FA5}">
                      <a16:colId xmlns:a16="http://schemas.microsoft.com/office/drawing/2014/main" val="390179169"/>
                    </a:ext>
                  </a:extLst>
                </a:gridCol>
              </a:tblGrid>
              <a:tr h="370840">
                <a:tc>
                  <a:txBody>
                    <a:bodyPr/>
                    <a:lstStyle/>
                    <a:p>
                      <a:r>
                        <a:rPr lang="es-MX" sz="1400" dirty="0"/>
                        <a:t>ITEMS REQUERIDOS</a:t>
                      </a:r>
                    </a:p>
                  </a:txBody>
                  <a:tcPr/>
                </a:tc>
                <a:tc>
                  <a:txBody>
                    <a:bodyPr/>
                    <a:lstStyle/>
                    <a:p>
                      <a:r>
                        <a:rPr lang="es-MX" sz="1400" dirty="0"/>
                        <a:t>VALOR</a:t>
                      </a:r>
                    </a:p>
                  </a:txBody>
                  <a:tcPr/>
                </a:tc>
                <a:tc>
                  <a:txBody>
                    <a:bodyPr/>
                    <a:lstStyle/>
                    <a:p>
                      <a:r>
                        <a:rPr lang="es-MX" sz="1400" dirty="0"/>
                        <a:t>OBSERVACIONES</a:t>
                      </a:r>
                    </a:p>
                  </a:txBody>
                  <a:tcPr/>
                </a:tc>
                <a:extLst>
                  <a:ext uri="{0D108BD9-81ED-4DB2-BD59-A6C34878D82A}">
                    <a16:rowId xmlns:a16="http://schemas.microsoft.com/office/drawing/2014/main" val="614954736"/>
                  </a:ext>
                </a:extLst>
              </a:tr>
              <a:tr h="731520">
                <a:tc>
                  <a:txBody>
                    <a:bodyPr/>
                    <a:lstStyle/>
                    <a:p>
                      <a:pPr algn="l"/>
                      <a:r>
                        <a:rPr lang="es-MX" sz="1400" dirty="0"/>
                        <a:t>Equipamiento de radio TVWS (hardware y software)</a:t>
                      </a:r>
                    </a:p>
                  </a:txBody>
                  <a:tcPr/>
                </a:tc>
                <a:tc rowSpan="4">
                  <a:txBody>
                    <a:bodyPr/>
                    <a:lstStyle/>
                    <a:p>
                      <a:endParaRPr lang="es-MX" sz="1400" dirty="0"/>
                    </a:p>
                    <a:p>
                      <a:endParaRPr lang="es-MX" sz="1400" dirty="0"/>
                    </a:p>
                    <a:p>
                      <a:endParaRPr lang="es-MX" sz="1400" dirty="0"/>
                    </a:p>
                    <a:p>
                      <a:endParaRPr lang="es-MX" sz="1400" dirty="0"/>
                    </a:p>
                    <a:p>
                      <a:r>
                        <a:rPr lang="es-MX" sz="1400" dirty="0"/>
                        <a:t>$ 5.820 </a:t>
                      </a:r>
                    </a:p>
                    <a:p>
                      <a:endParaRPr lang="es-MX" sz="1400" dirty="0"/>
                    </a:p>
                  </a:txBody>
                  <a:tcPr/>
                </a:tc>
                <a:tc rowSpan="4">
                  <a:txBody>
                    <a:bodyPr/>
                    <a:lstStyle/>
                    <a:p>
                      <a:endParaRPr lang="es-MX" sz="1400" dirty="0"/>
                    </a:p>
                    <a:p>
                      <a:pPr algn="just"/>
                      <a:endParaRPr lang="es-MX" sz="1400" dirty="0"/>
                    </a:p>
                    <a:p>
                      <a:pPr algn="just"/>
                      <a:r>
                        <a:rPr lang="es-MX" sz="1400" dirty="0"/>
                        <a:t>Incluye antenas y equipos requeridos para el funcionamiento de la estación base.</a:t>
                      </a:r>
                    </a:p>
                  </a:txBody>
                  <a:tcPr/>
                </a:tc>
                <a:extLst>
                  <a:ext uri="{0D108BD9-81ED-4DB2-BD59-A6C34878D82A}">
                    <a16:rowId xmlns:a16="http://schemas.microsoft.com/office/drawing/2014/main" val="381324277"/>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SWITCH</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75706288"/>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ANTENA</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527370992"/>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PC SERVIDOR</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300424657"/>
                  </a:ext>
                </a:extLst>
              </a:tr>
              <a:tr h="370840">
                <a:tc>
                  <a:txBody>
                    <a:bodyPr/>
                    <a:lstStyle/>
                    <a:p>
                      <a:r>
                        <a:rPr lang="es-MX" sz="1400" dirty="0"/>
                        <a:t>TORRE CELOSIA ESTANDAR</a:t>
                      </a:r>
                    </a:p>
                    <a:p>
                      <a:r>
                        <a:rPr lang="es-MX" sz="1400" dirty="0"/>
                        <a:t>40 METROS</a:t>
                      </a:r>
                    </a:p>
                  </a:txBody>
                  <a:tcPr/>
                </a:tc>
                <a:tc>
                  <a:txBody>
                    <a:bodyPr/>
                    <a:lstStyle/>
                    <a:p>
                      <a:endParaRPr lang="es-MX" sz="1400" dirty="0"/>
                    </a:p>
                    <a:p>
                      <a:r>
                        <a:rPr lang="es-MX" sz="1400" dirty="0"/>
                        <a:t>$ 68.039</a:t>
                      </a:r>
                    </a:p>
                  </a:txBody>
                  <a:tcPr/>
                </a:tc>
                <a:tc>
                  <a:txBody>
                    <a:bodyPr/>
                    <a:lstStyle/>
                    <a:p>
                      <a:r>
                        <a:rPr lang="es-MX" sz="1400" dirty="0"/>
                        <a:t>Incluye: estructura, adquisición de sitio, tramites-permisos legales .</a:t>
                      </a:r>
                    </a:p>
                  </a:txBody>
                  <a:tcPr/>
                </a:tc>
                <a:extLst>
                  <a:ext uri="{0D108BD9-81ED-4DB2-BD59-A6C34878D82A}">
                    <a16:rowId xmlns:a16="http://schemas.microsoft.com/office/drawing/2014/main" val="3055798032"/>
                  </a:ext>
                </a:extLst>
              </a:tr>
              <a:tr h="370840">
                <a:tc>
                  <a:txBody>
                    <a:bodyPr/>
                    <a:lstStyle/>
                    <a:p>
                      <a:r>
                        <a:rPr lang="es-MX" sz="1400" dirty="0"/>
                        <a:t>TOTAL</a:t>
                      </a:r>
                      <a:endParaRPr lang="es-MX" sz="1400" b="1" dirty="0"/>
                    </a:p>
                  </a:txBody>
                  <a:tcPr/>
                </a:tc>
                <a:tc>
                  <a:txBody>
                    <a:bodyPr/>
                    <a:lstStyle/>
                    <a:p>
                      <a:r>
                        <a:rPr lang="es-MX" sz="1400" dirty="0"/>
                        <a:t>$ 73.859</a:t>
                      </a:r>
                      <a:endParaRPr lang="es-MX" sz="1400" b="1" dirty="0"/>
                    </a:p>
                  </a:txBody>
                  <a:tcPr/>
                </a:tc>
                <a:tc>
                  <a:txBody>
                    <a:bodyPr/>
                    <a:lstStyle/>
                    <a:p>
                      <a:endParaRPr lang="es-MX" sz="1400" dirty="0"/>
                    </a:p>
                  </a:txBody>
                  <a:tcPr/>
                </a:tc>
                <a:extLst>
                  <a:ext uri="{0D108BD9-81ED-4DB2-BD59-A6C34878D82A}">
                    <a16:rowId xmlns:a16="http://schemas.microsoft.com/office/drawing/2014/main" val="2188743553"/>
                  </a:ext>
                </a:extLst>
              </a:tr>
            </a:tbl>
          </a:graphicData>
        </a:graphic>
      </p:graphicFrame>
      <p:sp>
        <p:nvSpPr>
          <p:cNvPr id="20" name="TextBox 19">
            <a:extLst>
              <a:ext uri="{FF2B5EF4-FFF2-40B4-BE49-F238E27FC236}">
                <a16:creationId xmlns:a16="http://schemas.microsoft.com/office/drawing/2014/main" id="{211F14A7-3450-4708-8242-A5A52832FE23}"/>
              </a:ext>
            </a:extLst>
          </p:cNvPr>
          <p:cNvSpPr txBox="1"/>
          <p:nvPr/>
        </p:nvSpPr>
        <p:spPr>
          <a:xfrm>
            <a:off x="408733" y="1728739"/>
            <a:ext cx="5406690" cy="830997"/>
          </a:xfrm>
          <a:prstGeom prst="rect">
            <a:avLst/>
          </a:prstGeom>
          <a:noFill/>
        </p:spPr>
        <p:txBody>
          <a:bodyPr wrap="square" rtlCol="0">
            <a:spAutoFit/>
          </a:bodyPr>
          <a:lstStyle/>
          <a:p>
            <a:pPr algn="just"/>
            <a:r>
              <a:rPr lang="es-MX" sz="1600" dirty="0"/>
              <a:t>Los costos planteados se han enfocado en la implementación de un único sector de TVWS el cual requiere de equipos e infraestructura.</a:t>
            </a:r>
          </a:p>
        </p:txBody>
      </p:sp>
      <p:graphicFrame>
        <p:nvGraphicFramePr>
          <p:cNvPr id="21" name="Table 20">
            <a:extLst>
              <a:ext uri="{FF2B5EF4-FFF2-40B4-BE49-F238E27FC236}">
                <a16:creationId xmlns:a16="http://schemas.microsoft.com/office/drawing/2014/main" id="{A509CDF7-D625-4B26-8688-44C38E5C2C75}"/>
              </a:ext>
            </a:extLst>
          </p:cNvPr>
          <p:cNvGraphicFramePr>
            <a:graphicFrameLocks noGrp="1"/>
          </p:cNvGraphicFramePr>
          <p:nvPr>
            <p:extLst/>
          </p:nvPr>
        </p:nvGraphicFramePr>
        <p:xfrm>
          <a:off x="6012546" y="1671413"/>
          <a:ext cx="5298285" cy="1473200"/>
        </p:xfrm>
        <a:graphic>
          <a:graphicData uri="http://schemas.openxmlformats.org/drawingml/2006/table">
            <a:tbl>
              <a:tblPr firstRow="1" bandRow="1">
                <a:tableStyleId>{93296810-A885-4BE3-A3E7-6D5BEEA58F35}</a:tableStyleId>
              </a:tblPr>
              <a:tblGrid>
                <a:gridCol w="1497770">
                  <a:extLst>
                    <a:ext uri="{9D8B030D-6E8A-4147-A177-3AD203B41FA5}">
                      <a16:colId xmlns:a16="http://schemas.microsoft.com/office/drawing/2014/main" val="1844656381"/>
                    </a:ext>
                  </a:extLst>
                </a:gridCol>
                <a:gridCol w="1616873">
                  <a:extLst>
                    <a:ext uri="{9D8B030D-6E8A-4147-A177-3AD203B41FA5}">
                      <a16:colId xmlns:a16="http://schemas.microsoft.com/office/drawing/2014/main" val="4098434524"/>
                    </a:ext>
                  </a:extLst>
                </a:gridCol>
                <a:gridCol w="2183642">
                  <a:extLst>
                    <a:ext uri="{9D8B030D-6E8A-4147-A177-3AD203B41FA5}">
                      <a16:colId xmlns:a16="http://schemas.microsoft.com/office/drawing/2014/main" val="3982864943"/>
                    </a:ext>
                  </a:extLst>
                </a:gridCol>
              </a:tblGrid>
              <a:tr h="370840">
                <a:tc>
                  <a:txBody>
                    <a:bodyPr/>
                    <a:lstStyle/>
                    <a:p>
                      <a:r>
                        <a:rPr lang="es-MX" sz="1400" dirty="0"/>
                        <a:t>ITEM</a:t>
                      </a:r>
                    </a:p>
                  </a:txBody>
                  <a:tcPr/>
                </a:tc>
                <a:tc>
                  <a:txBody>
                    <a:bodyPr/>
                    <a:lstStyle/>
                    <a:p>
                      <a:r>
                        <a:rPr lang="es-MX" sz="1400" dirty="0"/>
                        <a:t>VALOR</a:t>
                      </a:r>
                    </a:p>
                  </a:txBody>
                  <a:tcPr/>
                </a:tc>
                <a:tc>
                  <a:txBody>
                    <a:bodyPr/>
                    <a:lstStyle/>
                    <a:p>
                      <a:r>
                        <a:rPr lang="es-MX" sz="1400" dirty="0"/>
                        <a:t>OBSERVACIÓN</a:t>
                      </a:r>
                    </a:p>
                  </a:txBody>
                  <a:tcPr/>
                </a:tc>
                <a:extLst>
                  <a:ext uri="{0D108BD9-81ED-4DB2-BD59-A6C34878D82A}">
                    <a16:rowId xmlns:a16="http://schemas.microsoft.com/office/drawing/2014/main" val="3006765157"/>
                  </a:ext>
                </a:extLst>
              </a:tr>
              <a:tr h="370840">
                <a:tc>
                  <a:txBody>
                    <a:bodyPr/>
                    <a:lstStyle/>
                    <a:p>
                      <a:r>
                        <a:rPr lang="es-MX" sz="1400" dirty="0"/>
                        <a:t>Fibra Mono modo</a:t>
                      </a:r>
                    </a:p>
                    <a:p>
                      <a:r>
                        <a:rPr lang="es-MX" sz="1400" dirty="0"/>
                        <a:t>G.652</a:t>
                      </a:r>
                    </a:p>
                    <a:p>
                      <a:r>
                        <a:rPr lang="es-MX" sz="1400" dirty="0"/>
                        <a:t>(incluye postes)</a:t>
                      </a:r>
                    </a:p>
                  </a:txBody>
                  <a:tcPr/>
                </a:tc>
                <a:tc>
                  <a:txBody>
                    <a:bodyPr/>
                    <a:lstStyle/>
                    <a:p>
                      <a:endParaRPr lang="es-MX"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u="none" strike="noStrike" kern="1200" baseline="0" dirty="0"/>
                        <a:t>$ 40.000</a:t>
                      </a:r>
                      <a:endParaRPr lang="es-MX" sz="1800" b="0" i="0" u="none" strike="noStrike" kern="1200" baseline="0" dirty="0">
                        <a:solidFill>
                          <a:schemeClr val="dk1"/>
                        </a:solidFill>
                        <a:latin typeface="+mn-lt"/>
                        <a:ea typeface="+mn-ea"/>
                        <a:cs typeface="+mn-cs"/>
                      </a:endParaRPr>
                    </a:p>
                  </a:txBody>
                  <a:tcPr/>
                </a:tc>
                <a:tc>
                  <a:txBody>
                    <a:bodyPr/>
                    <a:lstStyle/>
                    <a:p>
                      <a:r>
                        <a:rPr lang="es-MX" sz="1400" dirty="0"/>
                        <a:t>Se ha considerado una extensión de nodo de fibra máxima de 4 km</a:t>
                      </a:r>
                    </a:p>
                  </a:txBody>
                  <a:tcPr/>
                </a:tc>
                <a:extLst>
                  <a:ext uri="{0D108BD9-81ED-4DB2-BD59-A6C34878D82A}">
                    <a16:rowId xmlns:a16="http://schemas.microsoft.com/office/drawing/2014/main" val="1995173614"/>
                  </a:ext>
                </a:extLst>
              </a:tr>
              <a:tr h="370840">
                <a:tc>
                  <a:txBody>
                    <a:bodyPr/>
                    <a:lstStyle/>
                    <a:p>
                      <a:r>
                        <a:rPr lang="es-MX" sz="1400" dirty="0"/>
                        <a:t>TOTAL </a:t>
                      </a:r>
                      <a:endParaRPr lang="es-MX" sz="1400" b="1" dirty="0"/>
                    </a:p>
                  </a:txBody>
                  <a:tcPr/>
                </a:tc>
                <a:tc>
                  <a:txBody>
                    <a:bodyPr/>
                    <a:lstStyle/>
                    <a:p>
                      <a:r>
                        <a:rPr lang="es-MX" sz="1400" dirty="0"/>
                        <a:t>$ 40.000</a:t>
                      </a:r>
                      <a:endParaRPr lang="es-MX" sz="1400" b="1" dirty="0"/>
                    </a:p>
                  </a:txBody>
                  <a:tcPr/>
                </a:tc>
                <a:tc>
                  <a:txBody>
                    <a:bodyPr/>
                    <a:lstStyle/>
                    <a:p>
                      <a:endParaRPr lang="es-MX" sz="1400" dirty="0"/>
                    </a:p>
                  </a:txBody>
                  <a:tcPr/>
                </a:tc>
                <a:extLst>
                  <a:ext uri="{0D108BD9-81ED-4DB2-BD59-A6C34878D82A}">
                    <a16:rowId xmlns:a16="http://schemas.microsoft.com/office/drawing/2014/main" val="1944516281"/>
                  </a:ext>
                </a:extLst>
              </a:tr>
            </a:tbl>
          </a:graphicData>
        </a:graphic>
      </p:graphicFrame>
      <p:sp>
        <p:nvSpPr>
          <p:cNvPr id="22" name="TextBox 21">
            <a:extLst>
              <a:ext uri="{FF2B5EF4-FFF2-40B4-BE49-F238E27FC236}">
                <a16:creationId xmlns:a16="http://schemas.microsoft.com/office/drawing/2014/main" id="{5A99274E-526B-4512-A232-E5B944BDEBB0}"/>
              </a:ext>
            </a:extLst>
          </p:cNvPr>
          <p:cNvSpPr txBox="1"/>
          <p:nvPr/>
        </p:nvSpPr>
        <p:spPr>
          <a:xfrm>
            <a:off x="5815423" y="1038440"/>
            <a:ext cx="5859433" cy="584775"/>
          </a:xfrm>
          <a:prstGeom prst="rect">
            <a:avLst/>
          </a:prstGeom>
          <a:noFill/>
        </p:spPr>
        <p:txBody>
          <a:bodyPr wrap="square" rtlCol="0">
            <a:spAutoFit/>
          </a:bodyPr>
          <a:lstStyle/>
          <a:p>
            <a:pPr algn="just"/>
            <a:r>
              <a:rPr lang="es-MX" sz="1600" dirty="0"/>
              <a:t>Para la implementación de las estaciones base en sectores óptimos se requiere de una extensión máxima de 4 Km del nodo de fibra.</a:t>
            </a:r>
          </a:p>
        </p:txBody>
      </p:sp>
      <p:sp>
        <p:nvSpPr>
          <p:cNvPr id="23" name="TextBox 22">
            <a:extLst>
              <a:ext uri="{FF2B5EF4-FFF2-40B4-BE49-F238E27FC236}">
                <a16:creationId xmlns:a16="http://schemas.microsoft.com/office/drawing/2014/main" id="{A7B720A5-2DD0-4DCA-87F3-FF7757C3418F}"/>
              </a:ext>
            </a:extLst>
          </p:cNvPr>
          <p:cNvSpPr txBox="1"/>
          <p:nvPr/>
        </p:nvSpPr>
        <p:spPr>
          <a:xfrm>
            <a:off x="277141" y="6123049"/>
            <a:ext cx="540669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solidFill>
                  <a:srgbClr val="FF0000"/>
                </a:solidFill>
              </a:rPr>
              <a:t>Con un aprovechamiento de al menos 25% de la capacidad del canal se requiere de $263.059 dólares</a:t>
            </a:r>
          </a:p>
        </p:txBody>
      </p:sp>
      <p:sp>
        <p:nvSpPr>
          <p:cNvPr id="24" name="TextBox 23">
            <a:extLst>
              <a:ext uri="{FF2B5EF4-FFF2-40B4-BE49-F238E27FC236}">
                <a16:creationId xmlns:a16="http://schemas.microsoft.com/office/drawing/2014/main" id="{54188735-A20C-49A3-B57D-EB5FE0206A63}"/>
              </a:ext>
            </a:extLst>
          </p:cNvPr>
          <p:cNvSpPr txBox="1"/>
          <p:nvPr/>
        </p:nvSpPr>
        <p:spPr>
          <a:xfrm>
            <a:off x="5906954" y="3332879"/>
            <a:ext cx="567637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600" i="1" dirty="0"/>
              <a:t>El costo de implementación en equipos requeridos por usuario es de $ 1492 dólares.</a:t>
            </a:r>
          </a:p>
        </p:txBody>
      </p:sp>
      <p:graphicFrame>
        <p:nvGraphicFramePr>
          <p:cNvPr id="25" name="Table 24">
            <a:extLst>
              <a:ext uri="{FF2B5EF4-FFF2-40B4-BE49-F238E27FC236}">
                <a16:creationId xmlns:a16="http://schemas.microsoft.com/office/drawing/2014/main" id="{E162A0CE-2B86-45A2-B3E4-2BFFF0759085}"/>
              </a:ext>
            </a:extLst>
          </p:cNvPr>
          <p:cNvGraphicFramePr>
            <a:graphicFrameLocks noGrp="1"/>
          </p:cNvGraphicFramePr>
          <p:nvPr>
            <p:extLst/>
          </p:nvPr>
        </p:nvGraphicFramePr>
        <p:xfrm>
          <a:off x="6274473" y="4040565"/>
          <a:ext cx="4774430" cy="2633392"/>
        </p:xfrm>
        <a:graphic>
          <a:graphicData uri="http://schemas.openxmlformats.org/drawingml/2006/table">
            <a:tbl>
              <a:tblPr firstRow="1" bandRow="1">
                <a:tableStyleId>{93296810-A885-4BE3-A3E7-6D5BEEA58F35}</a:tableStyleId>
              </a:tblPr>
              <a:tblGrid>
                <a:gridCol w="2059931">
                  <a:extLst>
                    <a:ext uri="{9D8B030D-6E8A-4147-A177-3AD203B41FA5}">
                      <a16:colId xmlns:a16="http://schemas.microsoft.com/office/drawing/2014/main" val="1079228141"/>
                    </a:ext>
                  </a:extLst>
                </a:gridCol>
                <a:gridCol w="1079801">
                  <a:extLst>
                    <a:ext uri="{9D8B030D-6E8A-4147-A177-3AD203B41FA5}">
                      <a16:colId xmlns:a16="http://schemas.microsoft.com/office/drawing/2014/main" val="459556683"/>
                    </a:ext>
                  </a:extLst>
                </a:gridCol>
                <a:gridCol w="1634698">
                  <a:extLst>
                    <a:ext uri="{9D8B030D-6E8A-4147-A177-3AD203B41FA5}">
                      <a16:colId xmlns:a16="http://schemas.microsoft.com/office/drawing/2014/main" val="390179169"/>
                    </a:ext>
                  </a:extLst>
                </a:gridCol>
              </a:tblGrid>
              <a:tr h="341336">
                <a:tc>
                  <a:txBody>
                    <a:bodyPr/>
                    <a:lstStyle/>
                    <a:p>
                      <a:r>
                        <a:rPr lang="es-MX" sz="1400" dirty="0"/>
                        <a:t>ITEMS REQUERIDOS</a:t>
                      </a:r>
                    </a:p>
                  </a:txBody>
                  <a:tcPr/>
                </a:tc>
                <a:tc>
                  <a:txBody>
                    <a:bodyPr/>
                    <a:lstStyle/>
                    <a:p>
                      <a:r>
                        <a:rPr lang="es-MX" sz="1400" dirty="0"/>
                        <a:t>VALOR</a:t>
                      </a:r>
                    </a:p>
                  </a:txBody>
                  <a:tcPr/>
                </a:tc>
                <a:tc>
                  <a:txBody>
                    <a:bodyPr/>
                    <a:lstStyle/>
                    <a:p>
                      <a:r>
                        <a:rPr lang="es-MX" sz="1400" dirty="0"/>
                        <a:t>OBSERVACIONES</a:t>
                      </a:r>
                    </a:p>
                  </a:txBody>
                  <a:tcPr/>
                </a:tc>
                <a:extLst>
                  <a:ext uri="{0D108BD9-81ED-4DB2-BD59-A6C34878D82A}">
                    <a16:rowId xmlns:a16="http://schemas.microsoft.com/office/drawing/2014/main" val="614954736"/>
                  </a:ext>
                </a:extLst>
              </a:tr>
              <a:tr h="673320">
                <a:tc>
                  <a:txBody>
                    <a:bodyPr/>
                    <a:lstStyle/>
                    <a:p>
                      <a:pPr algn="l"/>
                      <a:r>
                        <a:rPr lang="es-MX" sz="1400" dirty="0"/>
                        <a:t>Equipamiento de radio TVWS (hardware y software)</a:t>
                      </a:r>
                    </a:p>
                  </a:txBody>
                  <a:tcPr/>
                </a:tc>
                <a:tc rowSpan="5">
                  <a:txBody>
                    <a:bodyPr/>
                    <a:lstStyle/>
                    <a:p>
                      <a:endParaRPr lang="es-MX" sz="1400" dirty="0"/>
                    </a:p>
                    <a:p>
                      <a:endParaRPr lang="es-MX" sz="1400" dirty="0"/>
                    </a:p>
                    <a:p>
                      <a:endParaRPr lang="es-MX" sz="1400" dirty="0"/>
                    </a:p>
                    <a:p>
                      <a:endParaRPr lang="es-MX" sz="1400" dirty="0"/>
                    </a:p>
                    <a:p>
                      <a:r>
                        <a:rPr lang="es-MX" sz="1400" dirty="0"/>
                        <a:t>$ 1.492 </a:t>
                      </a:r>
                    </a:p>
                    <a:p>
                      <a:endParaRPr lang="es-MX" sz="1400" dirty="0"/>
                    </a:p>
                  </a:txBody>
                  <a:tcPr/>
                </a:tc>
                <a:tc rowSpan="5">
                  <a:txBody>
                    <a:bodyPr/>
                    <a:lstStyle/>
                    <a:p>
                      <a:endParaRPr lang="es-MX" sz="1400" dirty="0"/>
                    </a:p>
                    <a:p>
                      <a:pPr algn="just"/>
                      <a:endParaRPr lang="es-MX" sz="1400" dirty="0"/>
                    </a:p>
                    <a:p>
                      <a:pPr algn="just"/>
                      <a:r>
                        <a:rPr lang="es-MX" sz="1400" dirty="0"/>
                        <a:t>Incluye antenas y equipos requeridos para el funcionamiento de la estación base.</a:t>
                      </a:r>
                    </a:p>
                  </a:txBody>
                  <a:tcPr/>
                </a:tc>
                <a:extLst>
                  <a:ext uri="{0D108BD9-81ED-4DB2-BD59-A6C34878D82A}">
                    <a16:rowId xmlns:a16="http://schemas.microsoft.com/office/drawing/2014/main" val="381324277"/>
                  </a:ext>
                </a:extLst>
              </a:tr>
              <a:tr h="280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SWITCH</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75706288"/>
                  </a:ext>
                </a:extLst>
              </a:tr>
              <a:tr h="280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ANTENA</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527370992"/>
                  </a:ext>
                </a:extLst>
              </a:tr>
              <a:tr h="280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PC SERVIDOR</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300424657"/>
                  </a:ext>
                </a:extLst>
              </a:tr>
              <a:tr h="280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ACCESS POINT</a:t>
                      </a:r>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121637603"/>
                  </a:ext>
                </a:extLst>
              </a:tr>
              <a:tr h="341336">
                <a:tc>
                  <a:txBody>
                    <a:bodyPr/>
                    <a:lstStyle/>
                    <a:p>
                      <a:r>
                        <a:rPr lang="es-MX" sz="1400" dirty="0"/>
                        <a:t>TOTAL</a:t>
                      </a:r>
                      <a:endParaRPr lang="es-MX" sz="1400" b="1" dirty="0"/>
                    </a:p>
                  </a:txBody>
                  <a:tcPr/>
                </a:tc>
                <a:tc>
                  <a:txBody>
                    <a:bodyPr/>
                    <a:lstStyle/>
                    <a:p>
                      <a:r>
                        <a:rPr lang="es-MX" sz="1400" dirty="0"/>
                        <a:t>$ 1.492</a:t>
                      </a:r>
                      <a:endParaRPr lang="es-MX" sz="1400" b="1" dirty="0"/>
                    </a:p>
                  </a:txBody>
                  <a:tcPr/>
                </a:tc>
                <a:tc>
                  <a:txBody>
                    <a:bodyPr/>
                    <a:lstStyle/>
                    <a:p>
                      <a:endParaRPr lang="es-MX" sz="1400" dirty="0"/>
                    </a:p>
                  </a:txBody>
                  <a:tcPr/>
                </a:tc>
                <a:extLst>
                  <a:ext uri="{0D108BD9-81ED-4DB2-BD59-A6C34878D82A}">
                    <a16:rowId xmlns:a16="http://schemas.microsoft.com/office/drawing/2014/main" val="2188743553"/>
                  </a:ext>
                </a:extLst>
              </a:tr>
            </a:tbl>
          </a:graphicData>
        </a:graphic>
      </p:graphicFrame>
    </p:spTree>
    <p:extLst>
      <p:ext uri="{BB962C8B-B14F-4D97-AF65-F5344CB8AC3E}">
        <p14:creationId xmlns:p14="http://schemas.microsoft.com/office/powerpoint/2010/main" val="350109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a:solidFill>
                  <a:schemeClr val="tx1"/>
                </a:solidFill>
                <a:latin typeface="Arial" panose="020B0604020202020204" pitchFamily="34" charset="0"/>
                <a:cs typeface="Arial" panose="020B0604020202020204" pitchFamily="34" charset="0"/>
              </a:rPr>
              <a:t>6. CONCLUSIONES </a:t>
            </a:r>
          </a:p>
        </p:txBody>
      </p:sp>
      <p:sp>
        <p:nvSpPr>
          <p:cNvPr id="2" name="CuadroTexto 1">
            <a:extLst>
              <a:ext uri="{FF2B5EF4-FFF2-40B4-BE49-F238E27FC236}">
                <a16:creationId xmlns:a16="http://schemas.microsoft.com/office/drawing/2014/main" id="{FD71ABC0-01C9-4C02-9D45-FF2251CC6EC5}"/>
              </a:ext>
            </a:extLst>
          </p:cNvPr>
          <p:cNvSpPr txBox="1"/>
          <p:nvPr/>
        </p:nvSpPr>
        <p:spPr>
          <a:xfrm>
            <a:off x="277141" y="1696278"/>
            <a:ext cx="11464285" cy="4801314"/>
          </a:xfrm>
          <a:prstGeom prst="rect">
            <a:avLst/>
          </a:prstGeom>
          <a:noFill/>
        </p:spPr>
        <p:txBody>
          <a:bodyPr wrap="square" rtlCol="0">
            <a:spAutoFit/>
          </a:bodyPr>
          <a:lstStyle/>
          <a:p>
            <a:pPr marL="285750" indent="-285750" algn="just">
              <a:buFont typeface="Arial" panose="020B0604020202020204" pitchFamily="34" charset="0"/>
              <a:buChar char="•"/>
            </a:pPr>
            <a:r>
              <a:rPr lang="es-MX" dirty="0"/>
              <a:t>La regulación propuesta incluye a TVWS como un servicio de telecomunicaciones el cual prestará el servicio de acceso a Internet bajo el requerimiento de un registro ante los organismos pertinentes que regularan su implementación, y que permiten la participación tanto de la iniciativa pública o privada bajo este criterio. </a:t>
            </a:r>
          </a:p>
          <a:p>
            <a:pPr algn="just"/>
            <a:endParaRPr lang="es-MX" dirty="0"/>
          </a:p>
          <a:p>
            <a:pPr marL="285750" indent="-285750" algn="just">
              <a:buFont typeface="Arial" panose="020B0604020202020204" pitchFamily="34" charset="0"/>
              <a:buChar char="•"/>
            </a:pPr>
            <a:r>
              <a:rPr lang="es-MX" dirty="0"/>
              <a:t>Las bandas de operación de TVWS ha considerado a servicios que son de carácter primario y que pueden ser de carácter sensible por la importancia de sistemas que operan en estas bandas, de esta manera las restricciones realizadas permite establecer bandas de frecuencias en las que podrá operar TVWS, asegurando el funcionamiento de otros servicios que son de interés nacional.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Los costos previstos para el uso y la explotación del espectro han sido dejado en manos del ente regulador correspondiente, el cual puede establecer los mecanismos más convenientes para que el despliegue de TVWS pueda ser realizado de manera factible.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Como sectores potenciales de estudio se ha considerado a 366 parroquias para el despliegue de TVWS. Este criterio incluyo a las zonas de menor posibilidad de despliegues futuros con respecto al servicio móvil avanzado, </a:t>
            </a:r>
            <a:r>
              <a:rPr lang="es-MX" dirty="0" err="1"/>
              <a:t>evitandose</a:t>
            </a:r>
            <a:r>
              <a:rPr lang="es-MX" dirty="0"/>
              <a:t> así la competencia directa con TVWS. Las 366 parroquias priorizadas distinguen la presencia de infraestructura en 198 parroquias y que pueden brindar servicios a las 168 parroquias que carecen la misma. </a:t>
            </a:r>
          </a:p>
        </p:txBody>
      </p:sp>
    </p:spTree>
    <p:extLst>
      <p:ext uri="{BB962C8B-B14F-4D97-AF65-F5344CB8AC3E}">
        <p14:creationId xmlns:p14="http://schemas.microsoft.com/office/powerpoint/2010/main" val="316735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a:solidFill>
                  <a:schemeClr val="tx1"/>
                </a:solidFill>
                <a:latin typeface="Arial" panose="020B0604020202020204" pitchFamily="34" charset="0"/>
                <a:cs typeface="Arial" panose="020B0604020202020204" pitchFamily="34" charset="0"/>
              </a:rPr>
              <a:t>6. CONCLUSIONES </a:t>
            </a:r>
          </a:p>
        </p:txBody>
      </p:sp>
      <p:sp>
        <p:nvSpPr>
          <p:cNvPr id="2" name="CuadroTexto 1">
            <a:extLst>
              <a:ext uri="{FF2B5EF4-FFF2-40B4-BE49-F238E27FC236}">
                <a16:creationId xmlns:a16="http://schemas.microsoft.com/office/drawing/2014/main" id="{FD71ABC0-01C9-4C02-9D45-FF2251CC6EC5}"/>
              </a:ext>
            </a:extLst>
          </p:cNvPr>
          <p:cNvSpPr txBox="1"/>
          <p:nvPr/>
        </p:nvSpPr>
        <p:spPr>
          <a:xfrm>
            <a:off x="277141" y="1502688"/>
            <a:ext cx="11464285" cy="5355312"/>
          </a:xfrm>
          <a:prstGeom prst="rect">
            <a:avLst/>
          </a:prstGeom>
          <a:noFill/>
        </p:spPr>
        <p:txBody>
          <a:bodyPr wrap="square" rtlCol="0">
            <a:spAutoFit/>
          </a:bodyPr>
          <a:lstStyle/>
          <a:p>
            <a:pPr marL="285750" indent="-285750" algn="just">
              <a:buFont typeface="Arial" panose="020B0604020202020204" pitchFamily="34" charset="0"/>
              <a:buChar char="•"/>
            </a:pPr>
            <a:r>
              <a:rPr lang="es-MX" dirty="0"/>
              <a:t>Con el uso de un canal de 6 MHz pueden verse beneficiadas 390 familias que deseen hacer uso de TVWS, y que representan 1482 beneficiarios que podrán conectarse a internet con velocidades de 512/512 kbps. </a:t>
            </a:r>
          </a:p>
          <a:p>
            <a:pPr algn="just"/>
            <a:endParaRPr lang="es-MX" dirty="0"/>
          </a:p>
          <a:p>
            <a:pPr marL="285750" indent="-285750" algn="just">
              <a:buFont typeface="Arial" panose="020B0604020202020204" pitchFamily="34" charset="0"/>
              <a:buChar char="•"/>
            </a:pPr>
            <a:r>
              <a:rPr lang="es-MX" dirty="0"/>
              <a:t>Los resultados de cobertura obtenidos, han sido planteados en base a varias BS ubicada en los sectores más altos de estas parroquias y que permiten obtener mayores áreas cubiertas. Los receptores ubicados en los diferentes puntos consideran una altura por defecto de 10 metros sobre el nivel del suelo y que su receptor se encuentra ubicado en exteriores sobre azoteas.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Los escenarios presentados para el despliegue de TVWS y que hacen uso de QPSK presentan de hasta 35 km cuando existe línea de vista directa entre el transmisor y receptor. Este resultado obtenido se basa en que el uso de QPSK necesita una menor potencia de recepción, lo que la convierte una modulación más robusta y que permite alcanzar mayores distancias como se menciona en el estándar IEEE 802.22.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Con el uso de QPSK se puede dar cobertura a las seis parroquias pertenecientes al sector sur de Cotopaxi, en las cuales presenta los mayores niveles de recepción (-52 a -77dBm ) y que permite asegurar al menos 4 Mbps dentro de sus límites. 16 QAM por su parte disminuye sus límites a las Parroquias Pilaló, Angamarca, </a:t>
            </a:r>
            <a:r>
              <a:rPr lang="es-MX" dirty="0" err="1"/>
              <a:t>Pinllopata</a:t>
            </a:r>
            <a:r>
              <a:rPr lang="es-MX" dirty="0"/>
              <a:t> y algunos sectores pertenecientes a Ramón </a:t>
            </a:r>
            <a:r>
              <a:rPr lang="es-MX" dirty="0" err="1"/>
              <a:t>Campañana</a:t>
            </a:r>
            <a:r>
              <a:rPr lang="es-MX" dirty="0"/>
              <a:t> y El Corazón de que permite obtener tasas de transmisión de hasta 10.6 Mbps. Finalmente el uso de 64 QAM se ha centrado en las parroquias Pilaló y Angamarca que permite obtener tasas de transmisión de hasta 20 Mbps. </a:t>
            </a:r>
          </a:p>
        </p:txBody>
      </p:sp>
    </p:spTree>
    <p:extLst>
      <p:ext uri="{BB962C8B-B14F-4D97-AF65-F5344CB8AC3E}">
        <p14:creationId xmlns:p14="http://schemas.microsoft.com/office/powerpoint/2010/main" val="297870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a:solidFill>
                  <a:schemeClr val="tx1"/>
                </a:solidFill>
                <a:latin typeface="Arial" panose="020B0604020202020204" pitchFamily="34" charset="0"/>
                <a:cs typeface="Arial" panose="020B0604020202020204" pitchFamily="34" charset="0"/>
              </a:rPr>
              <a:t>RECOMENDACIONES</a:t>
            </a:r>
          </a:p>
        </p:txBody>
      </p:sp>
      <p:sp>
        <p:nvSpPr>
          <p:cNvPr id="3" name="CuadroTexto 2">
            <a:extLst>
              <a:ext uri="{FF2B5EF4-FFF2-40B4-BE49-F238E27FC236}">
                <a16:creationId xmlns:a16="http://schemas.microsoft.com/office/drawing/2014/main" id="{8EFD66BD-1AE7-4071-B292-16CEB45624AE}"/>
              </a:ext>
            </a:extLst>
          </p:cNvPr>
          <p:cNvSpPr txBox="1"/>
          <p:nvPr/>
        </p:nvSpPr>
        <p:spPr>
          <a:xfrm>
            <a:off x="277141" y="1669774"/>
            <a:ext cx="11623311" cy="5078313"/>
          </a:xfrm>
          <a:prstGeom prst="rect">
            <a:avLst/>
          </a:prstGeom>
          <a:noFill/>
        </p:spPr>
        <p:txBody>
          <a:bodyPr wrap="square" rtlCol="0">
            <a:spAutoFit/>
          </a:bodyPr>
          <a:lstStyle/>
          <a:p>
            <a:pPr marL="285750" indent="-285750" algn="just">
              <a:buFont typeface="Arial" panose="020B0604020202020204" pitchFamily="34" charset="0"/>
              <a:buChar char="•"/>
            </a:pPr>
            <a:r>
              <a:rPr lang="es-MX" dirty="0"/>
              <a:t>Las reglamentaciones a ser consideradas para la implementación de TVWS deberán optar por un periodo de vigencia indefinido, ya que limitaciones en periodos de operabilidad, no permitirá generar un mercado atrayente que produzca inversión por parte de diferentes emprendimientos interesados en incursionar con esta tecnología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A pesar que en el mercado aun no existen equipos móviles para el uso de TVWS, es necesario incluir su uso dentro de las regulaciones a implementarse. El interés por parte de los diferentes entes reguladores, permite continuar el desarrollo de los fabricantes de equipos que buscan encontrar soluciones ante múltiples escenarios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n-US" dirty="0"/>
              <a:t>La </a:t>
            </a:r>
            <a:r>
              <a:rPr lang="en-US" dirty="0" err="1"/>
              <a:t>propuesta</a:t>
            </a:r>
            <a:r>
              <a:rPr lang="en-US" dirty="0"/>
              <a:t> </a:t>
            </a:r>
            <a:r>
              <a:rPr lang="en-US" dirty="0" err="1"/>
              <a:t>regulatoria</a:t>
            </a:r>
            <a:r>
              <a:rPr lang="en-US" dirty="0"/>
              <a:t> a </a:t>
            </a:r>
            <a:r>
              <a:rPr lang="en-US" dirty="0" err="1"/>
              <a:t>implementar</a:t>
            </a:r>
            <a:r>
              <a:rPr lang="en-US" dirty="0"/>
              <a:t> ha </a:t>
            </a:r>
            <a:r>
              <a:rPr lang="en-US" dirty="0" err="1"/>
              <a:t>dejado</a:t>
            </a:r>
            <a:r>
              <a:rPr lang="en-US" dirty="0"/>
              <a:t> a </a:t>
            </a:r>
            <a:r>
              <a:rPr lang="en-US" dirty="0" err="1"/>
              <a:t>libre</a:t>
            </a:r>
            <a:r>
              <a:rPr lang="en-US" dirty="0"/>
              <a:t> </a:t>
            </a:r>
            <a:r>
              <a:rPr lang="en-US" dirty="0" err="1"/>
              <a:t>disposición</a:t>
            </a:r>
            <a:r>
              <a:rPr lang="en-US" dirty="0"/>
              <a:t> de </a:t>
            </a:r>
            <a:r>
              <a:rPr lang="en-US" dirty="0" err="1"/>
              <a:t>los</a:t>
            </a:r>
            <a:r>
              <a:rPr lang="en-US" dirty="0"/>
              <a:t> </a:t>
            </a:r>
            <a:r>
              <a:rPr lang="en-US" dirty="0" err="1"/>
              <a:t>entes</a:t>
            </a:r>
            <a:r>
              <a:rPr lang="en-US" dirty="0"/>
              <a:t> </a:t>
            </a:r>
            <a:r>
              <a:rPr lang="en-US" dirty="0" err="1"/>
              <a:t>reguladores</a:t>
            </a:r>
            <a:r>
              <a:rPr lang="en-US" dirty="0"/>
              <a:t> el </a:t>
            </a:r>
            <a:r>
              <a:rPr lang="en-US" dirty="0" err="1"/>
              <a:t>costo</a:t>
            </a:r>
            <a:r>
              <a:rPr lang="en-US" dirty="0"/>
              <a:t> </a:t>
            </a:r>
            <a:r>
              <a:rPr lang="en-US" dirty="0" err="1"/>
              <a:t>por</a:t>
            </a:r>
            <a:r>
              <a:rPr lang="en-US" dirty="0"/>
              <a:t> </a:t>
            </a:r>
            <a:r>
              <a:rPr lang="en-US" dirty="0" err="1"/>
              <a:t>uso</a:t>
            </a:r>
            <a:r>
              <a:rPr lang="en-US" dirty="0"/>
              <a:t> de </a:t>
            </a:r>
            <a:r>
              <a:rPr lang="en-US" dirty="0" err="1"/>
              <a:t>espectro</a:t>
            </a:r>
            <a:r>
              <a:rPr lang="en-US" dirty="0"/>
              <a:t>, sin embargo, se </a:t>
            </a:r>
            <a:r>
              <a:rPr lang="en-US" dirty="0" err="1"/>
              <a:t>recomienda</a:t>
            </a:r>
            <a:r>
              <a:rPr lang="en-US" dirty="0"/>
              <a:t> el </a:t>
            </a:r>
            <a:r>
              <a:rPr lang="en-US" dirty="0" err="1"/>
              <a:t>criterio</a:t>
            </a:r>
            <a:r>
              <a:rPr lang="en-US" dirty="0"/>
              <a:t> de </a:t>
            </a:r>
            <a:r>
              <a:rPr lang="en-US" dirty="0" err="1"/>
              <a:t>espectro</a:t>
            </a:r>
            <a:r>
              <a:rPr lang="en-US" dirty="0"/>
              <a:t> de </a:t>
            </a:r>
            <a:r>
              <a:rPr lang="en-US" dirty="0" err="1"/>
              <a:t>uso</a:t>
            </a:r>
            <a:r>
              <a:rPr lang="en-US" dirty="0"/>
              <a:t> </a:t>
            </a:r>
            <a:r>
              <a:rPr lang="en-US" dirty="0" err="1"/>
              <a:t>libre</a:t>
            </a:r>
            <a:r>
              <a:rPr lang="en-US" dirty="0"/>
              <a:t>, </a:t>
            </a:r>
            <a:r>
              <a:rPr lang="en-US" dirty="0" err="1"/>
              <a:t>en</a:t>
            </a:r>
            <a:r>
              <a:rPr lang="en-US" dirty="0"/>
              <a:t> el que el </a:t>
            </a:r>
            <a:r>
              <a:rPr lang="en-US" dirty="0" err="1"/>
              <a:t>cobro</a:t>
            </a:r>
            <a:r>
              <a:rPr lang="en-US" dirty="0"/>
              <a:t> </a:t>
            </a:r>
            <a:r>
              <a:rPr lang="en-US" dirty="0" err="1"/>
              <a:t>por</a:t>
            </a:r>
            <a:r>
              <a:rPr lang="en-US" dirty="0"/>
              <a:t> </a:t>
            </a:r>
            <a:r>
              <a:rPr lang="en-US" dirty="0" err="1"/>
              <a:t>su</a:t>
            </a:r>
            <a:r>
              <a:rPr lang="en-US" dirty="0"/>
              <a:t> </a:t>
            </a:r>
            <a:r>
              <a:rPr lang="en-US" dirty="0" err="1"/>
              <a:t>explotación</a:t>
            </a:r>
            <a:r>
              <a:rPr lang="en-US" dirty="0"/>
              <a:t> no </a:t>
            </a:r>
            <a:r>
              <a:rPr lang="en-US" dirty="0" err="1"/>
              <a:t>es</a:t>
            </a:r>
            <a:r>
              <a:rPr lang="en-US" dirty="0"/>
              <a:t> </a:t>
            </a:r>
            <a:r>
              <a:rPr lang="en-US" dirty="0" err="1"/>
              <a:t>requerido</a:t>
            </a:r>
            <a:r>
              <a:rPr lang="en-US" dirty="0"/>
              <a:t> y que </a:t>
            </a:r>
            <a:r>
              <a:rPr lang="en-US" dirty="0" err="1"/>
              <a:t>permite</a:t>
            </a:r>
            <a:r>
              <a:rPr lang="en-US" dirty="0"/>
              <a:t> </a:t>
            </a:r>
            <a:r>
              <a:rPr lang="en-US" dirty="0" err="1"/>
              <a:t>disminuir</a:t>
            </a:r>
            <a:r>
              <a:rPr lang="en-US" dirty="0"/>
              <a:t> </a:t>
            </a:r>
            <a:r>
              <a:rPr lang="en-US" dirty="0" err="1"/>
              <a:t>los</a:t>
            </a:r>
            <a:r>
              <a:rPr lang="en-US" dirty="0"/>
              <a:t> </a:t>
            </a:r>
            <a:r>
              <a:rPr lang="en-US" dirty="0" err="1"/>
              <a:t>costos</a:t>
            </a:r>
            <a:r>
              <a:rPr lang="en-US" dirty="0"/>
              <a:t> de </a:t>
            </a:r>
            <a:r>
              <a:rPr lang="en-US" dirty="0" err="1"/>
              <a:t>inversión</a:t>
            </a:r>
            <a:r>
              <a:rPr lang="en-US" dirty="0"/>
              <a:t> para el </a:t>
            </a:r>
            <a:r>
              <a:rPr lang="en-US" dirty="0" err="1"/>
              <a:t>despliegue</a:t>
            </a:r>
            <a:r>
              <a:rPr lang="en-US" dirty="0"/>
              <a:t> de TVWS, </a:t>
            </a:r>
            <a:r>
              <a:rPr lang="en-US" dirty="0" err="1"/>
              <a:t>atrayendo</a:t>
            </a:r>
            <a:r>
              <a:rPr lang="en-US" dirty="0"/>
              <a:t> la </a:t>
            </a:r>
            <a:r>
              <a:rPr lang="en-US" dirty="0" err="1"/>
              <a:t>inversión</a:t>
            </a:r>
            <a:r>
              <a:rPr lang="en-US" dirty="0"/>
              <a:t> de </a:t>
            </a:r>
            <a:r>
              <a:rPr lang="en-US" dirty="0" err="1"/>
              <a:t>pequeños</a:t>
            </a:r>
            <a:r>
              <a:rPr lang="en-US" dirty="0"/>
              <a:t> o </a:t>
            </a:r>
            <a:r>
              <a:rPr lang="en-US" dirty="0" err="1"/>
              <a:t>grandes</a:t>
            </a:r>
            <a:r>
              <a:rPr lang="en-US" dirty="0"/>
              <a:t> </a:t>
            </a:r>
            <a:r>
              <a:rPr lang="en-US" dirty="0" err="1"/>
              <a:t>emprendiemientos</a:t>
            </a:r>
            <a:r>
              <a:rPr lang="en-US" dirty="0"/>
              <a:t> que </a:t>
            </a:r>
            <a:r>
              <a:rPr lang="en-US" dirty="0" err="1"/>
              <a:t>deseen</a:t>
            </a:r>
            <a:r>
              <a:rPr lang="en-US" dirty="0"/>
              <a:t> </a:t>
            </a:r>
            <a:r>
              <a:rPr lang="en-US" dirty="0" err="1"/>
              <a:t>incursionar</a:t>
            </a:r>
            <a:r>
              <a:rPr lang="en-US" dirty="0"/>
              <a:t> con </a:t>
            </a:r>
            <a:r>
              <a:rPr lang="en-US" dirty="0" err="1"/>
              <a:t>esta</a:t>
            </a:r>
            <a:r>
              <a:rPr lang="en-US" dirty="0"/>
              <a:t> </a:t>
            </a:r>
            <a:r>
              <a:rPr lang="en-US" dirty="0" err="1"/>
              <a:t>tecnología</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s-MX" dirty="0"/>
              <a:t>Las parroquias descritas como potenciales para la implementación de TVWS que presentan infraestructura desplegada para el uso de Internet, podrán prestar servicios a aquellas que no poseen acceso en su jurisdicción, de esta manera se podrá aprovechar recursos y aumentar el acceso de la población a Internet mediante las ventajas de la propagación que las bandas de VHF y UHF proporcionan. </a:t>
            </a:r>
            <a:endParaRPr lang="en-US" dirty="0"/>
          </a:p>
          <a:p>
            <a:pPr algn="just"/>
            <a:endParaRPr lang="en-US" dirty="0"/>
          </a:p>
        </p:txBody>
      </p:sp>
    </p:spTree>
    <p:extLst>
      <p:ext uri="{BB962C8B-B14F-4D97-AF65-F5344CB8AC3E}">
        <p14:creationId xmlns:p14="http://schemas.microsoft.com/office/powerpoint/2010/main" val="2177380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a:solidFill>
                  <a:schemeClr val="tx1"/>
                </a:solidFill>
                <a:latin typeface="Arial" panose="020B0604020202020204" pitchFamily="34" charset="0"/>
                <a:cs typeface="Arial" panose="020B0604020202020204" pitchFamily="34" charset="0"/>
              </a:rPr>
              <a:t>RECOMENDACIONES</a:t>
            </a:r>
          </a:p>
        </p:txBody>
      </p:sp>
      <p:sp>
        <p:nvSpPr>
          <p:cNvPr id="3" name="CuadroTexto 2">
            <a:extLst>
              <a:ext uri="{FF2B5EF4-FFF2-40B4-BE49-F238E27FC236}">
                <a16:creationId xmlns:a16="http://schemas.microsoft.com/office/drawing/2014/main" id="{8EFD66BD-1AE7-4071-B292-16CEB45624AE}"/>
              </a:ext>
            </a:extLst>
          </p:cNvPr>
          <p:cNvSpPr txBox="1"/>
          <p:nvPr/>
        </p:nvSpPr>
        <p:spPr>
          <a:xfrm>
            <a:off x="277141" y="1669774"/>
            <a:ext cx="11623311" cy="3416320"/>
          </a:xfrm>
          <a:prstGeom prst="rect">
            <a:avLst/>
          </a:prstGeom>
          <a:noFill/>
        </p:spPr>
        <p:txBody>
          <a:bodyPr wrap="square" rtlCol="0">
            <a:spAutoFit/>
          </a:bodyPr>
          <a:lstStyle/>
          <a:p>
            <a:pPr marL="285750" indent="-285750" algn="just">
              <a:buFont typeface="Arial" panose="020B0604020202020204" pitchFamily="34" charset="0"/>
              <a:buChar char="•"/>
            </a:pPr>
            <a:r>
              <a:rPr lang="es-MX" dirty="0"/>
              <a:t>Para implementaciones futuras de TVWS es necesario realizar un análisis de interferencias correspondiente bajo un ambiente controlado. Las mediciones a ser realizadas deberá considerar los niveles de protección necesarios, para que TVWS no cause interferencia a los servicios de radiodifusión que son de carácter primario y que operan tanto en canales adyacentes y no adyacentes.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Las pruebas realizadas en un ambiente controlado, deberán ser verificadas mediante mediciones reales en campo. Con esta premisa se podrá comprobar el comportamiento de TVWS en un escenario típico en las zonas descritas como potenciales.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Para mejores prestaciones de TVWS es necesario realizar la provisión de internet a la BS mediante enlaces dedicados a este propósito o uso de los nodos de fibra, de esta forma se puede prestar velocidades óptimas de banda ancha a los usuarios finales. </a:t>
            </a:r>
            <a:endParaRPr lang="en-US" dirty="0"/>
          </a:p>
        </p:txBody>
      </p:sp>
    </p:spTree>
    <p:extLst>
      <p:ext uri="{BB962C8B-B14F-4D97-AF65-F5344CB8AC3E}">
        <p14:creationId xmlns:p14="http://schemas.microsoft.com/office/powerpoint/2010/main" val="15559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127182" y="889476"/>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TECNOLOGÍAS DE ULTIMA MILLA</a:t>
            </a: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WIFI">
            <a:extLst>
              <a:ext uri="{FF2B5EF4-FFF2-40B4-BE49-F238E27FC236}">
                <a16:creationId xmlns:a16="http://schemas.microsoft.com/office/drawing/2014/main" id="{E25DA1FC-EB78-46B6-BB83-D8AC21C48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6535" y="2401439"/>
            <a:ext cx="1865973" cy="11974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ADSL">
            <a:extLst>
              <a:ext uri="{FF2B5EF4-FFF2-40B4-BE49-F238E27FC236}">
                <a16:creationId xmlns:a16="http://schemas.microsoft.com/office/drawing/2014/main" id="{559E577A-3FD8-4BC6-8BF7-4B2E9831C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88" y="2369114"/>
            <a:ext cx="1700213"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fibra optica">
            <a:extLst>
              <a:ext uri="{FF2B5EF4-FFF2-40B4-BE49-F238E27FC236}">
                <a16:creationId xmlns:a16="http://schemas.microsoft.com/office/drawing/2014/main" id="{699D1B4D-FFD3-4DCD-8FE6-29484274D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949" y="4492037"/>
            <a:ext cx="2124298" cy="13783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REDES CELULARES">
            <a:extLst>
              <a:ext uri="{FF2B5EF4-FFF2-40B4-BE49-F238E27FC236}">
                <a16:creationId xmlns:a16="http://schemas.microsoft.com/office/drawing/2014/main" id="{73574569-B20A-411C-A7FD-4DAE642D0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371" y="4403775"/>
            <a:ext cx="1454009" cy="164688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sultado de imagen para REDES SATELITALES">
            <a:extLst>
              <a:ext uri="{FF2B5EF4-FFF2-40B4-BE49-F238E27FC236}">
                <a16:creationId xmlns:a16="http://schemas.microsoft.com/office/drawing/2014/main" id="{7A330D57-E58C-48CB-B542-F0D25947CC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3504" y="2263474"/>
            <a:ext cx="1752979" cy="171402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62F30469-272E-41AE-B9A3-64897131E682}"/>
              </a:ext>
            </a:extLst>
          </p:cNvPr>
          <p:cNvSpPr txBox="1"/>
          <p:nvPr/>
        </p:nvSpPr>
        <p:spPr>
          <a:xfrm>
            <a:off x="616660" y="1900237"/>
            <a:ext cx="1671638" cy="369332"/>
          </a:xfrm>
          <a:prstGeom prst="rect">
            <a:avLst/>
          </a:prstGeom>
          <a:noFill/>
        </p:spPr>
        <p:txBody>
          <a:bodyPr wrap="square" rtlCol="0">
            <a:spAutoFit/>
          </a:bodyPr>
          <a:lstStyle/>
          <a:p>
            <a:pPr algn="ctr"/>
            <a:r>
              <a:rPr lang="es-MX" b="1" dirty="0"/>
              <a:t>COBRE</a:t>
            </a:r>
          </a:p>
        </p:txBody>
      </p:sp>
      <p:sp>
        <p:nvSpPr>
          <p:cNvPr id="27" name="CuadroTexto 26">
            <a:extLst>
              <a:ext uri="{FF2B5EF4-FFF2-40B4-BE49-F238E27FC236}">
                <a16:creationId xmlns:a16="http://schemas.microsoft.com/office/drawing/2014/main" id="{A3E346C9-D559-4BB8-A22C-293A39DF2711}"/>
              </a:ext>
            </a:extLst>
          </p:cNvPr>
          <p:cNvSpPr txBox="1"/>
          <p:nvPr/>
        </p:nvSpPr>
        <p:spPr>
          <a:xfrm>
            <a:off x="3042173" y="4021372"/>
            <a:ext cx="1671638" cy="369332"/>
          </a:xfrm>
          <a:prstGeom prst="rect">
            <a:avLst/>
          </a:prstGeom>
          <a:noFill/>
        </p:spPr>
        <p:txBody>
          <a:bodyPr wrap="square" rtlCol="0">
            <a:spAutoFit/>
          </a:bodyPr>
          <a:lstStyle/>
          <a:p>
            <a:pPr algn="ctr"/>
            <a:r>
              <a:rPr lang="es-MX" b="1" dirty="0"/>
              <a:t>FIBRA ÓPTICA</a:t>
            </a:r>
          </a:p>
        </p:txBody>
      </p:sp>
      <p:sp>
        <p:nvSpPr>
          <p:cNvPr id="28" name="CuadroTexto 27">
            <a:extLst>
              <a:ext uri="{FF2B5EF4-FFF2-40B4-BE49-F238E27FC236}">
                <a16:creationId xmlns:a16="http://schemas.microsoft.com/office/drawing/2014/main" id="{073E62F1-41B7-4A68-9C66-9F731F81A0E6}"/>
              </a:ext>
            </a:extLst>
          </p:cNvPr>
          <p:cNvSpPr txBox="1"/>
          <p:nvPr/>
        </p:nvSpPr>
        <p:spPr>
          <a:xfrm>
            <a:off x="5405088" y="1893782"/>
            <a:ext cx="2095641" cy="369332"/>
          </a:xfrm>
          <a:prstGeom prst="rect">
            <a:avLst/>
          </a:prstGeom>
          <a:noFill/>
        </p:spPr>
        <p:txBody>
          <a:bodyPr wrap="square" rtlCol="0">
            <a:spAutoFit/>
          </a:bodyPr>
          <a:lstStyle/>
          <a:p>
            <a:pPr algn="ctr"/>
            <a:r>
              <a:rPr lang="es-MX" b="1" dirty="0"/>
              <a:t>REDES SATELITALES</a:t>
            </a:r>
          </a:p>
        </p:txBody>
      </p:sp>
      <p:sp>
        <p:nvSpPr>
          <p:cNvPr id="29" name="CuadroTexto 28">
            <a:extLst>
              <a:ext uri="{FF2B5EF4-FFF2-40B4-BE49-F238E27FC236}">
                <a16:creationId xmlns:a16="http://schemas.microsoft.com/office/drawing/2014/main" id="{323B41D2-2535-4E76-9862-3177B59B24CF}"/>
              </a:ext>
            </a:extLst>
          </p:cNvPr>
          <p:cNvSpPr txBox="1"/>
          <p:nvPr/>
        </p:nvSpPr>
        <p:spPr>
          <a:xfrm>
            <a:off x="7711413" y="3984206"/>
            <a:ext cx="1975926" cy="369332"/>
          </a:xfrm>
          <a:prstGeom prst="rect">
            <a:avLst/>
          </a:prstGeom>
          <a:noFill/>
        </p:spPr>
        <p:txBody>
          <a:bodyPr wrap="square" rtlCol="0">
            <a:spAutoFit/>
          </a:bodyPr>
          <a:lstStyle/>
          <a:p>
            <a:pPr algn="ctr"/>
            <a:r>
              <a:rPr lang="es-MX" b="1" dirty="0"/>
              <a:t>REDES CELULARES</a:t>
            </a:r>
          </a:p>
        </p:txBody>
      </p:sp>
      <p:sp>
        <p:nvSpPr>
          <p:cNvPr id="30" name="CuadroTexto 29">
            <a:extLst>
              <a:ext uri="{FF2B5EF4-FFF2-40B4-BE49-F238E27FC236}">
                <a16:creationId xmlns:a16="http://schemas.microsoft.com/office/drawing/2014/main" id="{385C0AF0-735C-4901-8EE6-46D1F032C87E}"/>
              </a:ext>
            </a:extLst>
          </p:cNvPr>
          <p:cNvSpPr txBox="1"/>
          <p:nvPr/>
        </p:nvSpPr>
        <p:spPr>
          <a:xfrm>
            <a:off x="9903702" y="1919062"/>
            <a:ext cx="1671638" cy="369332"/>
          </a:xfrm>
          <a:prstGeom prst="rect">
            <a:avLst/>
          </a:prstGeom>
          <a:noFill/>
        </p:spPr>
        <p:txBody>
          <a:bodyPr wrap="square" rtlCol="0">
            <a:spAutoFit/>
          </a:bodyPr>
          <a:lstStyle/>
          <a:p>
            <a:pPr algn="ctr"/>
            <a:r>
              <a:rPr lang="es-MX" b="1" dirty="0"/>
              <a:t>WI-FI</a:t>
            </a:r>
          </a:p>
        </p:txBody>
      </p:sp>
      <p:sp>
        <p:nvSpPr>
          <p:cNvPr id="12" name="CuadroTexto 11">
            <a:extLst>
              <a:ext uri="{FF2B5EF4-FFF2-40B4-BE49-F238E27FC236}">
                <a16:creationId xmlns:a16="http://schemas.microsoft.com/office/drawing/2014/main" id="{BE378ABA-9DC0-4C91-B2F0-C6F4663BE07D}"/>
              </a:ext>
            </a:extLst>
          </p:cNvPr>
          <p:cNvSpPr txBox="1"/>
          <p:nvPr/>
        </p:nvSpPr>
        <p:spPr>
          <a:xfrm>
            <a:off x="490330" y="4168872"/>
            <a:ext cx="1890530" cy="646331"/>
          </a:xfrm>
          <a:prstGeom prst="rect">
            <a:avLst/>
          </a:prstGeom>
          <a:noFill/>
        </p:spPr>
        <p:txBody>
          <a:bodyPr wrap="square" rtlCol="0">
            <a:spAutoFit/>
          </a:bodyPr>
          <a:lstStyle/>
          <a:p>
            <a:pPr algn="ctr"/>
            <a:r>
              <a:rPr lang="es-MX" dirty="0"/>
              <a:t>Distancias típicas de 3 km ADSL</a:t>
            </a:r>
          </a:p>
        </p:txBody>
      </p:sp>
      <p:sp>
        <p:nvSpPr>
          <p:cNvPr id="13" name="CuadroTexto 12">
            <a:extLst>
              <a:ext uri="{FF2B5EF4-FFF2-40B4-BE49-F238E27FC236}">
                <a16:creationId xmlns:a16="http://schemas.microsoft.com/office/drawing/2014/main" id="{609C0428-AF8E-4845-A724-1A91E4575134}"/>
              </a:ext>
            </a:extLst>
          </p:cNvPr>
          <p:cNvSpPr txBox="1"/>
          <p:nvPr/>
        </p:nvSpPr>
        <p:spPr>
          <a:xfrm>
            <a:off x="2902225" y="5971693"/>
            <a:ext cx="2031021" cy="646331"/>
          </a:xfrm>
          <a:prstGeom prst="rect">
            <a:avLst/>
          </a:prstGeom>
          <a:noFill/>
        </p:spPr>
        <p:txBody>
          <a:bodyPr wrap="square" rtlCol="0">
            <a:spAutoFit/>
          </a:bodyPr>
          <a:lstStyle/>
          <a:p>
            <a:r>
              <a:rPr lang="es-MX" dirty="0"/>
              <a:t>Distancia máxima 30 km redes GPON</a:t>
            </a:r>
          </a:p>
        </p:txBody>
      </p:sp>
      <p:sp>
        <p:nvSpPr>
          <p:cNvPr id="14" name="CuadroTexto 13">
            <a:extLst>
              <a:ext uri="{FF2B5EF4-FFF2-40B4-BE49-F238E27FC236}">
                <a16:creationId xmlns:a16="http://schemas.microsoft.com/office/drawing/2014/main" id="{1C0A47B5-F1F8-49C7-8429-6E2973AF4364}"/>
              </a:ext>
            </a:extLst>
          </p:cNvPr>
          <p:cNvSpPr txBox="1"/>
          <p:nvPr/>
        </p:nvSpPr>
        <p:spPr>
          <a:xfrm>
            <a:off x="5405088" y="4156034"/>
            <a:ext cx="1853667" cy="923330"/>
          </a:xfrm>
          <a:prstGeom prst="rect">
            <a:avLst/>
          </a:prstGeom>
          <a:noFill/>
        </p:spPr>
        <p:txBody>
          <a:bodyPr wrap="square" rtlCol="0">
            <a:spAutoFit/>
          </a:bodyPr>
          <a:lstStyle/>
          <a:p>
            <a:pPr algn="ctr"/>
            <a:r>
              <a:rPr lang="es-MX" dirty="0"/>
              <a:t>Conectividad a cualquier parte del planeta.</a:t>
            </a:r>
          </a:p>
        </p:txBody>
      </p:sp>
      <p:sp>
        <p:nvSpPr>
          <p:cNvPr id="15" name="CuadroTexto 14">
            <a:extLst>
              <a:ext uri="{FF2B5EF4-FFF2-40B4-BE49-F238E27FC236}">
                <a16:creationId xmlns:a16="http://schemas.microsoft.com/office/drawing/2014/main" id="{BFC63D4C-D9F1-4558-B3FA-B6F1FE1C6533}"/>
              </a:ext>
            </a:extLst>
          </p:cNvPr>
          <p:cNvSpPr txBox="1"/>
          <p:nvPr/>
        </p:nvSpPr>
        <p:spPr>
          <a:xfrm>
            <a:off x="7500729" y="6268429"/>
            <a:ext cx="2186610" cy="646331"/>
          </a:xfrm>
          <a:prstGeom prst="rect">
            <a:avLst/>
          </a:prstGeom>
          <a:noFill/>
        </p:spPr>
        <p:txBody>
          <a:bodyPr wrap="square" rtlCol="0">
            <a:spAutoFit/>
          </a:bodyPr>
          <a:lstStyle/>
          <a:p>
            <a:pPr algn="ctr"/>
            <a:r>
              <a:rPr lang="es-MX" dirty="0"/>
              <a:t>Frecuencias altas LTE 1,5 en zonas urbanas</a:t>
            </a:r>
          </a:p>
        </p:txBody>
      </p:sp>
      <p:sp>
        <p:nvSpPr>
          <p:cNvPr id="16" name="CuadroTexto 15">
            <a:extLst>
              <a:ext uri="{FF2B5EF4-FFF2-40B4-BE49-F238E27FC236}">
                <a16:creationId xmlns:a16="http://schemas.microsoft.com/office/drawing/2014/main" id="{6F54403A-4903-4D81-A59B-A6C1A9790FD1}"/>
              </a:ext>
            </a:extLst>
          </p:cNvPr>
          <p:cNvSpPr txBox="1"/>
          <p:nvPr/>
        </p:nvSpPr>
        <p:spPr>
          <a:xfrm>
            <a:off x="10111409" y="3984206"/>
            <a:ext cx="1454009" cy="646331"/>
          </a:xfrm>
          <a:prstGeom prst="rect">
            <a:avLst/>
          </a:prstGeom>
          <a:noFill/>
        </p:spPr>
        <p:txBody>
          <a:bodyPr wrap="square" rtlCol="0">
            <a:spAutoFit/>
          </a:bodyPr>
          <a:lstStyle/>
          <a:p>
            <a:pPr algn="ctr"/>
            <a:r>
              <a:rPr lang="es-MX" dirty="0"/>
              <a:t>100 metros idealmente.</a:t>
            </a:r>
          </a:p>
        </p:txBody>
      </p:sp>
    </p:spTree>
    <p:extLst>
      <p:ext uri="{BB962C8B-B14F-4D97-AF65-F5344CB8AC3E}">
        <p14:creationId xmlns:p14="http://schemas.microsoft.com/office/powerpoint/2010/main" val="147221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72955" y="849721"/>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CARACTERÍSTICAS TVWS (TV WHITE SPACE</a:t>
            </a:r>
            <a:r>
              <a:rPr lang="es-ES" sz="1200" b="1" dirty="0">
                <a:solidFill>
                  <a:schemeClr val="tx1"/>
                </a:solidFill>
                <a:latin typeface="Arial" panose="020B0604020202020204" pitchFamily="34" charset="0"/>
                <a:cs typeface="Arial" panose="020B0604020202020204" pitchFamily="34" charset="0"/>
              </a:rPr>
              <a:t>).</a:t>
            </a:r>
            <a:endParaRPr lang="es-EC" sz="1200" b="1"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1DD5D6B-61EC-46AA-A916-733A6C8CFFD0}"/>
              </a:ext>
            </a:extLst>
          </p:cNvPr>
          <p:cNvSpPr txBox="1"/>
          <p:nvPr/>
        </p:nvSpPr>
        <p:spPr>
          <a:xfrm>
            <a:off x="251579" y="1541656"/>
            <a:ext cx="6703525" cy="338554"/>
          </a:xfrm>
          <a:prstGeom prst="rect">
            <a:avLst/>
          </a:prstGeom>
          <a:noFill/>
        </p:spPr>
        <p:txBody>
          <a:bodyPr wrap="square" rtlCol="0">
            <a:spAutoFit/>
          </a:bodyPr>
          <a:lstStyle/>
          <a:p>
            <a:pPr algn="just"/>
            <a:r>
              <a:rPr lang="es-MX" sz="1600" dirty="0">
                <a:cs typeface="Arial" panose="020B0604020202020204" pitchFamily="34" charset="0"/>
              </a:rPr>
              <a:t>Referencia al espectro disponible de los servicios de Radiodifusión</a:t>
            </a:r>
            <a:r>
              <a:rPr lang="es-MX" sz="1600" dirty="0"/>
              <a:t>.</a:t>
            </a:r>
          </a:p>
        </p:txBody>
      </p:sp>
      <p:sp>
        <p:nvSpPr>
          <p:cNvPr id="11" name="TextBox 10">
            <a:extLst>
              <a:ext uri="{FF2B5EF4-FFF2-40B4-BE49-F238E27FC236}">
                <a16:creationId xmlns:a16="http://schemas.microsoft.com/office/drawing/2014/main" id="{197947F9-3466-4F55-8921-BB746FD42335}"/>
              </a:ext>
            </a:extLst>
          </p:cNvPr>
          <p:cNvSpPr txBox="1"/>
          <p:nvPr/>
        </p:nvSpPr>
        <p:spPr>
          <a:xfrm>
            <a:off x="7672392" y="999984"/>
            <a:ext cx="3824221" cy="369332"/>
          </a:xfrm>
          <a:prstGeom prst="rect">
            <a:avLst/>
          </a:prstGeom>
          <a:noFill/>
        </p:spPr>
        <p:txBody>
          <a:bodyPr wrap="square" rtlCol="0">
            <a:spAutoFit/>
          </a:bodyPr>
          <a:lstStyle/>
          <a:p>
            <a:r>
              <a:rPr lang="es-MX" b="1" dirty="0"/>
              <a:t>Basado en el estándar 802.22 (WRAN</a:t>
            </a:r>
            <a:r>
              <a:rPr lang="es-MX" dirty="0"/>
              <a:t>)</a:t>
            </a:r>
          </a:p>
        </p:txBody>
      </p:sp>
      <p:pic>
        <p:nvPicPr>
          <p:cNvPr id="2072" name="Picture 2071">
            <a:extLst>
              <a:ext uri="{FF2B5EF4-FFF2-40B4-BE49-F238E27FC236}">
                <a16:creationId xmlns:a16="http://schemas.microsoft.com/office/drawing/2014/main" id="{7C34B197-B17F-40AF-872F-A72B408630D5}"/>
              </a:ext>
            </a:extLst>
          </p:cNvPr>
          <p:cNvPicPr>
            <a:picLocks noChangeAspect="1"/>
          </p:cNvPicPr>
          <p:nvPr/>
        </p:nvPicPr>
        <p:blipFill>
          <a:blip r:embed="rId2"/>
          <a:stretch>
            <a:fillRect/>
          </a:stretch>
        </p:blipFill>
        <p:spPr>
          <a:xfrm>
            <a:off x="7672392" y="1448153"/>
            <a:ext cx="3824221" cy="3519135"/>
          </a:xfrm>
          <a:prstGeom prst="rect">
            <a:avLst/>
          </a:prstGeom>
        </p:spPr>
      </p:pic>
      <p:pic>
        <p:nvPicPr>
          <p:cNvPr id="2076" name="Picture 14" descr="Resultado de imagen para tvws">
            <a:extLst>
              <a:ext uri="{FF2B5EF4-FFF2-40B4-BE49-F238E27FC236}">
                <a16:creationId xmlns:a16="http://schemas.microsoft.com/office/drawing/2014/main" id="{637B0E28-CABE-4BE9-AD42-8F56CEC7E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5" y="3508830"/>
            <a:ext cx="6000988" cy="255844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182EF58B-0007-47D0-9B98-CDE7B51B7399}"/>
              </a:ext>
            </a:extLst>
          </p:cNvPr>
          <p:cNvSpPr txBox="1"/>
          <p:nvPr/>
        </p:nvSpPr>
        <p:spPr>
          <a:xfrm>
            <a:off x="251579" y="2376723"/>
            <a:ext cx="62882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1600" dirty="0"/>
              <a:t>Equipos disponibles  en la actualidad operan en las bandas de 400 MHz – 1 GHz y permiten un alcance máximo de 10 km sin línea vista (vegetación, edificios y otra clase de obstáculos)</a:t>
            </a:r>
          </a:p>
        </p:txBody>
      </p:sp>
      <p:sp>
        <p:nvSpPr>
          <p:cNvPr id="65" name="TextBox 64">
            <a:extLst>
              <a:ext uri="{FF2B5EF4-FFF2-40B4-BE49-F238E27FC236}">
                <a16:creationId xmlns:a16="http://schemas.microsoft.com/office/drawing/2014/main" id="{734AC3F7-1D20-433F-B921-0C13B8E17A3E}"/>
              </a:ext>
            </a:extLst>
          </p:cNvPr>
          <p:cNvSpPr txBox="1"/>
          <p:nvPr/>
        </p:nvSpPr>
        <p:spPr>
          <a:xfrm>
            <a:off x="6803383" y="5467106"/>
            <a:ext cx="5199847"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dirty="0"/>
              <a:t>Solo existen en la actualidad dispositivos fijos que permiten el uso del espectro</a:t>
            </a:r>
          </a:p>
          <a:p>
            <a:pPr algn="ctr"/>
            <a:endParaRPr lang="es-MX" dirty="0"/>
          </a:p>
          <a:p>
            <a:pPr algn="ctr"/>
            <a:r>
              <a:rPr lang="es-MX" b="1" dirty="0">
                <a:solidFill>
                  <a:srgbClr val="FF0000"/>
                </a:solidFill>
              </a:rPr>
              <a:t>Dispositivos móviles se encuentran en desarrollo.</a:t>
            </a:r>
          </a:p>
        </p:txBody>
      </p:sp>
      <p:sp>
        <p:nvSpPr>
          <p:cNvPr id="2077" name="TextBox 2076">
            <a:extLst>
              <a:ext uri="{FF2B5EF4-FFF2-40B4-BE49-F238E27FC236}">
                <a16:creationId xmlns:a16="http://schemas.microsoft.com/office/drawing/2014/main" id="{8E439E5A-13FD-4152-B7F8-DFAB479E0DE0}"/>
              </a:ext>
            </a:extLst>
          </p:cNvPr>
          <p:cNvSpPr txBox="1"/>
          <p:nvPr/>
        </p:nvSpPr>
        <p:spPr>
          <a:xfrm>
            <a:off x="272955" y="1873909"/>
            <a:ext cx="5942762" cy="338554"/>
          </a:xfrm>
          <a:prstGeom prst="rect">
            <a:avLst/>
          </a:prstGeom>
          <a:noFill/>
        </p:spPr>
        <p:txBody>
          <a:bodyPr wrap="square" rtlCol="0">
            <a:spAutoFit/>
          </a:bodyPr>
          <a:lstStyle/>
          <a:p>
            <a:r>
              <a:rPr lang="es-MX" sz="1600" dirty="0"/>
              <a:t>Solución de última milla inalámbrica</a:t>
            </a:r>
          </a:p>
        </p:txBody>
      </p:sp>
      <p:sp>
        <p:nvSpPr>
          <p:cNvPr id="68" name="TextBox 67">
            <a:extLst>
              <a:ext uri="{FF2B5EF4-FFF2-40B4-BE49-F238E27FC236}">
                <a16:creationId xmlns:a16="http://schemas.microsoft.com/office/drawing/2014/main" id="{65D380A9-159C-49EE-BF49-5FC60DEEDB10}"/>
              </a:ext>
            </a:extLst>
          </p:cNvPr>
          <p:cNvSpPr txBox="1"/>
          <p:nvPr/>
        </p:nvSpPr>
        <p:spPr>
          <a:xfrm>
            <a:off x="6561221" y="5069874"/>
            <a:ext cx="6086901" cy="338554"/>
          </a:xfrm>
          <a:prstGeom prst="rect">
            <a:avLst/>
          </a:prstGeom>
          <a:noFill/>
        </p:spPr>
        <p:txBody>
          <a:bodyPr wrap="square" rtlCol="0">
            <a:spAutoFit/>
          </a:bodyPr>
          <a:lstStyle/>
          <a:p>
            <a:r>
              <a:rPr lang="es-MX" sz="1600" dirty="0"/>
              <a:t>Funcionamiento basado entre un dispositivo Maestro-Esclavo</a:t>
            </a:r>
          </a:p>
        </p:txBody>
      </p:sp>
      <p:sp>
        <p:nvSpPr>
          <p:cNvPr id="2079" name="TextBox 2078">
            <a:extLst>
              <a:ext uri="{FF2B5EF4-FFF2-40B4-BE49-F238E27FC236}">
                <a16:creationId xmlns:a16="http://schemas.microsoft.com/office/drawing/2014/main" id="{47EA6811-2B88-4BD0-85B5-84BAA256F3D3}"/>
              </a:ext>
            </a:extLst>
          </p:cNvPr>
          <p:cNvSpPr txBox="1"/>
          <p:nvPr/>
        </p:nvSpPr>
        <p:spPr>
          <a:xfrm>
            <a:off x="358170" y="6067270"/>
            <a:ext cx="6117835" cy="584775"/>
          </a:xfrm>
          <a:prstGeom prst="rect">
            <a:avLst/>
          </a:prstGeom>
          <a:noFill/>
        </p:spPr>
        <p:txBody>
          <a:bodyPr wrap="square" rtlCol="0">
            <a:spAutoFit/>
          </a:bodyPr>
          <a:lstStyle/>
          <a:p>
            <a:pPr algn="ctr"/>
            <a:r>
              <a:rPr lang="es-MX" sz="1600" dirty="0"/>
              <a:t>Ventajas de la propagación de las bandas UHF – ondas decimétricas que permite alcanzar mayores distancias (ideal en entornos rurales)</a:t>
            </a: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72955" y="1097356"/>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ESTÁNDAR IEEE 802.22</a:t>
            </a: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A8D63C9-8AE8-4FEF-8561-A5043336D7B8}"/>
              </a:ext>
            </a:extLst>
          </p:cNvPr>
          <p:cNvSpPr txBox="1"/>
          <p:nvPr/>
        </p:nvSpPr>
        <p:spPr>
          <a:xfrm>
            <a:off x="180190" y="2136338"/>
            <a:ext cx="7718106" cy="2585323"/>
          </a:xfrm>
          <a:prstGeom prst="rect">
            <a:avLst/>
          </a:prstGeom>
          <a:noFill/>
        </p:spPr>
        <p:txBody>
          <a:bodyPr wrap="square" rtlCol="0">
            <a:spAutoFit/>
          </a:bodyPr>
          <a:lstStyle/>
          <a:p>
            <a:pPr marL="285750" indent="-285750">
              <a:buFont typeface="Arial" panose="020B0604020202020204" pitchFamily="34" charset="0"/>
              <a:buChar char="•"/>
            </a:pPr>
            <a:r>
              <a:rPr lang="es-MX" dirty="0"/>
              <a:t>Redes de área regional (WRAN)</a:t>
            </a:r>
          </a:p>
          <a:p>
            <a:pPr marL="285750" indent="-285750">
              <a:buFont typeface="Arial" panose="020B0604020202020204" pitchFamily="34" charset="0"/>
              <a:buChar char="•"/>
            </a:pPr>
            <a:r>
              <a:rPr lang="es-MX" dirty="0"/>
              <a:t>Uso de las frecuencias 54 – 862 MHz (VHF-UHF)</a:t>
            </a:r>
          </a:p>
          <a:p>
            <a:pPr marL="285750" indent="-285750">
              <a:buFont typeface="Arial" panose="020B0604020202020204" pitchFamily="34" charset="0"/>
              <a:buChar char="•"/>
            </a:pPr>
            <a:r>
              <a:rPr lang="es-MX" dirty="0"/>
              <a:t>Radio de cobertura típico de 17 - 30 km.</a:t>
            </a:r>
          </a:p>
          <a:p>
            <a:pPr marL="285750" indent="-285750">
              <a:buFont typeface="Arial" panose="020B0604020202020204" pitchFamily="34" charset="0"/>
              <a:buChar char="•"/>
            </a:pPr>
            <a:r>
              <a:rPr lang="es-MX" dirty="0"/>
              <a:t>Cobertura ideal hasta 100 km</a:t>
            </a:r>
          </a:p>
          <a:p>
            <a:pPr marL="285750" indent="-285750">
              <a:buFont typeface="Arial" panose="020B0604020202020204" pitchFamily="34" charset="0"/>
              <a:buChar char="•"/>
            </a:pPr>
            <a:r>
              <a:rPr lang="es-MX" dirty="0"/>
              <a:t>Punto a multipunto.</a:t>
            </a:r>
          </a:p>
          <a:p>
            <a:pPr marL="285750" indent="-285750">
              <a:buFont typeface="Arial" panose="020B0604020202020204" pitchFamily="34" charset="0"/>
              <a:buChar char="•"/>
            </a:pPr>
            <a:r>
              <a:rPr lang="es-MX" dirty="0"/>
              <a:t>Mitigar las interferencias gracias al radio cognitivo.</a:t>
            </a:r>
          </a:p>
          <a:p>
            <a:pPr marL="285750" indent="-285750">
              <a:buFont typeface="Arial" panose="020B0604020202020204" pitchFamily="34" charset="0"/>
              <a:buChar char="•"/>
            </a:pPr>
            <a:r>
              <a:rPr lang="es-MX" dirty="0"/>
              <a:t>Modulaciones: QPSK, 16-QAM, 64-QAM.</a:t>
            </a:r>
          </a:p>
          <a:p>
            <a:pPr marL="285750" indent="-285750">
              <a:buFont typeface="Arial" panose="020B0604020202020204" pitchFamily="34" charset="0"/>
              <a:buChar char="•"/>
            </a:pPr>
            <a:r>
              <a:rPr lang="es-MX" dirty="0"/>
              <a:t>Tasas de transmisión: 4,54 a 22 Mbps.</a:t>
            </a:r>
          </a:p>
          <a:p>
            <a:endParaRPr lang="es-MX" dirty="0"/>
          </a:p>
        </p:txBody>
      </p:sp>
      <p:pic>
        <p:nvPicPr>
          <p:cNvPr id="15" name="Imagen 14">
            <a:extLst>
              <a:ext uri="{FF2B5EF4-FFF2-40B4-BE49-F238E27FC236}">
                <a16:creationId xmlns:a16="http://schemas.microsoft.com/office/drawing/2014/main" id="{4A331406-A524-4493-824A-04F8966397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86514" y="1952489"/>
            <a:ext cx="5532531" cy="3586799"/>
          </a:xfrm>
          <a:prstGeom prst="rect">
            <a:avLst/>
          </a:prstGeom>
          <a:noFill/>
          <a:ln>
            <a:noFill/>
          </a:ln>
        </p:spPr>
      </p:pic>
      <p:sp>
        <p:nvSpPr>
          <p:cNvPr id="3" name="CuadroTexto 2">
            <a:extLst>
              <a:ext uri="{FF2B5EF4-FFF2-40B4-BE49-F238E27FC236}">
                <a16:creationId xmlns:a16="http://schemas.microsoft.com/office/drawing/2014/main" id="{997F0B70-CA03-4686-A1B3-73FD72568725}"/>
              </a:ext>
            </a:extLst>
          </p:cNvPr>
          <p:cNvSpPr txBox="1"/>
          <p:nvPr/>
        </p:nvSpPr>
        <p:spPr>
          <a:xfrm>
            <a:off x="272955" y="4939124"/>
            <a:ext cx="5730280"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b="1" dirty="0"/>
              <a:t>Radio Cognitivo: </a:t>
            </a:r>
            <a:r>
              <a:rPr lang="es-MX" dirty="0"/>
              <a:t>Protección de servicios primarios.</a:t>
            </a:r>
          </a:p>
          <a:p>
            <a:pPr marL="285750" indent="-285750">
              <a:buFont typeface="Arial" panose="020B0604020202020204" pitchFamily="34" charset="0"/>
              <a:buChar char="•"/>
            </a:pPr>
            <a:r>
              <a:rPr lang="es-MX" dirty="0"/>
              <a:t>Geolocalización</a:t>
            </a:r>
          </a:p>
          <a:p>
            <a:pPr marL="285750" indent="-285750">
              <a:buFont typeface="Arial" panose="020B0604020202020204" pitchFamily="34" charset="0"/>
              <a:buChar char="•"/>
            </a:pPr>
            <a:r>
              <a:rPr lang="es-MX" dirty="0"/>
              <a:t>Base de Datos</a:t>
            </a:r>
          </a:p>
          <a:p>
            <a:pPr marL="285750" indent="-285750">
              <a:buFont typeface="Arial" panose="020B0604020202020204" pitchFamily="34" charset="0"/>
              <a:buChar char="•"/>
            </a:pPr>
            <a:r>
              <a:rPr lang="es-MX" dirty="0"/>
              <a:t>Detección de espectro</a:t>
            </a:r>
          </a:p>
        </p:txBody>
      </p:sp>
    </p:spTree>
    <p:extLst>
      <p:ext uri="{BB962C8B-B14F-4D97-AF65-F5344CB8AC3E}">
        <p14:creationId xmlns:p14="http://schemas.microsoft.com/office/powerpoint/2010/main" val="88258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a:extLst>
              <a:ext uri="{FF2B5EF4-FFF2-40B4-BE49-F238E27FC236}">
                <a16:creationId xmlns:a16="http://schemas.microsoft.com/office/drawing/2014/main" id="{E16677CE-048A-4E7A-859B-204100FD5C01}"/>
              </a:ext>
            </a:extLst>
          </p:cNvPr>
          <p:cNvSpPr/>
          <p:nvPr/>
        </p:nvSpPr>
        <p:spPr>
          <a:xfrm>
            <a:off x="345051" y="946554"/>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ARQUITECTURA IEEE 802.22</a:t>
            </a:r>
            <a:endParaRPr lang="es-EC" sz="1200" b="1"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FDE992F-3E1A-469E-A4FB-1BEC26243FE9}"/>
              </a:ext>
            </a:extLst>
          </p:cNvPr>
          <p:cNvPicPr>
            <a:picLocks noChangeAspect="1"/>
          </p:cNvPicPr>
          <p:nvPr/>
        </p:nvPicPr>
        <p:blipFill>
          <a:blip r:embed="rId3"/>
          <a:stretch>
            <a:fillRect/>
          </a:stretch>
        </p:blipFill>
        <p:spPr>
          <a:xfrm>
            <a:off x="7297255" y="1893673"/>
            <a:ext cx="4603690" cy="4236420"/>
          </a:xfrm>
          <a:prstGeom prst="rect">
            <a:avLst/>
          </a:prstGeom>
        </p:spPr>
      </p:pic>
      <p:sp>
        <p:nvSpPr>
          <p:cNvPr id="9" name="TextBox 8">
            <a:extLst>
              <a:ext uri="{FF2B5EF4-FFF2-40B4-BE49-F238E27FC236}">
                <a16:creationId xmlns:a16="http://schemas.microsoft.com/office/drawing/2014/main" id="{5D1C1421-792F-433C-A7EF-5F8F2795D529}"/>
              </a:ext>
            </a:extLst>
          </p:cNvPr>
          <p:cNvSpPr txBox="1"/>
          <p:nvPr/>
        </p:nvSpPr>
        <p:spPr>
          <a:xfrm>
            <a:off x="291055" y="1893673"/>
            <a:ext cx="6586330" cy="4524315"/>
          </a:xfrm>
          <a:prstGeom prst="rect">
            <a:avLst/>
          </a:prstGeom>
          <a:noFill/>
        </p:spPr>
        <p:txBody>
          <a:bodyPr wrap="square" rtlCol="0">
            <a:spAutoFit/>
          </a:bodyPr>
          <a:lstStyle/>
          <a:p>
            <a:pPr marL="342900" indent="-342900" algn="just">
              <a:buFont typeface="+mj-lt"/>
              <a:buAutoNum type="arabicPeriod"/>
            </a:pPr>
            <a:r>
              <a:rPr lang="es-MX" b="1" dirty="0"/>
              <a:t>Core de Servicios de Red: </a:t>
            </a:r>
            <a:r>
              <a:rPr lang="es-MX" dirty="0"/>
              <a:t>Requeridos para despliegues comerciales (Facturación, centro de operación y mantenimiento, Direccionamiento IP, etc.)</a:t>
            </a:r>
          </a:p>
          <a:p>
            <a:pPr marL="342900" indent="-342900" algn="just">
              <a:buFont typeface="+mj-lt"/>
              <a:buAutoNum type="arabicPeriod"/>
            </a:pPr>
            <a:r>
              <a:rPr lang="es-MX" b="1" dirty="0"/>
              <a:t>Base de Datos: </a:t>
            </a:r>
            <a:r>
              <a:rPr lang="es-MX" dirty="0"/>
              <a:t>Almacena la información que permite evitar interferencias (canales disponibles, máximos niveles de potencia permitidos, ubicación estaciones de TV, ubicación de dispositivos TVWS)</a:t>
            </a:r>
          </a:p>
          <a:p>
            <a:pPr marL="342900" indent="-342900" algn="just">
              <a:buFont typeface="+mj-lt"/>
              <a:buAutoNum type="arabicPeriod"/>
            </a:pPr>
            <a:r>
              <a:rPr lang="es-MX" b="1" dirty="0"/>
              <a:t>Estación Base (BS): </a:t>
            </a:r>
            <a:r>
              <a:rPr lang="es-MX" dirty="0"/>
              <a:t>Conformada por una o varias antenas sectoriales (cada antena hace uso de un canal de TVWS) cuya operación se encuentra delimitada por la base de datos. (Dispositivo maestro)</a:t>
            </a:r>
            <a:endParaRPr lang="es-MX" b="1" dirty="0"/>
          </a:p>
          <a:p>
            <a:pPr marL="342900" indent="-342900" algn="just">
              <a:buFont typeface="+mj-lt"/>
              <a:buAutoNum type="arabicPeriod"/>
            </a:pPr>
            <a:r>
              <a:rPr lang="es-MX" b="1" dirty="0"/>
              <a:t>Equipo local del Cliente (CPE):  </a:t>
            </a:r>
            <a:r>
              <a:rPr lang="es-MX" dirty="0"/>
              <a:t>Establece conexión entre AP y BS. Conformado por un radio de TVWS y antena directiva de alta ganancia.</a:t>
            </a:r>
            <a:endParaRPr lang="es-MX" b="1" dirty="0"/>
          </a:p>
          <a:p>
            <a:pPr marL="342900" indent="-342900" algn="just">
              <a:buFont typeface="+mj-lt"/>
              <a:buAutoNum type="arabicPeriod"/>
            </a:pPr>
            <a:r>
              <a:rPr lang="es-MX" b="1" dirty="0"/>
              <a:t>Punto de Acceso (AP): </a:t>
            </a:r>
            <a:r>
              <a:rPr lang="es-MX" dirty="0"/>
              <a:t>Proporciona acceso al usuario final. Wi-Fi (2.4 y 5 GHz)</a:t>
            </a:r>
          </a:p>
        </p:txBody>
      </p:sp>
    </p:spTree>
    <p:extLst>
      <p:ext uri="{BB962C8B-B14F-4D97-AF65-F5344CB8AC3E}">
        <p14:creationId xmlns:p14="http://schemas.microsoft.com/office/powerpoint/2010/main" val="404039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153686" y="889477"/>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2. CASOS INTERNACIONALES</a:t>
            </a: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estados unidos">
            <a:extLst>
              <a:ext uri="{FF2B5EF4-FFF2-40B4-BE49-F238E27FC236}">
                <a16:creationId xmlns:a16="http://schemas.microsoft.com/office/drawing/2014/main" id="{E442D1EF-E9FE-4AA7-9A90-F14AF1A3AD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66" y="2344988"/>
            <a:ext cx="2286476" cy="13567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colombia">
            <a:extLst>
              <a:ext uri="{FF2B5EF4-FFF2-40B4-BE49-F238E27FC236}">
                <a16:creationId xmlns:a16="http://schemas.microsoft.com/office/drawing/2014/main" id="{32EE70AA-8298-4BA1-A5D9-8ED45A332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9419" y="2256938"/>
            <a:ext cx="2163394" cy="14422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malawi">
            <a:extLst>
              <a:ext uri="{FF2B5EF4-FFF2-40B4-BE49-F238E27FC236}">
                <a16:creationId xmlns:a16="http://schemas.microsoft.com/office/drawing/2014/main" id="{F5BE2042-52AC-4B68-86C1-886F877C2A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1552" y="2029504"/>
            <a:ext cx="2163394" cy="144226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A13A597-9C39-4C3F-B89D-BB8ACB9410E2}"/>
              </a:ext>
            </a:extLst>
          </p:cNvPr>
          <p:cNvSpPr txBox="1"/>
          <p:nvPr/>
        </p:nvSpPr>
        <p:spPr>
          <a:xfrm>
            <a:off x="456724" y="3953240"/>
            <a:ext cx="2607318" cy="2585323"/>
          </a:xfrm>
          <a:prstGeom prst="rect">
            <a:avLst/>
          </a:prstGeom>
          <a:noFill/>
        </p:spPr>
        <p:txBody>
          <a:bodyPr wrap="square" rtlCol="0">
            <a:spAutoFit/>
          </a:bodyPr>
          <a:lstStyle/>
          <a:p>
            <a:pPr marL="285750" indent="-285750" algn="just">
              <a:buFont typeface="Arial" panose="020B0604020202020204" pitchFamily="34" charset="0"/>
              <a:buChar char="•"/>
            </a:pPr>
            <a:r>
              <a:rPr lang="es-MX" dirty="0"/>
              <a:t>Pionero en el desarrollo de TVWS en el año 2013.</a:t>
            </a:r>
          </a:p>
          <a:p>
            <a:pPr marL="285750" indent="-285750" algn="just">
              <a:buFont typeface="Arial" panose="020B0604020202020204" pitchFamily="34" charset="0"/>
              <a:buChar char="•"/>
            </a:pPr>
            <a:r>
              <a:rPr lang="es-MX" dirty="0"/>
              <a:t>Pruebas realizadas permitió proporcionar servicios de banda ancha de 2-4 Mbps.</a:t>
            </a:r>
          </a:p>
          <a:p>
            <a:pPr marL="285750" indent="-285750" algn="just">
              <a:buFont typeface="Arial" panose="020B0604020202020204" pitchFamily="34" charset="0"/>
              <a:buChar char="•"/>
            </a:pPr>
            <a:r>
              <a:rPr lang="es-MX" dirty="0"/>
              <a:t>FCC ha brindado reglamentaciones.</a:t>
            </a:r>
          </a:p>
        </p:txBody>
      </p:sp>
      <p:sp>
        <p:nvSpPr>
          <p:cNvPr id="3" name="CuadroTexto 2">
            <a:extLst>
              <a:ext uri="{FF2B5EF4-FFF2-40B4-BE49-F238E27FC236}">
                <a16:creationId xmlns:a16="http://schemas.microsoft.com/office/drawing/2014/main" id="{52CD47A1-D986-4BE0-99F3-FA927ED644BE}"/>
              </a:ext>
            </a:extLst>
          </p:cNvPr>
          <p:cNvSpPr txBox="1"/>
          <p:nvPr/>
        </p:nvSpPr>
        <p:spPr>
          <a:xfrm>
            <a:off x="665271" y="1887606"/>
            <a:ext cx="2398771" cy="369332"/>
          </a:xfrm>
          <a:prstGeom prst="rect">
            <a:avLst/>
          </a:prstGeom>
          <a:noFill/>
        </p:spPr>
        <p:txBody>
          <a:bodyPr wrap="square" rtlCol="0">
            <a:spAutoFit/>
          </a:bodyPr>
          <a:lstStyle/>
          <a:p>
            <a:pPr algn="ctr"/>
            <a:r>
              <a:rPr lang="es-MX" b="1" dirty="0"/>
              <a:t>ESTADOS UNIDOS</a:t>
            </a:r>
          </a:p>
        </p:txBody>
      </p:sp>
      <p:sp>
        <p:nvSpPr>
          <p:cNvPr id="10" name="CuadroTexto 9">
            <a:extLst>
              <a:ext uri="{FF2B5EF4-FFF2-40B4-BE49-F238E27FC236}">
                <a16:creationId xmlns:a16="http://schemas.microsoft.com/office/drawing/2014/main" id="{83ECB219-3794-4BC4-8253-AA37A1D6111C}"/>
              </a:ext>
            </a:extLst>
          </p:cNvPr>
          <p:cNvSpPr txBox="1"/>
          <p:nvPr/>
        </p:nvSpPr>
        <p:spPr>
          <a:xfrm>
            <a:off x="4896614" y="1809638"/>
            <a:ext cx="2398771" cy="369332"/>
          </a:xfrm>
          <a:prstGeom prst="rect">
            <a:avLst/>
          </a:prstGeom>
          <a:noFill/>
        </p:spPr>
        <p:txBody>
          <a:bodyPr wrap="square" rtlCol="0">
            <a:spAutoFit/>
          </a:bodyPr>
          <a:lstStyle/>
          <a:p>
            <a:pPr algn="ctr"/>
            <a:r>
              <a:rPr lang="es-MX" b="1" dirty="0"/>
              <a:t>COLOMBIA</a:t>
            </a:r>
          </a:p>
        </p:txBody>
      </p:sp>
      <p:sp>
        <p:nvSpPr>
          <p:cNvPr id="11" name="CuadroTexto 10">
            <a:extLst>
              <a:ext uri="{FF2B5EF4-FFF2-40B4-BE49-F238E27FC236}">
                <a16:creationId xmlns:a16="http://schemas.microsoft.com/office/drawing/2014/main" id="{DCA02653-BB17-41B1-BF0C-E7A02BE79D8E}"/>
              </a:ext>
            </a:extLst>
          </p:cNvPr>
          <p:cNvSpPr txBox="1"/>
          <p:nvPr/>
        </p:nvSpPr>
        <p:spPr>
          <a:xfrm>
            <a:off x="8693863" y="1660172"/>
            <a:ext cx="2398771" cy="369332"/>
          </a:xfrm>
          <a:prstGeom prst="rect">
            <a:avLst/>
          </a:prstGeom>
          <a:noFill/>
        </p:spPr>
        <p:txBody>
          <a:bodyPr wrap="square" rtlCol="0">
            <a:spAutoFit/>
          </a:bodyPr>
          <a:lstStyle/>
          <a:p>
            <a:pPr algn="ctr"/>
            <a:r>
              <a:rPr lang="es-MX" b="1" dirty="0"/>
              <a:t>MALAWI</a:t>
            </a:r>
          </a:p>
        </p:txBody>
      </p:sp>
      <p:sp>
        <p:nvSpPr>
          <p:cNvPr id="12" name="CuadroTexto 11">
            <a:extLst>
              <a:ext uri="{FF2B5EF4-FFF2-40B4-BE49-F238E27FC236}">
                <a16:creationId xmlns:a16="http://schemas.microsoft.com/office/drawing/2014/main" id="{CFD0FB6C-38F9-4C7C-B167-3D35DB346BEA}"/>
              </a:ext>
            </a:extLst>
          </p:cNvPr>
          <p:cNvSpPr txBox="1"/>
          <p:nvPr/>
        </p:nvSpPr>
        <p:spPr>
          <a:xfrm>
            <a:off x="4724042" y="4054907"/>
            <a:ext cx="2607318" cy="2308324"/>
          </a:xfrm>
          <a:prstGeom prst="rect">
            <a:avLst/>
          </a:prstGeom>
          <a:noFill/>
        </p:spPr>
        <p:txBody>
          <a:bodyPr wrap="square" rtlCol="0">
            <a:spAutoFit/>
          </a:bodyPr>
          <a:lstStyle/>
          <a:p>
            <a:pPr marL="285750" indent="-285750" algn="just">
              <a:buFont typeface="Arial" panose="020B0604020202020204" pitchFamily="34" charset="0"/>
              <a:buChar char="•"/>
            </a:pPr>
            <a:r>
              <a:rPr lang="es-MX" dirty="0"/>
              <a:t>Desplego 3 proyectos pilotos.</a:t>
            </a:r>
          </a:p>
          <a:p>
            <a:pPr marL="285750" indent="-285750" algn="just">
              <a:buFont typeface="Arial" panose="020B0604020202020204" pitchFamily="34" charset="0"/>
              <a:buChar char="•"/>
            </a:pPr>
            <a:r>
              <a:rPr lang="es-MX" dirty="0"/>
              <a:t>Distancia de enlaces: de 4, 5,5 y 8,5 km respectivamente.</a:t>
            </a:r>
          </a:p>
          <a:p>
            <a:pPr marL="285750" indent="-285750" algn="just">
              <a:buFont typeface="Arial" panose="020B0604020202020204" pitchFamily="34" charset="0"/>
              <a:buChar char="•"/>
            </a:pPr>
            <a:r>
              <a:rPr lang="es-MX" dirty="0"/>
              <a:t>Se han emitido resoluciones que permite su operación.</a:t>
            </a:r>
          </a:p>
        </p:txBody>
      </p:sp>
      <p:sp>
        <p:nvSpPr>
          <p:cNvPr id="13" name="CuadroTexto 12">
            <a:extLst>
              <a:ext uri="{FF2B5EF4-FFF2-40B4-BE49-F238E27FC236}">
                <a16:creationId xmlns:a16="http://schemas.microsoft.com/office/drawing/2014/main" id="{F0F089A1-B295-4F99-935E-89C08A797301}"/>
              </a:ext>
            </a:extLst>
          </p:cNvPr>
          <p:cNvSpPr txBox="1"/>
          <p:nvPr/>
        </p:nvSpPr>
        <p:spPr>
          <a:xfrm>
            <a:off x="8485316" y="3701715"/>
            <a:ext cx="2607318" cy="3139321"/>
          </a:xfrm>
          <a:prstGeom prst="rect">
            <a:avLst/>
          </a:prstGeom>
          <a:noFill/>
        </p:spPr>
        <p:txBody>
          <a:bodyPr wrap="square" rtlCol="0">
            <a:spAutoFit/>
          </a:bodyPr>
          <a:lstStyle/>
          <a:p>
            <a:pPr marL="285750" indent="-285750" algn="just">
              <a:buFont typeface="Arial" panose="020B0604020202020204" pitchFamily="34" charset="0"/>
              <a:buChar char="•"/>
            </a:pPr>
            <a:r>
              <a:rPr lang="es-MX" dirty="0"/>
              <a:t>Problemas con servicios ISP.</a:t>
            </a:r>
          </a:p>
          <a:p>
            <a:pPr marL="285750" indent="-285750" algn="just">
              <a:buFont typeface="Arial" panose="020B0604020202020204" pitchFamily="34" charset="0"/>
              <a:buChar char="•"/>
            </a:pPr>
            <a:r>
              <a:rPr lang="es-MX" dirty="0"/>
              <a:t>Uso de una única estación y 3 clientes.</a:t>
            </a:r>
          </a:p>
          <a:p>
            <a:pPr marL="285750" indent="-285750" algn="just">
              <a:buFont typeface="Arial" panose="020B0604020202020204" pitchFamily="34" charset="0"/>
              <a:buChar char="•"/>
            </a:pPr>
            <a:r>
              <a:rPr lang="es-MX" dirty="0"/>
              <a:t>Uso de infraestructura de una radio FM.</a:t>
            </a:r>
          </a:p>
          <a:p>
            <a:pPr marL="285750" indent="-285750" algn="just">
              <a:buFont typeface="Arial" panose="020B0604020202020204" pitchFamily="34" charset="0"/>
              <a:buChar char="•"/>
            </a:pPr>
            <a:r>
              <a:rPr lang="es-MX" dirty="0"/>
              <a:t>Tasas de transmisión obtenidas: 250-450 kbps, 2.6 veces más que los operadores comerciales.</a:t>
            </a:r>
          </a:p>
        </p:txBody>
      </p:sp>
    </p:spTree>
    <p:extLst>
      <p:ext uri="{BB962C8B-B14F-4D97-AF65-F5344CB8AC3E}">
        <p14:creationId xmlns:p14="http://schemas.microsoft.com/office/powerpoint/2010/main" val="420556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03460" y="93873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solidFill>
                  <a:schemeClr val="tx1"/>
                </a:solidFill>
                <a:latin typeface="Arial" panose="020B0604020202020204" pitchFamily="34" charset="0"/>
                <a:cs typeface="Arial" panose="020B0604020202020204" pitchFamily="34" charset="0"/>
              </a:rPr>
              <a:t>3. </a:t>
            </a:r>
            <a:r>
              <a:rPr lang="es-ES" sz="1400" b="1" dirty="0">
                <a:solidFill>
                  <a:schemeClr val="tx1"/>
                </a:solidFill>
                <a:latin typeface="Arial" panose="020B0604020202020204" pitchFamily="34" charset="0"/>
                <a:cs typeface="Arial" panose="020B0604020202020204" pitchFamily="34" charset="0"/>
              </a:rPr>
              <a:t>PROPUESTA REGULATORIA</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45619"/>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89C1F6-A417-403C-A080-79AE3F35550A}"/>
              </a:ext>
            </a:extLst>
          </p:cNvPr>
          <p:cNvSpPr txBox="1"/>
          <p:nvPr/>
        </p:nvSpPr>
        <p:spPr>
          <a:xfrm>
            <a:off x="176462" y="1922571"/>
            <a:ext cx="5442460" cy="646331"/>
          </a:xfrm>
          <a:prstGeom prst="rect">
            <a:avLst/>
          </a:prstGeom>
          <a:noFill/>
        </p:spPr>
        <p:txBody>
          <a:bodyPr wrap="square" rtlCol="0">
            <a:spAutoFit/>
          </a:bodyPr>
          <a:lstStyle/>
          <a:p>
            <a:pPr algn="just"/>
            <a:r>
              <a:rPr lang="es-MX" dirty="0"/>
              <a:t>TVWS es un servicio de telecomunicaciones que provee </a:t>
            </a:r>
            <a:r>
              <a:rPr lang="es-MX" b="1" i="1" dirty="0"/>
              <a:t>acceso a internet </a:t>
            </a:r>
            <a:r>
              <a:rPr lang="es-MX" dirty="0"/>
              <a:t>a sus usuarios finales.</a:t>
            </a:r>
          </a:p>
        </p:txBody>
      </p:sp>
      <p:sp>
        <p:nvSpPr>
          <p:cNvPr id="8" name="TextBox 7">
            <a:extLst>
              <a:ext uri="{FF2B5EF4-FFF2-40B4-BE49-F238E27FC236}">
                <a16:creationId xmlns:a16="http://schemas.microsoft.com/office/drawing/2014/main" id="{92E751A3-09F8-42CE-BDD6-DD4255791D7D}"/>
              </a:ext>
            </a:extLst>
          </p:cNvPr>
          <p:cNvSpPr txBox="1"/>
          <p:nvPr/>
        </p:nvSpPr>
        <p:spPr>
          <a:xfrm>
            <a:off x="260510" y="2782669"/>
            <a:ext cx="5358412"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t>Para la implementación de TVWS se requiere de un </a:t>
            </a:r>
            <a:r>
              <a:rPr lang="es-MX" b="1" dirty="0"/>
              <a:t>registro</a:t>
            </a:r>
            <a:r>
              <a:rPr lang="es-MX" dirty="0"/>
              <a:t> como titulo habilitante, tanto para empresas públicas y privadas.</a:t>
            </a:r>
          </a:p>
        </p:txBody>
      </p:sp>
      <p:sp>
        <p:nvSpPr>
          <p:cNvPr id="9" name="TextBox 8">
            <a:extLst>
              <a:ext uri="{FF2B5EF4-FFF2-40B4-BE49-F238E27FC236}">
                <a16:creationId xmlns:a16="http://schemas.microsoft.com/office/drawing/2014/main" id="{D37FE626-913A-44EE-B7B8-C6910358B06C}"/>
              </a:ext>
            </a:extLst>
          </p:cNvPr>
          <p:cNvSpPr txBox="1"/>
          <p:nvPr/>
        </p:nvSpPr>
        <p:spPr>
          <a:xfrm>
            <a:off x="260510" y="3987318"/>
            <a:ext cx="5358412" cy="2031325"/>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MX" dirty="0"/>
              <a:t>Empresas públicas que presten servicios de telecomunicaciones instrumentarán su registro a través de una autorización.</a:t>
            </a:r>
          </a:p>
          <a:p>
            <a:pPr algn="just"/>
            <a:r>
              <a:rPr lang="es-MX" b="1" dirty="0"/>
              <a:t>Resolución 04-03-ARCOTEL-2016  Art. 18</a:t>
            </a:r>
          </a:p>
          <a:p>
            <a:pPr algn="just"/>
            <a:r>
              <a:rPr lang="es-MX" i="1" dirty="0"/>
              <a:t>Reglamento para Otorgar Títulos Habilitantes para Servicios del Régimen General de Telecomunicaciones y Frecuencias del Espectro Radioeléctrico </a:t>
            </a:r>
            <a:endParaRPr lang="es-MX" b="1" i="1" dirty="0"/>
          </a:p>
        </p:txBody>
      </p:sp>
      <p:sp>
        <p:nvSpPr>
          <p:cNvPr id="10" name="TextBox 9">
            <a:extLst>
              <a:ext uri="{FF2B5EF4-FFF2-40B4-BE49-F238E27FC236}">
                <a16:creationId xmlns:a16="http://schemas.microsoft.com/office/drawing/2014/main" id="{E5195D36-CF59-4848-88DE-E154753956FB}"/>
              </a:ext>
            </a:extLst>
          </p:cNvPr>
          <p:cNvSpPr txBox="1"/>
          <p:nvPr/>
        </p:nvSpPr>
        <p:spPr>
          <a:xfrm>
            <a:off x="6007994" y="1784071"/>
            <a:ext cx="5923495"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TVWS será incluido en la ficha de prestación de servicio de Acceso a Internet, por lo que se sugiere las siguientes modificaciones a la</a:t>
            </a:r>
            <a:r>
              <a:rPr lang="es-MX" b="1" i="1" dirty="0"/>
              <a:t> </a:t>
            </a:r>
            <a:r>
              <a:rPr lang="es-MX" b="1" dirty="0"/>
              <a:t>Resolución No. 04-03-ARCOTEL-2016</a:t>
            </a:r>
          </a:p>
        </p:txBody>
      </p:sp>
      <p:sp>
        <p:nvSpPr>
          <p:cNvPr id="11" name="TextBox 10">
            <a:extLst>
              <a:ext uri="{FF2B5EF4-FFF2-40B4-BE49-F238E27FC236}">
                <a16:creationId xmlns:a16="http://schemas.microsoft.com/office/drawing/2014/main" id="{08CFB619-A8C8-4D87-B17E-A20281AAFACE}"/>
              </a:ext>
            </a:extLst>
          </p:cNvPr>
          <p:cNvSpPr txBox="1"/>
          <p:nvPr/>
        </p:nvSpPr>
        <p:spPr>
          <a:xfrm>
            <a:off x="6007995" y="2959710"/>
            <a:ext cx="5923495" cy="34163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a:t>Modificaciones a la Ficha:</a:t>
            </a:r>
          </a:p>
          <a:p>
            <a:endParaRPr lang="es-MX" dirty="0"/>
          </a:p>
          <a:p>
            <a:pPr marL="285750" indent="-285750">
              <a:buFont typeface="Arial" panose="020B0604020202020204" pitchFamily="34" charset="0"/>
              <a:buChar char="•"/>
            </a:pPr>
            <a:r>
              <a:rPr lang="es-MX" b="1" dirty="0"/>
              <a:t>Área de operación: </a:t>
            </a:r>
            <a:r>
              <a:rPr lang="es-MX" dirty="0"/>
              <a:t>Otras (De acuerdo con las zonas y áreas establecidas por la ARCOTEL, en función de la modalidad de prestación del servicio.)</a:t>
            </a:r>
          </a:p>
          <a:p>
            <a:endParaRPr lang="es-MX" dirty="0"/>
          </a:p>
          <a:p>
            <a:pPr marL="285750" indent="-285750" algn="just">
              <a:buFont typeface="Arial" panose="020B0604020202020204" pitchFamily="34" charset="0"/>
              <a:buChar char="•"/>
            </a:pPr>
            <a:r>
              <a:rPr lang="es-MX" b="1" dirty="0"/>
              <a:t>Pago por tarifas de uso de frecuencias: </a:t>
            </a:r>
            <a:r>
              <a:rPr lang="es-MX" dirty="0"/>
              <a:t>Inclusión frecuencias esenciales.</a:t>
            </a:r>
            <a:endParaRPr lang="es-MX" b="1" dirty="0"/>
          </a:p>
          <a:p>
            <a:endParaRPr lang="es-MX" dirty="0"/>
          </a:p>
          <a:p>
            <a:pPr marL="285750" indent="-285750" algn="just">
              <a:buFont typeface="Arial" panose="020B0604020202020204" pitchFamily="34" charset="0"/>
              <a:buChar char="•"/>
            </a:pPr>
            <a:r>
              <a:rPr lang="es-MX" dirty="0"/>
              <a:t>Inclusión de frecuencias asignadas dentro del título habilitante.</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6556214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36251</TotalTime>
  <Words>3514</Words>
  <Application>Microsoft Office PowerPoint</Application>
  <PresentationFormat>Panorámica</PresentationFormat>
  <Paragraphs>515</Paragraphs>
  <Slides>34</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Juan.Bazurto@mintel.gob.ec</dc:creator>
  <cp:lastModifiedBy>TEFITA</cp:lastModifiedBy>
  <cp:revision>816</cp:revision>
  <cp:lastPrinted>2016-11-24T16:05:51Z</cp:lastPrinted>
  <dcterms:created xsi:type="dcterms:W3CDTF">2015-07-24T15:02:13Z</dcterms:created>
  <dcterms:modified xsi:type="dcterms:W3CDTF">2018-01-31T12:41:02Z</dcterms:modified>
</cp:coreProperties>
</file>