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8">
  <p:sldMasterIdLst>
    <p:sldMasterId id="2147483732" r:id="rId1"/>
  </p:sldMasterIdLst>
  <p:sldIdLst>
    <p:sldId id="257" r:id="rId2"/>
    <p:sldId id="271" r:id="rId3"/>
    <p:sldId id="270" r:id="rId4"/>
    <p:sldId id="301" r:id="rId5"/>
    <p:sldId id="341" r:id="rId6"/>
    <p:sldId id="272" r:id="rId7"/>
    <p:sldId id="302" r:id="rId8"/>
    <p:sldId id="303" r:id="rId9"/>
    <p:sldId id="318" r:id="rId10"/>
    <p:sldId id="304" r:id="rId11"/>
    <p:sldId id="273" r:id="rId12"/>
    <p:sldId id="308" r:id="rId13"/>
    <p:sldId id="311" r:id="rId14"/>
    <p:sldId id="324" r:id="rId15"/>
    <p:sldId id="327" r:id="rId16"/>
    <p:sldId id="328" r:id="rId17"/>
    <p:sldId id="326" r:id="rId18"/>
    <p:sldId id="315" r:id="rId19"/>
    <p:sldId id="310" r:id="rId20"/>
    <p:sldId id="309" r:id="rId21"/>
    <p:sldId id="325" r:id="rId22"/>
    <p:sldId id="306" r:id="rId23"/>
    <p:sldId id="316" r:id="rId24"/>
    <p:sldId id="329" r:id="rId25"/>
    <p:sldId id="332" r:id="rId26"/>
    <p:sldId id="339" r:id="rId27"/>
    <p:sldId id="340" r:id="rId28"/>
    <p:sldId id="314" r:id="rId29"/>
    <p:sldId id="313" r:id="rId30"/>
    <p:sldId id="337" r:id="rId31"/>
    <p:sldId id="330" r:id="rId32"/>
    <p:sldId id="336" r:id="rId33"/>
    <p:sldId id="335" r:id="rId34"/>
    <p:sldId id="334" r:id="rId35"/>
    <p:sldId id="322" r:id="rId36"/>
    <p:sldId id="312" r:id="rId37"/>
    <p:sldId id="317" r:id="rId3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errones" initials="ab"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0" autoAdjust="0"/>
    <p:restoredTop sz="94660"/>
  </p:normalViewPr>
  <p:slideViewPr>
    <p:cSldViewPr snapToGrid="0">
      <p:cViewPr>
        <p:scale>
          <a:sx n="78" d="100"/>
          <a:sy n="78" d="100"/>
        </p:scale>
        <p:origin x="-9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g"/><Relationship Id="rId1" Type="http://schemas.openxmlformats.org/officeDocument/2006/relationships/image" Target="../media/image5.jpg"/></Relationships>
</file>

<file path=ppt/diagrams/_rels/data7.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image" Target="../media/image20.jpg"/></Relationships>
</file>

<file path=ppt/diagrams/_rels/data8.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image" Target="../media/image23.jpg"/></Relationships>
</file>

<file path=ppt/diagrams/_rels/drawing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00357C-BF7F-47A9-A636-CB6CA3CC9C4E}" type="doc">
      <dgm:prSet loTypeId="urn:microsoft.com/office/officeart/2009/3/layout/StepUpProcess" loCatId="process" qsTypeId="urn:microsoft.com/office/officeart/2005/8/quickstyle/simple1" qsCatId="simple" csTypeId="urn:microsoft.com/office/officeart/2005/8/colors/colorful2" csCatId="colorful" phldr="1"/>
      <dgm:spPr/>
    </dgm:pt>
    <dgm:pt modelId="{209FF1C3-C542-4F68-8170-E8B3AEEA1CFF}">
      <dgm:prSet phldrT="[Texto]"/>
      <dgm:spPr/>
      <dgm:t>
        <a:bodyPr/>
        <a:lstStyle/>
        <a:p>
          <a:r>
            <a:rPr lang="es-ES" dirty="0" smtClean="0"/>
            <a:t>DETERMINAR IMPACTO FINANCIERO</a:t>
          </a:r>
          <a:endParaRPr lang="es-ES" dirty="0"/>
        </a:p>
      </dgm:t>
    </dgm:pt>
    <dgm:pt modelId="{C38101B3-9114-469F-9081-1DD7B83A761F}" type="parTrans" cxnId="{61E0F088-1D34-475C-99FB-821CDC6F9629}">
      <dgm:prSet/>
      <dgm:spPr/>
      <dgm:t>
        <a:bodyPr/>
        <a:lstStyle/>
        <a:p>
          <a:endParaRPr lang="es-ES"/>
        </a:p>
      </dgm:t>
    </dgm:pt>
    <dgm:pt modelId="{D3A1B001-6E97-4595-A63A-5CDB8329B445}" type="sibTrans" cxnId="{61E0F088-1D34-475C-99FB-821CDC6F9629}">
      <dgm:prSet/>
      <dgm:spPr/>
      <dgm:t>
        <a:bodyPr/>
        <a:lstStyle/>
        <a:p>
          <a:endParaRPr lang="es-ES"/>
        </a:p>
      </dgm:t>
    </dgm:pt>
    <dgm:pt modelId="{3E1CB87E-ECFF-463E-A2DC-81884E9597DF}">
      <dgm:prSet phldrT="[Texto]"/>
      <dgm:spPr/>
      <dgm:t>
        <a:bodyPr/>
        <a:lstStyle/>
        <a:p>
          <a:r>
            <a:rPr lang="es-ES" dirty="0" smtClean="0"/>
            <a:t>POR LA LIQUIDEZ EMPRESAS DE CONSTRUCCIÓN</a:t>
          </a:r>
          <a:endParaRPr lang="es-ES" dirty="0"/>
        </a:p>
      </dgm:t>
    </dgm:pt>
    <dgm:pt modelId="{D223CEAF-0D26-4878-9A88-51034E461998}" type="parTrans" cxnId="{298EF3C8-5949-4A60-94B6-A2C880B07C85}">
      <dgm:prSet/>
      <dgm:spPr/>
      <dgm:t>
        <a:bodyPr/>
        <a:lstStyle/>
        <a:p>
          <a:endParaRPr lang="es-ES"/>
        </a:p>
      </dgm:t>
    </dgm:pt>
    <dgm:pt modelId="{45C418A9-D021-4E3E-82AD-E141FD0D7868}" type="sibTrans" cxnId="{298EF3C8-5949-4A60-94B6-A2C880B07C85}">
      <dgm:prSet/>
      <dgm:spPr/>
      <dgm:t>
        <a:bodyPr/>
        <a:lstStyle/>
        <a:p>
          <a:endParaRPr lang="es-ES"/>
        </a:p>
      </dgm:t>
    </dgm:pt>
    <dgm:pt modelId="{9CD79618-AA27-42ED-9634-71CBB9E7738F}">
      <dgm:prSet phldrT="[Texto]"/>
      <dgm:spPr/>
      <dgm:t>
        <a:bodyPr/>
        <a:lstStyle/>
        <a:p>
          <a:r>
            <a:rPr lang="es-ES" dirty="0" smtClean="0"/>
            <a:t>CONOCER LAS VARIABLES FINANCIERAS DEL SECTOR</a:t>
          </a:r>
          <a:endParaRPr lang="es-ES" dirty="0"/>
        </a:p>
      </dgm:t>
    </dgm:pt>
    <dgm:pt modelId="{F9BEFE1C-B247-455C-A94A-8ABC050544CA}" type="parTrans" cxnId="{0B1B74C0-2152-4145-B085-2E9EE5A17791}">
      <dgm:prSet/>
      <dgm:spPr/>
      <dgm:t>
        <a:bodyPr/>
        <a:lstStyle/>
        <a:p>
          <a:endParaRPr lang="es-ES"/>
        </a:p>
      </dgm:t>
    </dgm:pt>
    <dgm:pt modelId="{A0EFD0EA-3E14-4F59-9005-220A58135BA6}" type="sibTrans" cxnId="{0B1B74C0-2152-4145-B085-2E9EE5A17791}">
      <dgm:prSet/>
      <dgm:spPr/>
      <dgm:t>
        <a:bodyPr/>
        <a:lstStyle/>
        <a:p>
          <a:endParaRPr lang="es-ES"/>
        </a:p>
      </dgm:t>
    </dgm:pt>
    <dgm:pt modelId="{00592DD9-B993-4A08-9617-87E9A545B410}" type="pres">
      <dgm:prSet presAssocID="{C300357C-BF7F-47A9-A636-CB6CA3CC9C4E}" presName="rootnode" presStyleCnt="0">
        <dgm:presLayoutVars>
          <dgm:chMax/>
          <dgm:chPref/>
          <dgm:dir/>
          <dgm:animLvl val="lvl"/>
        </dgm:presLayoutVars>
      </dgm:prSet>
      <dgm:spPr/>
    </dgm:pt>
    <dgm:pt modelId="{98D93FAF-B8DB-403E-933B-CDC58BA4D9A5}" type="pres">
      <dgm:prSet presAssocID="{209FF1C3-C542-4F68-8170-E8B3AEEA1CFF}" presName="composite" presStyleCnt="0"/>
      <dgm:spPr/>
    </dgm:pt>
    <dgm:pt modelId="{648B2B1F-A3C7-466E-8909-C854C526CE20}" type="pres">
      <dgm:prSet presAssocID="{209FF1C3-C542-4F68-8170-E8B3AEEA1CFF}" presName="LShape" presStyleLbl="alignNode1" presStyleIdx="0" presStyleCnt="5"/>
      <dgm:spPr/>
    </dgm:pt>
    <dgm:pt modelId="{52CE655E-188B-4BC8-99FB-DA53D4C3E5FB}" type="pres">
      <dgm:prSet presAssocID="{209FF1C3-C542-4F68-8170-E8B3AEEA1CFF}" presName="ParentText" presStyleLbl="revTx" presStyleIdx="0" presStyleCnt="3">
        <dgm:presLayoutVars>
          <dgm:chMax val="0"/>
          <dgm:chPref val="0"/>
          <dgm:bulletEnabled val="1"/>
        </dgm:presLayoutVars>
      </dgm:prSet>
      <dgm:spPr/>
      <dgm:t>
        <a:bodyPr/>
        <a:lstStyle/>
        <a:p>
          <a:endParaRPr lang="es-ES"/>
        </a:p>
      </dgm:t>
    </dgm:pt>
    <dgm:pt modelId="{20BE757E-B082-4920-A5B5-216EC8792868}" type="pres">
      <dgm:prSet presAssocID="{209FF1C3-C542-4F68-8170-E8B3AEEA1CFF}" presName="Triangle" presStyleLbl="alignNode1" presStyleIdx="1" presStyleCnt="5"/>
      <dgm:spPr/>
    </dgm:pt>
    <dgm:pt modelId="{7B77FE45-3AB7-4C69-AB98-F3C436520005}" type="pres">
      <dgm:prSet presAssocID="{D3A1B001-6E97-4595-A63A-5CDB8329B445}" presName="sibTrans" presStyleCnt="0"/>
      <dgm:spPr/>
    </dgm:pt>
    <dgm:pt modelId="{C874ECE1-2672-416B-8DD4-4E4E3A67BABC}" type="pres">
      <dgm:prSet presAssocID="{D3A1B001-6E97-4595-A63A-5CDB8329B445}" presName="space" presStyleCnt="0"/>
      <dgm:spPr/>
    </dgm:pt>
    <dgm:pt modelId="{F9DEAC68-9EBC-4AE3-96E6-351A79D72414}" type="pres">
      <dgm:prSet presAssocID="{3E1CB87E-ECFF-463E-A2DC-81884E9597DF}" presName="composite" presStyleCnt="0"/>
      <dgm:spPr/>
    </dgm:pt>
    <dgm:pt modelId="{359D89D7-5956-4323-98EB-A708E7ED32E1}" type="pres">
      <dgm:prSet presAssocID="{3E1CB87E-ECFF-463E-A2DC-81884E9597DF}" presName="LShape" presStyleLbl="alignNode1" presStyleIdx="2" presStyleCnt="5"/>
      <dgm:spPr/>
    </dgm:pt>
    <dgm:pt modelId="{A8F27A96-8B0E-4B0B-BEAA-ABEB7BAFF5A3}" type="pres">
      <dgm:prSet presAssocID="{3E1CB87E-ECFF-463E-A2DC-81884E9597DF}" presName="ParentText" presStyleLbl="revTx" presStyleIdx="1" presStyleCnt="3">
        <dgm:presLayoutVars>
          <dgm:chMax val="0"/>
          <dgm:chPref val="0"/>
          <dgm:bulletEnabled val="1"/>
        </dgm:presLayoutVars>
      </dgm:prSet>
      <dgm:spPr/>
      <dgm:t>
        <a:bodyPr/>
        <a:lstStyle/>
        <a:p>
          <a:endParaRPr lang="es-ES"/>
        </a:p>
      </dgm:t>
    </dgm:pt>
    <dgm:pt modelId="{658AB5B7-BFE4-4C9F-A28A-A090203B22BB}" type="pres">
      <dgm:prSet presAssocID="{3E1CB87E-ECFF-463E-A2DC-81884E9597DF}" presName="Triangle" presStyleLbl="alignNode1" presStyleIdx="3" presStyleCnt="5"/>
      <dgm:spPr/>
    </dgm:pt>
    <dgm:pt modelId="{3E5EBCE2-23EA-478B-81CE-E098D2A68C41}" type="pres">
      <dgm:prSet presAssocID="{45C418A9-D021-4E3E-82AD-E141FD0D7868}" presName="sibTrans" presStyleCnt="0"/>
      <dgm:spPr/>
    </dgm:pt>
    <dgm:pt modelId="{E10D5CBF-BF23-4E01-95C3-2E7D31BCCF14}" type="pres">
      <dgm:prSet presAssocID="{45C418A9-D021-4E3E-82AD-E141FD0D7868}" presName="space" presStyleCnt="0"/>
      <dgm:spPr/>
    </dgm:pt>
    <dgm:pt modelId="{BB91F4FB-A402-45E0-8EF8-8F6B072EEB40}" type="pres">
      <dgm:prSet presAssocID="{9CD79618-AA27-42ED-9634-71CBB9E7738F}" presName="composite" presStyleCnt="0"/>
      <dgm:spPr/>
    </dgm:pt>
    <dgm:pt modelId="{DB89993F-DAC7-44F8-80E8-B73226D67F65}" type="pres">
      <dgm:prSet presAssocID="{9CD79618-AA27-42ED-9634-71CBB9E7738F}" presName="LShape" presStyleLbl="alignNode1" presStyleIdx="4" presStyleCnt="5"/>
      <dgm:spPr/>
    </dgm:pt>
    <dgm:pt modelId="{1344753E-D03F-4A1D-84FE-E6D1857C9000}" type="pres">
      <dgm:prSet presAssocID="{9CD79618-AA27-42ED-9634-71CBB9E7738F}" presName="ParentText" presStyleLbl="revTx" presStyleIdx="2" presStyleCnt="3">
        <dgm:presLayoutVars>
          <dgm:chMax val="0"/>
          <dgm:chPref val="0"/>
          <dgm:bulletEnabled val="1"/>
        </dgm:presLayoutVars>
      </dgm:prSet>
      <dgm:spPr/>
      <dgm:t>
        <a:bodyPr/>
        <a:lstStyle/>
        <a:p>
          <a:endParaRPr lang="es-ES"/>
        </a:p>
      </dgm:t>
    </dgm:pt>
  </dgm:ptLst>
  <dgm:cxnLst>
    <dgm:cxn modelId="{C2F0D5D3-F2E9-4BA0-8CC9-599264B8DF34}" type="presOf" srcId="{9CD79618-AA27-42ED-9634-71CBB9E7738F}" destId="{1344753E-D03F-4A1D-84FE-E6D1857C9000}" srcOrd="0" destOrd="0" presId="urn:microsoft.com/office/officeart/2009/3/layout/StepUpProcess"/>
    <dgm:cxn modelId="{22E016A6-B599-4D26-9E94-96D2F6EE68D7}" type="presOf" srcId="{C300357C-BF7F-47A9-A636-CB6CA3CC9C4E}" destId="{00592DD9-B993-4A08-9617-87E9A545B410}" srcOrd="0" destOrd="0" presId="urn:microsoft.com/office/officeart/2009/3/layout/StepUpProcess"/>
    <dgm:cxn modelId="{599EBC59-97D8-4AB6-AF0B-B469E7955844}" type="presOf" srcId="{3E1CB87E-ECFF-463E-A2DC-81884E9597DF}" destId="{A8F27A96-8B0E-4B0B-BEAA-ABEB7BAFF5A3}" srcOrd="0" destOrd="0" presId="urn:microsoft.com/office/officeart/2009/3/layout/StepUpProcess"/>
    <dgm:cxn modelId="{0B1B74C0-2152-4145-B085-2E9EE5A17791}" srcId="{C300357C-BF7F-47A9-A636-CB6CA3CC9C4E}" destId="{9CD79618-AA27-42ED-9634-71CBB9E7738F}" srcOrd="2" destOrd="0" parTransId="{F9BEFE1C-B247-455C-A94A-8ABC050544CA}" sibTransId="{A0EFD0EA-3E14-4F59-9005-220A58135BA6}"/>
    <dgm:cxn modelId="{61E0F088-1D34-475C-99FB-821CDC6F9629}" srcId="{C300357C-BF7F-47A9-A636-CB6CA3CC9C4E}" destId="{209FF1C3-C542-4F68-8170-E8B3AEEA1CFF}" srcOrd="0" destOrd="0" parTransId="{C38101B3-9114-469F-9081-1DD7B83A761F}" sibTransId="{D3A1B001-6E97-4595-A63A-5CDB8329B445}"/>
    <dgm:cxn modelId="{36CF9A24-544F-40C7-9150-0C461590C88B}" type="presOf" srcId="{209FF1C3-C542-4F68-8170-E8B3AEEA1CFF}" destId="{52CE655E-188B-4BC8-99FB-DA53D4C3E5FB}" srcOrd="0" destOrd="0" presId="urn:microsoft.com/office/officeart/2009/3/layout/StepUpProcess"/>
    <dgm:cxn modelId="{298EF3C8-5949-4A60-94B6-A2C880B07C85}" srcId="{C300357C-BF7F-47A9-A636-CB6CA3CC9C4E}" destId="{3E1CB87E-ECFF-463E-A2DC-81884E9597DF}" srcOrd="1" destOrd="0" parTransId="{D223CEAF-0D26-4878-9A88-51034E461998}" sibTransId="{45C418A9-D021-4E3E-82AD-E141FD0D7868}"/>
    <dgm:cxn modelId="{0D09DF8B-B540-4DD3-AFF8-433E5CBE4F5D}" type="presParOf" srcId="{00592DD9-B993-4A08-9617-87E9A545B410}" destId="{98D93FAF-B8DB-403E-933B-CDC58BA4D9A5}" srcOrd="0" destOrd="0" presId="urn:microsoft.com/office/officeart/2009/3/layout/StepUpProcess"/>
    <dgm:cxn modelId="{D3D41CFC-1A30-478B-92C8-263BA6B74862}" type="presParOf" srcId="{98D93FAF-B8DB-403E-933B-CDC58BA4D9A5}" destId="{648B2B1F-A3C7-466E-8909-C854C526CE20}" srcOrd="0" destOrd="0" presId="urn:microsoft.com/office/officeart/2009/3/layout/StepUpProcess"/>
    <dgm:cxn modelId="{8A71F3A7-74E1-41E0-8BAF-354F19335C59}" type="presParOf" srcId="{98D93FAF-B8DB-403E-933B-CDC58BA4D9A5}" destId="{52CE655E-188B-4BC8-99FB-DA53D4C3E5FB}" srcOrd="1" destOrd="0" presId="urn:microsoft.com/office/officeart/2009/3/layout/StepUpProcess"/>
    <dgm:cxn modelId="{30D87A67-810C-4BD6-B29E-24B0279E7380}" type="presParOf" srcId="{98D93FAF-B8DB-403E-933B-CDC58BA4D9A5}" destId="{20BE757E-B082-4920-A5B5-216EC8792868}" srcOrd="2" destOrd="0" presId="urn:microsoft.com/office/officeart/2009/3/layout/StepUpProcess"/>
    <dgm:cxn modelId="{835A6918-E2BB-4F6B-986D-A170DCE778D8}" type="presParOf" srcId="{00592DD9-B993-4A08-9617-87E9A545B410}" destId="{7B77FE45-3AB7-4C69-AB98-F3C436520005}" srcOrd="1" destOrd="0" presId="urn:microsoft.com/office/officeart/2009/3/layout/StepUpProcess"/>
    <dgm:cxn modelId="{506173EA-CCC5-45DD-965D-21C0FD2B480D}" type="presParOf" srcId="{7B77FE45-3AB7-4C69-AB98-F3C436520005}" destId="{C874ECE1-2672-416B-8DD4-4E4E3A67BABC}" srcOrd="0" destOrd="0" presId="urn:microsoft.com/office/officeart/2009/3/layout/StepUpProcess"/>
    <dgm:cxn modelId="{76DBB407-E133-40D6-BFB1-2DC5AF2ECD86}" type="presParOf" srcId="{00592DD9-B993-4A08-9617-87E9A545B410}" destId="{F9DEAC68-9EBC-4AE3-96E6-351A79D72414}" srcOrd="2" destOrd="0" presId="urn:microsoft.com/office/officeart/2009/3/layout/StepUpProcess"/>
    <dgm:cxn modelId="{89CAD4DE-E4C2-49B2-9AC5-407A56CA1FFD}" type="presParOf" srcId="{F9DEAC68-9EBC-4AE3-96E6-351A79D72414}" destId="{359D89D7-5956-4323-98EB-A708E7ED32E1}" srcOrd="0" destOrd="0" presId="urn:microsoft.com/office/officeart/2009/3/layout/StepUpProcess"/>
    <dgm:cxn modelId="{A92ABB8A-457D-4572-BC52-2F774BD05739}" type="presParOf" srcId="{F9DEAC68-9EBC-4AE3-96E6-351A79D72414}" destId="{A8F27A96-8B0E-4B0B-BEAA-ABEB7BAFF5A3}" srcOrd="1" destOrd="0" presId="urn:microsoft.com/office/officeart/2009/3/layout/StepUpProcess"/>
    <dgm:cxn modelId="{9AF1BB6C-1C80-4DA6-95EE-071159CD1D4B}" type="presParOf" srcId="{F9DEAC68-9EBC-4AE3-96E6-351A79D72414}" destId="{658AB5B7-BFE4-4C9F-A28A-A090203B22BB}" srcOrd="2" destOrd="0" presId="urn:microsoft.com/office/officeart/2009/3/layout/StepUpProcess"/>
    <dgm:cxn modelId="{92F4FD88-E734-45EB-8289-611D120BED0F}" type="presParOf" srcId="{00592DD9-B993-4A08-9617-87E9A545B410}" destId="{3E5EBCE2-23EA-478B-81CE-E098D2A68C41}" srcOrd="3" destOrd="0" presId="urn:microsoft.com/office/officeart/2009/3/layout/StepUpProcess"/>
    <dgm:cxn modelId="{0C9E86C1-99CA-4D50-8BB0-1A7571117EAF}" type="presParOf" srcId="{3E5EBCE2-23EA-478B-81CE-E098D2A68C41}" destId="{E10D5CBF-BF23-4E01-95C3-2E7D31BCCF14}" srcOrd="0" destOrd="0" presId="urn:microsoft.com/office/officeart/2009/3/layout/StepUpProcess"/>
    <dgm:cxn modelId="{9A7C3B92-C078-4D90-B1AC-B397D1803A26}" type="presParOf" srcId="{00592DD9-B993-4A08-9617-87E9A545B410}" destId="{BB91F4FB-A402-45E0-8EF8-8F6B072EEB40}" srcOrd="4" destOrd="0" presId="urn:microsoft.com/office/officeart/2009/3/layout/StepUpProcess"/>
    <dgm:cxn modelId="{388FF785-42DE-4D74-AF6E-D6383C028F6E}" type="presParOf" srcId="{BB91F4FB-A402-45E0-8EF8-8F6B072EEB40}" destId="{DB89993F-DAC7-44F8-80E8-B73226D67F65}" srcOrd="0" destOrd="0" presId="urn:microsoft.com/office/officeart/2009/3/layout/StepUpProcess"/>
    <dgm:cxn modelId="{82B47DBE-1AE3-475E-A88E-EB42773A649B}" type="presParOf" srcId="{BB91F4FB-A402-45E0-8EF8-8F6B072EEB40}" destId="{1344753E-D03F-4A1D-84FE-E6D1857C9000}"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B96B2F-18C6-4877-B590-E23024D50147}" type="doc">
      <dgm:prSet loTypeId="urn:microsoft.com/office/officeart/2008/layout/AlternatingPictureCircles" loCatId="picture" qsTypeId="urn:microsoft.com/office/officeart/2005/8/quickstyle/simple1" qsCatId="simple" csTypeId="urn:microsoft.com/office/officeart/2005/8/colors/accent1_2" csCatId="accent1" phldr="1"/>
      <dgm:spPr/>
      <dgm:t>
        <a:bodyPr/>
        <a:lstStyle/>
        <a:p>
          <a:endParaRPr lang="es-ES"/>
        </a:p>
      </dgm:t>
    </dgm:pt>
    <dgm:pt modelId="{007396EF-886A-4200-89CB-F182FB6E256A}">
      <dgm:prSet phldrT="[Texto]" custT="1"/>
      <dgm:spPr/>
      <dgm:t>
        <a:bodyPr/>
        <a:lstStyle/>
        <a:p>
          <a:r>
            <a:rPr lang="es-ES" sz="1200" dirty="0" smtClean="0"/>
            <a:t>Determinación </a:t>
          </a:r>
          <a:r>
            <a:rPr lang="es-EC" sz="1200" dirty="0" smtClean="0"/>
            <a:t>el análisis financiero del sector de la construcción </a:t>
          </a:r>
          <a:endParaRPr lang="es-ES" sz="1200" dirty="0"/>
        </a:p>
      </dgm:t>
    </dgm:pt>
    <dgm:pt modelId="{A5EF3804-39F0-4ED0-A6B3-C6332786E9D6}" type="parTrans" cxnId="{40D29CA2-B049-461B-AC13-DF584908685C}">
      <dgm:prSet/>
      <dgm:spPr/>
      <dgm:t>
        <a:bodyPr/>
        <a:lstStyle/>
        <a:p>
          <a:endParaRPr lang="es-ES"/>
        </a:p>
      </dgm:t>
    </dgm:pt>
    <dgm:pt modelId="{D7F6F004-0AC6-4CAB-9FE7-782A69225577}" type="sibTrans" cxnId="{40D29CA2-B049-461B-AC13-DF584908685C}">
      <dgm:prSet/>
      <dgm:spPr/>
      <dgm:t>
        <a:bodyPr/>
        <a:lstStyle/>
        <a:p>
          <a:endParaRPr lang="es-ES"/>
        </a:p>
      </dgm:t>
    </dgm:pt>
    <dgm:pt modelId="{D73ED761-A738-4593-8F77-F48FB4AAA617}">
      <dgm:prSet phldrT="[Texto]" custT="1"/>
      <dgm:spPr/>
      <dgm:t>
        <a:bodyPr/>
        <a:lstStyle/>
        <a:p>
          <a:r>
            <a:rPr lang="es-EC" sz="1200" dirty="0" smtClean="0"/>
            <a:t>Identificar relación entre liquidez y demás indicadores financieros</a:t>
          </a:r>
          <a:endParaRPr lang="es-ES" sz="1200" dirty="0"/>
        </a:p>
      </dgm:t>
    </dgm:pt>
    <dgm:pt modelId="{D1276DA9-9D24-4C19-A35A-C8ECB788D64B}" type="parTrans" cxnId="{2B14A99F-E604-4F71-A529-06887C447908}">
      <dgm:prSet/>
      <dgm:spPr/>
      <dgm:t>
        <a:bodyPr/>
        <a:lstStyle/>
        <a:p>
          <a:endParaRPr lang="es-ES"/>
        </a:p>
      </dgm:t>
    </dgm:pt>
    <dgm:pt modelId="{F68302CE-0356-4728-8D5E-7EFA171CF0C8}" type="sibTrans" cxnId="{2B14A99F-E604-4F71-A529-06887C447908}">
      <dgm:prSet/>
      <dgm:spPr/>
      <dgm:t>
        <a:bodyPr/>
        <a:lstStyle/>
        <a:p>
          <a:endParaRPr lang="es-ES"/>
        </a:p>
      </dgm:t>
    </dgm:pt>
    <dgm:pt modelId="{BFC25388-7681-4DBE-B907-90D82C1829C4}">
      <dgm:prSet phldrT="[Texto]" custT="1"/>
      <dgm:spPr/>
      <dgm:t>
        <a:bodyPr/>
        <a:lstStyle/>
        <a:p>
          <a:r>
            <a:rPr lang="es-EC" sz="1200" dirty="0" smtClean="0"/>
            <a:t>Proponer estrategias de acción para mejorar los niveles de liquidez</a:t>
          </a:r>
          <a:endParaRPr lang="es-ES" sz="1200" dirty="0"/>
        </a:p>
      </dgm:t>
    </dgm:pt>
    <dgm:pt modelId="{ED2FA2FC-71CD-4D05-9BDA-F1436176A3CC}" type="parTrans" cxnId="{D449E1C3-FDE2-416A-98E4-F8443FB3FF60}">
      <dgm:prSet/>
      <dgm:spPr/>
      <dgm:t>
        <a:bodyPr/>
        <a:lstStyle/>
        <a:p>
          <a:endParaRPr lang="es-ES"/>
        </a:p>
      </dgm:t>
    </dgm:pt>
    <dgm:pt modelId="{68A53DCB-252D-4AD0-8B40-71B234A6370D}" type="sibTrans" cxnId="{D449E1C3-FDE2-416A-98E4-F8443FB3FF60}">
      <dgm:prSet/>
      <dgm:spPr/>
      <dgm:t>
        <a:bodyPr/>
        <a:lstStyle/>
        <a:p>
          <a:endParaRPr lang="es-ES"/>
        </a:p>
      </dgm:t>
    </dgm:pt>
    <dgm:pt modelId="{F1690347-16F2-495C-9E60-122AE6A78075}" type="pres">
      <dgm:prSet presAssocID="{24B96B2F-18C6-4877-B590-E23024D50147}" presName="Name0" presStyleCnt="0">
        <dgm:presLayoutVars>
          <dgm:chMax/>
          <dgm:chPref/>
          <dgm:dir/>
        </dgm:presLayoutVars>
      </dgm:prSet>
      <dgm:spPr/>
      <dgm:t>
        <a:bodyPr/>
        <a:lstStyle/>
        <a:p>
          <a:endParaRPr lang="es-ES"/>
        </a:p>
      </dgm:t>
    </dgm:pt>
    <dgm:pt modelId="{EF755136-AD4F-4C6E-A95D-2225DE77B473}" type="pres">
      <dgm:prSet presAssocID="{007396EF-886A-4200-89CB-F182FB6E256A}" presName="composite" presStyleCnt="0"/>
      <dgm:spPr/>
    </dgm:pt>
    <dgm:pt modelId="{F4A47269-70A0-498E-94ED-FB5860AF43EA}" type="pres">
      <dgm:prSet presAssocID="{007396EF-886A-4200-89CB-F182FB6E256A}" presName="Accent" presStyleLbl="alignNode1" presStyleIdx="0" presStyleCnt="5">
        <dgm:presLayoutVars>
          <dgm:chMax val="0"/>
          <dgm:chPref val="0"/>
        </dgm:presLayoutVars>
      </dgm:prSet>
      <dgm:spPr/>
    </dgm:pt>
    <dgm:pt modelId="{07A89A2D-0C78-459A-9E60-58A90A52A981}" type="pres">
      <dgm:prSet presAssocID="{007396EF-886A-4200-89CB-F182FB6E256A}" presName="Image" presStyleLbl="bgImgPlace1" presStyleIdx="0" presStyleCnt="3" custScaleY="124297" custLinFactNeighborX="-54100" custLinFactNeighborY="-6769">
        <dgm:presLayoutVars>
          <dgm:chMax val="0"/>
          <dgm:chPref val="0"/>
          <dgm:bulletEnabled val="1"/>
        </dgm:presLayoutVars>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3000" r="-13000"/>
          </a:stretch>
        </a:blipFill>
      </dgm:spPr>
      <dgm:t>
        <a:bodyPr/>
        <a:lstStyle/>
        <a:p>
          <a:endParaRPr lang="es-ES"/>
        </a:p>
      </dgm:t>
    </dgm:pt>
    <dgm:pt modelId="{F55EF465-47DC-40F3-9CA1-540C4D408ED4}" type="pres">
      <dgm:prSet presAssocID="{007396EF-886A-4200-89CB-F182FB6E256A}" presName="Parent" presStyleLbl="fgAccFollowNode1" presStyleIdx="0" presStyleCnt="3" custScaleX="223887" custScaleY="139051">
        <dgm:presLayoutVars>
          <dgm:chMax val="0"/>
          <dgm:chPref val="0"/>
          <dgm:bulletEnabled val="1"/>
        </dgm:presLayoutVars>
      </dgm:prSet>
      <dgm:spPr/>
      <dgm:t>
        <a:bodyPr/>
        <a:lstStyle/>
        <a:p>
          <a:endParaRPr lang="es-ES"/>
        </a:p>
      </dgm:t>
    </dgm:pt>
    <dgm:pt modelId="{3D60FDBC-A815-4CF6-BBC5-CD00A7BCB58F}" type="pres">
      <dgm:prSet presAssocID="{007396EF-886A-4200-89CB-F182FB6E256A}" presName="Space" presStyleCnt="0">
        <dgm:presLayoutVars>
          <dgm:chMax val="0"/>
          <dgm:chPref val="0"/>
        </dgm:presLayoutVars>
      </dgm:prSet>
      <dgm:spPr/>
    </dgm:pt>
    <dgm:pt modelId="{85D67CBD-FBE2-4CEB-BFF5-D91E6834F705}" type="pres">
      <dgm:prSet presAssocID="{D7F6F004-0AC6-4CAB-9FE7-782A69225577}" presName="ConnectorComposite" presStyleCnt="0"/>
      <dgm:spPr/>
    </dgm:pt>
    <dgm:pt modelId="{057F2C29-9C7C-4D9B-96E3-EEA9B5B79F5A}" type="pres">
      <dgm:prSet presAssocID="{D7F6F004-0AC6-4CAB-9FE7-782A69225577}" presName="TopSpacing" presStyleCnt="0"/>
      <dgm:spPr/>
    </dgm:pt>
    <dgm:pt modelId="{DA6E1807-7F5D-4658-9AE7-5A9565B2546E}" type="pres">
      <dgm:prSet presAssocID="{D7F6F004-0AC6-4CAB-9FE7-782A69225577}" presName="Connector" presStyleLbl="alignNode1" presStyleIdx="1" presStyleCnt="5"/>
      <dgm:spPr/>
    </dgm:pt>
    <dgm:pt modelId="{38A16BE7-07CC-47C1-A9DC-6F51575703B7}" type="pres">
      <dgm:prSet presAssocID="{D7F6F004-0AC6-4CAB-9FE7-782A69225577}" presName="BottomSpacing" presStyleCnt="0"/>
      <dgm:spPr/>
    </dgm:pt>
    <dgm:pt modelId="{A5E3AACE-470F-4CFD-AC4B-418D67E9AD68}" type="pres">
      <dgm:prSet presAssocID="{D73ED761-A738-4593-8F77-F48FB4AAA617}" presName="composite" presStyleCnt="0"/>
      <dgm:spPr/>
    </dgm:pt>
    <dgm:pt modelId="{BCAECC16-2CA1-4C33-A67A-2A0BEB991BBD}" type="pres">
      <dgm:prSet presAssocID="{D73ED761-A738-4593-8F77-F48FB4AAA617}" presName="Accent" presStyleLbl="alignNode1" presStyleIdx="2" presStyleCnt="5">
        <dgm:presLayoutVars>
          <dgm:chMax val="0"/>
          <dgm:chPref val="0"/>
        </dgm:presLayoutVars>
      </dgm:prSet>
      <dgm:spPr/>
    </dgm:pt>
    <dgm:pt modelId="{AC0A32D3-0DA8-40E7-8BC5-05460ED3983E}" type="pres">
      <dgm:prSet presAssocID="{D73ED761-A738-4593-8F77-F48FB4AAA617}" presName="Image" presStyleLbl="bgImgPlace1" presStyleIdx="1" presStyleCnt="3" custScaleY="118104" custLinFactNeighborX="56933" custLinFactNeighborY="6722">
        <dgm:presLayoutVars>
          <dgm:chMax val="0"/>
          <dgm:chPref val="0"/>
          <dgm:bulletEnabled val="1"/>
        </dgm:presLayoutVars>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s-ES"/>
        </a:p>
      </dgm:t>
    </dgm:pt>
    <dgm:pt modelId="{DE8FEB41-9752-41CA-8455-561A35D8A38F}" type="pres">
      <dgm:prSet presAssocID="{D73ED761-A738-4593-8F77-F48FB4AAA617}" presName="Parent" presStyleLbl="fgAccFollowNode1" presStyleIdx="1" presStyleCnt="3" custScaleX="230299">
        <dgm:presLayoutVars>
          <dgm:chMax val="0"/>
          <dgm:chPref val="0"/>
          <dgm:bulletEnabled val="1"/>
        </dgm:presLayoutVars>
      </dgm:prSet>
      <dgm:spPr/>
      <dgm:t>
        <a:bodyPr/>
        <a:lstStyle/>
        <a:p>
          <a:endParaRPr lang="es-ES"/>
        </a:p>
      </dgm:t>
    </dgm:pt>
    <dgm:pt modelId="{6D54EE4F-6FA0-4985-B976-D18FAD62BE0A}" type="pres">
      <dgm:prSet presAssocID="{D73ED761-A738-4593-8F77-F48FB4AAA617}" presName="Space" presStyleCnt="0">
        <dgm:presLayoutVars>
          <dgm:chMax val="0"/>
          <dgm:chPref val="0"/>
        </dgm:presLayoutVars>
      </dgm:prSet>
      <dgm:spPr/>
    </dgm:pt>
    <dgm:pt modelId="{9B681384-E418-4EAB-A425-9D72EED92D1F}" type="pres">
      <dgm:prSet presAssocID="{F68302CE-0356-4728-8D5E-7EFA171CF0C8}" presName="ConnectorComposite" presStyleCnt="0"/>
      <dgm:spPr/>
    </dgm:pt>
    <dgm:pt modelId="{9BECA634-E025-4BB7-B624-570F885E2E84}" type="pres">
      <dgm:prSet presAssocID="{F68302CE-0356-4728-8D5E-7EFA171CF0C8}" presName="TopSpacing" presStyleCnt="0"/>
      <dgm:spPr/>
    </dgm:pt>
    <dgm:pt modelId="{3C57FD8B-2FF5-49A9-8283-3564C7606F76}" type="pres">
      <dgm:prSet presAssocID="{F68302CE-0356-4728-8D5E-7EFA171CF0C8}" presName="Connector" presStyleLbl="alignNode1" presStyleIdx="3" presStyleCnt="5"/>
      <dgm:spPr/>
    </dgm:pt>
    <dgm:pt modelId="{7A48F39E-318F-43C6-A3A3-081A294D8E2A}" type="pres">
      <dgm:prSet presAssocID="{F68302CE-0356-4728-8D5E-7EFA171CF0C8}" presName="BottomSpacing" presStyleCnt="0"/>
      <dgm:spPr/>
    </dgm:pt>
    <dgm:pt modelId="{25121441-2FB2-4596-AE3B-9FE134A78085}" type="pres">
      <dgm:prSet presAssocID="{BFC25388-7681-4DBE-B907-90D82C1829C4}" presName="composite" presStyleCnt="0"/>
      <dgm:spPr/>
    </dgm:pt>
    <dgm:pt modelId="{D2255A56-1F2A-434D-8C97-CF75A303D99B}" type="pres">
      <dgm:prSet presAssocID="{BFC25388-7681-4DBE-B907-90D82C1829C4}" presName="Accent" presStyleLbl="alignNode1" presStyleIdx="4" presStyleCnt="5">
        <dgm:presLayoutVars>
          <dgm:chMax val="0"/>
          <dgm:chPref val="0"/>
        </dgm:presLayoutVars>
      </dgm:prSet>
      <dgm:spPr/>
    </dgm:pt>
    <dgm:pt modelId="{C26304F8-CB25-4F02-B03F-D8D604C629C1}" type="pres">
      <dgm:prSet presAssocID="{BFC25388-7681-4DBE-B907-90D82C1829C4}" presName="Image" presStyleLbl="bgImgPlace1" presStyleIdx="2" presStyleCnt="3" custScaleY="125815" custLinFactNeighborX="-58966" custLinFactNeighborY="-38275">
        <dgm:presLayoutVars>
          <dgm:chMax val="0"/>
          <dgm:chPref val="0"/>
          <dgm:bulletEnabled val="1"/>
        </dgm:presLayoutVars>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t="-3000" b="-3000"/>
          </a:stretch>
        </a:blipFill>
      </dgm:spPr>
      <dgm:t>
        <a:bodyPr/>
        <a:lstStyle/>
        <a:p>
          <a:endParaRPr lang="es-ES"/>
        </a:p>
      </dgm:t>
    </dgm:pt>
    <dgm:pt modelId="{C18F798E-B94C-4FDB-9865-878CC9C2DB09}" type="pres">
      <dgm:prSet presAssocID="{BFC25388-7681-4DBE-B907-90D82C1829C4}" presName="Parent" presStyleLbl="fgAccFollowNode1" presStyleIdx="2" presStyleCnt="3" custScaleX="265566">
        <dgm:presLayoutVars>
          <dgm:chMax val="0"/>
          <dgm:chPref val="0"/>
          <dgm:bulletEnabled val="1"/>
        </dgm:presLayoutVars>
      </dgm:prSet>
      <dgm:spPr/>
      <dgm:t>
        <a:bodyPr/>
        <a:lstStyle/>
        <a:p>
          <a:endParaRPr lang="es-ES"/>
        </a:p>
      </dgm:t>
    </dgm:pt>
    <dgm:pt modelId="{7009D410-DEDB-45E0-8E9B-6C43955DF2C8}" type="pres">
      <dgm:prSet presAssocID="{BFC25388-7681-4DBE-B907-90D82C1829C4}" presName="Space" presStyleCnt="0">
        <dgm:presLayoutVars>
          <dgm:chMax val="0"/>
          <dgm:chPref val="0"/>
        </dgm:presLayoutVars>
      </dgm:prSet>
      <dgm:spPr/>
    </dgm:pt>
  </dgm:ptLst>
  <dgm:cxnLst>
    <dgm:cxn modelId="{D449E1C3-FDE2-416A-98E4-F8443FB3FF60}" srcId="{24B96B2F-18C6-4877-B590-E23024D50147}" destId="{BFC25388-7681-4DBE-B907-90D82C1829C4}" srcOrd="2" destOrd="0" parTransId="{ED2FA2FC-71CD-4D05-9BDA-F1436176A3CC}" sibTransId="{68A53DCB-252D-4AD0-8B40-71B234A6370D}"/>
    <dgm:cxn modelId="{BEAA72A5-4EF7-4143-B853-78D173816175}" type="presOf" srcId="{D73ED761-A738-4593-8F77-F48FB4AAA617}" destId="{DE8FEB41-9752-41CA-8455-561A35D8A38F}" srcOrd="0" destOrd="0" presId="urn:microsoft.com/office/officeart/2008/layout/AlternatingPictureCircles"/>
    <dgm:cxn modelId="{40D29CA2-B049-461B-AC13-DF584908685C}" srcId="{24B96B2F-18C6-4877-B590-E23024D50147}" destId="{007396EF-886A-4200-89CB-F182FB6E256A}" srcOrd="0" destOrd="0" parTransId="{A5EF3804-39F0-4ED0-A6B3-C6332786E9D6}" sibTransId="{D7F6F004-0AC6-4CAB-9FE7-782A69225577}"/>
    <dgm:cxn modelId="{93159F74-869F-49A5-AF4C-ADA008467655}" type="presOf" srcId="{BFC25388-7681-4DBE-B907-90D82C1829C4}" destId="{C18F798E-B94C-4FDB-9865-878CC9C2DB09}" srcOrd="0" destOrd="0" presId="urn:microsoft.com/office/officeart/2008/layout/AlternatingPictureCircles"/>
    <dgm:cxn modelId="{690DEA1B-0F71-4BF2-9513-DA3E0A0FFCBC}" type="presOf" srcId="{007396EF-886A-4200-89CB-F182FB6E256A}" destId="{F55EF465-47DC-40F3-9CA1-540C4D408ED4}" srcOrd="0" destOrd="0" presId="urn:microsoft.com/office/officeart/2008/layout/AlternatingPictureCircles"/>
    <dgm:cxn modelId="{AB6B557D-0CCE-4CB3-B234-892BA48A09E7}" type="presOf" srcId="{24B96B2F-18C6-4877-B590-E23024D50147}" destId="{F1690347-16F2-495C-9E60-122AE6A78075}" srcOrd="0" destOrd="0" presId="urn:microsoft.com/office/officeart/2008/layout/AlternatingPictureCircles"/>
    <dgm:cxn modelId="{2B14A99F-E604-4F71-A529-06887C447908}" srcId="{24B96B2F-18C6-4877-B590-E23024D50147}" destId="{D73ED761-A738-4593-8F77-F48FB4AAA617}" srcOrd="1" destOrd="0" parTransId="{D1276DA9-9D24-4C19-A35A-C8ECB788D64B}" sibTransId="{F68302CE-0356-4728-8D5E-7EFA171CF0C8}"/>
    <dgm:cxn modelId="{14A4C74D-AD72-41E1-8789-705A1E783E56}" type="presParOf" srcId="{F1690347-16F2-495C-9E60-122AE6A78075}" destId="{EF755136-AD4F-4C6E-A95D-2225DE77B473}" srcOrd="0" destOrd="0" presId="urn:microsoft.com/office/officeart/2008/layout/AlternatingPictureCircles"/>
    <dgm:cxn modelId="{169BFE76-BF00-427F-98B4-C8DC66A73D07}" type="presParOf" srcId="{EF755136-AD4F-4C6E-A95D-2225DE77B473}" destId="{F4A47269-70A0-498E-94ED-FB5860AF43EA}" srcOrd="0" destOrd="0" presId="urn:microsoft.com/office/officeart/2008/layout/AlternatingPictureCircles"/>
    <dgm:cxn modelId="{1C5A1103-5E55-42F3-A1F9-54CCBDAC4A77}" type="presParOf" srcId="{EF755136-AD4F-4C6E-A95D-2225DE77B473}" destId="{07A89A2D-0C78-459A-9E60-58A90A52A981}" srcOrd="1" destOrd="0" presId="urn:microsoft.com/office/officeart/2008/layout/AlternatingPictureCircles"/>
    <dgm:cxn modelId="{B8BCB4DA-A719-4987-8611-2F0F1982742D}" type="presParOf" srcId="{EF755136-AD4F-4C6E-A95D-2225DE77B473}" destId="{F55EF465-47DC-40F3-9CA1-540C4D408ED4}" srcOrd="2" destOrd="0" presId="urn:microsoft.com/office/officeart/2008/layout/AlternatingPictureCircles"/>
    <dgm:cxn modelId="{665A19F8-1410-4A00-91DF-F10EAD01CA13}" type="presParOf" srcId="{EF755136-AD4F-4C6E-A95D-2225DE77B473}" destId="{3D60FDBC-A815-4CF6-BBC5-CD00A7BCB58F}" srcOrd="3" destOrd="0" presId="urn:microsoft.com/office/officeart/2008/layout/AlternatingPictureCircles"/>
    <dgm:cxn modelId="{0EEB08BE-1211-4456-808C-71CD55766025}" type="presParOf" srcId="{F1690347-16F2-495C-9E60-122AE6A78075}" destId="{85D67CBD-FBE2-4CEB-BFF5-D91E6834F705}" srcOrd="1" destOrd="0" presId="urn:microsoft.com/office/officeart/2008/layout/AlternatingPictureCircles"/>
    <dgm:cxn modelId="{B45773A0-C30C-4535-B818-810D5D35D85E}" type="presParOf" srcId="{85D67CBD-FBE2-4CEB-BFF5-D91E6834F705}" destId="{057F2C29-9C7C-4D9B-96E3-EEA9B5B79F5A}" srcOrd="0" destOrd="0" presId="urn:microsoft.com/office/officeart/2008/layout/AlternatingPictureCircles"/>
    <dgm:cxn modelId="{26A05332-C221-4886-9770-537554211E9F}" type="presParOf" srcId="{85D67CBD-FBE2-4CEB-BFF5-D91E6834F705}" destId="{DA6E1807-7F5D-4658-9AE7-5A9565B2546E}" srcOrd="1" destOrd="0" presId="urn:microsoft.com/office/officeart/2008/layout/AlternatingPictureCircles"/>
    <dgm:cxn modelId="{FC26FAC4-1D38-4FBD-A3C1-A7634033BD5A}" type="presParOf" srcId="{85D67CBD-FBE2-4CEB-BFF5-D91E6834F705}" destId="{38A16BE7-07CC-47C1-A9DC-6F51575703B7}" srcOrd="2" destOrd="0" presId="urn:microsoft.com/office/officeart/2008/layout/AlternatingPictureCircles"/>
    <dgm:cxn modelId="{2920409B-848F-40F6-8063-7B394F645748}" type="presParOf" srcId="{F1690347-16F2-495C-9E60-122AE6A78075}" destId="{A5E3AACE-470F-4CFD-AC4B-418D67E9AD68}" srcOrd="2" destOrd="0" presId="urn:microsoft.com/office/officeart/2008/layout/AlternatingPictureCircles"/>
    <dgm:cxn modelId="{79DBF11D-F5B6-4977-AEEC-7ED7B0B73AF9}" type="presParOf" srcId="{A5E3AACE-470F-4CFD-AC4B-418D67E9AD68}" destId="{BCAECC16-2CA1-4C33-A67A-2A0BEB991BBD}" srcOrd="0" destOrd="0" presId="urn:microsoft.com/office/officeart/2008/layout/AlternatingPictureCircles"/>
    <dgm:cxn modelId="{81EDD0F8-1AA0-4298-AE68-ED87F2002418}" type="presParOf" srcId="{A5E3AACE-470F-4CFD-AC4B-418D67E9AD68}" destId="{AC0A32D3-0DA8-40E7-8BC5-05460ED3983E}" srcOrd="1" destOrd="0" presId="urn:microsoft.com/office/officeart/2008/layout/AlternatingPictureCircles"/>
    <dgm:cxn modelId="{D16705EB-FFD7-457A-98C1-0B8B02DAE9DA}" type="presParOf" srcId="{A5E3AACE-470F-4CFD-AC4B-418D67E9AD68}" destId="{DE8FEB41-9752-41CA-8455-561A35D8A38F}" srcOrd="2" destOrd="0" presId="urn:microsoft.com/office/officeart/2008/layout/AlternatingPictureCircles"/>
    <dgm:cxn modelId="{33093A6B-C151-49C9-A2F9-E5FA258F308E}" type="presParOf" srcId="{A5E3AACE-470F-4CFD-AC4B-418D67E9AD68}" destId="{6D54EE4F-6FA0-4985-B976-D18FAD62BE0A}" srcOrd="3" destOrd="0" presId="urn:microsoft.com/office/officeart/2008/layout/AlternatingPictureCircles"/>
    <dgm:cxn modelId="{B927EB2A-07F0-4658-AD15-3A852F8CD900}" type="presParOf" srcId="{F1690347-16F2-495C-9E60-122AE6A78075}" destId="{9B681384-E418-4EAB-A425-9D72EED92D1F}" srcOrd="3" destOrd="0" presId="urn:microsoft.com/office/officeart/2008/layout/AlternatingPictureCircles"/>
    <dgm:cxn modelId="{682736BC-FDFB-494D-B306-59DCB33BC641}" type="presParOf" srcId="{9B681384-E418-4EAB-A425-9D72EED92D1F}" destId="{9BECA634-E025-4BB7-B624-570F885E2E84}" srcOrd="0" destOrd="0" presId="urn:microsoft.com/office/officeart/2008/layout/AlternatingPictureCircles"/>
    <dgm:cxn modelId="{5CAA49E7-108C-47F5-BD54-422974E27997}" type="presParOf" srcId="{9B681384-E418-4EAB-A425-9D72EED92D1F}" destId="{3C57FD8B-2FF5-49A9-8283-3564C7606F76}" srcOrd="1" destOrd="0" presId="urn:microsoft.com/office/officeart/2008/layout/AlternatingPictureCircles"/>
    <dgm:cxn modelId="{29B9A40A-EB58-4586-8BA4-0E2E6EF9B805}" type="presParOf" srcId="{9B681384-E418-4EAB-A425-9D72EED92D1F}" destId="{7A48F39E-318F-43C6-A3A3-081A294D8E2A}" srcOrd="2" destOrd="0" presId="urn:microsoft.com/office/officeart/2008/layout/AlternatingPictureCircles"/>
    <dgm:cxn modelId="{02F80805-72D7-4E51-A792-1BEFC978D103}" type="presParOf" srcId="{F1690347-16F2-495C-9E60-122AE6A78075}" destId="{25121441-2FB2-4596-AE3B-9FE134A78085}" srcOrd="4" destOrd="0" presId="urn:microsoft.com/office/officeart/2008/layout/AlternatingPictureCircles"/>
    <dgm:cxn modelId="{666593FC-2CC6-41DE-8A27-608F19F18148}" type="presParOf" srcId="{25121441-2FB2-4596-AE3B-9FE134A78085}" destId="{D2255A56-1F2A-434D-8C97-CF75A303D99B}" srcOrd="0" destOrd="0" presId="urn:microsoft.com/office/officeart/2008/layout/AlternatingPictureCircles"/>
    <dgm:cxn modelId="{2224CAE9-249B-4646-9DB1-945400B6548F}" type="presParOf" srcId="{25121441-2FB2-4596-AE3B-9FE134A78085}" destId="{C26304F8-CB25-4F02-B03F-D8D604C629C1}" srcOrd="1" destOrd="0" presId="urn:microsoft.com/office/officeart/2008/layout/AlternatingPictureCircles"/>
    <dgm:cxn modelId="{2E7E65BE-315A-4FFF-97EC-2024C724419D}" type="presParOf" srcId="{25121441-2FB2-4596-AE3B-9FE134A78085}" destId="{C18F798E-B94C-4FDB-9865-878CC9C2DB09}" srcOrd="2" destOrd="0" presId="urn:microsoft.com/office/officeart/2008/layout/AlternatingPictureCircles"/>
    <dgm:cxn modelId="{A78DB9B5-D2FD-4F76-937A-1D11E6915644}" type="presParOf" srcId="{25121441-2FB2-4596-AE3B-9FE134A78085}" destId="{7009D410-DEDB-45E0-8E9B-6C43955DF2C8}" srcOrd="3" destOrd="0" presId="urn:microsoft.com/office/officeart/2008/layout/AlternatingPictureCircle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2B3E0D-D8F2-4AD3-B2B2-DC28DBEB05D7}" type="doc">
      <dgm:prSet loTypeId="urn:microsoft.com/office/officeart/2005/8/layout/matrix3" loCatId="matrix" qsTypeId="urn:microsoft.com/office/officeart/2005/8/quickstyle/3d3" qsCatId="3D" csTypeId="urn:microsoft.com/office/officeart/2005/8/colors/colorful4" csCatId="colorful" phldr="1"/>
      <dgm:spPr/>
      <dgm:t>
        <a:bodyPr/>
        <a:lstStyle/>
        <a:p>
          <a:endParaRPr lang="es-ES"/>
        </a:p>
      </dgm:t>
    </dgm:pt>
    <dgm:pt modelId="{6E25CC7F-D04D-47C7-8001-7B7A132246C8}">
      <dgm:prSet phldrT="[Texto]"/>
      <dgm:spPr/>
      <dgm:t>
        <a:bodyPr/>
        <a:lstStyle/>
        <a:p>
          <a:r>
            <a:rPr lang="es-EC" b="0" dirty="0" smtClean="0">
              <a:solidFill>
                <a:schemeClr val="tx1"/>
              </a:solidFill>
            </a:rPr>
            <a:t>1-Las variables  de CAPITAL NETO DE TRABAJO y RETANBILIDAD/ACTIVO (ROA) existe una relación negativa indirecta </a:t>
          </a:r>
          <a:endParaRPr lang="es-ES" b="0" dirty="0">
            <a:solidFill>
              <a:schemeClr val="tx1"/>
            </a:solidFill>
          </a:endParaRPr>
        </a:p>
      </dgm:t>
    </dgm:pt>
    <dgm:pt modelId="{8A19ECEA-09AC-4C67-8B68-47408E7E7069}" type="parTrans" cxnId="{628BEA2A-5BC0-4179-909D-2106FB3976EC}">
      <dgm:prSet/>
      <dgm:spPr/>
      <dgm:t>
        <a:bodyPr/>
        <a:lstStyle/>
        <a:p>
          <a:endParaRPr lang="es-ES" b="0">
            <a:solidFill>
              <a:schemeClr val="tx1"/>
            </a:solidFill>
          </a:endParaRPr>
        </a:p>
      </dgm:t>
    </dgm:pt>
    <dgm:pt modelId="{EACFAE01-070F-486A-9743-7924D5A20B9A}" type="sibTrans" cxnId="{628BEA2A-5BC0-4179-909D-2106FB3976EC}">
      <dgm:prSet/>
      <dgm:spPr/>
      <dgm:t>
        <a:bodyPr/>
        <a:lstStyle/>
        <a:p>
          <a:endParaRPr lang="es-ES" b="0">
            <a:solidFill>
              <a:schemeClr val="tx1"/>
            </a:solidFill>
          </a:endParaRPr>
        </a:p>
      </dgm:t>
    </dgm:pt>
    <dgm:pt modelId="{D2DB154A-B71C-4CFF-BEFE-EF66ECF42726}">
      <dgm:prSet phldrT="[Texto]"/>
      <dgm:spPr/>
      <dgm:t>
        <a:bodyPr/>
        <a:lstStyle/>
        <a:p>
          <a:r>
            <a:rPr lang="es-EC" b="0" dirty="0" smtClean="0">
              <a:solidFill>
                <a:schemeClr val="tx1"/>
              </a:solidFill>
            </a:rPr>
            <a:t>2-Las variables  de CAPITAL NETO DE TRABAJO y RENTABILIDAD SOBRE CAPITAL INVERTIDO (ROE), existe una relación positiva directa</a:t>
          </a:r>
          <a:endParaRPr lang="es-ES" b="0" dirty="0">
            <a:solidFill>
              <a:schemeClr val="tx1"/>
            </a:solidFill>
          </a:endParaRPr>
        </a:p>
      </dgm:t>
    </dgm:pt>
    <dgm:pt modelId="{B6DAF15F-4616-4278-903E-23AE3E85AB52}" type="parTrans" cxnId="{F64852B1-6B20-49D6-B312-464BD321910F}">
      <dgm:prSet/>
      <dgm:spPr/>
      <dgm:t>
        <a:bodyPr/>
        <a:lstStyle/>
        <a:p>
          <a:endParaRPr lang="es-ES" b="0">
            <a:solidFill>
              <a:schemeClr val="tx1"/>
            </a:solidFill>
          </a:endParaRPr>
        </a:p>
      </dgm:t>
    </dgm:pt>
    <dgm:pt modelId="{95C8B083-4691-4ADD-8AC5-F434AB949A9D}" type="sibTrans" cxnId="{F64852B1-6B20-49D6-B312-464BD321910F}">
      <dgm:prSet/>
      <dgm:spPr/>
      <dgm:t>
        <a:bodyPr/>
        <a:lstStyle/>
        <a:p>
          <a:endParaRPr lang="es-ES" b="0">
            <a:solidFill>
              <a:schemeClr val="tx1"/>
            </a:solidFill>
          </a:endParaRPr>
        </a:p>
      </dgm:t>
    </dgm:pt>
    <dgm:pt modelId="{401704B5-EFB8-470B-8CBB-FA4DE817B1C4}">
      <dgm:prSet phldrT="[Texto]"/>
      <dgm:spPr/>
      <dgm:t>
        <a:bodyPr/>
        <a:lstStyle/>
        <a:p>
          <a:r>
            <a:rPr lang="es-EC" b="0" dirty="0" smtClean="0">
              <a:solidFill>
                <a:schemeClr val="tx1"/>
              </a:solidFill>
            </a:rPr>
            <a:t>3-Las variables  de CAPITAL NETO DE TRABAJO y ENDEUDAMIENTO, existe una relación positiva directa. </a:t>
          </a:r>
          <a:endParaRPr lang="es-ES" b="0" dirty="0">
            <a:solidFill>
              <a:schemeClr val="tx1"/>
            </a:solidFill>
          </a:endParaRPr>
        </a:p>
      </dgm:t>
    </dgm:pt>
    <dgm:pt modelId="{B1C4D758-6F22-406F-8643-F8C48C90135A}" type="parTrans" cxnId="{EC0885F2-4C07-4D9E-B08F-67AD38309A8A}">
      <dgm:prSet/>
      <dgm:spPr/>
      <dgm:t>
        <a:bodyPr/>
        <a:lstStyle/>
        <a:p>
          <a:endParaRPr lang="es-ES" b="0">
            <a:solidFill>
              <a:schemeClr val="tx1"/>
            </a:solidFill>
          </a:endParaRPr>
        </a:p>
      </dgm:t>
    </dgm:pt>
    <dgm:pt modelId="{47AC5BA1-11AA-40C4-901C-067E0050820B}" type="sibTrans" cxnId="{EC0885F2-4C07-4D9E-B08F-67AD38309A8A}">
      <dgm:prSet/>
      <dgm:spPr/>
      <dgm:t>
        <a:bodyPr/>
        <a:lstStyle/>
        <a:p>
          <a:endParaRPr lang="es-ES" b="0">
            <a:solidFill>
              <a:schemeClr val="tx1"/>
            </a:solidFill>
          </a:endParaRPr>
        </a:p>
      </dgm:t>
    </dgm:pt>
    <dgm:pt modelId="{AA65A753-2925-42CD-8C1C-EAC2878AED19}">
      <dgm:prSet phldrT="[Texto]"/>
      <dgm:spPr/>
      <dgm:t>
        <a:bodyPr/>
        <a:lstStyle/>
        <a:p>
          <a:r>
            <a:rPr lang="es-EC" b="0" dirty="0" smtClean="0">
              <a:solidFill>
                <a:schemeClr val="tx1"/>
              </a:solidFill>
            </a:rPr>
            <a:t>4-Las variables  de RETANBILIDAD/PATRIMONIO (ROE) y RENTABILIDAD NETA, existe una relación negativa indirecta </a:t>
          </a:r>
          <a:endParaRPr lang="es-ES" b="0" dirty="0">
            <a:solidFill>
              <a:schemeClr val="tx1"/>
            </a:solidFill>
          </a:endParaRPr>
        </a:p>
      </dgm:t>
    </dgm:pt>
    <dgm:pt modelId="{0A4E7685-86FC-4F08-A507-99B0B51FE60E}" type="parTrans" cxnId="{6CEEB8FA-BA0D-4101-B5E6-3749EF12A253}">
      <dgm:prSet/>
      <dgm:spPr/>
      <dgm:t>
        <a:bodyPr/>
        <a:lstStyle/>
        <a:p>
          <a:endParaRPr lang="es-ES" b="0">
            <a:solidFill>
              <a:schemeClr val="tx1"/>
            </a:solidFill>
          </a:endParaRPr>
        </a:p>
      </dgm:t>
    </dgm:pt>
    <dgm:pt modelId="{36C942B0-B8A2-4281-B4C9-5666ED449C2E}" type="sibTrans" cxnId="{6CEEB8FA-BA0D-4101-B5E6-3749EF12A253}">
      <dgm:prSet/>
      <dgm:spPr/>
      <dgm:t>
        <a:bodyPr/>
        <a:lstStyle/>
        <a:p>
          <a:endParaRPr lang="es-ES" b="0">
            <a:solidFill>
              <a:schemeClr val="tx1"/>
            </a:solidFill>
          </a:endParaRPr>
        </a:p>
      </dgm:t>
    </dgm:pt>
    <dgm:pt modelId="{0CBD23CC-AE9A-4EA3-983F-99B8EAA7D95F}" type="pres">
      <dgm:prSet presAssocID="{062B3E0D-D8F2-4AD3-B2B2-DC28DBEB05D7}" presName="matrix" presStyleCnt="0">
        <dgm:presLayoutVars>
          <dgm:chMax val="1"/>
          <dgm:dir/>
          <dgm:resizeHandles val="exact"/>
        </dgm:presLayoutVars>
      </dgm:prSet>
      <dgm:spPr/>
      <dgm:t>
        <a:bodyPr/>
        <a:lstStyle/>
        <a:p>
          <a:endParaRPr lang="es-ES"/>
        </a:p>
      </dgm:t>
    </dgm:pt>
    <dgm:pt modelId="{2F9F4A95-5F80-4985-8935-E0A67789FE3F}" type="pres">
      <dgm:prSet presAssocID="{062B3E0D-D8F2-4AD3-B2B2-DC28DBEB05D7}" presName="diamond" presStyleLbl="bgShp" presStyleIdx="0" presStyleCnt="1"/>
      <dgm:spPr/>
    </dgm:pt>
    <dgm:pt modelId="{906B465C-B1D9-4B68-82E4-5AB8DF60CF5A}" type="pres">
      <dgm:prSet presAssocID="{062B3E0D-D8F2-4AD3-B2B2-DC28DBEB05D7}" presName="quad1" presStyleLbl="node1" presStyleIdx="0" presStyleCnt="4">
        <dgm:presLayoutVars>
          <dgm:chMax val="0"/>
          <dgm:chPref val="0"/>
          <dgm:bulletEnabled val="1"/>
        </dgm:presLayoutVars>
      </dgm:prSet>
      <dgm:spPr/>
      <dgm:t>
        <a:bodyPr/>
        <a:lstStyle/>
        <a:p>
          <a:endParaRPr lang="es-ES"/>
        </a:p>
      </dgm:t>
    </dgm:pt>
    <dgm:pt modelId="{188A148F-EE6B-4385-BED2-30C84A1CA326}" type="pres">
      <dgm:prSet presAssocID="{062B3E0D-D8F2-4AD3-B2B2-DC28DBEB05D7}" presName="quad2" presStyleLbl="node1" presStyleIdx="1" presStyleCnt="4">
        <dgm:presLayoutVars>
          <dgm:chMax val="0"/>
          <dgm:chPref val="0"/>
          <dgm:bulletEnabled val="1"/>
        </dgm:presLayoutVars>
      </dgm:prSet>
      <dgm:spPr/>
      <dgm:t>
        <a:bodyPr/>
        <a:lstStyle/>
        <a:p>
          <a:endParaRPr lang="es-ES"/>
        </a:p>
      </dgm:t>
    </dgm:pt>
    <dgm:pt modelId="{6D881B34-1DE6-423C-87AD-1CDD5D60406E}" type="pres">
      <dgm:prSet presAssocID="{062B3E0D-D8F2-4AD3-B2B2-DC28DBEB05D7}" presName="quad3" presStyleLbl="node1" presStyleIdx="2" presStyleCnt="4">
        <dgm:presLayoutVars>
          <dgm:chMax val="0"/>
          <dgm:chPref val="0"/>
          <dgm:bulletEnabled val="1"/>
        </dgm:presLayoutVars>
      </dgm:prSet>
      <dgm:spPr/>
      <dgm:t>
        <a:bodyPr/>
        <a:lstStyle/>
        <a:p>
          <a:endParaRPr lang="es-ES"/>
        </a:p>
      </dgm:t>
    </dgm:pt>
    <dgm:pt modelId="{694E37B3-ED67-4CD2-B5B0-7978B5EDDF9F}" type="pres">
      <dgm:prSet presAssocID="{062B3E0D-D8F2-4AD3-B2B2-DC28DBEB05D7}" presName="quad4" presStyleLbl="node1" presStyleIdx="3" presStyleCnt="4">
        <dgm:presLayoutVars>
          <dgm:chMax val="0"/>
          <dgm:chPref val="0"/>
          <dgm:bulletEnabled val="1"/>
        </dgm:presLayoutVars>
      </dgm:prSet>
      <dgm:spPr/>
      <dgm:t>
        <a:bodyPr/>
        <a:lstStyle/>
        <a:p>
          <a:endParaRPr lang="es-ES"/>
        </a:p>
      </dgm:t>
    </dgm:pt>
  </dgm:ptLst>
  <dgm:cxnLst>
    <dgm:cxn modelId="{EC0885F2-4C07-4D9E-B08F-67AD38309A8A}" srcId="{062B3E0D-D8F2-4AD3-B2B2-DC28DBEB05D7}" destId="{401704B5-EFB8-470B-8CBB-FA4DE817B1C4}" srcOrd="2" destOrd="0" parTransId="{B1C4D758-6F22-406F-8643-F8C48C90135A}" sibTransId="{47AC5BA1-11AA-40C4-901C-067E0050820B}"/>
    <dgm:cxn modelId="{A451EDB3-AFB2-4618-A804-63F9B8C83084}" type="presOf" srcId="{062B3E0D-D8F2-4AD3-B2B2-DC28DBEB05D7}" destId="{0CBD23CC-AE9A-4EA3-983F-99B8EAA7D95F}" srcOrd="0" destOrd="0" presId="urn:microsoft.com/office/officeart/2005/8/layout/matrix3"/>
    <dgm:cxn modelId="{EFE8A0B3-C470-439A-9259-A3333AF08C5B}" type="presOf" srcId="{AA65A753-2925-42CD-8C1C-EAC2878AED19}" destId="{694E37B3-ED67-4CD2-B5B0-7978B5EDDF9F}" srcOrd="0" destOrd="0" presId="urn:microsoft.com/office/officeart/2005/8/layout/matrix3"/>
    <dgm:cxn modelId="{628BEA2A-5BC0-4179-909D-2106FB3976EC}" srcId="{062B3E0D-D8F2-4AD3-B2B2-DC28DBEB05D7}" destId="{6E25CC7F-D04D-47C7-8001-7B7A132246C8}" srcOrd="0" destOrd="0" parTransId="{8A19ECEA-09AC-4C67-8B68-47408E7E7069}" sibTransId="{EACFAE01-070F-486A-9743-7924D5A20B9A}"/>
    <dgm:cxn modelId="{6CEEB8FA-BA0D-4101-B5E6-3749EF12A253}" srcId="{062B3E0D-D8F2-4AD3-B2B2-DC28DBEB05D7}" destId="{AA65A753-2925-42CD-8C1C-EAC2878AED19}" srcOrd="3" destOrd="0" parTransId="{0A4E7685-86FC-4F08-A507-99B0B51FE60E}" sibTransId="{36C942B0-B8A2-4281-B4C9-5666ED449C2E}"/>
    <dgm:cxn modelId="{8D066EB4-40F9-4A59-A0CC-6E4215056200}" type="presOf" srcId="{6E25CC7F-D04D-47C7-8001-7B7A132246C8}" destId="{906B465C-B1D9-4B68-82E4-5AB8DF60CF5A}" srcOrd="0" destOrd="0" presId="urn:microsoft.com/office/officeart/2005/8/layout/matrix3"/>
    <dgm:cxn modelId="{F64852B1-6B20-49D6-B312-464BD321910F}" srcId="{062B3E0D-D8F2-4AD3-B2B2-DC28DBEB05D7}" destId="{D2DB154A-B71C-4CFF-BEFE-EF66ECF42726}" srcOrd="1" destOrd="0" parTransId="{B6DAF15F-4616-4278-903E-23AE3E85AB52}" sibTransId="{95C8B083-4691-4ADD-8AC5-F434AB949A9D}"/>
    <dgm:cxn modelId="{AA3FD2BB-2DAF-4FB0-B640-F905E59C2EA9}" type="presOf" srcId="{D2DB154A-B71C-4CFF-BEFE-EF66ECF42726}" destId="{188A148F-EE6B-4385-BED2-30C84A1CA326}" srcOrd="0" destOrd="0" presId="urn:microsoft.com/office/officeart/2005/8/layout/matrix3"/>
    <dgm:cxn modelId="{96F85AEC-88F8-4269-8F8F-220BFA3B29ED}" type="presOf" srcId="{401704B5-EFB8-470B-8CBB-FA4DE817B1C4}" destId="{6D881B34-1DE6-423C-87AD-1CDD5D60406E}" srcOrd="0" destOrd="0" presId="urn:microsoft.com/office/officeart/2005/8/layout/matrix3"/>
    <dgm:cxn modelId="{A413A389-3683-4024-82BE-52635BBF8D20}" type="presParOf" srcId="{0CBD23CC-AE9A-4EA3-983F-99B8EAA7D95F}" destId="{2F9F4A95-5F80-4985-8935-E0A67789FE3F}" srcOrd="0" destOrd="0" presId="urn:microsoft.com/office/officeart/2005/8/layout/matrix3"/>
    <dgm:cxn modelId="{1CC2E7E1-3999-43C3-940B-5FC372C2BE31}" type="presParOf" srcId="{0CBD23CC-AE9A-4EA3-983F-99B8EAA7D95F}" destId="{906B465C-B1D9-4B68-82E4-5AB8DF60CF5A}" srcOrd="1" destOrd="0" presId="urn:microsoft.com/office/officeart/2005/8/layout/matrix3"/>
    <dgm:cxn modelId="{37BCEE5C-9C02-4870-AD14-BF2AB2AA59F0}" type="presParOf" srcId="{0CBD23CC-AE9A-4EA3-983F-99B8EAA7D95F}" destId="{188A148F-EE6B-4385-BED2-30C84A1CA326}" srcOrd="2" destOrd="0" presId="urn:microsoft.com/office/officeart/2005/8/layout/matrix3"/>
    <dgm:cxn modelId="{365F1944-35AE-4C6C-8E08-F9AD33CFF730}" type="presParOf" srcId="{0CBD23CC-AE9A-4EA3-983F-99B8EAA7D95F}" destId="{6D881B34-1DE6-423C-87AD-1CDD5D60406E}" srcOrd="3" destOrd="0" presId="urn:microsoft.com/office/officeart/2005/8/layout/matrix3"/>
    <dgm:cxn modelId="{54EB36D7-2985-489E-949C-5EE7AFC1B28D}" type="presParOf" srcId="{0CBD23CC-AE9A-4EA3-983F-99B8EAA7D95F}" destId="{694E37B3-ED67-4CD2-B5B0-7978B5EDDF9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1FB648-2C2D-4ACA-B749-75D2AABBAFD6}" type="doc">
      <dgm:prSet loTypeId="urn:microsoft.com/office/officeart/2005/8/layout/vList2" loCatId="list" qsTypeId="urn:microsoft.com/office/officeart/2005/8/quickstyle/3d3" qsCatId="3D" csTypeId="urn:microsoft.com/office/officeart/2005/8/colors/colorful4" csCatId="colorful" phldr="1"/>
      <dgm:spPr/>
      <dgm:t>
        <a:bodyPr/>
        <a:lstStyle/>
        <a:p>
          <a:endParaRPr lang="es-ES"/>
        </a:p>
      </dgm:t>
    </dgm:pt>
    <dgm:pt modelId="{964A5760-7ACF-4378-9E4A-24B8174AA4AA}">
      <dgm:prSet phldrT="[Texto]" custT="1"/>
      <dgm:spPr/>
      <dgm:t>
        <a:bodyPr/>
        <a:lstStyle/>
        <a:p>
          <a:r>
            <a:rPr lang="es-ES" sz="2400" dirty="0" smtClean="0">
              <a:solidFill>
                <a:schemeClr val="tx1"/>
              </a:solidFill>
            </a:rPr>
            <a:t>1. A través de la construcción y sus productos, se satisfacen las necesidades de infraestructura de la mayoría de las actividades económicas</a:t>
          </a:r>
          <a:endParaRPr lang="es-ES" sz="2400" dirty="0">
            <a:solidFill>
              <a:schemeClr val="tx1"/>
            </a:solidFill>
          </a:endParaRPr>
        </a:p>
      </dgm:t>
    </dgm:pt>
    <dgm:pt modelId="{B216B32E-9B8B-4BE0-B163-8EBAF9F3ED95}" type="parTrans" cxnId="{C137A435-5B24-4032-B6BA-174956FB3A5D}">
      <dgm:prSet/>
      <dgm:spPr/>
      <dgm:t>
        <a:bodyPr/>
        <a:lstStyle/>
        <a:p>
          <a:endParaRPr lang="es-ES" sz="1400">
            <a:solidFill>
              <a:schemeClr val="tx1"/>
            </a:solidFill>
          </a:endParaRPr>
        </a:p>
      </dgm:t>
    </dgm:pt>
    <dgm:pt modelId="{33A5B6AB-37AB-4DC0-9033-49FDE67E7BFB}" type="sibTrans" cxnId="{C137A435-5B24-4032-B6BA-174956FB3A5D}">
      <dgm:prSet/>
      <dgm:spPr/>
      <dgm:t>
        <a:bodyPr/>
        <a:lstStyle/>
        <a:p>
          <a:endParaRPr lang="es-ES" sz="1400">
            <a:solidFill>
              <a:schemeClr val="tx1"/>
            </a:solidFill>
          </a:endParaRPr>
        </a:p>
      </dgm:t>
    </dgm:pt>
    <dgm:pt modelId="{C6B3B43B-14E8-4F42-B7BE-69B6611329D9}">
      <dgm:prSet phldrT="[Texto]" custT="1"/>
      <dgm:spPr/>
      <dgm:t>
        <a:bodyPr/>
        <a:lstStyle/>
        <a:p>
          <a:r>
            <a:rPr lang="es-ES" sz="1800" dirty="0" smtClean="0">
              <a:solidFill>
                <a:schemeClr val="tx1"/>
              </a:solidFill>
            </a:rPr>
            <a:t>2. La construcción utiliza y consume una cantidad importante de recursos públicos y privados </a:t>
          </a:r>
          <a:endParaRPr lang="es-ES" sz="1800" dirty="0">
            <a:solidFill>
              <a:schemeClr val="tx1"/>
            </a:solidFill>
          </a:endParaRPr>
        </a:p>
      </dgm:t>
    </dgm:pt>
    <dgm:pt modelId="{2D814E6C-EFF5-4329-9CDC-EC9DAA88BBB8}" type="parTrans" cxnId="{FF55D58E-704E-41F9-A4A2-C26690316914}">
      <dgm:prSet/>
      <dgm:spPr/>
      <dgm:t>
        <a:bodyPr/>
        <a:lstStyle/>
        <a:p>
          <a:endParaRPr lang="es-ES" sz="1400">
            <a:solidFill>
              <a:schemeClr val="tx1"/>
            </a:solidFill>
          </a:endParaRPr>
        </a:p>
      </dgm:t>
    </dgm:pt>
    <dgm:pt modelId="{9B9C7E65-F8D3-4F1D-88B3-D44817F7243B}" type="sibTrans" cxnId="{FF55D58E-704E-41F9-A4A2-C26690316914}">
      <dgm:prSet/>
      <dgm:spPr/>
      <dgm:t>
        <a:bodyPr/>
        <a:lstStyle/>
        <a:p>
          <a:endParaRPr lang="es-ES" sz="1400">
            <a:solidFill>
              <a:schemeClr val="tx1"/>
            </a:solidFill>
          </a:endParaRPr>
        </a:p>
      </dgm:t>
    </dgm:pt>
    <dgm:pt modelId="{57703DFF-BDF6-43F0-BDAE-DC5BB2393ED6}">
      <dgm:prSet phldrT="[Texto]" custT="1"/>
      <dgm:spPr/>
      <dgm:t>
        <a:bodyPr/>
        <a:lstStyle/>
        <a:p>
          <a:r>
            <a:rPr lang="es-ES" sz="2400" dirty="0" smtClean="0">
              <a:solidFill>
                <a:schemeClr val="tx1"/>
              </a:solidFill>
            </a:rPr>
            <a:t>3. La construcción es una fuente importante de trabajo, ya que usa mano de obra intensiva</a:t>
          </a:r>
          <a:endParaRPr lang="es-ES" sz="2400" dirty="0">
            <a:solidFill>
              <a:schemeClr val="tx1"/>
            </a:solidFill>
          </a:endParaRPr>
        </a:p>
      </dgm:t>
    </dgm:pt>
    <dgm:pt modelId="{DB22F3F7-8C88-4F92-84B1-97A207D45054}" type="parTrans" cxnId="{41D501C6-E2A9-463D-9142-2BA1F524DB40}">
      <dgm:prSet/>
      <dgm:spPr/>
      <dgm:t>
        <a:bodyPr/>
        <a:lstStyle/>
        <a:p>
          <a:endParaRPr lang="es-ES" sz="1400">
            <a:solidFill>
              <a:schemeClr val="tx1"/>
            </a:solidFill>
          </a:endParaRPr>
        </a:p>
      </dgm:t>
    </dgm:pt>
    <dgm:pt modelId="{32B9BC8E-F4DE-488D-9F58-E159281880E6}" type="sibTrans" cxnId="{41D501C6-E2A9-463D-9142-2BA1F524DB40}">
      <dgm:prSet/>
      <dgm:spPr/>
      <dgm:t>
        <a:bodyPr/>
        <a:lstStyle/>
        <a:p>
          <a:endParaRPr lang="es-ES" sz="1400">
            <a:solidFill>
              <a:schemeClr val="tx1"/>
            </a:solidFill>
          </a:endParaRPr>
        </a:p>
      </dgm:t>
    </dgm:pt>
    <dgm:pt modelId="{016F0283-A9CE-4A6B-B755-EC0319247CC4}">
      <dgm:prSet phldrT="[Texto]" custT="1"/>
      <dgm:spPr/>
      <dgm:t>
        <a:bodyPr/>
        <a:lstStyle/>
        <a:p>
          <a:r>
            <a:rPr lang="es-ES" sz="1800" dirty="0" smtClean="0">
              <a:solidFill>
                <a:schemeClr val="tx1"/>
              </a:solidFill>
            </a:rPr>
            <a:t>4.La construcción genera una importante actividad indirecta en muchas otras áreas de la economía de un país.</a:t>
          </a:r>
          <a:endParaRPr lang="es-ES" sz="1800" dirty="0">
            <a:solidFill>
              <a:schemeClr val="tx1"/>
            </a:solidFill>
          </a:endParaRPr>
        </a:p>
      </dgm:t>
    </dgm:pt>
    <dgm:pt modelId="{B8D44372-1371-413E-BE2D-D9ACA407AEDC}" type="parTrans" cxnId="{9963F87F-B41A-4ED8-BCA3-517E2DC7DBE5}">
      <dgm:prSet/>
      <dgm:spPr/>
      <dgm:t>
        <a:bodyPr/>
        <a:lstStyle/>
        <a:p>
          <a:endParaRPr lang="es-ES" sz="1400">
            <a:solidFill>
              <a:schemeClr val="tx1"/>
            </a:solidFill>
          </a:endParaRPr>
        </a:p>
      </dgm:t>
    </dgm:pt>
    <dgm:pt modelId="{D31EEABB-834F-4161-AFDA-D84CD2D59E49}" type="sibTrans" cxnId="{9963F87F-B41A-4ED8-BCA3-517E2DC7DBE5}">
      <dgm:prSet/>
      <dgm:spPr/>
      <dgm:t>
        <a:bodyPr/>
        <a:lstStyle/>
        <a:p>
          <a:endParaRPr lang="es-ES" sz="1400">
            <a:solidFill>
              <a:schemeClr val="tx1"/>
            </a:solidFill>
          </a:endParaRPr>
        </a:p>
      </dgm:t>
    </dgm:pt>
    <dgm:pt modelId="{C08F5A5E-E81F-4FF2-9077-176A04442A65}" type="pres">
      <dgm:prSet presAssocID="{951FB648-2C2D-4ACA-B749-75D2AABBAFD6}" presName="linear" presStyleCnt="0">
        <dgm:presLayoutVars>
          <dgm:animLvl val="lvl"/>
          <dgm:resizeHandles val="exact"/>
        </dgm:presLayoutVars>
      </dgm:prSet>
      <dgm:spPr/>
      <dgm:t>
        <a:bodyPr/>
        <a:lstStyle/>
        <a:p>
          <a:endParaRPr lang="es-ES"/>
        </a:p>
      </dgm:t>
    </dgm:pt>
    <dgm:pt modelId="{1835B955-DDFA-4A60-A863-08DC6196A0ED}" type="pres">
      <dgm:prSet presAssocID="{964A5760-7ACF-4378-9E4A-24B8174AA4AA}" presName="parentText" presStyleLbl="node1" presStyleIdx="0" presStyleCnt="2">
        <dgm:presLayoutVars>
          <dgm:chMax val="0"/>
          <dgm:bulletEnabled val="1"/>
        </dgm:presLayoutVars>
      </dgm:prSet>
      <dgm:spPr/>
      <dgm:t>
        <a:bodyPr/>
        <a:lstStyle/>
        <a:p>
          <a:endParaRPr lang="es-ES"/>
        </a:p>
      </dgm:t>
    </dgm:pt>
    <dgm:pt modelId="{B291A53A-A34C-40F8-90ED-E5353132F0CF}" type="pres">
      <dgm:prSet presAssocID="{964A5760-7ACF-4378-9E4A-24B8174AA4AA}" presName="childText" presStyleLbl="revTx" presStyleIdx="0" presStyleCnt="2">
        <dgm:presLayoutVars>
          <dgm:bulletEnabled val="1"/>
        </dgm:presLayoutVars>
      </dgm:prSet>
      <dgm:spPr/>
      <dgm:t>
        <a:bodyPr/>
        <a:lstStyle/>
        <a:p>
          <a:endParaRPr lang="es-ES"/>
        </a:p>
      </dgm:t>
    </dgm:pt>
    <dgm:pt modelId="{A1B6DAFD-45A3-4200-A863-61576951C2E5}" type="pres">
      <dgm:prSet presAssocID="{57703DFF-BDF6-43F0-BDAE-DC5BB2393ED6}" presName="parentText" presStyleLbl="node1" presStyleIdx="1" presStyleCnt="2">
        <dgm:presLayoutVars>
          <dgm:chMax val="0"/>
          <dgm:bulletEnabled val="1"/>
        </dgm:presLayoutVars>
      </dgm:prSet>
      <dgm:spPr/>
      <dgm:t>
        <a:bodyPr/>
        <a:lstStyle/>
        <a:p>
          <a:endParaRPr lang="es-ES"/>
        </a:p>
      </dgm:t>
    </dgm:pt>
    <dgm:pt modelId="{788BF51D-EBB5-46FF-A352-10BE6176E8C5}" type="pres">
      <dgm:prSet presAssocID="{57703DFF-BDF6-43F0-BDAE-DC5BB2393ED6}" presName="childText" presStyleLbl="revTx" presStyleIdx="1" presStyleCnt="2">
        <dgm:presLayoutVars>
          <dgm:bulletEnabled val="1"/>
        </dgm:presLayoutVars>
      </dgm:prSet>
      <dgm:spPr/>
      <dgm:t>
        <a:bodyPr/>
        <a:lstStyle/>
        <a:p>
          <a:endParaRPr lang="es-ES"/>
        </a:p>
      </dgm:t>
    </dgm:pt>
  </dgm:ptLst>
  <dgm:cxnLst>
    <dgm:cxn modelId="{C137A435-5B24-4032-B6BA-174956FB3A5D}" srcId="{951FB648-2C2D-4ACA-B749-75D2AABBAFD6}" destId="{964A5760-7ACF-4378-9E4A-24B8174AA4AA}" srcOrd="0" destOrd="0" parTransId="{B216B32E-9B8B-4BE0-B163-8EBAF9F3ED95}" sibTransId="{33A5B6AB-37AB-4DC0-9033-49FDE67E7BFB}"/>
    <dgm:cxn modelId="{41D501C6-E2A9-463D-9142-2BA1F524DB40}" srcId="{951FB648-2C2D-4ACA-B749-75D2AABBAFD6}" destId="{57703DFF-BDF6-43F0-BDAE-DC5BB2393ED6}" srcOrd="1" destOrd="0" parTransId="{DB22F3F7-8C88-4F92-84B1-97A207D45054}" sibTransId="{32B9BC8E-F4DE-488D-9F58-E159281880E6}"/>
    <dgm:cxn modelId="{BEA9C31D-A3FB-41DE-BCAC-03B3AEE131E1}" type="presOf" srcId="{951FB648-2C2D-4ACA-B749-75D2AABBAFD6}" destId="{C08F5A5E-E81F-4FF2-9077-176A04442A65}" srcOrd="0" destOrd="0" presId="urn:microsoft.com/office/officeart/2005/8/layout/vList2"/>
    <dgm:cxn modelId="{A22A0E2F-8457-4071-BF8E-53AAB75ED915}" type="presOf" srcId="{964A5760-7ACF-4378-9E4A-24B8174AA4AA}" destId="{1835B955-DDFA-4A60-A863-08DC6196A0ED}" srcOrd="0" destOrd="0" presId="urn:microsoft.com/office/officeart/2005/8/layout/vList2"/>
    <dgm:cxn modelId="{4FF9204B-29F2-432E-B42D-076C89B7E376}" type="presOf" srcId="{57703DFF-BDF6-43F0-BDAE-DC5BB2393ED6}" destId="{A1B6DAFD-45A3-4200-A863-61576951C2E5}" srcOrd="0" destOrd="0" presId="urn:microsoft.com/office/officeart/2005/8/layout/vList2"/>
    <dgm:cxn modelId="{FF55D58E-704E-41F9-A4A2-C26690316914}" srcId="{964A5760-7ACF-4378-9E4A-24B8174AA4AA}" destId="{C6B3B43B-14E8-4F42-B7BE-69B6611329D9}" srcOrd="0" destOrd="0" parTransId="{2D814E6C-EFF5-4329-9CDC-EC9DAA88BBB8}" sibTransId="{9B9C7E65-F8D3-4F1D-88B3-D44817F7243B}"/>
    <dgm:cxn modelId="{90223434-F2AC-4A90-B82E-88803146A8E7}" type="presOf" srcId="{016F0283-A9CE-4A6B-B755-EC0319247CC4}" destId="{788BF51D-EBB5-46FF-A352-10BE6176E8C5}" srcOrd="0" destOrd="0" presId="urn:microsoft.com/office/officeart/2005/8/layout/vList2"/>
    <dgm:cxn modelId="{9963F87F-B41A-4ED8-BCA3-517E2DC7DBE5}" srcId="{57703DFF-BDF6-43F0-BDAE-DC5BB2393ED6}" destId="{016F0283-A9CE-4A6B-B755-EC0319247CC4}" srcOrd="0" destOrd="0" parTransId="{B8D44372-1371-413E-BE2D-D9ACA407AEDC}" sibTransId="{D31EEABB-834F-4161-AFDA-D84CD2D59E49}"/>
    <dgm:cxn modelId="{14364458-DF43-473D-BD22-B84B7B038D9B}" type="presOf" srcId="{C6B3B43B-14E8-4F42-B7BE-69B6611329D9}" destId="{B291A53A-A34C-40F8-90ED-E5353132F0CF}" srcOrd="0" destOrd="0" presId="urn:microsoft.com/office/officeart/2005/8/layout/vList2"/>
    <dgm:cxn modelId="{33414B7E-00C5-44DE-962D-1BDD5D749828}" type="presParOf" srcId="{C08F5A5E-E81F-4FF2-9077-176A04442A65}" destId="{1835B955-DDFA-4A60-A863-08DC6196A0ED}" srcOrd="0" destOrd="0" presId="urn:microsoft.com/office/officeart/2005/8/layout/vList2"/>
    <dgm:cxn modelId="{1F1020C2-A9EB-494A-B230-1EA942E2907E}" type="presParOf" srcId="{C08F5A5E-E81F-4FF2-9077-176A04442A65}" destId="{B291A53A-A34C-40F8-90ED-E5353132F0CF}" srcOrd="1" destOrd="0" presId="urn:microsoft.com/office/officeart/2005/8/layout/vList2"/>
    <dgm:cxn modelId="{680FA502-99E2-4A5A-9327-289E7FF209C0}" type="presParOf" srcId="{C08F5A5E-E81F-4FF2-9077-176A04442A65}" destId="{A1B6DAFD-45A3-4200-A863-61576951C2E5}" srcOrd="2" destOrd="0" presId="urn:microsoft.com/office/officeart/2005/8/layout/vList2"/>
    <dgm:cxn modelId="{711FACFD-7869-4DAB-A4D6-08E191E5F6A3}" type="presParOf" srcId="{C08F5A5E-E81F-4FF2-9077-176A04442A65}" destId="{788BF51D-EBB5-46FF-A352-10BE6176E8C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60476C-2463-4B87-AF56-E601A6C37DF0}" type="doc">
      <dgm:prSet loTypeId="urn:microsoft.com/office/officeart/2005/8/layout/chevron1" loCatId="process" qsTypeId="urn:microsoft.com/office/officeart/2005/8/quickstyle/3d2" qsCatId="3D" csTypeId="urn:microsoft.com/office/officeart/2005/8/colors/colorful4" csCatId="colorful" phldr="1"/>
      <dgm:spPr/>
      <dgm:t>
        <a:bodyPr/>
        <a:lstStyle/>
        <a:p>
          <a:endParaRPr lang="es-ES"/>
        </a:p>
      </dgm:t>
    </dgm:pt>
    <dgm:pt modelId="{81600B6F-8ED4-4BB5-A87D-DE7A4BE95741}">
      <dgm:prSet phldrT="[Texto]"/>
      <dgm:spPr/>
      <dgm:t>
        <a:bodyPr/>
        <a:lstStyle/>
        <a:p>
          <a:r>
            <a:rPr lang="es-ES" b="0" i="0" u="none" dirty="0" smtClean="0">
              <a:solidFill>
                <a:schemeClr val="tx1"/>
              </a:solidFill>
            </a:rPr>
            <a:t>1. La necesidad de establecer impacto financiero de las empresas constructoras por la no gestión de riesgo operativo</a:t>
          </a:r>
          <a:endParaRPr lang="es-ES" dirty="0">
            <a:solidFill>
              <a:schemeClr val="tx1"/>
            </a:solidFill>
          </a:endParaRPr>
        </a:p>
      </dgm:t>
    </dgm:pt>
    <dgm:pt modelId="{9D2F6A62-2816-4BE3-B4C2-C982471CC404}" type="parTrans" cxnId="{17AF1FE2-77E6-4B24-946F-D5471E038109}">
      <dgm:prSet/>
      <dgm:spPr/>
      <dgm:t>
        <a:bodyPr/>
        <a:lstStyle/>
        <a:p>
          <a:endParaRPr lang="es-ES">
            <a:solidFill>
              <a:schemeClr val="tx1"/>
            </a:solidFill>
          </a:endParaRPr>
        </a:p>
      </dgm:t>
    </dgm:pt>
    <dgm:pt modelId="{26BB5F82-FAB9-4137-BF78-D77D4DB2E551}" type="sibTrans" cxnId="{17AF1FE2-77E6-4B24-946F-D5471E038109}">
      <dgm:prSet/>
      <dgm:spPr/>
      <dgm:t>
        <a:bodyPr/>
        <a:lstStyle/>
        <a:p>
          <a:endParaRPr lang="es-ES">
            <a:solidFill>
              <a:schemeClr val="tx1"/>
            </a:solidFill>
          </a:endParaRPr>
        </a:p>
      </dgm:t>
    </dgm:pt>
    <dgm:pt modelId="{2C3692F8-490B-4E79-851F-044AC480A068}">
      <dgm:prSet/>
      <dgm:spPr/>
      <dgm:t>
        <a:bodyPr/>
        <a:lstStyle/>
        <a:p>
          <a:r>
            <a:rPr lang="es-ES" b="0" i="0" u="none" dirty="0" smtClean="0">
              <a:solidFill>
                <a:schemeClr val="tx1"/>
              </a:solidFill>
            </a:rPr>
            <a:t>2. La necesidad de aumentar sus capacidades administrativas para evaluar los diferentes tipos de riesgos</a:t>
          </a:r>
          <a:endParaRPr lang="es-ES" dirty="0">
            <a:solidFill>
              <a:schemeClr val="tx1"/>
            </a:solidFill>
          </a:endParaRPr>
        </a:p>
      </dgm:t>
    </dgm:pt>
    <dgm:pt modelId="{22099240-A9D5-4741-A60C-E5E19B9F1BF8}" type="parTrans" cxnId="{FCC41C32-ECF1-4A90-AF68-AF8E492F40E4}">
      <dgm:prSet/>
      <dgm:spPr/>
      <dgm:t>
        <a:bodyPr/>
        <a:lstStyle/>
        <a:p>
          <a:endParaRPr lang="es-ES">
            <a:solidFill>
              <a:schemeClr val="tx1"/>
            </a:solidFill>
          </a:endParaRPr>
        </a:p>
      </dgm:t>
    </dgm:pt>
    <dgm:pt modelId="{28AFF51C-4DF1-4EDC-B7A5-C02F8CAEF1DC}" type="sibTrans" cxnId="{FCC41C32-ECF1-4A90-AF68-AF8E492F40E4}">
      <dgm:prSet/>
      <dgm:spPr/>
      <dgm:t>
        <a:bodyPr/>
        <a:lstStyle/>
        <a:p>
          <a:endParaRPr lang="es-ES">
            <a:solidFill>
              <a:schemeClr val="tx1"/>
            </a:solidFill>
          </a:endParaRPr>
        </a:p>
      </dgm:t>
    </dgm:pt>
    <dgm:pt modelId="{C6C67B1A-8E52-4E1C-8D8E-8902AAA9DA18}">
      <dgm:prSet/>
      <dgm:spPr/>
      <dgm:t>
        <a:bodyPr/>
        <a:lstStyle/>
        <a:p>
          <a:r>
            <a:rPr lang="es-ES" b="0" i="0" u="none" dirty="0" smtClean="0">
              <a:solidFill>
                <a:schemeClr val="tx1"/>
              </a:solidFill>
            </a:rPr>
            <a:t>3.  Analizar la gestión de riesgos operativa con el fin de reconocer el impacto que puede ocasionar algún tipo de indicadores o categorías</a:t>
          </a:r>
          <a:endParaRPr lang="es-ES" dirty="0">
            <a:solidFill>
              <a:schemeClr val="tx1"/>
            </a:solidFill>
          </a:endParaRPr>
        </a:p>
      </dgm:t>
    </dgm:pt>
    <dgm:pt modelId="{680E01BB-1B50-4E06-8DC9-0FF4B31613AE}" type="parTrans" cxnId="{13C2F85B-1A40-41F2-8EC2-889A1274DC95}">
      <dgm:prSet/>
      <dgm:spPr/>
      <dgm:t>
        <a:bodyPr/>
        <a:lstStyle/>
        <a:p>
          <a:endParaRPr lang="es-ES">
            <a:solidFill>
              <a:schemeClr val="tx1"/>
            </a:solidFill>
          </a:endParaRPr>
        </a:p>
      </dgm:t>
    </dgm:pt>
    <dgm:pt modelId="{CE78860B-4FAF-4280-BA57-1CE98C291A68}" type="sibTrans" cxnId="{13C2F85B-1A40-41F2-8EC2-889A1274DC95}">
      <dgm:prSet/>
      <dgm:spPr/>
      <dgm:t>
        <a:bodyPr/>
        <a:lstStyle/>
        <a:p>
          <a:endParaRPr lang="es-ES">
            <a:solidFill>
              <a:schemeClr val="tx1"/>
            </a:solidFill>
          </a:endParaRPr>
        </a:p>
      </dgm:t>
    </dgm:pt>
    <dgm:pt modelId="{7367A523-C7BE-45AF-8DEB-FE4B473A2442}" type="pres">
      <dgm:prSet presAssocID="{E960476C-2463-4B87-AF56-E601A6C37DF0}" presName="Name0" presStyleCnt="0">
        <dgm:presLayoutVars>
          <dgm:dir/>
          <dgm:animLvl val="lvl"/>
          <dgm:resizeHandles val="exact"/>
        </dgm:presLayoutVars>
      </dgm:prSet>
      <dgm:spPr/>
      <dgm:t>
        <a:bodyPr/>
        <a:lstStyle/>
        <a:p>
          <a:endParaRPr lang="es-ES"/>
        </a:p>
      </dgm:t>
    </dgm:pt>
    <dgm:pt modelId="{B5E259C2-48CF-4EEA-9799-BA89C4B1A015}" type="pres">
      <dgm:prSet presAssocID="{81600B6F-8ED4-4BB5-A87D-DE7A4BE95741}" presName="parTxOnly" presStyleLbl="node1" presStyleIdx="0" presStyleCnt="3">
        <dgm:presLayoutVars>
          <dgm:chMax val="0"/>
          <dgm:chPref val="0"/>
          <dgm:bulletEnabled val="1"/>
        </dgm:presLayoutVars>
      </dgm:prSet>
      <dgm:spPr/>
      <dgm:t>
        <a:bodyPr/>
        <a:lstStyle/>
        <a:p>
          <a:endParaRPr lang="es-ES"/>
        </a:p>
      </dgm:t>
    </dgm:pt>
    <dgm:pt modelId="{DB36ADA4-58A5-4AFA-963F-132FD0034112}" type="pres">
      <dgm:prSet presAssocID="{26BB5F82-FAB9-4137-BF78-D77D4DB2E551}" presName="parTxOnlySpace" presStyleCnt="0"/>
      <dgm:spPr/>
    </dgm:pt>
    <dgm:pt modelId="{D2A99FD1-A7F7-4DA5-9075-9535922AF950}" type="pres">
      <dgm:prSet presAssocID="{2C3692F8-490B-4E79-851F-044AC480A068}" presName="parTxOnly" presStyleLbl="node1" presStyleIdx="1" presStyleCnt="3" custLinFactNeighborY="0">
        <dgm:presLayoutVars>
          <dgm:chMax val="0"/>
          <dgm:chPref val="0"/>
          <dgm:bulletEnabled val="1"/>
        </dgm:presLayoutVars>
      </dgm:prSet>
      <dgm:spPr/>
      <dgm:t>
        <a:bodyPr/>
        <a:lstStyle/>
        <a:p>
          <a:endParaRPr lang="es-ES"/>
        </a:p>
      </dgm:t>
    </dgm:pt>
    <dgm:pt modelId="{AF9C3A15-BEF4-452F-B5DD-EAE13C392BB5}" type="pres">
      <dgm:prSet presAssocID="{28AFF51C-4DF1-4EDC-B7A5-C02F8CAEF1DC}" presName="parTxOnlySpace" presStyleCnt="0"/>
      <dgm:spPr/>
    </dgm:pt>
    <dgm:pt modelId="{33E72C59-8190-447A-AF2A-53D157150CC5}" type="pres">
      <dgm:prSet presAssocID="{C6C67B1A-8E52-4E1C-8D8E-8902AAA9DA18}" presName="parTxOnly" presStyleLbl="node1" presStyleIdx="2" presStyleCnt="3">
        <dgm:presLayoutVars>
          <dgm:chMax val="0"/>
          <dgm:chPref val="0"/>
          <dgm:bulletEnabled val="1"/>
        </dgm:presLayoutVars>
      </dgm:prSet>
      <dgm:spPr/>
      <dgm:t>
        <a:bodyPr/>
        <a:lstStyle/>
        <a:p>
          <a:endParaRPr lang="es-ES"/>
        </a:p>
      </dgm:t>
    </dgm:pt>
  </dgm:ptLst>
  <dgm:cxnLst>
    <dgm:cxn modelId="{17AF1FE2-77E6-4B24-946F-D5471E038109}" srcId="{E960476C-2463-4B87-AF56-E601A6C37DF0}" destId="{81600B6F-8ED4-4BB5-A87D-DE7A4BE95741}" srcOrd="0" destOrd="0" parTransId="{9D2F6A62-2816-4BE3-B4C2-C982471CC404}" sibTransId="{26BB5F82-FAB9-4137-BF78-D77D4DB2E551}"/>
    <dgm:cxn modelId="{192487DA-8A35-4172-BBFC-082BB64927F0}" type="presOf" srcId="{C6C67B1A-8E52-4E1C-8D8E-8902AAA9DA18}" destId="{33E72C59-8190-447A-AF2A-53D157150CC5}" srcOrd="0" destOrd="0" presId="urn:microsoft.com/office/officeart/2005/8/layout/chevron1"/>
    <dgm:cxn modelId="{A2D6EFDC-1B1A-4C0D-A40A-116FE7F23DAA}" type="presOf" srcId="{81600B6F-8ED4-4BB5-A87D-DE7A4BE95741}" destId="{B5E259C2-48CF-4EEA-9799-BA89C4B1A015}" srcOrd="0" destOrd="0" presId="urn:microsoft.com/office/officeart/2005/8/layout/chevron1"/>
    <dgm:cxn modelId="{8187D4C6-3C0C-4AE0-869B-F4966F513191}" type="presOf" srcId="{2C3692F8-490B-4E79-851F-044AC480A068}" destId="{D2A99FD1-A7F7-4DA5-9075-9535922AF950}" srcOrd="0" destOrd="0" presId="urn:microsoft.com/office/officeart/2005/8/layout/chevron1"/>
    <dgm:cxn modelId="{B5E3E585-6213-4297-AB47-D841511B0185}" type="presOf" srcId="{E960476C-2463-4B87-AF56-E601A6C37DF0}" destId="{7367A523-C7BE-45AF-8DEB-FE4B473A2442}" srcOrd="0" destOrd="0" presId="urn:microsoft.com/office/officeart/2005/8/layout/chevron1"/>
    <dgm:cxn modelId="{FCC41C32-ECF1-4A90-AF68-AF8E492F40E4}" srcId="{E960476C-2463-4B87-AF56-E601A6C37DF0}" destId="{2C3692F8-490B-4E79-851F-044AC480A068}" srcOrd="1" destOrd="0" parTransId="{22099240-A9D5-4741-A60C-E5E19B9F1BF8}" sibTransId="{28AFF51C-4DF1-4EDC-B7A5-C02F8CAEF1DC}"/>
    <dgm:cxn modelId="{13C2F85B-1A40-41F2-8EC2-889A1274DC95}" srcId="{E960476C-2463-4B87-AF56-E601A6C37DF0}" destId="{C6C67B1A-8E52-4E1C-8D8E-8902AAA9DA18}" srcOrd="2" destOrd="0" parTransId="{680E01BB-1B50-4E06-8DC9-0FF4B31613AE}" sibTransId="{CE78860B-4FAF-4280-BA57-1CE98C291A68}"/>
    <dgm:cxn modelId="{C93D91C0-B0F3-448B-8720-03732D232964}" type="presParOf" srcId="{7367A523-C7BE-45AF-8DEB-FE4B473A2442}" destId="{B5E259C2-48CF-4EEA-9799-BA89C4B1A015}" srcOrd="0" destOrd="0" presId="urn:microsoft.com/office/officeart/2005/8/layout/chevron1"/>
    <dgm:cxn modelId="{6614023B-ECDF-44A9-A9E7-BCC328229DB8}" type="presParOf" srcId="{7367A523-C7BE-45AF-8DEB-FE4B473A2442}" destId="{DB36ADA4-58A5-4AFA-963F-132FD0034112}" srcOrd="1" destOrd="0" presId="urn:microsoft.com/office/officeart/2005/8/layout/chevron1"/>
    <dgm:cxn modelId="{008A305F-A323-4103-805F-C8F98746C7EB}" type="presParOf" srcId="{7367A523-C7BE-45AF-8DEB-FE4B473A2442}" destId="{D2A99FD1-A7F7-4DA5-9075-9535922AF950}" srcOrd="2" destOrd="0" presId="urn:microsoft.com/office/officeart/2005/8/layout/chevron1"/>
    <dgm:cxn modelId="{2606B4F9-D47F-446B-BBED-4B965E55C01F}" type="presParOf" srcId="{7367A523-C7BE-45AF-8DEB-FE4B473A2442}" destId="{AF9C3A15-BEF4-452F-B5DD-EAE13C392BB5}" srcOrd="3" destOrd="0" presId="urn:microsoft.com/office/officeart/2005/8/layout/chevron1"/>
    <dgm:cxn modelId="{AF3FF0FC-5134-4796-8A62-08AE47CDB0E5}" type="presParOf" srcId="{7367A523-C7BE-45AF-8DEB-FE4B473A2442}" destId="{33E72C59-8190-447A-AF2A-53D157150CC5}"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B9FB7C-2798-496F-AE12-619364098CE6}" type="doc">
      <dgm:prSet loTypeId="urn:microsoft.com/office/officeart/2005/8/layout/funnel1" loCatId="process" qsTypeId="urn:microsoft.com/office/officeart/2005/8/quickstyle/3d3" qsCatId="3D" csTypeId="urn:microsoft.com/office/officeart/2005/8/colors/colorful4" csCatId="colorful" phldr="1"/>
      <dgm:spPr/>
      <dgm:t>
        <a:bodyPr/>
        <a:lstStyle/>
        <a:p>
          <a:endParaRPr lang="es-ES"/>
        </a:p>
      </dgm:t>
    </dgm:pt>
    <dgm:pt modelId="{9D8B8AB0-88F9-42C6-8C89-E7A3C54347CA}">
      <dgm:prSet phldrT="[Texto]"/>
      <dgm:spPr/>
      <dgm:t>
        <a:bodyPr/>
        <a:lstStyle/>
        <a:p>
          <a:r>
            <a:rPr lang="es-ES" b="1" smtClean="0">
              <a:solidFill>
                <a:schemeClr val="tx1"/>
              </a:solidFill>
            </a:rPr>
            <a:t>Disminución en el empleo de al menos 136 plazas por día.</a:t>
          </a:r>
          <a:endParaRPr lang="es-ES" b="1" dirty="0">
            <a:solidFill>
              <a:schemeClr val="tx1"/>
            </a:solidFill>
          </a:endParaRPr>
        </a:p>
      </dgm:t>
    </dgm:pt>
    <dgm:pt modelId="{6DAF220D-E225-4F21-8CE1-4FE3C0990222}" type="parTrans" cxnId="{FFAAFAB6-89F7-47A2-9B07-549029A80DB0}">
      <dgm:prSet/>
      <dgm:spPr/>
      <dgm:t>
        <a:bodyPr/>
        <a:lstStyle/>
        <a:p>
          <a:endParaRPr lang="es-ES" b="1">
            <a:solidFill>
              <a:schemeClr val="tx1"/>
            </a:solidFill>
          </a:endParaRPr>
        </a:p>
      </dgm:t>
    </dgm:pt>
    <dgm:pt modelId="{C5821620-9478-463C-B940-641AD6CC5D26}" type="sibTrans" cxnId="{FFAAFAB6-89F7-47A2-9B07-549029A80DB0}">
      <dgm:prSet/>
      <dgm:spPr/>
      <dgm:t>
        <a:bodyPr/>
        <a:lstStyle/>
        <a:p>
          <a:endParaRPr lang="es-ES" b="1">
            <a:solidFill>
              <a:schemeClr val="tx1"/>
            </a:solidFill>
          </a:endParaRPr>
        </a:p>
      </dgm:t>
    </dgm:pt>
    <dgm:pt modelId="{93AE6EA7-9C60-435E-B01E-B08D5BB1712C}">
      <dgm:prSet phldrT="[Texto]"/>
      <dgm:spPr/>
      <dgm:t>
        <a:bodyPr/>
        <a:lstStyle/>
        <a:p>
          <a:r>
            <a:rPr lang="es-ES" b="1" smtClean="0">
              <a:solidFill>
                <a:schemeClr val="tx1"/>
              </a:solidFill>
            </a:rPr>
            <a:t>Consulta popular que tiene que ver con la derogatoria de la Ley de Plusvalía</a:t>
          </a:r>
          <a:endParaRPr lang="es-ES" b="1" dirty="0">
            <a:solidFill>
              <a:schemeClr val="tx1"/>
            </a:solidFill>
          </a:endParaRPr>
        </a:p>
      </dgm:t>
    </dgm:pt>
    <dgm:pt modelId="{2A9BF1FC-22B8-4414-9448-07CDC16FFE60}" type="parTrans" cxnId="{C37FDD0D-0C4A-481A-9F79-2BF27BC25BE8}">
      <dgm:prSet/>
      <dgm:spPr/>
      <dgm:t>
        <a:bodyPr/>
        <a:lstStyle/>
        <a:p>
          <a:endParaRPr lang="es-ES" b="1">
            <a:solidFill>
              <a:schemeClr val="tx1"/>
            </a:solidFill>
          </a:endParaRPr>
        </a:p>
      </dgm:t>
    </dgm:pt>
    <dgm:pt modelId="{98EE51EF-6853-489F-9BAD-E42C4106688E}" type="sibTrans" cxnId="{C37FDD0D-0C4A-481A-9F79-2BF27BC25BE8}">
      <dgm:prSet/>
      <dgm:spPr/>
      <dgm:t>
        <a:bodyPr/>
        <a:lstStyle/>
        <a:p>
          <a:endParaRPr lang="es-ES" b="1">
            <a:solidFill>
              <a:schemeClr val="tx1"/>
            </a:solidFill>
          </a:endParaRPr>
        </a:p>
      </dgm:t>
    </dgm:pt>
    <dgm:pt modelId="{447807E4-F5C9-4209-8579-41F84F3BAA51}">
      <dgm:prSet phldrT="[Texto]"/>
      <dgm:spPr/>
      <dgm:t>
        <a:bodyPr/>
        <a:lstStyle/>
        <a:p>
          <a:r>
            <a:rPr lang="es-ES" b="1" dirty="0" smtClean="0">
              <a:solidFill>
                <a:schemeClr val="tx1"/>
              </a:solidFill>
            </a:rPr>
            <a:t>En wl2015 las actividades relacionadas con la construcción se redujeron por encima del 45 %.</a:t>
          </a:r>
          <a:endParaRPr lang="es-ES" b="1" dirty="0">
            <a:solidFill>
              <a:schemeClr val="tx1"/>
            </a:solidFill>
          </a:endParaRPr>
        </a:p>
      </dgm:t>
    </dgm:pt>
    <dgm:pt modelId="{4A68CF69-3AD7-4F62-99E5-6E39D7D34827}" type="sibTrans" cxnId="{C06319ED-42F4-4B9D-A839-57D6DF2148F1}">
      <dgm:prSet/>
      <dgm:spPr/>
      <dgm:t>
        <a:bodyPr/>
        <a:lstStyle/>
        <a:p>
          <a:endParaRPr lang="es-ES" b="1">
            <a:solidFill>
              <a:schemeClr val="tx1"/>
            </a:solidFill>
          </a:endParaRPr>
        </a:p>
      </dgm:t>
    </dgm:pt>
    <dgm:pt modelId="{34812617-EFE4-4CC5-B0EF-9AB72D9529BE}" type="parTrans" cxnId="{C06319ED-42F4-4B9D-A839-57D6DF2148F1}">
      <dgm:prSet/>
      <dgm:spPr/>
      <dgm:t>
        <a:bodyPr/>
        <a:lstStyle/>
        <a:p>
          <a:endParaRPr lang="es-ES" b="1">
            <a:solidFill>
              <a:schemeClr val="tx1"/>
            </a:solidFill>
          </a:endParaRPr>
        </a:p>
      </dgm:t>
    </dgm:pt>
    <dgm:pt modelId="{6EC343F1-D0CA-491C-A054-FE8B2EFC1553}">
      <dgm:prSet phldrT="[Texto]"/>
      <dgm:spPr/>
      <dgm:t>
        <a:bodyPr/>
        <a:lstStyle/>
        <a:p>
          <a:endParaRPr lang="es-ES" b="1" dirty="0">
            <a:solidFill>
              <a:schemeClr val="tx1"/>
            </a:solidFill>
          </a:endParaRPr>
        </a:p>
      </dgm:t>
    </dgm:pt>
    <dgm:pt modelId="{BCC653E0-0F9C-4DDB-92B7-E4526DC08EF1}" type="sibTrans" cxnId="{E75FAE16-5321-43DE-A018-4945828533A9}">
      <dgm:prSet/>
      <dgm:spPr/>
      <dgm:t>
        <a:bodyPr/>
        <a:lstStyle/>
        <a:p>
          <a:endParaRPr lang="es-ES" b="1">
            <a:solidFill>
              <a:schemeClr val="tx1"/>
            </a:solidFill>
          </a:endParaRPr>
        </a:p>
      </dgm:t>
    </dgm:pt>
    <dgm:pt modelId="{A5A27204-501E-4C1B-A3DD-0B8A1E3E39C7}" type="parTrans" cxnId="{E75FAE16-5321-43DE-A018-4945828533A9}">
      <dgm:prSet/>
      <dgm:spPr/>
      <dgm:t>
        <a:bodyPr/>
        <a:lstStyle/>
        <a:p>
          <a:endParaRPr lang="es-ES" b="1">
            <a:solidFill>
              <a:schemeClr val="tx1"/>
            </a:solidFill>
          </a:endParaRPr>
        </a:p>
      </dgm:t>
    </dgm:pt>
    <dgm:pt modelId="{962416B4-05CB-4530-AA61-BC680F441A03}" type="pres">
      <dgm:prSet presAssocID="{F2B9FB7C-2798-496F-AE12-619364098CE6}" presName="Name0" presStyleCnt="0">
        <dgm:presLayoutVars>
          <dgm:chMax val="4"/>
          <dgm:resizeHandles val="exact"/>
        </dgm:presLayoutVars>
      </dgm:prSet>
      <dgm:spPr/>
      <dgm:t>
        <a:bodyPr/>
        <a:lstStyle/>
        <a:p>
          <a:endParaRPr lang="es-ES"/>
        </a:p>
      </dgm:t>
    </dgm:pt>
    <dgm:pt modelId="{EF3D0FCF-DA63-4223-AAA5-E8CE3B80310C}" type="pres">
      <dgm:prSet presAssocID="{F2B9FB7C-2798-496F-AE12-619364098CE6}" presName="ellipse" presStyleLbl="trBgShp" presStyleIdx="0" presStyleCnt="1" custLinFactY="100000" custLinFactNeighborX="1674" custLinFactNeighborY="106517"/>
      <dgm:spPr/>
    </dgm:pt>
    <dgm:pt modelId="{E1244074-9FF4-4DEC-9BD8-359DAEE81C06}" type="pres">
      <dgm:prSet presAssocID="{F2B9FB7C-2798-496F-AE12-619364098CE6}" presName="arrow1" presStyleLbl="fgShp" presStyleIdx="0" presStyleCnt="1" custAng="10800000" custLinFactY="-213000" custLinFactNeighborX="7200" custLinFactNeighborY="-300000"/>
      <dgm:spPr/>
    </dgm:pt>
    <dgm:pt modelId="{4776A5CE-714D-4344-B494-FC2674470F17}" type="pres">
      <dgm:prSet presAssocID="{F2B9FB7C-2798-496F-AE12-619364098CE6}" presName="rectangle" presStyleLbl="revTx" presStyleIdx="0" presStyleCnt="1" custLinFactY="-259577" custLinFactNeighborX="65000" custLinFactNeighborY="-300000">
        <dgm:presLayoutVars>
          <dgm:bulletEnabled val="1"/>
        </dgm:presLayoutVars>
      </dgm:prSet>
      <dgm:spPr/>
      <dgm:t>
        <a:bodyPr/>
        <a:lstStyle/>
        <a:p>
          <a:endParaRPr lang="es-ES"/>
        </a:p>
      </dgm:t>
    </dgm:pt>
    <dgm:pt modelId="{35A05608-1D58-4246-983D-D7A90643CF97}" type="pres">
      <dgm:prSet presAssocID="{93AE6EA7-9C60-435E-B01E-B08D5BB1712C}" presName="item1" presStyleLbl="node1" presStyleIdx="0" presStyleCnt="3" custLinFactNeighborX="-76000" custLinFactNeighborY="97302">
        <dgm:presLayoutVars>
          <dgm:bulletEnabled val="1"/>
        </dgm:presLayoutVars>
      </dgm:prSet>
      <dgm:spPr/>
      <dgm:t>
        <a:bodyPr/>
        <a:lstStyle/>
        <a:p>
          <a:endParaRPr lang="es-ES"/>
        </a:p>
      </dgm:t>
    </dgm:pt>
    <dgm:pt modelId="{A3DF1F06-D68A-4DA6-909C-D3E9B72AD878}" type="pres">
      <dgm:prSet presAssocID="{447807E4-F5C9-4209-8579-41F84F3BAA51}" presName="item2" presStyleLbl="node1" presStyleIdx="1" presStyleCnt="3" custLinFactNeighborX="63200" custLinFactNeighborY="63200">
        <dgm:presLayoutVars>
          <dgm:bulletEnabled val="1"/>
        </dgm:presLayoutVars>
      </dgm:prSet>
      <dgm:spPr/>
      <dgm:t>
        <a:bodyPr/>
        <a:lstStyle/>
        <a:p>
          <a:endParaRPr lang="es-ES"/>
        </a:p>
      </dgm:t>
    </dgm:pt>
    <dgm:pt modelId="{147C300A-46DC-4F89-AA3E-2E2346406420}" type="pres">
      <dgm:prSet presAssocID="{6EC343F1-D0CA-491C-A054-FE8B2EFC1553}" presName="item3" presStyleLbl="node1" presStyleIdx="2" presStyleCnt="3" custLinFactY="91702" custLinFactNeighborX="36800" custLinFactNeighborY="100000">
        <dgm:presLayoutVars>
          <dgm:bulletEnabled val="1"/>
        </dgm:presLayoutVars>
      </dgm:prSet>
      <dgm:spPr/>
      <dgm:t>
        <a:bodyPr/>
        <a:lstStyle/>
        <a:p>
          <a:endParaRPr lang="es-ES"/>
        </a:p>
      </dgm:t>
    </dgm:pt>
    <dgm:pt modelId="{E3633A68-334F-42B2-AAD8-364DDAB840A4}" type="pres">
      <dgm:prSet presAssocID="{F2B9FB7C-2798-496F-AE12-619364098CE6}" presName="funnel" presStyleLbl="trAlignAcc1" presStyleIdx="0" presStyleCnt="1" custAng="10800000" custLinFactNeighborX="2057" custLinFactNeighborY="32786"/>
      <dgm:spPr/>
    </dgm:pt>
  </dgm:ptLst>
  <dgm:cxnLst>
    <dgm:cxn modelId="{DD0B2942-E15C-4F07-944F-F64B062B5B26}" type="presOf" srcId="{9D8B8AB0-88F9-42C6-8C89-E7A3C54347CA}" destId="{147C300A-46DC-4F89-AA3E-2E2346406420}" srcOrd="0" destOrd="0" presId="urn:microsoft.com/office/officeart/2005/8/layout/funnel1"/>
    <dgm:cxn modelId="{E4049C2C-48E9-4EE3-8185-CDE478206C35}" type="presOf" srcId="{447807E4-F5C9-4209-8579-41F84F3BAA51}" destId="{35A05608-1D58-4246-983D-D7A90643CF97}" srcOrd="0" destOrd="0" presId="urn:microsoft.com/office/officeart/2005/8/layout/funnel1"/>
    <dgm:cxn modelId="{C37FDD0D-0C4A-481A-9F79-2BF27BC25BE8}" srcId="{F2B9FB7C-2798-496F-AE12-619364098CE6}" destId="{93AE6EA7-9C60-435E-B01E-B08D5BB1712C}" srcOrd="1" destOrd="0" parTransId="{2A9BF1FC-22B8-4414-9448-07CDC16FFE60}" sibTransId="{98EE51EF-6853-489F-9BAD-E42C4106688E}"/>
    <dgm:cxn modelId="{04BB629E-5E89-4F2E-A893-BFB8EE1525A6}" type="presOf" srcId="{6EC343F1-D0CA-491C-A054-FE8B2EFC1553}" destId="{4776A5CE-714D-4344-B494-FC2674470F17}" srcOrd="0" destOrd="0" presId="urn:microsoft.com/office/officeart/2005/8/layout/funnel1"/>
    <dgm:cxn modelId="{E76B678B-7D01-4772-98A2-D8FBF014DD00}" type="presOf" srcId="{93AE6EA7-9C60-435E-B01E-B08D5BB1712C}" destId="{A3DF1F06-D68A-4DA6-909C-D3E9B72AD878}" srcOrd="0" destOrd="0" presId="urn:microsoft.com/office/officeart/2005/8/layout/funnel1"/>
    <dgm:cxn modelId="{FFAAFAB6-89F7-47A2-9B07-549029A80DB0}" srcId="{F2B9FB7C-2798-496F-AE12-619364098CE6}" destId="{9D8B8AB0-88F9-42C6-8C89-E7A3C54347CA}" srcOrd="0" destOrd="0" parTransId="{6DAF220D-E225-4F21-8CE1-4FE3C0990222}" sibTransId="{C5821620-9478-463C-B940-641AD6CC5D26}"/>
    <dgm:cxn modelId="{C06319ED-42F4-4B9D-A839-57D6DF2148F1}" srcId="{F2B9FB7C-2798-496F-AE12-619364098CE6}" destId="{447807E4-F5C9-4209-8579-41F84F3BAA51}" srcOrd="2" destOrd="0" parTransId="{34812617-EFE4-4CC5-B0EF-9AB72D9529BE}" sibTransId="{4A68CF69-3AD7-4F62-99E5-6E39D7D34827}"/>
    <dgm:cxn modelId="{C265461D-403D-4EB3-AA4E-F2DB426230B3}" type="presOf" srcId="{F2B9FB7C-2798-496F-AE12-619364098CE6}" destId="{962416B4-05CB-4530-AA61-BC680F441A03}" srcOrd="0" destOrd="0" presId="urn:microsoft.com/office/officeart/2005/8/layout/funnel1"/>
    <dgm:cxn modelId="{E75FAE16-5321-43DE-A018-4945828533A9}" srcId="{F2B9FB7C-2798-496F-AE12-619364098CE6}" destId="{6EC343F1-D0CA-491C-A054-FE8B2EFC1553}" srcOrd="3" destOrd="0" parTransId="{A5A27204-501E-4C1B-A3DD-0B8A1E3E39C7}" sibTransId="{BCC653E0-0F9C-4DDB-92B7-E4526DC08EF1}"/>
    <dgm:cxn modelId="{5FBC67FE-C721-472A-A70E-1E4B19B3449E}" type="presParOf" srcId="{962416B4-05CB-4530-AA61-BC680F441A03}" destId="{EF3D0FCF-DA63-4223-AAA5-E8CE3B80310C}" srcOrd="0" destOrd="0" presId="urn:microsoft.com/office/officeart/2005/8/layout/funnel1"/>
    <dgm:cxn modelId="{8A0341FB-93B4-44AB-8C6B-3D29EB889A1A}" type="presParOf" srcId="{962416B4-05CB-4530-AA61-BC680F441A03}" destId="{E1244074-9FF4-4DEC-9BD8-359DAEE81C06}" srcOrd="1" destOrd="0" presId="urn:microsoft.com/office/officeart/2005/8/layout/funnel1"/>
    <dgm:cxn modelId="{19ACBF93-534E-4BF3-AAC1-6D19A42BA835}" type="presParOf" srcId="{962416B4-05CB-4530-AA61-BC680F441A03}" destId="{4776A5CE-714D-4344-B494-FC2674470F17}" srcOrd="2" destOrd="0" presId="urn:microsoft.com/office/officeart/2005/8/layout/funnel1"/>
    <dgm:cxn modelId="{0C32039A-5D0B-4C90-B65B-5CCD885DE761}" type="presParOf" srcId="{962416B4-05CB-4530-AA61-BC680F441A03}" destId="{35A05608-1D58-4246-983D-D7A90643CF97}" srcOrd="3" destOrd="0" presId="urn:microsoft.com/office/officeart/2005/8/layout/funnel1"/>
    <dgm:cxn modelId="{77D40EF3-1472-44C2-B72A-F4E7884BAA6B}" type="presParOf" srcId="{962416B4-05CB-4530-AA61-BC680F441A03}" destId="{A3DF1F06-D68A-4DA6-909C-D3E9B72AD878}" srcOrd="4" destOrd="0" presId="urn:microsoft.com/office/officeart/2005/8/layout/funnel1"/>
    <dgm:cxn modelId="{1822D3BD-61BB-4515-BE75-C95AE807F960}" type="presParOf" srcId="{962416B4-05CB-4530-AA61-BC680F441A03}" destId="{147C300A-46DC-4F89-AA3E-2E2346406420}" srcOrd="5" destOrd="0" presId="urn:microsoft.com/office/officeart/2005/8/layout/funnel1"/>
    <dgm:cxn modelId="{16E0CF2D-1AAA-44EE-83E6-CAECE684B8BC}" type="presParOf" srcId="{962416B4-05CB-4530-AA61-BC680F441A03}" destId="{E3633A68-334F-42B2-AAD8-364DDAB840A4}"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97C475-EAD8-4C28-8413-8F035F45A781}"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es-ES"/>
        </a:p>
      </dgm:t>
    </dgm:pt>
    <dgm:pt modelId="{7FB7CF57-480B-456D-BDA8-725E035A0AA9}">
      <dgm:prSet phldrT="[Texto]"/>
      <dgm:spPr/>
      <dgm:t>
        <a:bodyPr/>
        <a:lstStyle/>
        <a:p>
          <a:r>
            <a:rPr lang="es-EC" dirty="0" smtClean="0"/>
            <a:t>Conocer el comportamiento del pasado y del presente en el sector de la actividad edificadora y para entender y proponer estrategias necesarias en el futuro</a:t>
          </a:r>
          <a:endParaRPr lang="es-ES" dirty="0"/>
        </a:p>
      </dgm:t>
    </dgm:pt>
    <dgm:pt modelId="{E2C383AE-F5FE-482F-9F4A-A7C800401C94}" type="parTrans" cxnId="{868E049F-8FCB-40AB-83C8-10ADDC98502B}">
      <dgm:prSet/>
      <dgm:spPr/>
      <dgm:t>
        <a:bodyPr/>
        <a:lstStyle/>
        <a:p>
          <a:endParaRPr lang="es-ES"/>
        </a:p>
      </dgm:t>
    </dgm:pt>
    <dgm:pt modelId="{F3E32B4C-B8DF-4B1B-9AE1-B1AF7793A5DE}" type="sibTrans" cxnId="{868E049F-8FCB-40AB-83C8-10ADDC98502B}">
      <dgm:prSet/>
      <dgm:spPr/>
      <dgm:t>
        <a:bodyPr/>
        <a:lstStyle/>
        <a:p>
          <a:endParaRPr lang="es-ES"/>
        </a:p>
      </dgm:t>
    </dgm:pt>
    <dgm:pt modelId="{3DB23329-C72A-47D8-B8B5-64A25F407416}">
      <dgm:prSet phldrT="[Texto]"/>
      <dgm:spPr/>
      <dgm:t>
        <a:bodyPr/>
        <a:lstStyle/>
        <a:p>
          <a:r>
            <a:rPr lang="es-EC" dirty="0" smtClean="0"/>
            <a:t>Mejorar la capacidad competitiva, en base ha una buena estrategia como base del crecimiento organizado y estructurado, </a:t>
          </a:r>
          <a:endParaRPr lang="es-ES" dirty="0"/>
        </a:p>
      </dgm:t>
    </dgm:pt>
    <dgm:pt modelId="{6E649A32-1D6E-4C19-AC89-E18A0435646A}" type="parTrans" cxnId="{2EDBEE50-BB58-4B46-A84C-A54144E8ACCD}">
      <dgm:prSet/>
      <dgm:spPr/>
      <dgm:t>
        <a:bodyPr/>
        <a:lstStyle/>
        <a:p>
          <a:endParaRPr lang="es-ES"/>
        </a:p>
      </dgm:t>
    </dgm:pt>
    <dgm:pt modelId="{6E859F6E-2532-4FC9-B670-C9E1235073D3}" type="sibTrans" cxnId="{2EDBEE50-BB58-4B46-A84C-A54144E8ACCD}">
      <dgm:prSet/>
      <dgm:spPr/>
      <dgm:t>
        <a:bodyPr/>
        <a:lstStyle/>
        <a:p>
          <a:endParaRPr lang="es-ES"/>
        </a:p>
      </dgm:t>
    </dgm:pt>
    <dgm:pt modelId="{E13C64FB-2DD3-4A7A-A052-0BD9D2382B5F}">
      <dgm:prSet phldrT="[Texto]"/>
      <dgm:spPr/>
      <dgm:t>
        <a:bodyPr/>
        <a:lstStyle/>
        <a:p>
          <a:r>
            <a:rPr lang="es-EC" dirty="0" smtClean="0"/>
            <a:t>Al estar más endeudado se debe afrontar mayor pago de intereses por deuda, Esto quiere decir que a mayor endeudamiento, menor será la liquides de la empresas</a:t>
          </a:r>
          <a:endParaRPr lang="es-ES" dirty="0"/>
        </a:p>
      </dgm:t>
    </dgm:pt>
    <dgm:pt modelId="{E2E0BF99-D9B4-4676-BEFE-45616A211287}" type="parTrans" cxnId="{7E2915F6-8322-4B20-90C3-1DF8B3918857}">
      <dgm:prSet/>
      <dgm:spPr/>
      <dgm:t>
        <a:bodyPr/>
        <a:lstStyle/>
        <a:p>
          <a:endParaRPr lang="es-ES"/>
        </a:p>
      </dgm:t>
    </dgm:pt>
    <dgm:pt modelId="{48A379D4-FA55-4F55-B26A-0C40F77E8EAD}" type="sibTrans" cxnId="{7E2915F6-8322-4B20-90C3-1DF8B3918857}">
      <dgm:prSet/>
      <dgm:spPr/>
      <dgm:t>
        <a:bodyPr/>
        <a:lstStyle/>
        <a:p>
          <a:endParaRPr lang="es-ES"/>
        </a:p>
      </dgm:t>
    </dgm:pt>
    <dgm:pt modelId="{6349ABBC-546B-4812-8D7B-07060B7772EE}" type="pres">
      <dgm:prSet presAssocID="{7597C475-EAD8-4C28-8413-8F035F45A781}" presName="Name0" presStyleCnt="0">
        <dgm:presLayoutVars>
          <dgm:dir/>
          <dgm:resizeHandles val="exact"/>
        </dgm:presLayoutVars>
      </dgm:prSet>
      <dgm:spPr/>
      <dgm:t>
        <a:bodyPr/>
        <a:lstStyle/>
        <a:p>
          <a:endParaRPr lang="es-ES"/>
        </a:p>
      </dgm:t>
    </dgm:pt>
    <dgm:pt modelId="{1C2A31CB-7375-4428-8F90-A6699EED6232}" type="pres">
      <dgm:prSet presAssocID="{7FB7CF57-480B-456D-BDA8-725E035A0AA9}" presName="composite" presStyleCnt="0"/>
      <dgm:spPr/>
    </dgm:pt>
    <dgm:pt modelId="{9CB0A1C5-3945-4476-8D84-29100070C729}" type="pres">
      <dgm:prSet presAssocID="{7FB7CF57-480B-456D-BDA8-725E035A0AA9}" presName="rect1" presStyleLbl="trAlignAcc1" presStyleIdx="0" presStyleCnt="3">
        <dgm:presLayoutVars>
          <dgm:bulletEnabled val="1"/>
        </dgm:presLayoutVars>
      </dgm:prSet>
      <dgm:spPr/>
      <dgm:t>
        <a:bodyPr/>
        <a:lstStyle/>
        <a:p>
          <a:endParaRPr lang="es-ES"/>
        </a:p>
      </dgm:t>
    </dgm:pt>
    <dgm:pt modelId="{E3EFC1E4-9A71-4FD7-91EB-2F2A038E91BD}" type="pres">
      <dgm:prSet presAssocID="{7FB7CF57-480B-456D-BDA8-725E035A0AA9}"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45000" r="-45000"/>
          </a:stretch>
        </a:blipFill>
      </dgm:spPr>
    </dgm:pt>
    <dgm:pt modelId="{E3AECA97-9E93-4FB0-B290-BC03B8F7093C}" type="pres">
      <dgm:prSet presAssocID="{F3E32B4C-B8DF-4B1B-9AE1-B1AF7793A5DE}" presName="sibTrans" presStyleCnt="0"/>
      <dgm:spPr/>
    </dgm:pt>
    <dgm:pt modelId="{70411A1E-E2AB-4786-8923-A16EF1F47907}" type="pres">
      <dgm:prSet presAssocID="{3DB23329-C72A-47D8-B8B5-64A25F407416}" presName="composite" presStyleCnt="0"/>
      <dgm:spPr/>
    </dgm:pt>
    <dgm:pt modelId="{FD06447E-95C9-4F93-A61E-CBB7DC93BF71}" type="pres">
      <dgm:prSet presAssocID="{3DB23329-C72A-47D8-B8B5-64A25F407416}" presName="rect1" presStyleLbl="trAlignAcc1" presStyleIdx="1" presStyleCnt="3">
        <dgm:presLayoutVars>
          <dgm:bulletEnabled val="1"/>
        </dgm:presLayoutVars>
      </dgm:prSet>
      <dgm:spPr/>
      <dgm:t>
        <a:bodyPr/>
        <a:lstStyle/>
        <a:p>
          <a:endParaRPr lang="es-ES"/>
        </a:p>
      </dgm:t>
    </dgm:pt>
    <dgm:pt modelId="{3E60EB75-0A4D-4EC0-A45C-0FD37EE1D786}" type="pres">
      <dgm:prSet presAssocID="{3DB23329-C72A-47D8-B8B5-64A25F407416}" presName="rect2"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84000" r="-84000"/>
          </a:stretch>
        </a:blipFill>
      </dgm:spPr>
    </dgm:pt>
    <dgm:pt modelId="{C7146650-686C-4730-A891-20FA8AAF975D}" type="pres">
      <dgm:prSet presAssocID="{6E859F6E-2532-4FC9-B670-C9E1235073D3}" presName="sibTrans" presStyleCnt="0"/>
      <dgm:spPr/>
    </dgm:pt>
    <dgm:pt modelId="{25F4B345-5214-46F6-9E0E-253C5412A289}" type="pres">
      <dgm:prSet presAssocID="{E13C64FB-2DD3-4A7A-A052-0BD9D2382B5F}" presName="composite" presStyleCnt="0"/>
      <dgm:spPr/>
    </dgm:pt>
    <dgm:pt modelId="{A55E28A2-D630-4F06-8BC1-2DF80D2FC22E}" type="pres">
      <dgm:prSet presAssocID="{E13C64FB-2DD3-4A7A-A052-0BD9D2382B5F}" presName="rect1" presStyleLbl="trAlignAcc1" presStyleIdx="2" presStyleCnt="3">
        <dgm:presLayoutVars>
          <dgm:bulletEnabled val="1"/>
        </dgm:presLayoutVars>
      </dgm:prSet>
      <dgm:spPr/>
      <dgm:t>
        <a:bodyPr/>
        <a:lstStyle/>
        <a:p>
          <a:endParaRPr lang="es-ES"/>
        </a:p>
      </dgm:t>
    </dgm:pt>
    <dgm:pt modelId="{9F37125B-2C08-492C-B1F3-C7ACAA459EF7}" type="pres">
      <dgm:prSet presAssocID="{E13C64FB-2DD3-4A7A-A052-0BD9D2382B5F}" presName="rect2"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84000" r="-84000"/>
          </a:stretch>
        </a:blipFill>
      </dgm:spPr>
    </dgm:pt>
  </dgm:ptLst>
  <dgm:cxnLst>
    <dgm:cxn modelId="{7E2915F6-8322-4B20-90C3-1DF8B3918857}" srcId="{7597C475-EAD8-4C28-8413-8F035F45A781}" destId="{E13C64FB-2DD3-4A7A-A052-0BD9D2382B5F}" srcOrd="2" destOrd="0" parTransId="{E2E0BF99-D9B4-4676-BEFE-45616A211287}" sibTransId="{48A379D4-FA55-4F55-B26A-0C40F77E8EAD}"/>
    <dgm:cxn modelId="{98C2F0DA-B7C7-4BEA-A6A8-163AD0B04C2C}" type="presOf" srcId="{7597C475-EAD8-4C28-8413-8F035F45A781}" destId="{6349ABBC-546B-4812-8D7B-07060B7772EE}" srcOrd="0" destOrd="0" presId="urn:microsoft.com/office/officeart/2008/layout/PictureStrips"/>
    <dgm:cxn modelId="{2EDBEE50-BB58-4B46-A84C-A54144E8ACCD}" srcId="{7597C475-EAD8-4C28-8413-8F035F45A781}" destId="{3DB23329-C72A-47D8-B8B5-64A25F407416}" srcOrd="1" destOrd="0" parTransId="{6E649A32-1D6E-4C19-AC89-E18A0435646A}" sibTransId="{6E859F6E-2532-4FC9-B670-C9E1235073D3}"/>
    <dgm:cxn modelId="{D6961BAF-EF7C-4F4C-A25A-D07BA0CACDD4}" type="presOf" srcId="{3DB23329-C72A-47D8-B8B5-64A25F407416}" destId="{FD06447E-95C9-4F93-A61E-CBB7DC93BF71}" srcOrd="0" destOrd="0" presId="urn:microsoft.com/office/officeart/2008/layout/PictureStrips"/>
    <dgm:cxn modelId="{E818AD86-803C-4F9B-B592-8E134C2ECB3D}" type="presOf" srcId="{7FB7CF57-480B-456D-BDA8-725E035A0AA9}" destId="{9CB0A1C5-3945-4476-8D84-29100070C729}" srcOrd="0" destOrd="0" presId="urn:microsoft.com/office/officeart/2008/layout/PictureStrips"/>
    <dgm:cxn modelId="{ABCB45D9-7846-46D7-8065-1D0C1A5B5E07}" type="presOf" srcId="{E13C64FB-2DD3-4A7A-A052-0BD9D2382B5F}" destId="{A55E28A2-D630-4F06-8BC1-2DF80D2FC22E}" srcOrd="0" destOrd="0" presId="urn:microsoft.com/office/officeart/2008/layout/PictureStrips"/>
    <dgm:cxn modelId="{868E049F-8FCB-40AB-83C8-10ADDC98502B}" srcId="{7597C475-EAD8-4C28-8413-8F035F45A781}" destId="{7FB7CF57-480B-456D-BDA8-725E035A0AA9}" srcOrd="0" destOrd="0" parTransId="{E2C383AE-F5FE-482F-9F4A-A7C800401C94}" sibTransId="{F3E32B4C-B8DF-4B1B-9AE1-B1AF7793A5DE}"/>
    <dgm:cxn modelId="{F05AE9F4-D9EA-43E3-BE0A-086ABDB03FA0}" type="presParOf" srcId="{6349ABBC-546B-4812-8D7B-07060B7772EE}" destId="{1C2A31CB-7375-4428-8F90-A6699EED6232}" srcOrd="0" destOrd="0" presId="urn:microsoft.com/office/officeart/2008/layout/PictureStrips"/>
    <dgm:cxn modelId="{F871C5A1-DDAA-41A5-9119-529FA718EC45}" type="presParOf" srcId="{1C2A31CB-7375-4428-8F90-A6699EED6232}" destId="{9CB0A1C5-3945-4476-8D84-29100070C729}" srcOrd="0" destOrd="0" presId="urn:microsoft.com/office/officeart/2008/layout/PictureStrips"/>
    <dgm:cxn modelId="{43459E88-FECF-4963-89C3-490219508630}" type="presParOf" srcId="{1C2A31CB-7375-4428-8F90-A6699EED6232}" destId="{E3EFC1E4-9A71-4FD7-91EB-2F2A038E91BD}" srcOrd="1" destOrd="0" presId="urn:microsoft.com/office/officeart/2008/layout/PictureStrips"/>
    <dgm:cxn modelId="{82D8E956-1CA2-4F00-9D80-1CADA959BB09}" type="presParOf" srcId="{6349ABBC-546B-4812-8D7B-07060B7772EE}" destId="{E3AECA97-9E93-4FB0-B290-BC03B8F7093C}" srcOrd="1" destOrd="0" presId="urn:microsoft.com/office/officeart/2008/layout/PictureStrips"/>
    <dgm:cxn modelId="{B47A0566-17ED-4D12-A436-40BB040D5AAF}" type="presParOf" srcId="{6349ABBC-546B-4812-8D7B-07060B7772EE}" destId="{70411A1E-E2AB-4786-8923-A16EF1F47907}" srcOrd="2" destOrd="0" presId="urn:microsoft.com/office/officeart/2008/layout/PictureStrips"/>
    <dgm:cxn modelId="{5BD592FA-35F2-4665-AF37-8BFEF299B350}" type="presParOf" srcId="{70411A1E-E2AB-4786-8923-A16EF1F47907}" destId="{FD06447E-95C9-4F93-A61E-CBB7DC93BF71}" srcOrd="0" destOrd="0" presId="urn:microsoft.com/office/officeart/2008/layout/PictureStrips"/>
    <dgm:cxn modelId="{5DE5B103-63D4-45D1-85D3-972D97688E5E}" type="presParOf" srcId="{70411A1E-E2AB-4786-8923-A16EF1F47907}" destId="{3E60EB75-0A4D-4EC0-A45C-0FD37EE1D786}" srcOrd="1" destOrd="0" presId="urn:microsoft.com/office/officeart/2008/layout/PictureStrips"/>
    <dgm:cxn modelId="{D5A8EF9D-A34C-41AF-96A9-1BBB195420C9}" type="presParOf" srcId="{6349ABBC-546B-4812-8D7B-07060B7772EE}" destId="{C7146650-686C-4730-A891-20FA8AAF975D}" srcOrd="3" destOrd="0" presId="urn:microsoft.com/office/officeart/2008/layout/PictureStrips"/>
    <dgm:cxn modelId="{FA58A1A1-9563-427D-8E62-6E087C97F100}" type="presParOf" srcId="{6349ABBC-546B-4812-8D7B-07060B7772EE}" destId="{25F4B345-5214-46F6-9E0E-253C5412A289}" srcOrd="4" destOrd="0" presId="urn:microsoft.com/office/officeart/2008/layout/PictureStrips"/>
    <dgm:cxn modelId="{FA5FBC29-56AC-45EB-B9BF-872688BC8E08}" type="presParOf" srcId="{25F4B345-5214-46F6-9E0E-253C5412A289}" destId="{A55E28A2-D630-4F06-8BC1-2DF80D2FC22E}" srcOrd="0" destOrd="0" presId="urn:microsoft.com/office/officeart/2008/layout/PictureStrips"/>
    <dgm:cxn modelId="{75E83AB1-2166-461C-87CE-DAF14CB39239}" type="presParOf" srcId="{25F4B345-5214-46F6-9E0E-253C5412A289}" destId="{9F37125B-2C08-492C-B1F3-C7ACAA459EF7}"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27BCA4D-F691-427A-817D-1CD464764A3D}" type="doc">
      <dgm:prSet loTypeId="urn:microsoft.com/office/officeart/2008/layout/AscendingPictureAccentProcess" loCatId="picture" qsTypeId="urn:microsoft.com/office/officeart/2005/8/quickstyle/simple1" qsCatId="simple" csTypeId="urn:microsoft.com/office/officeart/2005/8/colors/colorful4" csCatId="colorful" phldr="1"/>
      <dgm:spPr/>
      <dgm:t>
        <a:bodyPr/>
        <a:lstStyle/>
        <a:p>
          <a:endParaRPr lang="es-ES"/>
        </a:p>
      </dgm:t>
    </dgm:pt>
    <dgm:pt modelId="{05CEB813-39B5-45E7-A7F3-4D6C0A938642}">
      <dgm:prSet phldrT="[Texto]" custT="1"/>
      <dgm:spPr/>
      <dgm:t>
        <a:bodyPr/>
        <a:lstStyle/>
        <a:p>
          <a:r>
            <a:rPr lang="es-EC" sz="1250" b="1" smtClean="0">
              <a:solidFill>
                <a:schemeClr val="tx1"/>
              </a:solidFill>
            </a:rPr>
            <a:t>Las empresas de construcción deben realizar estrategias de acción futuras para generar mayor rentabilidad</a:t>
          </a:r>
          <a:endParaRPr lang="es-ES" sz="1250" b="1" dirty="0">
            <a:solidFill>
              <a:schemeClr val="tx1"/>
            </a:solidFill>
          </a:endParaRPr>
        </a:p>
      </dgm:t>
    </dgm:pt>
    <dgm:pt modelId="{FD626FE7-96AA-4AFB-B3D3-7C1069902077}" type="parTrans" cxnId="{89ACE732-0D94-4956-A0A5-CC5DE573E2D1}">
      <dgm:prSet/>
      <dgm:spPr/>
      <dgm:t>
        <a:bodyPr/>
        <a:lstStyle/>
        <a:p>
          <a:endParaRPr lang="es-ES" sz="1250" b="1">
            <a:solidFill>
              <a:schemeClr val="tx1"/>
            </a:solidFill>
          </a:endParaRPr>
        </a:p>
      </dgm:t>
    </dgm:pt>
    <dgm:pt modelId="{E7914EA0-83B5-457D-87BA-209E4D4CD30E}" type="sibTrans" cxnId="{89ACE732-0D94-4956-A0A5-CC5DE573E2D1}">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dgm:spPr>
      <dgm:t>
        <a:bodyPr/>
        <a:lstStyle/>
        <a:p>
          <a:endParaRPr lang="es-ES" sz="1250" b="1">
            <a:solidFill>
              <a:schemeClr val="tx1"/>
            </a:solidFill>
          </a:endParaRPr>
        </a:p>
      </dgm:t>
    </dgm:pt>
    <dgm:pt modelId="{6BAC0618-6873-4EDA-A60E-64D530C1DE76}">
      <dgm:prSet phldrT="[Texto]" custT="1"/>
      <dgm:spPr/>
      <dgm:t>
        <a:bodyPr/>
        <a:lstStyle/>
        <a:p>
          <a:r>
            <a:rPr lang="es-EC" sz="1250" b="1" smtClean="0">
              <a:solidFill>
                <a:schemeClr val="tx1"/>
              </a:solidFill>
            </a:rPr>
            <a:t>La elevada competencia presiona los precios a la baja, la cámara de las industrias de la construcción establezca un precio de mercado en general. </a:t>
          </a:r>
          <a:endParaRPr lang="es-ES" sz="1250" b="1" dirty="0">
            <a:solidFill>
              <a:schemeClr val="tx1"/>
            </a:solidFill>
          </a:endParaRPr>
        </a:p>
      </dgm:t>
    </dgm:pt>
    <dgm:pt modelId="{C186F71F-5D5B-4297-B72B-7F96CDD51445}" type="parTrans" cxnId="{0D5CDC22-38EE-4CE0-BE6B-151B74157DCC}">
      <dgm:prSet/>
      <dgm:spPr/>
      <dgm:t>
        <a:bodyPr/>
        <a:lstStyle/>
        <a:p>
          <a:endParaRPr lang="es-ES" sz="1250" b="1">
            <a:solidFill>
              <a:schemeClr val="tx1"/>
            </a:solidFill>
          </a:endParaRPr>
        </a:p>
      </dgm:t>
    </dgm:pt>
    <dgm:pt modelId="{74E561B7-EBA3-4B6D-9198-FD02AB239BAE}" type="sibTrans" cxnId="{0D5CDC22-38EE-4CE0-BE6B-151B74157DCC}">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dgm:spPr>
      <dgm:t>
        <a:bodyPr/>
        <a:lstStyle/>
        <a:p>
          <a:endParaRPr lang="es-ES" sz="1250" b="1">
            <a:solidFill>
              <a:schemeClr val="tx1"/>
            </a:solidFill>
          </a:endParaRPr>
        </a:p>
      </dgm:t>
    </dgm:pt>
    <dgm:pt modelId="{02A893EF-C767-42D4-A0A3-F7957B1563F6}">
      <dgm:prSet phldrT="[Texto]" custT="1"/>
      <dgm:spPr/>
      <dgm:t>
        <a:bodyPr/>
        <a:lstStyle/>
        <a:p>
          <a:r>
            <a:rPr lang="es-EC" sz="1250" b="1" dirty="0" smtClean="0">
              <a:solidFill>
                <a:schemeClr val="tx1"/>
              </a:solidFill>
            </a:rPr>
            <a:t>Al Existir una relación negativa indirecta en las empresas de construcción  entre el endeudamiento y la razón circulante</a:t>
          </a:r>
          <a:endParaRPr lang="es-ES" sz="1250" b="1" dirty="0">
            <a:solidFill>
              <a:schemeClr val="tx1"/>
            </a:solidFill>
          </a:endParaRPr>
        </a:p>
      </dgm:t>
    </dgm:pt>
    <dgm:pt modelId="{A251F1B2-C14D-4942-BA47-77C760E7F7AE}" type="parTrans" cxnId="{E0869B67-EC4E-45AA-B7E0-B858AECF342F}">
      <dgm:prSet/>
      <dgm:spPr/>
      <dgm:t>
        <a:bodyPr/>
        <a:lstStyle/>
        <a:p>
          <a:endParaRPr lang="es-ES" sz="1250" b="1">
            <a:solidFill>
              <a:schemeClr val="tx1"/>
            </a:solidFill>
          </a:endParaRPr>
        </a:p>
      </dgm:t>
    </dgm:pt>
    <dgm:pt modelId="{CE51DE8B-ED6A-4434-AE1D-DFADBE0EF87B}" type="sibTrans" cxnId="{E0869B67-EC4E-45AA-B7E0-B858AECF342F}">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66000" r="-66000"/>
          </a:stretch>
        </a:blipFill>
      </dgm:spPr>
      <dgm:t>
        <a:bodyPr/>
        <a:lstStyle/>
        <a:p>
          <a:endParaRPr lang="es-ES" sz="1250" b="1">
            <a:solidFill>
              <a:schemeClr val="tx1"/>
            </a:solidFill>
          </a:endParaRPr>
        </a:p>
      </dgm:t>
    </dgm:pt>
    <dgm:pt modelId="{298A6AFA-D942-4848-93A4-E4148D3F6FAF}" type="pres">
      <dgm:prSet presAssocID="{627BCA4D-F691-427A-817D-1CD464764A3D}" presName="Name0" presStyleCnt="0">
        <dgm:presLayoutVars>
          <dgm:chMax val="7"/>
          <dgm:chPref val="7"/>
          <dgm:dir/>
        </dgm:presLayoutVars>
      </dgm:prSet>
      <dgm:spPr/>
      <dgm:t>
        <a:bodyPr/>
        <a:lstStyle/>
        <a:p>
          <a:endParaRPr lang="es-ES"/>
        </a:p>
      </dgm:t>
    </dgm:pt>
    <dgm:pt modelId="{B6019A76-8146-4452-BC4D-B6447EB2DE1F}" type="pres">
      <dgm:prSet presAssocID="{627BCA4D-F691-427A-817D-1CD464764A3D}" presName="dot1" presStyleLbl="alignNode1" presStyleIdx="0" presStyleCnt="12"/>
      <dgm:spPr/>
    </dgm:pt>
    <dgm:pt modelId="{5B410CDD-5C54-4AB6-AF6E-B1E4C9E570E6}" type="pres">
      <dgm:prSet presAssocID="{627BCA4D-F691-427A-817D-1CD464764A3D}" presName="dot2" presStyleLbl="alignNode1" presStyleIdx="1" presStyleCnt="12"/>
      <dgm:spPr/>
    </dgm:pt>
    <dgm:pt modelId="{6879997C-2940-44C3-86B0-5306B9612099}" type="pres">
      <dgm:prSet presAssocID="{627BCA4D-F691-427A-817D-1CD464764A3D}" presName="dot3" presStyleLbl="alignNode1" presStyleIdx="2" presStyleCnt="12"/>
      <dgm:spPr/>
    </dgm:pt>
    <dgm:pt modelId="{38AA967C-6B33-4E7E-863C-7F047E930155}" type="pres">
      <dgm:prSet presAssocID="{627BCA4D-F691-427A-817D-1CD464764A3D}" presName="dot4" presStyleLbl="alignNode1" presStyleIdx="3" presStyleCnt="12"/>
      <dgm:spPr/>
    </dgm:pt>
    <dgm:pt modelId="{D45A73DD-7BD3-4EE1-8F85-C9A35D0B4708}" type="pres">
      <dgm:prSet presAssocID="{627BCA4D-F691-427A-817D-1CD464764A3D}" presName="dot5" presStyleLbl="alignNode1" presStyleIdx="4" presStyleCnt="12"/>
      <dgm:spPr/>
    </dgm:pt>
    <dgm:pt modelId="{936D11A9-80A6-4B79-9D7F-92322A7CFD5F}" type="pres">
      <dgm:prSet presAssocID="{627BCA4D-F691-427A-817D-1CD464764A3D}" presName="dotArrow1" presStyleLbl="alignNode1" presStyleIdx="5" presStyleCnt="12" custLinFactX="9668" custLinFactY="26540" custLinFactNeighborX="100000" custLinFactNeighborY="100000"/>
      <dgm:spPr/>
    </dgm:pt>
    <dgm:pt modelId="{060A1D6B-3572-40D1-806D-FF56F17FFB1C}" type="pres">
      <dgm:prSet presAssocID="{627BCA4D-F691-427A-817D-1CD464764A3D}" presName="dotArrow2" presStyleLbl="alignNode1" presStyleIdx="6" presStyleCnt="12" custLinFactY="1232" custLinFactNeighborX="50616" custLinFactNeighborY="100000"/>
      <dgm:spPr/>
    </dgm:pt>
    <dgm:pt modelId="{AC02C57F-D58E-4AFE-BC1D-D3CC2A3A9F5E}" type="pres">
      <dgm:prSet presAssocID="{627BCA4D-F691-427A-817D-1CD464764A3D}" presName="dotArrow3" presStyleLbl="alignNode1" presStyleIdx="7" presStyleCnt="12" custLinFactY="51848" custLinFactNeighborY="100000"/>
      <dgm:spPr/>
    </dgm:pt>
    <dgm:pt modelId="{F1D52E33-846D-43B8-9563-34435F9BD53B}" type="pres">
      <dgm:prSet presAssocID="{627BCA4D-F691-427A-817D-1CD464764A3D}" presName="dotArrow4" presStyleLbl="alignNode1" presStyleIdx="8" presStyleCnt="12" custLinFactY="26540" custLinFactNeighborX="-16872" custLinFactNeighborY="100000"/>
      <dgm:spPr/>
    </dgm:pt>
    <dgm:pt modelId="{B16BDC93-3138-4F21-B36A-E3DDFCF2929F}" type="pres">
      <dgm:prSet presAssocID="{627BCA4D-F691-427A-817D-1CD464764A3D}" presName="dotArrow5" presStyleLbl="alignNode1" presStyleIdx="9" presStyleCnt="12" custLinFactY="1232" custLinFactNeighborX="-75924" custLinFactNeighborY="100000"/>
      <dgm:spPr/>
    </dgm:pt>
    <dgm:pt modelId="{79E3D940-6E00-42E4-8DDE-36F0D6E31CCC}" type="pres">
      <dgm:prSet presAssocID="{627BCA4D-F691-427A-817D-1CD464764A3D}" presName="dotArrow6" presStyleLbl="alignNode1" presStyleIdx="10" presStyleCnt="12" custLinFactNeighborY="92796"/>
      <dgm:spPr/>
    </dgm:pt>
    <dgm:pt modelId="{2A13D324-4C35-464D-A922-E57197566547}" type="pres">
      <dgm:prSet presAssocID="{627BCA4D-F691-427A-817D-1CD464764A3D}" presName="dotArrow7" presStyleLbl="alignNode1" presStyleIdx="11" presStyleCnt="12" custLinFactNeighborY="25308"/>
      <dgm:spPr/>
    </dgm:pt>
    <dgm:pt modelId="{74213A9F-A16F-4FA7-ACEC-D17D2A68F197}" type="pres">
      <dgm:prSet presAssocID="{05CEB813-39B5-45E7-A7F3-4D6C0A938642}" presName="parTx1" presStyleLbl="node1" presStyleIdx="0" presStyleCnt="3"/>
      <dgm:spPr/>
      <dgm:t>
        <a:bodyPr/>
        <a:lstStyle/>
        <a:p>
          <a:endParaRPr lang="es-ES"/>
        </a:p>
      </dgm:t>
    </dgm:pt>
    <dgm:pt modelId="{39D21BE0-BCEF-4E75-AFEE-9364A74A6555}" type="pres">
      <dgm:prSet presAssocID="{E7914EA0-83B5-457D-87BA-209E4D4CD30E}" presName="picture1" presStyleCnt="0"/>
      <dgm:spPr/>
    </dgm:pt>
    <dgm:pt modelId="{00B100A5-F721-4190-AA3F-FA00FD076FAE}" type="pres">
      <dgm:prSet presAssocID="{E7914EA0-83B5-457D-87BA-209E4D4CD30E}" presName="imageRepeatNode" presStyleLbl="fgImgPlace1" presStyleIdx="0" presStyleCnt="3"/>
      <dgm:spPr/>
      <dgm:t>
        <a:bodyPr/>
        <a:lstStyle/>
        <a:p>
          <a:endParaRPr lang="es-ES"/>
        </a:p>
      </dgm:t>
    </dgm:pt>
    <dgm:pt modelId="{1AF9D4D1-4B03-4730-A12C-CD7FBE8DDDAE}" type="pres">
      <dgm:prSet presAssocID="{6BAC0618-6873-4EDA-A60E-64D530C1DE76}" presName="parTx2" presStyleLbl="node1" presStyleIdx="1" presStyleCnt="3"/>
      <dgm:spPr/>
      <dgm:t>
        <a:bodyPr/>
        <a:lstStyle/>
        <a:p>
          <a:endParaRPr lang="es-ES"/>
        </a:p>
      </dgm:t>
    </dgm:pt>
    <dgm:pt modelId="{B217FA74-D150-47E3-8298-A2354AE83FD7}" type="pres">
      <dgm:prSet presAssocID="{74E561B7-EBA3-4B6D-9198-FD02AB239BAE}" presName="picture2" presStyleCnt="0"/>
      <dgm:spPr/>
    </dgm:pt>
    <dgm:pt modelId="{0495B6FB-24DD-47F1-9764-3E0F5C638CF9}" type="pres">
      <dgm:prSet presAssocID="{74E561B7-EBA3-4B6D-9198-FD02AB239BAE}" presName="imageRepeatNode" presStyleLbl="fgImgPlace1" presStyleIdx="1" presStyleCnt="3"/>
      <dgm:spPr/>
      <dgm:t>
        <a:bodyPr/>
        <a:lstStyle/>
        <a:p>
          <a:endParaRPr lang="es-ES"/>
        </a:p>
      </dgm:t>
    </dgm:pt>
    <dgm:pt modelId="{E894C60E-DC03-4197-B267-54FB218A6592}" type="pres">
      <dgm:prSet presAssocID="{02A893EF-C767-42D4-A0A3-F7957B1563F6}" presName="parTx3" presStyleLbl="node1" presStyleIdx="2" presStyleCnt="3" custLinFactNeighborX="15644" custLinFactNeighborY="885"/>
      <dgm:spPr/>
      <dgm:t>
        <a:bodyPr/>
        <a:lstStyle/>
        <a:p>
          <a:endParaRPr lang="es-ES"/>
        </a:p>
      </dgm:t>
    </dgm:pt>
    <dgm:pt modelId="{A94897EE-2EE9-44AD-B6E6-CCAD9C467085}" type="pres">
      <dgm:prSet presAssocID="{CE51DE8B-ED6A-4434-AE1D-DFADBE0EF87B}" presName="picture3" presStyleCnt="0"/>
      <dgm:spPr/>
    </dgm:pt>
    <dgm:pt modelId="{D5A6EC93-A596-42D1-A06F-2342EA49B272}" type="pres">
      <dgm:prSet presAssocID="{CE51DE8B-ED6A-4434-AE1D-DFADBE0EF87B}" presName="imageRepeatNode" presStyleLbl="fgImgPlace1" presStyleIdx="2" presStyleCnt="3"/>
      <dgm:spPr/>
      <dgm:t>
        <a:bodyPr/>
        <a:lstStyle/>
        <a:p>
          <a:endParaRPr lang="es-ES"/>
        </a:p>
      </dgm:t>
    </dgm:pt>
  </dgm:ptLst>
  <dgm:cxnLst>
    <dgm:cxn modelId="{D69FDB95-F46E-48F3-8666-EF728517D5AC}" type="presOf" srcId="{74E561B7-EBA3-4B6D-9198-FD02AB239BAE}" destId="{0495B6FB-24DD-47F1-9764-3E0F5C638CF9}" srcOrd="0" destOrd="0" presId="urn:microsoft.com/office/officeart/2008/layout/AscendingPictureAccentProcess"/>
    <dgm:cxn modelId="{8D85ECB0-CE9C-4661-90BC-0B29B6A51184}" type="presOf" srcId="{6BAC0618-6873-4EDA-A60E-64D530C1DE76}" destId="{1AF9D4D1-4B03-4730-A12C-CD7FBE8DDDAE}" srcOrd="0" destOrd="0" presId="urn:microsoft.com/office/officeart/2008/layout/AscendingPictureAccentProcess"/>
    <dgm:cxn modelId="{40FFCC03-F8FE-4C34-8DF8-39BA48C6A158}" type="presOf" srcId="{E7914EA0-83B5-457D-87BA-209E4D4CD30E}" destId="{00B100A5-F721-4190-AA3F-FA00FD076FAE}" srcOrd="0" destOrd="0" presId="urn:microsoft.com/office/officeart/2008/layout/AscendingPictureAccentProcess"/>
    <dgm:cxn modelId="{DD361B00-8042-42D1-8CFC-7FDC25AC8BC8}" type="presOf" srcId="{627BCA4D-F691-427A-817D-1CD464764A3D}" destId="{298A6AFA-D942-4848-93A4-E4148D3F6FAF}" srcOrd="0" destOrd="0" presId="urn:microsoft.com/office/officeart/2008/layout/AscendingPictureAccentProcess"/>
    <dgm:cxn modelId="{A3395B52-4360-464F-9A41-4C2728E11DE7}" type="presOf" srcId="{05CEB813-39B5-45E7-A7F3-4D6C0A938642}" destId="{74213A9F-A16F-4FA7-ACEC-D17D2A68F197}" srcOrd="0" destOrd="0" presId="urn:microsoft.com/office/officeart/2008/layout/AscendingPictureAccentProcess"/>
    <dgm:cxn modelId="{0D5CDC22-38EE-4CE0-BE6B-151B74157DCC}" srcId="{627BCA4D-F691-427A-817D-1CD464764A3D}" destId="{6BAC0618-6873-4EDA-A60E-64D530C1DE76}" srcOrd="1" destOrd="0" parTransId="{C186F71F-5D5B-4297-B72B-7F96CDD51445}" sibTransId="{74E561B7-EBA3-4B6D-9198-FD02AB239BAE}"/>
    <dgm:cxn modelId="{D86B2BB1-3FD6-4638-AECE-4542267D9ED8}" type="presOf" srcId="{02A893EF-C767-42D4-A0A3-F7957B1563F6}" destId="{E894C60E-DC03-4197-B267-54FB218A6592}" srcOrd="0" destOrd="0" presId="urn:microsoft.com/office/officeart/2008/layout/AscendingPictureAccentProcess"/>
    <dgm:cxn modelId="{4F89EDD2-7C67-45AF-8D50-3ED3F4D689AA}" type="presOf" srcId="{CE51DE8B-ED6A-4434-AE1D-DFADBE0EF87B}" destId="{D5A6EC93-A596-42D1-A06F-2342EA49B272}" srcOrd="0" destOrd="0" presId="urn:microsoft.com/office/officeart/2008/layout/AscendingPictureAccentProcess"/>
    <dgm:cxn modelId="{89ACE732-0D94-4956-A0A5-CC5DE573E2D1}" srcId="{627BCA4D-F691-427A-817D-1CD464764A3D}" destId="{05CEB813-39B5-45E7-A7F3-4D6C0A938642}" srcOrd="0" destOrd="0" parTransId="{FD626FE7-96AA-4AFB-B3D3-7C1069902077}" sibTransId="{E7914EA0-83B5-457D-87BA-209E4D4CD30E}"/>
    <dgm:cxn modelId="{E0869B67-EC4E-45AA-B7E0-B858AECF342F}" srcId="{627BCA4D-F691-427A-817D-1CD464764A3D}" destId="{02A893EF-C767-42D4-A0A3-F7957B1563F6}" srcOrd="2" destOrd="0" parTransId="{A251F1B2-C14D-4942-BA47-77C760E7F7AE}" sibTransId="{CE51DE8B-ED6A-4434-AE1D-DFADBE0EF87B}"/>
    <dgm:cxn modelId="{91276D8F-1351-4294-822C-F2E54A9882C0}" type="presParOf" srcId="{298A6AFA-D942-4848-93A4-E4148D3F6FAF}" destId="{B6019A76-8146-4452-BC4D-B6447EB2DE1F}" srcOrd="0" destOrd="0" presId="urn:microsoft.com/office/officeart/2008/layout/AscendingPictureAccentProcess"/>
    <dgm:cxn modelId="{371DD5CD-1854-4621-AF8A-EFC32B1495F8}" type="presParOf" srcId="{298A6AFA-D942-4848-93A4-E4148D3F6FAF}" destId="{5B410CDD-5C54-4AB6-AF6E-B1E4C9E570E6}" srcOrd="1" destOrd="0" presId="urn:microsoft.com/office/officeart/2008/layout/AscendingPictureAccentProcess"/>
    <dgm:cxn modelId="{8E0FFC2F-DD2D-489A-A386-3A6F4065D59E}" type="presParOf" srcId="{298A6AFA-D942-4848-93A4-E4148D3F6FAF}" destId="{6879997C-2940-44C3-86B0-5306B9612099}" srcOrd="2" destOrd="0" presId="urn:microsoft.com/office/officeart/2008/layout/AscendingPictureAccentProcess"/>
    <dgm:cxn modelId="{70CED7EA-B51D-4104-8B02-B7442C14F57C}" type="presParOf" srcId="{298A6AFA-D942-4848-93A4-E4148D3F6FAF}" destId="{38AA967C-6B33-4E7E-863C-7F047E930155}" srcOrd="3" destOrd="0" presId="urn:microsoft.com/office/officeart/2008/layout/AscendingPictureAccentProcess"/>
    <dgm:cxn modelId="{6C78B97A-1F32-4B62-BD45-D03E78D277AF}" type="presParOf" srcId="{298A6AFA-D942-4848-93A4-E4148D3F6FAF}" destId="{D45A73DD-7BD3-4EE1-8F85-C9A35D0B4708}" srcOrd="4" destOrd="0" presId="urn:microsoft.com/office/officeart/2008/layout/AscendingPictureAccentProcess"/>
    <dgm:cxn modelId="{94DAD79D-DFFE-40EC-811F-252A463A4A37}" type="presParOf" srcId="{298A6AFA-D942-4848-93A4-E4148D3F6FAF}" destId="{936D11A9-80A6-4B79-9D7F-92322A7CFD5F}" srcOrd="5" destOrd="0" presId="urn:microsoft.com/office/officeart/2008/layout/AscendingPictureAccentProcess"/>
    <dgm:cxn modelId="{7CF5EE8B-F70F-4A56-A3D6-20332225D97D}" type="presParOf" srcId="{298A6AFA-D942-4848-93A4-E4148D3F6FAF}" destId="{060A1D6B-3572-40D1-806D-FF56F17FFB1C}" srcOrd="6" destOrd="0" presId="urn:microsoft.com/office/officeart/2008/layout/AscendingPictureAccentProcess"/>
    <dgm:cxn modelId="{FAC35E71-3537-42F1-ACBA-559F4FB30C33}" type="presParOf" srcId="{298A6AFA-D942-4848-93A4-E4148D3F6FAF}" destId="{AC02C57F-D58E-4AFE-BC1D-D3CC2A3A9F5E}" srcOrd="7" destOrd="0" presId="urn:microsoft.com/office/officeart/2008/layout/AscendingPictureAccentProcess"/>
    <dgm:cxn modelId="{29AADF39-7838-407A-B758-F68FFCEF2238}" type="presParOf" srcId="{298A6AFA-D942-4848-93A4-E4148D3F6FAF}" destId="{F1D52E33-846D-43B8-9563-34435F9BD53B}" srcOrd="8" destOrd="0" presId="urn:microsoft.com/office/officeart/2008/layout/AscendingPictureAccentProcess"/>
    <dgm:cxn modelId="{614E3B1E-FD83-442D-A014-C9C5A2419205}" type="presParOf" srcId="{298A6AFA-D942-4848-93A4-E4148D3F6FAF}" destId="{B16BDC93-3138-4F21-B36A-E3DDFCF2929F}" srcOrd="9" destOrd="0" presId="urn:microsoft.com/office/officeart/2008/layout/AscendingPictureAccentProcess"/>
    <dgm:cxn modelId="{23BC8EEF-D0CB-4AF3-9226-2AF94939D53C}" type="presParOf" srcId="{298A6AFA-D942-4848-93A4-E4148D3F6FAF}" destId="{79E3D940-6E00-42E4-8DDE-36F0D6E31CCC}" srcOrd="10" destOrd="0" presId="urn:microsoft.com/office/officeart/2008/layout/AscendingPictureAccentProcess"/>
    <dgm:cxn modelId="{7FE0D6AA-B6BD-4F3B-9A0D-E5AE420F804C}" type="presParOf" srcId="{298A6AFA-D942-4848-93A4-E4148D3F6FAF}" destId="{2A13D324-4C35-464D-A922-E57197566547}" srcOrd="11" destOrd="0" presId="urn:microsoft.com/office/officeart/2008/layout/AscendingPictureAccentProcess"/>
    <dgm:cxn modelId="{DC95C508-C4C1-436B-9FF7-5369B2199960}" type="presParOf" srcId="{298A6AFA-D942-4848-93A4-E4148D3F6FAF}" destId="{74213A9F-A16F-4FA7-ACEC-D17D2A68F197}" srcOrd="12" destOrd="0" presId="urn:microsoft.com/office/officeart/2008/layout/AscendingPictureAccentProcess"/>
    <dgm:cxn modelId="{DC744CBA-BA1B-4903-841B-2DD00FA1B4CB}" type="presParOf" srcId="{298A6AFA-D942-4848-93A4-E4148D3F6FAF}" destId="{39D21BE0-BCEF-4E75-AFEE-9364A74A6555}" srcOrd="13" destOrd="0" presId="urn:microsoft.com/office/officeart/2008/layout/AscendingPictureAccentProcess"/>
    <dgm:cxn modelId="{469F8D44-7CD1-4CB7-99B8-2D6575DA7F8F}" type="presParOf" srcId="{39D21BE0-BCEF-4E75-AFEE-9364A74A6555}" destId="{00B100A5-F721-4190-AA3F-FA00FD076FAE}" srcOrd="0" destOrd="0" presId="urn:microsoft.com/office/officeart/2008/layout/AscendingPictureAccentProcess"/>
    <dgm:cxn modelId="{A750957C-3326-4D5F-8837-A63C6668177D}" type="presParOf" srcId="{298A6AFA-D942-4848-93A4-E4148D3F6FAF}" destId="{1AF9D4D1-4B03-4730-A12C-CD7FBE8DDDAE}" srcOrd="14" destOrd="0" presId="urn:microsoft.com/office/officeart/2008/layout/AscendingPictureAccentProcess"/>
    <dgm:cxn modelId="{25864A70-B994-45C4-A378-98390D596AB4}" type="presParOf" srcId="{298A6AFA-D942-4848-93A4-E4148D3F6FAF}" destId="{B217FA74-D150-47E3-8298-A2354AE83FD7}" srcOrd="15" destOrd="0" presId="urn:microsoft.com/office/officeart/2008/layout/AscendingPictureAccentProcess"/>
    <dgm:cxn modelId="{3A53B23B-27F5-44BE-99AD-38DB11245010}" type="presParOf" srcId="{B217FA74-D150-47E3-8298-A2354AE83FD7}" destId="{0495B6FB-24DD-47F1-9764-3E0F5C638CF9}" srcOrd="0" destOrd="0" presId="urn:microsoft.com/office/officeart/2008/layout/AscendingPictureAccentProcess"/>
    <dgm:cxn modelId="{7E081458-7D85-4B39-BB85-0B134ADCE4B5}" type="presParOf" srcId="{298A6AFA-D942-4848-93A4-E4148D3F6FAF}" destId="{E894C60E-DC03-4197-B267-54FB218A6592}" srcOrd="16" destOrd="0" presId="urn:microsoft.com/office/officeart/2008/layout/AscendingPictureAccentProcess"/>
    <dgm:cxn modelId="{608AA373-1AAD-4128-807A-EE9D37F309FD}" type="presParOf" srcId="{298A6AFA-D942-4848-93A4-E4148D3F6FAF}" destId="{A94897EE-2EE9-44AD-B6E6-CCAD9C467085}" srcOrd="17" destOrd="0" presId="urn:microsoft.com/office/officeart/2008/layout/AscendingPictureAccentProcess"/>
    <dgm:cxn modelId="{7BF25798-0B53-4B49-8812-80E36206ACCD}" type="presParOf" srcId="{A94897EE-2EE9-44AD-B6E6-CCAD9C467085}" destId="{D5A6EC93-A596-42D1-A06F-2342EA49B272}" srcOrd="0" destOrd="0" presId="urn:microsoft.com/office/officeart/2008/layout/AscendingPictureAccen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62B3E0D-D8F2-4AD3-B2B2-DC28DBEB05D7}" type="doc">
      <dgm:prSet loTypeId="urn:microsoft.com/office/officeart/2005/8/layout/matrix3" loCatId="matrix" qsTypeId="urn:microsoft.com/office/officeart/2005/8/quickstyle/3d3" qsCatId="3D" csTypeId="urn:microsoft.com/office/officeart/2005/8/colors/colorful4" csCatId="colorful" phldr="1"/>
      <dgm:spPr/>
      <dgm:t>
        <a:bodyPr/>
        <a:lstStyle/>
        <a:p>
          <a:endParaRPr lang="es-ES"/>
        </a:p>
      </dgm:t>
    </dgm:pt>
    <dgm:pt modelId="{6E25CC7F-D04D-47C7-8001-7B7A132246C8}">
      <dgm:prSet phldrT="[Texto]"/>
      <dgm:spPr/>
      <dgm:t>
        <a:bodyPr/>
        <a:lstStyle/>
        <a:p>
          <a:r>
            <a:rPr lang="es-EC" b="1" dirty="0" smtClean="0">
              <a:solidFill>
                <a:schemeClr val="tx1"/>
              </a:solidFill>
            </a:rPr>
            <a:t>Impulsar proyectos de infraestructura en todos los niveles regionales: Costa, Sierra y Oriente</a:t>
          </a:r>
          <a:endParaRPr lang="es-ES" b="1" dirty="0">
            <a:solidFill>
              <a:schemeClr val="tx1"/>
            </a:solidFill>
          </a:endParaRPr>
        </a:p>
      </dgm:t>
    </dgm:pt>
    <dgm:pt modelId="{8A19ECEA-09AC-4C67-8B68-47408E7E7069}" type="parTrans" cxnId="{628BEA2A-5BC0-4179-909D-2106FB3976EC}">
      <dgm:prSet/>
      <dgm:spPr/>
      <dgm:t>
        <a:bodyPr/>
        <a:lstStyle/>
        <a:p>
          <a:endParaRPr lang="es-ES" b="1">
            <a:solidFill>
              <a:schemeClr val="tx1"/>
            </a:solidFill>
          </a:endParaRPr>
        </a:p>
      </dgm:t>
    </dgm:pt>
    <dgm:pt modelId="{EACFAE01-070F-486A-9743-7924D5A20B9A}" type="sibTrans" cxnId="{628BEA2A-5BC0-4179-909D-2106FB3976EC}">
      <dgm:prSet/>
      <dgm:spPr/>
      <dgm:t>
        <a:bodyPr/>
        <a:lstStyle/>
        <a:p>
          <a:endParaRPr lang="es-ES" b="1">
            <a:solidFill>
              <a:schemeClr val="tx1"/>
            </a:solidFill>
          </a:endParaRPr>
        </a:p>
      </dgm:t>
    </dgm:pt>
    <dgm:pt modelId="{D2DB154A-B71C-4CFF-BEFE-EF66ECF42726}">
      <dgm:prSet phldrT="[Texto]"/>
      <dgm:spPr/>
      <dgm:t>
        <a:bodyPr/>
        <a:lstStyle/>
        <a:p>
          <a:r>
            <a:rPr lang="es-EC" b="1" dirty="0" smtClean="0">
              <a:solidFill>
                <a:schemeClr val="tx1"/>
              </a:solidFill>
            </a:rPr>
            <a:t>Elevar financiamiento y garantías de la banca de desarrollo para la industria de la construcción</a:t>
          </a:r>
          <a:endParaRPr lang="es-ES" b="1" dirty="0">
            <a:solidFill>
              <a:schemeClr val="tx1"/>
            </a:solidFill>
          </a:endParaRPr>
        </a:p>
      </dgm:t>
    </dgm:pt>
    <dgm:pt modelId="{B6DAF15F-4616-4278-903E-23AE3E85AB52}" type="parTrans" cxnId="{F64852B1-6B20-49D6-B312-464BD321910F}">
      <dgm:prSet/>
      <dgm:spPr/>
      <dgm:t>
        <a:bodyPr/>
        <a:lstStyle/>
        <a:p>
          <a:endParaRPr lang="es-ES" b="1">
            <a:solidFill>
              <a:schemeClr val="tx1"/>
            </a:solidFill>
          </a:endParaRPr>
        </a:p>
      </dgm:t>
    </dgm:pt>
    <dgm:pt modelId="{95C8B083-4691-4ADD-8AC5-F434AB949A9D}" type="sibTrans" cxnId="{F64852B1-6B20-49D6-B312-464BD321910F}">
      <dgm:prSet/>
      <dgm:spPr/>
      <dgm:t>
        <a:bodyPr/>
        <a:lstStyle/>
        <a:p>
          <a:endParaRPr lang="es-ES" b="1">
            <a:solidFill>
              <a:schemeClr val="tx1"/>
            </a:solidFill>
          </a:endParaRPr>
        </a:p>
      </dgm:t>
    </dgm:pt>
    <dgm:pt modelId="{401704B5-EFB8-470B-8CBB-FA4DE817B1C4}">
      <dgm:prSet phldrT="[Texto]"/>
      <dgm:spPr/>
      <dgm:t>
        <a:bodyPr/>
        <a:lstStyle/>
        <a:p>
          <a:r>
            <a:rPr lang="es-EC" b="1" dirty="0" smtClean="0">
              <a:solidFill>
                <a:schemeClr val="tx1"/>
              </a:solidFill>
            </a:rPr>
            <a:t>Reducción de la inversión física, el precio de los insumos, el aumento gradual de las tasas de interés</a:t>
          </a:r>
          <a:endParaRPr lang="es-ES" b="1" dirty="0">
            <a:solidFill>
              <a:schemeClr val="tx1"/>
            </a:solidFill>
          </a:endParaRPr>
        </a:p>
      </dgm:t>
    </dgm:pt>
    <dgm:pt modelId="{B1C4D758-6F22-406F-8643-F8C48C90135A}" type="parTrans" cxnId="{EC0885F2-4C07-4D9E-B08F-67AD38309A8A}">
      <dgm:prSet/>
      <dgm:spPr/>
      <dgm:t>
        <a:bodyPr/>
        <a:lstStyle/>
        <a:p>
          <a:endParaRPr lang="es-ES" b="1">
            <a:solidFill>
              <a:schemeClr val="tx1"/>
            </a:solidFill>
          </a:endParaRPr>
        </a:p>
      </dgm:t>
    </dgm:pt>
    <dgm:pt modelId="{47AC5BA1-11AA-40C4-901C-067E0050820B}" type="sibTrans" cxnId="{EC0885F2-4C07-4D9E-B08F-67AD38309A8A}">
      <dgm:prSet/>
      <dgm:spPr/>
      <dgm:t>
        <a:bodyPr/>
        <a:lstStyle/>
        <a:p>
          <a:endParaRPr lang="es-ES" b="1">
            <a:solidFill>
              <a:schemeClr val="tx1"/>
            </a:solidFill>
          </a:endParaRPr>
        </a:p>
      </dgm:t>
    </dgm:pt>
    <dgm:pt modelId="{AA65A753-2925-42CD-8C1C-EAC2878AED19}">
      <dgm:prSet phldrT="[Texto]"/>
      <dgm:spPr/>
      <dgm:t>
        <a:bodyPr/>
        <a:lstStyle/>
        <a:p>
          <a:r>
            <a:rPr lang="es-EC" b="1" dirty="0" smtClean="0">
              <a:solidFill>
                <a:schemeClr val="tx1"/>
              </a:solidFill>
            </a:rPr>
            <a:t>Elevar el contenido nacional de proyectos productivos de infraestructura con inversión pública-privada</a:t>
          </a:r>
          <a:endParaRPr lang="es-ES" b="1" dirty="0">
            <a:solidFill>
              <a:schemeClr val="tx1"/>
            </a:solidFill>
          </a:endParaRPr>
        </a:p>
      </dgm:t>
    </dgm:pt>
    <dgm:pt modelId="{0A4E7685-86FC-4F08-A507-99B0B51FE60E}" type="parTrans" cxnId="{6CEEB8FA-BA0D-4101-B5E6-3749EF12A253}">
      <dgm:prSet/>
      <dgm:spPr/>
      <dgm:t>
        <a:bodyPr/>
        <a:lstStyle/>
        <a:p>
          <a:endParaRPr lang="es-ES" b="1">
            <a:solidFill>
              <a:schemeClr val="tx1"/>
            </a:solidFill>
          </a:endParaRPr>
        </a:p>
      </dgm:t>
    </dgm:pt>
    <dgm:pt modelId="{36C942B0-B8A2-4281-B4C9-5666ED449C2E}" type="sibTrans" cxnId="{6CEEB8FA-BA0D-4101-B5E6-3749EF12A253}">
      <dgm:prSet/>
      <dgm:spPr/>
      <dgm:t>
        <a:bodyPr/>
        <a:lstStyle/>
        <a:p>
          <a:endParaRPr lang="es-ES" b="1">
            <a:solidFill>
              <a:schemeClr val="tx1"/>
            </a:solidFill>
          </a:endParaRPr>
        </a:p>
      </dgm:t>
    </dgm:pt>
    <dgm:pt modelId="{0CBD23CC-AE9A-4EA3-983F-99B8EAA7D95F}" type="pres">
      <dgm:prSet presAssocID="{062B3E0D-D8F2-4AD3-B2B2-DC28DBEB05D7}" presName="matrix" presStyleCnt="0">
        <dgm:presLayoutVars>
          <dgm:chMax val="1"/>
          <dgm:dir/>
          <dgm:resizeHandles val="exact"/>
        </dgm:presLayoutVars>
      </dgm:prSet>
      <dgm:spPr/>
      <dgm:t>
        <a:bodyPr/>
        <a:lstStyle/>
        <a:p>
          <a:endParaRPr lang="es-ES"/>
        </a:p>
      </dgm:t>
    </dgm:pt>
    <dgm:pt modelId="{2F9F4A95-5F80-4985-8935-E0A67789FE3F}" type="pres">
      <dgm:prSet presAssocID="{062B3E0D-D8F2-4AD3-B2B2-DC28DBEB05D7}" presName="diamond" presStyleLbl="bgShp" presStyleIdx="0" presStyleCnt="1"/>
      <dgm:spPr/>
    </dgm:pt>
    <dgm:pt modelId="{906B465C-B1D9-4B68-82E4-5AB8DF60CF5A}" type="pres">
      <dgm:prSet presAssocID="{062B3E0D-D8F2-4AD3-B2B2-DC28DBEB05D7}" presName="quad1" presStyleLbl="node1" presStyleIdx="0" presStyleCnt="4">
        <dgm:presLayoutVars>
          <dgm:chMax val="0"/>
          <dgm:chPref val="0"/>
          <dgm:bulletEnabled val="1"/>
        </dgm:presLayoutVars>
      </dgm:prSet>
      <dgm:spPr/>
      <dgm:t>
        <a:bodyPr/>
        <a:lstStyle/>
        <a:p>
          <a:endParaRPr lang="es-ES"/>
        </a:p>
      </dgm:t>
    </dgm:pt>
    <dgm:pt modelId="{188A148F-EE6B-4385-BED2-30C84A1CA326}" type="pres">
      <dgm:prSet presAssocID="{062B3E0D-D8F2-4AD3-B2B2-DC28DBEB05D7}" presName="quad2" presStyleLbl="node1" presStyleIdx="1" presStyleCnt="4">
        <dgm:presLayoutVars>
          <dgm:chMax val="0"/>
          <dgm:chPref val="0"/>
          <dgm:bulletEnabled val="1"/>
        </dgm:presLayoutVars>
      </dgm:prSet>
      <dgm:spPr/>
      <dgm:t>
        <a:bodyPr/>
        <a:lstStyle/>
        <a:p>
          <a:endParaRPr lang="es-ES"/>
        </a:p>
      </dgm:t>
    </dgm:pt>
    <dgm:pt modelId="{6D881B34-1DE6-423C-87AD-1CDD5D60406E}" type="pres">
      <dgm:prSet presAssocID="{062B3E0D-D8F2-4AD3-B2B2-DC28DBEB05D7}" presName="quad3" presStyleLbl="node1" presStyleIdx="2" presStyleCnt="4">
        <dgm:presLayoutVars>
          <dgm:chMax val="0"/>
          <dgm:chPref val="0"/>
          <dgm:bulletEnabled val="1"/>
        </dgm:presLayoutVars>
      </dgm:prSet>
      <dgm:spPr/>
      <dgm:t>
        <a:bodyPr/>
        <a:lstStyle/>
        <a:p>
          <a:endParaRPr lang="es-ES"/>
        </a:p>
      </dgm:t>
    </dgm:pt>
    <dgm:pt modelId="{694E37B3-ED67-4CD2-B5B0-7978B5EDDF9F}" type="pres">
      <dgm:prSet presAssocID="{062B3E0D-D8F2-4AD3-B2B2-DC28DBEB05D7}" presName="quad4" presStyleLbl="node1" presStyleIdx="3" presStyleCnt="4">
        <dgm:presLayoutVars>
          <dgm:chMax val="0"/>
          <dgm:chPref val="0"/>
          <dgm:bulletEnabled val="1"/>
        </dgm:presLayoutVars>
      </dgm:prSet>
      <dgm:spPr/>
      <dgm:t>
        <a:bodyPr/>
        <a:lstStyle/>
        <a:p>
          <a:endParaRPr lang="es-ES"/>
        </a:p>
      </dgm:t>
    </dgm:pt>
  </dgm:ptLst>
  <dgm:cxnLst>
    <dgm:cxn modelId="{EC0885F2-4C07-4D9E-B08F-67AD38309A8A}" srcId="{062B3E0D-D8F2-4AD3-B2B2-DC28DBEB05D7}" destId="{401704B5-EFB8-470B-8CBB-FA4DE817B1C4}" srcOrd="2" destOrd="0" parTransId="{B1C4D758-6F22-406F-8643-F8C48C90135A}" sibTransId="{47AC5BA1-11AA-40C4-901C-067E0050820B}"/>
    <dgm:cxn modelId="{3E3E9F25-9A01-48F7-816F-B29402B92DDF}" type="presOf" srcId="{AA65A753-2925-42CD-8C1C-EAC2878AED19}" destId="{694E37B3-ED67-4CD2-B5B0-7978B5EDDF9F}" srcOrd="0" destOrd="0" presId="urn:microsoft.com/office/officeart/2005/8/layout/matrix3"/>
    <dgm:cxn modelId="{301899A5-BA98-471B-860D-D053C6C376A7}" type="presOf" srcId="{D2DB154A-B71C-4CFF-BEFE-EF66ECF42726}" destId="{188A148F-EE6B-4385-BED2-30C84A1CA326}" srcOrd="0" destOrd="0" presId="urn:microsoft.com/office/officeart/2005/8/layout/matrix3"/>
    <dgm:cxn modelId="{AD695679-7DB2-43F6-A1EE-46CF4C53AA81}" type="presOf" srcId="{062B3E0D-D8F2-4AD3-B2B2-DC28DBEB05D7}" destId="{0CBD23CC-AE9A-4EA3-983F-99B8EAA7D95F}" srcOrd="0" destOrd="0" presId="urn:microsoft.com/office/officeart/2005/8/layout/matrix3"/>
    <dgm:cxn modelId="{30DB1180-1B97-4B4E-B1F7-7E1D6B4BACC7}" type="presOf" srcId="{401704B5-EFB8-470B-8CBB-FA4DE817B1C4}" destId="{6D881B34-1DE6-423C-87AD-1CDD5D60406E}" srcOrd="0" destOrd="0" presId="urn:microsoft.com/office/officeart/2005/8/layout/matrix3"/>
    <dgm:cxn modelId="{628BEA2A-5BC0-4179-909D-2106FB3976EC}" srcId="{062B3E0D-D8F2-4AD3-B2B2-DC28DBEB05D7}" destId="{6E25CC7F-D04D-47C7-8001-7B7A132246C8}" srcOrd="0" destOrd="0" parTransId="{8A19ECEA-09AC-4C67-8B68-47408E7E7069}" sibTransId="{EACFAE01-070F-486A-9743-7924D5A20B9A}"/>
    <dgm:cxn modelId="{ADBC7D4F-F933-4EF4-A4FA-08DA796DC233}" type="presOf" srcId="{6E25CC7F-D04D-47C7-8001-7B7A132246C8}" destId="{906B465C-B1D9-4B68-82E4-5AB8DF60CF5A}" srcOrd="0" destOrd="0" presId="urn:microsoft.com/office/officeart/2005/8/layout/matrix3"/>
    <dgm:cxn modelId="{6CEEB8FA-BA0D-4101-B5E6-3749EF12A253}" srcId="{062B3E0D-D8F2-4AD3-B2B2-DC28DBEB05D7}" destId="{AA65A753-2925-42CD-8C1C-EAC2878AED19}" srcOrd="3" destOrd="0" parTransId="{0A4E7685-86FC-4F08-A507-99B0B51FE60E}" sibTransId="{36C942B0-B8A2-4281-B4C9-5666ED449C2E}"/>
    <dgm:cxn modelId="{F64852B1-6B20-49D6-B312-464BD321910F}" srcId="{062B3E0D-D8F2-4AD3-B2B2-DC28DBEB05D7}" destId="{D2DB154A-B71C-4CFF-BEFE-EF66ECF42726}" srcOrd="1" destOrd="0" parTransId="{B6DAF15F-4616-4278-903E-23AE3E85AB52}" sibTransId="{95C8B083-4691-4ADD-8AC5-F434AB949A9D}"/>
    <dgm:cxn modelId="{303B9319-8A39-402F-9C4C-68A8EB91C758}" type="presParOf" srcId="{0CBD23CC-AE9A-4EA3-983F-99B8EAA7D95F}" destId="{2F9F4A95-5F80-4985-8935-E0A67789FE3F}" srcOrd="0" destOrd="0" presId="urn:microsoft.com/office/officeart/2005/8/layout/matrix3"/>
    <dgm:cxn modelId="{C4FF960A-7134-4D8F-B8CB-6DA096A8F3C8}" type="presParOf" srcId="{0CBD23CC-AE9A-4EA3-983F-99B8EAA7D95F}" destId="{906B465C-B1D9-4B68-82E4-5AB8DF60CF5A}" srcOrd="1" destOrd="0" presId="urn:microsoft.com/office/officeart/2005/8/layout/matrix3"/>
    <dgm:cxn modelId="{C7D6A9D0-34E1-4F6E-8975-6BD76972EDC2}" type="presParOf" srcId="{0CBD23CC-AE9A-4EA3-983F-99B8EAA7D95F}" destId="{188A148F-EE6B-4385-BED2-30C84A1CA326}" srcOrd="2" destOrd="0" presId="urn:microsoft.com/office/officeart/2005/8/layout/matrix3"/>
    <dgm:cxn modelId="{B768E546-AE7D-4AA9-9E84-5005D59D8DD0}" type="presParOf" srcId="{0CBD23CC-AE9A-4EA3-983F-99B8EAA7D95F}" destId="{6D881B34-1DE6-423C-87AD-1CDD5D60406E}" srcOrd="3" destOrd="0" presId="urn:microsoft.com/office/officeart/2005/8/layout/matrix3"/>
    <dgm:cxn modelId="{4ACA8C73-080E-43F5-82A3-2E4619D3DA32}" type="presParOf" srcId="{0CBD23CC-AE9A-4EA3-983F-99B8EAA7D95F}" destId="{694E37B3-ED67-4CD2-B5B0-7978B5EDDF9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B2B1F-A3C7-466E-8909-C854C526CE20}">
      <dsp:nvSpPr>
        <dsp:cNvPr id="0" name=""/>
        <dsp:cNvSpPr/>
      </dsp:nvSpPr>
      <dsp:spPr>
        <a:xfrm rot="5400000">
          <a:off x="507673" y="1770520"/>
          <a:ext cx="1519334" cy="2528139"/>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CE655E-188B-4BC8-99FB-DA53D4C3E5FB}">
      <dsp:nvSpPr>
        <dsp:cNvPr id="0" name=""/>
        <dsp:cNvSpPr/>
      </dsp:nvSpPr>
      <dsp:spPr>
        <a:xfrm>
          <a:off x="254058" y="2525889"/>
          <a:ext cx="2282418" cy="200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s-ES" sz="2500" kern="1200" dirty="0" smtClean="0"/>
            <a:t>DETERMINAR IMPACTO FINANCIERO</a:t>
          </a:r>
          <a:endParaRPr lang="es-ES" sz="2500" kern="1200" dirty="0"/>
        </a:p>
      </dsp:txBody>
      <dsp:txXfrm>
        <a:off x="254058" y="2525889"/>
        <a:ext cx="2282418" cy="2000673"/>
      </dsp:txXfrm>
    </dsp:sp>
    <dsp:sp modelId="{20BE757E-B082-4920-A5B5-216EC8792868}">
      <dsp:nvSpPr>
        <dsp:cNvPr id="0" name=""/>
        <dsp:cNvSpPr/>
      </dsp:nvSpPr>
      <dsp:spPr>
        <a:xfrm>
          <a:off x="2105832" y="1584396"/>
          <a:ext cx="430644" cy="430644"/>
        </a:xfrm>
        <a:prstGeom prst="triangle">
          <a:avLst>
            <a:gd name="adj" fmla="val 100000"/>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9D89D7-5956-4323-98EB-A708E7ED32E1}">
      <dsp:nvSpPr>
        <dsp:cNvPr id="0" name=""/>
        <dsp:cNvSpPr/>
      </dsp:nvSpPr>
      <dsp:spPr>
        <a:xfrm rot="5400000">
          <a:off x="3301799" y="1079111"/>
          <a:ext cx="1519334" cy="2528139"/>
        </a:xfrm>
        <a:prstGeom prst="corner">
          <a:avLst>
            <a:gd name="adj1" fmla="val 16120"/>
            <a:gd name="adj2" fmla="val 16110"/>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F27A96-8B0E-4B0B-BEAA-ABEB7BAFF5A3}">
      <dsp:nvSpPr>
        <dsp:cNvPr id="0" name=""/>
        <dsp:cNvSpPr/>
      </dsp:nvSpPr>
      <dsp:spPr>
        <a:xfrm>
          <a:off x="3048184" y="1834480"/>
          <a:ext cx="2282418" cy="200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s-ES" sz="2500" kern="1200" dirty="0" smtClean="0"/>
            <a:t>POR LA LIQUIDEZ EMPRESAS DE CONSTRUCCIÓN</a:t>
          </a:r>
          <a:endParaRPr lang="es-ES" sz="2500" kern="1200" dirty="0"/>
        </a:p>
      </dsp:txBody>
      <dsp:txXfrm>
        <a:off x="3048184" y="1834480"/>
        <a:ext cx="2282418" cy="2000673"/>
      </dsp:txXfrm>
    </dsp:sp>
    <dsp:sp modelId="{658AB5B7-BFE4-4C9F-A28A-A090203B22BB}">
      <dsp:nvSpPr>
        <dsp:cNvPr id="0" name=""/>
        <dsp:cNvSpPr/>
      </dsp:nvSpPr>
      <dsp:spPr>
        <a:xfrm>
          <a:off x="4899957" y="892986"/>
          <a:ext cx="430644" cy="430644"/>
        </a:xfrm>
        <a:prstGeom prst="triangle">
          <a:avLst>
            <a:gd name="adj" fmla="val 100000"/>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89993F-DAC7-44F8-80E8-B73226D67F65}">
      <dsp:nvSpPr>
        <dsp:cNvPr id="0" name=""/>
        <dsp:cNvSpPr/>
      </dsp:nvSpPr>
      <dsp:spPr>
        <a:xfrm rot="5400000">
          <a:off x="6095925" y="387702"/>
          <a:ext cx="1519334" cy="2528139"/>
        </a:xfrm>
        <a:prstGeom prst="corner">
          <a:avLst>
            <a:gd name="adj1" fmla="val 16120"/>
            <a:gd name="adj2" fmla="val 1611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44753E-D03F-4A1D-84FE-E6D1857C9000}">
      <dsp:nvSpPr>
        <dsp:cNvPr id="0" name=""/>
        <dsp:cNvSpPr/>
      </dsp:nvSpPr>
      <dsp:spPr>
        <a:xfrm>
          <a:off x="5842310" y="1143070"/>
          <a:ext cx="2282418" cy="200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s-ES" sz="2500" kern="1200" dirty="0" smtClean="0"/>
            <a:t>CONOCER LAS VARIABLES FINANCIERAS DEL SECTOR</a:t>
          </a:r>
          <a:endParaRPr lang="es-ES" sz="2500" kern="1200" dirty="0"/>
        </a:p>
      </dsp:txBody>
      <dsp:txXfrm>
        <a:off x="5842310" y="1143070"/>
        <a:ext cx="2282418" cy="20006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47269-70A0-498E-94ED-FB5860AF43EA}">
      <dsp:nvSpPr>
        <dsp:cNvPr id="0" name=""/>
        <dsp:cNvSpPr/>
      </dsp:nvSpPr>
      <dsp:spPr>
        <a:xfrm>
          <a:off x="3995410" y="83233"/>
          <a:ext cx="1066806" cy="1066789"/>
        </a:xfrm>
        <a:prstGeom prst="donut">
          <a:avLst>
            <a:gd name="adj" fmla="val 110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A89A2D-0C78-459A-9E60-58A90A52A981}">
      <dsp:nvSpPr>
        <dsp:cNvPr id="0" name=""/>
        <dsp:cNvSpPr/>
      </dsp:nvSpPr>
      <dsp:spPr>
        <a:xfrm>
          <a:off x="2245586" y="0"/>
          <a:ext cx="1311951" cy="1233148"/>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3000" r="-1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5EF465-47DC-40F3-9CA1-540C4D408ED4}">
      <dsp:nvSpPr>
        <dsp:cNvPr id="0" name=""/>
        <dsp:cNvSpPr/>
      </dsp:nvSpPr>
      <dsp:spPr>
        <a:xfrm>
          <a:off x="3597391" y="38152"/>
          <a:ext cx="1862843" cy="115694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S" sz="1200" kern="1200" dirty="0" smtClean="0"/>
            <a:t>Determinación </a:t>
          </a:r>
          <a:r>
            <a:rPr lang="es-EC" sz="1200" kern="1200" dirty="0" smtClean="0"/>
            <a:t>el análisis financiero del sector de la construcción </a:t>
          </a:r>
          <a:endParaRPr lang="es-ES" sz="1200" kern="1200" dirty="0"/>
        </a:p>
      </dsp:txBody>
      <dsp:txXfrm>
        <a:off x="3870198" y="207583"/>
        <a:ext cx="1317229" cy="818087"/>
      </dsp:txXfrm>
    </dsp:sp>
    <dsp:sp modelId="{DA6E1807-7F5D-4658-9AE7-5A9565B2546E}">
      <dsp:nvSpPr>
        <dsp:cNvPr id="0" name=""/>
        <dsp:cNvSpPr/>
      </dsp:nvSpPr>
      <dsp:spPr>
        <a:xfrm>
          <a:off x="4422762" y="1392270"/>
          <a:ext cx="212102" cy="212102"/>
        </a:xfrm>
        <a:prstGeom prst="flowChartConnector">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AECC16-2CA1-4C33-A67A-2A0BEB991BBD}">
      <dsp:nvSpPr>
        <dsp:cNvPr id="0" name=""/>
        <dsp:cNvSpPr/>
      </dsp:nvSpPr>
      <dsp:spPr>
        <a:xfrm>
          <a:off x="3995410" y="1815917"/>
          <a:ext cx="1066806" cy="1066789"/>
        </a:xfrm>
        <a:prstGeom prst="donut">
          <a:avLst>
            <a:gd name="adj" fmla="val 110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0A32D3-0DA8-40E7-8BC5-05460ED3983E}">
      <dsp:nvSpPr>
        <dsp:cNvPr id="0" name=""/>
        <dsp:cNvSpPr/>
      </dsp:nvSpPr>
      <dsp:spPr>
        <a:xfrm>
          <a:off x="5537256" y="1830138"/>
          <a:ext cx="1311951" cy="1171707"/>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8FEB41-9752-41CA-8455-561A35D8A38F}">
      <dsp:nvSpPr>
        <dsp:cNvPr id="0" name=""/>
        <dsp:cNvSpPr/>
      </dsp:nvSpPr>
      <dsp:spPr>
        <a:xfrm>
          <a:off x="3570716" y="1933295"/>
          <a:ext cx="1916194" cy="832032"/>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C" sz="1200" kern="1200" dirty="0" smtClean="0"/>
            <a:t>Identificar relación entre liquidez y demás indicadores financieros</a:t>
          </a:r>
          <a:endParaRPr lang="es-ES" sz="1200" kern="1200" dirty="0"/>
        </a:p>
      </dsp:txBody>
      <dsp:txXfrm>
        <a:off x="3851336" y="2055143"/>
        <a:ext cx="1354954" cy="588336"/>
      </dsp:txXfrm>
    </dsp:sp>
    <dsp:sp modelId="{3C57FD8B-2FF5-49A9-8283-3564C7606F76}">
      <dsp:nvSpPr>
        <dsp:cNvPr id="0" name=""/>
        <dsp:cNvSpPr/>
      </dsp:nvSpPr>
      <dsp:spPr>
        <a:xfrm>
          <a:off x="4422762" y="3094234"/>
          <a:ext cx="212102" cy="212102"/>
        </a:xfrm>
        <a:prstGeom prst="flowChartConnector">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255A56-1F2A-434D-8C97-CF75A303D99B}">
      <dsp:nvSpPr>
        <dsp:cNvPr id="0" name=""/>
        <dsp:cNvSpPr/>
      </dsp:nvSpPr>
      <dsp:spPr>
        <a:xfrm>
          <a:off x="3995410" y="3556131"/>
          <a:ext cx="1066806" cy="1066789"/>
        </a:xfrm>
        <a:prstGeom prst="donut">
          <a:avLst>
            <a:gd name="adj" fmla="val 110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6304F8-CB25-4F02-B03F-D8D604C629C1}">
      <dsp:nvSpPr>
        <dsp:cNvPr id="0" name=""/>
        <dsp:cNvSpPr/>
      </dsp:nvSpPr>
      <dsp:spPr>
        <a:xfrm>
          <a:off x="2181747" y="3085688"/>
          <a:ext cx="1311951" cy="1248208"/>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3000" b="-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8F798E-B94C-4FDB-9865-878CC9C2DB09}">
      <dsp:nvSpPr>
        <dsp:cNvPr id="0" name=""/>
        <dsp:cNvSpPr/>
      </dsp:nvSpPr>
      <dsp:spPr>
        <a:xfrm>
          <a:off x="3423997" y="3673509"/>
          <a:ext cx="2209631" cy="832032"/>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C" sz="1200" kern="1200" dirty="0" smtClean="0"/>
            <a:t>Proponer estrategias de acción para mejorar los niveles de liquidez</a:t>
          </a:r>
          <a:endParaRPr lang="es-ES" sz="1200" kern="1200" dirty="0"/>
        </a:p>
      </dsp:txBody>
      <dsp:txXfrm>
        <a:off x="3747590" y="3795357"/>
        <a:ext cx="1562445" cy="588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F4A95-5F80-4985-8935-E0A67789FE3F}">
      <dsp:nvSpPr>
        <dsp:cNvPr id="0" name=""/>
        <dsp:cNvSpPr/>
      </dsp:nvSpPr>
      <dsp:spPr>
        <a:xfrm>
          <a:off x="1354666" y="0"/>
          <a:ext cx="5418667" cy="5418667"/>
        </a:xfrm>
        <a:prstGeom prst="diamond">
          <a:avLst/>
        </a:prstGeom>
        <a:solidFill>
          <a:schemeClr val="accent4">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906B465C-B1D9-4B68-82E4-5AB8DF60CF5A}">
      <dsp:nvSpPr>
        <dsp:cNvPr id="0" name=""/>
        <dsp:cNvSpPr/>
      </dsp:nvSpPr>
      <dsp:spPr>
        <a:xfrm>
          <a:off x="1869439" y="514773"/>
          <a:ext cx="2113280" cy="2113280"/>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0" kern="1200" dirty="0" smtClean="0">
              <a:solidFill>
                <a:schemeClr val="tx1"/>
              </a:solidFill>
            </a:rPr>
            <a:t>1-Las variables  de CAPITAL NETO DE TRABAJO y RETANBILIDAD/ACTIVO (ROA) existe una relación negativa indirecta </a:t>
          </a:r>
          <a:endParaRPr lang="es-ES" sz="1200" b="0" kern="1200" dirty="0">
            <a:solidFill>
              <a:schemeClr val="tx1"/>
            </a:solidFill>
          </a:endParaRPr>
        </a:p>
      </dsp:txBody>
      <dsp:txXfrm>
        <a:off x="1972601" y="617935"/>
        <a:ext cx="1906956" cy="1906956"/>
      </dsp:txXfrm>
    </dsp:sp>
    <dsp:sp modelId="{188A148F-EE6B-4385-BED2-30C84A1CA326}">
      <dsp:nvSpPr>
        <dsp:cNvPr id="0" name=""/>
        <dsp:cNvSpPr/>
      </dsp:nvSpPr>
      <dsp:spPr>
        <a:xfrm>
          <a:off x="4145280" y="514773"/>
          <a:ext cx="2113280" cy="2113280"/>
        </a:xfrm>
        <a:prstGeom prst="roundRect">
          <a:avLst/>
        </a:prstGeom>
        <a:solidFill>
          <a:schemeClr val="accent4">
            <a:hueOff val="3465231"/>
            <a:satOff val="-15989"/>
            <a:lumOff val="58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0" kern="1200" dirty="0" smtClean="0">
              <a:solidFill>
                <a:schemeClr val="tx1"/>
              </a:solidFill>
            </a:rPr>
            <a:t>2-Las variables  de CAPITAL NETO DE TRABAJO y RENTABILIDAD SOBRE CAPITAL INVERTIDO (ROE), existe una relación positiva directa</a:t>
          </a:r>
          <a:endParaRPr lang="es-ES" sz="1200" b="0" kern="1200" dirty="0">
            <a:solidFill>
              <a:schemeClr val="tx1"/>
            </a:solidFill>
          </a:endParaRPr>
        </a:p>
      </dsp:txBody>
      <dsp:txXfrm>
        <a:off x="4248442" y="617935"/>
        <a:ext cx="1906956" cy="1906956"/>
      </dsp:txXfrm>
    </dsp:sp>
    <dsp:sp modelId="{6D881B34-1DE6-423C-87AD-1CDD5D60406E}">
      <dsp:nvSpPr>
        <dsp:cNvPr id="0" name=""/>
        <dsp:cNvSpPr/>
      </dsp:nvSpPr>
      <dsp:spPr>
        <a:xfrm>
          <a:off x="1869439" y="2790613"/>
          <a:ext cx="2113280" cy="2113280"/>
        </a:xfrm>
        <a:prstGeom prst="roundRect">
          <a:avLst/>
        </a:prstGeom>
        <a:solidFill>
          <a:schemeClr val="accent4">
            <a:hueOff val="6930462"/>
            <a:satOff val="-31979"/>
            <a:lumOff val="117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0" kern="1200" dirty="0" smtClean="0">
              <a:solidFill>
                <a:schemeClr val="tx1"/>
              </a:solidFill>
            </a:rPr>
            <a:t>3-Las variables  de CAPITAL NETO DE TRABAJO y ENDEUDAMIENTO, existe una relación positiva directa. </a:t>
          </a:r>
          <a:endParaRPr lang="es-ES" sz="1200" b="0" kern="1200" dirty="0">
            <a:solidFill>
              <a:schemeClr val="tx1"/>
            </a:solidFill>
          </a:endParaRPr>
        </a:p>
      </dsp:txBody>
      <dsp:txXfrm>
        <a:off x="1972601" y="2893775"/>
        <a:ext cx="1906956" cy="1906956"/>
      </dsp:txXfrm>
    </dsp:sp>
    <dsp:sp modelId="{694E37B3-ED67-4CD2-B5B0-7978B5EDDF9F}">
      <dsp:nvSpPr>
        <dsp:cNvPr id="0" name=""/>
        <dsp:cNvSpPr/>
      </dsp:nvSpPr>
      <dsp:spPr>
        <a:xfrm>
          <a:off x="4145280" y="2790613"/>
          <a:ext cx="2113280" cy="2113280"/>
        </a:xfrm>
        <a:prstGeom prst="roundRect">
          <a:avLst/>
        </a:prstGeom>
        <a:solidFill>
          <a:schemeClr val="accent4">
            <a:hueOff val="10395693"/>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0" kern="1200" dirty="0" smtClean="0">
              <a:solidFill>
                <a:schemeClr val="tx1"/>
              </a:solidFill>
            </a:rPr>
            <a:t>4-Las variables  de RETANBILIDAD/PATRIMONIO (ROE) y RENTABILIDAD NETA, existe una relación negativa indirecta </a:t>
          </a:r>
          <a:endParaRPr lang="es-ES" sz="1200" b="0" kern="1200" dirty="0">
            <a:solidFill>
              <a:schemeClr val="tx1"/>
            </a:solidFill>
          </a:endParaRPr>
        </a:p>
      </dsp:txBody>
      <dsp:txXfrm>
        <a:off x="4248442" y="2893775"/>
        <a:ext cx="1906956" cy="19069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35B955-DDFA-4A60-A863-08DC6196A0ED}">
      <dsp:nvSpPr>
        <dsp:cNvPr id="0" name=""/>
        <dsp:cNvSpPr/>
      </dsp:nvSpPr>
      <dsp:spPr>
        <a:xfrm>
          <a:off x="0" y="302058"/>
          <a:ext cx="8128000" cy="1330875"/>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S" sz="2400" kern="1200" dirty="0" smtClean="0">
              <a:solidFill>
                <a:schemeClr val="tx1"/>
              </a:solidFill>
            </a:rPr>
            <a:t>1. A través de la construcción y sus productos, se satisfacen las necesidades de infraestructura de la mayoría de las actividades económicas</a:t>
          </a:r>
          <a:endParaRPr lang="es-ES" sz="2400" kern="1200" dirty="0">
            <a:solidFill>
              <a:schemeClr val="tx1"/>
            </a:solidFill>
          </a:endParaRPr>
        </a:p>
      </dsp:txBody>
      <dsp:txXfrm>
        <a:off x="64968" y="367026"/>
        <a:ext cx="7998064" cy="1200939"/>
      </dsp:txXfrm>
    </dsp:sp>
    <dsp:sp modelId="{B291A53A-A34C-40F8-90ED-E5353132F0CF}">
      <dsp:nvSpPr>
        <dsp:cNvPr id="0" name=""/>
        <dsp:cNvSpPr/>
      </dsp:nvSpPr>
      <dsp:spPr>
        <a:xfrm>
          <a:off x="0" y="1632933"/>
          <a:ext cx="8128000" cy="107640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8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smtClean="0">
              <a:solidFill>
                <a:schemeClr val="tx1"/>
              </a:solidFill>
            </a:rPr>
            <a:t>2. La construcción utiliza y consume una cantidad importante de recursos públicos y privados </a:t>
          </a:r>
          <a:endParaRPr lang="es-ES" sz="1800" kern="1200" dirty="0">
            <a:solidFill>
              <a:schemeClr val="tx1"/>
            </a:solidFill>
          </a:endParaRPr>
        </a:p>
      </dsp:txBody>
      <dsp:txXfrm>
        <a:off x="0" y="1632933"/>
        <a:ext cx="8128000" cy="1076400"/>
      </dsp:txXfrm>
    </dsp:sp>
    <dsp:sp modelId="{A1B6DAFD-45A3-4200-A863-61576951C2E5}">
      <dsp:nvSpPr>
        <dsp:cNvPr id="0" name=""/>
        <dsp:cNvSpPr/>
      </dsp:nvSpPr>
      <dsp:spPr>
        <a:xfrm>
          <a:off x="0" y="2709333"/>
          <a:ext cx="8128000" cy="1330875"/>
        </a:xfrm>
        <a:prstGeom prst="roundRect">
          <a:avLst/>
        </a:prstGeom>
        <a:solidFill>
          <a:schemeClr val="accent4">
            <a:hueOff val="10395693"/>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S" sz="2400" kern="1200" dirty="0" smtClean="0">
              <a:solidFill>
                <a:schemeClr val="tx1"/>
              </a:solidFill>
            </a:rPr>
            <a:t>3. La construcción es una fuente importante de trabajo, ya que usa mano de obra intensiva</a:t>
          </a:r>
          <a:endParaRPr lang="es-ES" sz="2400" kern="1200" dirty="0">
            <a:solidFill>
              <a:schemeClr val="tx1"/>
            </a:solidFill>
          </a:endParaRPr>
        </a:p>
      </dsp:txBody>
      <dsp:txXfrm>
        <a:off x="64968" y="2774301"/>
        <a:ext cx="7998064" cy="1200939"/>
      </dsp:txXfrm>
    </dsp:sp>
    <dsp:sp modelId="{788BF51D-EBB5-46FF-A352-10BE6176E8C5}">
      <dsp:nvSpPr>
        <dsp:cNvPr id="0" name=""/>
        <dsp:cNvSpPr/>
      </dsp:nvSpPr>
      <dsp:spPr>
        <a:xfrm>
          <a:off x="0" y="4040208"/>
          <a:ext cx="8128000" cy="107640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806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smtClean="0">
              <a:solidFill>
                <a:schemeClr val="tx1"/>
              </a:solidFill>
            </a:rPr>
            <a:t>4.La construcción genera una importante actividad indirecta en muchas otras áreas de la economía de un país.</a:t>
          </a:r>
          <a:endParaRPr lang="es-ES" sz="1800" kern="1200" dirty="0">
            <a:solidFill>
              <a:schemeClr val="tx1"/>
            </a:solidFill>
          </a:endParaRPr>
        </a:p>
      </dsp:txBody>
      <dsp:txXfrm>
        <a:off x="0" y="4040208"/>
        <a:ext cx="8128000" cy="1076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259C2-48CF-4EEA-9799-BA89C4B1A015}">
      <dsp:nvSpPr>
        <dsp:cNvPr id="0" name=""/>
        <dsp:cNvSpPr/>
      </dsp:nvSpPr>
      <dsp:spPr>
        <a:xfrm>
          <a:off x="3198" y="2149422"/>
          <a:ext cx="3896252" cy="1558501"/>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S" sz="1800" b="0" i="0" u="none" kern="1200" dirty="0" smtClean="0">
              <a:solidFill>
                <a:schemeClr val="tx1"/>
              </a:solidFill>
            </a:rPr>
            <a:t>1. La necesidad de establecer impacto financiero de las empresas constructoras por la no gestión de riesgo operativo</a:t>
          </a:r>
          <a:endParaRPr lang="es-ES" sz="1800" kern="1200" dirty="0">
            <a:solidFill>
              <a:schemeClr val="tx1"/>
            </a:solidFill>
          </a:endParaRPr>
        </a:p>
      </dsp:txBody>
      <dsp:txXfrm>
        <a:off x="782449" y="2149422"/>
        <a:ext cx="2337751" cy="1558501"/>
      </dsp:txXfrm>
    </dsp:sp>
    <dsp:sp modelId="{D2A99FD1-A7F7-4DA5-9075-9535922AF950}">
      <dsp:nvSpPr>
        <dsp:cNvPr id="0" name=""/>
        <dsp:cNvSpPr/>
      </dsp:nvSpPr>
      <dsp:spPr>
        <a:xfrm>
          <a:off x="3509825" y="2149422"/>
          <a:ext cx="3896252" cy="1558501"/>
        </a:xfrm>
        <a:prstGeom prst="chevron">
          <a:avLst/>
        </a:prstGeom>
        <a:gradFill rotWithShape="0">
          <a:gsLst>
            <a:gs pos="0">
              <a:schemeClr val="accent4">
                <a:hueOff val="5197847"/>
                <a:satOff val="-23984"/>
                <a:lumOff val="883"/>
                <a:alphaOff val="0"/>
                <a:satMod val="103000"/>
                <a:lumMod val="102000"/>
                <a:tint val="94000"/>
              </a:schemeClr>
            </a:gs>
            <a:gs pos="50000">
              <a:schemeClr val="accent4">
                <a:hueOff val="5197847"/>
                <a:satOff val="-23984"/>
                <a:lumOff val="883"/>
                <a:alphaOff val="0"/>
                <a:satMod val="110000"/>
                <a:lumMod val="100000"/>
                <a:shade val="100000"/>
              </a:schemeClr>
            </a:gs>
            <a:gs pos="100000">
              <a:schemeClr val="accent4">
                <a:hueOff val="5197847"/>
                <a:satOff val="-23984"/>
                <a:lumOff val="88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S" sz="1800" b="0" i="0" u="none" kern="1200" dirty="0" smtClean="0">
              <a:solidFill>
                <a:schemeClr val="tx1"/>
              </a:solidFill>
            </a:rPr>
            <a:t>2. La necesidad de aumentar sus capacidades administrativas para evaluar los diferentes tipos de riesgos</a:t>
          </a:r>
          <a:endParaRPr lang="es-ES" sz="1800" kern="1200" dirty="0">
            <a:solidFill>
              <a:schemeClr val="tx1"/>
            </a:solidFill>
          </a:endParaRPr>
        </a:p>
      </dsp:txBody>
      <dsp:txXfrm>
        <a:off x="4289076" y="2149422"/>
        <a:ext cx="2337751" cy="1558501"/>
      </dsp:txXfrm>
    </dsp:sp>
    <dsp:sp modelId="{33E72C59-8190-447A-AF2A-53D157150CC5}">
      <dsp:nvSpPr>
        <dsp:cNvPr id="0" name=""/>
        <dsp:cNvSpPr/>
      </dsp:nvSpPr>
      <dsp:spPr>
        <a:xfrm>
          <a:off x="7016453" y="2149422"/>
          <a:ext cx="3896252" cy="1558501"/>
        </a:xfrm>
        <a:prstGeom prst="chevron">
          <a:avLst/>
        </a:prstGeom>
        <a:gradFill rotWithShape="0">
          <a:gsLst>
            <a:gs pos="0">
              <a:schemeClr val="accent4">
                <a:hueOff val="10395693"/>
                <a:satOff val="-47968"/>
                <a:lumOff val="1765"/>
                <a:alphaOff val="0"/>
                <a:satMod val="103000"/>
                <a:lumMod val="102000"/>
                <a:tint val="94000"/>
              </a:schemeClr>
            </a:gs>
            <a:gs pos="50000">
              <a:schemeClr val="accent4">
                <a:hueOff val="10395693"/>
                <a:satOff val="-47968"/>
                <a:lumOff val="1765"/>
                <a:alphaOff val="0"/>
                <a:satMod val="110000"/>
                <a:lumMod val="100000"/>
                <a:shade val="100000"/>
              </a:schemeClr>
            </a:gs>
            <a:gs pos="100000">
              <a:schemeClr val="accent4">
                <a:hueOff val="10395693"/>
                <a:satOff val="-47968"/>
                <a:lumOff val="176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S" sz="1800" b="0" i="0" u="none" kern="1200" dirty="0" smtClean="0">
              <a:solidFill>
                <a:schemeClr val="tx1"/>
              </a:solidFill>
            </a:rPr>
            <a:t>3.  Analizar la gestión de riesgos operativa con el fin de reconocer el impacto que puede ocasionar algún tipo de indicadores o categorías</a:t>
          </a:r>
          <a:endParaRPr lang="es-ES" sz="1800" kern="1200" dirty="0">
            <a:solidFill>
              <a:schemeClr val="tx1"/>
            </a:solidFill>
          </a:endParaRPr>
        </a:p>
      </dsp:txBody>
      <dsp:txXfrm>
        <a:off x="7795704" y="2149422"/>
        <a:ext cx="2337751" cy="15585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D0FCF-DA63-4223-AAA5-E8CE3B80310C}">
      <dsp:nvSpPr>
        <dsp:cNvPr id="0" name=""/>
        <dsp:cNvSpPr/>
      </dsp:nvSpPr>
      <dsp:spPr>
        <a:xfrm>
          <a:off x="1945960" y="3353464"/>
          <a:ext cx="4368800" cy="1517226"/>
        </a:xfrm>
        <a:prstGeom prst="ellipse">
          <a:avLst/>
        </a:prstGeom>
        <a:solidFill>
          <a:schemeClr val="accent4">
            <a:tint val="50000"/>
            <a:alpha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E1244074-9FF4-4DEC-9BD8-359DAEE81C06}">
      <dsp:nvSpPr>
        <dsp:cNvPr id="0" name=""/>
        <dsp:cNvSpPr/>
      </dsp:nvSpPr>
      <dsp:spPr>
        <a:xfrm rot="10800000">
          <a:off x="3701626" y="1155530"/>
          <a:ext cx="846666" cy="541866"/>
        </a:xfrm>
        <a:prstGeom prst="downArrow">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776A5CE-714D-4344-B494-FC2674470F17}">
      <dsp:nvSpPr>
        <dsp:cNvPr id="0" name=""/>
        <dsp:cNvSpPr/>
      </dsp:nvSpPr>
      <dsp:spPr>
        <a:xfrm>
          <a:off x="4063999" y="0"/>
          <a:ext cx="4064000" cy="101600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endParaRPr lang="es-ES" sz="3600" b="1" kern="1200" dirty="0">
            <a:solidFill>
              <a:schemeClr val="tx1"/>
            </a:solidFill>
          </a:endParaRPr>
        </a:p>
      </dsp:txBody>
      <dsp:txXfrm>
        <a:off x="4063999" y="0"/>
        <a:ext cx="4064000" cy="1016000"/>
      </dsp:txXfrm>
    </dsp:sp>
    <dsp:sp modelId="{35A05608-1D58-4246-983D-D7A90643CF97}">
      <dsp:nvSpPr>
        <dsp:cNvPr id="0" name=""/>
        <dsp:cNvSpPr/>
      </dsp:nvSpPr>
      <dsp:spPr>
        <a:xfrm>
          <a:off x="2302933" y="3337421"/>
          <a:ext cx="1524000" cy="1524000"/>
        </a:xfrm>
        <a:prstGeom prst="ellipse">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b="1" kern="1200" dirty="0" smtClean="0">
              <a:solidFill>
                <a:schemeClr val="tx1"/>
              </a:solidFill>
            </a:rPr>
            <a:t>En wl2015 las actividades relacionadas con la construcción se redujeron por encima del 45 %.</a:t>
          </a:r>
          <a:endParaRPr lang="es-ES" sz="1100" b="1" kern="1200" dirty="0">
            <a:solidFill>
              <a:schemeClr val="tx1"/>
            </a:solidFill>
          </a:endParaRPr>
        </a:p>
      </dsp:txBody>
      <dsp:txXfrm>
        <a:off x="2526118" y="3560606"/>
        <a:ext cx="1077630" cy="1077630"/>
      </dsp:txXfrm>
    </dsp:sp>
    <dsp:sp modelId="{A3DF1F06-D68A-4DA6-909C-D3E9B72AD878}">
      <dsp:nvSpPr>
        <dsp:cNvPr id="0" name=""/>
        <dsp:cNvSpPr/>
      </dsp:nvSpPr>
      <dsp:spPr>
        <a:xfrm>
          <a:off x="3333834" y="1674368"/>
          <a:ext cx="1524000" cy="1524000"/>
        </a:xfrm>
        <a:prstGeom prst="ellipse">
          <a:avLst/>
        </a:prstGeom>
        <a:solidFill>
          <a:schemeClr val="accent4">
            <a:hueOff val="5197847"/>
            <a:satOff val="-23984"/>
            <a:lumOff val="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b="1" kern="1200" smtClean="0">
              <a:solidFill>
                <a:schemeClr val="tx1"/>
              </a:solidFill>
            </a:rPr>
            <a:t>Consulta popular que tiene que ver con la derogatoria de la Ley de Plusvalía</a:t>
          </a:r>
          <a:endParaRPr lang="es-ES" sz="1100" b="1" kern="1200" dirty="0">
            <a:solidFill>
              <a:schemeClr val="tx1"/>
            </a:solidFill>
          </a:endParaRPr>
        </a:p>
      </dsp:txBody>
      <dsp:txXfrm>
        <a:off x="3557019" y="1897553"/>
        <a:ext cx="1077630" cy="1077630"/>
      </dsp:txXfrm>
    </dsp:sp>
    <dsp:sp modelId="{147C300A-46DC-4F89-AA3E-2E2346406420}">
      <dsp:nvSpPr>
        <dsp:cNvPr id="0" name=""/>
        <dsp:cNvSpPr/>
      </dsp:nvSpPr>
      <dsp:spPr>
        <a:xfrm>
          <a:off x="4489365" y="3264269"/>
          <a:ext cx="1524000" cy="1524000"/>
        </a:xfrm>
        <a:prstGeom prst="ellipse">
          <a:avLst/>
        </a:prstGeom>
        <a:solidFill>
          <a:schemeClr val="accent4">
            <a:hueOff val="10395693"/>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b="1" kern="1200" smtClean="0">
              <a:solidFill>
                <a:schemeClr val="tx1"/>
              </a:solidFill>
            </a:rPr>
            <a:t>Disminución en el empleo de al menos 136 plazas por día.</a:t>
          </a:r>
          <a:endParaRPr lang="es-ES" sz="1100" b="1" kern="1200" dirty="0">
            <a:solidFill>
              <a:schemeClr val="tx1"/>
            </a:solidFill>
          </a:endParaRPr>
        </a:p>
      </dsp:txBody>
      <dsp:txXfrm>
        <a:off x="4712550" y="3487454"/>
        <a:ext cx="1077630" cy="1077630"/>
      </dsp:txXfrm>
    </dsp:sp>
    <dsp:sp modelId="{E3633A68-334F-42B2-AAD8-364DDAB840A4}">
      <dsp:nvSpPr>
        <dsp:cNvPr id="0" name=""/>
        <dsp:cNvSpPr/>
      </dsp:nvSpPr>
      <dsp:spPr>
        <a:xfrm rot="10800000">
          <a:off x="1790862" y="1277461"/>
          <a:ext cx="4741333" cy="3793066"/>
        </a:xfrm>
        <a:prstGeom prst="funnel">
          <a:avLst/>
        </a:prstGeom>
        <a:solidFill>
          <a:schemeClr val="lt1">
            <a:alpha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PictureCircles">
  <dgm:title val=""/>
  <dgm:desc val=""/>
  <dgm:catLst>
    <dgm:cat type="picture" pri="17000"/>
    <dgm:cat type="pictureconvert" pri="17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3" destOrd="0"/>
      </dgm:cxnLst>
      <dgm:bg/>
      <dgm:whole/>
    </dgm:dataModel>
  </dgm:clrData>
  <dgm:layoutNode name="Name0">
    <dgm:varLst>
      <dgm:chMax/>
      <dgm:chPref/>
      <dgm:dir/>
    </dgm:varLst>
    <dgm:alg type="lin">
      <dgm:param type="linDir" val="fromT"/>
      <dgm:param type="fallback" val="2D"/>
      <dgm:param type="horzAlign" val="ctr"/>
      <dgm:param type="nodeVertAlign" val="t"/>
    </dgm:alg>
    <dgm:shape xmlns:r="http://schemas.openxmlformats.org/officeDocument/2006/relationships" r:blip="">
      <dgm:adjLst/>
    </dgm:shape>
    <dgm:choose name="Name1">
      <dgm:if name="Name2" axis="ch" ptType="node" func="cnt" op="gte" val="2">
        <dgm:constrLst>
          <dgm:constr type="primFontSz" for="des" ptType="node" op="equ" val="65"/>
          <dgm:constr type="w" for="ch" forName="composite" refType="h" refFor="ch" refForName="composite" fact="2.9499"/>
          <dgm:constr type="h" for="ch" forName="composite" refType="h"/>
          <dgm:constr type="h" for="ch" forName="ConnectorComposite" refType="w" refFor="ch" refForName="composite" op="equ" fact="0.1685"/>
          <dgm:constr type="w" for="ch" forName="ConnectorComposite" refType="h" refFor="ch" refForName="ConnectorComposite" op="equ"/>
        </dgm:constrLst>
      </dgm:if>
      <dgm:else name="Name3">
        <dgm:constrLst>
          <dgm:constr type="primFontSz" for="des" ptType="node" op="equ" val="65"/>
          <dgm:constr type="w" for="ch" forName="composite" refType="h" refFor="ch" refForName="composite" fact="1.9752"/>
          <dgm:constr type="h" for="ch" forName="composite" refType="h"/>
          <dgm:constr type="h" for="ch" forName="ConnectorComposite" refType="w" refFor="ch" refForName="composite" op="equ" fact="0.1685"/>
          <dgm:constr type="w" for="ch" forName="ConnectorComposite" refType="h" refFor="ch" refForName="ConnectorComposite" op="equ"/>
        </dgm:constrLst>
      </dgm:else>
    </dgm:choose>
    <dgm:forEach name="nodesForEach" axis="ch" ptType="node">
      <dgm:layoutNode name="composite">
        <dgm:alg type="composite"/>
        <dgm:shape xmlns:r="http://schemas.openxmlformats.org/officeDocument/2006/relationships" r:blip="">
          <dgm:adjLst/>
        </dgm:shape>
        <dgm:choose name="Name4">
          <dgm:if name="Name5" axis="precedSib" ptType="sibTrans" func="cnt" op="lte" val="0">
            <dgm:choose name="Name6">
              <dgm:if name="Name7" axis="followSib" ptType="sibTrans" func="cnt" op="lte" val="0">
                <dgm:choose name="Name8">
                  <dgm:if name="Name9" func="var" arg="dir" op="equ" val="norm">
                    <dgm:constrLst>
                      <dgm:constr type="l" for="ch" forName="Accent" refType="w" fact="0.4937"/>
                      <dgm:constr type="t" for="ch" forName="Accent" refType="h" fact="0"/>
                      <dgm:constr type="h" for="ch" forName="Accent" refType="w" refFor="ch" refForName="Accent"/>
                      <dgm:constr type="w" for="ch" forName="Accent" refType="w" fact="0.5063"/>
                      <dgm:constr type="l" for="ch" forName="Parent" refType="w" fact="0.5494"/>
                      <dgm:constr type="t" for="ch" forName="Parent" refType="h" fact="0.11"/>
                      <dgm:constr type="h" for="ch" forName="Parent" refType="w" refFor="ch" refForName="Parent"/>
                      <dgm:constr type="w" for="ch" forName="Parent" refType="w" fact="0.3949"/>
                      <dgm:constr type="l" for="ch" forName="Image" refType="w" fact="0"/>
                      <dgm:constr type="t" for="ch" forName="Image" refType="h" fact="0.035"/>
                      <dgm:constr type="h" for="ch" forName="Image" refType="h" fact="0.93"/>
                      <dgm:constr type="w" for="ch" forName="Image" refType="w" fact="0.6227"/>
                    </dgm:constrLst>
                  </dgm:if>
                  <dgm:else name="Name10">
                    <dgm:constrLst>
                      <dgm:constr type="l" for="ch" forName="Accent" refType="w" fact="0"/>
                      <dgm:constr type="t" for="ch" forName="Accent" refType="h" fact="0"/>
                      <dgm:constr type="h" for="ch" forName="Accent" refType="w" refFor="ch" refForName="Accent"/>
                      <dgm:constr type="w" for="ch" forName="Accent" refType="w" fact="0.5063"/>
                      <dgm:constr type="l" for="ch" forName="Parent" refType="w" fact="0.0557"/>
                      <dgm:constr type="t" for="ch" forName="Parent" refType="h" fact="0.11"/>
                      <dgm:constr type="h" for="ch" forName="Parent" refType="w" refFor="ch" refForName="Parent"/>
                      <dgm:constr type="w" for="ch" forName="Parent" refType="w" fact="0.3949"/>
                      <dgm:constr type="l" for="ch" forName="Image" refType="w" fact="0.3773"/>
                      <dgm:constr type="t" for="ch" forName="Image" refType="h" fact="0.035"/>
                      <dgm:constr type="h" for="ch" forName="Image" refType="h" fact="0.93"/>
                      <dgm:constr type="w" for="ch" forName="Image" refType="w" fact="0.6227"/>
                    </dgm:constrLst>
                  </dgm:else>
                </dgm:choose>
              </dgm:if>
              <dgm:else name="Name11">
                <dgm:choose name="Name12">
                  <dgm:if name="Name13" func="var" arg="dir" op="equ" val="norm">
                    <dgm:choose name="Name14">
                      <dgm:if name="Name15" axis="self" ptType="node" func="posOdd" op="equ" val="1">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l" for="ch" forName="Image" refType="w" fact="0"/>
                          <dgm:constr type="t" for="ch" forName="Image" refType="h" fact="0.035"/>
                          <dgm:constr type="h" for="ch" forName="Image" refType="h" fact="0.93"/>
                          <dgm:constr type="w" for="ch" forName="Image" refType="w" fact="0.4169"/>
                          <dgm:constr type="r" for="ch" forName="Space" refType="w"/>
                          <dgm:constr type="t" for="ch" forName="Space" refType="h" fact="0"/>
                          <dgm:constr type="h" for="ch" forName="Space" refType="h"/>
                          <dgm:constr type="w" for="ch" forName="Space" refType="w" fact="0.3305"/>
                        </dgm:constrLst>
                      </dgm:if>
                      <dgm:else name="Name16">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r" for="ch" forName="Image" refType="w"/>
                          <dgm:constr type="t" for="ch" forName="Image" refType="h" fact="0.035"/>
                          <dgm:constr type="h" for="ch" forName="Image" refType="h" fact="0.93"/>
                          <dgm:constr type="w" for="ch" forName="Image" refType="w" fact="0.4169"/>
                          <dgm:constr type="l" for="ch" forName="Space" refType="w" fact="0"/>
                          <dgm:constr type="t" for="ch" forName="Space" refType="h" fact="0"/>
                          <dgm:constr type="h" for="ch" forName="Space" refType="h"/>
                          <dgm:constr type="w" for="ch" forName="Space" refType="w" fact="0.3305"/>
                        </dgm:constrLst>
                      </dgm:else>
                    </dgm:choose>
                  </dgm:if>
                  <dgm:else name="Name17">
                    <dgm:choose name="Name18">
                      <dgm:if name="Name19" axis="self" ptType="node" func="posOdd" op="equ" val="1">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r" for="ch" forName="Image" refType="w"/>
                          <dgm:constr type="t" for="ch" forName="Image" refType="h" fact="0.035"/>
                          <dgm:constr type="h" for="ch" forName="Image" refType="h" fact="0.93"/>
                          <dgm:constr type="w" for="ch" forName="Image" refType="w" fact="0.4169"/>
                          <dgm:constr type="l" for="ch" forName="Space" refType="w" fact="0"/>
                          <dgm:constr type="t" for="ch" forName="Space" refType="h" fact="0"/>
                          <dgm:constr type="h" for="ch" forName="Space" refType="h"/>
                          <dgm:constr type="w" for="ch" forName="Space" refType="w" fact="0.3305"/>
                        </dgm:constrLst>
                      </dgm:if>
                      <dgm:else name="Name20">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l" for="ch" forName="Image" refType="w" fact="0"/>
                          <dgm:constr type="t" for="ch" forName="Image" refType="h" fact="0.035"/>
                          <dgm:constr type="h" for="ch" forName="Image" refType="h" fact="0.93"/>
                          <dgm:constr type="w" for="ch" forName="Image" refType="w" fact="0.4169"/>
                          <dgm:constr type="r" for="ch" forName="Space" refType="w"/>
                          <dgm:constr type="t" for="ch" forName="Space" refType="h" fact="0"/>
                          <dgm:constr type="h" for="ch" forName="Space" refType="h"/>
                          <dgm:constr type="w" for="ch" forName="Space" refType="w" fact="0.3305"/>
                        </dgm:constrLst>
                      </dgm:else>
                    </dgm:choose>
                  </dgm:else>
                </dgm:choose>
              </dgm:else>
            </dgm:choose>
          </dgm:if>
          <dgm:else name="Name21">
            <dgm:choose name="Name22">
              <dgm:if name="Name23" func="var" arg="dir" op="equ" val="norm">
                <dgm:choose name="Name24">
                  <dgm:if name="Name25" axis="self" ptType="node" func="posOdd" op="equ" val="1">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l" for="ch" forName="Image" refType="w" fact="0"/>
                      <dgm:constr type="t" for="ch" forName="Image" refType="h" fact="0.035"/>
                      <dgm:constr type="h" for="ch" forName="Image" refType="h" fact="0.93"/>
                      <dgm:constr type="w" for="ch" forName="Image" refType="w" fact="0.4169"/>
                      <dgm:constr type="r" for="ch" forName="Space" refType="w"/>
                      <dgm:constr type="t" for="ch" forName="Space" refType="h" fact="0"/>
                      <dgm:constr type="h" for="ch" forName="Space" refType="h"/>
                      <dgm:constr type="w" for="ch" forName="Space" refType="w" fact="0.3305"/>
                    </dgm:constrLst>
                  </dgm:if>
                  <dgm:else name="Name26">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r" for="ch" forName="Image" refType="w"/>
                      <dgm:constr type="t" for="ch" forName="Image" refType="h" fact="0.035"/>
                      <dgm:constr type="h" for="ch" forName="Image" refType="h" fact="0.93"/>
                      <dgm:constr type="w" for="ch" forName="Image" refType="w" fact="0.4169"/>
                      <dgm:constr type="l" for="ch" forName="Space" refType="w" fact="0"/>
                      <dgm:constr type="t" for="ch" forName="Space" refType="h" fact="0"/>
                      <dgm:constr type="h" for="ch" forName="Space" refType="h"/>
                      <dgm:constr type="w" for="ch" forName="Space" refType="w" fact="0.3305"/>
                    </dgm:constrLst>
                  </dgm:else>
                </dgm:choose>
              </dgm:if>
              <dgm:else name="Name27">
                <dgm:choose name="Name28">
                  <dgm:if name="Name29" axis="self" ptType="node" func="posOdd" op="equ" val="1">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r" for="ch" forName="Image" refType="w"/>
                      <dgm:constr type="t" for="ch" forName="Image" refType="h" fact="0.035"/>
                      <dgm:constr type="h" for="ch" forName="Image" refType="h" fact="0.93"/>
                      <dgm:constr type="w" for="ch" forName="Image" refType="w" fact="0.4169"/>
                      <dgm:constr type="l" for="ch" forName="Space" refType="w" fact="0"/>
                      <dgm:constr type="t" for="ch" forName="Space" refType="h" fact="0"/>
                      <dgm:constr type="h" for="ch" forName="Space" refType="h"/>
                      <dgm:constr type="w" for="ch" forName="Space" refType="w" fact="0.3305"/>
                    </dgm:constrLst>
                  </dgm:if>
                  <dgm:else name="Name30">
                    <dgm:constrLst>
                      <dgm:constr type="l" for="ch" forName="Accent" refType="w" fact="0.3305"/>
                      <dgm:constr type="t" for="ch" forName="Accent" refType="w" fact="0"/>
                      <dgm:constr type="h" for="ch" forName="Accent" refType="w" refFor="ch" refForName="Accent"/>
                      <dgm:constr type="w" for="ch" forName="Accent" refType="w" fact="0.339"/>
                      <dgm:constr type="l" for="ch" forName="Parent" refType="w" fact="0.3678"/>
                      <dgm:constr type="t" for="ch" forName="Parent" refType="w" fact="0.0373"/>
                      <dgm:constr type="h" for="ch" forName="Parent" refType="w" refFor="ch" refForName="Parent"/>
                      <dgm:constr type="w" for="ch" forName="Parent" refType="w" fact="0.2644"/>
                      <dgm:constr type="l" for="ch" forName="Image" refType="w" fact="0"/>
                      <dgm:constr type="t" for="ch" forName="Image" refType="h" fact="0.035"/>
                      <dgm:constr type="h" for="ch" forName="Image" refType="h" fact="0.93"/>
                      <dgm:constr type="w" for="ch" forName="Image" refType="w" fact="0.4169"/>
                      <dgm:constr type="r" for="ch" forName="Space" refType="w"/>
                      <dgm:constr type="t" for="ch" forName="Space" refType="h" fact="0"/>
                      <dgm:constr type="h" for="ch" forName="Space" refType="h"/>
                      <dgm:constr type="w" for="ch" forName="Space" refType="w" fact="0.3305"/>
                    </dgm:constrLst>
                  </dgm:else>
                </dgm:choose>
              </dgm:else>
            </dgm:choose>
          </dgm:else>
        </dgm:choose>
        <dgm:layoutNode name="Accent" styleLbl="alignNode1">
          <dgm:varLst>
            <dgm:chMax val="0"/>
            <dgm:chPref val="0"/>
          </dgm:varLst>
          <dgm:alg type="sp"/>
          <dgm:shape xmlns:r="http://schemas.openxmlformats.org/officeDocument/2006/relationships" type="donut" r:blip="">
            <dgm:adjLst>
              <dgm:adj idx="1" val="0.1101"/>
            </dgm:adjLst>
          </dgm:shape>
          <dgm:presOf/>
        </dgm:layoutNode>
        <dgm:layoutNode name="Image" styleLbl="bgImgPlace1">
          <dgm:varLst>
            <dgm:chMax val="0"/>
            <dgm:chPref val="0"/>
            <dgm:bulletEnabled val="1"/>
          </dgm:varLst>
          <dgm:alg type="sp"/>
          <dgm:shape xmlns:r="http://schemas.openxmlformats.org/officeDocument/2006/relationships" type="rect" r:blip="" blipPhldr="1">
            <dgm:adjLst/>
          </dgm:shape>
          <dgm:presOf/>
        </dgm:layoutNode>
        <dgm:layoutNode name="Parent" styleLbl="fgAccFollowNode1">
          <dgm:varLst>
            <dgm:chMax val="0"/>
            <dgm:chPref val="0"/>
            <dgm:bulletEnabled val="1"/>
          </dgm:varLst>
          <dgm:alg type="tx">
            <dgm:param type="txAnchorVertCh" val="mid"/>
          </dgm:alg>
          <dgm:shape xmlns:r="http://schemas.openxmlformats.org/officeDocument/2006/relationships" type="ellipse"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name="Space">
          <dgm:varLst>
            <dgm:chMax val="0"/>
            <dgm:chPref val="0"/>
          </dgm:varLst>
          <dgm:alg type="sp"/>
          <dgm:shape xmlns:r="http://schemas.openxmlformats.org/officeDocument/2006/relationships" r:blip="">
            <dgm:adjLst/>
          </dgm:shape>
          <dgm:presOf/>
        </dgm:layoutNode>
      </dgm:layoutNode>
      <dgm:forEach name="Name31" axis="followSib" ptType="sibTrans" cnt="1">
        <dgm:layoutNode name="ConnectorComposite">
          <dgm:alg type="composite">
            <dgm:param type="ar" val=".4"/>
          </dgm:alg>
          <dgm:shape xmlns:r="http://schemas.openxmlformats.org/officeDocument/2006/relationships" r:blip="">
            <dgm:adjLst/>
          </dgm:shape>
          <dgm:constrLst>
            <dgm:constr type="l" for="ch" forName="TopSpacing" refType="w" fact="0"/>
            <dgm:constr type="t" for="ch" forName="TopSpacing" refType="h" fact="0"/>
            <dgm:constr type="h" for="ch" forName="TopSpacing" refType="h" fact="0.3"/>
            <dgm:constr type="w" for="ch" forName="TopSpacing" refType="w"/>
            <dgm:constr type="l" for="ch" forName="Connector" refType="w" fact="0"/>
            <dgm:constr type="t" for="ch" forName="Connector" refType="h" fact="0.3"/>
            <dgm:constr type="h" for="ch" forName="Connector" refType="h" fact="0.4"/>
            <dgm:constr type="w" for="ch" forName="Connector" refType="h" refFor="ch" refForName="Connector"/>
            <dgm:constr type="l" for="ch" forName="BottomSpacing" refType="w" fact="0"/>
            <dgm:constr type="t" for="ch" forName="BottomSpacing" refType="h" fact="0.7"/>
            <dgm:constr type="h" for="ch" forName="BottomSpacing" refType="h" fact="0.3"/>
            <dgm:constr type="w" for="ch" forName="BottomSpacing" refType="w"/>
          </dgm:constrLst>
          <dgm:layoutNode name="TopSpacing">
            <dgm:alg type="sp"/>
            <dgm:shape xmlns:r="http://schemas.openxmlformats.org/officeDocument/2006/relationships" r:blip="">
              <dgm:adjLst/>
            </dgm:shape>
          </dgm:layoutNode>
          <dgm:layoutNode name="Connector" styleLbl="alignNode1">
            <dgm:alg type="sp"/>
            <dgm:shape xmlns:r="http://schemas.openxmlformats.org/officeDocument/2006/relationships" type="flowChartConnector" r:blip="">
              <dgm:adjLst/>
            </dgm:shape>
            <dgm:presOf/>
          </dgm:layoutNode>
          <dgm:layoutNode name="BottomSpacing">
            <dgm:alg type="sp"/>
            <dgm:shape xmlns:r="http://schemas.openxmlformats.org/officeDocument/2006/relationships" r:blip="">
              <dgm:adjLst/>
            </dgm:shape>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7.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237309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492131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199169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3260411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399122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255646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8" name="Marcador de pie de página 7"/>
          <p:cNvSpPr>
            <a:spLocks noGrp="1"/>
          </p:cNvSpPr>
          <p:nvPr>
            <p:ph type="ftr" sz="quarter" idx="11"/>
          </p:nvPr>
        </p:nvSpPr>
        <p:spPr/>
        <p:txBody>
          <a:bodyPr/>
          <a:lstStyle/>
          <a:p>
            <a:endParaRPr lang="es-EC" dirty="0"/>
          </a:p>
        </p:txBody>
      </p:sp>
      <p:sp>
        <p:nvSpPr>
          <p:cNvPr id="9" name="Marcador de número de diapositiva 8"/>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295193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4" name="Marcador de pie de página 3"/>
          <p:cNvSpPr>
            <a:spLocks noGrp="1"/>
          </p:cNvSpPr>
          <p:nvPr>
            <p:ph type="ftr" sz="quarter" idx="11"/>
          </p:nvPr>
        </p:nvSpPr>
        <p:spPr/>
        <p:txBody>
          <a:bodyPr/>
          <a:lstStyle/>
          <a:p>
            <a:endParaRPr lang="es-EC" dirty="0"/>
          </a:p>
        </p:txBody>
      </p:sp>
      <p:sp>
        <p:nvSpPr>
          <p:cNvPr id="5" name="Marcador de número de diapositiva 4"/>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260757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3" name="Marcador de pie de página 2"/>
          <p:cNvSpPr>
            <a:spLocks noGrp="1"/>
          </p:cNvSpPr>
          <p:nvPr>
            <p:ph type="ftr" sz="quarter" idx="11"/>
          </p:nvPr>
        </p:nvSpPr>
        <p:spPr/>
        <p:txBody>
          <a:bodyPr/>
          <a:lstStyle/>
          <a:p>
            <a:endParaRPr lang="es-EC" dirty="0"/>
          </a:p>
        </p:txBody>
      </p:sp>
      <p:sp>
        <p:nvSpPr>
          <p:cNvPr id="4" name="Marcador de número de diapositiva 3"/>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226475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228496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5DA837-598F-434B-83DD-0954C9D34A4D}" type="datetimeFigureOut">
              <a:rPr lang="es-EC" smtClean="0"/>
              <a:t>08/01/2018</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0881CD90-792E-4C57-A7A0-5D93E9D3D722}" type="slidenum">
              <a:rPr lang="es-EC" smtClean="0"/>
              <a:t>‹Nº›</a:t>
            </a:fld>
            <a:endParaRPr lang="es-EC" dirty="0"/>
          </a:p>
        </p:txBody>
      </p:sp>
    </p:spTree>
    <p:extLst>
      <p:ext uri="{BB962C8B-B14F-4D97-AF65-F5344CB8AC3E}">
        <p14:creationId xmlns:p14="http://schemas.microsoft.com/office/powerpoint/2010/main" val="418863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DA837-598F-434B-83DD-0954C9D34A4D}" type="datetimeFigureOut">
              <a:rPr lang="es-EC" smtClean="0"/>
              <a:t>08/01/2018</a:t>
            </a:fld>
            <a:endParaRPr lang="es-EC"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1CD90-792E-4C57-A7A0-5D93E9D3D722}" type="slidenum">
              <a:rPr lang="es-EC" smtClean="0"/>
              <a:t>‹Nº›</a:t>
            </a:fld>
            <a:endParaRPr lang="es-EC" dirty="0"/>
          </a:p>
        </p:txBody>
      </p:sp>
    </p:spTree>
    <p:extLst>
      <p:ext uri="{BB962C8B-B14F-4D97-AF65-F5344CB8AC3E}">
        <p14:creationId xmlns:p14="http://schemas.microsoft.com/office/powerpoint/2010/main" val="62431412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117"/>
            <a:ext cx="12192000" cy="6869117"/>
          </a:xfrm>
          <a:prstGeom prst="rect">
            <a:avLst/>
          </a:prstGeom>
        </p:spPr>
      </p:pic>
      <p:sp>
        <p:nvSpPr>
          <p:cNvPr id="2" name="Título 1"/>
          <p:cNvSpPr>
            <a:spLocks noGrp="1"/>
          </p:cNvSpPr>
          <p:nvPr>
            <p:ph type="title"/>
          </p:nvPr>
        </p:nvSpPr>
        <p:spPr>
          <a:xfrm>
            <a:off x="1112520" y="907841"/>
            <a:ext cx="10515600" cy="1221314"/>
          </a:xfrm>
        </p:spPr>
        <p:txBody>
          <a:bodyPr>
            <a:normAutofit/>
          </a:bodyPr>
          <a:lstStyle/>
          <a:p>
            <a:pPr algn="ctr"/>
            <a:r>
              <a:rPr lang="es-EC" sz="2400" b="1" dirty="0">
                <a:latin typeface="Times New Roman" panose="02020603050405020304" pitchFamily="18" charset="0"/>
                <a:cs typeface="Times New Roman" panose="02020603050405020304" pitchFamily="18" charset="0"/>
              </a:rPr>
              <a:t>DEPARTAMENTO DE CIENCIAS ECONOMICAS, ADMINISTRATIVAS Y DE COMERCIO</a:t>
            </a:r>
            <a:r>
              <a:rPr lang="es-EC" sz="2400" dirty="0">
                <a:latin typeface="Times New Roman" panose="02020603050405020304" pitchFamily="18" charset="0"/>
                <a:cs typeface="Times New Roman" panose="02020603050405020304" pitchFamily="18" charset="0"/>
              </a:rPr>
              <a:t/>
            </a:r>
            <a:br>
              <a:rPr lang="es-EC" sz="2400" dirty="0">
                <a:latin typeface="Times New Roman" panose="02020603050405020304" pitchFamily="18" charset="0"/>
                <a:cs typeface="Times New Roman" panose="02020603050405020304" pitchFamily="18" charset="0"/>
              </a:rPr>
            </a:br>
            <a:endParaRPr lang="es-EC" sz="2400"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112520" y="1841668"/>
            <a:ext cx="10515600" cy="4485029"/>
          </a:xfrm>
        </p:spPr>
        <p:txBody>
          <a:bodyPr>
            <a:normAutofit fontScale="32500" lnSpcReduction="20000"/>
          </a:bodyPr>
          <a:lstStyle/>
          <a:p>
            <a:pPr marL="0" indent="0" algn="ctr">
              <a:buNone/>
            </a:pPr>
            <a:endParaRPr lang="es-EC" b="1" dirty="0" smtClean="0">
              <a:latin typeface="David" panose="020E0502060401010101" pitchFamily="34" charset="-79"/>
              <a:cs typeface="David" panose="020E0502060401010101" pitchFamily="34" charset="-79"/>
            </a:endParaRPr>
          </a:p>
          <a:p>
            <a:pPr marL="0" indent="0" algn="ctr">
              <a:buNone/>
            </a:pPr>
            <a:r>
              <a:rPr lang="es-EC" sz="5500" b="1" dirty="0" smtClean="0">
                <a:latin typeface="David" panose="020E0502060401010101" pitchFamily="34" charset="-79"/>
                <a:cs typeface="David" panose="020E0502060401010101" pitchFamily="34" charset="-79"/>
              </a:rPr>
              <a:t>CARRERA </a:t>
            </a:r>
            <a:r>
              <a:rPr lang="es-EC" sz="5500" b="1" dirty="0">
                <a:latin typeface="David" panose="020E0502060401010101" pitchFamily="34" charset="-79"/>
                <a:cs typeface="David" panose="020E0502060401010101" pitchFamily="34" charset="-79"/>
              </a:rPr>
              <a:t>DE CONTABILIDAD Y AUDITORIA</a:t>
            </a:r>
            <a:endParaRPr lang="es-EC" sz="5500" dirty="0">
              <a:latin typeface="David" panose="020E0502060401010101" pitchFamily="34" charset="-79"/>
              <a:cs typeface="David" panose="020E0502060401010101" pitchFamily="34" charset="-79"/>
            </a:endParaRPr>
          </a:p>
          <a:p>
            <a:pPr marL="0" indent="0" algn="ctr">
              <a:buNone/>
            </a:pPr>
            <a:r>
              <a:rPr lang="es-EC" sz="5500" b="1" dirty="0">
                <a:latin typeface="David" panose="020E0502060401010101" pitchFamily="34" charset="-79"/>
                <a:cs typeface="David" panose="020E0502060401010101" pitchFamily="34" charset="-79"/>
              </a:rPr>
              <a:t>TRABAJO DE </a:t>
            </a:r>
            <a:r>
              <a:rPr lang="es-EC" sz="5500" b="1" dirty="0" smtClean="0">
                <a:latin typeface="David" panose="020E0502060401010101" pitchFamily="34" charset="-79"/>
                <a:cs typeface="David" panose="020E0502060401010101" pitchFamily="34" charset="-79"/>
              </a:rPr>
              <a:t>TITULACIÓN</a:t>
            </a:r>
          </a:p>
          <a:p>
            <a:pPr marL="0" indent="0" algn="ctr">
              <a:buNone/>
            </a:pPr>
            <a:endParaRPr lang="es-EC" sz="5500" b="1" dirty="0">
              <a:latin typeface="David" panose="020E0502060401010101" pitchFamily="34" charset="-79"/>
              <a:cs typeface="David" panose="020E0502060401010101" pitchFamily="34" charset="-79"/>
            </a:endParaRPr>
          </a:p>
          <a:p>
            <a:pPr marL="0" indent="0" algn="ctr">
              <a:lnSpc>
                <a:spcPct val="170000"/>
              </a:lnSpc>
              <a:buNone/>
            </a:pPr>
            <a:r>
              <a:rPr lang="es-EC" sz="5500" b="1" dirty="0">
                <a:latin typeface="David" panose="020E0502060401010101" pitchFamily="34" charset="-79"/>
                <a:cs typeface="David" panose="020E0502060401010101" pitchFamily="34" charset="-79"/>
              </a:rPr>
              <a:t>     IMPACTO FINANCIERO GENERADO POR LA LIQUIDEZ EN EMPRESAS DE CONSTRUCCIÓN DE VIVIENDA. EN EL DISTRITO METROPOLITANO DE QUITO 2010 – 2016</a:t>
            </a:r>
          </a:p>
          <a:p>
            <a:pPr marL="0" indent="0" algn="ctr">
              <a:buNone/>
            </a:pPr>
            <a:r>
              <a:rPr lang="en-GB" sz="5500" b="1" dirty="0" smtClean="0">
                <a:latin typeface="David" panose="020E0502060401010101" pitchFamily="34" charset="-79"/>
                <a:cs typeface="David" panose="020E0502060401010101" pitchFamily="34" charset="-79"/>
              </a:rPr>
              <a:t>AUTOR:</a:t>
            </a:r>
            <a:endParaRPr lang="es-EC" sz="5500" b="1" dirty="0">
              <a:latin typeface="David" panose="020E0502060401010101" pitchFamily="34" charset="-79"/>
              <a:cs typeface="David" panose="020E0502060401010101" pitchFamily="34" charset="-79"/>
            </a:endParaRPr>
          </a:p>
          <a:p>
            <a:pPr marL="0" indent="0" algn="ctr">
              <a:buNone/>
            </a:pPr>
            <a:r>
              <a:rPr lang="es-EC" sz="5500" b="1" dirty="0" smtClean="0">
                <a:latin typeface="David" panose="020E0502060401010101" pitchFamily="34" charset="-79"/>
                <a:cs typeface="David" panose="020E0502060401010101" pitchFamily="34" charset="-79"/>
              </a:rPr>
              <a:t>FARFÁN PACHECO PABLO ARMANDO</a:t>
            </a:r>
            <a:endParaRPr lang="es-EC" sz="5500" dirty="0">
              <a:latin typeface="David" panose="020E0502060401010101" pitchFamily="34" charset="-79"/>
              <a:cs typeface="David" panose="020E0502060401010101" pitchFamily="34" charset="-79"/>
            </a:endParaRPr>
          </a:p>
          <a:p>
            <a:pPr marL="0" indent="0" algn="ctr">
              <a:buNone/>
            </a:pPr>
            <a:endParaRPr lang="en-GB" sz="5500" b="1" dirty="0" smtClean="0">
              <a:latin typeface="David" panose="020E0502060401010101" pitchFamily="34" charset="-79"/>
              <a:cs typeface="David" panose="020E0502060401010101" pitchFamily="34" charset="-79"/>
            </a:endParaRPr>
          </a:p>
          <a:p>
            <a:pPr marL="0" indent="0" algn="ctr">
              <a:buNone/>
            </a:pPr>
            <a:r>
              <a:rPr lang="en-GB" sz="5500" b="1" dirty="0" smtClean="0">
                <a:latin typeface="David" panose="020E0502060401010101" pitchFamily="34" charset="-79"/>
                <a:cs typeface="David" panose="020E0502060401010101" pitchFamily="34" charset="-79"/>
              </a:rPr>
              <a:t>TUTOR: </a:t>
            </a:r>
            <a:r>
              <a:rPr lang="es-EC" sz="5500" b="1" dirty="0" smtClean="0">
                <a:latin typeface="David" panose="020E0502060401010101" pitchFamily="34" charset="-79"/>
                <a:cs typeface="David" panose="020E0502060401010101" pitchFamily="34" charset="-79"/>
              </a:rPr>
              <a:t>ING. ALVARO CARRILLO</a:t>
            </a:r>
            <a:endParaRPr lang="es-EC" sz="5500" dirty="0">
              <a:latin typeface="David" panose="020E0502060401010101" pitchFamily="34" charset="-79"/>
              <a:cs typeface="David" panose="020E0502060401010101" pitchFamily="34" charset="-79"/>
            </a:endParaRPr>
          </a:p>
          <a:p>
            <a:pPr algn="ctr"/>
            <a:endParaRPr lang="es-EC" sz="5500" dirty="0">
              <a:latin typeface="David" panose="020E0502060401010101" pitchFamily="34" charset="-79"/>
              <a:cs typeface="David" panose="020E0502060401010101" pitchFamily="34" charset="-79"/>
            </a:endParaRPr>
          </a:p>
          <a:p>
            <a:pPr marL="0" indent="0" algn="ctr">
              <a:buNone/>
            </a:pPr>
            <a:r>
              <a:rPr lang="es-EC" sz="5500" b="1" smtClean="0">
                <a:latin typeface="David" panose="020E0502060401010101" pitchFamily="34" charset="-79"/>
                <a:cs typeface="David" panose="020E0502060401010101" pitchFamily="34" charset="-79"/>
              </a:rPr>
              <a:t>Noviembre, 2017</a:t>
            </a:r>
            <a:endParaRPr lang="es-EC" sz="5500" dirty="0">
              <a:latin typeface="David" panose="020E0502060401010101" pitchFamily="34" charset="-79"/>
              <a:cs typeface="David" panose="020E0502060401010101" pitchFamily="34" charset="-79"/>
            </a:endParaRPr>
          </a:p>
          <a:p>
            <a:pPr marL="0" indent="0" algn="ctr">
              <a:buNone/>
            </a:pPr>
            <a:r>
              <a:rPr lang="es-EC" sz="3300" b="1" dirty="0">
                <a:latin typeface="David" panose="020E0502060401010101" pitchFamily="34" charset="-79"/>
                <a:cs typeface="David" panose="020E0502060401010101" pitchFamily="34" charset="-79"/>
              </a:rPr>
              <a:t/>
            </a:r>
            <a:br>
              <a:rPr lang="es-EC" sz="3300" b="1" dirty="0">
                <a:latin typeface="David" panose="020E0502060401010101" pitchFamily="34" charset="-79"/>
                <a:cs typeface="David" panose="020E0502060401010101" pitchFamily="34" charset="-79"/>
              </a:rPr>
            </a:br>
            <a:endParaRPr lang="es-EC" sz="33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16593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2" name="CuadroTexto 1"/>
          <p:cNvSpPr txBox="1"/>
          <p:nvPr/>
        </p:nvSpPr>
        <p:spPr>
          <a:xfrm>
            <a:off x="5458692" y="389920"/>
            <a:ext cx="332509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s-ES" dirty="0" smtClean="0">
                <a:solidFill>
                  <a:schemeClr val="tx1"/>
                </a:solidFill>
              </a:rPr>
              <a:t>POBLACIÓN OBJETO DE ESTUDIO</a:t>
            </a:r>
            <a:endParaRPr lang="es-ES" dirty="0">
              <a:solidFill>
                <a:schemeClr val="tx1"/>
              </a:solidFill>
            </a:endParaRPr>
          </a:p>
        </p:txBody>
      </p:sp>
      <p:sp>
        <p:nvSpPr>
          <p:cNvPr id="3" name="CuadroTexto 2"/>
          <p:cNvSpPr txBox="1"/>
          <p:nvPr/>
        </p:nvSpPr>
        <p:spPr>
          <a:xfrm>
            <a:off x="1219200" y="1025450"/>
            <a:ext cx="1320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ES" dirty="0" smtClean="0"/>
              <a:t>UNIVERSO</a:t>
            </a:r>
            <a:endParaRPr lang="es-ES" dirty="0"/>
          </a:p>
        </p:txBody>
      </p:sp>
      <p:sp>
        <p:nvSpPr>
          <p:cNvPr id="5" name="Rectángulo 4"/>
          <p:cNvSpPr/>
          <p:nvPr/>
        </p:nvSpPr>
        <p:spPr>
          <a:xfrm>
            <a:off x="1219200" y="1456984"/>
            <a:ext cx="10889673" cy="923330"/>
          </a:xfrm>
          <a:prstGeom prst="rect">
            <a:avLst/>
          </a:prstGeom>
        </p:spPr>
        <p:txBody>
          <a:bodyPr wrap="square">
            <a:spAutoFit/>
          </a:bodyPr>
          <a:lstStyle/>
          <a:p>
            <a:r>
              <a:rPr lang="es-EC" dirty="0">
                <a:latin typeface="Times New Roman" panose="02020603050405020304" pitchFamily="18" charset="0"/>
                <a:ea typeface="Calibri" panose="020F0502020204030204" pitchFamily="34" charset="0"/>
              </a:rPr>
              <a:t>Con la ejecución del presente estudio se espera contribuir a la investigación y planteamiento de alternativas de cambio del sector privado, en especial en empresas que desempeñan su actividad económica en la industria de la construcción, </a:t>
            </a:r>
            <a:endParaRPr lang="es-ES" dirty="0"/>
          </a:p>
        </p:txBody>
      </p:sp>
      <p:sp>
        <p:nvSpPr>
          <p:cNvPr id="6" name="CuadroTexto 5"/>
          <p:cNvSpPr txBox="1"/>
          <p:nvPr/>
        </p:nvSpPr>
        <p:spPr>
          <a:xfrm>
            <a:off x="1219200" y="2438100"/>
            <a:ext cx="146858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S" dirty="0" smtClean="0"/>
              <a:t>MUESTRA</a:t>
            </a:r>
            <a:endParaRPr lang="es-ES" dirty="0"/>
          </a:p>
        </p:txBody>
      </p:sp>
      <p:sp>
        <p:nvSpPr>
          <p:cNvPr id="9" name="Rectángulo 8"/>
          <p:cNvSpPr/>
          <p:nvPr/>
        </p:nvSpPr>
        <p:spPr>
          <a:xfrm>
            <a:off x="1219200" y="2865218"/>
            <a:ext cx="8645236" cy="986424"/>
          </a:xfrm>
          <a:prstGeom prst="rect">
            <a:avLst/>
          </a:prstGeom>
        </p:spPr>
        <p:txBody>
          <a:bodyPr wrap="square">
            <a:spAutoFit/>
          </a:bodyPr>
          <a:lstStyle/>
          <a:p>
            <a:pPr algn="just">
              <a:lnSpc>
                <a:spcPct val="150000"/>
              </a:lnSpc>
              <a:spcAft>
                <a:spcPts val="0"/>
              </a:spcAft>
            </a:pPr>
            <a:r>
              <a:rPr lang="es-EC" sz="1400" dirty="0">
                <a:solidFill>
                  <a:srgbClr val="000000"/>
                </a:solidFill>
                <a:latin typeface="Times New Roman" panose="02020603050405020304" pitchFamily="18" charset="0"/>
                <a:ea typeface="Calibri" panose="020F0502020204030204" pitchFamily="34" charset="0"/>
              </a:rPr>
              <a:t>Para el cálculo de la muestra se utilizará la fórmula para “Poblaciones finitas”.</a:t>
            </a:r>
            <a:endParaRPr lang="es-ES" sz="1400" dirty="0">
              <a:solidFill>
                <a:srgbClr val="000000"/>
              </a:solidFill>
              <a:latin typeface="Times New Roman" panose="02020603050405020304" pitchFamily="18" charset="0"/>
              <a:ea typeface="Calibri" panose="020F0502020204030204" pitchFamily="34" charset="0"/>
            </a:endParaRPr>
          </a:p>
          <a:p>
            <a:pPr algn="just">
              <a:lnSpc>
                <a:spcPct val="150000"/>
              </a:lnSpc>
              <a:spcAft>
                <a:spcPts val="0"/>
              </a:spcAft>
            </a:pPr>
            <a:r>
              <a:rPr lang="es-EC" sz="1400" dirty="0">
                <a:solidFill>
                  <a:srgbClr val="000000"/>
                </a:solidFill>
                <a:latin typeface="Times New Roman" panose="02020603050405020304" pitchFamily="18" charset="0"/>
                <a:ea typeface="Calibri" panose="020F0502020204030204" pitchFamily="34" charset="0"/>
              </a:rPr>
              <a:t>Fórmula:</a:t>
            </a:r>
            <a:endParaRPr lang="es-ES" sz="1400" dirty="0">
              <a:solidFill>
                <a:srgbClr val="000000"/>
              </a:solidFill>
              <a:latin typeface="Times New Roman" panose="02020603050405020304" pitchFamily="18" charset="0"/>
              <a:ea typeface="Calibri" panose="020F0502020204030204" pitchFamily="34" charset="0"/>
            </a:endParaRPr>
          </a:p>
          <a:p>
            <a:pPr>
              <a:lnSpc>
                <a:spcPct val="115000"/>
              </a:lnSpc>
              <a:spcAft>
                <a:spcPts val="1000"/>
              </a:spcAft>
            </a:pPr>
            <a:r>
              <a:rPr lang="es-EC" sz="1400" dirty="0">
                <a:latin typeface="Times New Roman" panose="02020603050405020304" pitchFamily="18" charset="0"/>
                <a:ea typeface="Calibri" panose="020F0502020204030204" pitchFamily="34" charset="0"/>
                <a:cs typeface="Times New Roman" panose="02020603050405020304" pitchFamily="18" charset="0"/>
              </a:rPr>
              <a:t>Dónde: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3348966966"/>
              </p:ext>
            </p:extLst>
          </p:nvPr>
        </p:nvGraphicFramePr>
        <p:xfrm>
          <a:off x="4527550" y="3538414"/>
          <a:ext cx="3136900" cy="1682496"/>
        </p:xfrm>
        <a:graphic>
          <a:graphicData uri="http://schemas.openxmlformats.org/drawingml/2006/table">
            <a:tbl>
              <a:tblPr firstRow="1" firstCol="1" bandRow="1">
                <a:tableStyleId>{5940675A-B579-460E-94D1-54222C63F5DA}</a:tableStyleId>
              </a:tblPr>
              <a:tblGrid>
                <a:gridCol w="2374900"/>
                <a:gridCol w="762000"/>
              </a:tblGrid>
              <a:tr h="190500">
                <a:tc>
                  <a:txBody>
                    <a:bodyPr/>
                    <a:lstStyle/>
                    <a:p>
                      <a:pPr>
                        <a:lnSpc>
                          <a:spcPct val="115000"/>
                        </a:lnSpc>
                        <a:spcAft>
                          <a:spcPts val="0"/>
                        </a:spcAft>
                      </a:pPr>
                      <a:r>
                        <a:rPr lang="es-ES" sz="1200" dirty="0">
                          <a:effectLst/>
                        </a:rPr>
                        <a:t>NOMENCLATURA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1200">
                          <a:effectLst/>
                        </a:rPr>
                        <a:t>SIMBOLO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nSpc>
                          <a:spcPct val="115000"/>
                        </a:lnSpc>
                        <a:spcAft>
                          <a:spcPts val="0"/>
                        </a:spcAft>
                      </a:pPr>
                      <a:r>
                        <a:rPr lang="es-ES" sz="1200">
                          <a:effectLst/>
                        </a:rPr>
                        <a:t>Tamaño de Muestra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1200">
                          <a:effectLst/>
                        </a:rPr>
                        <a:t>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nSpc>
                          <a:spcPct val="115000"/>
                        </a:lnSpc>
                        <a:spcAft>
                          <a:spcPts val="0"/>
                        </a:spcAft>
                      </a:pPr>
                      <a:r>
                        <a:rPr lang="es-ES" sz="1200">
                          <a:effectLst/>
                        </a:rPr>
                        <a:t>Probabilidad de éxito de un evento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1200">
                          <a:effectLst/>
                        </a:rPr>
                        <a:t>p</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nSpc>
                          <a:spcPct val="115000"/>
                        </a:lnSpc>
                        <a:spcAft>
                          <a:spcPts val="0"/>
                        </a:spcAft>
                      </a:pPr>
                      <a:r>
                        <a:rPr lang="es-ES" sz="1200">
                          <a:effectLst/>
                        </a:rPr>
                        <a:t>Probabilidad de fracaso de un evento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1200">
                          <a:effectLst/>
                        </a:rPr>
                        <a:t>q</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nSpc>
                          <a:spcPct val="115000"/>
                        </a:lnSpc>
                        <a:spcAft>
                          <a:spcPts val="0"/>
                        </a:spcAft>
                      </a:pPr>
                      <a:r>
                        <a:rPr lang="es-ES" sz="1200">
                          <a:effectLst/>
                        </a:rPr>
                        <a:t>Grado de error admisible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1200">
                          <a:effectLst/>
                        </a:rPr>
                        <a:t>he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nSpc>
                          <a:spcPct val="115000"/>
                        </a:lnSpc>
                        <a:spcAft>
                          <a:spcPts val="0"/>
                        </a:spcAft>
                      </a:pPr>
                      <a:r>
                        <a:rPr lang="es-ES" sz="1200" dirty="0">
                          <a:effectLst/>
                        </a:rPr>
                        <a:t>Nivel de confianza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1200">
                          <a:effectLst/>
                        </a:rPr>
                        <a:t>Z</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nSpc>
                          <a:spcPct val="115000"/>
                        </a:lnSpc>
                        <a:spcAft>
                          <a:spcPts val="0"/>
                        </a:spcAft>
                      </a:pPr>
                      <a:r>
                        <a:rPr lang="es-ES" sz="1200">
                          <a:effectLst/>
                        </a:rPr>
                        <a:t>Tamaño de la población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1200" dirty="0">
                          <a:effectLst/>
                        </a:rPr>
                        <a:t>N</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1023797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10" name="Rectángulo 9"/>
          <p:cNvSpPr/>
          <p:nvPr/>
        </p:nvSpPr>
        <p:spPr>
          <a:xfrm>
            <a:off x="1158452" y="1006832"/>
            <a:ext cx="3243388" cy="410882"/>
          </a:xfrm>
          <a:prstGeom prst="rect">
            <a:avLst/>
          </a:prstGeom>
        </p:spPr>
        <p:txBody>
          <a:bodyPr wrap="none">
            <a:spAutoFit/>
          </a:bodyPr>
          <a:lstStyle/>
          <a:p>
            <a:pPr>
              <a:lnSpc>
                <a:spcPct val="115000"/>
              </a:lnSpc>
              <a:spcAft>
                <a:spcPts val="1000"/>
              </a:spcAft>
            </a:pPr>
            <a:r>
              <a:rPr lang="es-EC" b="1" dirty="0">
                <a:latin typeface="Times New Roman" panose="02020603050405020304" pitchFamily="18" charset="0"/>
                <a:ea typeface="Calibri" panose="020F0502020204030204" pitchFamily="34" charset="0"/>
                <a:cs typeface="Times New Roman" panose="02020603050405020304" pitchFamily="18" charset="0"/>
              </a:rPr>
              <a:t>DATOS PARA LA FORMULA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4 CuadroTexto"/>
              <p:cNvSpPr txBox="1"/>
              <p:nvPr/>
            </p:nvSpPr>
            <p:spPr>
              <a:xfrm>
                <a:off x="1280285" y="2951136"/>
                <a:ext cx="3023492" cy="51661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p>
                <a:pPr>
                  <a:spcAft>
                    <a:spcPts val="0"/>
                  </a:spcAft>
                </a:pPr>
                <a14:m>
                  <m:oMathPara xmlns:m="http://schemas.openxmlformats.org/officeDocument/2006/math">
                    <m:oMathParaPr>
                      <m:jc m:val="centerGroup"/>
                    </m:oMathParaPr>
                    <m:oMath xmlns:m="http://schemas.openxmlformats.org/officeDocument/2006/math">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𝑛</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fPr>
                        <m:num>
                          <m:sSup>
                            <m:sSup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sSup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3,8025</m:t>
                              </m:r>
                            </m:e>
                            <m:sup/>
                          </m:s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∗291∗0,95∗0,05</m:t>
                          </m:r>
                        </m:num>
                        <m:den>
                          <m:d>
                            <m:d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d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290</m:t>
                              </m:r>
                            </m:e>
                          </m:d>
                          <m:sSup>
                            <m:sSup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sSup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0,0025</m:t>
                              </m:r>
                            </m:e>
                            <m:sup/>
                          </m:s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sSup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3,8025</m:t>
                              </m:r>
                            </m:e>
                            <m:sup/>
                          </m:s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∗0,95∗0,05</m:t>
                          </m:r>
                        </m:den>
                      </m:f>
                    </m:oMath>
                  </m:oMathPara>
                </a14:m>
                <a:endParaRPr lang="es-ES" sz="1400" dirty="0">
                  <a:effectLst/>
                  <a:latin typeface="Times New Roman" panose="02020603050405020304" pitchFamily="18" charset="0"/>
                  <a:ea typeface="Times New Roman" panose="02020603050405020304" pitchFamily="18" charset="0"/>
                </a:endParaRPr>
              </a:p>
            </p:txBody>
          </p:sp>
        </mc:Choice>
        <mc:Fallback xmlns="">
          <p:sp>
            <p:nvSpPr>
              <p:cNvPr id="12" name="4 CuadroTexto"/>
              <p:cNvSpPr txBox="1">
                <a:spLocks noRot="1" noChangeAspect="1" noMove="1" noResize="1" noEditPoints="1" noAdjustHandles="1" noChangeArrowheads="1" noChangeShapeType="1" noTextEdit="1"/>
              </p:cNvSpPr>
              <p:nvPr/>
            </p:nvSpPr>
            <p:spPr>
              <a:xfrm>
                <a:off x="1280285" y="2951136"/>
                <a:ext cx="3023492" cy="516616"/>
              </a:xfrm>
              <a:prstGeom prst="rect">
                <a:avLst/>
              </a:prstGeom>
              <a:blipFill rotWithShape="1">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13" name="4 CuadroTexto"/>
              <p:cNvSpPr txBox="1"/>
              <p:nvPr/>
            </p:nvSpPr>
            <p:spPr>
              <a:xfrm>
                <a:off x="1251796" y="2286954"/>
                <a:ext cx="2942251" cy="48898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p>
                <a:pPr>
                  <a:spcAft>
                    <a:spcPts val="0"/>
                  </a:spcAft>
                </a:pPr>
                <a14:m>
                  <m:oMathPara xmlns:m="http://schemas.openxmlformats.org/officeDocument/2006/math">
                    <m:oMathParaPr>
                      <m:jc m:val="centerGroup"/>
                    </m:oMathParaPr>
                    <m:oMath xmlns:m="http://schemas.openxmlformats.org/officeDocument/2006/math">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𝑛</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fPr>
                        <m:num>
                          <m:sSup>
                            <m:sSup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sSup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1,95</m:t>
                              </m:r>
                            </m:e>
                            <m: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∗291∗0,95∗0,05</m:t>
                          </m:r>
                        </m:num>
                        <m:den>
                          <m:d>
                            <m:d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d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291−1</m:t>
                              </m:r>
                            </m:e>
                          </m:d>
                          <m:sSup>
                            <m:sSup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sSup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0,05</m:t>
                              </m:r>
                            </m:e>
                            <m: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sSup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1,95</m:t>
                              </m:r>
                            </m:e>
                            <m: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∗0,95∗0,05</m:t>
                          </m:r>
                        </m:den>
                      </m:f>
                    </m:oMath>
                  </m:oMathPara>
                </a14:m>
                <a:endParaRPr lang="es-ES" sz="1400" dirty="0">
                  <a:effectLst/>
                  <a:latin typeface="Times New Roman" panose="02020603050405020304" pitchFamily="18" charset="0"/>
                  <a:ea typeface="Times New Roman" panose="02020603050405020304" pitchFamily="18" charset="0"/>
                </a:endParaRPr>
              </a:p>
            </p:txBody>
          </p:sp>
        </mc:Choice>
        <mc:Fallback xmlns="">
          <p:sp>
            <p:nvSpPr>
              <p:cNvPr id="13" name="4 CuadroTexto"/>
              <p:cNvSpPr txBox="1">
                <a:spLocks noRot="1" noChangeAspect="1" noMove="1" noResize="1" noEditPoints="1" noAdjustHandles="1" noChangeArrowheads="1" noChangeShapeType="1" noTextEdit="1"/>
              </p:cNvSpPr>
              <p:nvPr/>
            </p:nvSpPr>
            <p:spPr>
              <a:xfrm>
                <a:off x="1251796" y="2286954"/>
                <a:ext cx="2942251" cy="488980"/>
              </a:xfrm>
              <a:prstGeom prst="rect">
                <a:avLst/>
              </a:prstGeom>
              <a:blipFill rotWithShape="1">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14" name="2 CuadroTexto"/>
              <p:cNvSpPr txBox="1"/>
              <p:nvPr/>
            </p:nvSpPr>
            <p:spPr>
              <a:xfrm>
                <a:off x="1251797" y="1566141"/>
                <a:ext cx="2405803" cy="49398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p>
                <a:pPr>
                  <a:spcAft>
                    <a:spcPts val="0"/>
                  </a:spcAft>
                </a:pPr>
                <a14:m>
                  <m:oMathPara xmlns:m="http://schemas.openxmlformats.org/officeDocument/2006/math">
                    <m:oMathParaPr>
                      <m:jc m:val="centerGroup"/>
                    </m:oMathParaPr>
                    <m:oMath xmlns:m="http://schemas.openxmlformats.org/officeDocument/2006/math">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𝑛</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fPr>
                        <m:num>
                          <m:sSup>
                            <m:sSup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sSup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𝑍</m:t>
                              </m:r>
                            </m:e>
                            <m: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𝑁</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𝑝</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𝑞</m:t>
                          </m:r>
                        </m:num>
                        <m:den>
                          <m:sSup>
                            <m:sSup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sSup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𝑒</m:t>
                              </m:r>
                            </m:e>
                            <m: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d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𝑁</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m:t>
                              </m:r>
                            </m:e>
                          </m:d>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sSupPr>
                            <m:e>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𝑍</m:t>
                              </m:r>
                            </m:e>
                            <m: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𝑝</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𝑞</m:t>
                          </m:r>
                        </m:den>
                      </m:f>
                    </m:oMath>
                  </m:oMathPara>
                </a14:m>
                <a:endParaRPr lang="es-ES" sz="1400" dirty="0">
                  <a:effectLst/>
                  <a:latin typeface="Times New Roman" panose="02020603050405020304" pitchFamily="18" charset="0"/>
                  <a:ea typeface="Times New Roman" panose="02020603050405020304" pitchFamily="18" charset="0"/>
                </a:endParaRPr>
              </a:p>
            </p:txBody>
          </p:sp>
        </mc:Choice>
        <mc:Fallback xmlns="">
          <p:sp>
            <p:nvSpPr>
              <p:cNvPr id="14" name="2 CuadroTexto"/>
              <p:cNvSpPr txBox="1">
                <a:spLocks noRot="1" noChangeAspect="1" noMove="1" noResize="1" noEditPoints="1" noAdjustHandles="1" noChangeArrowheads="1" noChangeShapeType="1" noTextEdit="1"/>
              </p:cNvSpPr>
              <p:nvPr/>
            </p:nvSpPr>
            <p:spPr>
              <a:xfrm>
                <a:off x="1251797" y="1566141"/>
                <a:ext cx="2405803" cy="493981"/>
              </a:xfrm>
              <a:prstGeom prst="rect">
                <a:avLst/>
              </a:prstGeom>
              <a:blipFill rotWithShape="1">
                <a:blip r:embed="rId5"/>
                <a:stretch>
                  <a:fillRect/>
                </a:stretch>
              </a:blipFill>
            </p:spPr>
            <p:txBody>
              <a:bodyPr/>
              <a:lstStyle/>
              <a:p>
                <a:r>
                  <a:rPr lang="es-ES">
                    <a:noFill/>
                  </a:rPr>
                  <a:t> </a:t>
                </a:r>
              </a:p>
            </p:txBody>
          </p:sp>
        </mc:Fallback>
      </mc:AlternateContent>
      <p:sp>
        <p:nvSpPr>
          <p:cNvPr id="15"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6" name="Rectangle 10"/>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mc:AlternateContent xmlns:mc="http://schemas.openxmlformats.org/markup-compatibility/2006" xmlns:a14="http://schemas.microsoft.com/office/drawing/2010/main">
        <mc:Choice Requires="a14">
          <p:sp>
            <p:nvSpPr>
              <p:cNvPr id="35" name="4 CuadroTexto"/>
              <p:cNvSpPr txBox="1"/>
              <p:nvPr/>
            </p:nvSpPr>
            <p:spPr>
              <a:xfrm>
                <a:off x="1280284" y="3691258"/>
                <a:ext cx="943421" cy="44300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p>
                <a:pPr>
                  <a:spcAft>
                    <a:spcPts val="0"/>
                  </a:spcAft>
                </a:pPr>
                <a14:m>
                  <m:oMathPara xmlns:m="http://schemas.openxmlformats.org/officeDocument/2006/math">
                    <m:oMathParaPr>
                      <m:jc m:val="centerGroup"/>
                    </m:oMathParaPr>
                    <m:oMath xmlns:m="http://schemas.openxmlformats.org/officeDocument/2006/math">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𝑛</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ES" sz="1200" i="1">
                              <a:solidFill>
                                <a:srgbClr val="000000"/>
                              </a:solidFill>
                              <a:effectLst/>
                              <a:latin typeface="Cambria Math"/>
                              <a:ea typeface="Times New Roman" panose="02020603050405020304" pitchFamily="18" charset="0"/>
                              <a:cs typeface="Times New Roman" panose="02020603050405020304" pitchFamily="18" charset="0"/>
                            </a:rPr>
                          </m:ctrlPr>
                        </m:fPr>
                        <m:num>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52,56</m:t>
                          </m:r>
                        </m:num>
                        <m:den>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0.91</m:t>
                          </m:r>
                        </m:den>
                      </m:f>
                    </m:oMath>
                  </m:oMathPara>
                </a14:m>
                <a:endParaRPr lang="es-ES" sz="1400" dirty="0">
                  <a:effectLst/>
                  <a:latin typeface="Times New Roman" panose="02020603050405020304" pitchFamily="18" charset="0"/>
                  <a:ea typeface="Times New Roman" panose="02020603050405020304" pitchFamily="18" charset="0"/>
                </a:endParaRPr>
              </a:p>
            </p:txBody>
          </p:sp>
        </mc:Choice>
        <mc:Fallback xmlns="">
          <p:sp>
            <p:nvSpPr>
              <p:cNvPr id="35" name="4 CuadroTexto"/>
              <p:cNvSpPr txBox="1">
                <a:spLocks noRot="1" noChangeAspect="1" noMove="1" noResize="1" noEditPoints="1" noAdjustHandles="1" noChangeArrowheads="1" noChangeShapeType="1" noTextEdit="1"/>
              </p:cNvSpPr>
              <p:nvPr/>
            </p:nvSpPr>
            <p:spPr>
              <a:xfrm>
                <a:off x="1280284" y="3691258"/>
                <a:ext cx="943421" cy="443006"/>
              </a:xfrm>
              <a:prstGeom prst="rect">
                <a:avLst/>
              </a:prstGeom>
              <a:blipFill rotWithShape="1">
                <a:blip r:embed="rId6"/>
                <a:stretch>
                  <a:fillRect b="-1389"/>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36" name="4 CuadroTexto"/>
              <p:cNvSpPr txBox="1"/>
              <p:nvPr/>
            </p:nvSpPr>
            <p:spPr>
              <a:xfrm>
                <a:off x="1409634" y="4427459"/>
                <a:ext cx="1045063" cy="2769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p>
                <a:pPr>
                  <a:spcAft>
                    <a:spcPts val="0"/>
                  </a:spcAft>
                </a:pPr>
                <a14:m>
                  <m:oMathPara xmlns:m="http://schemas.openxmlformats.org/officeDocument/2006/math">
                    <m:oMathParaPr>
                      <m:jc m:val="centerGroup"/>
                    </m:oMathParaPr>
                    <m:oMath xmlns:m="http://schemas.openxmlformats.org/officeDocument/2006/math">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𝑛</m:t>
                      </m:r>
                      <m:r>
                        <a:rPr lang="es-EC" sz="12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=57.76</m:t>
                      </m:r>
                    </m:oMath>
                  </m:oMathPara>
                </a14:m>
                <a:endParaRPr lang="es-ES" sz="1400" dirty="0">
                  <a:effectLst/>
                  <a:latin typeface="Times New Roman" panose="02020603050405020304" pitchFamily="18" charset="0"/>
                  <a:ea typeface="Times New Roman" panose="02020603050405020304" pitchFamily="18" charset="0"/>
                </a:endParaRPr>
              </a:p>
            </p:txBody>
          </p:sp>
        </mc:Choice>
        <mc:Fallback xmlns="">
          <p:sp>
            <p:nvSpPr>
              <p:cNvPr id="36" name="4 CuadroTexto"/>
              <p:cNvSpPr txBox="1">
                <a:spLocks noRot="1" noChangeAspect="1" noMove="1" noResize="1" noEditPoints="1" noAdjustHandles="1" noChangeArrowheads="1" noChangeShapeType="1" noTextEdit="1"/>
              </p:cNvSpPr>
              <p:nvPr/>
            </p:nvSpPr>
            <p:spPr>
              <a:xfrm>
                <a:off x="1409634" y="4427459"/>
                <a:ext cx="1045063" cy="276999"/>
              </a:xfrm>
              <a:prstGeom prst="rect">
                <a:avLst/>
              </a:prstGeom>
              <a:blipFill rotWithShape="1">
                <a:blip r:embed="rId7"/>
                <a:stretch>
                  <a:fillRect/>
                </a:stretch>
              </a:blipFill>
            </p:spPr>
            <p:txBody>
              <a:bodyPr/>
              <a:lstStyle/>
              <a:p>
                <a:r>
                  <a:rPr lang="es-ES">
                    <a:noFill/>
                  </a:rPr>
                  <a:t> </a:t>
                </a:r>
              </a:p>
            </p:txBody>
          </p:sp>
        </mc:Fallback>
      </mc:AlternateContent>
      <p:sp>
        <p:nvSpPr>
          <p:cNvPr id="37" name="Rectangle 37"/>
          <p:cNvSpPr>
            <a:spLocks noChangeArrowheads="1"/>
          </p:cNvSpPr>
          <p:nvPr/>
        </p:nvSpPr>
        <p:spPr bwMode="auto">
          <a:xfrm>
            <a:off x="-329988" y="387223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8" name="Rectangle 40"/>
          <p:cNvSpPr>
            <a:spLocks noChangeArrowheads="1"/>
          </p:cNvSpPr>
          <p:nvPr/>
        </p:nvSpPr>
        <p:spPr bwMode="auto">
          <a:xfrm>
            <a:off x="-329988" y="43294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9" name="Rectángulo 38"/>
          <p:cNvSpPr/>
          <p:nvPr/>
        </p:nvSpPr>
        <p:spPr>
          <a:xfrm>
            <a:off x="6096000" y="1566141"/>
            <a:ext cx="5664412" cy="1384995"/>
          </a:xfrm>
          <a:prstGeom prst="rect">
            <a:avLst/>
          </a:prstGeom>
          <a:solidFill>
            <a:schemeClr val="accent4">
              <a:lumMod val="40000"/>
              <a:lumOff val="60000"/>
            </a:schemeClr>
          </a:solidFill>
        </p:spPr>
        <p:txBody>
          <a:bodyPr wrap="square">
            <a:spAutoFit/>
          </a:bodyPr>
          <a:lstStyle/>
          <a:p>
            <a:pPr indent="449580" algn="just">
              <a:lnSpc>
                <a:spcPct val="150000"/>
              </a:lnSpc>
              <a:spcAft>
                <a:spcPts val="1000"/>
              </a:spcAft>
            </a:pPr>
            <a:r>
              <a:rPr lang="es-EC" sz="1400" dirty="0">
                <a:ea typeface="Calibri" panose="020F0502020204030204" pitchFamily="34" charset="0"/>
                <a:cs typeface="Times New Roman" panose="02020603050405020304" pitchFamily="18" charset="0"/>
              </a:rPr>
              <a:t>Mediante la aplicación de la fórmula para poblaciones finitas, se obtuvo el tamaño de la nuestra, esto significa el número de entidades que se deben realizar encuestas en el sector de la construcción de edificios residenciales y no residenciales del Distrito Metropolitano de Quito. </a:t>
            </a:r>
            <a:endParaRPr lang="es-ES" sz="1200" dirty="0">
              <a:effectLst/>
              <a:ea typeface="Calibri" panose="020F0502020204030204" pitchFamily="34" charset="0"/>
              <a:cs typeface="Times New Roman" panose="02020603050405020304" pitchFamily="18" charset="0"/>
            </a:endParaRPr>
          </a:p>
        </p:txBody>
      </p:sp>
      <p:sp>
        <p:nvSpPr>
          <p:cNvPr id="40" name="Rectángulo 39"/>
          <p:cNvSpPr/>
          <p:nvPr/>
        </p:nvSpPr>
        <p:spPr>
          <a:xfrm>
            <a:off x="6096000" y="3349117"/>
            <a:ext cx="5664412" cy="1061829"/>
          </a:xfrm>
          <a:prstGeom prst="rect">
            <a:avLst/>
          </a:prstGeom>
          <a:solidFill>
            <a:schemeClr val="accent5">
              <a:lumMod val="60000"/>
              <a:lumOff val="40000"/>
            </a:schemeClr>
          </a:solidFill>
        </p:spPr>
        <p:txBody>
          <a:bodyPr wrap="square">
            <a:spAutoFit/>
          </a:bodyPr>
          <a:lstStyle/>
          <a:p>
            <a:pPr indent="449580" algn="just">
              <a:lnSpc>
                <a:spcPct val="150000"/>
              </a:lnSpc>
              <a:spcAft>
                <a:spcPts val="1000"/>
              </a:spcAft>
            </a:pPr>
            <a:r>
              <a:rPr lang="es-EC" sz="1400" dirty="0">
                <a:ea typeface="Calibri" panose="020F0502020204030204" pitchFamily="34" charset="0"/>
                <a:cs typeface="Times New Roman" panose="02020603050405020304" pitchFamily="18" charset="0"/>
              </a:rPr>
              <a:t>Con los resultados se resuelve que h</a:t>
            </a:r>
            <a:r>
              <a:rPr lang="es-EC" sz="1400" dirty="0" smtClean="0">
                <a:ea typeface="Calibri" panose="020F0502020204030204" pitchFamily="34" charset="0"/>
                <a:cs typeface="Times New Roman" panose="02020603050405020304" pitchFamily="18" charset="0"/>
              </a:rPr>
              <a:t>a </a:t>
            </a:r>
            <a:r>
              <a:rPr lang="es-EC" sz="1400" dirty="0">
                <a:ea typeface="Calibri" panose="020F0502020204030204" pitchFamily="34" charset="0"/>
                <a:cs typeface="Times New Roman" panose="02020603050405020304" pitchFamily="18" charset="0"/>
              </a:rPr>
              <a:t>58 entidades se debe realizar la encuesta tomando en cuenta que se aplicó con un nivel de confianza del 95% y un margen de error admisible del 5%. </a:t>
            </a:r>
            <a:endParaRPr lang="es-ES" sz="1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9217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2" name="Rectángulo 1"/>
          <p:cNvSpPr/>
          <p:nvPr/>
        </p:nvSpPr>
        <p:spPr>
          <a:xfrm>
            <a:off x="1509956" y="956880"/>
            <a:ext cx="2939907" cy="458074"/>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lvl="0" algn="just">
              <a:lnSpc>
                <a:spcPct val="150000"/>
              </a:lnSpc>
              <a:spcAft>
                <a:spcPts val="0"/>
              </a:spcAft>
            </a:pPr>
            <a:r>
              <a:rPr lang="es-EC" b="1" dirty="0">
                <a:solidFill>
                  <a:srgbClr val="000000"/>
                </a:solidFill>
                <a:latin typeface="Times New Roman" panose="02020603050405020304" pitchFamily="18" charset="0"/>
                <a:ea typeface="Calibri" panose="020F0502020204030204" pitchFamily="34" charset="0"/>
              </a:rPr>
              <a:t>Probabilidad de ocurrencia </a:t>
            </a:r>
            <a:endParaRPr lang="es-ES" dirty="0">
              <a:solidFill>
                <a:srgbClr val="000000"/>
              </a:solidFill>
              <a:effectLst/>
              <a:latin typeface="Times New Roman" panose="02020603050405020304" pitchFamily="18" charset="0"/>
              <a:ea typeface="Calibri" panose="020F0502020204030204" pitchFamily="34" charset="0"/>
            </a:endParaRPr>
          </a:p>
        </p:txBody>
      </p:sp>
      <p:sp>
        <p:nvSpPr>
          <p:cNvPr id="3" name="Rectángulo 2"/>
          <p:cNvSpPr/>
          <p:nvPr/>
        </p:nvSpPr>
        <p:spPr>
          <a:xfrm>
            <a:off x="5120640" y="889737"/>
            <a:ext cx="4566088" cy="738664"/>
          </a:xfrm>
          <a:prstGeom prst="rect">
            <a:avLst/>
          </a:prstGeom>
          <a:solidFill>
            <a:srgbClr val="FFFF00"/>
          </a:solidFill>
        </p:spPr>
        <p:txBody>
          <a:bodyPr wrap="square">
            <a:spAutoFit/>
          </a:bodyPr>
          <a:lstStyle/>
          <a:p>
            <a:pPr indent="449580" algn="ctr">
              <a:lnSpc>
                <a:spcPct val="150000"/>
              </a:lnSpc>
              <a:spcAft>
                <a:spcPts val="0"/>
              </a:spcAft>
            </a:pPr>
            <a:r>
              <a:rPr lang="es-EC" sz="1400" dirty="0">
                <a:solidFill>
                  <a:srgbClr val="000000"/>
                </a:solidFill>
                <a:ea typeface="Calibri" panose="020F0502020204030204" pitchFamily="34" charset="0"/>
              </a:rPr>
              <a:t>E</a:t>
            </a:r>
            <a:r>
              <a:rPr lang="es-EC" sz="1400" dirty="0" smtClean="0">
                <a:solidFill>
                  <a:srgbClr val="000000"/>
                </a:solidFill>
                <a:ea typeface="Calibri" panose="020F0502020204030204" pitchFamily="34" charset="0"/>
              </a:rPr>
              <a:t>s </a:t>
            </a:r>
            <a:r>
              <a:rPr lang="es-EC" sz="1400" dirty="0">
                <a:solidFill>
                  <a:srgbClr val="000000"/>
                </a:solidFill>
                <a:ea typeface="Calibri" panose="020F0502020204030204" pitchFamily="34" charset="0"/>
              </a:rPr>
              <a:t>el porcentaje que se predice sucederá el evento </a:t>
            </a:r>
            <a:r>
              <a:rPr lang="es-EC" sz="1400" dirty="0" smtClean="0">
                <a:solidFill>
                  <a:srgbClr val="000000"/>
                </a:solidFill>
                <a:ea typeface="Calibri" panose="020F0502020204030204" pitchFamily="34" charset="0"/>
              </a:rPr>
              <a:t>analizado</a:t>
            </a:r>
            <a:endParaRPr lang="es-ES" sz="1400" dirty="0">
              <a:solidFill>
                <a:srgbClr val="000000"/>
              </a:solidFill>
              <a:effectLst/>
              <a:ea typeface="Calibri" panose="020F0502020204030204" pitchFamily="34" charset="0"/>
            </a:endParaRPr>
          </a:p>
        </p:txBody>
      </p:sp>
      <p:sp>
        <p:nvSpPr>
          <p:cNvPr id="5" name="Rectángulo 4"/>
          <p:cNvSpPr/>
          <p:nvPr/>
        </p:nvSpPr>
        <p:spPr>
          <a:xfrm>
            <a:off x="1452431" y="2257536"/>
            <a:ext cx="3241272" cy="458074"/>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lvl="0" algn="just">
              <a:lnSpc>
                <a:spcPct val="150000"/>
              </a:lnSpc>
              <a:spcAft>
                <a:spcPts val="0"/>
              </a:spcAft>
            </a:pPr>
            <a:r>
              <a:rPr lang="es-EC" b="1" dirty="0">
                <a:solidFill>
                  <a:srgbClr val="000000"/>
                </a:solidFill>
                <a:latin typeface="Times New Roman" panose="02020603050405020304" pitchFamily="18" charset="0"/>
                <a:ea typeface="Calibri" panose="020F0502020204030204" pitchFamily="34" charset="0"/>
              </a:rPr>
              <a:t>Probabilidad de no ocurrencia </a:t>
            </a:r>
            <a:endParaRPr lang="es-ES" dirty="0">
              <a:solidFill>
                <a:srgbClr val="000000"/>
              </a:solidFill>
              <a:effectLst/>
              <a:latin typeface="Times New Roman" panose="02020603050405020304" pitchFamily="18" charset="0"/>
              <a:ea typeface="Calibri" panose="020F0502020204030204" pitchFamily="34" charset="0"/>
            </a:endParaRPr>
          </a:p>
        </p:txBody>
      </p:sp>
      <p:sp>
        <p:nvSpPr>
          <p:cNvPr id="7" name="Rectángulo 6"/>
          <p:cNvSpPr/>
          <p:nvPr/>
        </p:nvSpPr>
        <p:spPr>
          <a:xfrm>
            <a:off x="5120640" y="2099351"/>
            <a:ext cx="6173585" cy="1061829"/>
          </a:xfrm>
          <a:prstGeom prst="rect">
            <a:avLst/>
          </a:prstGeom>
          <a:solidFill>
            <a:schemeClr val="accent4">
              <a:lumMod val="60000"/>
              <a:lumOff val="40000"/>
            </a:schemeClr>
          </a:solidFill>
        </p:spPr>
        <p:txBody>
          <a:bodyPr wrap="square">
            <a:spAutoFit/>
          </a:bodyPr>
          <a:lstStyle/>
          <a:p>
            <a:pPr indent="449580" algn="just">
              <a:lnSpc>
                <a:spcPct val="150000"/>
              </a:lnSpc>
              <a:spcAft>
                <a:spcPts val="0"/>
              </a:spcAft>
            </a:pPr>
            <a:r>
              <a:rPr lang="es-EC" sz="1400" dirty="0">
                <a:solidFill>
                  <a:srgbClr val="000000"/>
                </a:solidFill>
                <a:ea typeface="Calibri" panose="020F0502020204030204" pitchFamily="34" charset="0"/>
              </a:rPr>
              <a:t>Esta probabilidad es el porcentaje el cual se estima no sucederá un evento, y que sumando a la probabilidad de ocurrencia debe ser un 100%, es decir un valor de </a:t>
            </a:r>
            <a:r>
              <a:rPr lang="es-EC" sz="1400" dirty="0" smtClean="0">
                <a:solidFill>
                  <a:srgbClr val="000000"/>
                </a:solidFill>
                <a:ea typeface="Calibri" panose="020F0502020204030204" pitchFamily="34" charset="0"/>
              </a:rPr>
              <a:t>1. </a:t>
            </a:r>
            <a:endParaRPr lang="es-ES" sz="1400" dirty="0">
              <a:solidFill>
                <a:srgbClr val="000000"/>
              </a:solidFill>
              <a:effectLst/>
              <a:ea typeface="Calibri" panose="020F0502020204030204" pitchFamily="34" charset="0"/>
            </a:endParaRPr>
          </a:p>
        </p:txBody>
      </p:sp>
      <p:sp>
        <p:nvSpPr>
          <p:cNvPr id="8" name="Rectángulo 7"/>
          <p:cNvSpPr/>
          <p:nvPr/>
        </p:nvSpPr>
        <p:spPr>
          <a:xfrm>
            <a:off x="1490185" y="3641614"/>
            <a:ext cx="1683153" cy="458074"/>
          </a:xfrm>
          <a:prstGeom prst="rect">
            <a:avLst/>
          </a:prstGeom>
          <a:solidFill>
            <a:schemeClr val="accent2">
              <a:lumMod val="40000"/>
              <a:lumOff val="60000"/>
            </a:schemeClr>
          </a:solidFill>
        </p:spPr>
        <p:txBody>
          <a:bodyPr wrap="none">
            <a:spAutoFit/>
          </a:bodyPr>
          <a:lstStyle/>
          <a:p>
            <a:pPr lvl="0" algn="just">
              <a:lnSpc>
                <a:spcPct val="150000"/>
              </a:lnSpc>
              <a:spcAft>
                <a:spcPts val="0"/>
              </a:spcAft>
            </a:pPr>
            <a:r>
              <a:rPr lang="es-EC" b="1" dirty="0">
                <a:solidFill>
                  <a:srgbClr val="000000"/>
                </a:solidFill>
                <a:latin typeface="Times New Roman" panose="02020603050405020304" pitchFamily="18" charset="0"/>
                <a:ea typeface="Calibri" panose="020F0502020204030204" pitchFamily="34" charset="0"/>
              </a:rPr>
              <a:t>Error </a:t>
            </a:r>
            <a:r>
              <a:rPr lang="es-EC" b="1" dirty="0" err="1">
                <a:solidFill>
                  <a:srgbClr val="000000"/>
                </a:solidFill>
                <a:latin typeface="Times New Roman" panose="02020603050405020304" pitchFamily="18" charset="0"/>
                <a:ea typeface="Calibri" panose="020F0502020204030204" pitchFamily="34" charset="0"/>
              </a:rPr>
              <a:t>muestral</a:t>
            </a:r>
            <a:endParaRPr lang="es-ES" dirty="0">
              <a:solidFill>
                <a:srgbClr val="000000"/>
              </a:solidFill>
              <a:effectLst/>
              <a:latin typeface="Times New Roman" panose="02020603050405020304" pitchFamily="18" charset="0"/>
              <a:ea typeface="Calibri" panose="020F0502020204030204" pitchFamily="34" charset="0"/>
            </a:endParaRPr>
          </a:p>
        </p:txBody>
      </p:sp>
      <p:sp>
        <p:nvSpPr>
          <p:cNvPr id="9" name="Rectángulo 8"/>
          <p:cNvSpPr/>
          <p:nvPr/>
        </p:nvSpPr>
        <p:spPr>
          <a:xfrm>
            <a:off x="4106932" y="3727854"/>
            <a:ext cx="3185437"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C" sz="1400" dirty="0" smtClean="0">
                <a:latin typeface="Calibri" panose="020F0502020204030204" pitchFamily="34" charset="0"/>
                <a:ea typeface="Calibri" panose="020F0502020204030204" pitchFamily="34" charset="0"/>
                <a:cs typeface="Times New Roman" panose="02020603050405020304" pitchFamily="18" charset="0"/>
              </a:rPr>
              <a:t>Se </a:t>
            </a:r>
            <a:r>
              <a:rPr lang="es-EC" sz="1400" dirty="0">
                <a:latin typeface="Calibri" panose="020F0502020204030204" pitchFamily="34" charset="0"/>
                <a:ea typeface="Calibri" panose="020F0502020204030204" pitchFamily="34" charset="0"/>
                <a:cs typeface="Times New Roman" panose="02020603050405020304" pitchFamily="18" charset="0"/>
              </a:rPr>
              <a:t>refiere </a:t>
            </a:r>
            <a:r>
              <a:rPr lang="es-EC" sz="1400" dirty="0" smtClean="0">
                <a:latin typeface="Calibri" panose="020F0502020204030204" pitchFamily="34" charset="0"/>
                <a:ea typeface="Calibri" panose="020F0502020204030204" pitchFamily="34" charset="0"/>
                <a:cs typeface="Times New Roman" panose="02020603050405020304" pitchFamily="18" charset="0"/>
              </a:rPr>
              <a:t> </a:t>
            </a:r>
            <a:r>
              <a:rPr lang="es-EC" sz="1400" dirty="0">
                <a:latin typeface="Calibri" panose="020F0502020204030204" pitchFamily="34" charset="0"/>
                <a:ea typeface="Calibri" panose="020F0502020204030204" pitchFamily="34" charset="0"/>
                <a:cs typeface="Times New Roman" panose="02020603050405020304" pitchFamily="18" charset="0"/>
              </a:rPr>
              <a:t>al fenómeno de la variación entre muestras</a:t>
            </a:r>
            <a:endParaRPr lang="es-ES" sz="1400" dirty="0"/>
          </a:p>
        </p:txBody>
      </p:sp>
      <p:sp>
        <p:nvSpPr>
          <p:cNvPr id="10" name="Rectángulo 9"/>
          <p:cNvSpPr/>
          <p:nvPr/>
        </p:nvSpPr>
        <p:spPr>
          <a:xfrm>
            <a:off x="1452431" y="4988705"/>
            <a:ext cx="2050561" cy="458074"/>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pPr lvl="0" algn="just">
              <a:lnSpc>
                <a:spcPct val="150000"/>
              </a:lnSpc>
              <a:spcAft>
                <a:spcPts val="0"/>
              </a:spcAft>
            </a:pPr>
            <a:r>
              <a:rPr lang="es-EC" b="1" dirty="0">
                <a:solidFill>
                  <a:srgbClr val="000000"/>
                </a:solidFill>
                <a:latin typeface="Times New Roman" panose="02020603050405020304" pitchFamily="18" charset="0"/>
                <a:ea typeface="Calibri" panose="020F0502020204030204" pitchFamily="34" charset="0"/>
              </a:rPr>
              <a:t>Nivel de confianza </a:t>
            </a:r>
            <a:endParaRPr lang="es-ES" dirty="0">
              <a:solidFill>
                <a:srgbClr val="000000"/>
              </a:solidFill>
              <a:effectLst/>
              <a:latin typeface="Times New Roman" panose="02020603050405020304" pitchFamily="18" charset="0"/>
              <a:ea typeface="Calibri" panose="020F0502020204030204" pitchFamily="34" charset="0"/>
            </a:endParaRPr>
          </a:p>
        </p:txBody>
      </p:sp>
      <p:sp>
        <p:nvSpPr>
          <p:cNvPr id="11" name="Rectángulo 10"/>
          <p:cNvSpPr/>
          <p:nvPr/>
        </p:nvSpPr>
        <p:spPr>
          <a:xfrm>
            <a:off x="4230623" y="4988705"/>
            <a:ext cx="4893425" cy="523220"/>
          </a:xfrm>
          <a:prstGeom prst="rect">
            <a:avLst/>
          </a:prstGeom>
          <a:solidFill>
            <a:schemeClr val="accent6">
              <a:lumMod val="40000"/>
              <a:lumOff val="60000"/>
            </a:schemeClr>
          </a:solidFill>
        </p:spPr>
        <p:txBody>
          <a:bodyPr wrap="square">
            <a:spAutoFit/>
          </a:bodyPr>
          <a:lstStyle/>
          <a:p>
            <a:r>
              <a:rPr lang="es-EC" sz="1400" dirty="0" smtClean="0">
                <a:latin typeface="Calibri" panose="020F0502020204030204" pitchFamily="34" charset="0"/>
                <a:ea typeface="Calibri" panose="020F0502020204030204" pitchFamily="34" charset="0"/>
                <a:cs typeface="Times New Roman" panose="02020603050405020304" pitchFamily="18" charset="0"/>
              </a:rPr>
              <a:t>Para </a:t>
            </a:r>
            <a:r>
              <a:rPr lang="es-EC" sz="1400" dirty="0">
                <a:latin typeface="Calibri" panose="020F0502020204030204" pitchFamily="34" charset="0"/>
                <a:ea typeface="Calibri" panose="020F0502020204030204" pitchFamily="34" charset="0"/>
                <a:cs typeface="Times New Roman" panose="02020603050405020304" pitchFamily="18" charset="0"/>
              </a:rPr>
              <a:t>encontrar este valor recúrrase a una tabla de Distribución Normal </a:t>
            </a:r>
            <a:r>
              <a:rPr lang="es-EC" sz="1400" dirty="0" smtClean="0">
                <a:latin typeface="Calibri" panose="020F0502020204030204" pitchFamily="34" charset="0"/>
                <a:ea typeface="Calibri" panose="020F0502020204030204" pitchFamily="34" charset="0"/>
                <a:cs typeface="Times New Roman" panose="02020603050405020304" pitchFamily="18" charset="0"/>
              </a:rPr>
              <a:t>Estándar</a:t>
            </a:r>
            <a:endParaRPr lang="es-ES" sz="1400" dirty="0"/>
          </a:p>
        </p:txBody>
      </p:sp>
      <p:sp>
        <p:nvSpPr>
          <p:cNvPr id="12" name="Rectángulo 11"/>
          <p:cNvSpPr/>
          <p:nvPr/>
        </p:nvSpPr>
        <p:spPr>
          <a:xfrm>
            <a:off x="5560994" y="1667602"/>
            <a:ext cx="3656194" cy="369332"/>
          </a:xfrm>
          <a:prstGeom prst="rect">
            <a:avLst/>
          </a:prstGeom>
        </p:spPr>
        <p:txBody>
          <a:bodyPr wrap="none">
            <a:spAutoFit/>
          </a:bodyPr>
          <a:lstStyle/>
          <a:p>
            <a:r>
              <a:rPr lang="es-EC" b="1" dirty="0">
                <a:latin typeface="Calibri" panose="020F0502020204030204" pitchFamily="34" charset="0"/>
                <a:ea typeface="Calibri" panose="020F0502020204030204" pitchFamily="34" charset="0"/>
                <a:cs typeface="Times New Roman" panose="02020603050405020304" pitchFamily="18" charset="0"/>
              </a:rPr>
              <a:t>Probabilidad de Ocurrencia. P = 0.95</a:t>
            </a:r>
            <a:endParaRPr lang="es-ES" dirty="0"/>
          </a:p>
        </p:txBody>
      </p:sp>
      <p:sp>
        <p:nvSpPr>
          <p:cNvPr id="13" name="Rectángulo 12"/>
          <p:cNvSpPr/>
          <p:nvPr/>
        </p:nvSpPr>
        <p:spPr>
          <a:xfrm>
            <a:off x="5556050" y="3057263"/>
            <a:ext cx="4231929" cy="458074"/>
          </a:xfrm>
          <a:prstGeom prst="rect">
            <a:avLst/>
          </a:prstGeom>
        </p:spPr>
        <p:txBody>
          <a:bodyPr wrap="none">
            <a:spAutoFit/>
          </a:bodyPr>
          <a:lstStyle/>
          <a:p>
            <a:pPr algn="ctr">
              <a:lnSpc>
                <a:spcPct val="150000"/>
              </a:lnSpc>
              <a:spcAft>
                <a:spcPts val="0"/>
              </a:spcAft>
            </a:pPr>
            <a:r>
              <a:rPr lang="es-EC" b="1" dirty="0">
                <a:solidFill>
                  <a:srgbClr val="000000"/>
                </a:solidFill>
                <a:latin typeface="Times New Roman" panose="02020603050405020304" pitchFamily="18" charset="0"/>
                <a:ea typeface="Calibri" panose="020F0502020204030204" pitchFamily="34" charset="0"/>
              </a:rPr>
              <a:t>Probabilidad de No Ocurrencia. Q = 0.05</a:t>
            </a:r>
            <a:endParaRPr lang="es-ES" dirty="0">
              <a:solidFill>
                <a:srgbClr val="000000"/>
              </a:solidFill>
              <a:effectLst/>
              <a:latin typeface="Times New Roman" panose="02020603050405020304" pitchFamily="18" charset="0"/>
              <a:ea typeface="Calibri" panose="020F0502020204030204" pitchFamily="34" charset="0"/>
            </a:endParaRPr>
          </a:p>
        </p:txBody>
      </p:sp>
      <p:sp>
        <p:nvSpPr>
          <p:cNvPr id="14" name="Rectángulo 13"/>
          <p:cNvSpPr/>
          <p:nvPr/>
        </p:nvSpPr>
        <p:spPr>
          <a:xfrm>
            <a:off x="7527146" y="4251074"/>
            <a:ext cx="2453492" cy="417422"/>
          </a:xfrm>
          <a:prstGeom prst="rect">
            <a:avLst/>
          </a:prstGeom>
        </p:spPr>
        <p:txBody>
          <a:bodyPr wrap="none">
            <a:spAutoFit/>
          </a:bodyPr>
          <a:lstStyle/>
          <a:p>
            <a:pPr algn="ctr">
              <a:lnSpc>
                <a:spcPct val="150000"/>
              </a:lnSpc>
              <a:spcAft>
                <a:spcPts val="0"/>
              </a:spcAft>
            </a:pPr>
            <a:r>
              <a:rPr lang="es-EC" sz="1600" b="1" dirty="0">
                <a:solidFill>
                  <a:srgbClr val="000000"/>
                </a:solidFill>
                <a:latin typeface="Times New Roman" panose="02020603050405020304" pitchFamily="18" charset="0"/>
                <a:ea typeface="Calibri" panose="020F0502020204030204" pitchFamily="34" charset="0"/>
              </a:rPr>
              <a:t>Error </a:t>
            </a:r>
            <a:r>
              <a:rPr lang="es-EC" sz="1600" b="1" dirty="0" err="1">
                <a:solidFill>
                  <a:srgbClr val="000000"/>
                </a:solidFill>
                <a:latin typeface="Times New Roman" panose="02020603050405020304" pitchFamily="18" charset="0"/>
                <a:ea typeface="Calibri" panose="020F0502020204030204" pitchFamily="34" charset="0"/>
              </a:rPr>
              <a:t>muestral</a:t>
            </a:r>
            <a:r>
              <a:rPr lang="es-EC" sz="1600" b="1" dirty="0">
                <a:solidFill>
                  <a:srgbClr val="000000"/>
                </a:solidFill>
                <a:latin typeface="Times New Roman" panose="02020603050405020304" pitchFamily="18" charset="0"/>
                <a:ea typeface="Calibri" panose="020F0502020204030204" pitchFamily="34" charset="0"/>
              </a:rPr>
              <a:t> = E = 0.05</a:t>
            </a:r>
            <a:endParaRPr lang="es-ES" sz="1600" dirty="0">
              <a:solidFill>
                <a:srgbClr val="000000"/>
              </a:solidFill>
              <a:effectLst/>
              <a:latin typeface="Times New Roman" panose="02020603050405020304" pitchFamily="18" charset="0"/>
              <a:ea typeface="Calibri" panose="020F0502020204030204" pitchFamily="34" charset="0"/>
            </a:endParaRPr>
          </a:p>
        </p:txBody>
      </p:sp>
      <p:sp>
        <p:nvSpPr>
          <p:cNvPr id="15" name="Rectángulo 14"/>
          <p:cNvSpPr/>
          <p:nvPr/>
        </p:nvSpPr>
        <p:spPr>
          <a:xfrm>
            <a:off x="9393852" y="5511876"/>
            <a:ext cx="2266133" cy="461665"/>
          </a:xfrm>
          <a:prstGeom prst="rect">
            <a:avLst/>
          </a:prstGeom>
          <a:solidFill>
            <a:schemeClr val="accent4">
              <a:lumMod val="60000"/>
              <a:lumOff val="40000"/>
            </a:schemeClr>
          </a:solidFill>
        </p:spPr>
        <p:txBody>
          <a:bodyPr wrap="none">
            <a:spAutoFit/>
          </a:bodyPr>
          <a:lstStyle/>
          <a:p>
            <a:pPr algn="ctr">
              <a:lnSpc>
                <a:spcPct val="150000"/>
              </a:lnSpc>
              <a:spcAft>
                <a:spcPts val="0"/>
              </a:spcAft>
            </a:pPr>
            <a:r>
              <a:rPr lang="es-EC" sz="1600" b="1" dirty="0">
                <a:solidFill>
                  <a:srgbClr val="000000"/>
                </a:solidFill>
                <a:ea typeface="Calibri" panose="020F0502020204030204" pitchFamily="34" charset="0"/>
              </a:rPr>
              <a:t>Nivel de Confianza= 95%</a:t>
            </a:r>
            <a:endParaRPr lang="es-ES" sz="1600" dirty="0">
              <a:solidFill>
                <a:srgbClr val="000000"/>
              </a:solidFill>
              <a:effectLst/>
              <a:ea typeface="Calibri" panose="020F0502020204030204" pitchFamily="34" charset="0"/>
            </a:endParaRPr>
          </a:p>
        </p:txBody>
      </p:sp>
      <p:cxnSp>
        <p:nvCxnSpPr>
          <p:cNvPr id="16" name="15 Conector recto de flecha"/>
          <p:cNvCxnSpPr/>
          <p:nvPr/>
        </p:nvCxnSpPr>
        <p:spPr>
          <a:xfrm>
            <a:off x="4449863" y="1246877"/>
            <a:ext cx="6220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4693703" y="2486573"/>
            <a:ext cx="42693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a:stCxn id="8" idx="3"/>
          </p:cNvCxnSpPr>
          <p:nvPr/>
        </p:nvCxnSpPr>
        <p:spPr>
          <a:xfrm>
            <a:off x="3173338" y="3870651"/>
            <a:ext cx="9335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angular"/>
          <p:cNvCxnSpPr>
            <a:stCxn id="9" idx="3"/>
          </p:cNvCxnSpPr>
          <p:nvPr/>
        </p:nvCxnSpPr>
        <p:spPr>
          <a:xfrm>
            <a:off x="7292369" y="3989464"/>
            <a:ext cx="1363951" cy="26161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a:stCxn id="10" idx="3"/>
          </p:cNvCxnSpPr>
          <p:nvPr/>
        </p:nvCxnSpPr>
        <p:spPr>
          <a:xfrm>
            <a:off x="3502992" y="5217742"/>
            <a:ext cx="72763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angular"/>
          <p:cNvCxnSpPr>
            <a:stCxn id="11" idx="3"/>
          </p:cNvCxnSpPr>
          <p:nvPr/>
        </p:nvCxnSpPr>
        <p:spPr>
          <a:xfrm>
            <a:off x="9124048" y="5250315"/>
            <a:ext cx="1402870" cy="19646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2799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7 Rectángulo redondeado"/>
          <p:cNvSpPr/>
          <p:nvPr/>
        </p:nvSpPr>
        <p:spPr>
          <a:xfrm>
            <a:off x="5706324" y="480291"/>
            <a:ext cx="1910014" cy="3749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C" b="1" dirty="0" smtClean="0">
                <a:latin typeface="Cambria" panose="02040503050406030204" pitchFamily="18" charset="0"/>
              </a:rPr>
              <a:t>RESULTADOS</a:t>
            </a:r>
            <a:endParaRPr lang="es-EC" b="1" dirty="0">
              <a:latin typeface="Cambria" panose="02040503050406030204" pitchFamily="18" charset="0"/>
            </a:endParaRPr>
          </a:p>
        </p:txBody>
      </p:sp>
      <p:sp>
        <p:nvSpPr>
          <p:cNvPr id="6" name="7 Rectángulo redondeado"/>
          <p:cNvSpPr/>
          <p:nvPr/>
        </p:nvSpPr>
        <p:spPr>
          <a:xfrm>
            <a:off x="1154545" y="1134519"/>
            <a:ext cx="5911273" cy="55418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lvl="2"/>
            <a:r>
              <a:rPr lang="es-EC" b="1" dirty="0"/>
              <a:t>ANÁLISIS DE FIABILIDAD DEL CUESTIONARIO</a:t>
            </a:r>
            <a:endParaRPr lang="es-ES" b="1" dirty="0"/>
          </a:p>
        </p:txBody>
      </p:sp>
      <p:sp>
        <p:nvSpPr>
          <p:cNvPr id="3" name="Rectángulo 2"/>
          <p:cNvSpPr/>
          <p:nvPr/>
        </p:nvSpPr>
        <p:spPr>
          <a:xfrm>
            <a:off x="2272147" y="1878264"/>
            <a:ext cx="7324436" cy="307777"/>
          </a:xfrm>
          <a:prstGeom prst="rect">
            <a:avLst/>
          </a:prstGeom>
        </p:spPr>
        <p:txBody>
          <a:bodyPr wrap="square">
            <a:spAutoFit/>
          </a:bodyPr>
          <a:lstStyle/>
          <a:p>
            <a:r>
              <a:rPr lang="es-EC" sz="1400" dirty="0" smtClean="0">
                <a:latin typeface="Times New Roman" panose="02020603050405020304" pitchFamily="18" charset="0"/>
                <a:ea typeface="Calibri" panose="020F0502020204030204" pitchFamily="34" charset="0"/>
              </a:rPr>
              <a:t>Nos </a:t>
            </a:r>
            <a:r>
              <a:rPr lang="es-EC" sz="1400" dirty="0">
                <a:latin typeface="Times New Roman" panose="02020603050405020304" pitchFamily="18" charset="0"/>
                <a:ea typeface="Calibri" panose="020F0502020204030204" pitchFamily="34" charset="0"/>
              </a:rPr>
              <a:t>permite determinar el grado en que los elementos del cuestionario se relacionan entre sí</a:t>
            </a:r>
            <a:endParaRPr lang="es-ES" sz="1400" dirty="0"/>
          </a:p>
        </p:txBody>
      </p:sp>
      <p:graphicFrame>
        <p:nvGraphicFramePr>
          <p:cNvPr id="7" name="Tabla 6"/>
          <p:cNvGraphicFramePr>
            <a:graphicFrameLocks noGrp="1"/>
          </p:cNvGraphicFramePr>
          <p:nvPr>
            <p:extLst>
              <p:ext uri="{D42A27DB-BD31-4B8C-83A1-F6EECF244321}">
                <p14:modId xmlns:p14="http://schemas.microsoft.com/office/powerpoint/2010/main" val="3101366842"/>
              </p:ext>
            </p:extLst>
          </p:nvPr>
        </p:nvGraphicFramePr>
        <p:xfrm>
          <a:off x="2399434" y="2787774"/>
          <a:ext cx="2571750" cy="1023112"/>
        </p:xfrm>
        <a:graphic>
          <a:graphicData uri="http://schemas.openxmlformats.org/drawingml/2006/table">
            <a:tbl>
              <a:tblPr>
                <a:tableStyleId>{5C22544A-7EE6-4342-B048-85BDC9FD1C3A}</a:tableStyleId>
              </a:tblPr>
              <a:tblGrid>
                <a:gridCol w="661565"/>
                <a:gridCol w="661565"/>
                <a:gridCol w="624310"/>
                <a:gridCol w="624310"/>
              </a:tblGrid>
              <a:tr h="0">
                <a:tc gridSpan="4">
                  <a:txBody>
                    <a:bodyPr/>
                    <a:lstStyle/>
                    <a:p>
                      <a:pPr marL="38100" marR="38100" algn="ctr">
                        <a:lnSpc>
                          <a:spcPts val="1600"/>
                        </a:lnSpc>
                        <a:spcAft>
                          <a:spcPts val="0"/>
                        </a:spcAft>
                      </a:pPr>
                      <a:r>
                        <a:rPr lang="es-EC" sz="1100" dirty="0">
                          <a:effectLst/>
                        </a:rPr>
                        <a:t>Resumen de procesamiento de casos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S"/>
                    </a:p>
                  </a:txBody>
                  <a:tcPr/>
                </a:tc>
                <a:tc hMerge="1">
                  <a:txBody>
                    <a:bodyPr/>
                    <a:lstStyle/>
                    <a:p>
                      <a:endParaRPr lang="es-ES"/>
                    </a:p>
                  </a:txBody>
                  <a:tcPr/>
                </a:tc>
                <a:tc hMerge="1">
                  <a:txBody>
                    <a:bodyPr/>
                    <a:lstStyle/>
                    <a:p>
                      <a:endParaRPr lang="es-ES"/>
                    </a:p>
                  </a:txBody>
                  <a:tcPr/>
                </a:tc>
              </a:tr>
              <a:tr h="0">
                <a:tc gridSpan="2">
                  <a:txBody>
                    <a:bodyPr/>
                    <a:lstStyle/>
                    <a:p>
                      <a:pPr>
                        <a:lnSpc>
                          <a:spcPct val="115000"/>
                        </a:lnSpc>
                        <a:spcAft>
                          <a:spcPts val="0"/>
                        </a:spcAft>
                      </a:pPr>
                      <a:r>
                        <a:rPr lang="es-EC" sz="12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S"/>
                    </a:p>
                  </a:txBody>
                  <a:tcPr/>
                </a:tc>
                <a:tc>
                  <a:txBody>
                    <a:bodyPr/>
                    <a:lstStyle/>
                    <a:p>
                      <a:pPr marL="38100" marR="38100" algn="ctr">
                        <a:lnSpc>
                          <a:spcPts val="1600"/>
                        </a:lnSpc>
                        <a:spcAft>
                          <a:spcPts val="0"/>
                        </a:spcAft>
                      </a:pPr>
                      <a:r>
                        <a:rPr lang="es-EC" sz="900">
                          <a:effectLst/>
                        </a:rPr>
                        <a:t>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900">
                          <a:effectLst/>
                        </a:rPr>
                        <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0">
                <a:tc rowSpan="3">
                  <a:txBody>
                    <a:bodyPr/>
                    <a:lstStyle/>
                    <a:p>
                      <a:pPr marL="38100" marR="38100">
                        <a:lnSpc>
                          <a:spcPts val="1600"/>
                        </a:lnSpc>
                        <a:spcAft>
                          <a:spcPts val="0"/>
                        </a:spcAft>
                      </a:pPr>
                      <a:r>
                        <a:rPr lang="es-EC" sz="900">
                          <a:effectLst/>
                        </a:rPr>
                        <a:t>Casos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ts val="1600"/>
                        </a:lnSpc>
                        <a:spcAft>
                          <a:spcPts val="0"/>
                        </a:spcAft>
                      </a:pPr>
                      <a:r>
                        <a:rPr lang="es-EC" sz="900">
                          <a:effectLst/>
                        </a:rPr>
                        <a:t>Válido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900">
                          <a:effectLst/>
                        </a:rPr>
                        <a:t>20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900">
                          <a:effectLst/>
                        </a:rPr>
                        <a:t>33,9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900">
                          <a:effectLst/>
                        </a:rPr>
                        <a:t>Excluido</a:t>
                      </a:r>
                      <a:r>
                        <a:rPr lang="es-EC" sz="900" baseline="30000">
                          <a:effectLst/>
                        </a:rPr>
                        <a:t>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900">
                          <a:effectLst/>
                        </a:rPr>
                        <a:t>37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900">
                          <a:effectLst/>
                        </a:rPr>
                        <a:t>66,1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900">
                          <a:effectLst/>
                        </a:rPr>
                        <a:t>Total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900">
                          <a:effectLst/>
                        </a:rPr>
                        <a:t>57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900" dirty="0">
                          <a:effectLst/>
                        </a:rPr>
                        <a:t>100,0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
        <p:nvSpPr>
          <p:cNvPr id="8" name="Rectángulo 7"/>
          <p:cNvSpPr/>
          <p:nvPr/>
        </p:nvSpPr>
        <p:spPr>
          <a:xfrm>
            <a:off x="1154545" y="2288229"/>
            <a:ext cx="2627194" cy="291298"/>
          </a:xfrm>
          <a:prstGeom prst="rect">
            <a:avLst/>
          </a:prstGeom>
        </p:spPr>
        <p:txBody>
          <a:bodyPr wrap="none">
            <a:spAutoFit/>
          </a:bodyPr>
          <a:lstStyle/>
          <a:p>
            <a:pPr>
              <a:lnSpc>
                <a:spcPct val="115000"/>
              </a:lnSpc>
              <a:spcAft>
                <a:spcPts val="1000"/>
              </a:spcAft>
            </a:pPr>
            <a:r>
              <a:rPr lang="es-EC" sz="1200" b="1" dirty="0">
                <a:latin typeface="Times New Roman" panose="02020603050405020304" pitchFamily="18" charset="0"/>
                <a:ea typeface="Calibri" panose="020F0502020204030204" pitchFamily="34" charset="0"/>
                <a:cs typeface="Times New Roman" panose="02020603050405020304" pitchFamily="18" charset="0"/>
              </a:rPr>
              <a:t>Escala: ANÁLISIS DE FIABILIDAD</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089890" y="4671419"/>
            <a:ext cx="10825019" cy="738664"/>
          </a:xfrm>
          <a:prstGeom prst="rect">
            <a:avLst/>
          </a:prstGeom>
        </p:spPr>
        <p:txBody>
          <a:bodyPr wrap="square">
            <a:spAutoFit/>
          </a:bodyPr>
          <a:lstStyle/>
          <a:p>
            <a:pPr lvl="0" algn="just">
              <a:lnSpc>
                <a:spcPct val="150000"/>
              </a:lnSpc>
              <a:spcAft>
                <a:spcPts val="1000"/>
              </a:spcAft>
            </a:pPr>
            <a:r>
              <a:rPr lang="es-EC" sz="1400" dirty="0" smtClean="0">
                <a:latin typeface="Times New Roman" panose="02020603050405020304" pitchFamily="18" charset="0"/>
                <a:ea typeface="Calibri" panose="020F0502020204030204" pitchFamily="34" charset="0"/>
                <a:cs typeface="Times New Roman" panose="02020603050405020304" pitchFamily="18" charset="0"/>
              </a:rPr>
              <a:t>En </a:t>
            </a:r>
            <a:r>
              <a:rPr lang="es-EC" sz="1400" dirty="0">
                <a:latin typeface="Times New Roman" panose="02020603050405020304" pitchFamily="18" charset="0"/>
                <a:ea typeface="Calibri" panose="020F0502020204030204" pitchFamily="34" charset="0"/>
                <a:cs typeface="Times New Roman" panose="02020603050405020304" pitchFamily="18" charset="0"/>
              </a:rPr>
              <a:t>las primeras fases de la investigación un valor de fiabilidad de 0.6 o 0.5 puede ser suficiente. Con investigación básica se necesita al menos 0.8 y en investigación aplicada entre 0.9 y 0.95.</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p:cNvSpPr/>
          <p:nvPr/>
        </p:nvSpPr>
        <p:spPr>
          <a:xfrm>
            <a:off x="1122217" y="4363642"/>
            <a:ext cx="10760364" cy="307777"/>
          </a:xfrm>
          <a:prstGeom prst="rect">
            <a:avLst/>
          </a:prstGeom>
        </p:spPr>
        <p:txBody>
          <a:bodyPr wrap="square">
            <a:spAutoFit/>
          </a:bodyPr>
          <a:lstStyle/>
          <a:p>
            <a:r>
              <a:rPr lang="es-EC" sz="1400" dirty="0" smtClean="0">
                <a:latin typeface="Calibri" panose="020F0502020204030204" pitchFamily="34" charset="0"/>
                <a:ea typeface="Calibri" panose="020F0502020204030204" pitchFamily="34" charset="0"/>
                <a:cs typeface="Times New Roman" panose="02020603050405020304" pitchFamily="18" charset="0"/>
              </a:rPr>
              <a:t>Como </a:t>
            </a:r>
            <a:r>
              <a:rPr lang="es-EC" sz="1400" dirty="0">
                <a:latin typeface="Calibri" panose="020F0502020204030204" pitchFamily="34" charset="0"/>
                <a:ea typeface="Calibri" panose="020F0502020204030204" pitchFamily="34" charset="0"/>
                <a:cs typeface="Times New Roman" panose="02020603050405020304" pitchFamily="18" charset="0"/>
              </a:rPr>
              <a:t>criterio general, George y </a:t>
            </a:r>
            <a:r>
              <a:rPr lang="es-EC" sz="1400" dirty="0" err="1">
                <a:latin typeface="Calibri" panose="020F0502020204030204" pitchFamily="34" charset="0"/>
                <a:ea typeface="Calibri" panose="020F0502020204030204" pitchFamily="34" charset="0"/>
                <a:cs typeface="Times New Roman" panose="02020603050405020304" pitchFamily="18" charset="0"/>
              </a:rPr>
              <a:t>Mallery</a:t>
            </a:r>
            <a:r>
              <a:rPr lang="es-EC" sz="1400" dirty="0">
                <a:latin typeface="Calibri" panose="020F0502020204030204" pitchFamily="34" charset="0"/>
                <a:ea typeface="Calibri" panose="020F0502020204030204" pitchFamily="34" charset="0"/>
                <a:cs typeface="Times New Roman" panose="02020603050405020304" pitchFamily="18" charset="0"/>
              </a:rPr>
              <a:t> (2003, p. 231) sugieren las recomendaciones siguientes para evaluar los coeficientes de alfa de </a:t>
            </a:r>
            <a:r>
              <a:rPr lang="es-EC" sz="1400" dirty="0" err="1">
                <a:latin typeface="Calibri" panose="020F0502020204030204" pitchFamily="34" charset="0"/>
                <a:ea typeface="Calibri" panose="020F0502020204030204" pitchFamily="34" charset="0"/>
                <a:cs typeface="Times New Roman" panose="02020603050405020304" pitchFamily="18" charset="0"/>
              </a:rPr>
              <a:t>Cronbach</a:t>
            </a:r>
            <a:r>
              <a:rPr lang="es-EC" sz="1400" dirty="0">
                <a:latin typeface="Calibri" panose="020F0502020204030204" pitchFamily="34" charset="0"/>
                <a:ea typeface="Calibri" panose="020F0502020204030204" pitchFamily="34" charset="0"/>
                <a:cs typeface="Times New Roman" panose="02020603050405020304" pitchFamily="18" charset="0"/>
              </a:rPr>
              <a:t>:</a:t>
            </a:r>
            <a:endParaRPr lang="es-ES" sz="1400" dirty="0"/>
          </a:p>
        </p:txBody>
      </p:sp>
      <p:sp>
        <p:nvSpPr>
          <p:cNvPr id="11" name="Rectángulo 10"/>
          <p:cNvSpPr/>
          <p:nvPr/>
        </p:nvSpPr>
        <p:spPr>
          <a:xfrm>
            <a:off x="1154545" y="3892785"/>
            <a:ext cx="1866088" cy="369332"/>
          </a:xfrm>
          <a:prstGeom prst="rect">
            <a:avLst/>
          </a:prstGeom>
        </p:spPr>
        <p:txBody>
          <a:bodyPr wrap="none">
            <a:spAutoFit/>
          </a:bodyPr>
          <a:lstStyle/>
          <a:p>
            <a:r>
              <a:rPr lang="es-EC" b="1" dirty="0">
                <a:latin typeface="Calibri" panose="020F0502020204030204" pitchFamily="34" charset="0"/>
                <a:ea typeface="Calibri" panose="020F0502020204030204" pitchFamily="34" charset="0"/>
                <a:cs typeface="Times New Roman" panose="02020603050405020304" pitchFamily="18" charset="0"/>
              </a:rPr>
              <a:t>Alfa de </a:t>
            </a:r>
            <a:r>
              <a:rPr lang="es-EC" b="1" dirty="0" err="1">
                <a:latin typeface="Calibri" panose="020F0502020204030204" pitchFamily="34" charset="0"/>
                <a:ea typeface="Calibri" panose="020F0502020204030204" pitchFamily="34" charset="0"/>
                <a:cs typeface="Times New Roman" panose="02020603050405020304" pitchFamily="18" charset="0"/>
              </a:rPr>
              <a:t>Cronbach</a:t>
            </a:r>
            <a:r>
              <a:rPr lang="es-EC" b="1" dirty="0">
                <a:latin typeface="Calibri" panose="020F0502020204030204" pitchFamily="34" charset="0"/>
                <a:ea typeface="Calibri" panose="020F0502020204030204" pitchFamily="34" charset="0"/>
                <a:cs typeface="Times New Roman" panose="02020603050405020304" pitchFamily="18" charset="0"/>
              </a:rPr>
              <a:t> </a:t>
            </a:r>
            <a:endParaRPr lang="es-ES" dirty="0"/>
          </a:p>
        </p:txBody>
      </p:sp>
    </p:spTree>
    <p:extLst>
      <p:ext uri="{BB962C8B-B14F-4D97-AF65-F5344CB8AC3E}">
        <p14:creationId xmlns:p14="http://schemas.microsoft.com/office/powerpoint/2010/main" val="599266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3" name="2 Rectángulo"/>
          <p:cNvSpPr/>
          <p:nvPr/>
        </p:nvSpPr>
        <p:spPr>
          <a:xfrm>
            <a:off x="1121664" y="1609791"/>
            <a:ext cx="10631424" cy="523220"/>
          </a:xfrm>
          <a:prstGeom prst="rect">
            <a:avLst/>
          </a:prstGeom>
        </p:spPr>
        <p:txBody>
          <a:bodyPr wrap="square">
            <a:spAutoFit/>
          </a:bodyPr>
          <a:lstStyle/>
          <a:p>
            <a:pPr lvl="0"/>
            <a:r>
              <a:rPr lang="es-EC" sz="1400" b="1" dirty="0"/>
              <a:t>Considera  Usted que se ha generado alguna rentabilidad para los accionistas en el sector de la construcción de vivienda durante los periodos 2010-2016 en la Ciudad del Distrito Metropolitano de Quito</a:t>
            </a:r>
            <a:endParaRPr lang="es-ES" sz="1400" dirty="0"/>
          </a:p>
        </p:txBody>
      </p:sp>
      <p:sp>
        <p:nvSpPr>
          <p:cNvPr id="5" name="CuadroTexto 1"/>
          <p:cNvSpPr txBox="1"/>
          <p:nvPr/>
        </p:nvSpPr>
        <p:spPr>
          <a:xfrm>
            <a:off x="5179014" y="307497"/>
            <a:ext cx="4928154" cy="646331"/>
          </a:xfrm>
          <a:prstGeom prst="rect">
            <a:avLst/>
          </a:prstGeom>
          <a:solidFill>
            <a:schemeClr val="accent2">
              <a:lumMod val="60000"/>
              <a:lumOff val="40000"/>
            </a:schemeClr>
          </a:solidFill>
        </p:spPr>
        <p:txBody>
          <a:bodyPr wrap="square" rtlCol="0">
            <a:spAutoFit/>
          </a:bodyPr>
          <a:lstStyle/>
          <a:p>
            <a:pPr marL="0" lvl="2" algn="ctr"/>
            <a:r>
              <a:rPr lang="es-EC" b="1" dirty="0" smtClean="0"/>
              <a:t>ANÁLIZAR CUALITATIVO DE LAS </a:t>
            </a:r>
            <a:r>
              <a:rPr lang="es-EC" b="1" dirty="0"/>
              <a:t>FRECUENCIAS </a:t>
            </a:r>
            <a:r>
              <a:rPr lang="es-EC" b="1" dirty="0" smtClean="0"/>
              <a:t> DEL SECTOR DE LA CONSTRUCCIÓN</a:t>
            </a:r>
            <a:endParaRPr lang="es-ES" b="1" dirty="0"/>
          </a:p>
        </p:txBody>
      </p:sp>
      <p:sp>
        <p:nvSpPr>
          <p:cNvPr id="6" name="CuadroTexto 6"/>
          <p:cNvSpPr txBox="1"/>
          <p:nvPr/>
        </p:nvSpPr>
        <p:spPr>
          <a:xfrm>
            <a:off x="1196109" y="1200866"/>
            <a:ext cx="2540000" cy="369332"/>
          </a:xfrm>
          <a:prstGeom prst="rect">
            <a:avLst/>
          </a:prstGeom>
          <a:solidFill>
            <a:schemeClr val="accent2">
              <a:lumMod val="60000"/>
              <a:lumOff val="40000"/>
            </a:schemeClr>
          </a:solidFill>
        </p:spPr>
        <p:txBody>
          <a:bodyPr wrap="square" rtlCol="0">
            <a:spAutoFit/>
          </a:bodyPr>
          <a:lstStyle/>
          <a:p>
            <a:pPr marL="0" lvl="2"/>
            <a:r>
              <a:rPr lang="es-EC" b="1" dirty="0" smtClean="0"/>
              <a:t>Pregunta Nº 1</a:t>
            </a:r>
            <a:endParaRPr lang="es-ES" b="1" dirty="0"/>
          </a:p>
        </p:txBody>
      </p:sp>
      <p:graphicFrame>
        <p:nvGraphicFramePr>
          <p:cNvPr id="7" name="6 Tabla"/>
          <p:cNvGraphicFramePr>
            <a:graphicFrameLocks noGrp="1"/>
          </p:cNvGraphicFramePr>
          <p:nvPr>
            <p:extLst>
              <p:ext uri="{D42A27DB-BD31-4B8C-83A1-F6EECF244321}">
                <p14:modId xmlns:p14="http://schemas.microsoft.com/office/powerpoint/2010/main" val="2879083808"/>
              </p:ext>
            </p:extLst>
          </p:nvPr>
        </p:nvGraphicFramePr>
        <p:xfrm>
          <a:off x="1236360" y="2157571"/>
          <a:ext cx="5091289" cy="1828800"/>
        </p:xfrm>
        <a:graphic>
          <a:graphicData uri="http://schemas.openxmlformats.org/drawingml/2006/table">
            <a:tbl>
              <a:tblPr>
                <a:tableStyleId>{5C22544A-7EE6-4342-B048-85BDC9FD1C3A}</a:tableStyleId>
              </a:tblPr>
              <a:tblGrid>
                <a:gridCol w="724999"/>
                <a:gridCol w="841081"/>
                <a:gridCol w="841081"/>
                <a:gridCol w="1010112"/>
                <a:gridCol w="1010112"/>
                <a:gridCol w="663904"/>
              </a:tblGrid>
              <a:tr h="403225">
                <a:tc gridSpan="2">
                  <a:txBody>
                    <a:bodyPr/>
                    <a:lstStyle/>
                    <a:p>
                      <a:pPr>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b"/>
                </a:tc>
                <a:tc hMerge="1">
                  <a:txBody>
                    <a:bodyPr/>
                    <a:lstStyle/>
                    <a:p>
                      <a:endParaRPr lang="es-ES"/>
                    </a:p>
                  </a:txBody>
                  <a:tcPr/>
                </a:tc>
                <a:tc>
                  <a:txBody>
                    <a:bodyPr/>
                    <a:lstStyle/>
                    <a:p>
                      <a:pPr>
                        <a:lnSpc>
                          <a:spcPct val="115000"/>
                        </a:lnSpc>
                        <a:spcAft>
                          <a:spcPts val="1000"/>
                        </a:spcAft>
                      </a:pPr>
                      <a:r>
                        <a:rPr lang="es-EC" sz="1200">
                          <a:effectLst/>
                        </a:rPr>
                        <a:t>Frecuencia</a:t>
                      </a:r>
                      <a:endParaRPr lang="es-ES" sz="1200">
                        <a:effectLst/>
                        <a:latin typeface="Calibri"/>
                        <a:ea typeface="Calibri"/>
                        <a:cs typeface="Times New Roman"/>
                      </a:endParaRPr>
                    </a:p>
                  </a:txBody>
                  <a:tcPr marL="0" marR="0" marT="0" marB="0" anchor="b"/>
                </a:tc>
                <a:tc>
                  <a:txBody>
                    <a:bodyPr/>
                    <a:lstStyle/>
                    <a:p>
                      <a:pPr>
                        <a:lnSpc>
                          <a:spcPct val="115000"/>
                        </a:lnSpc>
                        <a:spcAft>
                          <a:spcPts val="1000"/>
                        </a:spcAft>
                      </a:pPr>
                      <a:r>
                        <a:rPr lang="es-EC" sz="1200">
                          <a:effectLst/>
                        </a:rPr>
                        <a:t>Porcentaje</a:t>
                      </a:r>
                      <a:endParaRPr lang="es-ES" sz="1200">
                        <a:effectLst/>
                        <a:latin typeface="Calibri"/>
                        <a:ea typeface="Calibri"/>
                        <a:cs typeface="Times New Roman"/>
                      </a:endParaRPr>
                    </a:p>
                  </a:txBody>
                  <a:tcPr marL="0" marR="0" marT="0" marB="0" anchor="b"/>
                </a:tc>
                <a:tc>
                  <a:txBody>
                    <a:bodyPr/>
                    <a:lstStyle/>
                    <a:p>
                      <a:pPr>
                        <a:lnSpc>
                          <a:spcPct val="115000"/>
                        </a:lnSpc>
                        <a:spcAft>
                          <a:spcPts val="1000"/>
                        </a:spcAft>
                      </a:pPr>
                      <a:r>
                        <a:rPr lang="es-EC" sz="1200">
                          <a:effectLst/>
                        </a:rPr>
                        <a:t>Porcentaje válido</a:t>
                      </a:r>
                      <a:endParaRPr lang="es-ES" sz="1200">
                        <a:effectLst/>
                        <a:latin typeface="Calibri"/>
                        <a:ea typeface="Calibri"/>
                        <a:cs typeface="Times New Roman"/>
                      </a:endParaRPr>
                    </a:p>
                  </a:txBody>
                  <a:tcPr marL="0" marR="0" marT="0" marB="0" anchor="b"/>
                </a:tc>
                <a:tc>
                  <a:txBody>
                    <a:bodyPr/>
                    <a:lstStyle/>
                    <a:p>
                      <a:pPr>
                        <a:lnSpc>
                          <a:spcPct val="115000"/>
                        </a:lnSpc>
                        <a:spcAft>
                          <a:spcPts val="1000"/>
                        </a:spcAft>
                      </a:pPr>
                      <a:r>
                        <a:rPr lang="es-EC" sz="1200">
                          <a:effectLst/>
                        </a:rPr>
                        <a:t>Porcentaje acumulado</a:t>
                      </a:r>
                      <a:endParaRPr lang="es-ES" sz="1200">
                        <a:effectLst/>
                        <a:latin typeface="Calibri"/>
                        <a:ea typeface="Calibri"/>
                        <a:cs typeface="Times New Roman"/>
                      </a:endParaRPr>
                    </a:p>
                  </a:txBody>
                  <a:tcPr marL="0" marR="0" marT="0" marB="0" anchor="b"/>
                </a:tc>
              </a:tr>
              <a:tr h="256540">
                <a:tc rowSpan="3">
                  <a:txBody>
                    <a:bodyPr/>
                    <a:lstStyle/>
                    <a:p>
                      <a:pPr>
                        <a:lnSpc>
                          <a:spcPct val="115000"/>
                        </a:lnSpc>
                        <a:spcAft>
                          <a:spcPts val="1000"/>
                        </a:spcAft>
                      </a:pPr>
                      <a:r>
                        <a:rPr lang="es-EC" sz="1200">
                          <a:effectLst/>
                        </a:rPr>
                        <a:t>Válido</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Si</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39</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66,1</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68,4</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68,4</a:t>
                      </a:r>
                      <a:endParaRPr lang="es-ES" sz="1200">
                        <a:effectLst/>
                        <a:latin typeface="Calibri"/>
                        <a:ea typeface="Calibri"/>
                        <a:cs typeface="Times New Roman"/>
                      </a:endParaRPr>
                    </a:p>
                  </a:txBody>
                  <a:tcPr marL="0" marR="0" marT="0" marB="0"/>
                </a:tc>
              </a:tr>
              <a:tr h="70485">
                <a:tc vMerge="1">
                  <a:txBody>
                    <a:bodyPr/>
                    <a:lstStyle/>
                    <a:p>
                      <a:endParaRPr lang="es-ES"/>
                    </a:p>
                  </a:txBody>
                  <a:tcPr/>
                </a:tc>
                <a:tc>
                  <a:txBody>
                    <a:bodyPr/>
                    <a:lstStyle/>
                    <a:p>
                      <a:pPr>
                        <a:lnSpc>
                          <a:spcPct val="115000"/>
                        </a:lnSpc>
                        <a:spcAft>
                          <a:spcPts val="1000"/>
                        </a:spcAft>
                      </a:pPr>
                      <a:r>
                        <a:rPr lang="es-EC" sz="1200">
                          <a:effectLst/>
                        </a:rPr>
                        <a:t>No</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18</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30,5</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31,6</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100,0</a:t>
                      </a:r>
                      <a:endParaRPr lang="es-ES" sz="1200">
                        <a:effectLst/>
                        <a:latin typeface="Calibri"/>
                        <a:ea typeface="Calibri"/>
                        <a:cs typeface="Times New Roman"/>
                      </a:endParaRPr>
                    </a:p>
                  </a:txBody>
                  <a:tcPr marL="0" marR="0" marT="0" marB="0"/>
                </a:tc>
              </a:tr>
              <a:tr h="70485">
                <a:tc vMerge="1">
                  <a:txBody>
                    <a:bodyPr/>
                    <a:lstStyle/>
                    <a:p>
                      <a:endParaRPr lang="es-ES"/>
                    </a:p>
                  </a:txBody>
                  <a:tcPr/>
                </a:tc>
                <a:tc>
                  <a:txBody>
                    <a:bodyPr/>
                    <a:lstStyle/>
                    <a:p>
                      <a:pPr>
                        <a:lnSpc>
                          <a:spcPct val="115000"/>
                        </a:lnSpc>
                        <a:spcAft>
                          <a:spcPts val="1000"/>
                        </a:spcAft>
                      </a:pPr>
                      <a:r>
                        <a:rPr lang="es-EC" sz="1200">
                          <a:effectLst/>
                        </a:rPr>
                        <a:t>Total</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57</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96,6</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100,0</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r>
              <a:tr h="256540">
                <a:tc>
                  <a:txBody>
                    <a:bodyPr/>
                    <a:lstStyle/>
                    <a:p>
                      <a:pPr>
                        <a:lnSpc>
                          <a:spcPct val="115000"/>
                        </a:lnSpc>
                        <a:spcAft>
                          <a:spcPts val="1000"/>
                        </a:spcAft>
                      </a:pPr>
                      <a:r>
                        <a:rPr lang="es-EC" sz="1200">
                          <a:effectLst/>
                        </a:rPr>
                        <a:t>Perdidos</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Sistema</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2</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3,4</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c>
                  <a:txBody>
                    <a:bodyPr/>
                    <a:lstStyle/>
                    <a:p>
                      <a:pPr>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r>
              <a:tr h="264160">
                <a:tc gridSpan="2">
                  <a:txBody>
                    <a:bodyPr/>
                    <a:lstStyle/>
                    <a:p>
                      <a:pPr>
                        <a:lnSpc>
                          <a:spcPct val="115000"/>
                        </a:lnSpc>
                        <a:spcAft>
                          <a:spcPts val="1000"/>
                        </a:spcAft>
                      </a:pPr>
                      <a:r>
                        <a:rPr lang="es-EC" sz="1200">
                          <a:effectLst/>
                        </a:rPr>
                        <a:t>Total</a:t>
                      </a:r>
                      <a:endParaRPr lang="es-ES" sz="1200">
                        <a:effectLst/>
                        <a:latin typeface="Calibri"/>
                        <a:ea typeface="Calibri"/>
                        <a:cs typeface="Times New Roman"/>
                      </a:endParaRPr>
                    </a:p>
                  </a:txBody>
                  <a:tcPr marL="0" marR="0" marT="0" marB="0"/>
                </a:tc>
                <a:tc hMerge="1">
                  <a:txBody>
                    <a:bodyPr/>
                    <a:lstStyle/>
                    <a:p>
                      <a:endParaRPr lang="es-ES"/>
                    </a:p>
                  </a:txBody>
                  <a:tcPr/>
                </a:tc>
                <a:tc>
                  <a:txBody>
                    <a:bodyPr/>
                    <a:lstStyle/>
                    <a:p>
                      <a:pPr>
                        <a:lnSpc>
                          <a:spcPct val="115000"/>
                        </a:lnSpc>
                        <a:spcAft>
                          <a:spcPts val="1000"/>
                        </a:spcAft>
                      </a:pPr>
                      <a:r>
                        <a:rPr lang="es-EC" sz="1200">
                          <a:effectLst/>
                        </a:rPr>
                        <a:t>59</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100,0</a:t>
                      </a:r>
                      <a:endParaRPr lang="es-ES" sz="1200">
                        <a:effectLst/>
                        <a:latin typeface="Calibri"/>
                        <a:ea typeface="Calibri"/>
                        <a:cs typeface="Times New Roman"/>
                      </a:endParaRPr>
                    </a:p>
                  </a:txBody>
                  <a:tcPr marL="0" marR="0" marT="0" marB="0"/>
                </a:tc>
                <a:tc>
                  <a:txBody>
                    <a:bodyPr/>
                    <a:lstStyle/>
                    <a:p>
                      <a:pPr>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c>
                  <a:txBody>
                    <a:bodyPr/>
                    <a:lstStyle/>
                    <a:p>
                      <a:pPr>
                        <a:lnSpc>
                          <a:spcPct val="115000"/>
                        </a:lnSpc>
                        <a:spcAft>
                          <a:spcPts val="1000"/>
                        </a:spcAft>
                      </a:pPr>
                      <a:r>
                        <a:rPr lang="es-EC" sz="1200" dirty="0">
                          <a:effectLst/>
                        </a:rPr>
                        <a:t> </a:t>
                      </a:r>
                      <a:endParaRPr lang="es-ES" sz="1200" dirty="0">
                        <a:effectLst/>
                        <a:latin typeface="Calibri"/>
                        <a:ea typeface="Calibri"/>
                        <a:cs typeface="Times New Roman"/>
                      </a:endParaRPr>
                    </a:p>
                  </a:txBody>
                  <a:tcPr marL="0" marR="0" marT="0" marB="0" anchor="ctr"/>
                </a:tc>
              </a:tr>
            </a:tbl>
          </a:graphicData>
        </a:graphic>
      </p:graphicFrame>
      <p:pic>
        <p:nvPicPr>
          <p:cNvPr id="8" name="7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2582" y="2120819"/>
            <a:ext cx="3522394" cy="1926925"/>
          </a:xfrm>
          <a:prstGeom prst="rect">
            <a:avLst/>
          </a:prstGeom>
          <a:noFill/>
          <a:ln>
            <a:noFill/>
          </a:ln>
        </p:spPr>
      </p:pic>
      <p:sp>
        <p:nvSpPr>
          <p:cNvPr id="9" name="8 Rectángulo"/>
          <p:cNvSpPr/>
          <p:nvPr/>
        </p:nvSpPr>
        <p:spPr>
          <a:xfrm>
            <a:off x="1196109" y="4351866"/>
            <a:ext cx="10471635" cy="954107"/>
          </a:xfrm>
          <a:prstGeom prst="rect">
            <a:avLst/>
          </a:prstGeom>
        </p:spPr>
        <p:txBody>
          <a:bodyPr wrap="square">
            <a:spAutoFit/>
          </a:bodyPr>
          <a:lstStyle/>
          <a:p>
            <a:r>
              <a:rPr lang="es-EC" sz="1400" b="1" dirty="0"/>
              <a:t>INTERPRETACIÓN</a:t>
            </a:r>
            <a:endParaRPr lang="es-ES" sz="1400" dirty="0"/>
          </a:p>
          <a:p>
            <a:r>
              <a:rPr lang="es-EC" sz="1400" dirty="0"/>
              <a:t>El tamaño de la muestra fue de 57 encuestados, de los cuales el 68,40% respondieron a la pregunta porque </a:t>
            </a:r>
            <a:r>
              <a:rPr lang="es-EC" sz="1400" b="1" dirty="0"/>
              <a:t>“Si” </a:t>
            </a:r>
            <a:r>
              <a:rPr lang="es-EC" sz="1400" dirty="0"/>
              <a:t> han generado alguna rentabilidad para los accionistas en el sector de la construcción de vivienda durante dichos periodos en el Distrito Metropolitano de Quito  y el 31,60%  restantes respondieron en un </a:t>
            </a:r>
            <a:r>
              <a:rPr lang="es-EC" sz="1400" b="1" dirty="0"/>
              <a:t>“No”</a:t>
            </a:r>
            <a:r>
              <a:rPr lang="es-EC" sz="1400" dirty="0"/>
              <a:t>.</a:t>
            </a:r>
            <a:r>
              <a:rPr lang="es-EC" sz="1400" b="1" dirty="0"/>
              <a:t> </a:t>
            </a:r>
            <a:endParaRPr lang="es-ES" sz="1400" dirty="0"/>
          </a:p>
        </p:txBody>
      </p:sp>
    </p:spTree>
    <p:extLst>
      <p:ext uri="{BB962C8B-B14F-4D97-AF65-F5344CB8AC3E}">
        <p14:creationId xmlns:p14="http://schemas.microsoft.com/office/powerpoint/2010/main" val="3170724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6"/>
          <p:cNvSpPr txBox="1"/>
          <p:nvPr/>
        </p:nvSpPr>
        <p:spPr>
          <a:xfrm>
            <a:off x="1196109" y="1200866"/>
            <a:ext cx="2540000" cy="369332"/>
          </a:xfrm>
          <a:prstGeom prst="rect">
            <a:avLst/>
          </a:prstGeom>
          <a:solidFill>
            <a:schemeClr val="accent2">
              <a:lumMod val="60000"/>
              <a:lumOff val="40000"/>
            </a:schemeClr>
          </a:solidFill>
        </p:spPr>
        <p:txBody>
          <a:bodyPr wrap="square" rtlCol="0">
            <a:spAutoFit/>
          </a:bodyPr>
          <a:lstStyle/>
          <a:p>
            <a:pPr marL="0" lvl="2"/>
            <a:r>
              <a:rPr lang="es-EC" b="1" dirty="0" smtClean="0"/>
              <a:t>Pregunta Nº </a:t>
            </a:r>
            <a:r>
              <a:rPr lang="es-EC" b="1" dirty="0"/>
              <a:t>2</a:t>
            </a:r>
            <a:endParaRPr lang="es-ES" b="1" dirty="0"/>
          </a:p>
        </p:txBody>
      </p:sp>
      <p:sp>
        <p:nvSpPr>
          <p:cNvPr id="3" name="2 Rectángulo"/>
          <p:cNvSpPr/>
          <p:nvPr/>
        </p:nvSpPr>
        <p:spPr>
          <a:xfrm>
            <a:off x="1196109" y="1642795"/>
            <a:ext cx="10581363" cy="369332"/>
          </a:xfrm>
          <a:prstGeom prst="rect">
            <a:avLst/>
          </a:prstGeom>
        </p:spPr>
        <p:txBody>
          <a:bodyPr wrap="square">
            <a:spAutoFit/>
          </a:bodyPr>
          <a:lstStyle/>
          <a:p>
            <a:pPr lvl="0"/>
            <a:r>
              <a:rPr lang="es-EC" b="1" dirty="0"/>
              <a:t>Cree usted que el margen neto de estos últimos años se ha incrementado en un porcentaje considerado</a:t>
            </a: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3953552586"/>
              </p:ext>
            </p:extLst>
          </p:nvPr>
        </p:nvGraphicFramePr>
        <p:xfrm>
          <a:off x="1196109" y="2168430"/>
          <a:ext cx="5056908" cy="1443736"/>
        </p:xfrm>
        <a:graphic>
          <a:graphicData uri="http://schemas.openxmlformats.org/drawingml/2006/table">
            <a:tbl>
              <a:tblPr>
                <a:tableStyleId>{5C22544A-7EE6-4342-B048-85BDC9FD1C3A}</a:tableStyleId>
              </a:tblPr>
              <a:tblGrid>
                <a:gridCol w="674507"/>
                <a:gridCol w="782504"/>
                <a:gridCol w="782504"/>
                <a:gridCol w="939131"/>
                <a:gridCol w="939131"/>
                <a:gridCol w="939131"/>
              </a:tblGrid>
              <a:tr h="0">
                <a:tc gridSpan="2">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gn="just">
                        <a:lnSpc>
                          <a:spcPts val="1600"/>
                        </a:lnSpc>
                        <a:spcAft>
                          <a:spcPts val="1000"/>
                        </a:spcAft>
                      </a:pPr>
                      <a:r>
                        <a:rPr lang="es-EC" sz="1200">
                          <a:effectLst/>
                        </a:rPr>
                        <a:t>Frecuencia</a:t>
                      </a:r>
                      <a:endParaRPr lang="es-ES" sz="12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a:t>
                      </a:r>
                      <a:endParaRPr lang="es-ES" sz="12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 válido</a:t>
                      </a:r>
                      <a:endParaRPr lang="es-ES" sz="12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 acumulado</a:t>
                      </a:r>
                      <a:endParaRPr lang="es-ES" sz="1200">
                        <a:effectLst/>
                        <a:latin typeface="Calibri"/>
                        <a:ea typeface="Calibri"/>
                        <a:cs typeface="Times New Roman"/>
                      </a:endParaRPr>
                    </a:p>
                  </a:txBody>
                  <a:tcPr marL="0" marR="0" marT="0" marB="0" anchor="b"/>
                </a:tc>
              </a:tr>
              <a:tr h="0">
                <a:tc rowSpan="3">
                  <a:txBody>
                    <a:bodyPr/>
                    <a:lstStyle/>
                    <a:p>
                      <a:pPr marL="38100" marR="38100" algn="just">
                        <a:lnSpc>
                          <a:spcPts val="1600"/>
                        </a:lnSpc>
                        <a:spcAft>
                          <a:spcPts val="1000"/>
                        </a:spcAft>
                      </a:pPr>
                      <a:r>
                        <a:rPr lang="es-EC" sz="1200">
                          <a:effectLst/>
                        </a:rPr>
                        <a:t>Válido</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Si</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27</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45,8</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47,4</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47,4</a:t>
                      </a:r>
                      <a:endParaRPr lang="es-ES" sz="12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just">
                        <a:lnSpc>
                          <a:spcPts val="1600"/>
                        </a:lnSpc>
                        <a:spcAft>
                          <a:spcPts val="1000"/>
                        </a:spcAft>
                      </a:pPr>
                      <a:r>
                        <a:rPr lang="es-EC" sz="1200">
                          <a:effectLst/>
                        </a:rPr>
                        <a:t>No</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30</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50,8</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52,6</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2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just">
                        <a:lnSpc>
                          <a:spcPts val="1600"/>
                        </a:lnSpc>
                        <a:spcAft>
                          <a:spcPts val="1000"/>
                        </a:spcAft>
                      </a:pPr>
                      <a:r>
                        <a:rPr lang="es-EC" sz="1200">
                          <a:effectLst/>
                        </a:rPr>
                        <a:t>Total</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57</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96,6</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2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r>
              <a:tr h="0">
                <a:tc>
                  <a:txBody>
                    <a:bodyPr/>
                    <a:lstStyle/>
                    <a:p>
                      <a:pPr marL="38100" marR="38100" algn="just">
                        <a:lnSpc>
                          <a:spcPts val="1600"/>
                        </a:lnSpc>
                        <a:spcAft>
                          <a:spcPts val="1000"/>
                        </a:spcAft>
                      </a:pPr>
                      <a:r>
                        <a:rPr lang="es-EC" sz="1200">
                          <a:effectLst/>
                        </a:rPr>
                        <a:t>Perdidos</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Sistema</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2</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3,4</a:t>
                      </a:r>
                      <a:endParaRPr lang="es-ES" sz="12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r>
              <a:tr h="0">
                <a:tc gridSpan="2">
                  <a:txBody>
                    <a:bodyPr/>
                    <a:lstStyle/>
                    <a:p>
                      <a:pPr marL="38100" marR="38100" algn="just">
                        <a:lnSpc>
                          <a:spcPts val="1600"/>
                        </a:lnSpc>
                        <a:spcAft>
                          <a:spcPts val="1000"/>
                        </a:spcAft>
                      </a:pPr>
                      <a:r>
                        <a:rPr lang="es-EC" sz="1200">
                          <a:effectLst/>
                        </a:rPr>
                        <a:t>Total</a:t>
                      </a:r>
                      <a:endParaRPr lang="es-ES" sz="1200">
                        <a:effectLst/>
                        <a:latin typeface="Calibri"/>
                        <a:ea typeface="Calibri"/>
                        <a:cs typeface="Times New Roman"/>
                      </a:endParaRPr>
                    </a:p>
                  </a:txBody>
                  <a:tcPr marL="0" marR="0" marT="0" marB="0"/>
                </a:tc>
                <a:tc hMerge="1">
                  <a:txBody>
                    <a:bodyPr/>
                    <a:lstStyle/>
                    <a:p>
                      <a:endParaRPr lang="es-ES"/>
                    </a:p>
                  </a:txBody>
                  <a:tcPr/>
                </a:tc>
                <a:tc>
                  <a:txBody>
                    <a:bodyPr/>
                    <a:lstStyle/>
                    <a:p>
                      <a:pPr marL="38100" marR="38100" algn="just">
                        <a:lnSpc>
                          <a:spcPts val="1600"/>
                        </a:lnSpc>
                        <a:spcAft>
                          <a:spcPts val="1000"/>
                        </a:spcAft>
                      </a:pPr>
                      <a:r>
                        <a:rPr lang="es-EC" sz="1200">
                          <a:effectLst/>
                        </a:rPr>
                        <a:t>59</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2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c>
                  <a:txBody>
                    <a:bodyPr/>
                    <a:lstStyle/>
                    <a:p>
                      <a:pPr algn="just">
                        <a:lnSpc>
                          <a:spcPct val="115000"/>
                        </a:lnSpc>
                        <a:spcAft>
                          <a:spcPts val="1000"/>
                        </a:spcAft>
                      </a:pPr>
                      <a:r>
                        <a:rPr lang="es-EC" sz="1200" dirty="0">
                          <a:effectLst/>
                        </a:rPr>
                        <a:t> </a:t>
                      </a:r>
                      <a:endParaRPr lang="es-ES" sz="1200" dirty="0">
                        <a:effectLst/>
                        <a:latin typeface="Calibri"/>
                        <a:ea typeface="Calibri"/>
                        <a:cs typeface="Times New Roman"/>
                      </a:endParaRPr>
                    </a:p>
                  </a:txBody>
                  <a:tcPr marL="0" marR="0" marT="0" marB="0" anchor="ctr"/>
                </a:tc>
              </a:tr>
            </a:tbl>
          </a:graphicData>
        </a:graphic>
      </p:graphicFrame>
      <p:pic>
        <p:nvPicPr>
          <p:cNvPr id="7" name="6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0699" y="2048703"/>
            <a:ext cx="2866598" cy="1706433"/>
          </a:xfrm>
          <a:prstGeom prst="rect">
            <a:avLst/>
          </a:prstGeom>
          <a:noFill/>
          <a:ln>
            <a:noFill/>
          </a:ln>
        </p:spPr>
      </p:pic>
      <p:sp>
        <p:nvSpPr>
          <p:cNvPr id="8" name="7 Rectángulo"/>
          <p:cNvSpPr/>
          <p:nvPr/>
        </p:nvSpPr>
        <p:spPr>
          <a:xfrm>
            <a:off x="1183916" y="4148989"/>
            <a:ext cx="10020531" cy="954107"/>
          </a:xfrm>
          <a:prstGeom prst="rect">
            <a:avLst/>
          </a:prstGeom>
        </p:spPr>
        <p:txBody>
          <a:bodyPr wrap="square">
            <a:spAutoFit/>
          </a:bodyPr>
          <a:lstStyle/>
          <a:p>
            <a:r>
              <a:rPr lang="es-EC" sz="1400" b="1" dirty="0"/>
              <a:t>INTERPRETACIÓN</a:t>
            </a:r>
            <a:endParaRPr lang="es-ES" sz="1400" dirty="0"/>
          </a:p>
          <a:p>
            <a:r>
              <a:rPr lang="es-EC" sz="1400" dirty="0"/>
              <a:t>El tamaño de la muestra fue de 57 encuestados realizados a las empresas de construcción, de los cuales el 47,40% respondieron a la pregunta en un </a:t>
            </a:r>
            <a:r>
              <a:rPr lang="es-EC" sz="1400" b="1" dirty="0"/>
              <a:t>“Si” </a:t>
            </a:r>
            <a:r>
              <a:rPr lang="es-EC" sz="1400" dirty="0"/>
              <a:t>y el 52,60%  restantes respondieron en un </a:t>
            </a:r>
            <a:r>
              <a:rPr lang="es-EC" sz="1400" b="1" dirty="0"/>
              <a:t>“No” </a:t>
            </a:r>
            <a:r>
              <a:rPr lang="es-EC" sz="1400" dirty="0"/>
              <a:t>se ha incrementado el  margen neto en los últimos años</a:t>
            </a:r>
            <a:r>
              <a:rPr lang="es-EC" sz="1400" b="1" dirty="0"/>
              <a:t> </a:t>
            </a:r>
            <a:r>
              <a:rPr lang="es-EC" sz="1400" dirty="0"/>
              <a:t>en el Distrito Metropolitano de Quito.</a:t>
            </a:r>
            <a:r>
              <a:rPr lang="es-EC" sz="1400" b="1" dirty="0"/>
              <a:t>  </a:t>
            </a:r>
            <a:endParaRPr lang="es-ES" sz="1400" dirty="0"/>
          </a:p>
        </p:txBody>
      </p:sp>
      <p:sp>
        <p:nvSpPr>
          <p:cNvPr id="9" name="CuadroTexto 1"/>
          <p:cNvSpPr txBox="1"/>
          <p:nvPr/>
        </p:nvSpPr>
        <p:spPr>
          <a:xfrm>
            <a:off x="4898598" y="319689"/>
            <a:ext cx="4928154" cy="646331"/>
          </a:xfrm>
          <a:prstGeom prst="rect">
            <a:avLst/>
          </a:prstGeom>
          <a:solidFill>
            <a:schemeClr val="accent2">
              <a:lumMod val="60000"/>
              <a:lumOff val="40000"/>
            </a:schemeClr>
          </a:solidFill>
        </p:spPr>
        <p:txBody>
          <a:bodyPr wrap="square" rtlCol="0">
            <a:spAutoFit/>
          </a:bodyPr>
          <a:lstStyle/>
          <a:p>
            <a:pPr marL="0" lvl="2" algn="ctr"/>
            <a:r>
              <a:rPr lang="es-EC" b="1" dirty="0" smtClean="0"/>
              <a:t>ANÁLIZAR CUALITATIVO DE LAS </a:t>
            </a:r>
            <a:r>
              <a:rPr lang="es-EC" b="1" dirty="0"/>
              <a:t>FRECUENCIAS </a:t>
            </a:r>
            <a:r>
              <a:rPr lang="es-EC" b="1" dirty="0" smtClean="0"/>
              <a:t> DEL SECTOR DE LA CONSTRUCCIÓN</a:t>
            </a:r>
            <a:endParaRPr lang="es-ES" b="1" dirty="0"/>
          </a:p>
        </p:txBody>
      </p:sp>
    </p:spTree>
    <p:extLst>
      <p:ext uri="{BB962C8B-B14F-4D97-AF65-F5344CB8AC3E}">
        <p14:creationId xmlns:p14="http://schemas.microsoft.com/office/powerpoint/2010/main" val="882635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6"/>
          <p:cNvSpPr txBox="1"/>
          <p:nvPr/>
        </p:nvSpPr>
        <p:spPr>
          <a:xfrm>
            <a:off x="1196109" y="1200866"/>
            <a:ext cx="2540000" cy="369332"/>
          </a:xfrm>
          <a:prstGeom prst="rect">
            <a:avLst/>
          </a:prstGeom>
          <a:solidFill>
            <a:schemeClr val="accent2">
              <a:lumMod val="60000"/>
              <a:lumOff val="40000"/>
            </a:schemeClr>
          </a:solidFill>
        </p:spPr>
        <p:txBody>
          <a:bodyPr wrap="square" rtlCol="0">
            <a:spAutoFit/>
          </a:bodyPr>
          <a:lstStyle/>
          <a:p>
            <a:pPr marL="0" lvl="2"/>
            <a:r>
              <a:rPr lang="es-EC" b="1" dirty="0" smtClean="0"/>
              <a:t>Pregunta Nº 3</a:t>
            </a:r>
            <a:endParaRPr lang="es-ES" b="1" dirty="0"/>
          </a:p>
        </p:txBody>
      </p:sp>
      <p:sp>
        <p:nvSpPr>
          <p:cNvPr id="3" name="2 Rectángulo"/>
          <p:cNvSpPr/>
          <p:nvPr/>
        </p:nvSpPr>
        <p:spPr>
          <a:xfrm>
            <a:off x="1196109" y="1723751"/>
            <a:ext cx="10605747" cy="646331"/>
          </a:xfrm>
          <a:prstGeom prst="rect">
            <a:avLst/>
          </a:prstGeom>
        </p:spPr>
        <p:txBody>
          <a:bodyPr wrap="square">
            <a:spAutoFit/>
          </a:bodyPr>
          <a:lstStyle/>
          <a:p>
            <a:r>
              <a:rPr lang="es-EC" b="1" dirty="0"/>
              <a:t>Cree usted que la desaparición de varias empresas de construcción en los periodos 2010-2016 fue por el excesivo endeudamiento realizado</a:t>
            </a: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2955933420"/>
              </p:ext>
            </p:extLst>
          </p:nvPr>
        </p:nvGraphicFramePr>
        <p:xfrm>
          <a:off x="1196109" y="2382274"/>
          <a:ext cx="5964939" cy="1443736"/>
        </p:xfrm>
        <a:graphic>
          <a:graphicData uri="http://schemas.openxmlformats.org/drawingml/2006/table">
            <a:tbl>
              <a:tblPr>
                <a:tableStyleId>{5C22544A-7EE6-4342-B048-85BDC9FD1C3A}</a:tableStyleId>
              </a:tblPr>
              <a:tblGrid>
                <a:gridCol w="849407"/>
                <a:gridCol w="986601"/>
                <a:gridCol w="986601"/>
                <a:gridCol w="1183444"/>
                <a:gridCol w="1183444"/>
                <a:gridCol w="775442"/>
              </a:tblGrid>
              <a:tr h="0">
                <a:tc gridSpan="2">
                  <a:txBody>
                    <a:bodyPr/>
                    <a:lstStyle/>
                    <a:p>
                      <a:pPr algn="just">
                        <a:lnSpc>
                          <a:spcPct val="115000"/>
                        </a:lnSpc>
                        <a:spcAft>
                          <a:spcPts val="1000"/>
                        </a:spcAft>
                      </a:pPr>
                      <a:r>
                        <a:rPr lang="es-EC" sz="1200" dirty="0">
                          <a:effectLst/>
                        </a:rPr>
                        <a:t> </a:t>
                      </a:r>
                      <a:endParaRPr lang="es-ES" sz="1200" dirty="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gn="just">
                        <a:lnSpc>
                          <a:spcPts val="1600"/>
                        </a:lnSpc>
                        <a:spcAft>
                          <a:spcPts val="1000"/>
                        </a:spcAft>
                      </a:pPr>
                      <a:r>
                        <a:rPr lang="es-EC" sz="1200">
                          <a:effectLst/>
                        </a:rPr>
                        <a:t>Frecuencia</a:t>
                      </a:r>
                      <a:endParaRPr lang="es-ES" sz="12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a:t>
                      </a:r>
                      <a:endParaRPr lang="es-ES" sz="12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 válido</a:t>
                      </a:r>
                      <a:endParaRPr lang="es-ES" sz="12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 acumulado</a:t>
                      </a:r>
                      <a:endParaRPr lang="es-ES" sz="1200">
                        <a:effectLst/>
                        <a:latin typeface="Calibri"/>
                        <a:ea typeface="Calibri"/>
                        <a:cs typeface="Times New Roman"/>
                      </a:endParaRPr>
                    </a:p>
                  </a:txBody>
                  <a:tcPr marL="0" marR="0" marT="0" marB="0" anchor="b"/>
                </a:tc>
              </a:tr>
              <a:tr h="0">
                <a:tc rowSpan="3">
                  <a:txBody>
                    <a:bodyPr/>
                    <a:lstStyle/>
                    <a:p>
                      <a:pPr marL="38100" marR="38100" algn="just">
                        <a:lnSpc>
                          <a:spcPts val="1600"/>
                        </a:lnSpc>
                        <a:spcAft>
                          <a:spcPts val="1000"/>
                        </a:spcAft>
                      </a:pPr>
                      <a:r>
                        <a:rPr lang="es-EC" sz="1200">
                          <a:effectLst/>
                        </a:rPr>
                        <a:t>Válido</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Si</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43</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72,9</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75,4</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75,4</a:t>
                      </a:r>
                      <a:endParaRPr lang="es-ES" sz="12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just">
                        <a:lnSpc>
                          <a:spcPts val="1600"/>
                        </a:lnSpc>
                        <a:spcAft>
                          <a:spcPts val="1000"/>
                        </a:spcAft>
                      </a:pPr>
                      <a:r>
                        <a:rPr lang="es-EC" sz="1200">
                          <a:effectLst/>
                        </a:rPr>
                        <a:t>No</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14</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23,7</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24,6</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2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just">
                        <a:lnSpc>
                          <a:spcPts val="1600"/>
                        </a:lnSpc>
                        <a:spcAft>
                          <a:spcPts val="1000"/>
                        </a:spcAft>
                      </a:pPr>
                      <a:r>
                        <a:rPr lang="es-EC" sz="1200">
                          <a:effectLst/>
                        </a:rPr>
                        <a:t>Total</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57</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96,6</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2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r>
              <a:tr h="0">
                <a:tc>
                  <a:txBody>
                    <a:bodyPr/>
                    <a:lstStyle/>
                    <a:p>
                      <a:pPr marL="38100" marR="38100" algn="just">
                        <a:lnSpc>
                          <a:spcPts val="1600"/>
                        </a:lnSpc>
                        <a:spcAft>
                          <a:spcPts val="1000"/>
                        </a:spcAft>
                      </a:pPr>
                      <a:r>
                        <a:rPr lang="es-EC" sz="1200">
                          <a:effectLst/>
                        </a:rPr>
                        <a:t>Perdidos</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Sistema</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2</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3,4</a:t>
                      </a:r>
                      <a:endParaRPr lang="es-ES" sz="12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r>
              <a:tr h="0">
                <a:tc gridSpan="2">
                  <a:txBody>
                    <a:bodyPr/>
                    <a:lstStyle/>
                    <a:p>
                      <a:pPr marL="38100" marR="38100" algn="just">
                        <a:lnSpc>
                          <a:spcPts val="1600"/>
                        </a:lnSpc>
                        <a:spcAft>
                          <a:spcPts val="1000"/>
                        </a:spcAft>
                      </a:pPr>
                      <a:r>
                        <a:rPr lang="es-EC" sz="1200">
                          <a:effectLst/>
                        </a:rPr>
                        <a:t>Total</a:t>
                      </a:r>
                      <a:endParaRPr lang="es-ES" sz="1200">
                        <a:effectLst/>
                        <a:latin typeface="Calibri"/>
                        <a:ea typeface="Calibri"/>
                        <a:cs typeface="Times New Roman"/>
                      </a:endParaRPr>
                    </a:p>
                  </a:txBody>
                  <a:tcPr marL="0" marR="0" marT="0" marB="0"/>
                </a:tc>
                <a:tc hMerge="1">
                  <a:txBody>
                    <a:bodyPr/>
                    <a:lstStyle/>
                    <a:p>
                      <a:endParaRPr lang="es-ES"/>
                    </a:p>
                  </a:txBody>
                  <a:tcPr/>
                </a:tc>
                <a:tc>
                  <a:txBody>
                    <a:bodyPr/>
                    <a:lstStyle/>
                    <a:p>
                      <a:pPr marL="38100" marR="38100" algn="just">
                        <a:lnSpc>
                          <a:spcPts val="1600"/>
                        </a:lnSpc>
                        <a:spcAft>
                          <a:spcPts val="1000"/>
                        </a:spcAft>
                      </a:pPr>
                      <a:r>
                        <a:rPr lang="es-EC" sz="1200">
                          <a:effectLst/>
                        </a:rPr>
                        <a:t>59</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2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c>
                  <a:txBody>
                    <a:bodyPr/>
                    <a:lstStyle/>
                    <a:p>
                      <a:pPr algn="just">
                        <a:lnSpc>
                          <a:spcPct val="115000"/>
                        </a:lnSpc>
                        <a:spcAft>
                          <a:spcPts val="1000"/>
                        </a:spcAft>
                      </a:pPr>
                      <a:r>
                        <a:rPr lang="es-EC" sz="1200" dirty="0">
                          <a:effectLst/>
                        </a:rPr>
                        <a:t> </a:t>
                      </a:r>
                      <a:endParaRPr lang="es-ES" sz="1200" dirty="0">
                        <a:effectLst/>
                        <a:latin typeface="Calibri"/>
                        <a:ea typeface="Calibri"/>
                        <a:cs typeface="Times New Roman"/>
                      </a:endParaRPr>
                    </a:p>
                  </a:txBody>
                  <a:tcPr marL="0" marR="0" marT="0" marB="0" anchor="ctr"/>
                </a:tc>
              </a:tr>
            </a:tbl>
          </a:graphicData>
        </a:graphic>
      </p:graphicFrame>
      <p:pic>
        <p:nvPicPr>
          <p:cNvPr id="7" name="6 Imagen"/>
          <p:cNvPicPr/>
          <p:nvPr/>
        </p:nvPicPr>
        <p:blipFill>
          <a:blip r:embed="rId3">
            <a:extLst>
              <a:ext uri="{28A0092B-C50C-407E-A947-70E740481C1C}">
                <a14:useLocalDpi xmlns:a14="http://schemas.microsoft.com/office/drawing/2010/main" val="0"/>
              </a:ext>
            </a:extLst>
          </a:blip>
          <a:srcRect/>
          <a:stretch>
            <a:fillRect/>
          </a:stretch>
        </p:blipFill>
        <p:spPr bwMode="auto">
          <a:xfrm>
            <a:off x="7177468" y="2345698"/>
            <a:ext cx="3835527" cy="2219071"/>
          </a:xfrm>
          <a:prstGeom prst="rect">
            <a:avLst/>
          </a:prstGeom>
          <a:noFill/>
          <a:ln>
            <a:noFill/>
          </a:ln>
        </p:spPr>
      </p:pic>
      <p:sp>
        <p:nvSpPr>
          <p:cNvPr id="8" name="7 Rectángulo"/>
          <p:cNvSpPr/>
          <p:nvPr/>
        </p:nvSpPr>
        <p:spPr>
          <a:xfrm>
            <a:off x="1196108" y="4481590"/>
            <a:ext cx="10008339" cy="954107"/>
          </a:xfrm>
          <a:prstGeom prst="rect">
            <a:avLst/>
          </a:prstGeom>
        </p:spPr>
        <p:txBody>
          <a:bodyPr wrap="square">
            <a:spAutoFit/>
          </a:bodyPr>
          <a:lstStyle/>
          <a:p>
            <a:r>
              <a:rPr lang="es-EC" sz="1400" b="1" dirty="0"/>
              <a:t>INTERPRETACIÓN</a:t>
            </a:r>
            <a:endParaRPr lang="es-ES" sz="1400" dirty="0"/>
          </a:p>
          <a:p>
            <a:r>
              <a:rPr lang="es-EC" sz="1400" dirty="0"/>
              <a:t>El tamaño de la muestra fue de 57 encuestados realizados a las empresas de construcción, de los cuales el 75,40% respondieron a la pregunta en un </a:t>
            </a:r>
            <a:r>
              <a:rPr lang="es-EC" sz="1400" b="1" dirty="0"/>
              <a:t>“Si” </a:t>
            </a:r>
            <a:r>
              <a:rPr lang="es-EC" sz="1400" dirty="0"/>
              <a:t>dando a conocer que varias empresas de construcción desaparecieron en dichos periodos fue por el excesivo endeudamiento realizado en el Distrito Metropolitano de Quito</a:t>
            </a:r>
            <a:r>
              <a:rPr lang="es-EC" sz="1400" b="1" dirty="0"/>
              <a:t> </a:t>
            </a:r>
            <a:r>
              <a:rPr lang="es-EC" sz="1400" dirty="0"/>
              <a:t>y el 24,60%  restantes respondieron en un </a:t>
            </a:r>
            <a:r>
              <a:rPr lang="es-EC" sz="1400" b="1" dirty="0"/>
              <a:t>“No”.</a:t>
            </a:r>
            <a:endParaRPr lang="es-ES" sz="1400" dirty="0"/>
          </a:p>
        </p:txBody>
      </p:sp>
      <p:sp>
        <p:nvSpPr>
          <p:cNvPr id="9" name="CuadroTexto 1"/>
          <p:cNvSpPr txBox="1"/>
          <p:nvPr/>
        </p:nvSpPr>
        <p:spPr>
          <a:xfrm>
            <a:off x="5179014" y="307497"/>
            <a:ext cx="4928154" cy="646331"/>
          </a:xfrm>
          <a:prstGeom prst="rect">
            <a:avLst/>
          </a:prstGeom>
          <a:solidFill>
            <a:schemeClr val="accent2">
              <a:lumMod val="60000"/>
              <a:lumOff val="40000"/>
            </a:schemeClr>
          </a:solidFill>
        </p:spPr>
        <p:txBody>
          <a:bodyPr wrap="square" rtlCol="0">
            <a:spAutoFit/>
          </a:bodyPr>
          <a:lstStyle/>
          <a:p>
            <a:pPr marL="0" lvl="2" algn="ctr"/>
            <a:r>
              <a:rPr lang="es-EC" b="1" dirty="0" smtClean="0"/>
              <a:t>ANÁLIZAR CUALITATIVO DE LAS </a:t>
            </a:r>
            <a:r>
              <a:rPr lang="es-EC" b="1" dirty="0"/>
              <a:t>FRECUENCIAS </a:t>
            </a:r>
            <a:r>
              <a:rPr lang="es-EC" b="1" dirty="0" smtClean="0"/>
              <a:t> DEL SECTOR DE LA CONSTRUCCIÓN</a:t>
            </a:r>
            <a:endParaRPr lang="es-ES" b="1" dirty="0"/>
          </a:p>
        </p:txBody>
      </p:sp>
    </p:spTree>
    <p:extLst>
      <p:ext uri="{BB962C8B-B14F-4D97-AF65-F5344CB8AC3E}">
        <p14:creationId xmlns:p14="http://schemas.microsoft.com/office/powerpoint/2010/main" val="2363346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6"/>
          <p:cNvSpPr txBox="1"/>
          <p:nvPr/>
        </p:nvSpPr>
        <p:spPr>
          <a:xfrm>
            <a:off x="1196109" y="1200866"/>
            <a:ext cx="2540000" cy="369332"/>
          </a:xfrm>
          <a:prstGeom prst="rect">
            <a:avLst/>
          </a:prstGeom>
          <a:solidFill>
            <a:schemeClr val="accent2">
              <a:lumMod val="60000"/>
              <a:lumOff val="40000"/>
            </a:schemeClr>
          </a:solidFill>
        </p:spPr>
        <p:txBody>
          <a:bodyPr wrap="square" rtlCol="0">
            <a:spAutoFit/>
          </a:bodyPr>
          <a:lstStyle/>
          <a:p>
            <a:pPr marL="0" lvl="2"/>
            <a:r>
              <a:rPr lang="es-EC" b="1" dirty="0" smtClean="0"/>
              <a:t>Pregunta Nº 4</a:t>
            </a:r>
            <a:endParaRPr lang="es-ES" b="1" dirty="0"/>
          </a:p>
        </p:txBody>
      </p:sp>
      <p:sp>
        <p:nvSpPr>
          <p:cNvPr id="3" name="2 Rectángulo"/>
          <p:cNvSpPr/>
          <p:nvPr/>
        </p:nvSpPr>
        <p:spPr>
          <a:xfrm>
            <a:off x="1196109" y="1694980"/>
            <a:ext cx="10520403" cy="646331"/>
          </a:xfrm>
          <a:prstGeom prst="rect">
            <a:avLst/>
          </a:prstGeom>
        </p:spPr>
        <p:txBody>
          <a:bodyPr wrap="square">
            <a:spAutoFit/>
          </a:bodyPr>
          <a:lstStyle/>
          <a:p>
            <a:r>
              <a:rPr lang="es-EC" b="1" dirty="0"/>
              <a:t>Cree Usted  que las ventas obtenidas por las empresas de construcción  en dichos periodos tienen como política  absorber  los gastos operativos  para un crecimiento sostenible de las ventas</a:t>
            </a: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4215538876"/>
              </p:ext>
            </p:extLst>
          </p:nvPr>
        </p:nvGraphicFramePr>
        <p:xfrm>
          <a:off x="1296924" y="2411042"/>
          <a:ext cx="4956095" cy="1443736"/>
        </p:xfrm>
        <a:graphic>
          <a:graphicData uri="http://schemas.openxmlformats.org/drawingml/2006/table">
            <a:tbl>
              <a:tblPr>
                <a:tableStyleId>{5C22544A-7EE6-4342-B048-85BDC9FD1C3A}</a:tableStyleId>
              </a:tblPr>
              <a:tblGrid>
                <a:gridCol w="661060"/>
                <a:gridCol w="766904"/>
                <a:gridCol w="766904"/>
                <a:gridCol w="920409"/>
                <a:gridCol w="920409"/>
                <a:gridCol w="920409"/>
              </a:tblGrid>
              <a:tr h="0">
                <a:tc gridSpan="2">
                  <a:txBody>
                    <a:bodyPr/>
                    <a:lstStyle/>
                    <a:p>
                      <a:pPr algn="just">
                        <a:lnSpc>
                          <a:spcPct val="115000"/>
                        </a:lnSpc>
                        <a:spcAft>
                          <a:spcPts val="1000"/>
                        </a:spcAft>
                      </a:pPr>
                      <a:r>
                        <a:rPr lang="es-EC" sz="1200">
                          <a:effectLst/>
                        </a:rPr>
                        <a:t> </a:t>
                      </a:r>
                      <a:endParaRPr lang="es-ES" sz="110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gn="just">
                        <a:lnSpc>
                          <a:spcPts val="1600"/>
                        </a:lnSpc>
                        <a:spcAft>
                          <a:spcPts val="1000"/>
                        </a:spcAft>
                      </a:pPr>
                      <a:r>
                        <a:rPr lang="es-EC" sz="1200">
                          <a:effectLst/>
                        </a:rPr>
                        <a:t>Frecuencia</a:t>
                      </a:r>
                      <a:endParaRPr lang="es-ES" sz="11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a:t>
                      </a:r>
                      <a:endParaRPr lang="es-ES" sz="11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 válido</a:t>
                      </a:r>
                      <a:endParaRPr lang="es-ES" sz="11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 acumulado</a:t>
                      </a:r>
                      <a:endParaRPr lang="es-ES" sz="1100">
                        <a:effectLst/>
                        <a:latin typeface="Calibri"/>
                        <a:ea typeface="Calibri"/>
                        <a:cs typeface="Times New Roman"/>
                      </a:endParaRPr>
                    </a:p>
                  </a:txBody>
                  <a:tcPr marL="0" marR="0" marT="0" marB="0" anchor="b"/>
                </a:tc>
              </a:tr>
              <a:tr h="0">
                <a:tc rowSpan="3">
                  <a:txBody>
                    <a:bodyPr/>
                    <a:lstStyle/>
                    <a:p>
                      <a:pPr marL="38100" marR="38100" algn="just">
                        <a:lnSpc>
                          <a:spcPts val="1600"/>
                        </a:lnSpc>
                        <a:spcAft>
                          <a:spcPts val="1000"/>
                        </a:spcAft>
                      </a:pPr>
                      <a:r>
                        <a:rPr lang="es-EC" sz="1200">
                          <a:effectLst/>
                        </a:rPr>
                        <a:t>Válido</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Si</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35</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59,3</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61,4</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61,4</a:t>
                      </a:r>
                      <a:endParaRPr lang="es-ES" sz="11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just">
                        <a:lnSpc>
                          <a:spcPts val="1600"/>
                        </a:lnSpc>
                        <a:spcAft>
                          <a:spcPts val="1000"/>
                        </a:spcAft>
                      </a:pPr>
                      <a:r>
                        <a:rPr lang="es-EC" sz="1200">
                          <a:effectLst/>
                        </a:rPr>
                        <a:t>No</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22</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37,3</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38,6</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1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just">
                        <a:lnSpc>
                          <a:spcPts val="1600"/>
                        </a:lnSpc>
                        <a:spcAft>
                          <a:spcPts val="1000"/>
                        </a:spcAft>
                      </a:pPr>
                      <a:r>
                        <a:rPr lang="es-EC" sz="1200">
                          <a:effectLst/>
                        </a:rPr>
                        <a:t>Total</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57</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96,6</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1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100">
                        <a:effectLst/>
                        <a:latin typeface="Calibri"/>
                        <a:ea typeface="Calibri"/>
                        <a:cs typeface="Times New Roman"/>
                      </a:endParaRPr>
                    </a:p>
                  </a:txBody>
                  <a:tcPr marL="0" marR="0" marT="0" marB="0" anchor="ctr"/>
                </a:tc>
              </a:tr>
              <a:tr h="0">
                <a:tc>
                  <a:txBody>
                    <a:bodyPr/>
                    <a:lstStyle/>
                    <a:p>
                      <a:pPr marL="38100" marR="38100" algn="just">
                        <a:lnSpc>
                          <a:spcPts val="1600"/>
                        </a:lnSpc>
                        <a:spcAft>
                          <a:spcPts val="1000"/>
                        </a:spcAft>
                      </a:pPr>
                      <a:r>
                        <a:rPr lang="es-EC" sz="1200">
                          <a:effectLst/>
                        </a:rPr>
                        <a:t>Perdidos</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Sistema</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2</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3,4</a:t>
                      </a:r>
                      <a:endParaRPr lang="es-ES" sz="11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100">
                        <a:effectLst/>
                        <a:latin typeface="Calibri"/>
                        <a:ea typeface="Calibri"/>
                        <a:cs typeface="Times New Roman"/>
                      </a:endParaRPr>
                    </a:p>
                  </a:txBody>
                  <a:tcPr marL="0" marR="0" marT="0" marB="0" anchor="ctr"/>
                </a:tc>
                <a:tc>
                  <a:txBody>
                    <a:bodyPr/>
                    <a:lstStyle/>
                    <a:p>
                      <a:pPr algn="just">
                        <a:lnSpc>
                          <a:spcPct val="115000"/>
                        </a:lnSpc>
                        <a:spcAft>
                          <a:spcPts val="1000"/>
                        </a:spcAft>
                      </a:pPr>
                      <a:r>
                        <a:rPr lang="es-EC" sz="1200">
                          <a:effectLst/>
                        </a:rPr>
                        <a:t> </a:t>
                      </a:r>
                      <a:endParaRPr lang="es-ES" sz="1100">
                        <a:effectLst/>
                        <a:latin typeface="Calibri"/>
                        <a:ea typeface="Calibri"/>
                        <a:cs typeface="Times New Roman"/>
                      </a:endParaRPr>
                    </a:p>
                  </a:txBody>
                  <a:tcPr marL="0" marR="0" marT="0" marB="0" anchor="ctr"/>
                </a:tc>
              </a:tr>
              <a:tr h="0">
                <a:tc gridSpan="2">
                  <a:txBody>
                    <a:bodyPr/>
                    <a:lstStyle/>
                    <a:p>
                      <a:pPr marL="38100" marR="38100" algn="just">
                        <a:lnSpc>
                          <a:spcPts val="1600"/>
                        </a:lnSpc>
                        <a:spcAft>
                          <a:spcPts val="1000"/>
                        </a:spcAft>
                      </a:pPr>
                      <a:r>
                        <a:rPr lang="es-EC" sz="1200">
                          <a:effectLst/>
                        </a:rPr>
                        <a:t>Total</a:t>
                      </a:r>
                      <a:endParaRPr lang="es-ES" sz="1100">
                        <a:effectLst/>
                        <a:latin typeface="Calibri"/>
                        <a:ea typeface="Calibri"/>
                        <a:cs typeface="Times New Roman"/>
                      </a:endParaRPr>
                    </a:p>
                  </a:txBody>
                  <a:tcPr marL="0" marR="0" marT="0" marB="0"/>
                </a:tc>
                <a:tc hMerge="1">
                  <a:txBody>
                    <a:bodyPr/>
                    <a:lstStyle/>
                    <a:p>
                      <a:endParaRPr lang="es-ES"/>
                    </a:p>
                  </a:txBody>
                  <a:tcPr/>
                </a:tc>
                <a:tc>
                  <a:txBody>
                    <a:bodyPr/>
                    <a:lstStyle/>
                    <a:p>
                      <a:pPr marL="38100" marR="38100" algn="just">
                        <a:lnSpc>
                          <a:spcPts val="1600"/>
                        </a:lnSpc>
                        <a:spcAft>
                          <a:spcPts val="1000"/>
                        </a:spcAft>
                      </a:pPr>
                      <a:r>
                        <a:rPr lang="es-EC" sz="1200">
                          <a:effectLst/>
                        </a:rPr>
                        <a:t>59</a:t>
                      </a:r>
                      <a:endParaRPr lang="es-ES" sz="11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1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100">
                        <a:effectLst/>
                        <a:latin typeface="Calibri"/>
                        <a:ea typeface="Calibri"/>
                        <a:cs typeface="Times New Roman"/>
                      </a:endParaRPr>
                    </a:p>
                  </a:txBody>
                  <a:tcPr marL="0" marR="0" marT="0" marB="0" anchor="ctr"/>
                </a:tc>
                <a:tc>
                  <a:txBody>
                    <a:bodyPr/>
                    <a:lstStyle/>
                    <a:p>
                      <a:pPr algn="just">
                        <a:lnSpc>
                          <a:spcPct val="115000"/>
                        </a:lnSpc>
                        <a:spcAft>
                          <a:spcPts val="1000"/>
                        </a:spcAft>
                      </a:pPr>
                      <a:r>
                        <a:rPr lang="es-EC" sz="1200" dirty="0">
                          <a:effectLst/>
                        </a:rPr>
                        <a:t> </a:t>
                      </a:r>
                      <a:endParaRPr lang="es-ES" sz="1100" dirty="0">
                        <a:effectLst/>
                        <a:latin typeface="Calibri"/>
                        <a:ea typeface="Calibri"/>
                        <a:cs typeface="Times New Roman"/>
                      </a:endParaRPr>
                    </a:p>
                  </a:txBody>
                  <a:tcPr marL="0" marR="0" marT="0" marB="0" anchor="ctr"/>
                </a:tc>
              </a:tr>
            </a:tbl>
          </a:graphicData>
        </a:graphic>
      </p:graphicFrame>
      <p:pic>
        <p:nvPicPr>
          <p:cNvPr id="7" name="6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3280" y="2365695"/>
            <a:ext cx="3328416" cy="1950273"/>
          </a:xfrm>
          <a:prstGeom prst="rect">
            <a:avLst/>
          </a:prstGeom>
          <a:noFill/>
          <a:ln>
            <a:noFill/>
          </a:ln>
        </p:spPr>
      </p:pic>
      <p:sp>
        <p:nvSpPr>
          <p:cNvPr id="8" name="7 Rectángulo"/>
          <p:cNvSpPr/>
          <p:nvPr/>
        </p:nvSpPr>
        <p:spPr>
          <a:xfrm>
            <a:off x="1275356" y="4389120"/>
            <a:ext cx="9922995" cy="1169551"/>
          </a:xfrm>
          <a:prstGeom prst="rect">
            <a:avLst/>
          </a:prstGeom>
        </p:spPr>
        <p:txBody>
          <a:bodyPr wrap="square">
            <a:spAutoFit/>
          </a:bodyPr>
          <a:lstStyle/>
          <a:p>
            <a:r>
              <a:rPr lang="es-EC" sz="1400" b="1" dirty="0"/>
              <a:t>INTERPRETACIÓN</a:t>
            </a:r>
            <a:endParaRPr lang="es-ES" sz="1400" dirty="0"/>
          </a:p>
          <a:p>
            <a:r>
              <a:rPr lang="es-EC" sz="1400" dirty="0"/>
              <a:t>El tamaño de la muestra fue de 57 encuestados realizados a las empresas de construcción, de los cuales el 61,40% respondieron a la pregunta en un </a:t>
            </a:r>
            <a:r>
              <a:rPr lang="es-EC" sz="1400" b="1" dirty="0"/>
              <a:t>“Si”  </a:t>
            </a:r>
            <a:r>
              <a:rPr lang="es-EC" sz="1400" dirty="0"/>
              <a:t>las ventas obtenidas por las empresas de construcción  en dichos periodos tiene como política  absorber  los gastos operativos  para un crecimiento sostenible de las ventas en el Distrito Metropolitano de Quito y el 38,60%  restantes respondieron en un </a:t>
            </a:r>
            <a:r>
              <a:rPr lang="es-EC" sz="1400" b="1" dirty="0"/>
              <a:t>“No”.</a:t>
            </a:r>
            <a:endParaRPr lang="es-ES" sz="1400" dirty="0"/>
          </a:p>
        </p:txBody>
      </p:sp>
      <p:sp>
        <p:nvSpPr>
          <p:cNvPr id="9" name="CuadroTexto 1"/>
          <p:cNvSpPr txBox="1"/>
          <p:nvPr/>
        </p:nvSpPr>
        <p:spPr>
          <a:xfrm>
            <a:off x="5179014" y="307497"/>
            <a:ext cx="4928154" cy="646331"/>
          </a:xfrm>
          <a:prstGeom prst="rect">
            <a:avLst/>
          </a:prstGeom>
          <a:solidFill>
            <a:schemeClr val="accent2">
              <a:lumMod val="60000"/>
              <a:lumOff val="40000"/>
            </a:schemeClr>
          </a:solidFill>
        </p:spPr>
        <p:txBody>
          <a:bodyPr wrap="square" rtlCol="0">
            <a:spAutoFit/>
          </a:bodyPr>
          <a:lstStyle/>
          <a:p>
            <a:pPr marL="0" lvl="2" algn="ctr"/>
            <a:r>
              <a:rPr lang="es-EC" b="1" dirty="0" smtClean="0"/>
              <a:t>ANÁLIZAR CUALITATIVO DE LAS </a:t>
            </a:r>
            <a:r>
              <a:rPr lang="es-EC" b="1" dirty="0"/>
              <a:t>FRECUENCIAS </a:t>
            </a:r>
            <a:r>
              <a:rPr lang="es-EC" b="1" dirty="0" smtClean="0"/>
              <a:t> DEL SECTOR DE LA CONSTRUCCIÓN</a:t>
            </a:r>
            <a:endParaRPr lang="es-ES" b="1" dirty="0"/>
          </a:p>
        </p:txBody>
      </p:sp>
    </p:spTree>
    <p:extLst>
      <p:ext uri="{BB962C8B-B14F-4D97-AF65-F5344CB8AC3E}">
        <p14:creationId xmlns:p14="http://schemas.microsoft.com/office/powerpoint/2010/main" val="151124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6"/>
          <p:cNvSpPr txBox="1"/>
          <p:nvPr/>
        </p:nvSpPr>
        <p:spPr>
          <a:xfrm>
            <a:off x="1196109" y="1200866"/>
            <a:ext cx="2540000" cy="369332"/>
          </a:xfrm>
          <a:prstGeom prst="rect">
            <a:avLst/>
          </a:prstGeom>
          <a:solidFill>
            <a:schemeClr val="accent2">
              <a:lumMod val="60000"/>
              <a:lumOff val="40000"/>
            </a:schemeClr>
          </a:solidFill>
        </p:spPr>
        <p:txBody>
          <a:bodyPr wrap="square" rtlCol="0">
            <a:spAutoFit/>
          </a:bodyPr>
          <a:lstStyle/>
          <a:p>
            <a:pPr marL="0" lvl="2"/>
            <a:r>
              <a:rPr lang="es-EC" b="1" dirty="0" smtClean="0"/>
              <a:t>Pregunta Nº 5</a:t>
            </a:r>
            <a:endParaRPr lang="es-ES" b="1" dirty="0"/>
          </a:p>
        </p:txBody>
      </p:sp>
      <p:sp>
        <p:nvSpPr>
          <p:cNvPr id="3" name="2 Rectángulo"/>
          <p:cNvSpPr/>
          <p:nvPr/>
        </p:nvSpPr>
        <p:spPr>
          <a:xfrm>
            <a:off x="1196109" y="1768132"/>
            <a:ext cx="10569171" cy="646331"/>
          </a:xfrm>
          <a:prstGeom prst="rect">
            <a:avLst/>
          </a:prstGeom>
        </p:spPr>
        <p:txBody>
          <a:bodyPr wrap="square">
            <a:spAutoFit/>
          </a:bodyPr>
          <a:lstStyle/>
          <a:p>
            <a:pPr lvl="0"/>
            <a:r>
              <a:rPr lang="es-EC" b="1" dirty="0"/>
              <a:t>Cree Usted que se está controlando los costos y gastos que debe incurrir para medir la eficiencia de la administración de la empresa en relación a los materiales e instrumentos a utilizar en la construcción.</a:t>
            </a: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662115217"/>
              </p:ext>
            </p:extLst>
          </p:nvPr>
        </p:nvGraphicFramePr>
        <p:xfrm>
          <a:off x="1196109" y="2487615"/>
          <a:ext cx="5891785" cy="1443736"/>
        </p:xfrm>
        <a:graphic>
          <a:graphicData uri="http://schemas.openxmlformats.org/drawingml/2006/table">
            <a:tbl>
              <a:tblPr>
                <a:tableStyleId>{5C22544A-7EE6-4342-B048-85BDC9FD1C3A}</a:tableStyleId>
              </a:tblPr>
              <a:tblGrid>
                <a:gridCol w="838991"/>
                <a:gridCol w="974501"/>
                <a:gridCol w="974501"/>
                <a:gridCol w="1168930"/>
                <a:gridCol w="1168930"/>
                <a:gridCol w="765932"/>
              </a:tblGrid>
              <a:tr h="194686">
                <a:tc gridSpan="2">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gn="just">
                        <a:lnSpc>
                          <a:spcPts val="1600"/>
                        </a:lnSpc>
                        <a:spcAft>
                          <a:spcPts val="1000"/>
                        </a:spcAft>
                      </a:pPr>
                      <a:r>
                        <a:rPr lang="es-EC" sz="1200">
                          <a:effectLst/>
                        </a:rPr>
                        <a:t>Frecuencia</a:t>
                      </a:r>
                      <a:endParaRPr lang="es-ES" sz="12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a:t>
                      </a:r>
                      <a:endParaRPr lang="es-ES" sz="12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 válido</a:t>
                      </a:r>
                      <a:endParaRPr lang="es-ES" sz="1200">
                        <a:effectLst/>
                        <a:latin typeface="Calibri"/>
                        <a:ea typeface="Calibri"/>
                        <a:cs typeface="Times New Roman"/>
                      </a:endParaRPr>
                    </a:p>
                  </a:txBody>
                  <a:tcPr marL="0" marR="0" marT="0" marB="0" anchor="b"/>
                </a:tc>
                <a:tc>
                  <a:txBody>
                    <a:bodyPr/>
                    <a:lstStyle/>
                    <a:p>
                      <a:pPr marL="38100" marR="38100" algn="just">
                        <a:lnSpc>
                          <a:spcPts val="1600"/>
                        </a:lnSpc>
                        <a:spcAft>
                          <a:spcPts val="1000"/>
                        </a:spcAft>
                      </a:pPr>
                      <a:r>
                        <a:rPr lang="es-EC" sz="1200">
                          <a:effectLst/>
                        </a:rPr>
                        <a:t>Porcentaje acumulado</a:t>
                      </a:r>
                      <a:endParaRPr lang="es-ES" sz="1200">
                        <a:effectLst/>
                        <a:latin typeface="Calibri"/>
                        <a:ea typeface="Calibri"/>
                        <a:cs typeface="Times New Roman"/>
                      </a:endParaRPr>
                    </a:p>
                  </a:txBody>
                  <a:tcPr marL="0" marR="0" marT="0" marB="0" anchor="b"/>
                </a:tc>
              </a:tr>
              <a:tr h="194686">
                <a:tc rowSpan="3">
                  <a:txBody>
                    <a:bodyPr/>
                    <a:lstStyle/>
                    <a:p>
                      <a:pPr marL="38100" marR="38100" algn="just">
                        <a:lnSpc>
                          <a:spcPts val="1600"/>
                        </a:lnSpc>
                        <a:spcAft>
                          <a:spcPts val="1000"/>
                        </a:spcAft>
                      </a:pPr>
                      <a:r>
                        <a:rPr lang="es-EC" sz="1200">
                          <a:effectLst/>
                        </a:rPr>
                        <a:t>Válido</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Si</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25</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42,4</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43,9</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43,9</a:t>
                      </a:r>
                      <a:endParaRPr lang="es-ES" sz="1200">
                        <a:effectLst/>
                        <a:latin typeface="Calibri"/>
                        <a:ea typeface="Calibri"/>
                        <a:cs typeface="Times New Roman"/>
                      </a:endParaRPr>
                    </a:p>
                  </a:txBody>
                  <a:tcPr marL="0" marR="0" marT="0" marB="0"/>
                </a:tc>
              </a:tr>
              <a:tr h="194686">
                <a:tc vMerge="1">
                  <a:txBody>
                    <a:bodyPr/>
                    <a:lstStyle/>
                    <a:p>
                      <a:endParaRPr lang="es-ES"/>
                    </a:p>
                  </a:txBody>
                  <a:tcPr/>
                </a:tc>
                <a:tc>
                  <a:txBody>
                    <a:bodyPr/>
                    <a:lstStyle/>
                    <a:p>
                      <a:pPr marL="38100" marR="38100" algn="just">
                        <a:lnSpc>
                          <a:spcPts val="1600"/>
                        </a:lnSpc>
                        <a:spcAft>
                          <a:spcPts val="1000"/>
                        </a:spcAft>
                      </a:pPr>
                      <a:r>
                        <a:rPr lang="es-EC" sz="1200">
                          <a:effectLst/>
                        </a:rPr>
                        <a:t>No</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32</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54,2</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56,1</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200">
                        <a:effectLst/>
                        <a:latin typeface="Calibri"/>
                        <a:ea typeface="Calibri"/>
                        <a:cs typeface="Times New Roman"/>
                      </a:endParaRPr>
                    </a:p>
                  </a:txBody>
                  <a:tcPr marL="0" marR="0" marT="0" marB="0"/>
                </a:tc>
              </a:tr>
              <a:tr h="194686">
                <a:tc vMerge="1">
                  <a:txBody>
                    <a:bodyPr/>
                    <a:lstStyle/>
                    <a:p>
                      <a:endParaRPr lang="es-ES"/>
                    </a:p>
                  </a:txBody>
                  <a:tcPr/>
                </a:tc>
                <a:tc>
                  <a:txBody>
                    <a:bodyPr/>
                    <a:lstStyle/>
                    <a:p>
                      <a:pPr marL="38100" marR="38100" algn="just">
                        <a:lnSpc>
                          <a:spcPts val="1600"/>
                        </a:lnSpc>
                        <a:spcAft>
                          <a:spcPts val="1000"/>
                        </a:spcAft>
                      </a:pPr>
                      <a:r>
                        <a:rPr lang="es-EC" sz="1200">
                          <a:effectLst/>
                        </a:rPr>
                        <a:t>Total</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57</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96,6</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2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r>
              <a:tr h="194686">
                <a:tc>
                  <a:txBody>
                    <a:bodyPr/>
                    <a:lstStyle/>
                    <a:p>
                      <a:pPr marL="38100" marR="38100" algn="just">
                        <a:lnSpc>
                          <a:spcPts val="1600"/>
                        </a:lnSpc>
                        <a:spcAft>
                          <a:spcPts val="1000"/>
                        </a:spcAft>
                      </a:pPr>
                      <a:r>
                        <a:rPr lang="es-EC" sz="1200">
                          <a:effectLst/>
                        </a:rPr>
                        <a:t>Perdidos</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Sistema</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2</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3,4</a:t>
                      </a:r>
                      <a:endParaRPr lang="es-ES" sz="12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r>
              <a:tr h="194686">
                <a:tc gridSpan="2">
                  <a:txBody>
                    <a:bodyPr/>
                    <a:lstStyle/>
                    <a:p>
                      <a:pPr marL="38100" marR="38100" algn="just">
                        <a:lnSpc>
                          <a:spcPts val="1600"/>
                        </a:lnSpc>
                        <a:spcAft>
                          <a:spcPts val="1000"/>
                        </a:spcAft>
                      </a:pPr>
                      <a:r>
                        <a:rPr lang="es-EC" sz="1200">
                          <a:effectLst/>
                        </a:rPr>
                        <a:t>Total</a:t>
                      </a:r>
                      <a:endParaRPr lang="es-ES" sz="1200">
                        <a:effectLst/>
                        <a:latin typeface="Calibri"/>
                        <a:ea typeface="Calibri"/>
                        <a:cs typeface="Times New Roman"/>
                      </a:endParaRPr>
                    </a:p>
                  </a:txBody>
                  <a:tcPr marL="0" marR="0" marT="0" marB="0"/>
                </a:tc>
                <a:tc hMerge="1">
                  <a:txBody>
                    <a:bodyPr/>
                    <a:lstStyle/>
                    <a:p>
                      <a:endParaRPr lang="es-ES"/>
                    </a:p>
                  </a:txBody>
                  <a:tcPr/>
                </a:tc>
                <a:tc>
                  <a:txBody>
                    <a:bodyPr/>
                    <a:lstStyle/>
                    <a:p>
                      <a:pPr marL="38100" marR="38100" algn="just">
                        <a:lnSpc>
                          <a:spcPts val="1600"/>
                        </a:lnSpc>
                        <a:spcAft>
                          <a:spcPts val="1000"/>
                        </a:spcAft>
                      </a:pPr>
                      <a:r>
                        <a:rPr lang="es-EC" sz="1200">
                          <a:effectLst/>
                        </a:rPr>
                        <a:t>59</a:t>
                      </a:r>
                      <a:endParaRPr lang="es-ES" sz="1200">
                        <a:effectLst/>
                        <a:latin typeface="Calibri"/>
                        <a:ea typeface="Calibri"/>
                        <a:cs typeface="Times New Roman"/>
                      </a:endParaRPr>
                    </a:p>
                  </a:txBody>
                  <a:tcPr marL="0" marR="0" marT="0" marB="0"/>
                </a:tc>
                <a:tc>
                  <a:txBody>
                    <a:bodyPr/>
                    <a:lstStyle/>
                    <a:p>
                      <a:pPr marL="38100" marR="38100" algn="just">
                        <a:lnSpc>
                          <a:spcPts val="1600"/>
                        </a:lnSpc>
                        <a:spcAft>
                          <a:spcPts val="1000"/>
                        </a:spcAft>
                      </a:pPr>
                      <a:r>
                        <a:rPr lang="es-EC" sz="1200">
                          <a:effectLst/>
                        </a:rPr>
                        <a:t>100,0</a:t>
                      </a:r>
                      <a:endParaRPr lang="es-ES" sz="1200">
                        <a:effectLst/>
                        <a:latin typeface="Calibri"/>
                        <a:ea typeface="Calibri"/>
                        <a:cs typeface="Times New Roman"/>
                      </a:endParaRPr>
                    </a:p>
                  </a:txBody>
                  <a:tcPr marL="0" marR="0" marT="0" marB="0"/>
                </a:tc>
                <a:tc>
                  <a:txBody>
                    <a:bodyPr/>
                    <a:lstStyle/>
                    <a:p>
                      <a:pPr algn="just">
                        <a:lnSpc>
                          <a:spcPct val="115000"/>
                        </a:lnSpc>
                        <a:spcAft>
                          <a:spcPts val="1000"/>
                        </a:spcAft>
                      </a:pPr>
                      <a:r>
                        <a:rPr lang="es-EC" sz="1200">
                          <a:effectLst/>
                        </a:rPr>
                        <a:t> </a:t>
                      </a:r>
                      <a:endParaRPr lang="es-ES" sz="1200">
                        <a:effectLst/>
                        <a:latin typeface="Calibri"/>
                        <a:ea typeface="Calibri"/>
                        <a:cs typeface="Times New Roman"/>
                      </a:endParaRPr>
                    </a:p>
                  </a:txBody>
                  <a:tcPr marL="0" marR="0" marT="0" marB="0" anchor="ctr"/>
                </a:tc>
                <a:tc>
                  <a:txBody>
                    <a:bodyPr/>
                    <a:lstStyle/>
                    <a:p>
                      <a:pPr algn="just">
                        <a:lnSpc>
                          <a:spcPct val="115000"/>
                        </a:lnSpc>
                        <a:spcAft>
                          <a:spcPts val="1000"/>
                        </a:spcAft>
                      </a:pPr>
                      <a:r>
                        <a:rPr lang="es-EC" sz="1200" dirty="0">
                          <a:effectLst/>
                        </a:rPr>
                        <a:t> </a:t>
                      </a:r>
                      <a:endParaRPr lang="es-ES" sz="1200" dirty="0">
                        <a:effectLst/>
                        <a:latin typeface="Calibri"/>
                        <a:ea typeface="Calibri"/>
                        <a:cs typeface="Times New Roman"/>
                      </a:endParaRPr>
                    </a:p>
                  </a:txBody>
                  <a:tcPr marL="0" marR="0" marT="0" marB="0" anchor="ctr"/>
                </a:tc>
              </a:tr>
            </a:tbl>
          </a:graphicData>
        </a:graphic>
      </p:graphicFrame>
      <p:pic>
        <p:nvPicPr>
          <p:cNvPr id="7" name="6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7664" y="2414463"/>
            <a:ext cx="3289363" cy="2082736"/>
          </a:xfrm>
          <a:prstGeom prst="rect">
            <a:avLst/>
          </a:prstGeom>
          <a:noFill/>
          <a:ln>
            <a:noFill/>
          </a:ln>
        </p:spPr>
      </p:pic>
      <p:sp>
        <p:nvSpPr>
          <p:cNvPr id="8" name="7 Rectángulo"/>
          <p:cNvSpPr/>
          <p:nvPr/>
        </p:nvSpPr>
        <p:spPr>
          <a:xfrm>
            <a:off x="1183916" y="4420630"/>
            <a:ext cx="10081491" cy="1169551"/>
          </a:xfrm>
          <a:prstGeom prst="rect">
            <a:avLst/>
          </a:prstGeom>
        </p:spPr>
        <p:txBody>
          <a:bodyPr wrap="square">
            <a:spAutoFit/>
          </a:bodyPr>
          <a:lstStyle/>
          <a:p>
            <a:r>
              <a:rPr lang="es-EC" sz="1400" b="1" dirty="0"/>
              <a:t>INTERPRETACIÓN</a:t>
            </a:r>
            <a:endParaRPr lang="es-ES" sz="1400" dirty="0"/>
          </a:p>
          <a:p>
            <a:r>
              <a:rPr lang="es-EC" sz="1400" dirty="0"/>
              <a:t>El tamaño de la muestra fue de 57 encuestados realizados a las empresas de construcción, de los cuales el 43,90% respondieron a la pregunta en un “Si” y el 56,10%  restantes respondieron en un “No” Cree que se está controlando los costos y gastos que debe incurrir para medir la eficiencia de la administración de la empresa en relación a los materiales e instrumentos a utilizar en la construcción en el D.M.Q.</a:t>
            </a:r>
            <a:endParaRPr lang="es-ES" sz="1400" dirty="0"/>
          </a:p>
        </p:txBody>
      </p:sp>
      <p:sp>
        <p:nvSpPr>
          <p:cNvPr id="9" name="CuadroTexto 1"/>
          <p:cNvSpPr txBox="1"/>
          <p:nvPr/>
        </p:nvSpPr>
        <p:spPr>
          <a:xfrm>
            <a:off x="5142438" y="307497"/>
            <a:ext cx="4928154" cy="646331"/>
          </a:xfrm>
          <a:prstGeom prst="rect">
            <a:avLst/>
          </a:prstGeom>
          <a:solidFill>
            <a:schemeClr val="accent2">
              <a:lumMod val="60000"/>
              <a:lumOff val="40000"/>
            </a:schemeClr>
          </a:solidFill>
        </p:spPr>
        <p:txBody>
          <a:bodyPr wrap="square" rtlCol="0">
            <a:spAutoFit/>
          </a:bodyPr>
          <a:lstStyle/>
          <a:p>
            <a:pPr marL="0" lvl="2" algn="ctr"/>
            <a:r>
              <a:rPr lang="es-EC" b="1" dirty="0" smtClean="0"/>
              <a:t>ANÁLIZAR CUALITATIVO DE LAS </a:t>
            </a:r>
            <a:r>
              <a:rPr lang="es-EC" b="1" dirty="0"/>
              <a:t>FRECUENCIAS </a:t>
            </a:r>
            <a:r>
              <a:rPr lang="es-EC" b="1" dirty="0" smtClean="0"/>
              <a:t> DEL SECTOR DE LA CONSTRUCCIÓN</a:t>
            </a:r>
            <a:endParaRPr lang="es-ES" b="1" dirty="0"/>
          </a:p>
        </p:txBody>
      </p:sp>
    </p:spTree>
    <p:extLst>
      <p:ext uri="{BB962C8B-B14F-4D97-AF65-F5344CB8AC3E}">
        <p14:creationId xmlns:p14="http://schemas.microsoft.com/office/powerpoint/2010/main" val="2016010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6" name="Rectángulo 5"/>
          <p:cNvSpPr/>
          <p:nvPr/>
        </p:nvSpPr>
        <p:spPr>
          <a:xfrm>
            <a:off x="1131454" y="1826976"/>
            <a:ext cx="10746509" cy="729430"/>
          </a:xfrm>
          <a:prstGeom prst="rect">
            <a:avLst/>
          </a:prstGeom>
        </p:spPr>
        <p:txBody>
          <a:bodyPr wrap="square">
            <a:spAutoFit/>
          </a:bodyPr>
          <a:lstStyle/>
          <a:p>
            <a:pPr marR="38100" lvl="0" algn="just">
              <a:lnSpc>
                <a:spcPct val="115000"/>
              </a:lnSpc>
              <a:spcAft>
                <a:spcPts val="0"/>
              </a:spcAft>
            </a:pPr>
            <a:r>
              <a:rPr lang="es-EC" b="1" dirty="0">
                <a:solidFill>
                  <a:srgbClr val="010205"/>
                </a:solidFill>
                <a:latin typeface="Times New Roman" panose="02020603050405020304" pitchFamily="18" charset="0"/>
                <a:ea typeface="Calibri" panose="020F0502020204030204" pitchFamily="34" charset="0"/>
                <a:cs typeface="Times New Roman" panose="02020603050405020304" pitchFamily="18" charset="0"/>
              </a:rPr>
              <a:t>Está dispuesto a proponer estrategias de acción para mejorar los niveles de liquidez en el sector de construcción de viviendas</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p:cNvSpPr txBox="1"/>
          <p:nvPr/>
        </p:nvSpPr>
        <p:spPr>
          <a:xfrm>
            <a:off x="1196109" y="1200866"/>
            <a:ext cx="2540000" cy="369332"/>
          </a:xfrm>
          <a:prstGeom prst="rect">
            <a:avLst/>
          </a:prstGeom>
          <a:solidFill>
            <a:schemeClr val="accent2">
              <a:lumMod val="60000"/>
              <a:lumOff val="40000"/>
            </a:schemeClr>
          </a:solidFill>
        </p:spPr>
        <p:txBody>
          <a:bodyPr wrap="square" rtlCol="0">
            <a:spAutoFit/>
          </a:bodyPr>
          <a:lstStyle/>
          <a:p>
            <a:pPr marL="0" lvl="2"/>
            <a:r>
              <a:rPr lang="es-EC" b="1" dirty="0" smtClean="0"/>
              <a:t>Pregunta Nº 6</a:t>
            </a:r>
            <a:endParaRPr lang="es-ES" b="1" dirty="0"/>
          </a:p>
        </p:txBody>
      </p:sp>
      <p:graphicFrame>
        <p:nvGraphicFramePr>
          <p:cNvPr id="8" name="Tabla 7"/>
          <p:cNvGraphicFramePr>
            <a:graphicFrameLocks noGrp="1"/>
          </p:cNvGraphicFramePr>
          <p:nvPr>
            <p:extLst>
              <p:ext uri="{D42A27DB-BD31-4B8C-83A1-F6EECF244321}">
                <p14:modId xmlns:p14="http://schemas.microsoft.com/office/powerpoint/2010/main" val="4223782698"/>
              </p:ext>
            </p:extLst>
          </p:nvPr>
        </p:nvGraphicFramePr>
        <p:xfrm>
          <a:off x="1196108" y="2613033"/>
          <a:ext cx="5009619" cy="1443736"/>
        </p:xfrm>
        <a:graphic>
          <a:graphicData uri="http://schemas.openxmlformats.org/drawingml/2006/table">
            <a:tbl>
              <a:tblPr>
                <a:tableStyleId>{5C22544A-7EE6-4342-B048-85BDC9FD1C3A}</a:tableStyleId>
              </a:tblPr>
              <a:tblGrid>
                <a:gridCol w="668200"/>
                <a:gridCol w="775186"/>
                <a:gridCol w="775186"/>
                <a:gridCol w="930349"/>
                <a:gridCol w="930349"/>
                <a:gridCol w="930349"/>
              </a:tblGrid>
              <a:tr h="0">
                <a:tc gridSpan="2">
                  <a:txBody>
                    <a:bodyPr/>
                    <a:lstStyle/>
                    <a:p>
                      <a:pPr algn="just">
                        <a:lnSpc>
                          <a:spcPct val="115000"/>
                        </a:lnSpc>
                        <a:spcAft>
                          <a:spcPts val="1000"/>
                        </a:spcAft>
                      </a:pPr>
                      <a:r>
                        <a:rPr lang="es-EC" sz="12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S"/>
                    </a:p>
                  </a:txBody>
                  <a:tcPr/>
                </a:tc>
                <a:tc>
                  <a:txBody>
                    <a:bodyPr/>
                    <a:lstStyle/>
                    <a:p>
                      <a:pPr marL="38100" marR="38100" algn="just">
                        <a:lnSpc>
                          <a:spcPts val="1600"/>
                        </a:lnSpc>
                        <a:spcAft>
                          <a:spcPts val="1000"/>
                        </a:spcAft>
                      </a:pPr>
                      <a:r>
                        <a:rPr lang="es-EC" sz="1200">
                          <a:effectLst/>
                        </a:rPr>
                        <a:t>Frecuencia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ts val="1600"/>
                        </a:lnSpc>
                        <a:spcAft>
                          <a:spcPts val="1000"/>
                        </a:spcAft>
                      </a:pPr>
                      <a:r>
                        <a:rPr lang="es-EC" sz="1200">
                          <a:effectLst/>
                        </a:rPr>
                        <a:t>Porcentaje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ts val="1600"/>
                        </a:lnSpc>
                        <a:spcAft>
                          <a:spcPts val="1000"/>
                        </a:spcAft>
                      </a:pPr>
                      <a:r>
                        <a:rPr lang="es-EC" sz="1200">
                          <a:effectLst/>
                        </a:rPr>
                        <a:t>Porcentaje válido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just">
                        <a:lnSpc>
                          <a:spcPts val="1600"/>
                        </a:lnSpc>
                        <a:spcAft>
                          <a:spcPts val="1000"/>
                        </a:spcAft>
                      </a:pPr>
                      <a:r>
                        <a:rPr lang="es-EC" sz="1200">
                          <a:effectLst/>
                        </a:rPr>
                        <a:t>Porcentaje acumulado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0">
                <a:tc rowSpan="3">
                  <a:txBody>
                    <a:bodyPr/>
                    <a:lstStyle/>
                    <a:p>
                      <a:pPr marL="38100" marR="38100" algn="just">
                        <a:lnSpc>
                          <a:spcPts val="1600"/>
                        </a:lnSpc>
                        <a:spcAft>
                          <a:spcPts val="1000"/>
                        </a:spcAft>
                      </a:pPr>
                      <a:r>
                        <a:rPr lang="es-EC" sz="1200">
                          <a:effectLst/>
                        </a:rPr>
                        <a:t>Válido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Si</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32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54,2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56,1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56,1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endParaRPr lang="es-ES"/>
                    </a:p>
                  </a:txBody>
                  <a:tcPr/>
                </a:tc>
                <a:tc>
                  <a:txBody>
                    <a:bodyPr/>
                    <a:lstStyle/>
                    <a:p>
                      <a:pPr marL="38100" marR="38100" algn="just">
                        <a:lnSpc>
                          <a:spcPts val="1600"/>
                        </a:lnSpc>
                        <a:spcAft>
                          <a:spcPts val="1000"/>
                        </a:spcAft>
                      </a:pPr>
                      <a:r>
                        <a:rPr lang="es-EC" sz="1200">
                          <a:effectLst/>
                        </a:rPr>
                        <a:t>No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dirty="0">
                          <a:effectLst/>
                        </a:rPr>
                        <a:t>25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42,4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43,9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100,0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endParaRPr lang="es-ES"/>
                    </a:p>
                  </a:txBody>
                  <a:tcPr/>
                </a:tc>
                <a:tc>
                  <a:txBody>
                    <a:bodyPr/>
                    <a:lstStyle/>
                    <a:p>
                      <a:pPr marL="38100" marR="38100" algn="just">
                        <a:lnSpc>
                          <a:spcPts val="1600"/>
                        </a:lnSpc>
                        <a:spcAft>
                          <a:spcPts val="1000"/>
                        </a:spcAft>
                      </a:pPr>
                      <a:r>
                        <a:rPr lang="es-EC" sz="1200">
                          <a:effectLst/>
                        </a:rPr>
                        <a:t>Total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57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96,6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100,0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15000"/>
                        </a:lnSpc>
                        <a:spcAft>
                          <a:spcPts val="1000"/>
                        </a:spcAft>
                      </a:pPr>
                      <a:r>
                        <a:rPr lang="es-EC" sz="12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0">
                <a:tc>
                  <a:txBody>
                    <a:bodyPr/>
                    <a:lstStyle/>
                    <a:p>
                      <a:pPr marL="38100" marR="38100" algn="just">
                        <a:lnSpc>
                          <a:spcPts val="1600"/>
                        </a:lnSpc>
                        <a:spcAft>
                          <a:spcPts val="1000"/>
                        </a:spcAft>
                      </a:pPr>
                      <a:r>
                        <a:rPr lang="es-EC" sz="1200">
                          <a:effectLst/>
                        </a:rPr>
                        <a:t>Perdidos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Sistema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3,4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15000"/>
                        </a:lnSpc>
                        <a:spcAft>
                          <a:spcPts val="1000"/>
                        </a:spcAft>
                      </a:pPr>
                      <a:r>
                        <a:rPr lang="es-EC" sz="12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1000"/>
                        </a:spcAft>
                      </a:pPr>
                      <a:r>
                        <a:rPr lang="es-EC" sz="12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0">
                <a:tc gridSpan="2">
                  <a:txBody>
                    <a:bodyPr/>
                    <a:lstStyle/>
                    <a:p>
                      <a:pPr marL="38100" marR="38100" algn="just">
                        <a:lnSpc>
                          <a:spcPts val="1600"/>
                        </a:lnSpc>
                        <a:spcAft>
                          <a:spcPts val="1000"/>
                        </a:spcAft>
                      </a:pPr>
                      <a:r>
                        <a:rPr lang="es-EC" sz="1200">
                          <a:effectLst/>
                        </a:rPr>
                        <a:t>Total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s-ES"/>
                    </a:p>
                  </a:txBody>
                  <a:tcPr/>
                </a:tc>
                <a:tc>
                  <a:txBody>
                    <a:bodyPr/>
                    <a:lstStyle/>
                    <a:p>
                      <a:pPr marL="38100" marR="38100" algn="just">
                        <a:lnSpc>
                          <a:spcPts val="1600"/>
                        </a:lnSpc>
                        <a:spcAft>
                          <a:spcPts val="1000"/>
                        </a:spcAft>
                      </a:pPr>
                      <a:r>
                        <a:rPr lang="es-EC" sz="1200">
                          <a:effectLst/>
                        </a:rPr>
                        <a:t>59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1000"/>
                        </a:spcAft>
                      </a:pPr>
                      <a:r>
                        <a:rPr lang="es-EC" sz="1200">
                          <a:effectLst/>
                        </a:rPr>
                        <a:t>100,0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15000"/>
                        </a:lnSpc>
                        <a:spcAft>
                          <a:spcPts val="1000"/>
                        </a:spcAft>
                      </a:pPr>
                      <a:r>
                        <a:rPr lang="es-EC" sz="12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1000"/>
                        </a:spcAft>
                      </a:pPr>
                      <a:r>
                        <a:rPr lang="es-EC" sz="12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pic>
        <p:nvPicPr>
          <p:cNvPr id="9" name="Imagen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2582" y="2552499"/>
            <a:ext cx="2902960" cy="1848139"/>
          </a:xfrm>
          <a:prstGeom prst="rect">
            <a:avLst/>
          </a:prstGeom>
          <a:noFill/>
          <a:ln>
            <a:noFill/>
          </a:ln>
        </p:spPr>
      </p:pic>
      <p:sp>
        <p:nvSpPr>
          <p:cNvPr id="10" name="Rectángulo 9"/>
          <p:cNvSpPr/>
          <p:nvPr/>
        </p:nvSpPr>
        <p:spPr>
          <a:xfrm>
            <a:off x="1249217" y="4316646"/>
            <a:ext cx="10510982" cy="1082348"/>
          </a:xfrm>
          <a:prstGeom prst="rect">
            <a:avLst/>
          </a:prstGeom>
        </p:spPr>
        <p:txBody>
          <a:bodyPr wrap="square">
            <a:spAutoFit/>
          </a:bodyPr>
          <a:lstStyle/>
          <a:p>
            <a:pPr algn="just">
              <a:spcAft>
                <a:spcPts val="1000"/>
              </a:spcAft>
            </a:pPr>
            <a:r>
              <a:rPr lang="es-EC" sz="1400" b="1" dirty="0">
                <a:ea typeface="Calibri" panose="020F0502020204030204" pitchFamily="34" charset="0"/>
                <a:cs typeface="Times New Roman" panose="02020603050405020304" pitchFamily="18" charset="0"/>
              </a:rPr>
              <a:t>INTERPRETACIÓN</a:t>
            </a:r>
            <a:endParaRPr lang="es-ES" sz="1400" dirty="0">
              <a:ea typeface="Calibri" panose="020F0502020204030204" pitchFamily="34" charset="0"/>
              <a:cs typeface="Times New Roman" panose="02020603050405020304" pitchFamily="18" charset="0"/>
            </a:endParaRPr>
          </a:p>
          <a:p>
            <a:pPr indent="449580" algn="just">
              <a:spcAft>
                <a:spcPts val="1000"/>
              </a:spcAft>
            </a:pPr>
            <a:r>
              <a:rPr lang="es-EC" sz="1400" dirty="0">
                <a:ea typeface="Calibri" panose="020F0502020204030204" pitchFamily="34" charset="0"/>
                <a:cs typeface="Times New Roman" panose="02020603050405020304" pitchFamily="18" charset="0"/>
              </a:rPr>
              <a:t>El tamaño de la muestra fue de 57 encuestados realizados a las empresas de construcción, de los cuales el 56,10% respondieron a la pregunta en un </a:t>
            </a:r>
            <a:r>
              <a:rPr lang="es-EC" sz="1400" b="1" dirty="0">
                <a:ea typeface="Calibri" panose="020F0502020204030204" pitchFamily="34" charset="0"/>
                <a:cs typeface="Times New Roman" panose="02020603050405020304" pitchFamily="18" charset="0"/>
              </a:rPr>
              <a:t>“Si”</a:t>
            </a:r>
            <a:r>
              <a:rPr lang="es-EC" sz="1400" b="1" dirty="0">
                <a:solidFill>
                  <a:srgbClr val="010205"/>
                </a:solidFill>
                <a:ea typeface="Calibri" panose="020F0502020204030204" pitchFamily="34" charset="0"/>
                <a:cs typeface="Times New Roman" panose="02020603050405020304" pitchFamily="18" charset="0"/>
              </a:rPr>
              <a:t> </a:t>
            </a:r>
            <a:r>
              <a:rPr lang="es-EC" sz="1400" dirty="0">
                <a:solidFill>
                  <a:srgbClr val="010205"/>
                </a:solidFill>
                <a:ea typeface="Calibri" panose="020F0502020204030204" pitchFamily="34" charset="0"/>
                <a:cs typeface="Times New Roman" panose="02020603050405020304" pitchFamily="18" charset="0"/>
              </a:rPr>
              <a:t>Está dispuesto a proponer estrategias de acción para mejorar los niveles de liquidez en el sector de construcción de viviendas en el Distrito Metropolitano de Quito </a:t>
            </a:r>
            <a:r>
              <a:rPr lang="es-EC" sz="1400" dirty="0">
                <a:ea typeface="Calibri" panose="020F0502020204030204" pitchFamily="34" charset="0"/>
                <a:cs typeface="Times New Roman" panose="02020603050405020304" pitchFamily="18" charset="0"/>
              </a:rPr>
              <a:t>y el 43,90%  restantes respondieron en un </a:t>
            </a:r>
            <a:r>
              <a:rPr lang="es-EC" sz="1400" b="1" dirty="0">
                <a:ea typeface="Calibri" panose="020F0502020204030204" pitchFamily="34" charset="0"/>
                <a:cs typeface="Times New Roman" panose="02020603050405020304" pitchFamily="18" charset="0"/>
              </a:rPr>
              <a:t>“No”</a:t>
            </a:r>
            <a:endParaRPr lang="es-ES" sz="1400" dirty="0">
              <a:effectLst/>
              <a:ea typeface="Calibri" panose="020F0502020204030204" pitchFamily="34" charset="0"/>
              <a:cs typeface="Times New Roman" panose="02020603050405020304" pitchFamily="18" charset="0"/>
            </a:endParaRPr>
          </a:p>
        </p:txBody>
      </p:sp>
      <p:sp>
        <p:nvSpPr>
          <p:cNvPr id="11" name="CuadroTexto 1"/>
          <p:cNvSpPr txBox="1"/>
          <p:nvPr/>
        </p:nvSpPr>
        <p:spPr>
          <a:xfrm>
            <a:off x="5008326" y="307497"/>
            <a:ext cx="4928154" cy="646331"/>
          </a:xfrm>
          <a:prstGeom prst="rect">
            <a:avLst/>
          </a:prstGeom>
          <a:solidFill>
            <a:schemeClr val="accent2">
              <a:lumMod val="60000"/>
              <a:lumOff val="40000"/>
            </a:schemeClr>
          </a:solidFill>
        </p:spPr>
        <p:txBody>
          <a:bodyPr wrap="square" rtlCol="0">
            <a:spAutoFit/>
          </a:bodyPr>
          <a:lstStyle/>
          <a:p>
            <a:pPr marL="0" lvl="2" algn="ctr"/>
            <a:r>
              <a:rPr lang="es-EC" b="1" dirty="0" smtClean="0"/>
              <a:t>ANÁLIZAR CUALITATIVO DE LAS </a:t>
            </a:r>
            <a:r>
              <a:rPr lang="es-EC" b="1" dirty="0"/>
              <a:t>FRECUENCIAS </a:t>
            </a:r>
            <a:r>
              <a:rPr lang="es-EC" b="1" dirty="0" smtClean="0"/>
              <a:t> DEL SECTOR DE LA CONSTRUCCIÓN</a:t>
            </a:r>
            <a:endParaRPr lang="es-ES" b="1" dirty="0"/>
          </a:p>
        </p:txBody>
      </p:sp>
    </p:spTree>
    <p:extLst>
      <p:ext uri="{BB962C8B-B14F-4D97-AF65-F5344CB8AC3E}">
        <p14:creationId xmlns:p14="http://schemas.microsoft.com/office/powerpoint/2010/main" val="2599803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595"/>
            <a:ext cx="12192000" cy="6869117"/>
          </a:xfrm>
          <a:prstGeom prst="rect">
            <a:avLst/>
          </a:prstGeom>
        </p:spPr>
      </p:pic>
      <p:sp>
        <p:nvSpPr>
          <p:cNvPr id="5" name="Rectángulo 4"/>
          <p:cNvSpPr/>
          <p:nvPr/>
        </p:nvSpPr>
        <p:spPr>
          <a:xfrm>
            <a:off x="4799542" y="2997198"/>
            <a:ext cx="3372394" cy="369332"/>
          </a:xfrm>
          <a:prstGeom prst="rect">
            <a:avLst/>
          </a:prstGeom>
          <a:solidFill>
            <a:schemeClr val="accent3">
              <a:lumMod val="20000"/>
              <a:lumOff val="80000"/>
            </a:schemeClr>
          </a:solidFill>
        </p:spPr>
        <p:txBody>
          <a:bodyPr wrap="square">
            <a:spAutoFit/>
          </a:bodyPr>
          <a:lstStyle/>
          <a:p>
            <a:r>
              <a:rPr lang="es-ES" b="1" dirty="0">
                <a:solidFill>
                  <a:srgbClr val="FF0000"/>
                </a:solidFill>
              </a:rPr>
              <a:t>PLANTEAMIENTO DEL PROBLEMA</a:t>
            </a:r>
            <a:endParaRPr lang="es-ES" dirty="0">
              <a:solidFill>
                <a:srgbClr val="FF0000"/>
              </a:solidFill>
            </a:endParaRPr>
          </a:p>
        </p:txBody>
      </p:sp>
      <p:sp>
        <p:nvSpPr>
          <p:cNvPr id="6" name="Rectángulo 5"/>
          <p:cNvSpPr/>
          <p:nvPr/>
        </p:nvSpPr>
        <p:spPr>
          <a:xfrm>
            <a:off x="2010032" y="1158916"/>
            <a:ext cx="3344563" cy="783869"/>
          </a:xfrm>
          <a:prstGeom prst="rect">
            <a:avLst/>
          </a:prstGeom>
          <a:solidFill>
            <a:schemeClr val="accent1">
              <a:lumMod val="20000"/>
              <a:lumOff val="80000"/>
            </a:schemeClr>
          </a:solidFill>
        </p:spPr>
        <p:txBody>
          <a:bodyPr wrap="square">
            <a:spAutoFit/>
          </a:bodyPr>
          <a:lstStyle/>
          <a:p>
            <a:pPr>
              <a:lnSpc>
                <a:spcPct val="107000"/>
              </a:lnSpc>
              <a:spcAft>
                <a:spcPts val="800"/>
              </a:spcAft>
            </a:pPr>
            <a:r>
              <a:rPr lang="es-ES" sz="1400" dirty="0">
                <a:latin typeface="Calibri" panose="020F0502020204030204" pitchFamily="34" charset="0"/>
                <a:ea typeface="Calibri" panose="020F0502020204030204" pitchFamily="34" charset="0"/>
                <a:cs typeface="Times New Roman" panose="02020603050405020304" pitchFamily="18" charset="0"/>
              </a:rPr>
              <a:t>Los factores financieros se ven afectados por el uso inapropiado de las herramientas </a:t>
            </a:r>
            <a:r>
              <a:rPr lang="es-ES" sz="1400" dirty="0" smtClean="0">
                <a:latin typeface="Calibri" panose="020F0502020204030204" pitchFamily="34" charset="0"/>
                <a:ea typeface="Calibri" panose="020F0502020204030204" pitchFamily="34" charset="0"/>
                <a:cs typeface="Times New Roman" panose="02020603050405020304" pitchFamily="18" charset="0"/>
              </a:rPr>
              <a:t>como: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p:cNvSpPr/>
          <p:nvPr/>
        </p:nvSpPr>
        <p:spPr>
          <a:xfrm>
            <a:off x="9084184" y="175151"/>
            <a:ext cx="2402999" cy="307777"/>
          </a:xfrm>
          <a:prstGeom prst="rect">
            <a:avLst/>
          </a:prstGeom>
          <a:solidFill>
            <a:schemeClr val="accent4">
              <a:lumMod val="20000"/>
              <a:lumOff val="80000"/>
            </a:schemeClr>
          </a:solidFill>
        </p:spPr>
        <p:txBody>
          <a:bodyPr wrap="square">
            <a:spAutoFit/>
          </a:bodyPr>
          <a:lstStyle/>
          <a:p>
            <a:r>
              <a:rPr lang="es-ES" sz="1400" dirty="0"/>
              <a:t>L</a:t>
            </a:r>
            <a:r>
              <a:rPr lang="es-ES" sz="1400" dirty="0" smtClean="0"/>
              <a:t>as empresas de Construcción</a:t>
            </a:r>
            <a:endParaRPr lang="es-ES" sz="1400" dirty="0"/>
          </a:p>
        </p:txBody>
      </p:sp>
      <p:sp>
        <p:nvSpPr>
          <p:cNvPr id="8" name="Rectángulo 7"/>
          <p:cNvSpPr/>
          <p:nvPr/>
        </p:nvSpPr>
        <p:spPr>
          <a:xfrm>
            <a:off x="2079030" y="4249523"/>
            <a:ext cx="3990231" cy="523220"/>
          </a:xfrm>
          <a:prstGeom prst="rect">
            <a:avLst/>
          </a:prstGeom>
          <a:solidFill>
            <a:schemeClr val="accent2">
              <a:lumMod val="40000"/>
              <a:lumOff val="60000"/>
            </a:schemeClr>
          </a:solidFill>
        </p:spPr>
        <p:txBody>
          <a:bodyPr wrap="square">
            <a:spAutoFit/>
          </a:bodyPr>
          <a:lstStyle/>
          <a:p>
            <a:r>
              <a:rPr lang="es-ES" sz="1400" dirty="0">
                <a:solidFill>
                  <a:srgbClr val="000000"/>
                </a:solidFill>
                <a:ea typeface="Calibri" panose="020F0502020204030204" pitchFamily="34" charset="0"/>
              </a:rPr>
              <a:t>Banco Central del Ecuador (BCE) presentó los resultados del </a:t>
            </a:r>
            <a:r>
              <a:rPr lang="es-ES" sz="1400" dirty="0" smtClean="0">
                <a:solidFill>
                  <a:srgbClr val="000000"/>
                </a:solidFill>
                <a:ea typeface="Calibri" panose="020F0502020204030204" pitchFamily="34" charset="0"/>
              </a:rPr>
              <a:t>país</a:t>
            </a:r>
            <a:endParaRPr lang="es-ES" sz="1400" dirty="0"/>
          </a:p>
        </p:txBody>
      </p:sp>
      <p:pic>
        <p:nvPicPr>
          <p:cNvPr id="11" name="Imagen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7382" y="1069044"/>
            <a:ext cx="1928154" cy="1928154"/>
          </a:xfrm>
          <a:prstGeom prst="rect">
            <a:avLst/>
          </a:prstGeom>
        </p:spPr>
      </p:pic>
      <p:pic>
        <p:nvPicPr>
          <p:cNvPr id="12" name="Imagen 11"/>
          <p:cNvPicPr>
            <a:picLocks noChangeAspect="1"/>
          </p:cNvPicPr>
          <p:nvPr/>
        </p:nvPicPr>
        <p:blipFill rotWithShape="1">
          <a:blip r:embed="rId4">
            <a:extLst>
              <a:ext uri="{28A0092B-C50C-407E-A947-70E740481C1C}">
                <a14:useLocalDpi xmlns:a14="http://schemas.microsoft.com/office/drawing/2010/main" val="0"/>
              </a:ext>
            </a:extLst>
          </a:blip>
          <a:srcRect l="5007" t="14600" r="4565" b="31494"/>
          <a:stretch/>
        </p:blipFill>
        <p:spPr>
          <a:xfrm>
            <a:off x="7505576" y="4547181"/>
            <a:ext cx="1117600" cy="443346"/>
          </a:xfrm>
          <a:prstGeom prst="rect">
            <a:avLst/>
          </a:prstGeom>
        </p:spPr>
      </p:pic>
      <p:pic>
        <p:nvPicPr>
          <p:cNvPr id="13" name="Imagen 12"/>
          <p:cNvPicPr>
            <a:picLocks noChangeAspect="1"/>
          </p:cNvPicPr>
          <p:nvPr/>
        </p:nvPicPr>
        <p:blipFill rotWithShape="1">
          <a:blip r:embed="rId5" cstate="print">
            <a:extLst>
              <a:ext uri="{28A0092B-C50C-407E-A947-70E740481C1C}">
                <a14:useLocalDpi xmlns:a14="http://schemas.microsoft.com/office/drawing/2010/main" val="0"/>
              </a:ext>
            </a:extLst>
          </a:blip>
          <a:srcRect l="20703" r="18414"/>
          <a:stretch/>
        </p:blipFill>
        <p:spPr>
          <a:xfrm>
            <a:off x="5010075" y="4907267"/>
            <a:ext cx="1059186" cy="1113906"/>
          </a:xfrm>
          <a:prstGeom prst="rect">
            <a:avLst/>
          </a:prstGeom>
        </p:spPr>
      </p:pic>
      <p:sp>
        <p:nvSpPr>
          <p:cNvPr id="14" name="Rectángulo 13"/>
          <p:cNvSpPr/>
          <p:nvPr/>
        </p:nvSpPr>
        <p:spPr>
          <a:xfrm>
            <a:off x="2703420" y="5307895"/>
            <a:ext cx="2651175" cy="312650"/>
          </a:xfrm>
          <a:prstGeom prst="rect">
            <a:avLst/>
          </a:prstGeom>
        </p:spPr>
        <p:txBody>
          <a:bodyPr wrap="none">
            <a:spAutoFit/>
          </a:bodyPr>
          <a:lstStyle/>
          <a:p>
            <a:pPr>
              <a:lnSpc>
                <a:spcPct val="107000"/>
              </a:lnSpc>
              <a:spcAft>
                <a:spcPts val="800"/>
              </a:spcAft>
            </a:pPr>
            <a:r>
              <a:rPr lang="es-ES" sz="1400" dirty="0">
                <a:solidFill>
                  <a:srgbClr val="000000"/>
                </a:solidFill>
                <a:ea typeface="Calibri" panose="020F0502020204030204" pitchFamily="34" charset="0"/>
                <a:cs typeface="Times New Roman" panose="02020603050405020304" pitchFamily="18" charset="0"/>
              </a:rPr>
              <a:t>AÑO 2015 Tercer trimestre   7,3% </a:t>
            </a:r>
            <a:endParaRPr lang="es-ES" sz="1200" dirty="0">
              <a:effectLst/>
              <a:ea typeface="Calibri" panose="020F0502020204030204" pitchFamily="34" charset="0"/>
              <a:cs typeface="Times New Roman" panose="02020603050405020304" pitchFamily="18" charset="0"/>
            </a:endParaRPr>
          </a:p>
        </p:txBody>
      </p:sp>
      <p:sp>
        <p:nvSpPr>
          <p:cNvPr id="15" name="Rectángulo 14"/>
          <p:cNvSpPr/>
          <p:nvPr/>
        </p:nvSpPr>
        <p:spPr>
          <a:xfrm>
            <a:off x="2703420" y="3361351"/>
            <a:ext cx="2613664" cy="312650"/>
          </a:xfrm>
          <a:prstGeom prst="rect">
            <a:avLst/>
          </a:prstGeom>
        </p:spPr>
        <p:txBody>
          <a:bodyPr wrap="none">
            <a:spAutoFit/>
          </a:bodyPr>
          <a:lstStyle/>
          <a:p>
            <a:pPr>
              <a:lnSpc>
                <a:spcPct val="107000"/>
              </a:lnSpc>
              <a:spcAft>
                <a:spcPts val="800"/>
              </a:spcAft>
            </a:pPr>
            <a:r>
              <a:rPr lang="es-ES" sz="1400" dirty="0">
                <a:solidFill>
                  <a:srgbClr val="000000"/>
                </a:solidFill>
                <a:ea typeface="Calibri" panose="020F0502020204030204" pitchFamily="34" charset="0"/>
                <a:cs typeface="Times New Roman" panose="02020603050405020304" pitchFamily="18" charset="0"/>
              </a:rPr>
              <a:t>AÑO 2017 Primer trimestre  2,6%</a:t>
            </a:r>
            <a:endParaRPr lang="es-ES" sz="1200" dirty="0">
              <a:effectLst/>
              <a:ea typeface="Calibri" panose="020F0502020204030204" pitchFamily="34" charset="0"/>
              <a:cs typeface="Times New Roman" panose="02020603050405020304" pitchFamily="18" charset="0"/>
            </a:endParaRPr>
          </a:p>
        </p:txBody>
      </p:sp>
      <p:cxnSp>
        <p:nvCxnSpPr>
          <p:cNvPr id="19" name="Conector recto de flecha 18"/>
          <p:cNvCxnSpPr/>
          <p:nvPr/>
        </p:nvCxnSpPr>
        <p:spPr>
          <a:xfrm flipV="1">
            <a:off x="4082473" y="3714903"/>
            <a:ext cx="0" cy="5065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a:off x="4074145" y="4772743"/>
            <a:ext cx="0" cy="60282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Flecha arriba 21"/>
          <p:cNvSpPr/>
          <p:nvPr/>
        </p:nvSpPr>
        <p:spPr>
          <a:xfrm>
            <a:off x="2518693" y="3361351"/>
            <a:ext cx="184727" cy="277126"/>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3" name="Flecha abajo 22"/>
          <p:cNvSpPr/>
          <p:nvPr/>
        </p:nvSpPr>
        <p:spPr>
          <a:xfrm>
            <a:off x="2512291" y="5375564"/>
            <a:ext cx="191129" cy="24498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4" name="Rectángulo 23"/>
          <p:cNvSpPr/>
          <p:nvPr/>
        </p:nvSpPr>
        <p:spPr>
          <a:xfrm>
            <a:off x="8654724" y="2997198"/>
            <a:ext cx="3093932" cy="738664"/>
          </a:xfrm>
          <a:prstGeom prst="rect">
            <a:avLst/>
          </a:prstGeom>
          <a:solidFill>
            <a:schemeClr val="accent6">
              <a:lumMod val="40000"/>
              <a:lumOff val="60000"/>
            </a:schemeClr>
          </a:solidFill>
        </p:spPr>
        <p:txBody>
          <a:bodyPr wrap="square">
            <a:spAutoFit/>
          </a:bodyPr>
          <a:lstStyle/>
          <a:p>
            <a:pPr algn="just"/>
            <a:r>
              <a:rPr lang="es-ES" sz="1400" dirty="0">
                <a:solidFill>
                  <a:srgbClr val="000000"/>
                </a:solidFill>
                <a:ea typeface="Calibri" panose="020F0502020204030204" pitchFamily="34" charset="0"/>
              </a:rPr>
              <a:t>La situación se evidencia en el menor número de permisos para iniciar proyectos</a:t>
            </a:r>
            <a:endParaRPr lang="es-ES" sz="1400" dirty="0"/>
          </a:p>
        </p:txBody>
      </p:sp>
      <p:sp>
        <p:nvSpPr>
          <p:cNvPr id="25" name="Rectángulo 24"/>
          <p:cNvSpPr/>
          <p:nvPr/>
        </p:nvSpPr>
        <p:spPr>
          <a:xfrm>
            <a:off x="8654723" y="3865027"/>
            <a:ext cx="3093932" cy="523220"/>
          </a:xfrm>
          <a:prstGeom prst="rect">
            <a:avLst/>
          </a:prstGeom>
          <a:solidFill>
            <a:schemeClr val="accent6">
              <a:lumMod val="40000"/>
              <a:lumOff val="60000"/>
            </a:schemeClr>
          </a:solidFill>
        </p:spPr>
        <p:txBody>
          <a:bodyPr wrap="square">
            <a:spAutoFit/>
          </a:bodyPr>
          <a:lstStyle/>
          <a:p>
            <a:pPr algn="just"/>
            <a:r>
              <a:rPr lang="es-ES" sz="1400" dirty="0" smtClean="0">
                <a:solidFill>
                  <a:srgbClr val="000000"/>
                </a:solidFill>
                <a:ea typeface="Calibri" panose="020F0502020204030204" pitchFamily="34" charset="0"/>
              </a:rPr>
              <a:t>Las </a:t>
            </a:r>
            <a:r>
              <a:rPr lang="es-ES" sz="1400" dirty="0">
                <a:solidFill>
                  <a:srgbClr val="000000"/>
                </a:solidFill>
                <a:ea typeface="Calibri" panose="020F0502020204030204" pitchFamily="34" charset="0"/>
              </a:rPr>
              <a:t>menores reservas para compra de vivienda</a:t>
            </a:r>
            <a:endParaRPr lang="es-ES" sz="1400" dirty="0"/>
          </a:p>
        </p:txBody>
      </p:sp>
      <p:sp>
        <p:nvSpPr>
          <p:cNvPr id="26" name="Rectángulo 25"/>
          <p:cNvSpPr/>
          <p:nvPr/>
        </p:nvSpPr>
        <p:spPr>
          <a:xfrm>
            <a:off x="8654723" y="4472513"/>
            <a:ext cx="3093932" cy="523220"/>
          </a:xfrm>
          <a:prstGeom prst="rect">
            <a:avLst/>
          </a:prstGeom>
          <a:solidFill>
            <a:schemeClr val="accent6">
              <a:lumMod val="40000"/>
              <a:lumOff val="60000"/>
            </a:schemeClr>
          </a:solidFill>
        </p:spPr>
        <p:txBody>
          <a:bodyPr wrap="square">
            <a:spAutoFit/>
          </a:bodyPr>
          <a:lstStyle/>
          <a:p>
            <a:pPr algn="just"/>
            <a:r>
              <a:rPr lang="es-ES" sz="1400" dirty="0" smtClean="0">
                <a:solidFill>
                  <a:srgbClr val="000000"/>
                </a:solidFill>
                <a:ea typeface="Calibri" panose="020F0502020204030204" pitchFamily="34" charset="0"/>
              </a:rPr>
              <a:t>Créditos </a:t>
            </a:r>
            <a:r>
              <a:rPr lang="es-ES" sz="1400" dirty="0">
                <a:solidFill>
                  <a:srgbClr val="000000"/>
                </a:solidFill>
                <a:ea typeface="Calibri" panose="020F0502020204030204" pitchFamily="34" charset="0"/>
              </a:rPr>
              <a:t>del Banco del Instituto Ecuatoriano de Seguridad Social (</a:t>
            </a:r>
            <a:r>
              <a:rPr lang="es-ES" sz="1400" dirty="0" err="1">
                <a:solidFill>
                  <a:srgbClr val="000000"/>
                </a:solidFill>
                <a:ea typeface="Calibri" panose="020F0502020204030204" pitchFamily="34" charset="0"/>
              </a:rPr>
              <a:t>Biess</a:t>
            </a:r>
            <a:r>
              <a:rPr lang="es-ES" sz="1400" dirty="0">
                <a:solidFill>
                  <a:srgbClr val="000000"/>
                </a:solidFill>
                <a:ea typeface="Calibri" panose="020F0502020204030204" pitchFamily="34" charset="0"/>
              </a:rPr>
              <a:t>) </a:t>
            </a:r>
            <a:endParaRPr lang="es-ES" sz="1400" dirty="0"/>
          </a:p>
        </p:txBody>
      </p:sp>
      <p:sp>
        <p:nvSpPr>
          <p:cNvPr id="27" name="Rectángulo 26"/>
          <p:cNvSpPr/>
          <p:nvPr/>
        </p:nvSpPr>
        <p:spPr>
          <a:xfrm>
            <a:off x="8654723" y="5124898"/>
            <a:ext cx="3093932" cy="523220"/>
          </a:xfrm>
          <a:prstGeom prst="rect">
            <a:avLst/>
          </a:prstGeom>
          <a:solidFill>
            <a:schemeClr val="accent6">
              <a:lumMod val="40000"/>
              <a:lumOff val="60000"/>
            </a:schemeClr>
          </a:solidFill>
        </p:spPr>
        <p:txBody>
          <a:bodyPr wrap="square">
            <a:spAutoFit/>
          </a:bodyPr>
          <a:lstStyle/>
          <a:p>
            <a:pPr algn="just"/>
            <a:r>
              <a:rPr lang="es-ES" sz="1400" dirty="0" smtClean="0">
                <a:solidFill>
                  <a:srgbClr val="000000"/>
                </a:solidFill>
                <a:ea typeface="Calibri" panose="020F0502020204030204" pitchFamily="34" charset="0"/>
              </a:rPr>
              <a:t>Caída </a:t>
            </a:r>
            <a:r>
              <a:rPr lang="es-ES" sz="1400" dirty="0">
                <a:solidFill>
                  <a:srgbClr val="000000"/>
                </a:solidFill>
                <a:ea typeface="Calibri" panose="020F0502020204030204" pitchFamily="34" charset="0"/>
              </a:rPr>
              <a:t>en las venta de materiales de construcción</a:t>
            </a:r>
            <a:endParaRPr lang="es-ES" sz="1400" dirty="0"/>
          </a:p>
        </p:txBody>
      </p:sp>
      <p:sp>
        <p:nvSpPr>
          <p:cNvPr id="28" name="Rectángulo 27"/>
          <p:cNvSpPr/>
          <p:nvPr/>
        </p:nvSpPr>
        <p:spPr>
          <a:xfrm>
            <a:off x="1429391" y="2327184"/>
            <a:ext cx="2025555" cy="307777"/>
          </a:xfrm>
          <a:prstGeom prst="rect">
            <a:avLst/>
          </a:prstGeom>
        </p:spPr>
        <p:txBody>
          <a:bodyPr wrap="none">
            <a:spAutoFit/>
          </a:bodyPr>
          <a:lstStyle/>
          <a:p>
            <a:r>
              <a:rPr lang="es-ES" sz="1400" dirty="0" smtClean="0">
                <a:latin typeface="Calibri" panose="020F0502020204030204" pitchFamily="34" charset="0"/>
                <a:ea typeface="Calibri" panose="020F0502020204030204" pitchFamily="34" charset="0"/>
                <a:cs typeface="Times New Roman" panose="02020603050405020304" pitchFamily="18" charset="0"/>
              </a:rPr>
              <a:t>Planificación </a:t>
            </a:r>
            <a:r>
              <a:rPr lang="es-ES" sz="1400" dirty="0">
                <a:latin typeface="Calibri" panose="020F0502020204030204" pitchFamily="34" charset="0"/>
                <a:ea typeface="Calibri" panose="020F0502020204030204" pitchFamily="34" charset="0"/>
                <a:cs typeface="Times New Roman" panose="02020603050405020304" pitchFamily="18" charset="0"/>
              </a:rPr>
              <a:t>estratégica </a:t>
            </a:r>
            <a:endParaRPr lang="es-ES" sz="1400" dirty="0"/>
          </a:p>
        </p:txBody>
      </p:sp>
      <p:sp>
        <p:nvSpPr>
          <p:cNvPr id="30" name="Rectángulo 29"/>
          <p:cNvSpPr/>
          <p:nvPr/>
        </p:nvSpPr>
        <p:spPr>
          <a:xfrm>
            <a:off x="3487410" y="2358169"/>
            <a:ext cx="2921569" cy="307777"/>
          </a:xfrm>
          <a:prstGeom prst="rect">
            <a:avLst/>
          </a:prstGeom>
        </p:spPr>
        <p:txBody>
          <a:bodyPr wrap="none">
            <a:spAutoFit/>
          </a:bodyPr>
          <a:lstStyle/>
          <a:p>
            <a:r>
              <a:rPr lang="es-ES" sz="1400" dirty="0" smtClean="0">
                <a:latin typeface="Calibri" panose="020F0502020204030204" pitchFamily="34" charset="0"/>
                <a:ea typeface="Calibri" panose="020F0502020204030204" pitchFamily="34" charset="0"/>
                <a:cs typeface="Times New Roman" panose="02020603050405020304" pitchFamily="18" charset="0"/>
              </a:rPr>
              <a:t>Financiera </a:t>
            </a:r>
            <a:r>
              <a:rPr lang="es-ES" sz="1400" dirty="0">
                <a:latin typeface="Calibri" panose="020F0502020204030204" pitchFamily="34" charset="0"/>
                <a:ea typeface="Calibri" panose="020F0502020204030204" pitchFamily="34" charset="0"/>
                <a:cs typeface="Times New Roman" panose="02020603050405020304" pitchFamily="18" charset="0"/>
              </a:rPr>
              <a:t>para la toma de decisiones</a:t>
            </a:r>
            <a:endParaRPr lang="es-ES" sz="1400" dirty="0"/>
          </a:p>
        </p:txBody>
      </p:sp>
      <p:cxnSp>
        <p:nvCxnSpPr>
          <p:cNvPr id="32" name="Conector recto de flecha 31"/>
          <p:cNvCxnSpPr/>
          <p:nvPr/>
        </p:nvCxnSpPr>
        <p:spPr>
          <a:xfrm flipH="1">
            <a:off x="2703420" y="1952180"/>
            <a:ext cx="640144" cy="37500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p:nvPr/>
        </p:nvCxnSpPr>
        <p:spPr>
          <a:xfrm>
            <a:off x="4424218" y="1970895"/>
            <a:ext cx="375324" cy="387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Rectángulo 34"/>
          <p:cNvSpPr/>
          <p:nvPr/>
        </p:nvSpPr>
        <p:spPr>
          <a:xfrm>
            <a:off x="10026947" y="580848"/>
            <a:ext cx="627416" cy="276999"/>
          </a:xfrm>
          <a:prstGeom prst="rect">
            <a:avLst/>
          </a:prstGeom>
        </p:spPr>
        <p:txBody>
          <a:bodyPr wrap="none">
            <a:spAutoFit/>
          </a:bodyPr>
          <a:lstStyle/>
          <a:p>
            <a:r>
              <a:rPr lang="es-ES" sz="1200" dirty="0"/>
              <a:t>B</a:t>
            </a:r>
            <a:r>
              <a:rPr lang="es-ES" sz="1200" dirty="0" smtClean="0"/>
              <a:t>uscan</a:t>
            </a:r>
            <a:endParaRPr lang="es-ES" sz="1200" dirty="0"/>
          </a:p>
        </p:txBody>
      </p:sp>
      <p:sp>
        <p:nvSpPr>
          <p:cNvPr id="36" name="Rectángulo 35"/>
          <p:cNvSpPr/>
          <p:nvPr/>
        </p:nvSpPr>
        <p:spPr>
          <a:xfrm>
            <a:off x="9411386" y="955768"/>
            <a:ext cx="1731949" cy="307777"/>
          </a:xfrm>
          <a:prstGeom prst="rect">
            <a:avLst/>
          </a:prstGeom>
        </p:spPr>
        <p:txBody>
          <a:bodyPr wrap="none">
            <a:spAutoFit/>
          </a:bodyPr>
          <a:lstStyle/>
          <a:p>
            <a:r>
              <a:rPr lang="es-ES" sz="1400" dirty="0"/>
              <a:t>obtener una liquidez </a:t>
            </a:r>
          </a:p>
        </p:txBody>
      </p:sp>
      <p:sp>
        <p:nvSpPr>
          <p:cNvPr id="37" name="Rectángulo 36"/>
          <p:cNvSpPr/>
          <p:nvPr/>
        </p:nvSpPr>
        <p:spPr>
          <a:xfrm>
            <a:off x="9823718" y="1294759"/>
            <a:ext cx="1033873" cy="276999"/>
          </a:xfrm>
          <a:prstGeom prst="rect">
            <a:avLst/>
          </a:prstGeom>
        </p:spPr>
        <p:txBody>
          <a:bodyPr wrap="none">
            <a:spAutoFit/>
          </a:bodyPr>
          <a:lstStyle/>
          <a:p>
            <a:r>
              <a:rPr lang="es-ES" sz="1200" dirty="0" smtClean="0"/>
              <a:t>No </a:t>
            </a:r>
            <a:r>
              <a:rPr lang="es-ES" sz="1200" dirty="0"/>
              <a:t>controlan </a:t>
            </a:r>
          </a:p>
        </p:txBody>
      </p:sp>
      <p:sp>
        <p:nvSpPr>
          <p:cNvPr id="38" name="Rectángulo 37"/>
          <p:cNvSpPr/>
          <p:nvPr/>
        </p:nvSpPr>
        <p:spPr>
          <a:xfrm>
            <a:off x="8299295" y="1616017"/>
            <a:ext cx="1796454" cy="307777"/>
          </a:xfrm>
          <a:prstGeom prst="rect">
            <a:avLst/>
          </a:prstGeom>
        </p:spPr>
        <p:txBody>
          <a:bodyPr wrap="none">
            <a:spAutoFit/>
          </a:bodyPr>
          <a:lstStyle/>
          <a:p>
            <a:r>
              <a:rPr lang="es-ES" sz="1400" dirty="0" smtClean="0"/>
              <a:t>Su Gestión Financiera </a:t>
            </a:r>
            <a:endParaRPr lang="es-ES" sz="1400" dirty="0"/>
          </a:p>
        </p:txBody>
      </p:sp>
      <p:sp>
        <p:nvSpPr>
          <p:cNvPr id="39" name="Rectángulo 38"/>
          <p:cNvSpPr/>
          <p:nvPr/>
        </p:nvSpPr>
        <p:spPr>
          <a:xfrm>
            <a:off x="10589273" y="1613891"/>
            <a:ext cx="1115305" cy="307777"/>
          </a:xfrm>
          <a:prstGeom prst="rect">
            <a:avLst/>
          </a:prstGeom>
        </p:spPr>
        <p:txBody>
          <a:bodyPr wrap="none">
            <a:spAutoFit/>
          </a:bodyPr>
          <a:lstStyle/>
          <a:p>
            <a:r>
              <a:rPr lang="es-ES" sz="1400" dirty="0" smtClean="0"/>
              <a:t>Su Economía</a:t>
            </a:r>
            <a:endParaRPr lang="es-ES" sz="1400" dirty="0"/>
          </a:p>
        </p:txBody>
      </p:sp>
      <p:cxnSp>
        <p:nvCxnSpPr>
          <p:cNvPr id="41" name="Conector recto de flecha 40"/>
          <p:cNvCxnSpPr/>
          <p:nvPr/>
        </p:nvCxnSpPr>
        <p:spPr>
          <a:xfrm>
            <a:off x="10340655" y="451683"/>
            <a:ext cx="0" cy="53532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p:cNvCxnSpPr/>
          <p:nvPr/>
        </p:nvCxnSpPr>
        <p:spPr>
          <a:xfrm flipH="1">
            <a:off x="9461831" y="1433259"/>
            <a:ext cx="328714" cy="29040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p:cNvCxnSpPr/>
          <p:nvPr/>
        </p:nvCxnSpPr>
        <p:spPr>
          <a:xfrm>
            <a:off x="10857591" y="1448686"/>
            <a:ext cx="410773" cy="28769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6" name="Imagen 4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29682" y="214096"/>
            <a:ext cx="1373008" cy="1024475"/>
          </a:xfrm>
          <a:prstGeom prst="rect">
            <a:avLst/>
          </a:prstGeom>
        </p:spPr>
      </p:pic>
    </p:spTree>
    <p:extLst>
      <p:ext uri="{BB962C8B-B14F-4D97-AF65-F5344CB8AC3E}">
        <p14:creationId xmlns:p14="http://schemas.microsoft.com/office/powerpoint/2010/main" val="94804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3" name="CuadroTexto 2"/>
          <p:cNvSpPr txBox="1"/>
          <p:nvPr/>
        </p:nvSpPr>
        <p:spPr>
          <a:xfrm>
            <a:off x="4738255" y="362976"/>
            <a:ext cx="5375564" cy="369332"/>
          </a:xfrm>
          <a:prstGeom prst="rect">
            <a:avLst/>
          </a:prstGeom>
          <a:solidFill>
            <a:schemeClr val="accent2">
              <a:lumMod val="60000"/>
              <a:lumOff val="40000"/>
            </a:schemeClr>
          </a:solidFill>
        </p:spPr>
        <p:txBody>
          <a:bodyPr wrap="square" rtlCol="0">
            <a:spAutoFit/>
          </a:bodyPr>
          <a:lstStyle/>
          <a:p>
            <a:pPr marL="0" lvl="2"/>
            <a:r>
              <a:rPr lang="es-EC" dirty="0"/>
              <a:t>ANÁLISIS CUANTITATIVO SECTOR DE LA CONSTRUCCIÓN</a:t>
            </a:r>
            <a:endParaRPr lang="es-ES" b="1" dirty="0"/>
          </a:p>
        </p:txBody>
      </p:sp>
      <p:sp>
        <p:nvSpPr>
          <p:cNvPr id="2" name="Rectángulo 1"/>
          <p:cNvSpPr/>
          <p:nvPr/>
        </p:nvSpPr>
        <p:spPr>
          <a:xfrm>
            <a:off x="1145305" y="1229231"/>
            <a:ext cx="10769599" cy="646331"/>
          </a:xfrm>
          <a:prstGeom prst="rect">
            <a:avLst/>
          </a:prstGeom>
        </p:spPr>
        <p:txBody>
          <a:bodyPr wrap="square">
            <a:spAutoFit/>
          </a:bodyPr>
          <a:lstStyle/>
          <a:p>
            <a:r>
              <a:rPr lang="es-EC" dirty="0">
                <a:latin typeface="Times New Roman" panose="02020603050405020304" pitchFamily="18" charset="0"/>
                <a:ea typeface="Calibri" panose="020F0502020204030204" pitchFamily="34" charset="0"/>
              </a:rPr>
              <a:t>Se ha seleccionado 10 empresas más representativas del sector de la  construcción de la base de la superintendencia de compañías desde el año 2010- 2016</a:t>
            </a:r>
            <a:endParaRPr lang="es-ES" dirty="0"/>
          </a:p>
        </p:txBody>
      </p:sp>
      <p:graphicFrame>
        <p:nvGraphicFramePr>
          <p:cNvPr id="7" name="6 Tabla"/>
          <p:cNvGraphicFramePr>
            <a:graphicFrameLocks noGrp="1"/>
          </p:cNvGraphicFramePr>
          <p:nvPr>
            <p:extLst>
              <p:ext uri="{D42A27DB-BD31-4B8C-83A1-F6EECF244321}">
                <p14:modId xmlns:p14="http://schemas.microsoft.com/office/powerpoint/2010/main" val="3872422083"/>
              </p:ext>
            </p:extLst>
          </p:nvPr>
        </p:nvGraphicFramePr>
        <p:xfrm>
          <a:off x="1242841" y="1875562"/>
          <a:ext cx="3926567" cy="330835"/>
        </p:xfrm>
        <a:graphic>
          <a:graphicData uri="http://schemas.openxmlformats.org/drawingml/2006/table">
            <a:tbl>
              <a:tblPr firstRow="1" firstCol="1" bandRow="1">
                <a:tableStyleId>{2D5ABB26-0587-4C30-8999-92F81FD0307C}</a:tableStyleId>
              </a:tblPr>
              <a:tblGrid>
                <a:gridCol w="3926567"/>
              </a:tblGrid>
              <a:tr h="330835">
                <a:tc>
                  <a:txBody>
                    <a:bodyPr/>
                    <a:lstStyle/>
                    <a:p>
                      <a:pPr algn="just">
                        <a:lnSpc>
                          <a:spcPct val="150000"/>
                        </a:lnSpc>
                        <a:spcAft>
                          <a:spcPts val="1000"/>
                        </a:spcAft>
                      </a:pPr>
                      <a:r>
                        <a:rPr lang="es-EC" sz="1100" dirty="0">
                          <a:effectLst/>
                        </a:rPr>
                        <a:t>RAZÓN CIRCULANTE=ACTIVO CIRCULANTE / PASIVO CIRCULANTE</a:t>
                      </a:r>
                      <a:endParaRPr lang="es-ES" sz="1100" dirty="0">
                        <a:effectLst/>
                        <a:latin typeface="Calibri"/>
                        <a:ea typeface="Calibri"/>
                        <a:cs typeface="Times New Roman"/>
                      </a:endParaRPr>
                    </a:p>
                  </a:txBody>
                  <a:tcPr marL="19050" marR="19050" marT="19050" marB="19050" anchor="ct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4128397758"/>
              </p:ext>
            </p:extLst>
          </p:nvPr>
        </p:nvGraphicFramePr>
        <p:xfrm>
          <a:off x="5591967" y="1875562"/>
          <a:ext cx="3869025" cy="330835"/>
        </p:xfrm>
        <a:graphic>
          <a:graphicData uri="http://schemas.openxmlformats.org/drawingml/2006/table">
            <a:tbl>
              <a:tblPr firstRow="1" firstCol="1" bandRow="1">
                <a:tableStyleId>{2D5ABB26-0587-4C30-8999-92F81FD0307C}</a:tableStyleId>
              </a:tblPr>
              <a:tblGrid>
                <a:gridCol w="3869025"/>
              </a:tblGrid>
              <a:tr h="330835">
                <a:tc>
                  <a:txBody>
                    <a:bodyPr/>
                    <a:lstStyle/>
                    <a:p>
                      <a:pPr algn="just">
                        <a:lnSpc>
                          <a:spcPct val="150000"/>
                        </a:lnSpc>
                        <a:spcAft>
                          <a:spcPts val="1000"/>
                        </a:spcAft>
                      </a:pPr>
                      <a:r>
                        <a:rPr lang="es-EC" sz="1100" dirty="0">
                          <a:effectLst/>
                        </a:rPr>
                        <a:t>CAPITAL DE TRABAJO=ACTIVO CIRCULANTE – PASIVO CIRCULANTE</a:t>
                      </a:r>
                      <a:endParaRPr lang="es-ES" sz="1100" dirty="0">
                        <a:effectLst/>
                        <a:latin typeface="Calibri"/>
                        <a:ea typeface="Calibri"/>
                        <a:cs typeface="Times New Roman"/>
                      </a:endParaRPr>
                    </a:p>
                  </a:txBody>
                  <a:tcPr marL="19050" marR="19050" marT="19050" marB="19050" anchor="ct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1811968192"/>
              </p:ext>
            </p:extLst>
          </p:nvPr>
        </p:nvGraphicFramePr>
        <p:xfrm>
          <a:off x="2133600" y="2901728"/>
          <a:ext cx="7510272" cy="2667000"/>
        </p:xfrm>
        <a:graphic>
          <a:graphicData uri="http://schemas.openxmlformats.org/drawingml/2006/table">
            <a:tbl>
              <a:tblPr firstRow="1" firstCol="1" bandRow="1">
                <a:tableStyleId>{5C22544A-7EE6-4342-B048-85BDC9FD1C3A}</a:tableStyleId>
              </a:tblPr>
              <a:tblGrid>
                <a:gridCol w="2687161"/>
                <a:gridCol w="1223003"/>
                <a:gridCol w="1236784"/>
                <a:gridCol w="1181662"/>
                <a:gridCol w="1181662"/>
              </a:tblGrid>
              <a:tr h="190500">
                <a:tc gridSpan="5">
                  <a:txBody>
                    <a:bodyPr/>
                    <a:lstStyle/>
                    <a:p>
                      <a:pPr algn="ctr">
                        <a:spcAft>
                          <a:spcPts val="0"/>
                        </a:spcAft>
                      </a:pPr>
                      <a:r>
                        <a:rPr lang="es-EC" sz="1100" dirty="0">
                          <a:effectLst/>
                        </a:rPr>
                        <a:t>AÑO 2010</a:t>
                      </a:r>
                      <a:endParaRPr lang="es-ES" sz="1100" b="1" dirty="0">
                        <a:solidFill>
                          <a:srgbClr val="4F81BD"/>
                        </a:solidFill>
                        <a:effectLst/>
                        <a:latin typeface="Calibri"/>
                        <a:ea typeface="Calibri"/>
                        <a:cs typeface="Times New Roman"/>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81000">
                <a:tc>
                  <a:txBody>
                    <a:bodyPr/>
                    <a:lstStyle/>
                    <a:p>
                      <a:pPr algn="l">
                        <a:spcAft>
                          <a:spcPts val="0"/>
                        </a:spcAft>
                      </a:pPr>
                      <a:r>
                        <a:rPr lang="es-EC" sz="1100">
                          <a:effectLst/>
                        </a:rPr>
                        <a:t>LIQUIDEZ</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ACTIVO CORRIENTE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PASIVO CORRIENTE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RAZON CIRCULANTE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CAPITAL NETO DE TRABAJO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OLIMPYCORP S,A,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2,50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2,50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CONSTRUCTORA LUGASA S,A,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5.366,08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132,70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40,44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5.233,38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CONSTRUCTORA THALIA VICTORIA S,A,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3.180.224,42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4.405.519,46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0,72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1.225.295,04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CONSTRUCTORA NACIONAL S,A,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11.873.847,96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5.262.455,79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2,26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6.611.392,17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W,S,&amp;A C, LTDA,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1.512.927,39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1.037.697,89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1,46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475.229,50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ARCE CONSTRUCCIONES CIVILES CIA LTDA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426.159,91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394.547,04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1,08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31.612,87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EFICAM S,A,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800,00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800,00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REMATEC S,A,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782.451,09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579.017,89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1,35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203.433,20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AMBIENSA S,A,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2.011.083,07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1.368.782,42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1,47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642.300,65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a:effectLst/>
                        </a:rPr>
                        <a:t>AGQ ECUADOR S,A,</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28.301,97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3.092,83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9,15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a:effectLst/>
                        </a:rPr>
                        <a:t>             25.209,14   </a:t>
                      </a:r>
                      <a:endParaRPr lang="es-ES" sz="1100" b="1">
                        <a:solidFill>
                          <a:srgbClr val="4F81BD"/>
                        </a:solidFill>
                        <a:effectLst/>
                        <a:latin typeface="Calibri"/>
                        <a:ea typeface="Calibri"/>
                        <a:cs typeface="Times New Roman"/>
                      </a:endParaRPr>
                    </a:p>
                  </a:txBody>
                  <a:tcPr marL="68580" marR="68580" marT="0" marB="0"/>
                </a:tc>
              </a:tr>
              <a:tr h="190500">
                <a:tc>
                  <a:txBody>
                    <a:bodyPr/>
                    <a:lstStyle/>
                    <a:p>
                      <a:pPr algn="l">
                        <a:spcAft>
                          <a:spcPts val="0"/>
                        </a:spcAft>
                      </a:pPr>
                      <a:r>
                        <a:rPr lang="es-EC" sz="1100" dirty="0">
                          <a:effectLst/>
                        </a:rPr>
                        <a:t>PROMEDIO</a:t>
                      </a:r>
                      <a:endParaRPr lang="es-ES" sz="1100" b="1" dirty="0">
                        <a:solidFill>
                          <a:srgbClr val="4F81BD"/>
                        </a:solidFill>
                        <a:effectLst/>
                        <a:latin typeface="Calibri"/>
                        <a:ea typeface="Calibri"/>
                        <a:cs typeface="Times New Roman"/>
                      </a:endParaRPr>
                    </a:p>
                  </a:txBody>
                  <a:tcPr marL="68580" marR="68580" marT="0" marB="0"/>
                </a:tc>
                <a:tc>
                  <a:txBody>
                    <a:bodyPr/>
                    <a:lstStyle/>
                    <a:p>
                      <a:pPr algn="l"/>
                      <a:endParaRPr lang="es-ES" sz="1100">
                        <a:effectLst/>
                        <a:latin typeface="Calibri"/>
                      </a:endParaRPr>
                    </a:p>
                  </a:txBody>
                  <a:tcPr marL="68580" marR="68580" marT="0" marB="0"/>
                </a:tc>
                <a:tc>
                  <a:txBody>
                    <a:bodyPr/>
                    <a:lstStyle/>
                    <a:p>
                      <a:pPr algn="l"/>
                      <a:endParaRPr lang="es-ES" sz="1100">
                        <a:effectLst/>
                        <a:latin typeface="Calibri"/>
                      </a:endParaRPr>
                    </a:p>
                  </a:txBody>
                  <a:tcPr marL="68580" marR="68580" marT="0" marB="0"/>
                </a:tc>
                <a:tc>
                  <a:txBody>
                    <a:bodyPr/>
                    <a:lstStyle/>
                    <a:p>
                      <a:pPr algn="l">
                        <a:spcAft>
                          <a:spcPts val="0"/>
                        </a:spcAft>
                      </a:pPr>
                      <a:r>
                        <a:rPr lang="es-EC" sz="1100">
                          <a:effectLst/>
                        </a:rPr>
                        <a:t>                     57,93   </a:t>
                      </a:r>
                      <a:endParaRPr lang="es-ES" sz="1100" b="1">
                        <a:solidFill>
                          <a:srgbClr val="4F81BD"/>
                        </a:solidFill>
                        <a:effectLst/>
                        <a:latin typeface="Calibri"/>
                        <a:ea typeface="Calibri"/>
                        <a:cs typeface="Times New Roman"/>
                      </a:endParaRPr>
                    </a:p>
                  </a:txBody>
                  <a:tcPr marL="68580" marR="68580" marT="0" marB="0"/>
                </a:tc>
                <a:tc>
                  <a:txBody>
                    <a:bodyPr/>
                    <a:lstStyle/>
                    <a:p>
                      <a:pPr algn="l">
                        <a:spcAft>
                          <a:spcPts val="0"/>
                        </a:spcAft>
                      </a:pPr>
                      <a:r>
                        <a:rPr lang="es-EC" sz="1100" dirty="0">
                          <a:effectLst/>
                        </a:rPr>
                        <a:t>       6.769.918,37   </a:t>
                      </a:r>
                      <a:endParaRPr lang="es-ES" sz="1100" b="1" dirty="0">
                        <a:solidFill>
                          <a:srgbClr val="4F81BD"/>
                        </a:solidFill>
                        <a:effectLst/>
                        <a:latin typeface="Calibri"/>
                        <a:ea typeface="Calibri"/>
                        <a:cs typeface="Times New Roman"/>
                      </a:endParaRPr>
                    </a:p>
                  </a:txBody>
                  <a:tcPr marL="68580" marR="68580" marT="0" marB="0"/>
                </a:tc>
              </a:tr>
            </a:tbl>
          </a:graphicData>
        </a:graphic>
      </p:graphicFrame>
      <p:sp>
        <p:nvSpPr>
          <p:cNvPr id="10" name="CuadroTexto 1"/>
          <p:cNvSpPr txBox="1"/>
          <p:nvPr/>
        </p:nvSpPr>
        <p:spPr>
          <a:xfrm>
            <a:off x="1290874" y="2266604"/>
            <a:ext cx="1415750" cy="369332"/>
          </a:xfrm>
          <a:prstGeom prst="rect">
            <a:avLst/>
          </a:prstGeom>
          <a:solidFill>
            <a:schemeClr val="accent4">
              <a:lumMod val="60000"/>
              <a:lumOff val="40000"/>
            </a:schemeClr>
          </a:solidFill>
        </p:spPr>
        <p:txBody>
          <a:bodyPr wrap="square" rtlCol="0">
            <a:spAutoFit/>
          </a:bodyPr>
          <a:lstStyle/>
          <a:p>
            <a:r>
              <a:rPr lang="es-ES" dirty="0" smtClean="0"/>
              <a:t>AÑO 2010</a:t>
            </a:r>
            <a:endParaRPr lang="es-ES" dirty="0"/>
          </a:p>
        </p:txBody>
      </p:sp>
    </p:spTree>
    <p:extLst>
      <p:ext uri="{BB962C8B-B14F-4D97-AF65-F5344CB8AC3E}">
        <p14:creationId xmlns:p14="http://schemas.microsoft.com/office/powerpoint/2010/main" val="1096068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2" name="CuadroTexto 1"/>
          <p:cNvSpPr txBox="1"/>
          <p:nvPr/>
        </p:nvSpPr>
        <p:spPr>
          <a:xfrm>
            <a:off x="1290874" y="1437548"/>
            <a:ext cx="1415750" cy="369332"/>
          </a:xfrm>
          <a:prstGeom prst="rect">
            <a:avLst/>
          </a:prstGeom>
          <a:solidFill>
            <a:schemeClr val="accent4">
              <a:lumMod val="60000"/>
              <a:lumOff val="40000"/>
            </a:schemeClr>
          </a:solidFill>
        </p:spPr>
        <p:txBody>
          <a:bodyPr wrap="square" rtlCol="0">
            <a:spAutoFit/>
          </a:bodyPr>
          <a:lstStyle/>
          <a:p>
            <a:r>
              <a:rPr lang="es-ES" dirty="0" smtClean="0"/>
              <a:t>AÑO 2016</a:t>
            </a: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3114350735"/>
              </p:ext>
            </p:extLst>
          </p:nvPr>
        </p:nvGraphicFramePr>
        <p:xfrm>
          <a:off x="2325116" y="1937752"/>
          <a:ext cx="7647939" cy="2699004"/>
        </p:xfrm>
        <a:graphic>
          <a:graphicData uri="http://schemas.openxmlformats.org/drawingml/2006/table">
            <a:tbl>
              <a:tblPr firstRow="1" firstCol="1" bandRow="1">
                <a:tableStyleId>{5C22544A-7EE6-4342-B048-85BDC9FD1C3A}</a:tableStyleId>
              </a:tblPr>
              <a:tblGrid>
                <a:gridCol w="2769203"/>
                <a:gridCol w="1237499"/>
                <a:gridCol w="1252315"/>
                <a:gridCol w="1194461"/>
                <a:gridCol w="1194461"/>
              </a:tblGrid>
              <a:tr h="190500">
                <a:tc gridSpan="5">
                  <a:txBody>
                    <a:bodyPr/>
                    <a:lstStyle/>
                    <a:p>
                      <a:pPr algn="ctr">
                        <a:lnSpc>
                          <a:spcPct val="115000"/>
                        </a:lnSpc>
                        <a:spcAft>
                          <a:spcPts val="0"/>
                        </a:spcAft>
                      </a:pPr>
                      <a:r>
                        <a:rPr lang="es-EC" sz="1100" dirty="0">
                          <a:effectLst/>
                        </a:rPr>
                        <a:t>AÑO 2016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81000">
                <a:tc>
                  <a:txBody>
                    <a:bodyPr/>
                    <a:lstStyle/>
                    <a:p>
                      <a:pPr>
                        <a:lnSpc>
                          <a:spcPct val="115000"/>
                        </a:lnSpc>
                        <a:spcAft>
                          <a:spcPts val="0"/>
                        </a:spcAft>
                      </a:pPr>
                      <a:r>
                        <a:rPr lang="es-EC" sz="1100" dirty="0">
                          <a:effectLst/>
                        </a:rPr>
                        <a:t>LIQUIDEZ</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ACTIVO CORRIENTE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PASIVO CORRIENTE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RAZON CIRCULANTE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CAPITAL NETO DE TRABAJO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dirty="0">
                          <a:effectLst/>
                        </a:rPr>
                        <a:t>OLIMPYCORP S,A,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22.742,04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26.076,51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0,87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3.334,47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CONSTRUCTORA LUGASA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51.869,67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36.344,51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1,43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15.525,16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CONSTRUCTORA THALIA VICTORIA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4.705.470,52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1.838.648,28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2,56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2.866.822,24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CONSTRUCTORA NACIONAL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23.286.888,30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9.422.229,72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2,47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13.864.658,58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W,S,&amp;A C, LTDA,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2.474.651,73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1.426.902,67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1,73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1.047.749,06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ARCE CONSTRUCCIONES CIVILES CIA LTDA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225.451,48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28.129,41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8,01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197.322,07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EFICAM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1.564,69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21.465,76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0,07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19.901,07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REMATEC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1.447.977,29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1.498.849,23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0,97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50.871,94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AMBIENSA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33.376.359,50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19.261.373,40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1,73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14.114.986,10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AGQ ECUADOR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165.436,01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86.877,02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1,90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a:effectLst/>
                        </a:rPr>
                        <a:t>             78.558,99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a:lnSpc>
                          <a:spcPct val="115000"/>
                        </a:lnSpc>
                        <a:spcAft>
                          <a:spcPts val="0"/>
                        </a:spcAft>
                      </a:pPr>
                      <a:r>
                        <a:rPr lang="es-EC" sz="1100">
                          <a:effectLst/>
                        </a:rPr>
                        <a:t>PROMEDIO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s-ES" sz="1100">
                        <a:effectLst/>
                        <a:latin typeface="Calibri" panose="020F0502020204030204" pitchFamily="34" charset="0"/>
                      </a:endParaRPr>
                    </a:p>
                  </a:txBody>
                  <a:tcPr marL="68580" marR="68580" marT="0" marB="0"/>
                </a:tc>
                <a:tc>
                  <a:txBody>
                    <a:bodyPr/>
                    <a:lstStyle/>
                    <a:p>
                      <a:endParaRPr lang="es-ES" sz="1100">
                        <a:effectLst/>
                        <a:latin typeface="Calibri" panose="020F0502020204030204" pitchFamily="34" charset="0"/>
                      </a:endParaRPr>
                    </a:p>
                  </a:txBody>
                  <a:tcPr marL="68580" marR="68580" marT="0" marB="0"/>
                </a:tc>
                <a:tc>
                  <a:txBody>
                    <a:bodyPr/>
                    <a:lstStyle/>
                    <a:p>
                      <a:pPr>
                        <a:lnSpc>
                          <a:spcPct val="115000"/>
                        </a:lnSpc>
                        <a:spcAft>
                          <a:spcPts val="0"/>
                        </a:spcAft>
                      </a:pPr>
                      <a:r>
                        <a:rPr lang="es-EC" sz="1100">
                          <a:effectLst/>
                        </a:rPr>
                        <a:t>                     21,76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C" sz="1100" dirty="0">
                          <a:effectLst/>
                        </a:rPr>
                        <a:t>    32.111.514,72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CuadroTexto 2"/>
          <p:cNvSpPr txBox="1"/>
          <p:nvPr/>
        </p:nvSpPr>
        <p:spPr>
          <a:xfrm>
            <a:off x="4738255" y="362976"/>
            <a:ext cx="5375564" cy="369332"/>
          </a:xfrm>
          <a:prstGeom prst="rect">
            <a:avLst/>
          </a:prstGeom>
          <a:solidFill>
            <a:schemeClr val="accent2">
              <a:lumMod val="60000"/>
              <a:lumOff val="40000"/>
            </a:schemeClr>
          </a:solidFill>
        </p:spPr>
        <p:txBody>
          <a:bodyPr wrap="square" rtlCol="0">
            <a:spAutoFit/>
          </a:bodyPr>
          <a:lstStyle/>
          <a:p>
            <a:pPr marL="0" lvl="2"/>
            <a:r>
              <a:rPr lang="es-EC" dirty="0"/>
              <a:t>ANÁLISIS CUANTITATIVO SECTOR DE LA CONSTRUCCIÓN</a:t>
            </a:r>
            <a:endParaRPr lang="es-ES" b="1" dirty="0"/>
          </a:p>
        </p:txBody>
      </p:sp>
      <p:sp>
        <p:nvSpPr>
          <p:cNvPr id="3" name="2 Rectángulo"/>
          <p:cNvSpPr/>
          <p:nvPr/>
        </p:nvSpPr>
        <p:spPr>
          <a:xfrm>
            <a:off x="1290874" y="4738592"/>
            <a:ext cx="10108646" cy="830997"/>
          </a:xfrm>
          <a:prstGeom prst="rect">
            <a:avLst/>
          </a:prstGeom>
        </p:spPr>
        <p:txBody>
          <a:bodyPr wrap="square">
            <a:spAutoFit/>
          </a:bodyPr>
          <a:lstStyle/>
          <a:p>
            <a:r>
              <a:rPr lang="es-EC" sz="1600" dirty="0"/>
              <a:t>De acuerdo a nuestro tema impacto financiero generado por la liquidez en empresas de construcción de vivienda en el Distrito Metropolitano de Quito 2010 - 2016 se ha realizado los indicadores financiero de liquidez, (razón circulante, capital neto de trabajo) de las 10 empresas seleccionadas.</a:t>
            </a:r>
            <a:endParaRPr lang="es-ES" sz="1600" dirty="0"/>
          </a:p>
        </p:txBody>
      </p:sp>
    </p:spTree>
    <p:extLst>
      <p:ext uri="{BB962C8B-B14F-4D97-AF65-F5344CB8AC3E}">
        <p14:creationId xmlns:p14="http://schemas.microsoft.com/office/powerpoint/2010/main" val="29596905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3" name="CuadroTexto 2"/>
          <p:cNvSpPr txBox="1"/>
          <p:nvPr/>
        </p:nvSpPr>
        <p:spPr>
          <a:xfrm>
            <a:off x="3398982" y="473812"/>
            <a:ext cx="8229600" cy="338554"/>
          </a:xfrm>
          <a:prstGeom prst="rect">
            <a:avLst/>
          </a:prstGeom>
          <a:solidFill>
            <a:schemeClr val="accent2">
              <a:lumMod val="60000"/>
              <a:lumOff val="40000"/>
            </a:schemeClr>
          </a:solidFill>
        </p:spPr>
        <p:txBody>
          <a:bodyPr wrap="square" rtlCol="0">
            <a:spAutoFit/>
          </a:bodyPr>
          <a:lstStyle/>
          <a:p>
            <a:pPr lvl="2" algn="ctr"/>
            <a:r>
              <a:rPr lang="es-ES" sz="1600" b="1" dirty="0"/>
              <a:t>ANÁLISIS FINANCIERO DE LA LIQUIDEZ SECTOR CONSTRUCCIÓN POR AÑO 2010-2016</a:t>
            </a:r>
          </a:p>
        </p:txBody>
      </p:sp>
      <p:graphicFrame>
        <p:nvGraphicFramePr>
          <p:cNvPr id="2" name="Tabla 1"/>
          <p:cNvGraphicFramePr>
            <a:graphicFrameLocks noGrp="1"/>
          </p:cNvGraphicFramePr>
          <p:nvPr>
            <p:extLst>
              <p:ext uri="{D42A27DB-BD31-4B8C-83A1-F6EECF244321}">
                <p14:modId xmlns:p14="http://schemas.microsoft.com/office/powerpoint/2010/main" val="3210120928"/>
              </p:ext>
            </p:extLst>
          </p:nvPr>
        </p:nvGraphicFramePr>
        <p:xfrm>
          <a:off x="1484746" y="1003012"/>
          <a:ext cx="10515600" cy="963930"/>
        </p:xfrm>
        <a:graphic>
          <a:graphicData uri="http://schemas.openxmlformats.org/drawingml/2006/table">
            <a:tbl>
              <a:tblPr firstRow="1" firstCol="1" bandRow="1">
                <a:tableStyleId>{5C22544A-7EE6-4342-B048-85BDC9FD1C3A}</a:tableStyleId>
              </a:tblPr>
              <a:tblGrid>
                <a:gridCol w="1314450"/>
                <a:gridCol w="1314450"/>
                <a:gridCol w="1314450"/>
                <a:gridCol w="1314450"/>
                <a:gridCol w="1314450"/>
                <a:gridCol w="1314450"/>
                <a:gridCol w="1314450"/>
                <a:gridCol w="1314450"/>
              </a:tblGrid>
              <a:tr h="190500">
                <a:tc>
                  <a:txBody>
                    <a:bodyPr/>
                    <a:lstStyle/>
                    <a:p>
                      <a:pPr algn="ctr">
                        <a:lnSpc>
                          <a:spcPct val="115000"/>
                        </a:lnSpc>
                        <a:spcAft>
                          <a:spcPts val="0"/>
                        </a:spcAft>
                      </a:pPr>
                      <a:r>
                        <a:rPr lang="es-EC" sz="1100" dirty="0">
                          <a:effectLst/>
                        </a:rPr>
                        <a:t>RAZONES DE LIQUIDEZ</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2010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2011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dirty="0">
                          <a:effectLst/>
                        </a:rPr>
                        <a:t>2012</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2013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2014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2015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2016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nSpc>
                          <a:spcPct val="115000"/>
                        </a:lnSpc>
                        <a:spcAft>
                          <a:spcPts val="0"/>
                        </a:spcAft>
                      </a:pPr>
                      <a:r>
                        <a:rPr lang="es-EC" sz="1100">
                          <a:effectLst/>
                        </a:rPr>
                        <a:t>RAZON CIRCULANTE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57,93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6,69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8,38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17,20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10,61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14,03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15,78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nSpc>
                          <a:spcPct val="115000"/>
                        </a:lnSpc>
                        <a:spcAft>
                          <a:spcPts val="0"/>
                        </a:spcAft>
                      </a:pPr>
                      <a:r>
                        <a:rPr lang="es-EC" sz="1100">
                          <a:effectLst/>
                        </a:rPr>
                        <a:t>CAPITAL NETO DE TRABAJO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dirty="0">
                          <a:effectLst/>
                        </a:rPr>
                        <a:t>        6.769.918,37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3.351.830,67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10.524.246,00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3.872.297,64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18.577.411,00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a:effectLst/>
                        </a:rPr>
                        <a:t>            27.986.949,03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100" dirty="0">
                          <a:effectLst/>
                        </a:rPr>
                        <a:t>    32.111.514,72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
        <p:nvSpPr>
          <p:cNvPr id="5" name="CuadroTexto 4"/>
          <p:cNvSpPr txBox="1"/>
          <p:nvPr/>
        </p:nvSpPr>
        <p:spPr>
          <a:xfrm>
            <a:off x="3398982" y="2076321"/>
            <a:ext cx="7790871" cy="338554"/>
          </a:xfrm>
          <a:prstGeom prst="rect">
            <a:avLst/>
          </a:prstGeom>
          <a:solidFill>
            <a:schemeClr val="accent2">
              <a:lumMod val="60000"/>
              <a:lumOff val="40000"/>
            </a:schemeClr>
          </a:solidFill>
        </p:spPr>
        <p:txBody>
          <a:bodyPr wrap="square" rtlCol="0">
            <a:spAutoFit/>
          </a:bodyPr>
          <a:lstStyle/>
          <a:p>
            <a:pPr lvl="2" algn="ctr"/>
            <a:r>
              <a:rPr lang="es-ES" sz="1600" b="1" dirty="0"/>
              <a:t>ANÁLISIS FINANCIERO DE LA LIQUIDEZ SECTOR CONSTRUCCIÓN POR EMPRESA</a:t>
            </a:r>
          </a:p>
        </p:txBody>
      </p:sp>
      <p:graphicFrame>
        <p:nvGraphicFramePr>
          <p:cNvPr id="6" name="Tabla 5"/>
          <p:cNvGraphicFramePr>
            <a:graphicFrameLocks noGrp="1"/>
          </p:cNvGraphicFramePr>
          <p:nvPr>
            <p:extLst>
              <p:ext uri="{D42A27DB-BD31-4B8C-83A1-F6EECF244321}">
                <p14:modId xmlns:p14="http://schemas.microsoft.com/office/powerpoint/2010/main" val="273714662"/>
              </p:ext>
            </p:extLst>
          </p:nvPr>
        </p:nvGraphicFramePr>
        <p:xfrm>
          <a:off x="1383146" y="2589411"/>
          <a:ext cx="10515599" cy="952500"/>
        </p:xfrm>
        <a:graphic>
          <a:graphicData uri="http://schemas.openxmlformats.org/drawingml/2006/table">
            <a:tbl>
              <a:tblPr firstRow="1" firstCol="1" bandRow="1">
                <a:tableStyleId>{5C22544A-7EE6-4342-B048-85BDC9FD1C3A}</a:tableStyleId>
              </a:tblPr>
              <a:tblGrid>
                <a:gridCol w="1926843"/>
                <a:gridCol w="1215846"/>
                <a:gridCol w="1876358"/>
                <a:gridCol w="2341241"/>
                <a:gridCol w="2000467"/>
                <a:gridCol w="1154844"/>
              </a:tblGrid>
              <a:tr h="571500">
                <a:tc>
                  <a:txBody>
                    <a:bodyPr/>
                    <a:lstStyle/>
                    <a:p>
                      <a:pPr>
                        <a:lnSpc>
                          <a:spcPct val="115000"/>
                        </a:lnSpc>
                        <a:spcAft>
                          <a:spcPts val="0"/>
                        </a:spcAft>
                      </a:pPr>
                      <a:r>
                        <a:rPr lang="es-EC" sz="1000" dirty="0">
                          <a:effectLst/>
                        </a:rPr>
                        <a:t>RAZONES DE LIQUIDEZ</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OLIMPYCORP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dirty="0">
                          <a:effectLst/>
                        </a:rPr>
                        <a:t>CONSTRUCTORA LUGASA S,A,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CONSTRUCTORA THALIA VICTORIA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CONSTRUCTORA NACIONAL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W,S,&amp;A C, LTDA,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90500">
                <a:tc>
                  <a:txBody>
                    <a:bodyPr/>
                    <a:lstStyle/>
                    <a:p>
                      <a:pPr>
                        <a:lnSpc>
                          <a:spcPct val="115000"/>
                        </a:lnSpc>
                        <a:spcAft>
                          <a:spcPts val="0"/>
                        </a:spcAft>
                      </a:pPr>
                      <a:r>
                        <a:rPr lang="es-EC" sz="1000">
                          <a:effectLst/>
                        </a:rPr>
                        <a:t>RAZON CIRCULANTE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 10,75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 45,36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 5,25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 8,39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 12,70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90500">
                <a:tc>
                  <a:txBody>
                    <a:bodyPr/>
                    <a:lstStyle/>
                    <a:p>
                      <a:pPr>
                        <a:lnSpc>
                          <a:spcPct val="115000"/>
                        </a:lnSpc>
                        <a:spcAft>
                          <a:spcPts val="0"/>
                        </a:spcAft>
                      </a:pPr>
                      <a:r>
                        <a:rPr lang="es-EC" sz="1000">
                          <a:effectLst/>
                        </a:rPr>
                        <a:t>CAPITAL NETO DE TRABAJO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 15.003,48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-6.276,20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 722.800,35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a:effectLst/>
                        </a:rPr>
                        <a:t> 37.943.998,53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es-EC" sz="1000" dirty="0">
                          <a:effectLst/>
                        </a:rPr>
                        <a:t> 5.793.417,86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419417125"/>
              </p:ext>
            </p:extLst>
          </p:nvPr>
        </p:nvGraphicFramePr>
        <p:xfrm>
          <a:off x="1383145" y="3745712"/>
          <a:ext cx="10515600" cy="829310"/>
        </p:xfrm>
        <a:graphic>
          <a:graphicData uri="http://schemas.openxmlformats.org/drawingml/2006/table">
            <a:tbl>
              <a:tblPr firstRow="1" firstCol="1" bandRow="1">
                <a:tableStyleId>{5C22544A-7EE6-4342-B048-85BDC9FD1C3A}</a:tableStyleId>
              </a:tblPr>
              <a:tblGrid>
                <a:gridCol w="2210379"/>
                <a:gridCol w="1671980"/>
                <a:gridCol w="1400678"/>
                <a:gridCol w="1383853"/>
                <a:gridCol w="1383853"/>
                <a:gridCol w="1148304"/>
                <a:gridCol w="1316553"/>
              </a:tblGrid>
              <a:tr h="448310">
                <a:tc>
                  <a:txBody>
                    <a:bodyPr/>
                    <a:lstStyle/>
                    <a:p>
                      <a:pPr>
                        <a:lnSpc>
                          <a:spcPct val="115000"/>
                        </a:lnSpc>
                        <a:spcAft>
                          <a:spcPts val="0"/>
                        </a:spcAft>
                      </a:pPr>
                      <a:r>
                        <a:rPr lang="es-EC" sz="1000" dirty="0">
                          <a:effectLst/>
                        </a:rPr>
                        <a:t>RAZONES DE LIQUIDEZ</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a:effectLst/>
                        </a:rPr>
                        <a:t>ARCE CONSTRUCCIONES CIVILES CIA LTDA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C" sz="1000" dirty="0">
                          <a:effectLst/>
                        </a:rPr>
                        <a:t>EFICAM S,A,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C" sz="1000">
                          <a:effectLst/>
                        </a:rPr>
                        <a:t>REMATEC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C" sz="1000">
                          <a:effectLst/>
                        </a:rPr>
                        <a:t>AMBIENSA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C" sz="1000">
                          <a:effectLst/>
                        </a:rPr>
                        <a:t>AGQ ECUADOR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C" sz="1000">
                          <a:effectLst/>
                        </a:rPr>
                        <a:t>PROMEDIO DEL SECTOR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90500">
                <a:tc>
                  <a:txBody>
                    <a:bodyPr/>
                    <a:lstStyle/>
                    <a:p>
                      <a:pPr>
                        <a:lnSpc>
                          <a:spcPct val="115000"/>
                        </a:lnSpc>
                        <a:spcAft>
                          <a:spcPts val="0"/>
                        </a:spcAft>
                      </a:pPr>
                      <a:r>
                        <a:rPr lang="es-EC" sz="1000">
                          <a:effectLst/>
                        </a:rPr>
                        <a:t>RAZON CIRCULANTE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15,12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25,43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5,36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11,09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24,49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a:effectLst/>
                        </a:rPr>
                        <a:t>                   16,39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nSpc>
                          <a:spcPct val="115000"/>
                        </a:lnSpc>
                        <a:spcAft>
                          <a:spcPts val="0"/>
                        </a:spcAft>
                      </a:pPr>
                      <a:r>
                        <a:rPr lang="es-EC" sz="1000">
                          <a:effectLst/>
                        </a:rPr>
                        <a:t>CAPITAL NETO DE TRABAJO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782.195,50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119.859,61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2.681.002,07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56.978.436,55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    206.621,57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dirty="0">
                          <a:effectLst/>
                        </a:rPr>
                        <a:t>     9.987.505,52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
        <p:nvSpPr>
          <p:cNvPr id="8" name="Rectángulo 7"/>
          <p:cNvSpPr/>
          <p:nvPr/>
        </p:nvSpPr>
        <p:spPr>
          <a:xfrm>
            <a:off x="1339273" y="4634680"/>
            <a:ext cx="10474036" cy="821059"/>
          </a:xfrm>
          <a:prstGeom prst="rect">
            <a:avLst/>
          </a:prstGeom>
        </p:spPr>
        <p:txBody>
          <a:bodyPr wrap="square">
            <a:spAutoFit/>
          </a:bodyPr>
          <a:lstStyle/>
          <a:p>
            <a:pPr algn="just">
              <a:lnSpc>
                <a:spcPct val="115000"/>
              </a:lnSpc>
              <a:spcAft>
                <a:spcPts val="1000"/>
              </a:spcAft>
            </a:pPr>
            <a:r>
              <a:rPr lang="es-EC" sz="1400" dirty="0">
                <a:ea typeface="Calibri" panose="020F0502020204030204" pitchFamily="34" charset="0"/>
                <a:cs typeface="Times New Roman" panose="02020603050405020304" pitchFamily="18" charset="0"/>
              </a:rPr>
              <a:t>COMENTARIO: Se ha realizado un análisis financiero del indicador de  liquidez (razón circulante, capital neto de trabajo) entre el sector  y  empresa de construcción  por año para determinar la fluidez de  dinero circulante que tiene cada una de las instituciones por los años señalados el cual nos arroja un resultado promedio del sector RC= 16.39 y CNT=9.987.505,52.</a:t>
            </a:r>
            <a:endParaRPr lang="es-ES" sz="1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0413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3" name="CuadroTexto 2"/>
          <p:cNvSpPr txBox="1"/>
          <p:nvPr/>
        </p:nvSpPr>
        <p:spPr>
          <a:xfrm>
            <a:off x="4110182" y="409157"/>
            <a:ext cx="5144655" cy="369332"/>
          </a:xfrm>
          <a:prstGeom prst="rect">
            <a:avLst/>
          </a:prstGeom>
          <a:solidFill>
            <a:schemeClr val="accent2">
              <a:lumMod val="60000"/>
              <a:lumOff val="40000"/>
            </a:schemeClr>
          </a:solidFill>
        </p:spPr>
        <p:txBody>
          <a:bodyPr wrap="square" rtlCol="0">
            <a:spAutoFit/>
          </a:bodyPr>
          <a:lstStyle/>
          <a:p>
            <a:pPr lvl="1"/>
            <a:r>
              <a:rPr lang="es-EC" b="1"/>
              <a:t>CORRELACIONES DE PEARSON POR EMPRESA</a:t>
            </a:r>
            <a:endParaRPr lang="es-ES" b="1"/>
          </a:p>
        </p:txBody>
      </p:sp>
      <p:sp>
        <p:nvSpPr>
          <p:cNvPr id="2" name="Rectángulo 1"/>
          <p:cNvSpPr/>
          <p:nvPr/>
        </p:nvSpPr>
        <p:spPr>
          <a:xfrm>
            <a:off x="323273" y="944495"/>
            <a:ext cx="8746836" cy="276999"/>
          </a:xfrm>
          <a:prstGeom prst="rect">
            <a:avLst/>
          </a:prstGeom>
        </p:spPr>
        <p:txBody>
          <a:bodyPr wrap="square">
            <a:spAutoFit/>
          </a:bodyPr>
          <a:lstStyle/>
          <a:p>
            <a:pPr lvl="2">
              <a:spcBef>
                <a:spcPts val="1200"/>
              </a:spcBef>
              <a:spcAft>
                <a:spcPts val="300"/>
              </a:spcAft>
            </a:pPr>
            <a:r>
              <a:rPr lang="es-EC" sz="1200" b="1" dirty="0">
                <a:latin typeface="Times New Roman" panose="02020603050405020304" pitchFamily="18" charset="0"/>
                <a:ea typeface="Times New Roman" panose="02020603050405020304" pitchFamily="18" charset="0"/>
                <a:cs typeface="Times New Roman" panose="02020603050405020304" pitchFamily="18" charset="0"/>
              </a:rPr>
              <a:t>INDICADORES FINANCIEROS ENTRE LIQUIDEZ, RENTABILIDAD Y ENDEUDAMIENTO POR EMPRESA</a:t>
            </a:r>
            <a:endPar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ángulo 4"/>
          <p:cNvSpPr/>
          <p:nvPr/>
        </p:nvSpPr>
        <p:spPr>
          <a:xfrm>
            <a:off x="-135383" y="1249000"/>
            <a:ext cx="3752950" cy="276999"/>
          </a:xfrm>
          <a:prstGeom prst="rect">
            <a:avLst/>
          </a:prstGeom>
        </p:spPr>
        <p:txBody>
          <a:bodyPr wrap="none">
            <a:spAutoFit/>
          </a:bodyPr>
          <a:lstStyle/>
          <a:p>
            <a:pPr lvl="3" fontAlgn="base">
              <a:spcBef>
                <a:spcPts val="1200"/>
              </a:spcBef>
              <a:spcAft>
                <a:spcPts val="300"/>
              </a:spcAft>
              <a:buSzPts val="1200"/>
            </a:pPr>
            <a:r>
              <a:rPr lang="es-EC" sz="1200" b="1" kern="0" dirty="0">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EMPRESA OLIMPYCORP S.A:</a:t>
            </a:r>
            <a:endParaRPr lang="es-ES" sz="1200" b="1" u="none" strike="noStrike" kern="0"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ángulo 5"/>
          <p:cNvSpPr/>
          <p:nvPr/>
        </p:nvSpPr>
        <p:spPr>
          <a:xfrm>
            <a:off x="3906518" y="1601634"/>
            <a:ext cx="3584635" cy="276999"/>
          </a:xfrm>
          <a:prstGeom prst="rect">
            <a:avLst/>
          </a:prstGeom>
        </p:spPr>
        <p:txBody>
          <a:bodyPr wrap="none">
            <a:spAutoFit/>
          </a:bodyPr>
          <a:lstStyle/>
          <a:p>
            <a:pPr lvl="4" algn="ctr" fontAlgn="base">
              <a:spcBef>
                <a:spcPts val="1200"/>
              </a:spcBef>
              <a:spcAft>
                <a:spcPts val="300"/>
              </a:spcAft>
            </a:pPr>
            <a:r>
              <a:rPr lang="en-US" sz="1200" b="1" i="1" kern="0" dirty="0">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RAZÓN DE LIQUIDEZ</a:t>
            </a:r>
            <a:endParaRPr lang="es-ES" sz="1200" b="1" u="none" strike="noStrike" kern="0"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7" name="Tabla 6"/>
          <p:cNvGraphicFramePr>
            <a:graphicFrameLocks noGrp="1"/>
          </p:cNvGraphicFramePr>
          <p:nvPr>
            <p:extLst>
              <p:ext uri="{D42A27DB-BD31-4B8C-83A1-F6EECF244321}">
                <p14:modId xmlns:p14="http://schemas.microsoft.com/office/powerpoint/2010/main" val="1338872566"/>
              </p:ext>
            </p:extLst>
          </p:nvPr>
        </p:nvGraphicFramePr>
        <p:xfrm>
          <a:off x="1424708" y="1914221"/>
          <a:ext cx="10515601" cy="1911858"/>
        </p:xfrm>
        <a:graphic>
          <a:graphicData uri="http://schemas.openxmlformats.org/drawingml/2006/table">
            <a:tbl>
              <a:tblPr firstRow="1" firstCol="1" bandRow="1">
                <a:tableStyleId>{5C22544A-7EE6-4342-B048-85BDC9FD1C3A}</a:tableStyleId>
              </a:tblPr>
              <a:tblGrid>
                <a:gridCol w="569946"/>
                <a:gridCol w="1716146"/>
                <a:gridCol w="1867571"/>
                <a:gridCol w="1863364"/>
                <a:gridCol w="1930664"/>
                <a:gridCol w="2567910"/>
              </a:tblGrid>
              <a:tr h="192786">
                <a:tc>
                  <a:txBody>
                    <a:bodyPr/>
                    <a:lstStyle/>
                    <a:p>
                      <a:pPr>
                        <a:lnSpc>
                          <a:spcPct val="115000"/>
                        </a:lnSpc>
                      </a:pPr>
                      <a:endParaRPr lang="es-ES" sz="1100">
                        <a:effectLst/>
                        <a:latin typeface="Calibri" panose="020F0502020204030204" pitchFamily="34" charset="0"/>
                      </a:endParaRPr>
                    </a:p>
                  </a:txBody>
                  <a:tcPr marL="44450" marR="44450" marT="0" marB="0" anchor="b"/>
                </a:tc>
                <a:tc gridSpan="5">
                  <a:txBody>
                    <a:bodyPr/>
                    <a:lstStyle/>
                    <a:p>
                      <a:pPr algn="ctr">
                        <a:lnSpc>
                          <a:spcPct val="115000"/>
                        </a:lnSpc>
                        <a:spcAft>
                          <a:spcPts val="0"/>
                        </a:spcAft>
                      </a:pPr>
                      <a:r>
                        <a:rPr lang="es-EC" sz="1000">
                          <a:effectLst/>
                        </a:rPr>
                        <a:t> AÑO 2010-2016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92786">
                <a:tc>
                  <a:txBody>
                    <a:bodyPr/>
                    <a:lstStyle/>
                    <a:p>
                      <a:pPr>
                        <a:lnSpc>
                          <a:spcPct val="115000"/>
                        </a:lnSpc>
                      </a:pPr>
                      <a:endParaRPr lang="es-ES" sz="1100">
                        <a:effectLst/>
                        <a:latin typeface="Calibri" panose="020F0502020204030204" pitchFamily="34" charset="0"/>
                      </a:endParaRPr>
                    </a:p>
                  </a:txBody>
                  <a:tcPr marL="44450" marR="44450" marT="0" marB="0" anchor="b"/>
                </a:tc>
                <a:tc>
                  <a:txBody>
                    <a:bodyPr/>
                    <a:lstStyle/>
                    <a:p>
                      <a:pPr algn="ctr">
                        <a:lnSpc>
                          <a:spcPct val="115000"/>
                        </a:lnSpc>
                        <a:spcAft>
                          <a:spcPts val="0"/>
                        </a:spcAft>
                      </a:pPr>
                      <a:r>
                        <a:rPr lang="es-EC" sz="1000">
                          <a:effectLst/>
                        </a:rPr>
                        <a:t>LIQUIDEZ</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000">
                          <a:effectLst/>
                        </a:rPr>
                        <a:t>ACTIVO CORRIENTE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000">
                          <a:effectLst/>
                        </a:rPr>
                        <a:t>PASIVO CORRIENTE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000">
                          <a:effectLst/>
                        </a:rPr>
                        <a:t>RAZON CIRCULANTE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C" sz="1000">
                          <a:effectLst/>
                        </a:rPr>
                        <a:t>CAPITAL NETO DE TRABAJO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gn="r">
                        <a:lnSpc>
                          <a:spcPct val="115000"/>
                        </a:lnSpc>
                        <a:spcAft>
                          <a:spcPts val="0"/>
                        </a:spcAft>
                      </a:pPr>
                      <a:r>
                        <a:rPr lang="es-EC" sz="1000">
                          <a:effectLst/>
                        </a:rPr>
                        <a:t>2010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a:effectLst/>
                        </a:rPr>
                        <a:t>OLIMPYCORP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2,50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2,50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gn="r">
                        <a:lnSpc>
                          <a:spcPct val="115000"/>
                        </a:lnSpc>
                        <a:spcAft>
                          <a:spcPts val="0"/>
                        </a:spcAft>
                      </a:pPr>
                      <a:r>
                        <a:rPr lang="es-EC" sz="1000">
                          <a:effectLst/>
                        </a:rPr>
                        <a:t>2011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a:effectLst/>
                        </a:rPr>
                        <a:t>OLIMPYCORP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2645,43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427,32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6,19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2218,11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gn="r">
                        <a:lnSpc>
                          <a:spcPct val="115000"/>
                        </a:lnSpc>
                        <a:spcAft>
                          <a:spcPts val="0"/>
                        </a:spcAft>
                      </a:pPr>
                      <a:r>
                        <a:rPr lang="es-EC" sz="1000">
                          <a:effectLst/>
                        </a:rPr>
                        <a:t>2012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a:effectLst/>
                        </a:rPr>
                        <a:t>OLIMPYCORP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1437,00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1437,00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gn="r">
                        <a:lnSpc>
                          <a:spcPct val="115000"/>
                        </a:lnSpc>
                        <a:spcAft>
                          <a:spcPts val="0"/>
                        </a:spcAft>
                      </a:pPr>
                      <a:r>
                        <a:rPr lang="es-EC" sz="1000">
                          <a:effectLst/>
                        </a:rPr>
                        <a:t>2013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a:effectLst/>
                        </a:rPr>
                        <a:t>OLIMPYCORP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18683,08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9269,95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2,02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9413,13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gn="r">
                        <a:lnSpc>
                          <a:spcPct val="115000"/>
                        </a:lnSpc>
                        <a:spcAft>
                          <a:spcPts val="0"/>
                        </a:spcAft>
                      </a:pPr>
                      <a:r>
                        <a:rPr lang="es-EC" sz="1000">
                          <a:effectLst/>
                        </a:rPr>
                        <a:t>2014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a:effectLst/>
                        </a:rPr>
                        <a:t>OLIMPYCORP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42698,68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34175,37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1,25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8523,31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gn="r">
                        <a:lnSpc>
                          <a:spcPct val="115000"/>
                        </a:lnSpc>
                        <a:spcAft>
                          <a:spcPts val="0"/>
                        </a:spcAft>
                      </a:pPr>
                      <a:r>
                        <a:rPr lang="es-EC" sz="1000">
                          <a:effectLst/>
                        </a:rPr>
                        <a:t>2015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a:effectLst/>
                        </a:rPr>
                        <a:t>OLIMPYCORP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33499,06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28686,76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1,17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4812,30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0500">
                <a:tc>
                  <a:txBody>
                    <a:bodyPr/>
                    <a:lstStyle/>
                    <a:p>
                      <a:pPr algn="r">
                        <a:lnSpc>
                          <a:spcPct val="115000"/>
                        </a:lnSpc>
                        <a:spcAft>
                          <a:spcPts val="0"/>
                        </a:spcAft>
                      </a:pPr>
                      <a:r>
                        <a:rPr lang="es-EC" sz="1000">
                          <a:effectLst/>
                        </a:rPr>
                        <a:t>2016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C" sz="1000">
                          <a:effectLst/>
                        </a:rPr>
                        <a:t>OLIMPYCORP S,A,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22742,04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26076,51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0,87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a:effectLst/>
                        </a:rPr>
                        <a:t>-3334,47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2786">
                <a:tc>
                  <a:txBody>
                    <a:bodyPr/>
                    <a:lstStyle/>
                    <a:p>
                      <a:pPr>
                        <a:lnSpc>
                          <a:spcPct val="115000"/>
                        </a:lnSpc>
                      </a:pPr>
                      <a:endParaRPr lang="es-ES" sz="1100">
                        <a:effectLst/>
                        <a:latin typeface="Calibri" panose="020F0502020204030204" pitchFamily="34" charset="0"/>
                      </a:endParaRPr>
                    </a:p>
                  </a:txBody>
                  <a:tcPr marL="44450" marR="44450" marT="0" marB="0" anchor="b"/>
                </a:tc>
                <a:tc>
                  <a:txBody>
                    <a:bodyPr/>
                    <a:lstStyle/>
                    <a:p>
                      <a:pPr algn="ctr">
                        <a:lnSpc>
                          <a:spcPct val="115000"/>
                        </a:lnSpc>
                        <a:spcAft>
                          <a:spcPts val="0"/>
                        </a:spcAft>
                      </a:pPr>
                      <a:r>
                        <a:rPr lang="es-EC" sz="1000">
                          <a:effectLst/>
                        </a:rPr>
                        <a:t>PROMEDIO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pPr>
                      <a:endParaRPr lang="es-ES" sz="1100">
                        <a:effectLst/>
                        <a:latin typeface="Calibri" panose="020F0502020204030204" pitchFamily="34" charset="0"/>
                      </a:endParaRPr>
                    </a:p>
                  </a:txBody>
                  <a:tcPr marL="44450" marR="44450" marT="0" marB="0" anchor="b"/>
                </a:tc>
                <a:tc>
                  <a:txBody>
                    <a:bodyPr/>
                    <a:lstStyle/>
                    <a:p>
                      <a:pPr>
                        <a:lnSpc>
                          <a:spcPct val="115000"/>
                        </a:lnSpc>
                      </a:pPr>
                      <a:endParaRPr lang="es-ES" sz="1100">
                        <a:effectLst/>
                        <a:latin typeface="Calibri" panose="020F0502020204030204" pitchFamily="34" charset="0"/>
                      </a:endParaRPr>
                    </a:p>
                  </a:txBody>
                  <a:tcPr marL="44450" marR="44450" marT="0" marB="0" anchor="b"/>
                </a:tc>
                <a:tc>
                  <a:txBody>
                    <a:bodyPr/>
                    <a:lstStyle/>
                    <a:p>
                      <a:pPr algn="r">
                        <a:lnSpc>
                          <a:spcPct val="115000"/>
                        </a:lnSpc>
                        <a:spcAft>
                          <a:spcPts val="0"/>
                        </a:spcAft>
                      </a:pPr>
                      <a:r>
                        <a:rPr lang="es-EC" sz="1000">
                          <a:effectLst/>
                        </a:rPr>
                        <a:t>11,50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s-EC" sz="1000" dirty="0">
                          <a:effectLst/>
                        </a:rPr>
                        <a:t>23071,88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
        <p:nvSpPr>
          <p:cNvPr id="8" name="Rectángulo 7"/>
          <p:cNvSpPr/>
          <p:nvPr/>
        </p:nvSpPr>
        <p:spPr>
          <a:xfrm>
            <a:off x="1385454" y="3683942"/>
            <a:ext cx="10594109" cy="2246769"/>
          </a:xfrm>
          <a:prstGeom prst="rect">
            <a:avLst/>
          </a:prstGeom>
        </p:spPr>
        <p:txBody>
          <a:bodyPr wrap="square">
            <a:spAutoFit/>
          </a:bodyPr>
          <a:lstStyle/>
          <a:p>
            <a:pPr algn="just">
              <a:spcAft>
                <a:spcPts val="0"/>
              </a:spcAft>
            </a:pPr>
            <a:r>
              <a:rPr lang="es-EC" sz="1400" b="1" dirty="0">
                <a:solidFill>
                  <a:srgbClr val="000000"/>
                </a:solidFill>
                <a:ea typeface="Calibri" panose="020F0502020204030204" pitchFamily="34" charset="0"/>
              </a:rPr>
              <a:t> </a:t>
            </a:r>
            <a:endParaRPr lang="es-ES" sz="1400" dirty="0">
              <a:solidFill>
                <a:srgbClr val="000000"/>
              </a:solidFill>
              <a:ea typeface="Calibri" panose="020F0502020204030204" pitchFamily="34" charset="0"/>
            </a:endParaRPr>
          </a:p>
          <a:p>
            <a:pPr algn="just">
              <a:lnSpc>
                <a:spcPct val="150000"/>
              </a:lnSpc>
              <a:spcAft>
                <a:spcPts val="0"/>
              </a:spcAft>
            </a:pPr>
            <a:r>
              <a:rPr lang="es-EC" sz="1400" b="1" dirty="0">
                <a:solidFill>
                  <a:srgbClr val="000000"/>
                </a:solidFill>
                <a:ea typeface="Calibri" panose="020F0502020204030204" pitchFamily="34" charset="0"/>
              </a:rPr>
              <a:t>COMENTARIO: </a:t>
            </a:r>
            <a:r>
              <a:rPr lang="es-EC" sz="1400" dirty="0">
                <a:solidFill>
                  <a:srgbClr val="000000"/>
                </a:solidFill>
                <a:ea typeface="Calibri" panose="020F0502020204030204" pitchFamily="34" charset="0"/>
              </a:rPr>
              <a:t>la </a:t>
            </a:r>
            <a:r>
              <a:rPr lang="es-ES" sz="1400" dirty="0">
                <a:solidFill>
                  <a:srgbClr val="000000"/>
                </a:solidFill>
                <a:ea typeface="Calibri" panose="020F0502020204030204" pitchFamily="34" charset="0"/>
              </a:rPr>
              <a:t>Empresa </a:t>
            </a:r>
            <a:r>
              <a:rPr lang="es-ES" sz="1400" dirty="0" err="1">
                <a:solidFill>
                  <a:srgbClr val="000000"/>
                </a:solidFill>
                <a:ea typeface="Calibri" panose="020F0502020204030204" pitchFamily="34" charset="0"/>
              </a:rPr>
              <a:t>Olimpycorp</a:t>
            </a:r>
            <a:r>
              <a:rPr lang="es-ES" sz="1400" dirty="0">
                <a:solidFill>
                  <a:srgbClr val="000000"/>
                </a:solidFill>
                <a:ea typeface="Calibri" panose="020F0502020204030204" pitchFamily="34" charset="0"/>
              </a:rPr>
              <a:t> S.A </a:t>
            </a:r>
            <a:r>
              <a:rPr lang="es-EC" sz="1400" dirty="0">
                <a:solidFill>
                  <a:srgbClr val="000000"/>
                </a:solidFill>
                <a:ea typeface="Calibri" panose="020F0502020204030204" pitchFamily="34" charset="0"/>
              </a:rPr>
              <a:t>en los periodos del 2010 al 2016 con respecto al indicador financiero de liquidez contiene el siguiente análisis:</a:t>
            </a:r>
            <a:endParaRPr lang="es-ES" sz="1400" dirty="0">
              <a:solidFill>
                <a:srgbClr val="000000"/>
              </a:solidFill>
              <a:ea typeface="Calibri" panose="020F0502020204030204" pitchFamily="34" charset="0"/>
            </a:endParaRPr>
          </a:p>
          <a:p>
            <a:pPr marL="342900" lvl="0" indent="-342900" algn="just">
              <a:lnSpc>
                <a:spcPct val="150000"/>
              </a:lnSpc>
              <a:spcAft>
                <a:spcPts val="0"/>
              </a:spcAft>
              <a:buFont typeface="Symbol" panose="05050102010706020507" pitchFamily="18" charset="2"/>
              <a:buChar char=""/>
            </a:pPr>
            <a:r>
              <a:rPr lang="es-EC" sz="1400" dirty="0">
                <a:solidFill>
                  <a:srgbClr val="000000"/>
                </a:solidFill>
                <a:ea typeface="Calibri" panose="020F0502020204030204" pitchFamily="34" charset="0"/>
              </a:rPr>
              <a:t>La razón circulante en el año 2011 fue el más alto obtenido, y  con respecto en el  año 2016 que fue el más bajo de los otros años. Es así que nos brindan</a:t>
            </a:r>
            <a:r>
              <a:rPr lang="es-ES" sz="1400" dirty="0">
                <a:solidFill>
                  <a:srgbClr val="000000"/>
                </a:solidFill>
                <a:ea typeface="Calibri" panose="020F0502020204030204" pitchFamily="34" charset="0"/>
              </a:rPr>
              <a:t>  la información acerca de la capacidad que tiene la compañía para poder enfrentar sus deudas de corto plazo</a:t>
            </a:r>
          </a:p>
          <a:p>
            <a:pPr marL="342900" lvl="0" indent="-342900" algn="just">
              <a:lnSpc>
                <a:spcPct val="150000"/>
              </a:lnSpc>
              <a:spcAft>
                <a:spcPts val="0"/>
              </a:spcAft>
              <a:buFont typeface="Symbol" panose="05050102010706020507" pitchFamily="18" charset="2"/>
              <a:buChar char=""/>
            </a:pPr>
            <a:r>
              <a:rPr lang="es-ES" sz="1400" dirty="0">
                <a:solidFill>
                  <a:srgbClr val="000000"/>
                </a:solidFill>
                <a:ea typeface="Calibri" panose="020F0502020204030204" pitchFamily="34" charset="0"/>
              </a:rPr>
              <a:t>El capital de trabajo </a:t>
            </a:r>
            <a:r>
              <a:rPr lang="es-EC" sz="1400" dirty="0">
                <a:solidFill>
                  <a:srgbClr val="000000"/>
                </a:solidFill>
                <a:ea typeface="Calibri" panose="020F0502020204030204" pitchFamily="34" charset="0"/>
              </a:rPr>
              <a:t>en el año 2013 fue el más alto obtenido, y con respecto en el  2016 que fue el más bajo de los otros años. Es así </a:t>
            </a:r>
            <a:r>
              <a:rPr lang="es-ES" sz="1400" dirty="0">
                <a:solidFill>
                  <a:srgbClr val="000000"/>
                </a:solidFill>
                <a:ea typeface="Calibri" panose="020F0502020204030204" pitchFamily="34" charset="0"/>
              </a:rPr>
              <a:t>con que opera  los fondos o recursos de una empresa a corto plazo después de cubrir las deudas y obligaciones</a:t>
            </a:r>
            <a:endParaRPr lang="es-ES" sz="1400" dirty="0">
              <a:solidFill>
                <a:srgbClr val="000000"/>
              </a:solidFill>
              <a:effectLst/>
              <a:ea typeface="Calibri" panose="020F0502020204030204" pitchFamily="34" charset="0"/>
            </a:endParaRPr>
          </a:p>
        </p:txBody>
      </p:sp>
    </p:spTree>
    <p:extLst>
      <p:ext uri="{BB962C8B-B14F-4D97-AF65-F5344CB8AC3E}">
        <p14:creationId xmlns:p14="http://schemas.microsoft.com/office/powerpoint/2010/main" val="29201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2"/>
          <p:cNvSpPr txBox="1"/>
          <p:nvPr/>
        </p:nvSpPr>
        <p:spPr>
          <a:xfrm>
            <a:off x="4219910" y="433541"/>
            <a:ext cx="5144655" cy="369332"/>
          </a:xfrm>
          <a:prstGeom prst="rect">
            <a:avLst/>
          </a:prstGeom>
          <a:solidFill>
            <a:schemeClr val="accent2">
              <a:lumMod val="60000"/>
              <a:lumOff val="40000"/>
            </a:schemeClr>
          </a:solidFill>
        </p:spPr>
        <p:txBody>
          <a:bodyPr wrap="square" rtlCol="0">
            <a:spAutoFit/>
          </a:bodyPr>
          <a:lstStyle/>
          <a:p>
            <a:pPr lvl="1"/>
            <a:r>
              <a:rPr lang="es-EC" b="1"/>
              <a:t>CORRELACIONES DE PEARSON POR EMPRESA</a:t>
            </a:r>
            <a:endParaRPr lang="es-ES" b="1"/>
          </a:p>
        </p:txBody>
      </p:sp>
      <p:sp>
        <p:nvSpPr>
          <p:cNvPr id="6" name="Rectángulo 1"/>
          <p:cNvSpPr/>
          <p:nvPr/>
        </p:nvSpPr>
        <p:spPr>
          <a:xfrm>
            <a:off x="323273" y="944495"/>
            <a:ext cx="8746836" cy="276999"/>
          </a:xfrm>
          <a:prstGeom prst="rect">
            <a:avLst/>
          </a:prstGeom>
        </p:spPr>
        <p:txBody>
          <a:bodyPr wrap="square">
            <a:spAutoFit/>
          </a:bodyPr>
          <a:lstStyle/>
          <a:p>
            <a:pPr lvl="2">
              <a:spcBef>
                <a:spcPts val="1200"/>
              </a:spcBef>
              <a:spcAft>
                <a:spcPts val="300"/>
              </a:spcAft>
            </a:pPr>
            <a:r>
              <a:rPr lang="es-EC" sz="1200" b="1" dirty="0">
                <a:latin typeface="Times New Roman" panose="02020603050405020304" pitchFamily="18" charset="0"/>
                <a:ea typeface="Times New Roman" panose="02020603050405020304" pitchFamily="18" charset="0"/>
                <a:cs typeface="Times New Roman" panose="02020603050405020304" pitchFamily="18" charset="0"/>
              </a:rPr>
              <a:t>INDICADORES FINANCIEROS ENTRE LIQUIDEZ, RENTABILIDAD Y ENDEUDAMIENTO POR EMPRESA</a:t>
            </a:r>
            <a:endPar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2 Rectángulo"/>
          <p:cNvSpPr/>
          <p:nvPr/>
        </p:nvSpPr>
        <p:spPr>
          <a:xfrm>
            <a:off x="4989351" y="1244846"/>
            <a:ext cx="2725361" cy="369332"/>
          </a:xfrm>
          <a:prstGeom prst="rect">
            <a:avLst/>
          </a:prstGeom>
        </p:spPr>
        <p:txBody>
          <a:bodyPr wrap="none">
            <a:spAutoFit/>
          </a:bodyPr>
          <a:lstStyle/>
          <a:p>
            <a:r>
              <a:rPr lang="es-EC" dirty="0"/>
              <a:t>RANZÓN DE RENTABILIDAD</a:t>
            </a:r>
            <a:endParaRPr lang="es-ES" dirty="0"/>
          </a:p>
        </p:txBody>
      </p:sp>
      <p:graphicFrame>
        <p:nvGraphicFramePr>
          <p:cNvPr id="7" name="6 Tabla"/>
          <p:cNvGraphicFramePr>
            <a:graphicFrameLocks noGrp="1"/>
          </p:cNvGraphicFramePr>
          <p:nvPr>
            <p:extLst>
              <p:ext uri="{D42A27DB-BD31-4B8C-83A1-F6EECF244321}">
                <p14:modId xmlns:p14="http://schemas.microsoft.com/office/powerpoint/2010/main" val="1726386518"/>
              </p:ext>
            </p:extLst>
          </p:nvPr>
        </p:nvGraphicFramePr>
        <p:xfrm>
          <a:off x="1167384" y="1561624"/>
          <a:ext cx="10515599" cy="2401062"/>
        </p:xfrm>
        <a:graphic>
          <a:graphicData uri="http://schemas.openxmlformats.org/drawingml/2006/table">
            <a:tbl>
              <a:tblPr firstRow="1" firstCol="1" bandRow="1">
                <a:tableStyleId>{5C22544A-7EE6-4342-B048-85BDC9FD1C3A}</a:tableStyleId>
              </a:tblPr>
              <a:tblGrid>
                <a:gridCol w="1844436"/>
                <a:gridCol w="1263975"/>
                <a:gridCol w="843351"/>
                <a:gridCol w="1369131"/>
                <a:gridCol w="843351"/>
                <a:gridCol w="1474287"/>
                <a:gridCol w="1476390"/>
                <a:gridCol w="1400678"/>
              </a:tblGrid>
              <a:tr h="151130">
                <a:tc gridSpan="8">
                  <a:txBody>
                    <a:bodyPr/>
                    <a:lstStyle/>
                    <a:p>
                      <a:pPr algn="ctr">
                        <a:lnSpc>
                          <a:spcPct val="115000"/>
                        </a:lnSpc>
                        <a:spcAft>
                          <a:spcPts val="0"/>
                        </a:spcAft>
                      </a:pPr>
                      <a:r>
                        <a:rPr lang="es-EC" sz="1100" dirty="0">
                          <a:effectLst/>
                        </a:rPr>
                        <a:t>AÑO 2010-2016 </a:t>
                      </a:r>
                      <a:endParaRPr lang="es-ES" sz="1600" dirty="0">
                        <a:effectLst/>
                        <a:latin typeface="Calibri"/>
                        <a:ea typeface="Calibri"/>
                        <a:cs typeface="Times New Roman"/>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44170">
                <a:tc>
                  <a:txBody>
                    <a:bodyPr/>
                    <a:lstStyle/>
                    <a:p>
                      <a:pPr algn="ctr">
                        <a:lnSpc>
                          <a:spcPct val="115000"/>
                        </a:lnSpc>
                        <a:spcAft>
                          <a:spcPts val="0"/>
                        </a:spcAft>
                      </a:pPr>
                      <a:r>
                        <a:rPr lang="es-EC" sz="1100">
                          <a:effectLst/>
                        </a:rPr>
                        <a:t>RENTABILIDAD</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UTILIDAD O PERDIDA NETA</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 ACTIVO TOTAL </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 PATRIMONIO </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 VENTAS </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 RENTABILIDAD/ACTIVO (ROA) </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 RENTABILIDAD/PATRIMONIO (ROE) </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 RENTABILIDAD NETA </a:t>
                      </a:r>
                      <a:endParaRPr lang="es-ES" sz="1600">
                        <a:effectLst/>
                        <a:latin typeface="Calibri"/>
                        <a:ea typeface="Calibri"/>
                        <a:cs typeface="Times New Roman"/>
                      </a:endParaRPr>
                    </a:p>
                  </a:txBody>
                  <a:tcPr marL="44450" marR="44450" marT="0" marB="0" anchor="b"/>
                </a:tc>
              </a:tr>
              <a:tr h="151130">
                <a:tc>
                  <a:txBody>
                    <a:bodyPr/>
                    <a:lstStyle/>
                    <a:p>
                      <a:pPr>
                        <a:lnSpc>
                          <a:spcPct val="115000"/>
                        </a:lnSpc>
                        <a:spcAft>
                          <a:spcPts val="0"/>
                        </a:spcAft>
                      </a:pPr>
                      <a:r>
                        <a:rPr lang="es-EC" sz="1100" dirty="0" smtClean="0">
                          <a:effectLst/>
                          <a:latin typeface="+mn-lt"/>
                          <a:ea typeface="+mn-ea"/>
                          <a:cs typeface="+mn-cs"/>
                        </a:rPr>
                        <a:t>2010</a:t>
                      </a:r>
                      <a:endParaRPr lang="es-ES"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dirty="0">
                          <a:effectLst/>
                        </a:rPr>
                        <a:t>-</a:t>
                      </a:r>
                      <a:endParaRPr lang="es-ES" sz="16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1.202,50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800,00</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r>
              <a:tr h="151130">
                <a:tc>
                  <a:txBody>
                    <a:bodyPr/>
                    <a:lstStyle/>
                    <a:p>
                      <a:pPr>
                        <a:lnSpc>
                          <a:spcPct val="115000"/>
                        </a:lnSpc>
                        <a:spcAft>
                          <a:spcPts val="0"/>
                        </a:spcAft>
                      </a:pPr>
                      <a:r>
                        <a:rPr lang="es-EC" sz="1100" dirty="0" smtClean="0">
                          <a:effectLst/>
                          <a:latin typeface="+mn-lt"/>
                          <a:ea typeface="+mn-ea"/>
                          <a:cs typeface="+mn-cs"/>
                        </a:rPr>
                        <a:t>2011</a:t>
                      </a:r>
                      <a:endParaRPr lang="es-ES"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3.395,43</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2.968,11</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r>
              <a:tr h="151130">
                <a:tc>
                  <a:txBody>
                    <a:bodyPr/>
                    <a:lstStyle/>
                    <a:p>
                      <a:pPr>
                        <a:lnSpc>
                          <a:spcPct val="115000"/>
                        </a:lnSpc>
                        <a:spcAft>
                          <a:spcPts val="0"/>
                        </a:spcAft>
                      </a:pPr>
                      <a:r>
                        <a:rPr lang="es-EC" sz="1100" dirty="0" smtClean="0">
                          <a:effectLst/>
                        </a:rPr>
                        <a:t>2012,</a:t>
                      </a:r>
                      <a:endParaRPr lang="es-ES"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7.362,00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3.113,13</a:t>
                      </a:r>
                      <a:endParaRPr lang="es-ES"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100">
                          <a:effectLst/>
                        </a:rPr>
                        <a:t>-</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r>
              <a:tr h="151130">
                <a:tc>
                  <a:txBody>
                    <a:bodyPr/>
                    <a:lstStyle/>
                    <a:p>
                      <a:pPr>
                        <a:lnSpc>
                          <a:spcPct val="115000"/>
                        </a:lnSpc>
                        <a:spcAft>
                          <a:spcPts val="0"/>
                        </a:spcAft>
                      </a:pPr>
                      <a:r>
                        <a:rPr lang="es-EC" sz="1100" dirty="0" smtClean="0">
                          <a:effectLst/>
                          <a:latin typeface="+mn-lt"/>
                          <a:ea typeface="+mn-ea"/>
                          <a:cs typeface="+mn-cs"/>
                        </a:rPr>
                        <a:t>2013</a:t>
                      </a:r>
                      <a:endParaRPr lang="es-ES" sz="16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dirty="0">
                          <a:effectLst/>
                        </a:rPr>
                        <a:t>10.267,44</a:t>
                      </a:r>
                      <a:endParaRPr lang="es-ES" sz="16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22.650,52</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13.380,57</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105.030,67</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0,45</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0,77</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0,10</a:t>
                      </a:r>
                      <a:endParaRPr lang="es-ES" sz="1600">
                        <a:effectLst/>
                        <a:latin typeface="Calibri"/>
                        <a:ea typeface="Calibri"/>
                        <a:cs typeface="Times New Roman"/>
                      </a:endParaRPr>
                    </a:p>
                  </a:txBody>
                  <a:tcPr marL="44450" marR="44450" marT="0" marB="0" anchor="b"/>
                </a:tc>
              </a:tr>
              <a:tr h="151130">
                <a:tc>
                  <a:txBody>
                    <a:bodyPr/>
                    <a:lstStyle/>
                    <a:p>
                      <a:pPr>
                        <a:lnSpc>
                          <a:spcPct val="115000"/>
                        </a:lnSpc>
                        <a:spcAft>
                          <a:spcPts val="0"/>
                        </a:spcAft>
                      </a:pPr>
                      <a:r>
                        <a:rPr lang="es-EC" sz="1100" dirty="0" smtClean="0">
                          <a:effectLst/>
                          <a:latin typeface="+mn-lt"/>
                          <a:ea typeface="+mn-ea"/>
                          <a:cs typeface="+mn-cs"/>
                        </a:rPr>
                        <a:t>2014</a:t>
                      </a:r>
                      <a:endParaRPr lang="es-ES" sz="16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           1.667,82</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45.888,12</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11.712,75</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39.067,90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-0,04</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-0,14</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-0,04</a:t>
                      </a:r>
                      <a:endParaRPr lang="es-ES" sz="1600">
                        <a:effectLst/>
                        <a:latin typeface="Calibri"/>
                        <a:ea typeface="Calibri"/>
                        <a:cs typeface="Times New Roman"/>
                      </a:endParaRPr>
                    </a:p>
                  </a:txBody>
                  <a:tcPr marL="44450" marR="44450" marT="0" marB="0" anchor="b"/>
                </a:tc>
              </a:tr>
              <a:tr h="151130">
                <a:tc>
                  <a:txBody>
                    <a:bodyPr/>
                    <a:lstStyle/>
                    <a:p>
                      <a:pPr>
                        <a:lnSpc>
                          <a:spcPct val="115000"/>
                        </a:lnSpc>
                        <a:spcAft>
                          <a:spcPts val="0"/>
                        </a:spcAft>
                      </a:pPr>
                      <a:r>
                        <a:rPr lang="es-EC" sz="1100" dirty="0" smtClean="0">
                          <a:effectLst/>
                          <a:latin typeface="+mn-lt"/>
                          <a:ea typeface="+mn-ea"/>
                          <a:cs typeface="+mn-cs"/>
                        </a:rPr>
                        <a:t>2015</a:t>
                      </a:r>
                      <a:endParaRPr lang="es-ES" sz="16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           3.711,01</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36.688,50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8.001,74</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-0,10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-0,46</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r>
              <a:tr h="158750">
                <a:tc>
                  <a:txBody>
                    <a:bodyPr/>
                    <a:lstStyle/>
                    <a:p>
                      <a:pPr>
                        <a:lnSpc>
                          <a:spcPct val="115000"/>
                        </a:lnSpc>
                        <a:spcAft>
                          <a:spcPts val="0"/>
                        </a:spcAft>
                      </a:pPr>
                      <a:r>
                        <a:rPr lang="es-EC" sz="1100" dirty="0" smtClean="0">
                          <a:effectLst/>
                          <a:latin typeface="+mn-lt"/>
                          <a:ea typeface="+mn-ea"/>
                          <a:cs typeface="+mn-cs"/>
                        </a:rPr>
                        <a:t>2016</a:t>
                      </a:r>
                      <a:endParaRPr lang="es-ES" sz="16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           8.146,77</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25.931,48</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                 145,03</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-0,31</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56,17</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r>
              <a:tr h="158750">
                <a:tc>
                  <a:txBody>
                    <a:bodyPr/>
                    <a:lstStyle/>
                    <a:p>
                      <a:pPr algn="ctr">
                        <a:lnSpc>
                          <a:spcPct val="115000"/>
                        </a:lnSpc>
                        <a:spcAft>
                          <a:spcPts val="0"/>
                        </a:spcAft>
                      </a:pPr>
                      <a:r>
                        <a:rPr lang="es-EC" sz="1100">
                          <a:effectLst/>
                        </a:rPr>
                        <a:t>PROMEDIO</a:t>
                      </a:r>
                      <a:endParaRPr lang="es-ES" sz="1600">
                        <a:effectLst/>
                        <a:latin typeface="Calibri"/>
                        <a:ea typeface="Calibri"/>
                        <a:cs typeface="Times New Roman"/>
                      </a:endParaRPr>
                    </a:p>
                  </a:txBody>
                  <a:tcPr marL="44450" marR="44450" marT="0" marB="0" anchor="b"/>
                </a:tc>
                <a:tc>
                  <a:txBody>
                    <a:bodyPr/>
                    <a:lstStyle/>
                    <a:p>
                      <a:pPr>
                        <a:lnSpc>
                          <a:spcPct val="115000"/>
                        </a:lnSpc>
                      </a:pPr>
                      <a:endParaRPr lang="es-ES" sz="1600">
                        <a:effectLst/>
                        <a:latin typeface="Calibri"/>
                      </a:endParaRPr>
                    </a:p>
                  </a:txBody>
                  <a:tcPr marL="44450" marR="44450" marT="0" marB="0" anchor="b"/>
                </a:tc>
                <a:tc>
                  <a:txBody>
                    <a:bodyPr/>
                    <a:lstStyle/>
                    <a:p>
                      <a:pPr>
                        <a:lnSpc>
                          <a:spcPct val="115000"/>
                        </a:lnSpc>
                      </a:pPr>
                      <a:endParaRPr lang="es-ES" sz="1600">
                        <a:effectLst/>
                        <a:latin typeface="Calibri"/>
                      </a:endParaRPr>
                    </a:p>
                  </a:txBody>
                  <a:tcPr marL="44450" marR="44450" marT="0" marB="0" anchor="b"/>
                </a:tc>
                <a:tc>
                  <a:txBody>
                    <a:bodyPr/>
                    <a:lstStyle/>
                    <a:p>
                      <a:pPr>
                        <a:lnSpc>
                          <a:spcPct val="115000"/>
                        </a:lnSpc>
                      </a:pPr>
                      <a:endParaRPr lang="es-ES" sz="1600">
                        <a:effectLst/>
                        <a:latin typeface="Calibri"/>
                      </a:endParaRPr>
                    </a:p>
                  </a:txBody>
                  <a:tcPr marL="44450" marR="44450" marT="0" marB="0" anchor="b"/>
                </a:tc>
                <a:tc>
                  <a:txBody>
                    <a:bodyPr/>
                    <a:lstStyle/>
                    <a:p>
                      <a:pPr>
                        <a:lnSpc>
                          <a:spcPct val="115000"/>
                        </a:lnSpc>
                      </a:pPr>
                      <a:endParaRPr lang="es-ES" sz="1600">
                        <a:effectLst/>
                        <a:latin typeface="Calibri"/>
                      </a:endParaRPr>
                    </a:p>
                  </a:txBody>
                  <a:tcPr marL="44450" marR="44450" marT="0" marB="0" anchor="b"/>
                </a:tc>
                <a:tc>
                  <a:txBody>
                    <a:bodyPr/>
                    <a:lstStyle/>
                    <a:p>
                      <a:pPr algn="r">
                        <a:lnSpc>
                          <a:spcPct val="115000"/>
                        </a:lnSpc>
                        <a:spcAft>
                          <a:spcPts val="0"/>
                        </a:spcAft>
                      </a:pPr>
                      <a:r>
                        <a:rPr lang="es-EC" sz="1100">
                          <a:effectLst/>
                        </a:rPr>
                        <a:t>0,00</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a:effectLst/>
                        </a:rPr>
                        <a:t>56,33</a:t>
                      </a:r>
                      <a:endParaRPr lang="es-ES"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100" dirty="0">
                          <a:effectLst/>
                        </a:rPr>
                        <a:t>0,06</a:t>
                      </a:r>
                      <a:endParaRPr lang="es-ES" sz="1600" dirty="0">
                        <a:effectLst/>
                        <a:latin typeface="Calibri"/>
                        <a:ea typeface="Calibri"/>
                        <a:cs typeface="Times New Roman"/>
                      </a:endParaRPr>
                    </a:p>
                  </a:txBody>
                  <a:tcPr marL="44450" marR="44450" marT="0" marB="0" anchor="b"/>
                </a:tc>
              </a:tr>
            </a:tbl>
          </a:graphicData>
        </a:graphic>
      </p:graphicFrame>
      <p:sp>
        <p:nvSpPr>
          <p:cNvPr id="8" name="Rectángulo 4"/>
          <p:cNvSpPr/>
          <p:nvPr/>
        </p:nvSpPr>
        <p:spPr>
          <a:xfrm>
            <a:off x="-135383" y="1188040"/>
            <a:ext cx="3752950" cy="276999"/>
          </a:xfrm>
          <a:prstGeom prst="rect">
            <a:avLst/>
          </a:prstGeom>
        </p:spPr>
        <p:txBody>
          <a:bodyPr wrap="none">
            <a:spAutoFit/>
          </a:bodyPr>
          <a:lstStyle/>
          <a:p>
            <a:pPr lvl="3" fontAlgn="base">
              <a:spcBef>
                <a:spcPts val="1200"/>
              </a:spcBef>
              <a:spcAft>
                <a:spcPts val="300"/>
              </a:spcAft>
              <a:buSzPts val="1200"/>
            </a:pPr>
            <a:r>
              <a:rPr lang="es-EC" sz="1200" b="1" kern="0" dirty="0">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EMPRESA OLIMPYCORP S.A:</a:t>
            </a:r>
            <a:endParaRPr lang="es-ES" sz="1200" b="1" u="none" strike="noStrike" kern="0"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9 Rectángulo"/>
          <p:cNvSpPr/>
          <p:nvPr/>
        </p:nvSpPr>
        <p:spPr>
          <a:xfrm>
            <a:off x="1152143" y="3896416"/>
            <a:ext cx="10497312" cy="2031325"/>
          </a:xfrm>
          <a:prstGeom prst="rect">
            <a:avLst/>
          </a:prstGeom>
        </p:spPr>
        <p:txBody>
          <a:bodyPr wrap="square">
            <a:spAutoFit/>
          </a:bodyPr>
          <a:lstStyle/>
          <a:p>
            <a:pPr algn="just">
              <a:lnSpc>
                <a:spcPct val="150000"/>
              </a:lnSpc>
              <a:spcAft>
                <a:spcPts val="0"/>
              </a:spcAft>
            </a:pPr>
            <a:r>
              <a:rPr lang="es-EC" sz="1200" b="1" dirty="0">
                <a:latin typeface="Times New Roman"/>
                <a:ea typeface="Calibri"/>
                <a:cs typeface="Times New Roman"/>
              </a:rPr>
              <a:t>COMENTARIO:</a:t>
            </a:r>
            <a:r>
              <a:rPr lang="es-EC" sz="1200" dirty="0">
                <a:latin typeface="Times New Roman"/>
                <a:ea typeface="Calibri"/>
                <a:cs typeface="Times New Roman"/>
              </a:rPr>
              <a:t> la Empresa </a:t>
            </a:r>
            <a:r>
              <a:rPr lang="es-EC" sz="1200" dirty="0" err="1">
                <a:latin typeface="Times New Roman"/>
                <a:ea typeface="Calibri"/>
                <a:cs typeface="Times New Roman"/>
              </a:rPr>
              <a:t>Olimpycorp</a:t>
            </a:r>
            <a:r>
              <a:rPr lang="es-EC" sz="1200" dirty="0">
                <a:latin typeface="Times New Roman"/>
                <a:ea typeface="Calibri"/>
                <a:cs typeface="Times New Roman"/>
              </a:rPr>
              <a:t> S.A en los años 2010-2016 con relación al indicador de Rentabilidad contiene el siguiente análisis:</a:t>
            </a:r>
            <a:endParaRPr lang="es-ES" sz="1200" dirty="0">
              <a:ea typeface="Calibri"/>
              <a:cs typeface="Times New Roman"/>
            </a:endParaRPr>
          </a:p>
          <a:p>
            <a:pPr marL="342900" lvl="0" indent="-342900" algn="just">
              <a:lnSpc>
                <a:spcPct val="150000"/>
              </a:lnSpc>
              <a:spcAft>
                <a:spcPts val="0"/>
              </a:spcAft>
              <a:buFont typeface="Symbol"/>
              <a:buChar char=""/>
            </a:pPr>
            <a:r>
              <a:rPr lang="es-EC" sz="1200" dirty="0">
                <a:latin typeface="Times New Roman"/>
                <a:ea typeface="Calibri"/>
                <a:cs typeface="Times New Roman"/>
              </a:rPr>
              <a:t>La Rentabilidad sobre el Activo ROA en el año 2013 fue el más alto obtenido de 0,45, y  con respecto en el  año 2016 que fue el más bajo de -0.31 de los otros años es así que nos  muestra  la  eficiencia  en  la  aplicación  de  las  políticas administrativas,  para  obtener  utilidades  con  los  activos  disponibles  en  forma  de porcentaje  sobre  los  activos  totales,  indica  el  rendimiento  obtenido  en inversión. </a:t>
            </a:r>
            <a:endParaRPr lang="es-ES" sz="1200" dirty="0">
              <a:ea typeface="Calibri"/>
              <a:cs typeface="Times New Roman"/>
            </a:endParaRPr>
          </a:p>
          <a:p>
            <a:pPr marL="342900" lvl="0" indent="-342900" algn="just">
              <a:lnSpc>
                <a:spcPct val="150000"/>
              </a:lnSpc>
              <a:spcAft>
                <a:spcPts val="0"/>
              </a:spcAft>
              <a:buFont typeface="Symbol"/>
              <a:buChar char=""/>
            </a:pPr>
            <a:r>
              <a:rPr lang="es-EC" sz="1200" dirty="0">
                <a:latin typeface="Times New Roman"/>
                <a:ea typeface="Calibri"/>
                <a:cs typeface="Times New Roman"/>
              </a:rPr>
              <a:t>La Rentabilidad sobre el Capital Invertido ROE en el año 2016 fue el más alto obtenido de 56,17, y  con respecto en el  año 2015 que fue el más bajo de -0.46 de los otros años. Esto indica el grado en que el apalancamiento financiero puede aumentar el rendimiento para los accionistas. </a:t>
            </a:r>
            <a:endParaRPr lang="es-ES" sz="1200" dirty="0">
              <a:ea typeface="Calibri"/>
              <a:cs typeface="Times New Roman"/>
            </a:endParaRPr>
          </a:p>
        </p:txBody>
      </p:sp>
    </p:spTree>
    <p:extLst>
      <p:ext uri="{BB962C8B-B14F-4D97-AF65-F5344CB8AC3E}">
        <p14:creationId xmlns:p14="http://schemas.microsoft.com/office/powerpoint/2010/main" val="4022157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2"/>
          <p:cNvSpPr txBox="1"/>
          <p:nvPr/>
        </p:nvSpPr>
        <p:spPr>
          <a:xfrm>
            <a:off x="4219910" y="433541"/>
            <a:ext cx="5144655" cy="369332"/>
          </a:xfrm>
          <a:prstGeom prst="rect">
            <a:avLst/>
          </a:prstGeom>
          <a:solidFill>
            <a:schemeClr val="accent2">
              <a:lumMod val="60000"/>
              <a:lumOff val="40000"/>
            </a:schemeClr>
          </a:solidFill>
        </p:spPr>
        <p:txBody>
          <a:bodyPr wrap="square" rtlCol="0">
            <a:spAutoFit/>
          </a:bodyPr>
          <a:lstStyle/>
          <a:p>
            <a:pPr lvl="1"/>
            <a:r>
              <a:rPr lang="es-EC" b="1"/>
              <a:t>CORRELACIONES DE PEARSON POR EMPRESA</a:t>
            </a:r>
            <a:endParaRPr lang="es-ES" b="1"/>
          </a:p>
        </p:txBody>
      </p:sp>
      <p:sp>
        <p:nvSpPr>
          <p:cNvPr id="6" name="Rectángulo 1"/>
          <p:cNvSpPr/>
          <p:nvPr/>
        </p:nvSpPr>
        <p:spPr>
          <a:xfrm>
            <a:off x="323273" y="944495"/>
            <a:ext cx="8746836" cy="276999"/>
          </a:xfrm>
          <a:prstGeom prst="rect">
            <a:avLst/>
          </a:prstGeom>
        </p:spPr>
        <p:txBody>
          <a:bodyPr wrap="square">
            <a:spAutoFit/>
          </a:bodyPr>
          <a:lstStyle/>
          <a:p>
            <a:pPr lvl="2">
              <a:spcBef>
                <a:spcPts val="1200"/>
              </a:spcBef>
              <a:spcAft>
                <a:spcPts val="300"/>
              </a:spcAft>
            </a:pPr>
            <a:r>
              <a:rPr lang="es-EC" sz="1200" b="1" dirty="0">
                <a:latin typeface="Times New Roman" panose="02020603050405020304" pitchFamily="18" charset="0"/>
                <a:ea typeface="Times New Roman" panose="02020603050405020304" pitchFamily="18" charset="0"/>
                <a:cs typeface="Times New Roman" panose="02020603050405020304" pitchFamily="18" charset="0"/>
              </a:rPr>
              <a:t>INDICADORES FINANCIEROS ENTRE LIQUIDEZ, RENTABILIDAD Y ENDEUDAMIENTO POR EMPRESA</a:t>
            </a:r>
            <a:endParaRPr lang="es-E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Rectángulo 4"/>
          <p:cNvSpPr/>
          <p:nvPr/>
        </p:nvSpPr>
        <p:spPr>
          <a:xfrm>
            <a:off x="-135383" y="1188040"/>
            <a:ext cx="3752950" cy="276999"/>
          </a:xfrm>
          <a:prstGeom prst="rect">
            <a:avLst/>
          </a:prstGeom>
        </p:spPr>
        <p:txBody>
          <a:bodyPr wrap="none">
            <a:spAutoFit/>
          </a:bodyPr>
          <a:lstStyle/>
          <a:p>
            <a:pPr lvl="3" fontAlgn="base">
              <a:spcBef>
                <a:spcPts val="1200"/>
              </a:spcBef>
              <a:spcAft>
                <a:spcPts val="300"/>
              </a:spcAft>
              <a:buSzPts val="1200"/>
            </a:pPr>
            <a:r>
              <a:rPr lang="es-EC" sz="1200" b="1" kern="0" dirty="0">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EMPRESA OLIMPYCORP S.A:</a:t>
            </a:r>
            <a:endParaRPr lang="es-ES" sz="1200" b="1" u="none" strike="noStrike" kern="0"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2" name="1 Tabla"/>
          <p:cNvGraphicFramePr>
            <a:graphicFrameLocks noGrp="1"/>
          </p:cNvGraphicFramePr>
          <p:nvPr>
            <p:extLst>
              <p:ext uri="{D42A27DB-BD31-4B8C-83A1-F6EECF244321}">
                <p14:modId xmlns:p14="http://schemas.microsoft.com/office/powerpoint/2010/main" val="435419534"/>
              </p:ext>
            </p:extLst>
          </p:nvPr>
        </p:nvGraphicFramePr>
        <p:xfrm>
          <a:off x="1301297" y="1551083"/>
          <a:ext cx="10467229" cy="2520696"/>
        </p:xfrm>
        <a:graphic>
          <a:graphicData uri="http://schemas.openxmlformats.org/drawingml/2006/table">
            <a:tbl>
              <a:tblPr firstRow="1" firstCol="1" bandRow="1">
                <a:tableStyleId>{5C22544A-7EE6-4342-B048-85BDC9FD1C3A}</a:tableStyleId>
              </a:tblPr>
              <a:tblGrid>
                <a:gridCol w="2210679"/>
                <a:gridCol w="2824058"/>
                <a:gridCol w="2826152"/>
                <a:gridCol w="2606340"/>
              </a:tblGrid>
              <a:tr h="155575">
                <a:tc gridSpan="4">
                  <a:txBody>
                    <a:bodyPr/>
                    <a:lstStyle/>
                    <a:p>
                      <a:pPr algn="ctr">
                        <a:lnSpc>
                          <a:spcPct val="115000"/>
                        </a:lnSpc>
                        <a:spcAft>
                          <a:spcPts val="0"/>
                        </a:spcAft>
                      </a:pPr>
                      <a:r>
                        <a:rPr lang="es-EC" sz="1400" dirty="0">
                          <a:effectLst/>
                        </a:rPr>
                        <a:t>AÑO 2010-2016</a:t>
                      </a:r>
                      <a:endParaRPr lang="es-ES" sz="1400" dirty="0">
                        <a:effectLst/>
                        <a:latin typeface="Calibri"/>
                        <a:ea typeface="Calibri"/>
                        <a:cs typeface="Times New Roman"/>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312420">
                <a:tc>
                  <a:txBody>
                    <a:bodyPr/>
                    <a:lstStyle/>
                    <a:p>
                      <a:pPr algn="ctr">
                        <a:lnSpc>
                          <a:spcPct val="115000"/>
                        </a:lnSpc>
                        <a:spcAft>
                          <a:spcPts val="0"/>
                        </a:spcAft>
                      </a:pPr>
                      <a:r>
                        <a:rPr lang="es-EC" sz="1400">
                          <a:effectLst/>
                        </a:rPr>
                        <a:t>ENDEUDAMIENTO</a:t>
                      </a:r>
                      <a:endParaRPr lang="es-ES"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ACTIVO TOTAL</a:t>
                      </a:r>
                      <a:endParaRPr lang="es-ES"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PASIVO TOTAL</a:t>
                      </a:r>
                      <a:endParaRPr lang="es-ES"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ENDEUDAMIENTO</a:t>
                      </a:r>
                      <a:endParaRPr lang="es-ES" sz="1400">
                        <a:effectLst/>
                        <a:latin typeface="Calibri"/>
                        <a:ea typeface="Calibri"/>
                        <a:cs typeface="Times New Roman"/>
                      </a:endParaRPr>
                    </a:p>
                  </a:txBody>
                  <a:tcPr marL="44450" marR="44450" marT="0" marB="0" anchor="b"/>
                </a:tc>
              </a:tr>
              <a:tr h="155575">
                <a:tc>
                  <a:txBody>
                    <a:bodyPr/>
                    <a:lstStyle/>
                    <a:p>
                      <a:pPr>
                        <a:lnSpc>
                          <a:spcPct val="115000"/>
                        </a:lnSpc>
                        <a:spcAft>
                          <a:spcPts val="0"/>
                        </a:spcAft>
                      </a:pPr>
                      <a:r>
                        <a:rPr lang="es-EC" sz="1400" dirty="0" smtClean="0">
                          <a:effectLst/>
                          <a:latin typeface="+mn-lt"/>
                          <a:ea typeface="+mn-ea"/>
                          <a:cs typeface="+mn-cs"/>
                        </a:rPr>
                        <a:t>2010</a:t>
                      </a:r>
                      <a:endParaRPr lang="es-ES" sz="14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dirty="0">
                          <a:effectLst/>
                        </a:rPr>
                        <a:t>1202,50</a:t>
                      </a:r>
                      <a:endParaRPr lang="es-ES" sz="14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402,50</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0,33</a:t>
                      </a:r>
                      <a:endParaRPr lang="es-ES" sz="1400">
                        <a:effectLst/>
                        <a:latin typeface="Calibri"/>
                        <a:ea typeface="Calibri"/>
                        <a:cs typeface="Times New Roman"/>
                      </a:endParaRPr>
                    </a:p>
                  </a:txBody>
                  <a:tcPr marL="44450" marR="44450" marT="0" marB="0" anchor="b"/>
                </a:tc>
              </a:tr>
              <a:tr h="155575">
                <a:tc>
                  <a:txBody>
                    <a:bodyPr/>
                    <a:lstStyle/>
                    <a:p>
                      <a:pPr>
                        <a:lnSpc>
                          <a:spcPct val="115000"/>
                        </a:lnSpc>
                        <a:spcAft>
                          <a:spcPts val="0"/>
                        </a:spcAft>
                      </a:pPr>
                      <a:r>
                        <a:rPr lang="es-EC" sz="1400" dirty="0" smtClean="0">
                          <a:effectLst/>
                          <a:latin typeface="+mn-lt"/>
                          <a:ea typeface="+mn-ea"/>
                          <a:cs typeface="+mn-cs"/>
                        </a:rPr>
                        <a:t>2011</a:t>
                      </a:r>
                      <a:endParaRPr lang="es-ES" sz="14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3395,43</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427,32</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0,13</a:t>
                      </a:r>
                      <a:endParaRPr lang="es-ES" sz="1400">
                        <a:effectLst/>
                        <a:latin typeface="Calibri"/>
                        <a:ea typeface="Calibri"/>
                        <a:cs typeface="Times New Roman"/>
                      </a:endParaRPr>
                    </a:p>
                  </a:txBody>
                  <a:tcPr marL="44450" marR="44450" marT="0" marB="0" anchor="b"/>
                </a:tc>
              </a:tr>
              <a:tr h="155575">
                <a:tc>
                  <a:txBody>
                    <a:bodyPr/>
                    <a:lstStyle/>
                    <a:p>
                      <a:pPr>
                        <a:lnSpc>
                          <a:spcPct val="115000"/>
                        </a:lnSpc>
                        <a:spcAft>
                          <a:spcPts val="0"/>
                        </a:spcAft>
                      </a:pPr>
                      <a:r>
                        <a:rPr lang="es-ES" sz="1400" dirty="0" smtClean="0">
                          <a:effectLst/>
                          <a:latin typeface="Calibri"/>
                          <a:ea typeface="Calibri"/>
                          <a:cs typeface="Times New Roman"/>
                        </a:rPr>
                        <a:t>2012</a:t>
                      </a:r>
                      <a:endParaRPr lang="es-ES" sz="14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7362,00</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4248,87</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0,58</a:t>
                      </a:r>
                      <a:endParaRPr lang="es-ES" sz="1400">
                        <a:effectLst/>
                        <a:latin typeface="Calibri"/>
                        <a:ea typeface="Calibri"/>
                        <a:cs typeface="Times New Roman"/>
                      </a:endParaRPr>
                    </a:p>
                  </a:txBody>
                  <a:tcPr marL="44450" marR="44450" marT="0" marB="0" anchor="b"/>
                </a:tc>
              </a:tr>
              <a:tr h="155575">
                <a:tc>
                  <a:txBody>
                    <a:bodyPr/>
                    <a:lstStyle/>
                    <a:p>
                      <a:pPr>
                        <a:lnSpc>
                          <a:spcPct val="115000"/>
                        </a:lnSpc>
                        <a:spcAft>
                          <a:spcPts val="0"/>
                        </a:spcAft>
                      </a:pPr>
                      <a:r>
                        <a:rPr lang="es-ES" sz="1400" dirty="0" smtClean="0">
                          <a:effectLst/>
                          <a:latin typeface="Calibri"/>
                          <a:ea typeface="Calibri"/>
                          <a:cs typeface="Times New Roman"/>
                        </a:rPr>
                        <a:t>2013</a:t>
                      </a:r>
                      <a:endParaRPr lang="es-ES" sz="14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22650,52</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9269,95</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0,41</a:t>
                      </a:r>
                      <a:endParaRPr lang="es-ES" sz="1400">
                        <a:effectLst/>
                        <a:latin typeface="Calibri"/>
                        <a:ea typeface="Calibri"/>
                        <a:cs typeface="Times New Roman"/>
                      </a:endParaRPr>
                    </a:p>
                  </a:txBody>
                  <a:tcPr marL="44450" marR="44450" marT="0" marB="0" anchor="b"/>
                </a:tc>
              </a:tr>
              <a:tr h="155575">
                <a:tc>
                  <a:txBody>
                    <a:bodyPr/>
                    <a:lstStyle/>
                    <a:p>
                      <a:pPr>
                        <a:lnSpc>
                          <a:spcPct val="115000"/>
                        </a:lnSpc>
                        <a:spcAft>
                          <a:spcPts val="0"/>
                        </a:spcAft>
                      </a:pPr>
                      <a:r>
                        <a:rPr lang="es-ES" sz="1400" dirty="0" smtClean="0">
                          <a:effectLst/>
                          <a:latin typeface="Calibri"/>
                          <a:ea typeface="Calibri"/>
                          <a:cs typeface="Times New Roman"/>
                        </a:rPr>
                        <a:t>2014</a:t>
                      </a:r>
                      <a:endParaRPr lang="es-ES" sz="14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45888,12</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34175,37</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0,74</a:t>
                      </a:r>
                      <a:endParaRPr lang="es-ES" sz="1400">
                        <a:effectLst/>
                        <a:latin typeface="Calibri"/>
                        <a:ea typeface="Calibri"/>
                        <a:cs typeface="Times New Roman"/>
                      </a:endParaRPr>
                    </a:p>
                  </a:txBody>
                  <a:tcPr marL="44450" marR="44450" marT="0" marB="0" anchor="b"/>
                </a:tc>
              </a:tr>
              <a:tr h="155575">
                <a:tc>
                  <a:txBody>
                    <a:bodyPr/>
                    <a:lstStyle/>
                    <a:p>
                      <a:pPr>
                        <a:lnSpc>
                          <a:spcPct val="115000"/>
                        </a:lnSpc>
                        <a:spcAft>
                          <a:spcPts val="0"/>
                        </a:spcAft>
                      </a:pPr>
                      <a:r>
                        <a:rPr lang="es-ES" sz="1400" dirty="0" smtClean="0">
                          <a:effectLst/>
                          <a:latin typeface="Calibri"/>
                          <a:ea typeface="Calibri"/>
                          <a:cs typeface="Times New Roman"/>
                        </a:rPr>
                        <a:t>2015</a:t>
                      </a:r>
                      <a:endParaRPr lang="es-ES" sz="14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28686,76</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36688,50</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1,28</a:t>
                      </a:r>
                      <a:endParaRPr lang="es-ES" sz="1400">
                        <a:effectLst/>
                        <a:latin typeface="Calibri"/>
                        <a:ea typeface="Calibri"/>
                        <a:cs typeface="Times New Roman"/>
                      </a:endParaRPr>
                    </a:p>
                  </a:txBody>
                  <a:tcPr marL="44450" marR="44450" marT="0" marB="0" anchor="b"/>
                </a:tc>
              </a:tr>
              <a:tr h="155575">
                <a:tc>
                  <a:txBody>
                    <a:bodyPr/>
                    <a:lstStyle/>
                    <a:p>
                      <a:pPr>
                        <a:lnSpc>
                          <a:spcPct val="115000"/>
                        </a:lnSpc>
                        <a:spcAft>
                          <a:spcPts val="0"/>
                        </a:spcAft>
                      </a:pPr>
                      <a:r>
                        <a:rPr lang="es-ES" sz="1400" dirty="0" smtClean="0">
                          <a:effectLst/>
                          <a:latin typeface="Calibri"/>
                          <a:ea typeface="Calibri"/>
                          <a:cs typeface="Times New Roman"/>
                        </a:rPr>
                        <a:t>2016</a:t>
                      </a:r>
                      <a:endParaRPr lang="es-ES" sz="14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25931,48</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26076,51</a:t>
                      </a:r>
                      <a:endParaRPr lang="es-ES" sz="14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400">
                          <a:effectLst/>
                        </a:rPr>
                        <a:t>1,01</a:t>
                      </a:r>
                      <a:endParaRPr lang="es-ES" sz="1400">
                        <a:effectLst/>
                        <a:latin typeface="Calibri"/>
                        <a:ea typeface="Calibri"/>
                        <a:cs typeface="Times New Roman"/>
                      </a:endParaRPr>
                    </a:p>
                  </a:txBody>
                  <a:tcPr marL="44450" marR="44450" marT="0" marB="0" anchor="b"/>
                </a:tc>
              </a:tr>
              <a:tr h="155575">
                <a:tc gridSpan="3">
                  <a:txBody>
                    <a:bodyPr/>
                    <a:lstStyle/>
                    <a:p>
                      <a:pPr algn="ctr">
                        <a:lnSpc>
                          <a:spcPct val="115000"/>
                        </a:lnSpc>
                        <a:spcAft>
                          <a:spcPts val="0"/>
                        </a:spcAft>
                      </a:pPr>
                      <a:r>
                        <a:rPr lang="es-EC" sz="1400">
                          <a:effectLst/>
                        </a:rPr>
                        <a:t>PROMEDIO</a:t>
                      </a:r>
                      <a:endParaRPr lang="es-ES" sz="1400">
                        <a:effectLst/>
                        <a:latin typeface="Calibri"/>
                        <a:ea typeface="Calibri"/>
                        <a:cs typeface="Times New Roman"/>
                      </a:endParaRPr>
                    </a:p>
                  </a:txBody>
                  <a:tcPr marL="44450" marR="44450" marT="0" marB="0" anchor="b"/>
                </a:tc>
                <a:tc hMerge="1">
                  <a:txBody>
                    <a:bodyPr/>
                    <a:lstStyle/>
                    <a:p>
                      <a:endParaRPr lang="es-ES"/>
                    </a:p>
                  </a:txBody>
                  <a:tcPr/>
                </a:tc>
                <a:tc hMerge="1">
                  <a:txBody>
                    <a:bodyPr/>
                    <a:lstStyle/>
                    <a:p>
                      <a:endParaRPr lang="es-ES"/>
                    </a:p>
                  </a:txBody>
                  <a:tcPr/>
                </a:tc>
                <a:tc>
                  <a:txBody>
                    <a:bodyPr/>
                    <a:lstStyle/>
                    <a:p>
                      <a:pPr algn="r">
                        <a:lnSpc>
                          <a:spcPct val="115000"/>
                        </a:lnSpc>
                        <a:spcAft>
                          <a:spcPts val="0"/>
                        </a:spcAft>
                      </a:pPr>
                      <a:r>
                        <a:rPr lang="es-EC" sz="1400" dirty="0">
                          <a:effectLst/>
                        </a:rPr>
                        <a:t>4,48</a:t>
                      </a:r>
                      <a:endParaRPr lang="es-ES" sz="1400" dirty="0">
                        <a:effectLst/>
                        <a:latin typeface="Calibri"/>
                        <a:ea typeface="Calibri"/>
                        <a:cs typeface="Times New Roman"/>
                      </a:endParaRPr>
                    </a:p>
                  </a:txBody>
                  <a:tcPr marL="44450" marR="44450" marT="0" marB="0" anchor="b"/>
                </a:tc>
              </a:tr>
            </a:tbl>
          </a:graphicData>
        </a:graphic>
      </p:graphicFrame>
      <p:sp>
        <p:nvSpPr>
          <p:cNvPr id="3" name="2 Rectángulo"/>
          <p:cNvSpPr/>
          <p:nvPr/>
        </p:nvSpPr>
        <p:spPr>
          <a:xfrm>
            <a:off x="4195526" y="1188040"/>
            <a:ext cx="4361515" cy="369332"/>
          </a:xfrm>
          <a:prstGeom prst="rect">
            <a:avLst/>
          </a:prstGeom>
        </p:spPr>
        <p:txBody>
          <a:bodyPr wrap="none">
            <a:spAutoFit/>
          </a:bodyPr>
          <a:lstStyle/>
          <a:p>
            <a:pPr lvl="3" algn="ctr" fontAlgn="base"/>
            <a:r>
              <a:rPr lang="es-EC" b="1" dirty="0">
                <a:effectLst>
                  <a:glow>
                    <a:srgbClr val="000000"/>
                  </a:glow>
                  <a:outerShdw sx="0" sy="0">
                    <a:srgbClr val="000000"/>
                  </a:outerShdw>
                  <a:reflection stA="0" endPos="0" fadeDir="0" sx="0" sy="0"/>
                </a:effectLst>
              </a:rPr>
              <a:t>RAZÓN DE ENDEUDAMIENTO</a:t>
            </a:r>
            <a:endParaRPr lang="es-ES" b="1" dirty="0">
              <a:effectLst>
                <a:glow>
                  <a:srgbClr val="000000"/>
                </a:glow>
                <a:outerShdw sx="0" sy="0">
                  <a:srgbClr val="000000"/>
                </a:outerShdw>
                <a:reflection stA="0" endPos="0" fadeDir="0" sx="0" sy="0"/>
              </a:effectLst>
            </a:endParaRPr>
          </a:p>
        </p:txBody>
      </p:sp>
      <p:sp>
        <p:nvSpPr>
          <p:cNvPr id="8" name="7 Rectángulo"/>
          <p:cNvSpPr/>
          <p:nvPr/>
        </p:nvSpPr>
        <p:spPr>
          <a:xfrm>
            <a:off x="1267968" y="4163628"/>
            <a:ext cx="10448544" cy="1384995"/>
          </a:xfrm>
          <a:prstGeom prst="rect">
            <a:avLst/>
          </a:prstGeom>
        </p:spPr>
        <p:txBody>
          <a:bodyPr wrap="square">
            <a:spAutoFit/>
          </a:bodyPr>
          <a:lstStyle/>
          <a:p>
            <a:r>
              <a:rPr lang="es-EC" sz="1400" b="1" dirty="0"/>
              <a:t>COMENTARIO: </a:t>
            </a:r>
            <a:r>
              <a:rPr lang="es-EC" sz="1400" dirty="0"/>
              <a:t>la </a:t>
            </a:r>
            <a:r>
              <a:rPr lang="es-ES" sz="1400" dirty="0"/>
              <a:t>Empresa </a:t>
            </a:r>
            <a:r>
              <a:rPr lang="es-ES" sz="1400" dirty="0" err="1"/>
              <a:t>Olimpycorp</a:t>
            </a:r>
            <a:r>
              <a:rPr lang="es-ES" sz="1400" dirty="0"/>
              <a:t> S.A</a:t>
            </a:r>
            <a:r>
              <a:rPr lang="es-EC" sz="1400" dirty="0"/>
              <a:t> en los periodos del 2010 al 2016 con respecto al Indicador Financiero de Endeudamiento contiene el siguiente análisis:</a:t>
            </a:r>
            <a:endParaRPr lang="es-ES" sz="1400" dirty="0"/>
          </a:p>
          <a:p>
            <a:r>
              <a:rPr lang="es-EC" sz="1400" dirty="0" smtClean="0"/>
              <a:t>- El </a:t>
            </a:r>
            <a:r>
              <a:rPr lang="es-EC" sz="1400" dirty="0"/>
              <a:t>índice de Endeudamiento en el año 2015 fue el más alto obtenido con un valor de 1.01, y  con respecto en el  año 2011 que fue el más bajo con un valor de 0.13 de los otros años. Esto evalúa la relación entre los recursos totales a corto plazo y largo plazo aportados por los acreedores y los aportados por los propietarios de la empresa. Además este coeficiente se utiliza para estimar el nivel de palanqueo financiero de la empresa.</a:t>
            </a:r>
            <a:endParaRPr lang="es-ES" sz="1400" dirty="0"/>
          </a:p>
        </p:txBody>
      </p:sp>
    </p:spTree>
    <p:extLst>
      <p:ext uri="{BB962C8B-B14F-4D97-AF65-F5344CB8AC3E}">
        <p14:creationId xmlns:p14="http://schemas.microsoft.com/office/powerpoint/2010/main" val="25978273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2"/>
          <p:cNvSpPr txBox="1"/>
          <p:nvPr/>
        </p:nvSpPr>
        <p:spPr>
          <a:xfrm>
            <a:off x="2621280" y="933413"/>
            <a:ext cx="8217408" cy="646331"/>
          </a:xfrm>
          <a:prstGeom prst="rect">
            <a:avLst/>
          </a:prstGeom>
          <a:solidFill>
            <a:schemeClr val="accent2">
              <a:lumMod val="60000"/>
              <a:lumOff val="40000"/>
            </a:schemeClr>
          </a:solidFill>
        </p:spPr>
        <p:txBody>
          <a:bodyPr wrap="square" rtlCol="0">
            <a:spAutoFit/>
          </a:bodyPr>
          <a:lstStyle/>
          <a:p>
            <a:pPr lvl="3" algn="ctr" fontAlgn="base"/>
            <a:r>
              <a:rPr lang="es-EC" b="1" dirty="0">
                <a:effectLst>
                  <a:glow>
                    <a:srgbClr val="000000"/>
                  </a:glow>
                  <a:outerShdw sx="0" sy="0">
                    <a:srgbClr val="000000"/>
                  </a:outerShdw>
                  <a:reflection stA="0" endPos="0" fadeDir="0" sx="0" sy="0"/>
                </a:effectLst>
              </a:rPr>
              <a:t>INTERPRETACIÓN DE LA TABLA DE CORRELACIÓN DE PEARSON ENTRE LIQUIDEZ, RENTABILIDAD Y ENDEUDAMIENTO POR EMPRESA</a:t>
            </a:r>
            <a:endParaRPr lang="es-ES" b="1" dirty="0">
              <a:effectLst>
                <a:glow>
                  <a:srgbClr val="000000"/>
                </a:glow>
                <a:outerShdw sx="0" sy="0">
                  <a:srgbClr val="000000"/>
                </a:outerShdw>
                <a:reflection stA="0" endPos="0" fadeDir="0" sx="0" sy="0"/>
              </a:effectLst>
            </a:endParaRPr>
          </a:p>
        </p:txBody>
      </p:sp>
      <p:sp>
        <p:nvSpPr>
          <p:cNvPr id="3" name="2 Rectángulo"/>
          <p:cNvSpPr/>
          <p:nvPr/>
        </p:nvSpPr>
        <p:spPr>
          <a:xfrm>
            <a:off x="1101669" y="1793486"/>
            <a:ext cx="2572179" cy="338554"/>
          </a:xfrm>
          <a:prstGeom prst="rect">
            <a:avLst/>
          </a:prstGeom>
        </p:spPr>
        <p:txBody>
          <a:bodyPr wrap="none">
            <a:spAutoFit/>
          </a:bodyPr>
          <a:lstStyle/>
          <a:p>
            <a:r>
              <a:rPr lang="es-EC" sz="1600" b="1" dirty="0"/>
              <a:t>EMPRESA OLIMPYCORP S.A:</a:t>
            </a:r>
            <a:endParaRPr lang="es-ES" sz="1600" b="1" dirty="0"/>
          </a:p>
        </p:txBody>
      </p:sp>
      <p:graphicFrame>
        <p:nvGraphicFramePr>
          <p:cNvPr id="7" name="6 Tabla"/>
          <p:cNvGraphicFramePr>
            <a:graphicFrameLocks noGrp="1"/>
          </p:cNvGraphicFramePr>
          <p:nvPr>
            <p:extLst>
              <p:ext uri="{D42A27DB-BD31-4B8C-83A1-F6EECF244321}">
                <p14:modId xmlns:p14="http://schemas.microsoft.com/office/powerpoint/2010/main" val="1859111149"/>
              </p:ext>
            </p:extLst>
          </p:nvPr>
        </p:nvGraphicFramePr>
        <p:xfrm>
          <a:off x="1170432" y="2286794"/>
          <a:ext cx="6154460" cy="1429512"/>
        </p:xfrm>
        <a:graphic>
          <a:graphicData uri="http://schemas.openxmlformats.org/drawingml/2006/table">
            <a:tbl>
              <a:tblPr>
                <a:tableStyleId>{5C22544A-7EE6-4342-B048-85BDC9FD1C3A}</a:tableStyleId>
              </a:tblPr>
              <a:tblGrid>
                <a:gridCol w="1547164"/>
                <a:gridCol w="2812443"/>
                <a:gridCol w="1794853"/>
              </a:tblGrid>
              <a:tr h="0">
                <a:tc gridSpan="2">
                  <a:txBody>
                    <a:bodyPr/>
                    <a:lstStyle/>
                    <a:p>
                      <a:pPr>
                        <a:lnSpc>
                          <a:spcPct val="115000"/>
                        </a:lnSpc>
                        <a:spcAft>
                          <a:spcPts val="1000"/>
                        </a:spcAft>
                      </a:pPr>
                      <a:r>
                        <a:rPr lang="es-EC" sz="1200" dirty="0">
                          <a:effectLst/>
                        </a:rPr>
                        <a:t> </a:t>
                      </a:r>
                      <a:endParaRPr lang="es-ES" sz="1200" dirty="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gn="ctr">
                        <a:lnSpc>
                          <a:spcPts val="1600"/>
                        </a:lnSpc>
                        <a:spcAft>
                          <a:spcPts val="1000"/>
                        </a:spcAft>
                      </a:pPr>
                      <a:r>
                        <a:rPr lang="es-EC" sz="1200">
                          <a:effectLst/>
                        </a:rPr>
                        <a:t>CAPITAL NETO DE TRABAJO</a:t>
                      </a:r>
                      <a:endParaRPr lang="es-ES" sz="1200">
                        <a:effectLst/>
                        <a:latin typeface="Calibri"/>
                        <a:ea typeface="Calibri"/>
                        <a:cs typeface="Times New Roman"/>
                      </a:endParaRPr>
                    </a:p>
                  </a:txBody>
                  <a:tcPr marL="0" marR="0" marT="0" marB="0" anchor="b"/>
                </a:tc>
              </a:tr>
              <a:tr h="0">
                <a:tc rowSpan="3">
                  <a:txBody>
                    <a:bodyPr/>
                    <a:lstStyle/>
                    <a:p>
                      <a:pPr marL="38100" marR="38100">
                        <a:lnSpc>
                          <a:spcPts val="1600"/>
                        </a:lnSpc>
                        <a:spcAft>
                          <a:spcPts val="1000"/>
                        </a:spcAft>
                      </a:pPr>
                      <a:r>
                        <a:rPr lang="es-EC" sz="1200">
                          <a:effectLst/>
                        </a:rPr>
                        <a:t>RETANBILIDAD/ACTIVO (ROA)</a:t>
                      </a:r>
                      <a:endParaRPr lang="es-ES" sz="1200">
                        <a:effectLst/>
                        <a:latin typeface="Calibri"/>
                        <a:ea typeface="Calibri"/>
                        <a:cs typeface="Times New Roman"/>
                      </a:endParaRPr>
                    </a:p>
                  </a:txBody>
                  <a:tcPr marL="0" marR="0" marT="0" marB="0"/>
                </a:tc>
                <a:tc>
                  <a:txBody>
                    <a:bodyPr/>
                    <a:lstStyle/>
                    <a:p>
                      <a:pPr marL="38100" marR="38100">
                        <a:lnSpc>
                          <a:spcPts val="1600"/>
                        </a:lnSpc>
                        <a:spcAft>
                          <a:spcPts val="1000"/>
                        </a:spcAft>
                      </a:pPr>
                      <a:r>
                        <a:rPr lang="es-EC" sz="1200">
                          <a:effectLst/>
                        </a:rPr>
                        <a:t>Correlación de Pearson</a:t>
                      </a:r>
                      <a:endParaRPr lang="es-ES" sz="1200">
                        <a:effectLst/>
                        <a:latin typeface="Calibri"/>
                        <a:ea typeface="Calibri"/>
                        <a:cs typeface="Times New Roman"/>
                      </a:endParaRPr>
                    </a:p>
                  </a:txBody>
                  <a:tcPr marL="0" marR="0" marT="0" marB="0"/>
                </a:tc>
                <a:tc>
                  <a:txBody>
                    <a:bodyPr/>
                    <a:lstStyle/>
                    <a:p>
                      <a:pPr marL="38100" marR="38100" algn="r">
                        <a:lnSpc>
                          <a:spcPts val="1600"/>
                        </a:lnSpc>
                        <a:spcAft>
                          <a:spcPts val="1000"/>
                        </a:spcAft>
                      </a:pPr>
                      <a:r>
                        <a:rPr lang="es-EC" sz="1200">
                          <a:effectLst/>
                          <a:highlight>
                            <a:srgbClr val="FFFF00"/>
                          </a:highlight>
                        </a:rPr>
                        <a:t>,710</a:t>
                      </a:r>
                      <a:endParaRPr lang="es-ES" sz="12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1000"/>
                        </a:spcAft>
                      </a:pPr>
                      <a:r>
                        <a:rPr lang="es-EC" sz="1200">
                          <a:effectLst/>
                        </a:rPr>
                        <a:t>Sig. (bilateral)</a:t>
                      </a:r>
                      <a:endParaRPr lang="es-ES" sz="1200">
                        <a:effectLst/>
                        <a:latin typeface="Calibri"/>
                        <a:ea typeface="Calibri"/>
                        <a:cs typeface="Times New Roman"/>
                      </a:endParaRPr>
                    </a:p>
                  </a:txBody>
                  <a:tcPr marL="0" marR="0" marT="0" marB="0"/>
                </a:tc>
                <a:tc>
                  <a:txBody>
                    <a:bodyPr/>
                    <a:lstStyle/>
                    <a:p>
                      <a:pPr marL="38100" marR="38100" algn="r">
                        <a:lnSpc>
                          <a:spcPts val="1600"/>
                        </a:lnSpc>
                        <a:spcAft>
                          <a:spcPts val="1000"/>
                        </a:spcAft>
                      </a:pPr>
                      <a:r>
                        <a:rPr lang="es-EC" sz="1200">
                          <a:effectLst/>
                        </a:rPr>
                        <a:t>,074</a:t>
                      </a:r>
                      <a:endParaRPr lang="es-ES" sz="12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1000"/>
                        </a:spcAft>
                      </a:pPr>
                      <a:r>
                        <a:rPr lang="es-EC" sz="1200">
                          <a:effectLst/>
                        </a:rPr>
                        <a:t>N</a:t>
                      </a:r>
                      <a:endParaRPr lang="es-ES" sz="1200">
                        <a:effectLst/>
                        <a:latin typeface="Calibri"/>
                        <a:ea typeface="Calibri"/>
                        <a:cs typeface="Times New Roman"/>
                      </a:endParaRPr>
                    </a:p>
                  </a:txBody>
                  <a:tcPr marL="0" marR="0" marT="0" marB="0"/>
                </a:tc>
                <a:tc>
                  <a:txBody>
                    <a:bodyPr/>
                    <a:lstStyle/>
                    <a:p>
                      <a:pPr marL="38100" marR="38100" algn="r">
                        <a:lnSpc>
                          <a:spcPts val="1600"/>
                        </a:lnSpc>
                        <a:spcAft>
                          <a:spcPts val="1000"/>
                        </a:spcAft>
                      </a:pPr>
                      <a:r>
                        <a:rPr lang="es-EC" sz="1200">
                          <a:effectLst/>
                        </a:rPr>
                        <a:t>7</a:t>
                      </a:r>
                      <a:endParaRPr lang="es-ES" sz="1200">
                        <a:effectLst/>
                        <a:latin typeface="Calibri"/>
                        <a:ea typeface="Calibri"/>
                        <a:cs typeface="Times New Roman"/>
                      </a:endParaRPr>
                    </a:p>
                  </a:txBody>
                  <a:tcPr marL="0" marR="0" marT="0" marB="0"/>
                </a:tc>
              </a:tr>
              <a:tr h="0">
                <a:tc rowSpan="3">
                  <a:txBody>
                    <a:bodyPr/>
                    <a:lstStyle/>
                    <a:p>
                      <a:pPr marL="38100" marR="38100">
                        <a:lnSpc>
                          <a:spcPts val="1600"/>
                        </a:lnSpc>
                        <a:spcAft>
                          <a:spcPts val="1000"/>
                        </a:spcAft>
                      </a:pPr>
                      <a:r>
                        <a:rPr lang="es-EC" sz="1200">
                          <a:effectLst/>
                        </a:rPr>
                        <a:t> RETANBILIDAD/PATRIMONIO (ROE)</a:t>
                      </a:r>
                      <a:endParaRPr lang="es-ES" sz="1200">
                        <a:effectLst/>
                        <a:latin typeface="Calibri"/>
                        <a:ea typeface="Calibri"/>
                        <a:cs typeface="Times New Roman"/>
                      </a:endParaRPr>
                    </a:p>
                  </a:txBody>
                  <a:tcPr marL="0" marR="0" marT="0" marB="0"/>
                </a:tc>
                <a:tc>
                  <a:txBody>
                    <a:bodyPr/>
                    <a:lstStyle/>
                    <a:p>
                      <a:pPr marL="38100" marR="38100">
                        <a:lnSpc>
                          <a:spcPts val="1600"/>
                        </a:lnSpc>
                        <a:spcAft>
                          <a:spcPts val="1000"/>
                        </a:spcAft>
                      </a:pPr>
                      <a:r>
                        <a:rPr lang="es-EC" sz="1200">
                          <a:effectLst/>
                        </a:rPr>
                        <a:t>Correlación de Pearson</a:t>
                      </a:r>
                      <a:endParaRPr lang="es-ES" sz="1200">
                        <a:effectLst/>
                        <a:latin typeface="Calibri"/>
                        <a:ea typeface="Calibri"/>
                        <a:cs typeface="Times New Roman"/>
                      </a:endParaRPr>
                    </a:p>
                  </a:txBody>
                  <a:tcPr marL="0" marR="0" marT="0" marB="0"/>
                </a:tc>
                <a:tc>
                  <a:txBody>
                    <a:bodyPr/>
                    <a:lstStyle/>
                    <a:p>
                      <a:pPr marL="38100" marR="38100" algn="r">
                        <a:lnSpc>
                          <a:spcPts val="1600"/>
                        </a:lnSpc>
                        <a:spcAft>
                          <a:spcPts val="1000"/>
                        </a:spcAft>
                      </a:pPr>
                      <a:r>
                        <a:rPr lang="es-EC" sz="1200">
                          <a:effectLst/>
                          <a:highlight>
                            <a:srgbClr val="FFFF00"/>
                          </a:highlight>
                        </a:rPr>
                        <a:t>-,631</a:t>
                      </a:r>
                      <a:endParaRPr lang="es-ES" sz="12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1000"/>
                        </a:spcAft>
                      </a:pPr>
                      <a:r>
                        <a:rPr lang="es-EC" sz="1200">
                          <a:effectLst/>
                        </a:rPr>
                        <a:t>Sig. (bilateral)</a:t>
                      </a:r>
                      <a:endParaRPr lang="es-ES" sz="1200">
                        <a:effectLst/>
                        <a:latin typeface="Calibri"/>
                        <a:ea typeface="Calibri"/>
                        <a:cs typeface="Times New Roman"/>
                      </a:endParaRPr>
                    </a:p>
                  </a:txBody>
                  <a:tcPr marL="0" marR="0" marT="0" marB="0"/>
                </a:tc>
                <a:tc>
                  <a:txBody>
                    <a:bodyPr/>
                    <a:lstStyle/>
                    <a:p>
                      <a:pPr marL="38100" marR="38100" algn="r">
                        <a:lnSpc>
                          <a:spcPts val="1600"/>
                        </a:lnSpc>
                        <a:spcAft>
                          <a:spcPts val="1000"/>
                        </a:spcAft>
                      </a:pPr>
                      <a:r>
                        <a:rPr lang="es-EC" sz="1200">
                          <a:effectLst/>
                        </a:rPr>
                        <a:t>,128</a:t>
                      </a:r>
                      <a:endParaRPr lang="es-ES" sz="12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1000"/>
                        </a:spcAft>
                      </a:pPr>
                      <a:r>
                        <a:rPr lang="es-EC" sz="1200">
                          <a:effectLst/>
                        </a:rPr>
                        <a:t>N</a:t>
                      </a:r>
                      <a:endParaRPr lang="es-ES" sz="1200">
                        <a:effectLst/>
                        <a:latin typeface="Calibri"/>
                        <a:ea typeface="Calibri"/>
                        <a:cs typeface="Times New Roman"/>
                      </a:endParaRPr>
                    </a:p>
                  </a:txBody>
                  <a:tcPr marL="0" marR="0" marT="0" marB="0"/>
                </a:tc>
                <a:tc>
                  <a:txBody>
                    <a:bodyPr/>
                    <a:lstStyle/>
                    <a:p>
                      <a:pPr marL="38100" marR="38100" algn="r">
                        <a:lnSpc>
                          <a:spcPts val="1600"/>
                        </a:lnSpc>
                        <a:spcAft>
                          <a:spcPts val="1000"/>
                        </a:spcAft>
                      </a:pPr>
                      <a:r>
                        <a:rPr lang="es-EC" sz="1200" dirty="0">
                          <a:effectLst/>
                        </a:rPr>
                        <a:t>7</a:t>
                      </a:r>
                      <a:endParaRPr lang="es-ES" sz="1200" dirty="0">
                        <a:effectLst/>
                        <a:latin typeface="Calibri"/>
                        <a:ea typeface="Calibri"/>
                        <a:cs typeface="Times New Roman"/>
                      </a:endParaRPr>
                    </a:p>
                  </a:txBody>
                  <a:tcPr marL="0" marR="0" marT="0" marB="0"/>
                </a:tc>
              </a:tr>
            </a:tbl>
          </a:graphicData>
        </a:graphic>
      </p:graphicFrame>
      <p:sp>
        <p:nvSpPr>
          <p:cNvPr id="8" name="7 Rectángulo"/>
          <p:cNvSpPr/>
          <p:nvPr/>
        </p:nvSpPr>
        <p:spPr>
          <a:xfrm>
            <a:off x="1162628" y="4285197"/>
            <a:ext cx="9676060" cy="523220"/>
          </a:xfrm>
          <a:prstGeom prst="rect">
            <a:avLst/>
          </a:prstGeom>
        </p:spPr>
        <p:txBody>
          <a:bodyPr wrap="square">
            <a:spAutoFit/>
          </a:bodyPr>
          <a:lstStyle/>
          <a:p>
            <a:pPr lvl="0"/>
            <a:r>
              <a:rPr lang="es-EC" sz="1400" dirty="0"/>
              <a:t>Si Sig. (p-valor) &lt; 0.05 aceptamos H</a:t>
            </a:r>
            <a:r>
              <a:rPr lang="es-EC" sz="1400" baseline="-25000" dirty="0"/>
              <a:t>0</a:t>
            </a:r>
            <a:r>
              <a:rPr lang="es-EC" sz="1400" dirty="0"/>
              <a:t> (hipótesis nula) &gt; se puede aplicar el análisis de Correlación de Pearson.</a:t>
            </a:r>
            <a:endParaRPr lang="es-ES" sz="1400" dirty="0"/>
          </a:p>
          <a:p>
            <a:pPr lvl="0"/>
            <a:r>
              <a:rPr lang="es-EC" sz="1400" dirty="0"/>
              <a:t>Si Sig. (p-valor) &gt; 0.05 rechazamos H</a:t>
            </a:r>
            <a:r>
              <a:rPr lang="es-EC" sz="1400" baseline="-25000" dirty="0"/>
              <a:t>0</a:t>
            </a:r>
            <a:r>
              <a:rPr lang="es-EC" sz="1400" dirty="0"/>
              <a:t> &gt; no se puede aplicar el análisis Correlación de Pearson.</a:t>
            </a:r>
            <a:endParaRPr lang="es-ES" sz="1400" dirty="0"/>
          </a:p>
        </p:txBody>
      </p:sp>
      <mc:AlternateContent xmlns:mc="http://schemas.openxmlformats.org/markup-compatibility/2006" xmlns:a14="http://schemas.microsoft.com/office/drawing/2010/main">
        <mc:Choice Requires="a14">
          <p:sp>
            <p:nvSpPr>
              <p:cNvPr id="9" name="8 Rectángulo"/>
              <p:cNvSpPr/>
              <p:nvPr/>
            </p:nvSpPr>
            <p:spPr>
              <a:xfrm>
                <a:off x="1101668" y="3861739"/>
                <a:ext cx="8237403" cy="338554"/>
              </a:xfrm>
              <a:prstGeom prst="rect">
                <a:avLst/>
              </a:prstGeom>
            </p:spPr>
            <p:txBody>
              <a:bodyPr wrap="square">
                <a:spAutoFit/>
              </a:bodyPr>
              <a:lstStyle/>
              <a:p>
                <a:r>
                  <a:rPr lang="es-EC" sz="1600" b="1" dirty="0"/>
                  <a:t>Se tomaran la correlación Pearson: </a:t>
                </a:r>
                <a14:m>
                  <m:oMath xmlns:m="http://schemas.openxmlformats.org/officeDocument/2006/math">
                    <m:r>
                      <a:rPr lang="es-EC" sz="1600" b="1" i="1">
                        <a:latin typeface="Cambria Math"/>
                      </a:rPr>
                      <m:t>&gt;</m:t>
                    </m:r>
                  </m:oMath>
                </a14:m>
                <a:r>
                  <a:rPr lang="es-EC" sz="1600" b="1" dirty="0"/>
                  <a:t> 0,5 y </a:t>
                </a:r>
                <a14:m>
                  <m:oMath xmlns:m="http://schemas.openxmlformats.org/officeDocument/2006/math">
                    <m:r>
                      <a:rPr lang="es-EC" sz="1600" b="1" i="1">
                        <a:latin typeface="Cambria Math"/>
                      </a:rPr>
                      <m:t>&gt;</m:t>
                    </m:r>
                  </m:oMath>
                </a14:m>
                <a:r>
                  <a:rPr lang="es-EC" sz="1600" b="1" dirty="0"/>
                  <a:t> - 0,5 entre las diferentes variables</a:t>
                </a:r>
                <a:endParaRPr lang="es-ES" sz="1600" dirty="0"/>
              </a:p>
            </p:txBody>
          </p:sp>
        </mc:Choice>
        <mc:Fallback xmlns="">
          <p:sp>
            <p:nvSpPr>
              <p:cNvPr id="9" name="8 Rectángulo"/>
              <p:cNvSpPr>
                <a:spLocks noRot="1" noChangeAspect="1" noMove="1" noResize="1" noEditPoints="1" noAdjustHandles="1" noChangeArrowheads="1" noChangeShapeType="1" noTextEdit="1"/>
              </p:cNvSpPr>
              <p:nvPr/>
            </p:nvSpPr>
            <p:spPr>
              <a:xfrm>
                <a:off x="1101668" y="3861739"/>
                <a:ext cx="8237403" cy="338554"/>
              </a:xfrm>
              <a:prstGeom prst="rect">
                <a:avLst/>
              </a:prstGeom>
              <a:blipFill rotWithShape="1">
                <a:blip r:embed="rId3"/>
                <a:stretch>
                  <a:fillRect l="-444" t="-5357" b="-21429"/>
                </a:stretch>
              </a:blipFill>
            </p:spPr>
            <p:txBody>
              <a:bodyPr/>
              <a:lstStyle/>
              <a:p>
                <a:r>
                  <a:rPr lang="es-ES">
                    <a:noFill/>
                  </a:rPr>
                  <a:t> </a:t>
                </a:r>
              </a:p>
            </p:txBody>
          </p:sp>
        </mc:Fallback>
      </mc:AlternateContent>
    </p:spTree>
    <p:extLst>
      <p:ext uri="{BB962C8B-B14F-4D97-AF65-F5344CB8AC3E}">
        <p14:creationId xmlns:p14="http://schemas.microsoft.com/office/powerpoint/2010/main" val="2530580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7" name="CuadroTexto 2"/>
          <p:cNvSpPr txBox="1"/>
          <p:nvPr/>
        </p:nvSpPr>
        <p:spPr>
          <a:xfrm>
            <a:off x="2779776" y="933413"/>
            <a:ext cx="8217408" cy="646331"/>
          </a:xfrm>
          <a:prstGeom prst="rect">
            <a:avLst/>
          </a:prstGeom>
          <a:solidFill>
            <a:schemeClr val="accent2">
              <a:lumMod val="60000"/>
              <a:lumOff val="40000"/>
            </a:schemeClr>
          </a:solidFill>
        </p:spPr>
        <p:txBody>
          <a:bodyPr wrap="square" rtlCol="0">
            <a:spAutoFit/>
          </a:bodyPr>
          <a:lstStyle/>
          <a:p>
            <a:pPr lvl="3" algn="ctr" fontAlgn="base"/>
            <a:r>
              <a:rPr lang="es-EC" b="1" dirty="0">
                <a:effectLst>
                  <a:glow>
                    <a:srgbClr val="000000"/>
                  </a:glow>
                  <a:outerShdw sx="0" sy="0">
                    <a:srgbClr val="000000"/>
                  </a:outerShdw>
                  <a:reflection stA="0" endPos="0" fadeDir="0" sx="0" sy="0"/>
                </a:effectLst>
              </a:rPr>
              <a:t>INTERPRETACIÓN DE LA TABLA DE CORRELACIÓN DE PEARSON ENTRE LIQUIDEZ, RENTABILIDAD Y ENDEUDAMIENTO POR EMPRESA</a:t>
            </a:r>
            <a:endParaRPr lang="es-ES" b="1" dirty="0">
              <a:effectLst>
                <a:glow>
                  <a:srgbClr val="000000"/>
                </a:glow>
                <a:outerShdw sx="0" sy="0">
                  <a:srgbClr val="000000"/>
                </a:outerShdw>
                <a:reflection stA="0" endPos="0" fadeDir="0" sx="0" sy="0"/>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2282221011"/>
              </p:ext>
            </p:extLst>
          </p:nvPr>
        </p:nvGraphicFramePr>
        <p:xfrm>
          <a:off x="1255776" y="2274602"/>
          <a:ext cx="6306312" cy="2235200"/>
        </p:xfrm>
        <a:graphic>
          <a:graphicData uri="http://schemas.openxmlformats.org/drawingml/2006/table">
            <a:tbl>
              <a:tblPr>
                <a:tableStyleId>{5C22544A-7EE6-4342-B048-85BDC9FD1C3A}</a:tableStyleId>
              </a:tblPr>
              <a:tblGrid>
                <a:gridCol w="2484687"/>
                <a:gridCol w="2330813"/>
                <a:gridCol w="1490812"/>
              </a:tblGrid>
              <a:tr h="0">
                <a:tc gridSpan="2">
                  <a:txBody>
                    <a:bodyPr/>
                    <a:lstStyle/>
                    <a:p>
                      <a:pPr>
                        <a:lnSpc>
                          <a:spcPct val="115000"/>
                        </a:lnSpc>
                        <a:spcAft>
                          <a:spcPts val="1000"/>
                        </a:spcAft>
                      </a:pPr>
                      <a:r>
                        <a:rPr lang="es-EC" sz="1800" dirty="0">
                          <a:effectLst/>
                        </a:rPr>
                        <a:t> </a:t>
                      </a:r>
                      <a:endParaRPr lang="es-ES" sz="1600" dirty="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nSpc>
                          <a:spcPts val="1600"/>
                        </a:lnSpc>
                        <a:spcAft>
                          <a:spcPts val="1000"/>
                        </a:spcAft>
                      </a:pPr>
                      <a:r>
                        <a:rPr lang="es-EC" sz="1100">
                          <a:effectLst/>
                        </a:rPr>
                        <a:t>RETANBILIDAD/ACTIVO (ROA)</a:t>
                      </a:r>
                      <a:endParaRPr lang="es-ES" sz="1600">
                        <a:effectLst/>
                        <a:latin typeface="Calibri"/>
                        <a:ea typeface="Calibri"/>
                        <a:cs typeface="Times New Roman"/>
                      </a:endParaRPr>
                    </a:p>
                  </a:txBody>
                  <a:tcPr marL="0" marR="0" marT="0" marB="0" anchor="b"/>
                </a:tc>
              </a:tr>
              <a:tr h="0">
                <a:tc rowSpan="3">
                  <a:txBody>
                    <a:bodyPr/>
                    <a:lstStyle/>
                    <a:p>
                      <a:pPr marL="38100" marR="38100">
                        <a:lnSpc>
                          <a:spcPts val="1600"/>
                        </a:lnSpc>
                        <a:spcAft>
                          <a:spcPts val="1000"/>
                        </a:spcAft>
                      </a:pPr>
                      <a:r>
                        <a:rPr lang="es-EC" sz="1100">
                          <a:effectLst/>
                        </a:rPr>
                        <a:t>RETANBILIDAD/PATRIMONIO (ROE)</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rPr>
                        <a:t>Correlación de Pearson</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highlight>
                            <a:srgbClr val="FFFF00"/>
                          </a:highlight>
                        </a:rPr>
                        <a:t>-,588</a:t>
                      </a:r>
                      <a:endParaRPr lang="es-ES" sz="16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ctr">
                        <a:lnSpc>
                          <a:spcPts val="1600"/>
                        </a:lnSpc>
                        <a:spcAft>
                          <a:spcPts val="1000"/>
                        </a:spcAft>
                      </a:pPr>
                      <a:r>
                        <a:rPr lang="es-EC" sz="1100">
                          <a:effectLst/>
                        </a:rPr>
                        <a:t>Sig. (bilateral)</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rPr>
                        <a:t>,165</a:t>
                      </a:r>
                      <a:endParaRPr lang="es-ES" sz="16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ctr">
                        <a:lnSpc>
                          <a:spcPts val="1600"/>
                        </a:lnSpc>
                        <a:spcAft>
                          <a:spcPts val="1000"/>
                        </a:spcAft>
                      </a:pPr>
                      <a:r>
                        <a:rPr lang="es-EC" sz="1100">
                          <a:effectLst/>
                        </a:rPr>
                        <a:t>N</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rPr>
                        <a:t>7</a:t>
                      </a:r>
                      <a:endParaRPr lang="es-ES" sz="1600">
                        <a:effectLst/>
                        <a:latin typeface="Calibri"/>
                        <a:ea typeface="Calibri"/>
                        <a:cs typeface="Times New Roman"/>
                      </a:endParaRPr>
                    </a:p>
                  </a:txBody>
                  <a:tcPr marL="0" marR="0" marT="0" marB="0"/>
                </a:tc>
              </a:tr>
              <a:tr h="0">
                <a:tc rowSpan="3">
                  <a:txBody>
                    <a:bodyPr/>
                    <a:lstStyle/>
                    <a:p>
                      <a:pPr marL="38100" marR="38100">
                        <a:lnSpc>
                          <a:spcPts val="1600"/>
                        </a:lnSpc>
                        <a:spcAft>
                          <a:spcPts val="1000"/>
                        </a:spcAft>
                      </a:pPr>
                      <a:r>
                        <a:rPr lang="es-EC" sz="1100">
                          <a:effectLst/>
                        </a:rPr>
                        <a:t>RETANBILIDAD NETA</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rPr>
                        <a:t>Correlación de Pearson</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highlight>
                            <a:srgbClr val="FFFF00"/>
                          </a:highlight>
                        </a:rPr>
                        <a:t>,795</a:t>
                      </a:r>
                      <a:r>
                        <a:rPr lang="es-EC" sz="1100" baseline="30000">
                          <a:effectLst/>
                        </a:rPr>
                        <a:t>*</a:t>
                      </a:r>
                      <a:endParaRPr lang="es-ES" sz="16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ctr">
                        <a:lnSpc>
                          <a:spcPts val="1600"/>
                        </a:lnSpc>
                        <a:spcAft>
                          <a:spcPts val="1000"/>
                        </a:spcAft>
                      </a:pPr>
                      <a:r>
                        <a:rPr lang="es-EC" sz="1100">
                          <a:effectLst/>
                        </a:rPr>
                        <a:t>Sig. (bilateral)</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rPr>
                        <a:t>,033</a:t>
                      </a:r>
                      <a:endParaRPr lang="es-ES" sz="16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ctr">
                        <a:lnSpc>
                          <a:spcPts val="1600"/>
                        </a:lnSpc>
                        <a:spcAft>
                          <a:spcPts val="1000"/>
                        </a:spcAft>
                      </a:pPr>
                      <a:r>
                        <a:rPr lang="es-EC" sz="1100">
                          <a:effectLst/>
                        </a:rPr>
                        <a:t>N</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rPr>
                        <a:t>7</a:t>
                      </a:r>
                      <a:endParaRPr lang="es-ES" sz="1600">
                        <a:effectLst/>
                        <a:latin typeface="Calibri"/>
                        <a:ea typeface="Calibri"/>
                        <a:cs typeface="Times New Roman"/>
                      </a:endParaRPr>
                    </a:p>
                  </a:txBody>
                  <a:tcPr marL="0" marR="0" marT="0" marB="0"/>
                </a:tc>
              </a:tr>
              <a:tr h="0">
                <a:tc rowSpan="3">
                  <a:txBody>
                    <a:bodyPr/>
                    <a:lstStyle/>
                    <a:p>
                      <a:pPr marL="38100" marR="38100">
                        <a:lnSpc>
                          <a:spcPts val="1600"/>
                        </a:lnSpc>
                        <a:spcAft>
                          <a:spcPts val="1000"/>
                        </a:spcAft>
                      </a:pPr>
                      <a:r>
                        <a:rPr lang="es-EC" sz="1100" dirty="0">
                          <a:effectLst/>
                        </a:rPr>
                        <a:t>ENDEUDAMIENTO</a:t>
                      </a:r>
                      <a:endParaRPr lang="es-ES" sz="1600" dirty="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rPr>
                        <a:t>Correlación de Pearson</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highlight>
                            <a:srgbClr val="FFFF00"/>
                          </a:highlight>
                        </a:rPr>
                        <a:t>-,522</a:t>
                      </a:r>
                      <a:endParaRPr lang="es-ES" sz="16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ctr">
                        <a:lnSpc>
                          <a:spcPts val="1600"/>
                        </a:lnSpc>
                        <a:spcAft>
                          <a:spcPts val="1000"/>
                        </a:spcAft>
                      </a:pPr>
                      <a:r>
                        <a:rPr lang="es-EC" sz="1100">
                          <a:effectLst/>
                        </a:rPr>
                        <a:t>Sig. (bilateral)</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a:effectLst/>
                        </a:rPr>
                        <a:t>,229</a:t>
                      </a:r>
                      <a:endParaRPr lang="es-ES" sz="16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gn="ctr">
                        <a:lnSpc>
                          <a:spcPts val="1600"/>
                        </a:lnSpc>
                        <a:spcAft>
                          <a:spcPts val="1000"/>
                        </a:spcAft>
                      </a:pPr>
                      <a:r>
                        <a:rPr lang="es-EC" sz="1100">
                          <a:effectLst/>
                        </a:rPr>
                        <a:t>N</a:t>
                      </a:r>
                      <a:endParaRPr lang="es-ES" sz="1600">
                        <a:effectLst/>
                        <a:latin typeface="Calibri"/>
                        <a:ea typeface="Calibri"/>
                        <a:cs typeface="Times New Roman"/>
                      </a:endParaRPr>
                    </a:p>
                  </a:txBody>
                  <a:tcPr marL="0" marR="0" marT="0" marB="0"/>
                </a:tc>
                <a:tc>
                  <a:txBody>
                    <a:bodyPr/>
                    <a:lstStyle/>
                    <a:p>
                      <a:pPr marL="38100" marR="38100" algn="ctr">
                        <a:lnSpc>
                          <a:spcPts val="1600"/>
                        </a:lnSpc>
                        <a:spcAft>
                          <a:spcPts val="1000"/>
                        </a:spcAft>
                      </a:pPr>
                      <a:r>
                        <a:rPr lang="es-EC" sz="1100" dirty="0">
                          <a:effectLst/>
                        </a:rPr>
                        <a:t>7</a:t>
                      </a:r>
                      <a:endParaRPr lang="es-ES" sz="1600" dirty="0">
                        <a:effectLst/>
                        <a:latin typeface="Calibri"/>
                        <a:ea typeface="Calibri"/>
                        <a:cs typeface="Times New Roman"/>
                      </a:endParaRPr>
                    </a:p>
                  </a:txBody>
                  <a:tcPr marL="0" marR="0" marT="0" marB="0"/>
                </a:tc>
              </a:tr>
            </a:tbl>
          </a:graphicData>
        </a:graphic>
      </p:graphicFrame>
      <mc:AlternateContent xmlns:mc="http://schemas.openxmlformats.org/markup-compatibility/2006" xmlns:a14="http://schemas.microsoft.com/office/drawing/2010/main">
        <mc:Choice Requires="a14">
          <p:sp>
            <p:nvSpPr>
              <p:cNvPr id="3" name="2 Rectángulo"/>
              <p:cNvSpPr/>
              <p:nvPr/>
            </p:nvSpPr>
            <p:spPr>
              <a:xfrm>
                <a:off x="1243584" y="4593259"/>
                <a:ext cx="8107680" cy="338554"/>
              </a:xfrm>
              <a:prstGeom prst="rect">
                <a:avLst/>
              </a:prstGeom>
            </p:spPr>
            <p:txBody>
              <a:bodyPr wrap="square">
                <a:spAutoFit/>
              </a:bodyPr>
              <a:lstStyle/>
              <a:p>
                <a:r>
                  <a:rPr lang="es-EC" sz="1600" b="1" dirty="0"/>
                  <a:t>Se tomaran la correlación Pearson: </a:t>
                </a:r>
                <a14:m>
                  <m:oMath xmlns:m="http://schemas.openxmlformats.org/officeDocument/2006/math">
                    <m:r>
                      <a:rPr lang="es-EC" sz="1600" b="1" i="1">
                        <a:latin typeface="Cambria Math"/>
                      </a:rPr>
                      <m:t>&gt;</m:t>
                    </m:r>
                  </m:oMath>
                </a14:m>
                <a:r>
                  <a:rPr lang="es-EC" sz="1600" b="1" dirty="0"/>
                  <a:t> 0,5 y </a:t>
                </a:r>
                <a14:m>
                  <m:oMath xmlns:m="http://schemas.openxmlformats.org/officeDocument/2006/math">
                    <m:r>
                      <a:rPr lang="es-EC" sz="1600" b="1" i="1">
                        <a:latin typeface="Cambria Math"/>
                      </a:rPr>
                      <m:t>&gt;</m:t>
                    </m:r>
                  </m:oMath>
                </a14:m>
                <a:r>
                  <a:rPr lang="es-EC" sz="1600" b="1" dirty="0"/>
                  <a:t> - 0,5 entre las diferentes variables</a:t>
                </a:r>
                <a:endParaRPr lang="es-ES" sz="1600" dirty="0"/>
              </a:p>
            </p:txBody>
          </p:sp>
        </mc:Choice>
        <mc:Fallback xmlns="">
          <p:sp>
            <p:nvSpPr>
              <p:cNvPr id="3" name="2 Rectángulo"/>
              <p:cNvSpPr>
                <a:spLocks noRot="1" noChangeAspect="1" noMove="1" noResize="1" noEditPoints="1" noAdjustHandles="1" noChangeArrowheads="1" noChangeShapeType="1" noTextEdit="1"/>
              </p:cNvSpPr>
              <p:nvPr/>
            </p:nvSpPr>
            <p:spPr>
              <a:xfrm>
                <a:off x="1243584" y="4593259"/>
                <a:ext cx="8107680" cy="338554"/>
              </a:xfrm>
              <a:prstGeom prst="rect">
                <a:avLst/>
              </a:prstGeom>
              <a:blipFill rotWithShape="1">
                <a:blip r:embed="rId3"/>
                <a:stretch>
                  <a:fillRect l="-376" t="-5357" b="-21429"/>
                </a:stretch>
              </a:blipFill>
            </p:spPr>
            <p:txBody>
              <a:bodyPr/>
              <a:lstStyle/>
              <a:p>
                <a:r>
                  <a:rPr lang="es-ES">
                    <a:noFill/>
                  </a:rPr>
                  <a:t> </a:t>
                </a:r>
              </a:p>
            </p:txBody>
          </p:sp>
        </mc:Fallback>
      </mc:AlternateContent>
      <p:sp>
        <p:nvSpPr>
          <p:cNvPr id="8" name="7 Rectángulo"/>
          <p:cNvSpPr/>
          <p:nvPr/>
        </p:nvSpPr>
        <p:spPr>
          <a:xfrm>
            <a:off x="1255776" y="5117986"/>
            <a:ext cx="9676060" cy="523220"/>
          </a:xfrm>
          <a:prstGeom prst="rect">
            <a:avLst/>
          </a:prstGeom>
        </p:spPr>
        <p:txBody>
          <a:bodyPr wrap="square">
            <a:spAutoFit/>
          </a:bodyPr>
          <a:lstStyle/>
          <a:p>
            <a:pPr lvl="0"/>
            <a:r>
              <a:rPr lang="es-EC" sz="1400" dirty="0"/>
              <a:t>Si Sig. (p-valor) &lt; 0.05 aceptamos H</a:t>
            </a:r>
            <a:r>
              <a:rPr lang="es-EC" sz="1400" baseline="-25000" dirty="0"/>
              <a:t>0</a:t>
            </a:r>
            <a:r>
              <a:rPr lang="es-EC" sz="1400" dirty="0"/>
              <a:t> (hipótesis nula) &gt; se puede aplicar el análisis de Correlación de Pearson.</a:t>
            </a:r>
            <a:endParaRPr lang="es-ES" sz="1400" dirty="0"/>
          </a:p>
          <a:p>
            <a:pPr lvl="0"/>
            <a:r>
              <a:rPr lang="es-EC" sz="1400" dirty="0"/>
              <a:t>Si Sig. (p-valor) &gt; 0.05 rechazamos H</a:t>
            </a:r>
            <a:r>
              <a:rPr lang="es-EC" sz="1400" baseline="-25000" dirty="0"/>
              <a:t>0</a:t>
            </a:r>
            <a:r>
              <a:rPr lang="es-EC" sz="1400" dirty="0"/>
              <a:t> &gt; no se puede aplicar el análisis Correlación de Pearson.</a:t>
            </a:r>
            <a:endParaRPr lang="es-ES" sz="1400" dirty="0"/>
          </a:p>
        </p:txBody>
      </p:sp>
      <p:sp>
        <p:nvSpPr>
          <p:cNvPr id="9" name="8 Rectángulo"/>
          <p:cNvSpPr/>
          <p:nvPr/>
        </p:nvSpPr>
        <p:spPr>
          <a:xfrm>
            <a:off x="1187013" y="1793486"/>
            <a:ext cx="2572179" cy="338554"/>
          </a:xfrm>
          <a:prstGeom prst="rect">
            <a:avLst/>
          </a:prstGeom>
        </p:spPr>
        <p:txBody>
          <a:bodyPr wrap="none">
            <a:spAutoFit/>
          </a:bodyPr>
          <a:lstStyle/>
          <a:p>
            <a:r>
              <a:rPr lang="es-EC" sz="1600" b="1" dirty="0"/>
              <a:t>EMPRESA OLIMPYCORP S.A:</a:t>
            </a:r>
            <a:endParaRPr lang="es-ES" sz="1600" b="1" dirty="0"/>
          </a:p>
        </p:txBody>
      </p:sp>
    </p:spTree>
    <p:extLst>
      <p:ext uri="{BB962C8B-B14F-4D97-AF65-F5344CB8AC3E}">
        <p14:creationId xmlns:p14="http://schemas.microsoft.com/office/powerpoint/2010/main" val="27234795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3" name="CuadroTexto 2"/>
          <p:cNvSpPr txBox="1"/>
          <p:nvPr/>
        </p:nvSpPr>
        <p:spPr>
          <a:xfrm>
            <a:off x="3389745" y="473812"/>
            <a:ext cx="8238837" cy="584775"/>
          </a:xfrm>
          <a:prstGeom prst="rect">
            <a:avLst/>
          </a:prstGeom>
          <a:solidFill>
            <a:schemeClr val="accent2">
              <a:lumMod val="60000"/>
              <a:lumOff val="40000"/>
            </a:schemeClr>
          </a:solidFill>
        </p:spPr>
        <p:txBody>
          <a:bodyPr wrap="square" rtlCol="0">
            <a:spAutoFit/>
          </a:bodyPr>
          <a:lstStyle/>
          <a:p>
            <a:pPr lvl="2" algn="ctr"/>
            <a:r>
              <a:rPr lang="es-EC" sz="1600" b="1" dirty="0"/>
              <a:t>CORRELACIONES DE PEARSON ENTRE LIQUIDEZ, RENTABILIDAD Y </a:t>
            </a:r>
            <a:r>
              <a:rPr lang="es-EC" sz="1600" b="1" dirty="0" smtClean="0"/>
              <a:t>ENDEUDAMIENTO POR SECTOR</a:t>
            </a:r>
            <a:endParaRPr lang="es-ES" sz="1600" b="1" dirty="0"/>
          </a:p>
        </p:txBody>
      </p:sp>
      <p:graphicFrame>
        <p:nvGraphicFramePr>
          <p:cNvPr id="2" name="Tabla 1"/>
          <p:cNvGraphicFramePr>
            <a:graphicFrameLocks noGrp="1"/>
          </p:cNvGraphicFramePr>
          <p:nvPr>
            <p:extLst>
              <p:ext uri="{D42A27DB-BD31-4B8C-83A1-F6EECF244321}">
                <p14:modId xmlns:p14="http://schemas.microsoft.com/office/powerpoint/2010/main" val="1867977455"/>
              </p:ext>
            </p:extLst>
          </p:nvPr>
        </p:nvGraphicFramePr>
        <p:xfrm>
          <a:off x="1858327" y="1876989"/>
          <a:ext cx="8475345" cy="3591306"/>
        </p:xfrm>
        <a:graphic>
          <a:graphicData uri="http://schemas.openxmlformats.org/drawingml/2006/table">
            <a:tbl>
              <a:tblPr>
                <a:tableStyleId>{5C22544A-7EE6-4342-B048-85BDC9FD1C3A}</a:tableStyleId>
              </a:tblPr>
              <a:tblGrid>
                <a:gridCol w="1526540"/>
                <a:gridCol w="1526540"/>
                <a:gridCol w="914400"/>
                <a:gridCol w="850265"/>
                <a:gridCol w="914400"/>
                <a:gridCol w="914400"/>
                <a:gridCol w="914400"/>
                <a:gridCol w="914400"/>
              </a:tblGrid>
              <a:tr h="612140">
                <a:tc>
                  <a:txBody>
                    <a:bodyPr/>
                    <a:lstStyle/>
                    <a:p>
                      <a:pPr>
                        <a:lnSpc>
                          <a:spcPct val="115000"/>
                        </a:lnSpc>
                        <a:spcAft>
                          <a:spcPts val="0"/>
                        </a:spcAft>
                      </a:pPr>
                      <a:r>
                        <a:rPr lang="es-EC" sz="9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nSpc>
                          <a:spcPct val="115000"/>
                        </a:lnSpc>
                        <a:spcAft>
                          <a:spcPts val="0"/>
                        </a:spcAft>
                      </a:pPr>
                      <a:r>
                        <a:rPr lang="es-EC" sz="9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15000"/>
                        </a:lnSpc>
                        <a:spcAft>
                          <a:spcPts val="0"/>
                        </a:spcAft>
                      </a:pPr>
                      <a:r>
                        <a:rPr lang="es-EC" sz="900">
                          <a:effectLst/>
                        </a:rPr>
                        <a:t>RAZON CIRCULANTE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15000"/>
                        </a:lnSpc>
                        <a:spcAft>
                          <a:spcPts val="0"/>
                        </a:spcAft>
                      </a:pPr>
                      <a:r>
                        <a:rPr lang="es-EC" sz="900">
                          <a:effectLst/>
                        </a:rPr>
                        <a:t>CAPITAL NETO DE TRABAJO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15000"/>
                        </a:lnSpc>
                        <a:spcAft>
                          <a:spcPts val="0"/>
                        </a:spcAft>
                      </a:pPr>
                      <a:r>
                        <a:rPr lang="es-EC" sz="900">
                          <a:effectLst/>
                        </a:rPr>
                        <a:t>RETANBILIDAD/ACTIVO (ROA)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15000"/>
                        </a:lnSpc>
                        <a:spcAft>
                          <a:spcPts val="0"/>
                        </a:spcAft>
                      </a:pPr>
                      <a:r>
                        <a:rPr lang="es-EC" sz="900">
                          <a:effectLst/>
                        </a:rPr>
                        <a:t> RETANBILIDAD/PATRIMONIO (ROE)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15000"/>
                        </a:lnSpc>
                        <a:spcAft>
                          <a:spcPts val="0"/>
                        </a:spcAft>
                      </a:pPr>
                      <a:r>
                        <a:rPr lang="es-EC" sz="900">
                          <a:effectLst/>
                        </a:rPr>
                        <a:t> RETANBILIDAD NETA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c>
                  <a:txBody>
                    <a:bodyPr/>
                    <a:lstStyle/>
                    <a:p>
                      <a:pPr algn="ctr">
                        <a:lnSpc>
                          <a:spcPct val="115000"/>
                        </a:lnSpc>
                        <a:spcAft>
                          <a:spcPts val="0"/>
                        </a:spcAft>
                      </a:pPr>
                      <a:r>
                        <a:rPr lang="es-EC" sz="900">
                          <a:effectLst/>
                        </a:rPr>
                        <a:t> ENDEUDAMIENTO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b"/>
                </a:tc>
              </a:tr>
              <a:tr h="173355">
                <a:tc rowSpan="6">
                  <a:txBody>
                    <a:bodyPr/>
                    <a:lstStyle/>
                    <a:p>
                      <a:pPr>
                        <a:lnSpc>
                          <a:spcPct val="115000"/>
                        </a:lnSpc>
                        <a:spcAft>
                          <a:spcPts val="0"/>
                        </a:spcAft>
                      </a:pPr>
                      <a:r>
                        <a:rPr lang="es-EC" sz="900">
                          <a:effectLst/>
                        </a:rPr>
                        <a:t>Correlación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tc>
                <a:tc>
                  <a:txBody>
                    <a:bodyPr/>
                    <a:lstStyle/>
                    <a:p>
                      <a:pPr>
                        <a:lnSpc>
                          <a:spcPct val="115000"/>
                        </a:lnSpc>
                        <a:spcAft>
                          <a:spcPts val="0"/>
                        </a:spcAft>
                      </a:pPr>
                      <a:r>
                        <a:rPr lang="es-EC" sz="900">
                          <a:effectLst/>
                        </a:rPr>
                        <a:t>RAZON CIRCULANTE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tc>
                <a:tc>
                  <a:txBody>
                    <a:bodyPr/>
                    <a:lstStyle/>
                    <a:p>
                      <a:pPr algn="r">
                        <a:lnSpc>
                          <a:spcPct val="115000"/>
                        </a:lnSpc>
                        <a:spcAft>
                          <a:spcPts val="0"/>
                        </a:spcAft>
                      </a:pPr>
                      <a:r>
                        <a:rPr lang="es-EC" sz="900">
                          <a:effectLst/>
                        </a:rPr>
                        <a:t>1,000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-,209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,051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-,064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-,044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-,085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20040">
                <a:tc vMerge="1">
                  <a:txBody>
                    <a:bodyPr/>
                    <a:lstStyle/>
                    <a:p>
                      <a:endParaRPr lang="es-ES"/>
                    </a:p>
                  </a:txBody>
                  <a:tcPr/>
                </a:tc>
                <a:tc>
                  <a:txBody>
                    <a:bodyPr/>
                    <a:lstStyle/>
                    <a:p>
                      <a:pPr>
                        <a:lnSpc>
                          <a:spcPct val="115000"/>
                        </a:lnSpc>
                      </a:pPr>
                      <a:r>
                        <a:rPr lang="es-EC" sz="900">
                          <a:effectLst/>
                        </a:rPr>
                        <a:t>CAPITAL NETO DE TRABAJO</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-,209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-,574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,639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-,367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,500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20040">
                <a:tc vMerge="1">
                  <a:txBody>
                    <a:bodyPr/>
                    <a:lstStyle/>
                    <a:p>
                      <a:endParaRPr lang="es-ES"/>
                    </a:p>
                  </a:txBody>
                  <a:tcPr/>
                </a:tc>
                <a:tc>
                  <a:txBody>
                    <a:bodyPr/>
                    <a:lstStyle/>
                    <a:p>
                      <a:pPr>
                        <a:lnSpc>
                          <a:spcPct val="115000"/>
                        </a:lnSpc>
                      </a:pPr>
                      <a:r>
                        <a:rPr lang="es-EC" sz="900">
                          <a:effectLst/>
                        </a:rPr>
                        <a:t>RETANBILIDAD/ACTIVO (ROA)</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,051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-,574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-,466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,504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-,339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20040">
                <a:tc vMerge="1">
                  <a:txBody>
                    <a:bodyPr/>
                    <a:lstStyle/>
                    <a:p>
                      <a:endParaRPr lang="es-ES"/>
                    </a:p>
                  </a:txBody>
                  <a:tcPr/>
                </a:tc>
                <a:tc>
                  <a:txBody>
                    <a:bodyPr/>
                    <a:lstStyle/>
                    <a:p>
                      <a:pPr>
                        <a:lnSpc>
                          <a:spcPct val="115000"/>
                        </a:lnSpc>
                      </a:pPr>
                      <a:r>
                        <a:rPr lang="es-EC" sz="900">
                          <a:effectLst/>
                        </a:rPr>
                        <a:t> RETANBILIDAD/PATRIMONIO (ROE)</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-,064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,639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-,466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-,922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-,176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173355">
                <a:tc vMerge="1">
                  <a:txBody>
                    <a:bodyPr/>
                    <a:lstStyle/>
                    <a:p>
                      <a:endParaRPr lang="es-ES"/>
                    </a:p>
                  </a:txBody>
                  <a:tcPr/>
                </a:tc>
                <a:tc>
                  <a:txBody>
                    <a:bodyPr/>
                    <a:lstStyle/>
                    <a:p>
                      <a:pPr>
                        <a:lnSpc>
                          <a:spcPct val="115000"/>
                        </a:lnSpc>
                      </a:pPr>
                      <a:r>
                        <a:rPr lang="es-EC" sz="900">
                          <a:effectLst/>
                        </a:rPr>
                        <a:t> RETANBILIDAD NETA</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-,044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-,367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,504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-,922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,423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173355">
                <a:tc vMerge="1">
                  <a:txBody>
                    <a:bodyPr/>
                    <a:lstStyle/>
                    <a:p>
                      <a:endParaRPr lang="es-ES"/>
                    </a:p>
                  </a:txBody>
                  <a:tcPr/>
                </a:tc>
                <a:tc>
                  <a:txBody>
                    <a:bodyPr/>
                    <a:lstStyle/>
                    <a:p>
                      <a:pPr>
                        <a:lnSpc>
                          <a:spcPct val="115000"/>
                        </a:lnSpc>
                      </a:pPr>
                      <a:r>
                        <a:rPr lang="es-EC" sz="900">
                          <a:effectLst/>
                        </a:rPr>
                        <a:t> ENDEUDAMIENTO</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-,085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,500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-,339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-,176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,423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173355">
                <a:tc rowSpan="6">
                  <a:txBody>
                    <a:bodyPr/>
                    <a:lstStyle/>
                    <a:p>
                      <a:pPr>
                        <a:lnSpc>
                          <a:spcPct val="115000"/>
                        </a:lnSpc>
                        <a:spcAft>
                          <a:spcPts val="0"/>
                        </a:spcAft>
                      </a:pPr>
                      <a:r>
                        <a:rPr lang="es-EC" sz="900">
                          <a:effectLst/>
                        </a:rPr>
                        <a:t>Sig. (Unilateral)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tc>
                <a:tc>
                  <a:txBody>
                    <a:bodyPr/>
                    <a:lstStyle/>
                    <a:p>
                      <a:pPr>
                        <a:lnSpc>
                          <a:spcPct val="115000"/>
                        </a:lnSpc>
                        <a:spcAft>
                          <a:spcPts val="0"/>
                        </a:spcAft>
                      </a:pPr>
                      <a:r>
                        <a:rPr lang="es-EC" sz="900">
                          <a:effectLst/>
                        </a:rPr>
                        <a:t>RAZON CIRCULANTE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tc>
                <a:tc>
                  <a:txBody>
                    <a:bodyPr/>
                    <a:lstStyle/>
                    <a:p>
                      <a:pPr algn="r">
                        <a:lnSpc>
                          <a:spcPct val="115000"/>
                        </a:lnSpc>
                        <a:spcAft>
                          <a:spcPts val="0"/>
                        </a:spcAft>
                      </a:pPr>
                      <a:r>
                        <a:rPr lang="es-EC" sz="9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,327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,457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,445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,463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,428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20040">
                <a:tc vMerge="1">
                  <a:txBody>
                    <a:bodyPr/>
                    <a:lstStyle/>
                    <a:p>
                      <a:endParaRPr lang="es-ES"/>
                    </a:p>
                  </a:txBody>
                  <a:tcPr/>
                </a:tc>
                <a:tc>
                  <a:txBody>
                    <a:bodyPr/>
                    <a:lstStyle/>
                    <a:p>
                      <a:pPr>
                        <a:lnSpc>
                          <a:spcPct val="115000"/>
                        </a:lnSpc>
                      </a:pPr>
                      <a:r>
                        <a:rPr lang="es-EC" sz="900">
                          <a:effectLst/>
                        </a:rPr>
                        <a:t>CAPITAL NETO DE TRABAJO</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,327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,089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,061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,209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,126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20040">
                <a:tc vMerge="1">
                  <a:txBody>
                    <a:bodyPr/>
                    <a:lstStyle/>
                    <a:p>
                      <a:endParaRPr lang="es-ES"/>
                    </a:p>
                  </a:txBody>
                  <a:tcPr/>
                </a:tc>
                <a:tc>
                  <a:txBody>
                    <a:bodyPr/>
                    <a:lstStyle/>
                    <a:p>
                      <a:pPr>
                        <a:lnSpc>
                          <a:spcPct val="115000"/>
                        </a:lnSpc>
                      </a:pPr>
                      <a:r>
                        <a:rPr lang="es-EC" sz="900">
                          <a:effectLst/>
                        </a:rPr>
                        <a:t>RETANBILIDAD/ACTIVO (ROA)</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,457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,089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,146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,124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,228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320040">
                <a:tc vMerge="1">
                  <a:txBody>
                    <a:bodyPr/>
                    <a:lstStyle/>
                    <a:p>
                      <a:endParaRPr lang="es-ES"/>
                    </a:p>
                  </a:txBody>
                  <a:tcPr/>
                </a:tc>
                <a:tc>
                  <a:txBody>
                    <a:bodyPr/>
                    <a:lstStyle/>
                    <a:p>
                      <a:pPr>
                        <a:lnSpc>
                          <a:spcPct val="115000"/>
                        </a:lnSpc>
                      </a:pPr>
                      <a:r>
                        <a:rPr lang="es-EC" sz="900">
                          <a:effectLst/>
                        </a:rPr>
                        <a:t> RETANBILIDAD/PATRIMONIO (ROE)</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,445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,061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,146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,002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,353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173355">
                <a:tc vMerge="1">
                  <a:txBody>
                    <a:bodyPr/>
                    <a:lstStyle/>
                    <a:p>
                      <a:endParaRPr lang="es-ES"/>
                    </a:p>
                  </a:txBody>
                  <a:tcPr/>
                </a:tc>
                <a:tc>
                  <a:txBody>
                    <a:bodyPr/>
                    <a:lstStyle/>
                    <a:p>
                      <a:pPr>
                        <a:lnSpc>
                          <a:spcPct val="115000"/>
                        </a:lnSpc>
                      </a:pPr>
                      <a:r>
                        <a:rPr lang="es-EC" sz="900">
                          <a:effectLst/>
                        </a:rPr>
                        <a:t> RETANBILIDAD NETA</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,463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,209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,124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,002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,172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r h="173355">
                <a:tc vMerge="1">
                  <a:txBody>
                    <a:bodyPr/>
                    <a:lstStyle/>
                    <a:p>
                      <a:endParaRPr lang="es-ES"/>
                    </a:p>
                  </a:txBody>
                  <a:tcPr/>
                </a:tc>
                <a:tc>
                  <a:txBody>
                    <a:bodyPr/>
                    <a:lstStyle/>
                    <a:p>
                      <a:pPr>
                        <a:lnSpc>
                          <a:spcPct val="115000"/>
                        </a:lnSpc>
                      </a:pPr>
                      <a:r>
                        <a:rPr lang="es-EC" sz="900">
                          <a:effectLst/>
                        </a:rPr>
                        <a:t> ENDEUDAMIENTO</a:t>
                      </a:r>
                      <a:endParaRPr lang="es-ES" sz="1100">
                        <a:effectLst/>
                        <a:latin typeface="Calibri" panose="020F0502020204030204" pitchFamily="34" charset="0"/>
                      </a:endParaRPr>
                    </a:p>
                  </a:txBody>
                  <a:tcPr marL="59055" marR="59055" marT="0" marB="0"/>
                </a:tc>
                <a:tc>
                  <a:txBody>
                    <a:bodyPr/>
                    <a:lstStyle/>
                    <a:p>
                      <a:pPr algn="r">
                        <a:lnSpc>
                          <a:spcPct val="115000"/>
                        </a:lnSpc>
                        <a:spcAft>
                          <a:spcPts val="0"/>
                        </a:spcAft>
                      </a:pPr>
                      <a:r>
                        <a:rPr lang="es-EC" sz="900">
                          <a:effectLst/>
                        </a:rPr>
                        <a:t>,428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,126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,228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,353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a:effectLst/>
                        </a:rPr>
                        <a:t>,172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c>
                  <a:txBody>
                    <a:bodyPr/>
                    <a:lstStyle/>
                    <a:p>
                      <a:pPr algn="r">
                        <a:lnSpc>
                          <a:spcPct val="115000"/>
                        </a:lnSpc>
                        <a:spcAft>
                          <a:spcPts val="0"/>
                        </a:spcAft>
                      </a:pPr>
                      <a:r>
                        <a:rPr lang="es-EC" sz="9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55" marR="59055" marT="0" marB="0" anchor="ctr"/>
                </a:tc>
              </a:tr>
            </a:tbl>
          </a:graphicData>
        </a:graphic>
      </p:graphicFrame>
      <p:sp>
        <p:nvSpPr>
          <p:cNvPr id="5" name="Rectángulo 4"/>
          <p:cNvSpPr/>
          <p:nvPr/>
        </p:nvSpPr>
        <p:spPr>
          <a:xfrm>
            <a:off x="27927" y="1281625"/>
            <a:ext cx="3130985" cy="276999"/>
          </a:xfrm>
          <a:prstGeom prst="rect">
            <a:avLst/>
          </a:prstGeom>
        </p:spPr>
        <p:txBody>
          <a:bodyPr wrap="none">
            <a:spAutoFit/>
          </a:bodyPr>
          <a:lstStyle/>
          <a:p>
            <a:pPr lvl="3" fontAlgn="base">
              <a:spcBef>
                <a:spcPts val="1200"/>
              </a:spcBef>
              <a:spcAft>
                <a:spcPts val="300"/>
              </a:spcAft>
              <a:buSzPts val="1200"/>
            </a:pPr>
            <a:r>
              <a:rPr lang="es-EC" sz="1200" b="1" kern="0" dirty="0">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rPr>
              <a:t>Matriz de correlaciones</a:t>
            </a:r>
            <a:endParaRPr lang="es-ES" sz="1200" b="1" u="none" strike="noStrike" kern="0" spc="0" dirty="0">
              <a:ln>
                <a:noFill/>
              </a:ln>
              <a:effectLst>
                <a:glow>
                  <a:srgbClr val="000000"/>
                </a:glow>
                <a:outerShdw sx="0" sy="0">
                  <a:srgbClr val="000000"/>
                </a:outerShdw>
                <a:reflection stA="0" endPos="0" fadeDir="0" sx="0" s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086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4"/>
          <p:cNvSpPr txBox="1"/>
          <p:nvPr/>
        </p:nvSpPr>
        <p:spPr>
          <a:xfrm>
            <a:off x="2865489" y="1327252"/>
            <a:ext cx="8238837" cy="584775"/>
          </a:xfrm>
          <a:prstGeom prst="rect">
            <a:avLst/>
          </a:prstGeom>
          <a:solidFill>
            <a:schemeClr val="accent2">
              <a:lumMod val="60000"/>
              <a:lumOff val="40000"/>
            </a:schemeClr>
          </a:solidFill>
        </p:spPr>
        <p:txBody>
          <a:bodyPr wrap="square" rtlCol="0">
            <a:spAutoFit/>
          </a:bodyPr>
          <a:lstStyle/>
          <a:p>
            <a:pPr lvl="2" algn="ctr"/>
            <a:r>
              <a:rPr lang="es-ES" sz="1600" b="1" dirty="0"/>
              <a:t>INTERPRETACIÓN DE LA TABLA DE CORRELACIÓN DE PEARSON ENTRE LIQUIDEZ, RENTABILIDAD Y ENDEUDAMIENTO POR SECTOR</a:t>
            </a:r>
          </a:p>
        </p:txBody>
      </p:sp>
      <p:graphicFrame>
        <p:nvGraphicFramePr>
          <p:cNvPr id="3" name="Tabla 2"/>
          <p:cNvGraphicFramePr>
            <a:graphicFrameLocks noGrp="1"/>
          </p:cNvGraphicFramePr>
          <p:nvPr>
            <p:extLst>
              <p:ext uri="{D42A27DB-BD31-4B8C-83A1-F6EECF244321}">
                <p14:modId xmlns:p14="http://schemas.microsoft.com/office/powerpoint/2010/main" val="3729936142"/>
              </p:ext>
            </p:extLst>
          </p:nvPr>
        </p:nvGraphicFramePr>
        <p:xfrm>
          <a:off x="1281546" y="2131993"/>
          <a:ext cx="10515600" cy="1219200"/>
        </p:xfrm>
        <a:graphic>
          <a:graphicData uri="http://schemas.openxmlformats.org/drawingml/2006/table">
            <a:tbl>
              <a:tblPr>
                <a:tableStyleId>{5C22544A-7EE6-4342-B048-85BDC9FD1C3A}</a:tableStyleId>
              </a:tblPr>
              <a:tblGrid>
                <a:gridCol w="2103120"/>
                <a:gridCol w="2103120"/>
                <a:gridCol w="2103120"/>
                <a:gridCol w="2103120"/>
                <a:gridCol w="2103120"/>
              </a:tblGrid>
              <a:tr h="0">
                <a:tc gridSpan="2">
                  <a:txBody>
                    <a:bodyPr/>
                    <a:lstStyle/>
                    <a:p>
                      <a:pPr>
                        <a:lnSpc>
                          <a:spcPct val="115000"/>
                        </a:lnSpc>
                        <a:spcAft>
                          <a:spcPts val="0"/>
                        </a:spcAft>
                      </a:pPr>
                      <a:r>
                        <a:rPr lang="es-EC" sz="1400">
                          <a:effectLst/>
                        </a:rPr>
                        <a:t> </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S"/>
                    </a:p>
                  </a:txBody>
                  <a:tcPr/>
                </a:tc>
                <a:tc>
                  <a:txBody>
                    <a:bodyPr/>
                    <a:lstStyle/>
                    <a:p>
                      <a:pPr marL="38100" marR="38100" algn="ctr">
                        <a:lnSpc>
                          <a:spcPts val="1600"/>
                        </a:lnSpc>
                        <a:spcAft>
                          <a:spcPts val="0"/>
                        </a:spcAft>
                      </a:pPr>
                      <a:r>
                        <a:rPr lang="es-EC" sz="1400">
                          <a:effectLst/>
                        </a:rPr>
                        <a:t>RETANBILIDAD/ACTIVO (ROA)</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400">
                          <a:effectLst/>
                        </a:rPr>
                        <a:t> RETANBILIDAD/PATRIMONIO (ROE)</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400">
                          <a:effectLst/>
                        </a:rPr>
                        <a:t> ENDEUDAMIENTO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0">
                <a:tc rowSpan="3">
                  <a:txBody>
                    <a:bodyPr/>
                    <a:lstStyle/>
                    <a:p>
                      <a:pPr marL="38100" marR="38100">
                        <a:lnSpc>
                          <a:spcPts val="1600"/>
                        </a:lnSpc>
                        <a:spcAft>
                          <a:spcPts val="0"/>
                        </a:spcAft>
                      </a:pPr>
                      <a:r>
                        <a:rPr lang="es-EC" sz="1400">
                          <a:effectLst/>
                        </a:rPr>
                        <a:t>CAPITAL NETO DE TRABAJO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ts val="1600"/>
                        </a:lnSpc>
                        <a:spcAft>
                          <a:spcPts val="0"/>
                        </a:spcAft>
                      </a:pPr>
                      <a:r>
                        <a:rPr lang="es-EC" sz="1400">
                          <a:effectLst/>
                        </a:rPr>
                        <a:t>Correlación de Pearson</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400">
                          <a:effectLst/>
                          <a:highlight>
                            <a:srgbClr val="FFFF00"/>
                          </a:highlight>
                        </a:rPr>
                        <a:t>-,574</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400">
                          <a:effectLst/>
                          <a:highlight>
                            <a:srgbClr val="FFFF00"/>
                          </a:highlight>
                        </a:rPr>
                        <a:t>,639</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400">
                          <a:effectLst/>
                          <a:highlight>
                            <a:srgbClr val="FFFF00"/>
                          </a:highlight>
                        </a:rPr>
                        <a:t>,500</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Sig. (bilateral)</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400">
                          <a:effectLst/>
                        </a:rPr>
                        <a:t>,178</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400">
                          <a:effectLst/>
                        </a:rPr>
                        <a:t>,123</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400">
                          <a:effectLst/>
                        </a:rPr>
                        <a:t>,253</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N</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400">
                          <a:effectLst/>
                        </a:rPr>
                        <a:t>7</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400">
                          <a:effectLst/>
                        </a:rPr>
                        <a:t>7</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400" dirty="0">
                          <a:effectLst/>
                        </a:rPr>
                        <a:t>7</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mc:AlternateContent xmlns:mc="http://schemas.openxmlformats.org/markup-compatibility/2006" xmlns:a14="http://schemas.microsoft.com/office/drawing/2010/main">
        <mc:Choice Requires="a14">
          <p:sp>
            <p:nvSpPr>
              <p:cNvPr id="7" name="6 Rectángulo"/>
              <p:cNvSpPr/>
              <p:nvPr/>
            </p:nvSpPr>
            <p:spPr>
              <a:xfrm>
                <a:off x="1365504" y="4027069"/>
                <a:ext cx="10263078" cy="923330"/>
              </a:xfrm>
              <a:prstGeom prst="rect">
                <a:avLst/>
              </a:prstGeom>
            </p:spPr>
            <p:txBody>
              <a:bodyPr wrap="square">
                <a:spAutoFit/>
              </a:bodyPr>
              <a:lstStyle/>
              <a:p>
                <a:r>
                  <a:rPr lang="es-EC" b="1" dirty="0"/>
                  <a:t>Se tomaran la correlación Pearson: </a:t>
                </a:r>
                <a14:m>
                  <m:oMath xmlns:m="http://schemas.openxmlformats.org/officeDocument/2006/math">
                    <m:r>
                      <a:rPr lang="es-EC" b="1" i="1">
                        <a:latin typeface="Cambria Math"/>
                      </a:rPr>
                      <m:t>&gt;</m:t>
                    </m:r>
                  </m:oMath>
                </a14:m>
                <a:r>
                  <a:rPr lang="es-EC" b="1" dirty="0"/>
                  <a:t> 0,5 y </a:t>
                </a:r>
                <a14:m>
                  <m:oMath xmlns:m="http://schemas.openxmlformats.org/officeDocument/2006/math">
                    <m:r>
                      <a:rPr lang="es-EC" b="1" i="1">
                        <a:latin typeface="Cambria Math"/>
                      </a:rPr>
                      <m:t>&gt;</m:t>
                    </m:r>
                  </m:oMath>
                </a14:m>
                <a:r>
                  <a:rPr lang="es-EC" b="1" dirty="0"/>
                  <a:t> - 0,5 entre las diferentes variables  </a:t>
                </a:r>
                <a:endParaRPr lang="es-ES" dirty="0"/>
              </a:p>
              <a:p>
                <a:r>
                  <a:rPr lang="es-EC" dirty="0"/>
                  <a:t>Si Sig. (p-valor) &lt; 0.05 aceptamos H</a:t>
                </a:r>
                <a:r>
                  <a:rPr lang="es-EC" baseline="-25000" dirty="0"/>
                  <a:t>0</a:t>
                </a:r>
                <a:r>
                  <a:rPr lang="es-EC" dirty="0"/>
                  <a:t> (hipótesis nula) &gt; se puede aplicar el análisis de Correlación de Pearson.</a:t>
                </a:r>
                <a:endParaRPr lang="es-ES" dirty="0"/>
              </a:p>
              <a:p>
                <a:r>
                  <a:rPr lang="es-EC" dirty="0"/>
                  <a:t>Si Sig. (p-valor) &gt; 0.05 rechazamos H</a:t>
                </a:r>
                <a:r>
                  <a:rPr lang="es-EC" baseline="-25000" dirty="0"/>
                  <a:t>0</a:t>
                </a:r>
                <a:r>
                  <a:rPr lang="es-EC" dirty="0"/>
                  <a:t> &gt; no se puede aplicar el análisis Correlación de Pearson.</a:t>
                </a:r>
                <a:endParaRPr lang="es-ES" dirty="0"/>
              </a:p>
            </p:txBody>
          </p:sp>
        </mc:Choice>
        <mc:Fallback xmlns="">
          <p:sp>
            <p:nvSpPr>
              <p:cNvPr id="7" name="6 Rectángulo"/>
              <p:cNvSpPr>
                <a:spLocks noRot="1" noChangeAspect="1" noMove="1" noResize="1" noEditPoints="1" noAdjustHandles="1" noChangeArrowheads="1" noChangeShapeType="1" noTextEdit="1"/>
              </p:cNvSpPr>
              <p:nvPr/>
            </p:nvSpPr>
            <p:spPr>
              <a:xfrm>
                <a:off x="1365504" y="4027069"/>
                <a:ext cx="10263078" cy="923330"/>
              </a:xfrm>
              <a:prstGeom prst="rect">
                <a:avLst/>
              </a:prstGeom>
              <a:blipFill rotWithShape="1">
                <a:blip r:embed="rId3"/>
                <a:stretch>
                  <a:fillRect l="-475" t="-3311" r="-238" b="-9934"/>
                </a:stretch>
              </a:blipFill>
            </p:spPr>
            <p:txBody>
              <a:bodyPr/>
              <a:lstStyle/>
              <a:p>
                <a:r>
                  <a:rPr lang="es-ES">
                    <a:noFill/>
                  </a:rPr>
                  <a:t> </a:t>
                </a:r>
              </a:p>
            </p:txBody>
          </p:sp>
        </mc:Fallback>
      </mc:AlternateContent>
    </p:spTree>
    <p:extLst>
      <p:ext uri="{BB962C8B-B14F-4D97-AF65-F5344CB8AC3E}">
        <p14:creationId xmlns:p14="http://schemas.microsoft.com/office/powerpoint/2010/main" val="835216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595"/>
            <a:ext cx="12192000" cy="6869117"/>
          </a:xfrm>
          <a:prstGeom prst="rect">
            <a:avLst/>
          </a:prstGeom>
        </p:spPr>
      </p:pic>
      <p:sp>
        <p:nvSpPr>
          <p:cNvPr id="10" name="1 Título"/>
          <p:cNvSpPr txBox="1">
            <a:spLocks/>
          </p:cNvSpPr>
          <p:nvPr/>
        </p:nvSpPr>
        <p:spPr>
          <a:xfrm>
            <a:off x="3653488" y="744964"/>
            <a:ext cx="6566315" cy="610820"/>
          </a:xfrm>
          <a:prstGeom prst="rect">
            <a:avLst/>
          </a:prstGeom>
          <a:ln w="38100">
            <a:solidFill>
              <a:schemeClr val="bg1"/>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smtClean="0">
                <a:latin typeface="Cambria" panose="02040503050406030204" pitchFamily="18" charset="0"/>
              </a:rPr>
              <a:t>OBJETIVOS</a:t>
            </a:r>
            <a:endParaRPr lang="es-EC" b="1" dirty="0">
              <a:latin typeface="Cambria" panose="02040503050406030204" pitchFamily="18" charset="0"/>
            </a:endParaRPr>
          </a:p>
        </p:txBody>
      </p:sp>
      <p:sp>
        <p:nvSpPr>
          <p:cNvPr id="15" name="7 Llamada rectangular"/>
          <p:cNvSpPr/>
          <p:nvPr/>
        </p:nvSpPr>
        <p:spPr>
          <a:xfrm>
            <a:off x="5715005" y="1439522"/>
            <a:ext cx="2443280" cy="610820"/>
          </a:xfrm>
          <a:prstGeom prst="wedgeRectCallout">
            <a:avLst>
              <a:gd name="adj1" fmla="val -41246"/>
              <a:gd name="adj2" fmla="val 14415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000" b="1" dirty="0" smtClean="0">
                <a:latin typeface="Cambria" panose="02040503050406030204" pitchFamily="18" charset="0"/>
              </a:rPr>
              <a:t>OBJETIVO GENERAL</a:t>
            </a:r>
            <a:endParaRPr lang="es-EC" sz="2000" b="1" dirty="0">
              <a:latin typeface="Cambria" panose="02040503050406030204" pitchFamily="18" charset="0"/>
            </a:endParaRPr>
          </a:p>
        </p:txBody>
      </p:sp>
      <p:graphicFrame>
        <p:nvGraphicFramePr>
          <p:cNvPr id="2" name="1 Diagrama"/>
          <p:cNvGraphicFramePr/>
          <p:nvPr>
            <p:extLst>
              <p:ext uri="{D42A27DB-BD31-4B8C-83A1-F6EECF244321}">
                <p14:modId xmlns:p14="http://schemas.microsoft.com/office/powerpoint/2010/main" val="2944971743"/>
              </p:ext>
            </p:extLst>
          </p:nvPr>
        </p:nvGraphicFramePr>
        <p:xfrm>
          <a:off x="2227072" y="130285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52987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1692753199"/>
              </p:ext>
            </p:extLst>
          </p:nvPr>
        </p:nvGraphicFramePr>
        <p:xfrm>
          <a:off x="1365504" y="2555018"/>
          <a:ext cx="9000744" cy="854964"/>
        </p:xfrm>
        <a:graphic>
          <a:graphicData uri="http://schemas.openxmlformats.org/drawingml/2006/table">
            <a:tbl>
              <a:tblPr>
                <a:tableStyleId>{5C22544A-7EE6-4342-B048-85BDC9FD1C3A}</a:tableStyleId>
              </a:tblPr>
              <a:tblGrid>
                <a:gridCol w="2250186"/>
                <a:gridCol w="2250186"/>
                <a:gridCol w="2250186"/>
                <a:gridCol w="2250186"/>
              </a:tblGrid>
              <a:tr h="0">
                <a:tc gridSpan="2">
                  <a:txBody>
                    <a:bodyPr/>
                    <a:lstStyle/>
                    <a:p>
                      <a:pPr>
                        <a:lnSpc>
                          <a:spcPct val="115000"/>
                        </a:lnSpc>
                        <a:spcAft>
                          <a:spcPts val="0"/>
                        </a:spcAft>
                      </a:pPr>
                      <a:r>
                        <a:rPr lang="es-EC" sz="1400" dirty="0">
                          <a:effectLst/>
                        </a:rPr>
                        <a:t> </a:t>
                      </a:r>
                      <a:endParaRPr lang="es-ES" sz="1400" dirty="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gn="ctr">
                        <a:lnSpc>
                          <a:spcPts val="1600"/>
                        </a:lnSpc>
                        <a:spcAft>
                          <a:spcPts val="0"/>
                        </a:spcAft>
                      </a:pPr>
                      <a:r>
                        <a:rPr lang="es-EC" sz="1400">
                          <a:effectLst/>
                        </a:rPr>
                        <a:t>CAPITAL NETO DE TRABAJO</a:t>
                      </a:r>
                      <a:endParaRPr lang="es-ES" sz="1400">
                        <a:effectLst/>
                        <a:latin typeface="Calibri"/>
                        <a:ea typeface="Calibri"/>
                        <a:cs typeface="Times New Roman"/>
                      </a:endParaRPr>
                    </a:p>
                  </a:txBody>
                  <a:tcPr marL="0" marR="0" marT="0" marB="0" anchor="b"/>
                </a:tc>
                <a:tc>
                  <a:txBody>
                    <a:bodyPr/>
                    <a:lstStyle/>
                    <a:p>
                      <a:pPr marL="38100" marR="38100" algn="ctr">
                        <a:lnSpc>
                          <a:spcPts val="1600"/>
                        </a:lnSpc>
                        <a:spcAft>
                          <a:spcPts val="0"/>
                        </a:spcAft>
                      </a:pPr>
                      <a:r>
                        <a:rPr lang="es-EC" sz="1400" dirty="0">
                          <a:effectLst/>
                        </a:rPr>
                        <a:t> RETANBILIDAD NETA</a:t>
                      </a:r>
                      <a:endParaRPr lang="es-ES" sz="1400" dirty="0">
                        <a:effectLst/>
                        <a:latin typeface="Calibri"/>
                        <a:ea typeface="Calibri"/>
                        <a:cs typeface="Times New Roman"/>
                      </a:endParaRPr>
                    </a:p>
                  </a:txBody>
                  <a:tcPr marL="0" marR="0" marT="0" marB="0" anchor="b"/>
                </a:tc>
              </a:tr>
              <a:tr h="0">
                <a:tc rowSpan="3">
                  <a:txBody>
                    <a:bodyPr/>
                    <a:lstStyle/>
                    <a:p>
                      <a:pPr marL="38100" marR="38100">
                        <a:lnSpc>
                          <a:spcPts val="1600"/>
                        </a:lnSpc>
                        <a:spcAft>
                          <a:spcPts val="0"/>
                        </a:spcAft>
                      </a:pPr>
                      <a:r>
                        <a:rPr lang="es-EC" sz="1400" dirty="0">
                          <a:effectLst/>
                        </a:rPr>
                        <a:t>RETANBILIDAD/ACTIVO (ROA)</a:t>
                      </a:r>
                      <a:endParaRPr lang="es-ES" sz="1400" dirty="0">
                        <a:effectLst/>
                        <a:latin typeface="Calibri"/>
                        <a:ea typeface="Calibri"/>
                        <a:cs typeface="Times New Roman"/>
                      </a:endParaRPr>
                    </a:p>
                  </a:txBody>
                  <a:tcPr marL="0" marR="0" marT="0" marB="0"/>
                </a:tc>
                <a:tc>
                  <a:txBody>
                    <a:bodyPr/>
                    <a:lstStyle/>
                    <a:p>
                      <a:pPr marL="38100" marR="38100">
                        <a:lnSpc>
                          <a:spcPts val="1600"/>
                        </a:lnSpc>
                        <a:spcAft>
                          <a:spcPts val="0"/>
                        </a:spcAft>
                      </a:pPr>
                      <a:r>
                        <a:rPr lang="es-EC" sz="1400">
                          <a:effectLst/>
                        </a:rPr>
                        <a:t>Correlación de Pearson</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highlight>
                            <a:srgbClr val="FFFF00"/>
                          </a:highlight>
                        </a:rPr>
                        <a:t>-,574</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highlight>
                            <a:srgbClr val="FFFF00"/>
                          </a:highlight>
                        </a:rPr>
                        <a:t>,504</a:t>
                      </a:r>
                      <a:endParaRPr lang="es-ES" sz="14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Sig. (bilateral)</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,178</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,249</a:t>
                      </a:r>
                      <a:endParaRPr lang="es-ES" sz="14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N</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7</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dirty="0">
                          <a:effectLst/>
                        </a:rPr>
                        <a:t>7</a:t>
                      </a:r>
                      <a:endParaRPr lang="es-ES" sz="1400" dirty="0">
                        <a:effectLst/>
                        <a:latin typeface="Calibri"/>
                        <a:ea typeface="Calibri"/>
                        <a:cs typeface="Times New Roman"/>
                      </a:endParaRPr>
                    </a:p>
                  </a:txBody>
                  <a:tcPr marL="0" marR="0" marT="0" marB="0"/>
                </a:tc>
              </a:tr>
            </a:tbl>
          </a:graphicData>
        </a:graphic>
      </p:graphicFrame>
      <p:sp>
        <p:nvSpPr>
          <p:cNvPr id="7" name="CuadroTexto 4"/>
          <p:cNvSpPr txBox="1"/>
          <p:nvPr/>
        </p:nvSpPr>
        <p:spPr>
          <a:xfrm>
            <a:off x="2511921" y="1229716"/>
            <a:ext cx="8238837" cy="584775"/>
          </a:xfrm>
          <a:prstGeom prst="rect">
            <a:avLst/>
          </a:prstGeom>
          <a:solidFill>
            <a:schemeClr val="accent2">
              <a:lumMod val="60000"/>
              <a:lumOff val="40000"/>
            </a:schemeClr>
          </a:solidFill>
        </p:spPr>
        <p:txBody>
          <a:bodyPr wrap="square" rtlCol="0">
            <a:spAutoFit/>
          </a:bodyPr>
          <a:lstStyle/>
          <a:p>
            <a:pPr lvl="2" algn="ctr"/>
            <a:r>
              <a:rPr lang="es-ES" sz="1600" b="1" dirty="0"/>
              <a:t>INTERPRETACIÓN DE LA TABLA DE CORRELACIÓN DE PEARSON ENTRE LIQUIDEZ, RENTABILIDAD Y ENDEUDAMIENTO POR SECTOR</a:t>
            </a:r>
          </a:p>
        </p:txBody>
      </p:sp>
      <mc:AlternateContent xmlns:mc="http://schemas.openxmlformats.org/markup-compatibility/2006" xmlns:a14="http://schemas.microsoft.com/office/drawing/2010/main">
        <mc:Choice Requires="a14">
          <p:sp>
            <p:nvSpPr>
              <p:cNvPr id="3" name="2 Rectángulo"/>
              <p:cNvSpPr/>
              <p:nvPr/>
            </p:nvSpPr>
            <p:spPr>
              <a:xfrm>
                <a:off x="1365504" y="4027069"/>
                <a:ext cx="10263078" cy="923330"/>
              </a:xfrm>
              <a:prstGeom prst="rect">
                <a:avLst/>
              </a:prstGeom>
            </p:spPr>
            <p:txBody>
              <a:bodyPr wrap="square">
                <a:spAutoFit/>
              </a:bodyPr>
              <a:lstStyle/>
              <a:p>
                <a:r>
                  <a:rPr lang="es-EC" b="1" dirty="0"/>
                  <a:t>Se tomaran la correlación Pearson: </a:t>
                </a:r>
                <a14:m>
                  <m:oMath xmlns:m="http://schemas.openxmlformats.org/officeDocument/2006/math">
                    <m:r>
                      <a:rPr lang="es-EC" b="1" i="1">
                        <a:latin typeface="Cambria Math"/>
                      </a:rPr>
                      <m:t>&gt;</m:t>
                    </m:r>
                  </m:oMath>
                </a14:m>
                <a:r>
                  <a:rPr lang="es-EC" b="1" dirty="0"/>
                  <a:t> 0,5 y </a:t>
                </a:r>
                <a14:m>
                  <m:oMath xmlns:m="http://schemas.openxmlformats.org/officeDocument/2006/math">
                    <m:r>
                      <a:rPr lang="es-EC" b="1" i="1">
                        <a:latin typeface="Cambria Math"/>
                      </a:rPr>
                      <m:t>&gt;</m:t>
                    </m:r>
                  </m:oMath>
                </a14:m>
                <a:r>
                  <a:rPr lang="es-EC" b="1" dirty="0"/>
                  <a:t> - 0,5 entre las diferentes variables  </a:t>
                </a:r>
                <a:endParaRPr lang="es-ES" dirty="0"/>
              </a:p>
              <a:p>
                <a:r>
                  <a:rPr lang="es-EC" dirty="0"/>
                  <a:t>Si Sig. (p-valor) &lt; 0.05 aceptamos H</a:t>
                </a:r>
                <a:r>
                  <a:rPr lang="es-EC" baseline="-25000" dirty="0"/>
                  <a:t>0</a:t>
                </a:r>
                <a:r>
                  <a:rPr lang="es-EC" dirty="0"/>
                  <a:t> (hipótesis nula) &gt; se puede aplicar el análisis de Correlación de Pearson.</a:t>
                </a:r>
                <a:endParaRPr lang="es-ES" dirty="0"/>
              </a:p>
              <a:p>
                <a:r>
                  <a:rPr lang="es-EC" dirty="0"/>
                  <a:t>Si Sig. (p-valor) &gt; 0.05 rechazamos H</a:t>
                </a:r>
                <a:r>
                  <a:rPr lang="es-EC" baseline="-25000" dirty="0"/>
                  <a:t>0</a:t>
                </a:r>
                <a:r>
                  <a:rPr lang="es-EC" dirty="0"/>
                  <a:t> &gt; no se puede aplicar el análisis Correlación de Pearson.</a:t>
                </a:r>
                <a:endParaRPr lang="es-ES" dirty="0"/>
              </a:p>
            </p:txBody>
          </p:sp>
        </mc:Choice>
        <mc:Fallback xmlns="">
          <p:sp>
            <p:nvSpPr>
              <p:cNvPr id="3" name="2 Rectángulo"/>
              <p:cNvSpPr>
                <a:spLocks noRot="1" noChangeAspect="1" noMove="1" noResize="1" noEditPoints="1" noAdjustHandles="1" noChangeArrowheads="1" noChangeShapeType="1" noTextEdit="1"/>
              </p:cNvSpPr>
              <p:nvPr/>
            </p:nvSpPr>
            <p:spPr>
              <a:xfrm>
                <a:off x="1365504" y="4027069"/>
                <a:ext cx="10263078" cy="923330"/>
              </a:xfrm>
              <a:prstGeom prst="rect">
                <a:avLst/>
              </a:prstGeom>
              <a:blipFill rotWithShape="1">
                <a:blip r:embed="rId3"/>
                <a:stretch>
                  <a:fillRect l="-475" t="-3311" r="-238" b="-9934"/>
                </a:stretch>
              </a:blipFill>
            </p:spPr>
            <p:txBody>
              <a:bodyPr/>
              <a:lstStyle/>
              <a:p>
                <a:r>
                  <a:rPr lang="es-ES">
                    <a:noFill/>
                  </a:rPr>
                  <a:t> </a:t>
                </a:r>
              </a:p>
            </p:txBody>
          </p:sp>
        </mc:Fallback>
      </mc:AlternateContent>
    </p:spTree>
    <p:extLst>
      <p:ext uri="{BB962C8B-B14F-4D97-AF65-F5344CB8AC3E}">
        <p14:creationId xmlns:p14="http://schemas.microsoft.com/office/powerpoint/2010/main" val="12019600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4"/>
          <p:cNvSpPr txBox="1"/>
          <p:nvPr/>
        </p:nvSpPr>
        <p:spPr>
          <a:xfrm>
            <a:off x="2926449" y="1449172"/>
            <a:ext cx="8238837" cy="584775"/>
          </a:xfrm>
          <a:prstGeom prst="rect">
            <a:avLst/>
          </a:prstGeom>
          <a:solidFill>
            <a:schemeClr val="accent2">
              <a:lumMod val="60000"/>
              <a:lumOff val="40000"/>
            </a:schemeClr>
          </a:solidFill>
        </p:spPr>
        <p:txBody>
          <a:bodyPr wrap="square" rtlCol="0">
            <a:spAutoFit/>
          </a:bodyPr>
          <a:lstStyle/>
          <a:p>
            <a:pPr lvl="2" algn="ctr"/>
            <a:r>
              <a:rPr lang="es-ES" sz="1600" b="1" dirty="0"/>
              <a:t>INTERPRETACIÓN DE LA TABLA DE CORRELACIÓN DE PEARSON ENTRE LIQUIDEZ, RENTABILIDAD Y ENDEUDAMIENTO POR SECTOR</a:t>
            </a:r>
          </a:p>
        </p:txBody>
      </p:sp>
      <p:graphicFrame>
        <p:nvGraphicFramePr>
          <p:cNvPr id="3" name="2 Tabla"/>
          <p:cNvGraphicFramePr>
            <a:graphicFrameLocks noGrp="1"/>
          </p:cNvGraphicFramePr>
          <p:nvPr>
            <p:extLst>
              <p:ext uri="{D42A27DB-BD31-4B8C-83A1-F6EECF244321}">
                <p14:modId xmlns:p14="http://schemas.microsoft.com/office/powerpoint/2010/main" val="1419856097"/>
              </p:ext>
            </p:extLst>
          </p:nvPr>
        </p:nvGraphicFramePr>
        <p:xfrm>
          <a:off x="1767840" y="2676938"/>
          <a:ext cx="9585960" cy="854964"/>
        </p:xfrm>
        <a:graphic>
          <a:graphicData uri="http://schemas.openxmlformats.org/drawingml/2006/table">
            <a:tbl>
              <a:tblPr>
                <a:tableStyleId>{5C22544A-7EE6-4342-B048-85BDC9FD1C3A}</a:tableStyleId>
              </a:tblPr>
              <a:tblGrid>
                <a:gridCol w="2396490"/>
                <a:gridCol w="2396490"/>
                <a:gridCol w="2396490"/>
                <a:gridCol w="2396490"/>
              </a:tblGrid>
              <a:tr h="50800">
                <a:tc gridSpan="2">
                  <a:txBody>
                    <a:bodyPr/>
                    <a:lstStyle/>
                    <a:p>
                      <a:pPr>
                        <a:lnSpc>
                          <a:spcPct val="115000"/>
                        </a:lnSpc>
                        <a:spcAft>
                          <a:spcPts val="0"/>
                        </a:spcAft>
                      </a:pPr>
                      <a:r>
                        <a:rPr lang="es-EC" sz="1400">
                          <a:effectLst/>
                        </a:rPr>
                        <a:t> </a:t>
                      </a:r>
                      <a:endParaRPr lang="es-ES" sz="140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gn="ctr">
                        <a:lnSpc>
                          <a:spcPts val="1600"/>
                        </a:lnSpc>
                        <a:spcAft>
                          <a:spcPts val="0"/>
                        </a:spcAft>
                      </a:pPr>
                      <a:r>
                        <a:rPr lang="es-EC" sz="1400">
                          <a:effectLst/>
                        </a:rPr>
                        <a:t>CAPITAL NETO DE TRABAJO</a:t>
                      </a:r>
                      <a:endParaRPr lang="es-ES" sz="1400">
                        <a:effectLst/>
                        <a:latin typeface="Calibri"/>
                        <a:ea typeface="Calibri"/>
                        <a:cs typeface="Times New Roman"/>
                      </a:endParaRPr>
                    </a:p>
                  </a:txBody>
                  <a:tcPr marL="0" marR="0" marT="0" marB="0" anchor="b"/>
                </a:tc>
                <a:tc>
                  <a:txBody>
                    <a:bodyPr/>
                    <a:lstStyle/>
                    <a:p>
                      <a:pPr marL="38100" marR="38100" algn="ctr">
                        <a:lnSpc>
                          <a:spcPts val="1600"/>
                        </a:lnSpc>
                        <a:spcAft>
                          <a:spcPts val="0"/>
                        </a:spcAft>
                      </a:pPr>
                      <a:r>
                        <a:rPr lang="es-EC" sz="1400">
                          <a:effectLst/>
                        </a:rPr>
                        <a:t> RETANBILIDAD NETA</a:t>
                      </a:r>
                      <a:endParaRPr lang="es-ES" sz="1400">
                        <a:effectLst/>
                        <a:latin typeface="Calibri"/>
                        <a:ea typeface="Calibri"/>
                        <a:cs typeface="Times New Roman"/>
                      </a:endParaRPr>
                    </a:p>
                  </a:txBody>
                  <a:tcPr marL="0" marR="0" marT="0" marB="0" anchor="b"/>
                </a:tc>
              </a:tr>
              <a:tr h="0">
                <a:tc rowSpan="3">
                  <a:txBody>
                    <a:bodyPr/>
                    <a:lstStyle/>
                    <a:p>
                      <a:pPr marL="38100" marR="38100">
                        <a:lnSpc>
                          <a:spcPts val="1600"/>
                        </a:lnSpc>
                        <a:spcAft>
                          <a:spcPts val="0"/>
                        </a:spcAft>
                      </a:pPr>
                      <a:r>
                        <a:rPr lang="es-EC" sz="1400">
                          <a:effectLst/>
                        </a:rPr>
                        <a:t> RETANBILIDAD/PATRIMONIO (ROE)</a:t>
                      </a:r>
                      <a:endParaRPr lang="es-ES" sz="1400">
                        <a:effectLst/>
                        <a:latin typeface="Calibri"/>
                        <a:ea typeface="Calibri"/>
                        <a:cs typeface="Times New Roman"/>
                      </a:endParaRPr>
                    </a:p>
                  </a:txBody>
                  <a:tcPr marL="0" marR="0" marT="0" marB="0"/>
                </a:tc>
                <a:tc>
                  <a:txBody>
                    <a:bodyPr/>
                    <a:lstStyle/>
                    <a:p>
                      <a:pPr marL="38100" marR="38100">
                        <a:lnSpc>
                          <a:spcPts val="1600"/>
                        </a:lnSpc>
                        <a:spcAft>
                          <a:spcPts val="0"/>
                        </a:spcAft>
                      </a:pPr>
                      <a:r>
                        <a:rPr lang="es-EC" sz="1400">
                          <a:effectLst/>
                        </a:rPr>
                        <a:t>Correlación de Pearson</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highlight>
                            <a:srgbClr val="FFFF00"/>
                          </a:highlight>
                        </a:rPr>
                        <a:t>,639</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highlight>
                            <a:srgbClr val="FFFF00"/>
                          </a:highlight>
                        </a:rPr>
                        <a:t>-,922</a:t>
                      </a:r>
                      <a:r>
                        <a:rPr lang="es-EC" sz="1400" baseline="30000">
                          <a:effectLst/>
                          <a:highlight>
                            <a:srgbClr val="FFFF00"/>
                          </a:highlight>
                        </a:rPr>
                        <a:t>**</a:t>
                      </a:r>
                      <a:endParaRPr lang="es-ES" sz="14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Sig. (bilateral)</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,123</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,003</a:t>
                      </a:r>
                      <a:endParaRPr lang="es-ES" sz="14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N</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7</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dirty="0">
                          <a:effectLst/>
                        </a:rPr>
                        <a:t>7</a:t>
                      </a:r>
                      <a:endParaRPr lang="es-ES" sz="1400" dirty="0">
                        <a:effectLst/>
                        <a:latin typeface="Calibri"/>
                        <a:ea typeface="Calibri"/>
                        <a:cs typeface="Times New Roman"/>
                      </a:endParaRPr>
                    </a:p>
                  </a:txBody>
                  <a:tcPr marL="0" marR="0" marT="0" marB="0"/>
                </a:tc>
              </a:tr>
            </a:tbl>
          </a:graphicData>
        </a:graphic>
      </p:graphicFrame>
      <mc:AlternateContent xmlns:mc="http://schemas.openxmlformats.org/markup-compatibility/2006" xmlns:a14="http://schemas.microsoft.com/office/drawing/2010/main">
        <mc:Choice Requires="a14">
          <p:sp>
            <p:nvSpPr>
              <p:cNvPr id="6" name="5 Rectángulo"/>
              <p:cNvSpPr/>
              <p:nvPr/>
            </p:nvSpPr>
            <p:spPr>
              <a:xfrm>
                <a:off x="1365504" y="4027069"/>
                <a:ext cx="10263078" cy="923330"/>
              </a:xfrm>
              <a:prstGeom prst="rect">
                <a:avLst/>
              </a:prstGeom>
            </p:spPr>
            <p:txBody>
              <a:bodyPr wrap="square">
                <a:spAutoFit/>
              </a:bodyPr>
              <a:lstStyle/>
              <a:p>
                <a:r>
                  <a:rPr lang="es-EC" b="1" dirty="0"/>
                  <a:t>Se tomaran la correlación Pearson: </a:t>
                </a:r>
                <a14:m>
                  <m:oMath xmlns:m="http://schemas.openxmlformats.org/officeDocument/2006/math">
                    <m:r>
                      <a:rPr lang="es-EC" b="1" i="1">
                        <a:latin typeface="Cambria Math"/>
                      </a:rPr>
                      <m:t>&gt;</m:t>
                    </m:r>
                  </m:oMath>
                </a14:m>
                <a:r>
                  <a:rPr lang="es-EC" b="1" dirty="0"/>
                  <a:t> 0,5 y </a:t>
                </a:r>
                <a14:m>
                  <m:oMath xmlns:m="http://schemas.openxmlformats.org/officeDocument/2006/math">
                    <m:r>
                      <a:rPr lang="es-EC" b="1" i="1">
                        <a:latin typeface="Cambria Math"/>
                      </a:rPr>
                      <m:t>&gt;</m:t>
                    </m:r>
                  </m:oMath>
                </a14:m>
                <a:r>
                  <a:rPr lang="es-EC" b="1" dirty="0"/>
                  <a:t> - 0,5 entre las diferentes variables  </a:t>
                </a:r>
                <a:endParaRPr lang="es-ES" dirty="0"/>
              </a:p>
              <a:p>
                <a:r>
                  <a:rPr lang="es-EC" dirty="0"/>
                  <a:t>Si Sig. (p-valor) &lt; 0.05 aceptamos H</a:t>
                </a:r>
                <a:r>
                  <a:rPr lang="es-EC" baseline="-25000" dirty="0"/>
                  <a:t>0</a:t>
                </a:r>
                <a:r>
                  <a:rPr lang="es-EC" dirty="0"/>
                  <a:t> (hipótesis nula) &gt; se puede aplicar el análisis de Correlación de Pearson.</a:t>
                </a:r>
                <a:endParaRPr lang="es-ES" dirty="0"/>
              </a:p>
              <a:p>
                <a:r>
                  <a:rPr lang="es-EC" dirty="0"/>
                  <a:t>Si Sig. (p-valor) &gt; 0.05 rechazamos H</a:t>
                </a:r>
                <a:r>
                  <a:rPr lang="es-EC" baseline="-25000" dirty="0"/>
                  <a:t>0</a:t>
                </a:r>
                <a:r>
                  <a:rPr lang="es-EC" dirty="0"/>
                  <a:t> &gt; no se puede aplicar el análisis Correlación de Pearson.</a:t>
                </a:r>
                <a:endParaRPr lang="es-ES" dirty="0"/>
              </a:p>
            </p:txBody>
          </p:sp>
        </mc:Choice>
        <mc:Fallback xmlns="">
          <p:sp>
            <p:nvSpPr>
              <p:cNvPr id="6" name="5 Rectángulo"/>
              <p:cNvSpPr>
                <a:spLocks noRot="1" noChangeAspect="1" noMove="1" noResize="1" noEditPoints="1" noAdjustHandles="1" noChangeArrowheads="1" noChangeShapeType="1" noTextEdit="1"/>
              </p:cNvSpPr>
              <p:nvPr/>
            </p:nvSpPr>
            <p:spPr>
              <a:xfrm>
                <a:off x="1365504" y="4027069"/>
                <a:ext cx="10263078" cy="923330"/>
              </a:xfrm>
              <a:prstGeom prst="rect">
                <a:avLst/>
              </a:prstGeom>
              <a:blipFill rotWithShape="1">
                <a:blip r:embed="rId3"/>
                <a:stretch>
                  <a:fillRect l="-475" t="-3311" r="-238" b="-9934"/>
                </a:stretch>
              </a:blipFill>
            </p:spPr>
            <p:txBody>
              <a:bodyPr/>
              <a:lstStyle/>
              <a:p>
                <a:r>
                  <a:rPr lang="es-ES">
                    <a:noFill/>
                  </a:rPr>
                  <a:t> </a:t>
                </a:r>
              </a:p>
            </p:txBody>
          </p:sp>
        </mc:Fallback>
      </mc:AlternateContent>
    </p:spTree>
    <p:extLst>
      <p:ext uri="{BB962C8B-B14F-4D97-AF65-F5344CB8AC3E}">
        <p14:creationId xmlns:p14="http://schemas.microsoft.com/office/powerpoint/2010/main" val="32966965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4"/>
          <p:cNvSpPr txBox="1"/>
          <p:nvPr/>
        </p:nvSpPr>
        <p:spPr>
          <a:xfrm>
            <a:off x="2524113" y="1339444"/>
            <a:ext cx="8238837" cy="584775"/>
          </a:xfrm>
          <a:prstGeom prst="rect">
            <a:avLst/>
          </a:prstGeom>
          <a:solidFill>
            <a:schemeClr val="accent2">
              <a:lumMod val="60000"/>
              <a:lumOff val="40000"/>
            </a:schemeClr>
          </a:solidFill>
        </p:spPr>
        <p:txBody>
          <a:bodyPr wrap="square" rtlCol="0">
            <a:spAutoFit/>
          </a:bodyPr>
          <a:lstStyle/>
          <a:p>
            <a:pPr lvl="2" algn="ctr"/>
            <a:r>
              <a:rPr lang="es-ES" sz="1600" b="1" dirty="0"/>
              <a:t>INTERPRETACIÓN DE LA TABLA DE CORRELACIÓN DE PEARSON ENTRE LIQUIDEZ, RENTABILIDAD Y ENDEUDAMIENTO POR SECTOR</a:t>
            </a:r>
          </a:p>
        </p:txBody>
      </p:sp>
      <p:graphicFrame>
        <p:nvGraphicFramePr>
          <p:cNvPr id="3" name="2 Tabla"/>
          <p:cNvGraphicFramePr>
            <a:graphicFrameLocks noGrp="1"/>
          </p:cNvGraphicFramePr>
          <p:nvPr>
            <p:extLst>
              <p:ext uri="{D42A27DB-BD31-4B8C-83A1-F6EECF244321}">
                <p14:modId xmlns:p14="http://schemas.microsoft.com/office/powerpoint/2010/main" val="557122652"/>
              </p:ext>
            </p:extLst>
          </p:nvPr>
        </p:nvGraphicFramePr>
        <p:xfrm>
          <a:off x="1889760" y="2530634"/>
          <a:ext cx="9317736" cy="1016000"/>
        </p:xfrm>
        <a:graphic>
          <a:graphicData uri="http://schemas.openxmlformats.org/drawingml/2006/table">
            <a:tbl>
              <a:tblPr>
                <a:tableStyleId>{5C22544A-7EE6-4342-B048-85BDC9FD1C3A}</a:tableStyleId>
              </a:tblPr>
              <a:tblGrid>
                <a:gridCol w="2329434"/>
                <a:gridCol w="2329434"/>
                <a:gridCol w="2329434"/>
                <a:gridCol w="2329434"/>
              </a:tblGrid>
              <a:tr h="0">
                <a:tc gridSpan="2">
                  <a:txBody>
                    <a:bodyPr/>
                    <a:lstStyle/>
                    <a:p>
                      <a:pPr>
                        <a:lnSpc>
                          <a:spcPct val="115000"/>
                        </a:lnSpc>
                        <a:spcAft>
                          <a:spcPts val="0"/>
                        </a:spcAft>
                      </a:pPr>
                      <a:r>
                        <a:rPr lang="es-EC" sz="1400" dirty="0">
                          <a:effectLst/>
                        </a:rPr>
                        <a:t> </a:t>
                      </a:r>
                      <a:endParaRPr lang="es-ES" sz="1400" dirty="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gn="ctr">
                        <a:lnSpc>
                          <a:spcPts val="1600"/>
                        </a:lnSpc>
                        <a:spcAft>
                          <a:spcPts val="0"/>
                        </a:spcAft>
                      </a:pPr>
                      <a:r>
                        <a:rPr lang="es-EC" sz="1400">
                          <a:effectLst/>
                        </a:rPr>
                        <a:t>RETANBILIDAD/ACTIVO (ROA)</a:t>
                      </a:r>
                      <a:endParaRPr lang="es-ES" sz="1400">
                        <a:effectLst/>
                        <a:latin typeface="Calibri"/>
                        <a:ea typeface="Calibri"/>
                        <a:cs typeface="Times New Roman"/>
                      </a:endParaRPr>
                    </a:p>
                  </a:txBody>
                  <a:tcPr marL="0" marR="0" marT="0" marB="0" anchor="b"/>
                </a:tc>
                <a:tc>
                  <a:txBody>
                    <a:bodyPr/>
                    <a:lstStyle/>
                    <a:p>
                      <a:pPr marL="38100" marR="38100" algn="ctr">
                        <a:lnSpc>
                          <a:spcPts val="1600"/>
                        </a:lnSpc>
                        <a:spcAft>
                          <a:spcPts val="0"/>
                        </a:spcAft>
                      </a:pPr>
                      <a:r>
                        <a:rPr lang="es-EC" sz="1400">
                          <a:effectLst/>
                        </a:rPr>
                        <a:t> RETANBILIDAD/PATRIMONIO (ROE)</a:t>
                      </a:r>
                      <a:endParaRPr lang="es-ES" sz="1400">
                        <a:effectLst/>
                        <a:latin typeface="Calibri"/>
                        <a:ea typeface="Calibri"/>
                        <a:cs typeface="Times New Roman"/>
                      </a:endParaRPr>
                    </a:p>
                  </a:txBody>
                  <a:tcPr marL="0" marR="0" marT="0" marB="0" anchor="b"/>
                </a:tc>
              </a:tr>
              <a:tr h="0">
                <a:tc rowSpan="3">
                  <a:txBody>
                    <a:bodyPr/>
                    <a:lstStyle/>
                    <a:p>
                      <a:pPr marL="38100" marR="38100">
                        <a:lnSpc>
                          <a:spcPts val="1600"/>
                        </a:lnSpc>
                        <a:spcAft>
                          <a:spcPts val="0"/>
                        </a:spcAft>
                      </a:pPr>
                      <a:r>
                        <a:rPr lang="es-EC" sz="1400">
                          <a:effectLst/>
                        </a:rPr>
                        <a:t> RETANBILIDAD NETA</a:t>
                      </a:r>
                      <a:endParaRPr lang="es-ES" sz="1400">
                        <a:effectLst/>
                        <a:latin typeface="Calibri"/>
                        <a:ea typeface="Calibri"/>
                        <a:cs typeface="Times New Roman"/>
                      </a:endParaRPr>
                    </a:p>
                  </a:txBody>
                  <a:tcPr marL="0" marR="0" marT="0" marB="0"/>
                </a:tc>
                <a:tc>
                  <a:txBody>
                    <a:bodyPr/>
                    <a:lstStyle/>
                    <a:p>
                      <a:pPr marL="38100" marR="38100">
                        <a:lnSpc>
                          <a:spcPts val="1600"/>
                        </a:lnSpc>
                        <a:spcAft>
                          <a:spcPts val="0"/>
                        </a:spcAft>
                      </a:pPr>
                      <a:r>
                        <a:rPr lang="es-EC" sz="1400">
                          <a:effectLst/>
                        </a:rPr>
                        <a:t>Correlación de Pearson</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a:t>
                      </a:r>
                      <a:r>
                        <a:rPr lang="es-EC" sz="1400">
                          <a:effectLst/>
                          <a:highlight>
                            <a:srgbClr val="FFFF00"/>
                          </a:highlight>
                        </a:rPr>
                        <a:t>504</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a:t>
                      </a:r>
                      <a:r>
                        <a:rPr lang="es-EC" sz="1400">
                          <a:effectLst/>
                          <a:highlight>
                            <a:srgbClr val="FFFF00"/>
                          </a:highlight>
                        </a:rPr>
                        <a:t>,922</a:t>
                      </a:r>
                      <a:r>
                        <a:rPr lang="es-EC" sz="1400" baseline="30000">
                          <a:effectLst/>
                          <a:highlight>
                            <a:srgbClr val="FFFF00"/>
                          </a:highlight>
                        </a:rPr>
                        <a:t>**</a:t>
                      </a:r>
                      <a:endParaRPr lang="es-ES" sz="14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Sig. (bilateral)</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,249</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,003</a:t>
                      </a:r>
                      <a:endParaRPr lang="es-ES" sz="14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N</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7</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dirty="0">
                          <a:effectLst/>
                        </a:rPr>
                        <a:t>7</a:t>
                      </a:r>
                      <a:endParaRPr lang="es-ES" sz="1400" dirty="0">
                        <a:effectLst/>
                        <a:latin typeface="Calibri"/>
                        <a:ea typeface="Calibri"/>
                        <a:cs typeface="Times New Roman"/>
                      </a:endParaRPr>
                    </a:p>
                  </a:txBody>
                  <a:tcPr marL="0" marR="0" marT="0" marB="0"/>
                </a:tc>
              </a:tr>
            </a:tbl>
          </a:graphicData>
        </a:graphic>
      </p:graphicFrame>
      <mc:AlternateContent xmlns:mc="http://schemas.openxmlformats.org/markup-compatibility/2006" xmlns:a14="http://schemas.microsoft.com/office/drawing/2010/main">
        <mc:Choice Requires="a14">
          <p:sp>
            <p:nvSpPr>
              <p:cNvPr id="6" name="5 Rectángulo"/>
              <p:cNvSpPr/>
              <p:nvPr/>
            </p:nvSpPr>
            <p:spPr>
              <a:xfrm>
                <a:off x="1365504" y="4027069"/>
                <a:ext cx="10263078" cy="923330"/>
              </a:xfrm>
              <a:prstGeom prst="rect">
                <a:avLst/>
              </a:prstGeom>
            </p:spPr>
            <p:txBody>
              <a:bodyPr wrap="square">
                <a:spAutoFit/>
              </a:bodyPr>
              <a:lstStyle/>
              <a:p>
                <a:r>
                  <a:rPr lang="es-EC" b="1" dirty="0"/>
                  <a:t>Se tomaran la correlación Pearson: </a:t>
                </a:r>
                <a14:m>
                  <m:oMath xmlns:m="http://schemas.openxmlformats.org/officeDocument/2006/math">
                    <m:r>
                      <a:rPr lang="es-EC" b="1" i="1">
                        <a:latin typeface="Cambria Math"/>
                      </a:rPr>
                      <m:t>&gt;</m:t>
                    </m:r>
                  </m:oMath>
                </a14:m>
                <a:r>
                  <a:rPr lang="es-EC" b="1" dirty="0"/>
                  <a:t> 0,5 y </a:t>
                </a:r>
                <a14:m>
                  <m:oMath xmlns:m="http://schemas.openxmlformats.org/officeDocument/2006/math">
                    <m:r>
                      <a:rPr lang="es-EC" b="1" i="1">
                        <a:latin typeface="Cambria Math"/>
                      </a:rPr>
                      <m:t>&gt;</m:t>
                    </m:r>
                  </m:oMath>
                </a14:m>
                <a:r>
                  <a:rPr lang="es-EC" b="1" dirty="0"/>
                  <a:t> - 0,5 entre las diferentes variables  </a:t>
                </a:r>
                <a:endParaRPr lang="es-ES" dirty="0"/>
              </a:p>
              <a:p>
                <a:r>
                  <a:rPr lang="es-EC" dirty="0"/>
                  <a:t>Si Sig. (p-valor) &lt; 0.05 aceptamos H</a:t>
                </a:r>
                <a:r>
                  <a:rPr lang="es-EC" baseline="-25000" dirty="0"/>
                  <a:t>0</a:t>
                </a:r>
                <a:r>
                  <a:rPr lang="es-EC" dirty="0"/>
                  <a:t> (hipótesis nula) &gt; se puede aplicar el análisis de Correlación de Pearson.</a:t>
                </a:r>
                <a:endParaRPr lang="es-ES" dirty="0"/>
              </a:p>
              <a:p>
                <a:r>
                  <a:rPr lang="es-EC" dirty="0"/>
                  <a:t>Si Sig. (p-valor) &gt; 0.05 rechazamos H</a:t>
                </a:r>
                <a:r>
                  <a:rPr lang="es-EC" baseline="-25000" dirty="0"/>
                  <a:t>0</a:t>
                </a:r>
                <a:r>
                  <a:rPr lang="es-EC" dirty="0"/>
                  <a:t> &gt; no se puede aplicar el análisis Correlación de Pearson.</a:t>
                </a:r>
                <a:endParaRPr lang="es-ES" dirty="0"/>
              </a:p>
            </p:txBody>
          </p:sp>
        </mc:Choice>
        <mc:Fallback xmlns="">
          <p:sp>
            <p:nvSpPr>
              <p:cNvPr id="6" name="5 Rectángulo"/>
              <p:cNvSpPr>
                <a:spLocks noRot="1" noChangeAspect="1" noMove="1" noResize="1" noEditPoints="1" noAdjustHandles="1" noChangeArrowheads="1" noChangeShapeType="1" noTextEdit="1"/>
              </p:cNvSpPr>
              <p:nvPr/>
            </p:nvSpPr>
            <p:spPr>
              <a:xfrm>
                <a:off x="1365504" y="4027069"/>
                <a:ext cx="10263078" cy="923330"/>
              </a:xfrm>
              <a:prstGeom prst="rect">
                <a:avLst/>
              </a:prstGeom>
              <a:blipFill rotWithShape="1">
                <a:blip r:embed="rId3"/>
                <a:stretch>
                  <a:fillRect l="-475" t="-3311" r="-238" b="-9934"/>
                </a:stretch>
              </a:blipFill>
            </p:spPr>
            <p:txBody>
              <a:bodyPr/>
              <a:lstStyle/>
              <a:p>
                <a:r>
                  <a:rPr lang="es-ES">
                    <a:noFill/>
                  </a:rPr>
                  <a:t> </a:t>
                </a:r>
              </a:p>
            </p:txBody>
          </p:sp>
        </mc:Fallback>
      </mc:AlternateContent>
    </p:spTree>
    <p:extLst>
      <p:ext uri="{BB962C8B-B14F-4D97-AF65-F5344CB8AC3E}">
        <p14:creationId xmlns:p14="http://schemas.microsoft.com/office/powerpoint/2010/main" val="38414458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CuadroTexto 4"/>
          <p:cNvSpPr txBox="1"/>
          <p:nvPr/>
        </p:nvSpPr>
        <p:spPr>
          <a:xfrm>
            <a:off x="2646033" y="1510132"/>
            <a:ext cx="8238837" cy="584775"/>
          </a:xfrm>
          <a:prstGeom prst="rect">
            <a:avLst/>
          </a:prstGeom>
          <a:solidFill>
            <a:schemeClr val="accent2">
              <a:lumMod val="60000"/>
              <a:lumOff val="40000"/>
            </a:schemeClr>
          </a:solidFill>
        </p:spPr>
        <p:txBody>
          <a:bodyPr wrap="square" rtlCol="0">
            <a:spAutoFit/>
          </a:bodyPr>
          <a:lstStyle/>
          <a:p>
            <a:pPr lvl="2" algn="ctr"/>
            <a:r>
              <a:rPr lang="es-ES" sz="1600" b="1" dirty="0"/>
              <a:t>INTERPRETACIÓN DE LA TABLA DE CORRELACIÓN DE PEARSON ENTRE LIQUIDEZ, RENTABILIDAD Y ENDEUDAMIENTO POR SECTOR</a:t>
            </a:r>
          </a:p>
        </p:txBody>
      </p:sp>
      <p:graphicFrame>
        <p:nvGraphicFramePr>
          <p:cNvPr id="3" name="2 Tabla"/>
          <p:cNvGraphicFramePr>
            <a:graphicFrameLocks noGrp="1"/>
          </p:cNvGraphicFramePr>
          <p:nvPr>
            <p:extLst>
              <p:ext uri="{D42A27DB-BD31-4B8C-83A1-F6EECF244321}">
                <p14:modId xmlns:p14="http://schemas.microsoft.com/office/powerpoint/2010/main" val="163486972"/>
              </p:ext>
            </p:extLst>
          </p:nvPr>
        </p:nvGraphicFramePr>
        <p:xfrm>
          <a:off x="2426208" y="2591594"/>
          <a:ext cx="8537448" cy="854964"/>
        </p:xfrm>
        <a:graphic>
          <a:graphicData uri="http://schemas.openxmlformats.org/drawingml/2006/table">
            <a:tbl>
              <a:tblPr>
                <a:tableStyleId>{5C22544A-7EE6-4342-B048-85BDC9FD1C3A}</a:tableStyleId>
              </a:tblPr>
              <a:tblGrid>
                <a:gridCol w="2845816"/>
                <a:gridCol w="2845816"/>
                <a:gridCol w="2845816"/>
              </a:tblGrid>
              <a:tr h="0">
                <a:tc gridSpan="2">
                  <a:txBody>
                    <a:bodyPr/>
                    <a:lstStyle/>
                    <a:p>
                      <a:pPr>
                        <a:lnSpc>
                          <a:spcPct val="115000"/>
                        </a:lnSpc>
                        <a:spcAft>
                          <a:spcPts val="0"/>
                        </a:spcAft>
                      </a:pPr>
                      <a:r>
                        <a:rPr lang="es-EC" sz="1400">
                          <a:effectLst/>
                        </a:rPr>
                        <a:t> </a:t>
                      </a:r>
                      <a:endParaRPr lang="es-ES" sz="1400">
                        <a:effectLst/>
                        <a:latin typeface="Calibri"/>
                        <a:ea typeface="Calibri"/>
                        <a:cs typeface="Times New Roman"/>
                      </a:endParaRPr>
                    </a:p>
                  </a:txBody>
                  <a:tcPr marL="0" marR="0" marT="0" marB="0" anchor="b"/>
                </a:tc>
                <a:tc hMerge="1">
                  <a:txBody>
                    <a:bodyPr/>
                    <a:lstStyle/>
                    <a:p>
                      <a:endParaRPr lang="es-ES"/>
                    </a:p>
                  </a:txBody>
                  <a:tcPr/>
                </a:tc>
                <a:tc>
                  <a:txBody>
                    <a:bodyPr/>
                    <a:lstStyle/>
                    <a:p>
                      <a:pPr marL="38100" marR="38100" algn="ctr">
                        <a:lnSpc>
                          <a:spcPts val="1600"/>
                        </a:lnSpc>
                        <a:spcAft>
                          <a:spcPts val="0"/>
                        </a:spcAft>
                      </a:pPr>
                      <a:r>
                        <a:rPr lang="es-EC" sz="1400">
                          <a:effectLst/>
                        </a:rPr>
                        <a:t>CAPITAL NETO DE TRABAJO</a:t>
                      </a:r>
                      <a:endParaRPr lang="es-ES" sz="1400">
                        <a:effectLst/>
                        <a:latin typeface="Calibri"/>
                        <a:ea typeface="Calibri"/>
                        <a:cs typeface="Times New Roman"/>
                      </a:endParaRPr>
                    </a:p>
                  </a:txBody>
                  <a:tcPr marL="0" marR="0" marT="0" marB="0" anchor="b"/>
                </a:tc>
              </a:tr>
              <a:tr h="0">
                <a:tc rowSpan="3">
                  <a:txBody>
                    <a:bodyPr/>
                    <a:lstStyle/>
                    <a:p>
                      <a:pPr marL="38100" marR="38100">
                        <a:lnSpc>
                          <a:spcPts val="1600"/>
                        </a:lnSpc>
                        <a:spcAft>
                          <a:spcPts val="0"/>
                        </a:spcAft>
                      </a:pPr>
                      <a:r>
                        <a:rPr lang="es-EC" sz="1400">
                          <a:effectLst/>
                        </a:rPr>
                        <a:t> ENDEUDAMIENTO</a:t>
                      </a:r>
                      <a:endParaRPr lang="es-ES" sz="1400">
                        <a:effectLst/>
                        <a:latin typeface="Calibri"/>
                        <a:ea typeface="Calibri"/>
                        <a:cs typeface="Times New Roman"/>
                      </a:endParaRPr>
                    </a:p>
                  </a:txBody>
                  <a:tcPr marL="0" marR="0" marT="0" marB="0"/>
                </a:tc>
                <a:tc>
                  <a:txBody>
                    <a:bodyPr/>
                    <a:lstStyle/>
                    <a:p>
                      <a:pPr marL="38100" marR="38100">
                        <a:lnSpc>
                          <a:spcPts val="1600"/>
                        </a:lnSpc>
                        <a:spcAft>
                          <a:spcPts val="0"/>
                        </a:spcAft>
                      </a:pPr>
                      <a:r>
                        <a:rPr lang="es-EC" sz="1400">
                          <a:effectLst/>
                        </a:rPr>
                        <a:t>Correlación de Pearson</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highlight>
                            <a:srgbClr val="FFFF00"/>
                          </a:highlight>
                        </a:rPr>
                        <a:t>,500</a:t>
                      </a:r>
                      <a:endParaRPr lang="es-ES" sz="14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Sig. (bilateral)</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a:effectLst/>
                        </a:rPr>
                        <a:t>,253</a:t>
                      </a:r>
                      <a:endParaRPr lang="es-ES" sz="1400">
                        <a:effectLst/>
                        <a:latin typeface="Calibri"/>
                        <a:ea typeface="Calibri"/>
                        <a:cs typeface="Times New Roman"/>
                      </a:endParaRPr>
                    </a:p>
                  </a:txBody>
                  <a:tcPr marL="0" marR="0" marT="0" marB="0"/>
                </a:tc>
              </a:tr>
              <a:tr h="0">
                <a:tc vMerge="1">
                  <a:txBody>
                    <a:bodyPr/>
                    <a:lstStyle/>
                    <a:p>
                      <a:endParaRPr lang="es-ES"/>
                    </a:p>
                  </a:txBody>
                  <a:tcPr/>
                </a:tc>
                <a:tc>
                  <a:txBody>
                    <a:bodyPr/>
                    <a:lstStyle/>
                    <a:p>
                      <a:pPr marL="38100" marR="38100">
                        <a:lnSpc>
                          <a:spcPts val="1600"/>
                        </a:lnSpc>
                        <a:spcAft>
                          <a:spcPts val="0"/>
                        </a:spcAft>
                      </a:pPr>
                      <a:r>
                        <a:rPr lang="es-EC" sz="1400">
                          <a:effectLst/>
                        </a:rPr>
                        <a:t>N</a:t>
                      </a:r>
                      <a:endParaRPr lang="es-ES" sz="140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s-EC" sz="1400" dirty="0">
                          <a:effectLst/>
                        </a:rPr>
                        <a:t>7</a:t>
                      </a:r>
                      <a:endParaRPr lang="es-ES" sz="1400" dirty="0">
                        <a:effectLst/>
                        <a:latin typeface="Calibri"/>
                        <a:ea typeface="Calibri"/>
                        <a:cs typeface="Times New Roman"/>
                      </a:endParaRPr>
                    </a:p>
                  </a:txBody>
                  <a:tcPr marL="0" marR="0" marT="0" marB="0"/>
                </a:tc>
              </a:tr>
            </a:tbl>
          </a:graphicData>
        </a:graphic>
      </p:graphicFrame>
      <mc:AlternateContent xmlns:mc="http://schemas.openxmlformats.org/markup-compatibility/2006" xmlns:a14="http://schemas.microsoft.com/office/drawing/2010/main">
        <mc:Choice Requires="a14">
          <p:sp>
            <p:nvSpPr>
              <p:cNvPr id="6" name="5 Rectángulo"/>
              <p:cNvSpPr/>
              <p:nvPr/>
            </p:nvSpPr>
            <p:spPr>
              <a:xfrm>
                <a:off x="1365504" y="4051453"/>
                <a:ext cx="10263078" cy="923330"/>
              </a:xfrm>
              <a:prstGeom prst="rect">
                <a:avLst/>
              </a:prstGeom>
            </p:spPr>
            <p:txBody>
              <a:bodyPr wrap="square">
                <a:spAutoFit/>
              </a:bodyPr>
              <a:lstStyle/>
              <a:p>
                <a:r>
                  <a:rPr lang="es-EC" b="1" dirty="0"/>
                  <a:t>Se tomaran la correlación Pearson: </a:t>
                </a:r>
                <a14:m>
                  <m:oMath xmlns:m="http://schemas.openxmlformats.org/officeDocument/2006/math">
                    <m:r>
                      <a:rPr lang="es-EC" b="1" i="1">
                        <a:latin typeface="Cambria Math"/>
                      </a:rPr>
                      <m:t>&gt;</m:t>
                    </m:r>
                  </m:oMath>
                </a14:m>
                <a:r>
                  <a:rPr lang="es-EC" b="1" dirty="0"/>
                  <a:t> 0,5 y </a:t>
                </a:r>
                <a14:m>
                  <m:oMath xmlns:m="http://schemas.openxmlformats.org/officeDocument/2006/math">
                    <m:r>
                      <a:rPr lang="es-EC" b="1" i="1">
                        <a:latin typeface="Cambria Math"/>
                      </a:rPr>
                      <m:t>&gt;</m:t>
                    </m:r>
                  </m:oMath>
                </a14:m>
                <a:r>
                  <a:rPr lang="es-EC" b="1" dirty="0"/>
                  <a:t> - 0,5 entre las diferentes variables  </a:t>
                </a:r>
                <a:endParaRPr lang="es-ES" dirty="0"/>
              </a:p>
              <a:p>
                <a:r>
                  <a:rPr lang="es-EC" dirty="0"/>
                  <a:t>Si Sig. (p-valor) &lt; 0.05 aceptamos H</a:t>
                </a:r>
                <a:r>
                  <a:rPr lang="es-EC" baseline="-25000" dirty="0"/>
                  <a:t>0</a:t>
                </a:r>
                <a:r>
                  <a:rPr lang="es-EC" dirty="0"/>
                  <a:t> (hipótesis nula) &gt; se puede aplicar el análisis de Correlación de Pearson.</a:t>
                </a:r>
                <a:endParaRPr lang="es-ES" dirty="0"/>
              </a:p>
              <a:p>
                <a:r>
                  <a:rPr lang="es-EC" dirty="0"/>
                  <a:t>Si Sig. (p-valor) &gt; 0.05 rechazamos H</a:t>
                </a:r>
                <a:r>
                  <a:rPr lang="es-EC" baseline="-25000" dirty="0"/>
                  <a:t>0</a:t>
                </a:r>
                <a:r>
                  <a:rPr lang="es-EC" dirty="0"/>
                  <a:t> &gt; no se puede aplicar el análisis Correlación de Pearson.</a:t>
                </a:r>
                <a:endParaRPr lang="es-ES" dirty="0"/>
              </a:p>
            </p:txBody>
          </p:sp>
        </mc:Choice>
        <mc:Fallback xmlns="">
          <p:sp>
            <p:nvSpPr>
              <p:cNvPr id="6" name="5 Rectángulo"/>
              <p:cNvSpPr>
                <a:spLocks noRot="1" noChangeAspect="1" noMove="1" noResize="1" noEditPoints="1" noAdjustHandles="1" noChangeArrowheads="1" noChangeShapeType="1" noTextEdit="1"/>
              </p:cNvSpPr>
              <p:nvPr/>
            </p:nvSpPr>
            <p:spPr>
              <a:xfrm>
                <a:off x="1365504" y="4051453"/>
                <a:ext cx="10263078" cy="923330"/>
              </a:xfrm>
              <a:prstGeom prst="rect">
                <a:avLst/>
              </a:prstGeom>
              <a:blipFill rotWithShape="1">
                <a:blip r:embed="rId3"/>
                <a:stretch>
                  <a:fillRect l="-475" t="-3311" r="-238" b="-9934"/>
                </a:stretch>
              </a:blipFill>
            </p:spPr>
            <p:txBody>
              <a:bodyPr/>
              <a:lstStyle/>
              <a:p>
                <a:r>
                  <a:rPr lang="es-ES">
                    <a:noFill/>
                  </a:rPr>
                  <a:t> </a:t>
                </a:r>
              </a:p>
            </p:txBody>
          </p:sp>
        </mc:Fallback>
      </mc:AlternateContent>
    </p:spTree>
    <p:extLst>
      <p:ext uri="{BB962C8B-B14F-4D97-AF65-F5344CB8AC3E}">
        <p14:creationId xmlns:p14="http://schemas.microsoft.com/office/powerpoint/2010/main" val="12534735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2" name="CuadroTexto 1"/>
          <p:cNvSpPr txBox="1"/>
          <p:nvPr/>
        </p:nvSpPr>
        <p:spPr>
          <a:xfrm>
            <a:off x="6253018" y="498764"/>
            <a:ext cx="2281382" cy="369332"/>
          </a:xfrm>
          <a:prstGeom prst="rect">
            <a:avLst/>
          </a:prstGeom>
          <a:solidFill>
            <a:schemeClr val="accent4">
              <a:lumMod val="60000"/>
              <a:lumOff val="40000"/>
            </a:schemeClr>
          </a:solidFill>
        </p:spPr>
        <p:txBody>
          <a:bodyPr wrap="square" rtlCol="0">
            <a:spAutoFit/>
          </a:bodyPr>
          <a:lstStyle/>
          <a:p>
            <a:r>
              <a:rPr lang="es-ES" dirty="0" smtClean="0"/>
              <a:t>INFORME EJECUTIVO</a:t>
            </a:r>
            <a:endParaRPr lang="es-ES" dirty="0"/>
          </a:p>
        </p:txBody>
      </p:sp>
      <p:sp>
        <p:nvSpPr>
          <p:cNvPr id="5" name="CuadroTexto 4"/>
          <p:cNvSpPr txBox="1"/>
          <p:nvPr/>
        </p:nvSpPr>
        <p:spPr>
          <a:xfrm>
            <a:off x="3377553" y="449428"/>
            <a:ext cx="8238837" cy="584775"/>
          </a:xfrm>
          <a:prstGeom prst="rect">
            <a:avLst/>
          </a:prstGeom>
          <a:solidFill>
            <a:schemeClr val="accent2">
              <a:lumMod val="60000"/>
              <a:lumOff val="40000"/>
            </a:schemeClr>
          </a:solidFill>
        </p:spPr>
        <p:txBody>
          <a:bodyPr wrap="square" rtlCol="0">
            <a:spAutoFit/>
          </a:bodyPr>
          <a:lstStyle/>
          <a:p>
            <a:pPr lvl="1" algn="ctr"/>
            <a:r>
              <a:rPr lang="es-EC" sz="1600" b="1" dirty="0"/>
              <a:t>COMPARACIÓN DE CORRELACIÓN DE PEARSON ENTRE EL SECTOR Y CADA UNA DE LAS EMPRESAS DE CONSTRUCCIÓN DEL DISTRITO METROPOLITANO DE QUITO</a:t>
            </a:r>
            <a:endParaRPr lang="es-ES" sz="1600" b="1" dirty="0"/>
          </a:p>
        </p:txBody>
      </p:sp>
      <p:sp>
        <p:nvSpPr>
          <p:cNvPr id="3" name="2 Rectángulo"/>
          <p:cNvSpPr/>
          <p:nvPr/>
        </p:nvSpPr>
        <p:spPr>
          <a:xfrm>
            <a:off x="1109472" y="1146340"/>
            <a:ext cx="10506918" cy="523220"/>
          </a:xfrm>
          <a:prstGeom prst="rect">
            <a:avLst/>
          </a:prstGeom>
        </p:spPr>
        <p:txBody>
          <a:bodyPr wrap="square">
            <a:spAutoFit/>
          </a:bodyPr>
          <a:lstStyle/>
          <a:p>
            <a:r>
              <a:rPr lang="es-EC" sz="1400" dirty="0"/>
              <a:t>Aplicando el análisis comparativo de coincidencias de patrones llamado PATTERN MATCHING se procede a identificar las relaciones entre variables que se presentan tanto en el sector como cada una de las empresas</a:t>
            </a:r>
            <a:endParaRPr lang="es-ES" sz="1400" dirty="0"/>
          </a:p>
        </p:txBody>
      </p:sp>
      <p:sp>
        <p:nvSpPr>
          <p:cNvPr id="6" name="5 Rectángulo"/>
          <p:cNvSpPr/>
          <p:nvPr/>
        </p:nvSpPr>
        <p:spPr>
          <a:xfrm>
            <a:off x="1207008" y="1699367"/>
            <a:ext cx="10409382" cy="30777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s-EC" sz="1400" dirty="0"/>
              <a:t>Este análisis nos permitirá identificar estrategias aplicadas sobre las razones financieras que tienen incidencia en el Sector de la Construcción </a:t>
            </a:r>
            <a:endParaRPr lang="es-ES" sz="1400" dirty="0"/>
          </a:p>
        </p:txBody>
      </p:sp>
      <p:graphicFrame>
        <p:nvGraphicFramePr>
          <p:cNvPr id="7" name="6 Tabla"/>
          <p:cNvGraphicFramePr>
            <a:graphicFrameLocks noGrp="1"/>
          </p:cNvGraphicFramePr>
          <p:nvPr>
            <p:extLst>
              <p:ext uri="{D42A27DB-BD31-4B8C-83A1-F6EECF244321}">
                <p14:modId xmlns:p14="http://schemas.microsoft.com/office/powerpoint/2010/main" val="249056626"/>
              </p:ext>
            </p:extLst>
          </p:nvPr>
        </p:nvGraphicFramePr>
        <p:xfrm>
          <a:off x="1203959" y="2709630"/>
          <a:ext cx="10515603" cy="3257083"/>
        </p:xfrm>
        <a:graphic>
          <a:graphicData uri="http://schemas.openxmlformats.org/drawingml/2006/table">
            <a:tbl>
              <a:tblPr firstRow="1" firstCol="1" bandRow="1">
                <a:tableStyleId>{5C22544A-7EE6-4342-B048-85BDC9FD1C3A}</a:tableStyleId>
              </a:tblPr>
              <a:tblGrid>
                <a:gridCol w="2558723"/>
                <a:gridCol w="2558723"/>
                <a:gridCol w="1537314"/>
                <a:gridCol w="1574759"/>
                <a:gridCol w="1574759"/>
                <a:gridCol w="597035"/>
                <a:gridCol w="114290"/>
              </a:tblGrid>
              <a:tr h="476194">
                <a:tc>
                  <a:txBody>
                    <a:bodyPr/>
                    <a:lstStyle/>
                    <a:p>
                      <a:pPr algn="ctr">
                        <a:lnSpc>
                          <a:spcPct val="115000"/>
                        </a:lnSpc>
                        <a:spcAft>
                          <a:spcPts val="0"/>
                        </a:spcAft>
                      </a:pPr>
                      <a:r>
                        <a:rPr lang="es-EC" sz="1200" dirty="0">
                          <a:effectLst/>
                        </a:rPr>
                        <a:t>Correlación de Pearson</a:t>
                      </a:r>
                      <a:endParaRPr lang="es-ES" sz="1200" dirty="0">
                        <a:effectLst/>
                        <a:latin typeface="Calibri"/>
                        <a:ea typeface="Calibri"/>
                        <a:cs typeface="Times New Roman"/>
                      </a:endParaRPr>
                    </a:p>
                  </a:txBody>
                  <a:tcPr marL="44445" marR="44445" marT="0" marB="0" anchor="ctr"/>
                </a:tc>
                <a:tc>
                  <a:txBody>
                    <a:bodyPr/>
                    <a:lstStyle/>
                    <a:p>
                      <a:pPr algn="ctr">
                        <a:lnSpc>
                          <a:spcPct val="115000"/>
                        </a:lnSpc>
                        <a:spcAft>
                          <a:spcPts val="0"/>
                        </a:spcAft>
                      </a:pPr>
                      <a:r>
                        <a:rPr lang="es-EC" sz="1200">
                          <a:effectLst/>
                        </a:rPr>
                        <a:t>CAPITAL NETO DE TRABAJO</a:t>
                      </a:r>
                      <a:endParaRPr lang="es-ES" sz="1200">
                        <a:effectLst/>
                        <a:latin typeface="Calibri"/>
                        <a:ea typeface="Calibri"/>
                        <a:cs typeface="Times New Roman"/>
                      </a:endParaRPr>
                    </a:p>
                  </a:txBody>
                  <a:tcPr marL="44445" marR="44445" marT="0" marB="0" anchor="b"/>
                </a:tc>
                <a:tc>
                  <a:txBody>
                    <a:bodyPr/>
                    <a:lstStyle/>
                    <a:p>
                      <a:pPr algn="ctr">
                        <a:lnSpc>
                          <a:spcPct val="115000"/>
                        </a:lnSpc>
                        <a:spcAft>
                          <a:spcPts val="0"/>
                        </a:spcAft>
                      </a:pPr>
                      <a:r>
                        <a:rPr lang="es-EC" sz="1200">
                          <a:effectLst/>
                        </a:rPr>
                        <a:t>RETANBILIDAD/ACTIVO (ROA)</a:t>
                      </a:r>
                      <a:endParaRPr lang="es-ES" sz="1200">
                        <a:effectLst/>
                        <a:latin typeface="Calibri"/>
                        <a:ea typeface="Calibri"/>
                        <a:cs typeface="Times New Roman"/>
                      </a:endParaRPr>
                    </a:p>
                  </a:txBody>
                  <a:tcPr marL="44445" marR="44445" marT="0" marB="0" anchor="b"/>
                </a:tc>
                <a:tc>
                  <a:txBody>
                    <a:bodyPr/>
                    <a:lstStyle/>
                    <a:p>
                      <a:pPr algn="ctr">
                        <a:lnSpc>
                          <a:spcPct val="115000"/>
                        </a:lnSpc>
                        <a:spcAft>
                          <a:spcPts val="0"/>
                        </a:spcAft>
                      </a:pPr>
                      <a:r>
                        <a:rPr lang="es-EC" sz="1200">
                          <a:effectLst/>
                        </a:rPr>
                        <a:t>RETANBILIDAD/PATRIMONIO (ROE)</a:t>
                      </a:r>
                      <a:endParaRPr lang="es-ES" sz="1200">
                        <a:effectLst/>
                        <a:latin typeface="Calibri"/>
                        <a:ea typeface="Calibri"/>
                        <a:cs typeface="Times New Roman"/>
                      </a:endParaRPr>
                    </a:p>
                  </a:txBody>
                  <a:tcPr marL="44445" marR="44445" marT="0" marB="0" anchor="b"/>
                </a:tc>
                <a:tc>
                  <a:txBody>
                    <a:bodyPr/>
                    <a:lstStyle/>
                    <a:p>
                      <a:pPr algn="ctr">
                        <a:lnSpc>
                          <a:spcPct val="115000"/>
                        </a:lnSpc>
                        <a:spcAft>
                          <a:spcPts val="0"/>
                        </a:spcAft>
                      </a:pPr>
                      <a:r>
                        <a:rPr lang="es-EC" sz="1200">
                          <a:effectLst/>
                        </a:rPr>
                        <a:t>RETANBILIDAD NETA</a:t>
                      </a:r>
                      <a:endParaRPr lang="es-ES" sz="1200">
                        <a:effectLst/>
                        <a:latin typeface="Calibri"/>
                        <a:ea typeface="Calibri"/>
                        <a:cs typeface="Times New Roman"/>
                      </a:endParaRPr>
                    </a:p>
                  </a:txBody>
                  <a:tcPr marL="44445" marR="44445" marT="0" marB="0" anchor="b"/>
                </a:tc>
                <a:tc>
                  <a:txBody>
                    <a:bodyPr/>
                    <a:lstStyle/>
                    <a:p>
                      <a:pPr algn="ctr">
                        <a:lnSpc>
                          <a:spcPct val="115000"/>
                        </a:lnSpc>
                        <a:spcAft>
                          <a:spcPts val="0"/>
                        </a:spcAft>
                      </a:pPr>
                      <a:r>
                        <a:rPr lang="es-EC" sz="1200">
                          <a:effectLst/>
                        </a:rPr>
                        <a:t>ENDEUDAMIENTO</a:t>
                      </a:r>
                      <a:endParaRPr lang="es-ES" sz="1200">
                        <a:effectLst/>
                        <a:latin typeface="Calibri"/>
                        <a:ea typeface="Calibri"/>
                        <a:cs typeface="Times New Roman"/>
                      </a:endParaRPr>
                    </a:p>
                  </a:txBody>
                  <a:tcPr marL="44445" marR="44445" marT="0" marB="0" anchor="b"/>
                </a:tc>
                <a:tc>
                  <a:txBody>
                    <a:bodyPr/>
                    <a:lstStyle/>
                    <a:p>
                      <a:pPr>
                        <a:lnSpc>
                          <a:spcPct val="115000"/>
                        </a:lnSpc>
                      </a:pPr>
                      <a:endParaRPr lang="es-ES" sz="1200">
                        <a:effectLst/>
                        <a:latin typeface="Calibri"/>
                      </a:endParaRPr>
                    </a:p>
                  </a:txBody>
                  <a:tcPr marL="44445" marR="44445" marT="0" marB="0" anchor="b"/>
                </a:tc>
              </a:tr>
              <a:tr h="192763">
                <a:tc rowSpan="2">
                  <a:txBody>
                    <a:bodyPr/>
                    <a:lstStyle/>
                    <a:p>
                      <a:pPr algn="ctr">
                        <a:lnSpc>
                          <a:spcPct val="115000"/>
                        </a:lnSpc>
                        <a:spcAft>
                          <a:spcPts val="0"/>
                        </a:spcAft>
                      </a:pPr>
                      <a:r>
                        <a:rPr lang="es-EC" sz="1200">
                          <a:effectLst/>
                        </a:rPr>
                        <a:t>RAZON CIRCULANTE</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S</a:t>
                      </a:r>
                      <a:endParaRPr lang="es-ES" sz="1200">
                        <a:effectLst/>
                        <a:latin typeface="Calibri"/>
                        <a:ea typeface="Calibri"/>
                        <a:cs typeface="Times New Roman"/>
                      </a:endParaRPr>
                    </a:p>
                  </a:txBody>
                  <a:tcPr marL="44445" marR="44445" marT="0" marB="0" anchor="b"/>
                </a:tc>
              </a:tr>
              <a:tr h="200002">
                <a:tc vMerge="1">
                  <a:txBody>
                    <a:bodyPr/>
                    <a:lstStyle/>
                    <a:p>
                      <a:endParaRPr lang="es-ES"/>
                    </a:p>
                  </a:txBody>
                  <a:tcP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E</a:t>
                      </a:r>
                      <a:endParaRPr lang="es-ES" sz="1200">
                        <a:effectLst/>
                        <a:latin typeface="Calibri"/>
                        <a:ea typeface="Calibri"/>
                        <a:cs typeface="Times New Roman"/>
                      </a:endParaRPr>
                    </a:p>
                  </a:txBody>
                  <a:tcPr marL="44445" marR="44445" marT="0" marB="0" anchor="b"/>
                </a:tc>
              </a:tr>
              <a:tr h="192763">
                <a:tc rowSpan="2">
                  <a:txBody>
                    <a:bodyPr/>
                    <a:lstStyle/>
                    <a:p>
                      <a:pPr algn="ctr">
                        <a:lnSpc>
                          <a:spcPct val="115000"/>
                        </a:lnSpc>
                        <a:spcAft>
                          <a:spcPts val="0"/>
                        </a:spcAft>
                      </a:pPr>
                      <a:r>
                        <a:rPr lang="es-EC" sz="1200">
                          <a:effectLst/>
                        </a:rPr>
                        <a:t>CAPITAL NETO DE TRABAJO</a:t>
                      </a:r>
                      <a:endParaRPr lang="es-ES" sz="1200">
                        <a:effectLst/>
                        <a:latin typeface="Calibri"/>
                        <a:ea typeface="Calibri"/>
                        <a:cs typeface="Times New Roman"/>
                      </a:endParaRPr>
                    </a:p>
                  </a:txBody>
                  <a:tcPr marL="44445" marR="44445" marT="0" marB="0" anchor="b"/>
                </a:tc>
                <a:tc>
                  <a:txBody>
                    <a:bodyPr/>
                    <a:lstStyle/>
                    <a:p>
                      <a:pPr>
                        <a:lnSpc>
                          <a:spcPct val="115000"/>
                        </a:lnSpc>
                      </a:pPr>
                      <a:endParaRPr lang="es-ES" sz="1200">
                        <a:effectLst/>
                        <a:latin typeface="Calibri"/>
                      </a:endParaRPr>
                    </a:p>
                  </a:txBody>
                  <a:tcPr marL="44445" marR="44445" marT="0" marB="0" anchor="b"/>
                </a:tc>
                <a:tc>
                  <a:txBody>
                    <a:bodyPr/>
                    <a:lstStyle/>
                    <a:p>
                      <a:pPr algn="r">
                        <a:lnSpc>
                          <a:spcPct val="115000"/>
                        </a:lnSpc>
                        <a:spcAft>
                          <a:spcPts val="0"/>
                        </a:spcAft>
                      </a:pPr>
                      <a:r>
                        <a:rPr lang="es-EC" sz="1200">
                          <a:effectLst/>
                        </a:rPr>
                        <a:t>-0,574</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0,5</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S</a:t>
                      </a:r>
                      <a:endParaRPr lang="es-ES" sz="1200">
                        <a:effectLst/>
                        <a:latin typeface="Calibri"/>
                        <a:ea typeface="Calibri"/>
                        <a:cs typeface="Times New Roman"/>
                      </a:endParaRPr>
                    </a:p>
                  </a:txBody>
                  <a:tcPr marL="44445" marR="44445" marT="0" marB="0" anchor="b"/>
                </a:tc>
              </a:tr>
              <a:tr h="200002">
                <a:tc vMerge="1">
                  <a:txBody>
                    <a:bodyPr/>
                    <a:lstStyle/>
                    <a:p>
                      <a:endParaRPr lang="es-ES"/>
                    </a:p>
                  </a:txBody>
                  <a:tcP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-0,631</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E</a:t>
                      </a:r>
                      <a:endParaRPr lang="es-ES" sz="1200">
                        <a:effectLst/>
                        <a:latin typeface="Calibri"/>
                        <a:ea typeface="Calibri"/>
                        <a:cs typeface="Times New Roman"/>
                      </a:endParaRPr>
                    </a:p>
                  </a:txBody>
                  <a:tcPr marL="44445" marR="44445" marT="0" marB="0" anchor="b"/>
                </a:tc>
              </a:tr>
              <a:tr h="192763">
                <a:tc rowSpan="2">
                  <a:txBody>
                    <a:bodyPr/>
                    <a:lstStyle/>
                    <a:p>
                      <a:pPr algn="ctr">
                        <a:lnSpc>
                          <a:spcPct val="115000"/>
                        </a:lnSpc>
                        <a:spcAft>
                          <a:spcPts val="0"/>
                        </a:spcAft>
                      </a:pPr>
                      <a:r>
                        <a:rPr lang="es-EC" sz="1200">
                          <a:effectLst/>
                        </a:rPr>
                        <a:t>RETANBILIDAD/ACTIVO (ROA)</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-0,574</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0,504</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S</a:t>
                      </a:r>
                      <a:endParaRPr lang="es-ES" sz="1200">
                        <a:effectLst/>
                        <a:latin typeface="Calibri"/>
                        <a:ea typeface="Calibri"/>
                        <a:cs typeface="Times New Roman"/>
                      </a:endParaRPr>
                    </a:p>
                  </a:txBody>
                  <a:tcPr marL="44445" marR="44445" marT="0" marB="0" anchor="b"/>
                </a:tc>
              </a:tr>
              <a:tr h="238097">
                <a:tc vMerge="1">
                  <a:txBody>
                    <a:bodyPr/>
                    <a:lstStyle/>
                    <a:p>
                      <a:endParaRPr lang="es-ES"/>
                    </a:p>
                  </a:txBody>
                  <a:tcP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-0,588</a:t>
                      </a:r>
                      <a:endParaRPr lang="es-ES" sz="1200">
                        <a:effectLst/>
                        <a:latin typeface="Calibri"/>
                        <a:ea typeface="Calibri"/>
                        <a:cs typeface="Times New Roman"/>
                      </a:endParaRPr>
                    </a:p>
                  </a:txBody>
                  <a:tcPr marL="44445" marR="44445" marT="0" marB="0" anchor="ctr"/>
                </a:tc>
                <a:tc>
                  <a:txBody>
                    <a:bodyPr/>
                    <a:lstStyle/>
                    <a:p>
                      <a:pPr algn="r">
                        <a:lnSpc>
                          <a:spcPct val="115000"/>
                        </a:lnSpc>
                        <a:spcAft>
                          <a:spcPts val="0"/>
                        </a:spcAft>
                      </a:pPr>
                      <a:r>
                        <a:rPr lang="es-EC" sz="1200">
                          <a:effectLst/>
                          <a:highlight>
                            <a:srgbClr val="FFFF00"/>
                          </a:highlight>
                        </a:rPr>
                        <a:t>,795</a:t>
                      </a:r>
                      <a:r>
                        <a:rPr lang="es-EC" sz="1200" baseline="30000">
                          <a:effectLst/>
                          <a:highlight>
                            <a:srgbClr val="FFFF00"/>
                          </a:highlight>
                        </a:rPr>
                        <a:t>*</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E</a:t>
                      </a:r>
                      <a:endParaRPr lang="es-ES" sz="1200">
                        <a:effectLst/>
                        <a:latin typeface="Calibri"/>
                        <a:ea typeface="Calibri"/>
                        <a:cs typeface="Times New Roman"/>
                      </a:endParaRPr>
                    </a:p>
                  </a:txBody>
                  <a:tcPr marL="44445" marR="44445" marT="0" marB="0" anchor="b"/>
                </a:tc>
              </a:tr>
              <a:tr h="247621">
                <a:tc rowSpan="2">
                  <a:txBody>
                    <a:bodyPr/>
                    <a:lstStyle/>
                    <a:p>
                      <a:pPr algn="ctr">
                        <a:lnSpc>
                          <a:spcPct val="115000"/>
                        </a:lnSpc>
                        <a:spcAft>
                          <a:spcPts val="0"/>
                        </a:spcAft>
                      </a:pPr>
                      <a:r>
                        <a:rPr lang="es-EC" sz="1200">
                          <a:effectLst/>
                        </a:rPr>
                        <a:t>RETANBILIDAD/PATRIMONIO (ROE)</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0,639</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-,922</a:t>
                      </a:r>
                      <a:r>
                        <a:rPr lang="es-EC" sz="1200" baseline="30000">
                          <a:effectLst/>
                        </a:rPr>
                        <a:t>**</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S</a:t>
                      </a:r>
                      <a:endParaRPr lang="es-ES" sz="1200">
                        <a:effectLst/>
                        <a:latin typeface="Calibri"/>
                        <a:ea typeface="Calibri"/>
                        <a:cs typeface="Times New Roman"/>
                      </a:endParaRPr>
                    </a:p>
                  </a:txBody>
                  <a:tcPr marL="44445" marR="44445" marT="0" marB="0" anchor="b"/>
                </a:tc>
              </a:tr>
              <a:tr h="247621">
                <a:tc vMerge="1">
                  <a:txBody>
                    <a:bodyPr/>
                    <a:lstStyle/>
                    <a:p>
                      <a:endParaRPr lang="es-ES"/>
                    </a:p>
                  </a:txBody>
                  <a:tcPr/>
                </a:tc>
                <a:tc>
                  <a:txBody>
                    <a:bodyPr/>
                    <a:lstStyle/>
                    <a:p>
                      <a:pPr algn="r">
                        <a:lnSpc>
                          <a:spcPct val="115000"/>
                        </a:lnSpc>
                        <a:spcAft>
                          <a:spcPts val="0"/>
                        </a:spcAft>
                      </a:pPr>
                      <a:r>
                        <a:rPr lang="es-EC" sz="1200">
                          <a:effectLst/>
                        </a:rPr>
                        <a:t>-0,631</a:t>
                      </a:r>
                      <a:endParaRPr lang="es-ES" sz="1200">
                        <a:effectLst/>
                        <a:latin typeface="Calibri"/>
                        <a:ea typeface="Calibri"/>
                        <a:cs typeface="Times New Roman"/>
                      </a:endParaRPr>
                    </a:p>
                  </a:txBody>
                  <a:tcPr marL="44445" marR="44445" marT="0" marB="0" anchor="ctr"/>
                </a:tc>
                <a:tc>
                  <a:txBody>
                    <a:bodyPr/>
                    <a:lstStyle/>
                    <a:p>
                      <a:pPr algn="r">
                        <a:lnSpc>
                          <a:spcPct val="115000"/>
                        </a:lnSpc>
                        <a:spcAft>
                          <a:spcPts val="0"/>
                        </a:spcAft>
                      </a:pPr>
                      <a:r>
                        <a:rPr lang="es-EC" sz="1200">
                          <a:effectLst/>
                        </a:rPr>
                        <a:t>-0,588</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E</a:t>
                      </a:r>
                      <a:endParaRPr lang="es-ES" sz="1200">
                        <a:effectLst/>
                        <a:latin typeface="Calibri"/>
                        <a:ea typeface="Calibri"/>
                        <a:cs typeface="Times New Roman"/>
                      </a:endParaRPr>
                    </a:p>
                  </a:txBody>
                  <a:tcPr marL="44445" marR="44445" marT="0" marB="0" anchor="b"/>
                </a:tc>
              </a:tr>
              <a:tr h="192763">
                <a:tc rowSpan="2">
                  <a:txBody>
                    <a:bodyPr/>
                    <a:lstStyle/>
                    <a:p>
                      <a:pPr algn="ctr">
                        <a:lnSpc>
                          <a:spcPct val="115000"/>
                        </a:lnSpc>
                        <a:spcAft>
                          <a:spcPts val="0"/>
                        </a:spcAft>
                      </a:pPr>
                      <a:r>
                        <a:rPr lang="es-EC" sz="1200">
                          <a:effectLst/>
                        </a:rPr>
                        <a:t>RETANBILIDAD NETA</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0,504</a:t>
                      </a:r>
                      <a:endParaRPr lang="es-ES" sz="1200">
                        <a:effectLst/>
                        <a:latin typeface="Calibri"/>
                        <a:ea typeface="Calibri"/>
                        <a:cs typeface="Times New Roman"/>
                      </a:endParaRPr>
                    </a:p>
                  </a:txBody>
                  <a:tcPr marL="44445" marR="44445" marT="0" marB="0" anchor="ctr"/>
                </a:tc>
                <a:tc>
                  <a:txBody>
                    <a:bodyPr/>
                    <a:lstStyle/>
                    <a:p>
                      <a:pPr algn="r">
                        <a:lnSpc>
                          <a:spcPct val="115000"/>
                        </a:lnSpc>
                        <a:spcAft>
                          <a:spcPts val="0"/>
                        </a:spcAft>
                      </a:pPr>
                      <a:r>
                        <a:rPr lang="es-EC" sz="1200">
                          <a:effectLst/>
                        </a:rPr>
                        <a:t>-,922</a:t>
                      </a:r>
                      <a:r>
                        <a:rPr lang="es-EC" sz="1200" baseline="30000">
                          <a:effectLst/>
                        </a:rPr>
                        <a:t>**</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S</a:t>
                      </a:r>
                      <a:endParaRPr lang="es-ES" sz="1200">
                        <a:effectLst/>
                        <a:latin typeface="Calibri"/>
                        <a:ea typeface="Calibri"/>
                        <a:cs typeface="Times New Roman"/>
                      </a:endParaRPr>
                    </a:p>
                  </a:txBody>
                  <a:tcPr marL="44445" marR="44445" marT="0" marB="0" anchor="b"/>
                </a:tc>
              </a:tr>
              <a:tr h="200002">
                <a:tc vMerge="1">
                  <a:txBody>
                    <a:bodyPr/>
                    <a:lstStyle/>
                    <a:p>
                      <a:endParaRPr lang="es-ES"/>
                    </a:p>
                  </a:txBody>
                  <a:tcP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,795</a:t>
                      </a:r>
                      <a:r>
                        <a:rPr lang="es-EC" sz="1200" baseline="30000">
                          <a:effectLst/>
                        </a:rPr>
                        <a:t>*</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E</a:t>
                      </a:r>
                      <a:endParaRPr lang="es-ES" sz="1200">
                        <a:effectLst/>
                        <a:latin typeface="Calibri"/>
                        <a:ea typeface="Calibri"/>
                        <a:cs typeface="Times New Roman"/>
                      </a:endParaRPr>
                    </a:p>
                  </a:txBody>
                  <a:tcPr marL="44445" marR="44445" marT="0" marB="0" anchor="b"/>
                </a:tc>
              </a:tr>
              <a:tr h="192763">
                <a:tc rowSpan="2">
                  <a:txBody>
                    <a:bodyPr/>
                    <a:lstStyle/>
                    <a:p>
                      <a:pPr algn="ctr">
                        <a:lnSpc>
                          <a:spcPct val="115000"/>
                        </a:lnSpc>
                        <a:spcAft>
                          <a:spcPts val="0"/>
                        </a:spcAft>
                      </a:pPr>
                      <a:r>
                        <a:rPr lang="es-EC" sz="1200" dirty="0">
                          <a:effectLst/>
                        </a:rPr>
                        <a:t>ENDEUDAMIENTO</a:t>
                      </a:r>
                      <a:endParaRPr lang="es-ES" sz="1200" dirty="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0,5</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S</a:t>
                      </a:r>
                      <a:endParaRPr lang="es-ES" sz="1200">
                        <a:effectLst/>
                        <a:latin typeface="Calibri"/>
                        <a:ea typeface="Calibri"/>
                        <a:cs typeface="Times New Roman"/>
                      </a:endParaRPr>
                    </a:p>
                  </a:txBody>
                  <a:tcPr marL="44445" marR="44445" marT="0" marB="0" anchor="b"/>
                </a:tc>
              </a:tr>
              <a:tr h="200002">
                <a:tc vMerge="1">
                  <a:txBody>
                    <a:bodyPr/>
                    <a:lstStyle/>
                    <a:p>
                      <a:endParaRPr lang="es-ES"/>
                    </a:p>
                  </a:txBody>
                  <a:tcP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gn="r">
                        <a:lnSpc>
                          <a:spcPct val="115000"/>
                        </a:lnSpc>
                        <a:spcAft>
                          <a:spcPts val="0"/>
                        </a:spcAft>
                      </a:pPr>
                      <a:r>
                        <a:rPr lang="es-EC" sz="1200">
                          <a:effectLst/>
                        </a:rPr>
                        <a:t>-0,522</a:t>
                      </a:r>
                      <a:endParaRPr lang="es-ES" sz="1200">
                        <a:effectLst/>
                        <a:latin typeface="Calibri"/>
                        <a:ea typeface="Calibri"/>
                        <a:cs typeface="Times New Roman"/>
                      </a:endParaRPr>
                    </a:p>
                  </a:txBody>
                  <a:tcPr marL="44445" marR="44445" marT="0" marB="0" anchor="ctr"/>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a:effectLst/>
                        </a:rPr>
                        <a:t> </a:t>
                      </a:r>
                      <a:endParaRPr lang="es-ES" sz="1200">
                        <a:effectLst/>
                        <a:latin typeface="Calibri"/>
                        <a:ea typeface="Calibri"/>
                        <a:cs typeface="Times New Roman"/>
                      </a:endParaRPr>
                    </a:p>
                  </a:txBody>
                  <a:tcPr marL="44445" marR="44445" marT="0" marB="0" anchor="b"/>
                </a:tc>
                <a:tc>
                  <a:txBody>
                    <a:bodyPr/>
                    <a:lstStyle/>
                    <a:p>
                      <a:pPr>
                        <a:lnSpc>
                          <a:spcPct val="115000"/>
                        </a:lnSpc>
                        <a:spcAft>
                          <a:spcPts val="0"/>
                        </a:spcAft>
                      </a:pPr>
                      <a:r>
                        <a:rPr lang="es-EC" sz="1200" dirty="0">
                          <a:effectLst/>
                        </a:rPr>
                        <a:t>E</a:t>
                      </a:r>
                      <a:endParaRPr lang="es-ES" sz="1200" dirty="0">
                        <a:effectLst/>
                        <a:latin typeface="Calibri"/>
                        <a:ea typeface="Calibri"/>
                        <a:cs typeface="Times New Roman"/>
                      </a:endParaRPr>
                    </a:p>
                  </a:txBody>
                  <a:tcPr marL="44445" marR="44445" marT="0" marB="0" anchor="b"/>
                </a:tc>
              </a:tr>
            </a:tbl>
          </a:graphicData>
        </a:graphic>
      </p:graphicFrame>
      <p:sp>
        <p:nvSpPr>
          <p:cNvPr id="8" name="7 Rectángulo"/>
          <p:cNvSpPr/>
          <p:nvPr/>
        </p:nvSpPr>
        <p:spPr>
          <a:xfrm>
            <a:off x="1199205" y="2159246"/>
            <a:ext cx="2572179" cy="338554"/>
          </a:xfrm>
          <a:prstGeom prst="rect">
            <a:avLst/>
          </a:prstGeom>
        </p:spPr>
        <p:txBody>
          <a:bodyPr wrap="none">
            <a:spAutoFit/>
          </a:bodyPr>
          <a:lstStyle/>
          <a:p>
            <a:r>
              <a:rPr lang="es-EC" sz="1600" b="1" dirty="0"/>
              <a:t>EMPRESA OLIMPYCORP S.A:</a:t>
            </a:r>
            <a:endParaRPr lang="es-ES" sz="1600" b="1" dirty="0"/>
          </a:p>
        </p:txBody>
      </p:sp>
    </p:spTree>
    <p:extLst>
      <p:ext uri="{BB962C8B-B14F-4D97-AF65-F5344CB8AC3E}">
        <p14:creationId xmlns:p14="http://schemas.microsoft.com/office/powerpoint/2010/main" val="21481414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2" name="CuadroTexto 1"/>
          <p:cNvSpPr txBox="1"/>
          <p:nvPr/>
        </p:nvSpPr>
        <p:spPr>
          <a:xfrm>
            <a:off x="6253018" y="230540"/>
            <a:ext cx="1773382" cy="369332"/>
          </a:xfrm>
          <a:prstGeom prst="rect">
            <a:avLst/>
          </a:prstGeom>
          <a:solidFill>
            <a:schemeClr val="accent4">
              <a:lumMod val="60000"/>
              <a:lumOff val="40000"/>
            </a:schemeClr>
          </a:solidFill>
        </p:spPr>
        <p:txBody>
          <a:bodyPr wrap="square" rtlCol="0">
            <a:spAutoFit/>
          </a:bodyPr>
          <a:lstStyle/>
          <a:p>
            <a:r>
              <a:rPr lang="es-ES" dirty="0" smtClean="0"/>
              <a:t>CONCLUSIONES</a:t>
            </a:r>
            <a:endParaRPr lang="es-ES" dirty="0"/>
          </a:p>
        </p:txBody>
      </p:sp>
      <p:graphicFrame>
        <p:nvGraphicFramePr>
          <p:cNvPr id="6" name="5 Diagrama"/>
          <p:cNvGraphicFramePr/>
          <p:nvPr>
            <p:extLst>
              <p:ext uri="{D42A27DB-BD31-4B8C-83A1-F6EECF244321}">
                <p14:modId xmlns:p14="http://schemas.microsoft.com/office/powerpoint/2010/main" val="839095775"/>
              </p:ext>
            </p:extLst>
          </p:nvPr>
        </p:nvGraphicFramePr>
        <p:xfrm>
          <a:off x="2032000" y="89035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Rectángulo"/>
          <p:cNvSpPr/>
          <p:nvPr/>
        </p:nvSpPr>
        <p:spPr>
          <a:xfrm>
            <a:off x="1219200" y="858119"/>
            <a:ext cx="10180320"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s-EC" sz="1400" dirty="0"/>
              <a:t>En conclusión, para llevar a cabo la estrategia planteada, es relevante elaborar los estudios adecuados cualitativos y cuantitativos, esto es:  </a:t>
            </a:r>
            <a:endParaRPr lang="es-ES" sz="1400" dirty="0"/>
          </a:p>
        </p:txBody>
      </p:sp>
    </p:spTree>
    <p:extLst>
      <p:ext uri="{BB962C8B-B14F-4D97-AF65-F5344CB8AC3E}">
        <p14:creationId xmlns:p14="http://schemas.microsoft.com/office/powerpoint/2010/main" val="4584893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3" name="CuadroTexto 2"/>
          <p:cNvSpPr txBox="1"/>
          <p:nvPr/>
        </p:nvSpPr>
        <p:spPr>
          <a:xfrm>
            <a:off x="5486401" y="313666"/>
            <a:ext cx="2142836" cy="369332"/>
          </a:xfrm>
          <a:prstGeom prst="rect">
            <a:avLst/>
          </a:prstGeom>
          <a:solidFill>
            <a:schemeClr val="accent6">
              <a:lumMod val="60000"/>
              <a:lumOff val="40000"/>
            </a:schemeClr>
          </a:solidFill>
        </p:spPr>
        <p:txBody>
          <a:bodyPr wrap="square" rtlCol="0">
            <a:spAutoFit/>
          </a:bodyPr>
          <a:lstStyle/>
          <a:p>
            <a:r>
              <a:rPr lang="es-ES" dirty="0" smtClean="0"/>
              <a:t>RECOMENDACIONES</a:t>
            </a:r>
            <a:endParaRPr lang="es-ES" dirty="0"/>
          </a:p>
        </p:txBody>
      </p:sp>
      <p:sp>
        <p:nvSpPr>
          <p:cNvPr id="2" name="1 Rectángulo"/>
          <p:cNvSpPr/>
          <p:nvPr/>
        </p:nvSpPr>
        <p:spPr>
          <a:xfrm>
            <a:off x="1962912" y="838123"/>
            <a:ext cx="9217152" cy="30777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s-EC" sz="1400" dirty="0"/>
              <a:t>En base a la información recabada y analizada perteneciente a  esta  investigación,  se darán las siguientes recomendaciones.</a:t>
            </a:r>
            <a:endParaRPr lang="es-ES" sz="1400" dirty="0"/>
          </a:p>
        </p:txBody>
      </p:sp>
      <p:graphicFrame>
        <p:nvGraphicFramePr>
          <p:cNvPr id="5" name="4 Diagrama"/>
          <p:cNvGraphicFramePr/>
          <p:nvPr>
            <p:extLst>
              <p:ext uri="{D42A27DB-BD31-4B8C-83A1-F6EECF244321}">
                <p14:modId xmlns:p14="http://schemas.microsoft.com/office/powerpoint/2010/main" val="162874681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59431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3" name="CuadroTexto 2"/>
          <p:cNvSpPr txBox="1"/>
          <p:nvPr/>
        </p:nvSpPr>
        <p:spPr>
          <a:xfrm>
            <a:off x="5509491" y="0"/>
            <a:ext cx="1413164" cy="369332"/>
          </a:xfrm>
          <a:prstGeom prst="rect">
            <a:avLst/>
          </a:prstGeom>
          <a:solidFill>
            <a:schemeClr val="accent2">
              <a:lumMod val="60000"/>
              <a:lumOff val="40000"/>
            </a:schemeClr>
          </a:solidFill>
        </p:spPr>
        <p:txBody>
          <a:bodyPr wrap="square" rtlCol="0">
            <a:spAutoFit/>
          </a:bodyPr>
          <a:lstStyle/>
          <a:p>
            <a:r>
              <a:rPr lang="es-ES" dirty="0" smtClean="0"/>
              <a:t>PROPUESTA</a:t>
            </a:r>
            <a:endParaRPr lang="es-ES" dirty="0"/>
          </a:p>
        </p:txBody>
      </p:sp>
      <p:graphicFrame>
        <p:nvGraphicFramePr>
          <p:cNvPr id="5" name="4 Diagrama"/>
          <p:cNvGraphicFramePr/>
          <p:nvPr>
            <p:extLst>
              <p:ext uri="{D42A27DB-BD31-4B8C-83A1-F6EECF244321}">
                <p14:modId xmlns:p14="http://schemas.microsoft.com/office/powerpoint/2010/main" val="267334654"/>
              </p:ext>
            </p:extLst>
          </p:nvPr>
        </p:nvGraphicFramePr>
        <p:xfrm>
          <a:off x="2237417" y="591277"/>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0155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595"/>
            <a:ext cx="12192000" cy="6869117"/>
          </a:xfrm>
          <a:prstGeom prst="rect">
            <a:avLst/>
          </a:prstGeom>
        </p:spPr>
      </p:pic>
      <p:graphicFrame>
        <p:nvGraphicFramePr>
          <p:cNvPr id="9" name="Marcador de contenido 3"/>
          <p:cNvGraphicFramePr>
            <a:graphicFrameLocks/>
          </p:cNvGraphicFramePr>
          <p:nvPr>
            <p:extLst>
              <p:ext uri="{D42A27DB-BD31-4B8C-83A1-F6EECF244321}">
                <p14:modId xmlns:p14="http://schemas.microsoft.com/office/powerpoint/2010/main" val="4186365177"/>
              </p:ext>
            </p:extLst>
          </p:nvPr>
        </p:nvGraphicFramePr>
        <p:xfrm>
          <a:off x="2446986" y="1429555"/>
          <a:ext cx="9057627" cy="4713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p:cNvSpPr>
            <a:spLocks noGrp="1"/>
          </p:cNvSpPr>
          <p:nvPr>
            <p:ph type="title"/>
          </p:nvPr>
        </p:nvSpPr>
        <p:spPr>
          <a:xfrm>
            <a:off x="3645542" y="716035"/>
            <a:ext cx="7016195" cy="684885"/>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es-EC" b="1" dirty="0" smtClean="0">
                <a:solidFill>
                  <a:schemeClr val="bg1"/>
                </a:solidFill>
                <a:latin typeface="Cambria" panose="02040503050406030204" pitchFamily="18" charset="0"/>
              </a:rPr>
              <a:t>OBJETIVOS ESPECÍFICOS</a:t>
            </a:r>
            <a:endParaRPr lang="es-EC" b="1" dirty="0">
              <a:solidFill>
                <a:schemeClr val="bg1"/>
              </a:solidFill>
              <a:latin typeface="Cambria" panose="02040503050406030204" pitchFamily="18" charset="0"/>
            </a:endParaRPr>
          </a:p>
        </p:txBody>
      </p:sp>
    </p:spTree>
    <p:extLst>
      <p:ext uri="{BB962C8B-B14F-4D97-AF65-F5344CB8AC3E}">
        <p14:creationId xmlns:p14="http://schemas.microsoft.com/office/powerpoint/2010/main" val="2484350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595"/>
            <a:ext cx="12192000" cy="6869117"/>
          </a:xfrm>
          <a:prstGeom prst="rect">
            <a:avLst/>
          </a:prstGeom>
        </p:spPr>
      </p:pic>
      <p:sp>
        <p:nvSpPr>
          <p:cNvPr id="5" name="Title 3"/>
          <p:cNvSpPr>
            <a:spLocks noGrp="1"/>
          </p:cNvSpPr>
          <p:nvPr>
            <p:ph type="title"/>
          </p:nvPr>
        </p:nvSpPr>
        <p:spPr>
          <a:xfrm>
            <a:off x="4194048" y="365760"/>
            <a:ext cx="5632704" cy="364600"/>
          </a:xfrm>
        </p:spPr>
        <p:style>
          <a:lnRef idx="0">
            <a:schemeClr val="accent1"/>
          </a:lnRef>
          <a:fillRef idx="3">
            <a:schemeClr val="accent1"/>
          </a:fillRef>
          <a:effectRef idx="3">
            <a:schemeClr val="accent1"/>
          </a:effectRef>
          <a:fontRef idx="minor">
            <a:schemeClr val="lt1"/>
          </a:fontRef>
        </p:style>
        <p:txBody>
          <a:bodyPr>
            <a:noAutofit/>
          </a:bodyPr>
          <a:lstStyle/>
          <a:p>
            <a:pPr algn="ctr"/>
            <a:r>
              <a:rPr lang="es-EC" sz="3600" b="1" dirty="0" smtClean="0">
                <a:solidFill>
                  <a:schemeClr val="bg1"/>
                </a:solidFill>
                <a:latin typeface="Cambria" panose="02040503050406030204" pitchFamily="18" charset="0"/>
              </a:rPr>
              <a:t>HIPOTESIS</a:t>
            </a:r>
            <a:endParaRPr lang="es-EC" sz="3600" b="1" dirty="0">
              <a:solidFill>
                <a:schemeClr val="bg1"/>
              </a:solidFill>
              <a:latin typeface="Cambria" panose="02040503050406030204" pitchFamily="18" charset="0"/>
            </a:endParaRPr>
          </a:p>
        </p:txBody>
      </p:sp>
      <p:graphicFrame>
        <p:nvGraphicFramePr>
          <p:cNvPr id="6" name="5 Diagrama"/>
          <p:cNvGraphicFramePr/>
          <p:nvPr>
            <p:extLst>
              <p:ext uri="{D42A27DB-BD31-4B8C-83A1-F6EECF244321}">
                <p14:modId xmlns:p14="http://schemas.microsoft.com/office/powerpoint/2010/main" val="1596467354"/>
              </p:ext>
            </p:extLst>
          </p:nvPr>
        </p:nvGraphicFramePr>
        <p:xfrm>
          <a:off x="2956745" y="76196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5410" y="2788920"/>
            <a:ext cx="28575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18358" y="2357437"/>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8908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7" name="7 Rectángulo"/>
          <p:cNvSpPr/>
          <p:nvPr/>
        </p:nvSpPr>
        <p:spPr>
          <a:xfrm>
            <a:off x="3154957" y="1397043"/>
            <a:ext cx="7024430" cy="76352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3600" b="1" u="sng" dirty="0" smtClean="0">
                <a:latin typeface="Cambria" panose="02040503050406030204" pitchFamily="18" charset="0"/>
              </a:rPr>
              <a:t>MATRIZ SÍNTESIS</a:t>
            </a:r>
            <a:endParaRPr lang="es-EC" sz="3600" b="1" u="sng" dirty="0">
              <a:latin typeface="Cambria" panose="02040503050406030204" pitchFamily="18" charset="0"/>
            </a:endParaRPr>
          </a:p>
        </p:txBody>
      </p:sp>
      <p:sp>
        <p:nvSpPr>
          <p:cNvPr id="8" name="7 Rectángulo"/>
          <p:cNvSpPr/>
          <p:nvPr/>
        </p:nvSpPr>
        <p:spPr>
          <a:xfrm>
            <a:off x="3154957" y="3026541"/>
            <a:ext cx="7024430" cy="76352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3600" b="1" u="sng" dirty="0" smtClean="0">
                <a:latin typeface="Cambria" panose="02040503050406030204" pitchFamily="18" charset="0"/>
              </a:rPr>
              <a:t>MARCO TEÓRICO</a:t>
            </a:r>
            <a:endParaRPr lang="es-EC" sz="3600" b="1" u="sng" dirty="0">
              <a:latin typeface="Cambria" panose="02040503050406030204" pitchFamily="18" charset="0"/>
            </a:endParaRPr>
          </a:p>
        </p:txBody>
      </p:sp>
    </p:spTree>
    <p:extLst>
      <p:ext uri="{BB962C8B-B14F-4D97-AF65-F5344CB8AC3E}">
        <p14:creationId xmlns:p14="http://schemas.microsoft.com/office/powerpoint/2010/main" val="368431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755"/>
            <a:ext cx="12192000" cy="6869117"/>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3881162082"/>
              </p:ext>
            </p:extLst>
          </p:nvPr>
        </p:nvGraphicFramePr>
        <p:xfrm>
          <a:off x="3316224" y="249174"/>
          <a:ext cx="6717792" cy="375285"/>
        </p:xfrm>
        <a:graphic>
          <a:graphicData uri="http://schemas.openxmlformats.org/drawingml/2006/table">
            <a:tbl>
              <a:tblPr>
                <a:tableStyleId>{5C22544A-7EE6-4342-B048-85BDC9FD1C3A}</a:tableStyleId>
              </a:tblPr>
              <a:tblGrid>
                <a:gridCol w="6717792"/>
              </a:tblGrid>
              <a:tr h="214122">
                <a:tc>
                  <a:txBody>
                    <a:bodyPr/>
                    <a:lstStyle/>
                    <a:p>
                      <a:pPr algn="ctr" fontAlgn="b"/>
                      <a:r>
                        <a:rPr lang="es-ES" sz="2400" u="none" strike="noStrike" dirty="0">
                          <a:effectLst/>
                        </a:rPr>
                        <a:t>TEORIA DE SOPORTE</a:t>
                      </a:r>
                      <a:endParaRPr lang="es-ES" sz="2400" b="1" i="0" u="none" strike="noStrike" dirty="0">
                        <a:solidFill>
                          <a:srgbClr val="000000"/>
                        </a:solidFill>
                        <a:effectLst/>
                        <a:latin typeface="Calibri"/>
                      </a:endParaRPr>
                    </a:p>
                  </a:txBody>
                  <a:tcPr marL="9525" marR="9525" marT="9525" marB="0" anchor="b">
                    <a:solidFill>
                      <a:schemeClr val="accent2">
                        <a:lumMod val="40000"/>
                        <a:lumOff val="6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279134755"/>
              </p:ext>
            </p:extLst>
          </p:nvPr>
        </p:nvGraphicFramePr>
        <p:xfrm>
          <a:off x="1572767" y="987550"/>
          <a:ext cx="10192512" cy="435338"/>
        </p:xfrm>
        <a:graphic>
          <a:graphicData uri="http://schemas.openxmlformats.org/drawingml/2006/table">
            <a:tbl>
              <a:tblPr>
                <a:tableStyleId>{F5AB1C69-6EDB-4FF4-983F-18BD219EF322}</a:tableStyleId>
              </a:tblPr>
              <a:tblGrid>
                <a:gridCol w="10192512"/>
              </a:tblGrid>
              <a:tr h="195232">
                <a:tc>
                  <a:txBody>
                    <a:bodyPr/>
                    <a:lstStyle/>
                    <a:p>
                      <a:pPr algn="l" rtl="0" fontAlgn="ctr"/>
                      <a:r>
                        <a:rPr lang="es-ES" sz="1400" u="none" strike="noStrike" dirty="0">
                          <a:effectLst/>
                        </a:rPr>
                        <a:t>Tema: Administración de Operaciones de Construcción</a:t>
                      </a:r>
                      <a:endParaRPr lang="es-ES" sz="1400" b="0" i="0" u="none" strike="noStrike" dirty="0">
                        <a:solidFill>
                          <a:srgbClr val="000000"/>
                        </a:solidFill>
                        <a:effectLst/>
                        <a:latin typeface="Calibri"/>
                      </a:endParaRPr>
                    </a:p>
                  </a:txBody>
                  <a:tcPr marL="4309" marR="4309" marT="4309" marB="0" anchor="ctr"/>
                </a:tc>
              </a:tr>
              <a:tr h="102264">
                <a:tc>
                  <a:txBody>
                    <a:bodyPr/>
                    <a:lstStyle/>
                    <a:p>
                      <a:pPr algn="l" rtl="0" fontAlgn="ctr"/>
                      <a:r>
                        <a:rPr lang="es-ES" sz="1400" u="none" strike="noStrike" dirty="0">
                          <a:effectLst/>
                        </a:rPr>
                        <a:t>Autor: (</a:t>
                      </a:r>
                      <a:r>
                        <a:rPr lang="es-ES" sz="1400" u="none" strike="noStrike" dirty="0" err="1">
                          <a:effectLst/>
                        </a:rPr>
                        <a:t>Serpell</a:t>
                      </a:r>
                      <a:r>
                        <a:rPr lang="es-ES" sz="1400" u="none" strike="noStrike" dirty="0">
                          <a:effectLst/>
                        </a:rPr>
                        <a:t>, 2002)</a:t>
                      </a:r>
                      <a:endParaRPr lang="es-ES" sz="1400" b="0" i="0" u="none" strike="noStrike" dirty="0">
                        <a:solidFill>
                          <a:srgbClr val="000000"/>
                        </a:solidFill>
                        <a:effectLst/>
                        <a:latin typeface="Calibri"/>
                      </a:endParaRPr>
                    </a:p>
                  </a:txBody>
                  <a:tcPr marL="4309" marR="4309" marT="4309" marB="0" anchor="ctr"/>
                </a:tc>
              </a:tr>
            </a:tbl>
          </a:graphicData>
        </a:graphic>
      </p:graphicFrame>
      <p:graphicFrame>
        <p:nvGraphicFramePr>
          <p:cNvPr id="2" name="1 Diagrama"/>
          <p:cNvGraphicFramePr/>
          <p:nvPr>
            <p:extLst>
              <p:ext uri="{D42A27DB-BD31-4B8C-83A1-F6EECF244321}">
                <p14:modId xmlns:p14="http://schemas.microsoft.com/office/powerpoint/2010/main" val="2053381052"/>
              </p:ext>
            </p:extLst>
          </p:nvPr>
        </p:nvGraphicFramePr>
        <p:xfrm>
          <a:off x="2117344" y="146337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4956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755"/>
            <a:ext cx="12192000" cy="6869117"/>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96074146"/>
              </p:ext>
            </p:extLst>
          </p:nvPr>
        </p:nvGraphicFramePr>
        <p:xfrm>
          <a:off x="1182624" y="1792223"/>
          <a:ext cx="10655808" cy="1049417"/>
        </p:xfrm>
        <a:graphic>
          <a:graphicData uri="http://schemas.openxmlformats.org/drawingml/2006/table">
            <a:tbl>
              <a:tblPr>
                <a:tableStyleId>{93296810-A885-4BE3-A3E7-6D5BEEA58F35}</a:tableStyleId>
              </a:tblPr>
              <a:tblGrid>
                <a:gridCol w="10655808"/>
              </a:tblGrid>
              <a:tr h="682753">
                <a:tc>
                  <a:txBody>
                    <a:bodyPr/>
                    <a:lstStyle/>
                    <a:p>
                      <a:pPr algn="l" fontAlgn="ctr"/>
                      <a:r>
                        <a:rPr lang="es-ES" sz="1400" u="none" strike="noStrike" dirty="0">
                          <a:effectLst/>
                        </a:rPr>
                        <a:t>Tema papear: Impacto financiero en empresas constructoras de vivienda de interés social generadas por la no gestión del riesgo operativo.</a:t>
                      </a:r>
                      <a:endParaRPr lang="es-ES" sz="1400" b="1" i="0" u="none" strike="noStrike" dirty="0">
                        <a:solidFill>
                          <a:srgbClr val="000000"/>
                        </a:solidFill>
                        <a:effectLst/>
                        <a:latin typeface="Times New Roman"/>
                      </a:endParaRPr>
                    </a:p>
                  </a:txBody>
                  <a:tcPr marL="9525" marR="9525" marT="9525" marB="0" anchor="ctr"/>
                </a:tc>
              </a:tr>
              <a:tr h="366664">
                <a:tc>
                  <a:txBody>
                    <a:bodyPr/>
                    <a:lstStyle/>
                    <a:p>
                      <a:pPr algn="l" fontAlgn="ctr"/>
                      <a:r>
                        <a:rPr lang="es-ES" sz="1400" u="none" strike="noStrike" dirty="0">
                          <a:effectLst/>
                        </a:rPr>
                        <a:t>Autores: Francisco Javier Barato Moreno </a:t>
                      </a:r>
                      <a:r>
                        <a:rPr lang="es-ES" sz="1400" u="none" strike="noStrike" dirty="0" err="1">
                          <a:effectLst/>
                        </a:rPr>
                        <a:t>Will</a:t>
                      </a:r>
                      <a:r>
                        <a:rPr lang="es-ES" sz="1400" u="none" strike="noStrike" dirty="0">
                          <a:effectLst/>
                        </a:rPr>
                        <a:t> Freddy Parra Rodríguez</a:t>
                      </a:r>
                      <a:endParaRPr lang="es-ES" sz="1400" b="1" i="0" u="none" strike="noStrike" dirty="0">
                        <a:solidFill>
                          <a:srgbClr val="000000"/>
                        </a:solidFill>
                        <a:effectLst/>
                        <a:latin typeface="Times New Roman"/>
                      </a:endParaRPr>
                    </a:p>
                  </a:txBody>
                  <a:tcPr marL="9525" marR="9525" marT="9525" marB="0" anchor="ctr"/>
                </a:tc>
              </a:tr>
            </a:tbl>
          </a:graphicData>
        </a:graphic>
      </p:graphicFrame>
      <p:sp>
        <p:nvSpPr>
          <p:cNvPr id="5" name="Title 3"/>
          <p:cNvSpPr>
            <a:spLocks noGrp="1"/>
          </p:cNvSpPr>
          <p:nvPr>
            <p:ph type="title"/>
          </p:nvPr>
        </p:nvSpPr>
        <p:spPr>
          <a:xfrm>
            <a:off x="2672399" y="849778"/>
            <a:ext cx="7016195" cy="684885"/>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s-EC" b="1" dirty="0" smtClean="0">
                <a:solidFill>
                  <a:schemeClr val="bg1"/>
                </a:solidFill>
                <a:latin typeface="Cambria" panose="02040503050406030204" pitchFamily="18" charset="0"/>
              </a:rPr>
              <a:t>ESTADO DEL ARTE</a:t>
            </a:r>
            <a:endParaRPr lang="es-EC" b="1" dirty="0">
              <a:solidFill>
                <a:schemeClr val="bg1"/>
              </a:solidFill>
              <a:latin typeface="Cambria" panose="02040503050406030204" pitchFamily="18" charset="0"/>
            </a:endParaRPr>
          </a:p>
        </p:txBody>
      </p:sp>
      <p:graphicFrame>
        <p:nvGraphicFramePr>
          <p:cNvPr id="6" name="5 Diagrama"/>
          <p:cNvGraphicFramePr/>
          <p:nvPr>
            <p:extLst>
              <p:ext uri="{D42A27DB-BD31-4B8C-83A1-F6EECF244321}">
                <p14:modId xmlns:p14="http://schemas.microsoft.com/office/powerpoint/2010/main" val="2012879998"/>
              </p:ext>
            </p:extLst>
          </p:nvPr>
        </p:nvGraphicFramePr>
        <p:xfrm>
          <a:off x="1007872" y="1146048"/>
          <a:ext cx="10915904" cy="5857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7297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7"/>
            <a:ext cx="12192000" cy="6869117"/>
          </a:xfrm>
          <a:prstGeom prst="rect">
            <a:avLst/>
          </a:prstGeom>
        </p:spPr>
      </p:pic>
      <p:sp>
        <p:nvSpPr>
          <p:cNvPr id="5" name="Title 3"/>
          <p:cNvSpPr>
            <a:spLocks noGrp="1"/>
          </p:cNvSpPr>
          <p:nvPr>
            <p:ph type="title"/>
          </p:nvPr>
        </p:nvSpPr>
        <p:spPr>
          <a:xfrm>
            <a:off x="2672399" y="849778"/>
            <a:ext cx="7016195" cy="684885"/>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s-EC" b="1" dirty="0" smtClean="0">
                <a:solidFill>
                  <a:schemeClr val="bg1"/>
                </a:solidFill>
                <a:latin typeface="Cambria" panose="02040503050406030204" pitchFamily="18" charset="0"/>
              </a:rPr>
              <a:t>MARCO REFERENCIAL</a:t>
            </a:r>
            <a:endParaRPr lang="es-EC" b="1" dirty="0">
              <a:solidFill>
                <a:schemeClr val="bg1"/>
              </a:solidFill>
              <a:latin typeface="Cambria" panose="02040503050406030204" pitchFamily="18" charset="0"/>
            </a:endParaRPr>
          </a:p>
        </p:txBody>
      </p:sp>
      <p:graphicFrame>
        <p:nvGraphicFramePr>
          <p:cNvPr id="6" name="5 Diagrama"/>
          <p:cNvGraphicFramePr/>
          <p:nvPr>
            <p:extLst>
              <p:ext uri="{D42A27DB-BD31-4B8C-83A1-F6EECF244321}">
                <p14:modId xmlns:p14="http://schemas.microsoft.com/office/powerpoint/2010/main" val="639553307"/>
              </p:ext>
            </p:extLst>
          </p:nvPr>
        </p:nvGraphicFramePr>
        <p:xfrm>
          <a:off x="2032000" y="98142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6 Tabla"/>
          <p:cNvGraphicFramePr>
            <a:graphicFrameLocks noGrp="1"/>
          </p:cNvGraphicFramePr>
          <p:nvPr>
            <p:extLst>
              <p:ext uri="{D42A27DB-BD31-4B8C-83A1-F6EECF244321}">
                <p14:modId xmlns:p14="http://schemas.microsoft.com/office/powerpoint/2010/main" val="1805878040"/>
              </p:ext>
            </p:extLst>
          </p:nvPr>
        </p:nvGraphicFramePr>
        <p:xfrm>
          <a:off x="2596896" y="1615440"/>
          <a:ext cx="7242048" cy="510540"/>
        </p:xfrm>
        <a:graphic>
          <a:graphicData uri="http://schemas.openxmlformats.org/drawingml/2006/table">
            <a:tbl>
              <a:tblPr>
                <a:tableStyleId>{5C22544A-7EE6-4342-B048-85BDC9FD1C3A}</a:tableStyleId>
              </a:tblPr>
              <a:tblGrid>
                <a:gridCol w="7242048"/>
              </a:tblGrid>
              <a:tr h="200025">
                <a:tc>
                  <a:txBody>
                    <a:bodyPr/>
                    <a:lstStyle/>
                    <a:p>
                      <a:pPr algn="l" fontAlgn="ctr"/>
                      <a:r>
                        <a:rPr lang="es-ES" sz="1600" u="none" strike="noStrike" dirty="0">
                          <a:effectLst/>
                        </a:rPr>
                        <a:t>Tema Papear: Consulta popular abre esperanza en el sector constructor de Ecuador</a:t>
                      </a:r>
                      <a:endParaRPr lang="es-ES" sz="1600" b="1" i="0" u="none" strike="noStrike" dirty="0">
                        <a:solidFill>
                          <a:srgbClr val="000000"/>
                        </a:solidFill>
                        <a:effectLst/>
                        <a:latin typeface="Times New Roman"/>
                      </a:endParaRPr>
                    </a:p>
                  </a:txBody>
                  <a:tcPr marL="9525" marR="9525" marT="9525" marB="0" anchor="ctr"/>
                </a:tc>
              </a:tr>
              <a:tr h="257175">
                <a:tc>
                  <a:txBody>
                    <a:bodyPr/>
                    <a:lstStyle/>
                    <a:p>
                      <a:pPr algn="l" fontAlgn="ctr"/>
                      <a:r>
                        <a:rPr lang="es-ES" sz="1600" u="none" strike="noStrike" dirty="0">
                          <a:effectLst/>
                        </a:rPr>
                        <a:t>Autor: Comercio “El Universo” </a:t>
                      </a:r>
                      <a:endParaRPr lang="es-ES" sz="1600" b="1" i="0" u="none" strike="noStrike" dirty="0">
                        <a:solidFill>
                          <a:srgbClr val="000000"/>
                        </a:solidFill>
                        <a:effectLst/>
                        <a:latin typeface="Times New Roman"/>
                      </a:endParaRPr>
                    </a:p>
                  </a:txBody>
                  <a:tcPr marL="9525" marR="9525" marT="9525" marB="0" anchor="ctr"/>
                </a:tc>
              </a:tr>
            </a:tbl>
          </a:graphicData>
        </a:graphic>
      </p:graphicFrame>
    </p:spTree>
    <p:extLst>
      <p:ext uri="{BB962C8B-B14F-4D97-AF65-F5344CB8AC3E}">
        <p14:creationId xmlns:p14="http://schemas.microsoft.com/office/powerpoint/2010/main" val="3309061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6539</TotalTime>
  <Words>4073</Words>
  <Application>Microsoft Office PowerPoint</Application>
  <PresentationFormat>Personalizado</PresentationFormat>
  <Paragraphs>1050</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DEPARTAMENTO DE CIENCIAS ECONOMICAS, ADMINISTRATIVAS Y DE COMERCIO </vt:lpstr>
      <vt:lpstr>Presentación de PowerPoint</vt:lpstr>
      <vt:lpstr>Presentación de PowerPoint</vt:lpstr>
      <vt:lpstr>OBJETIVOS ESPECÍFICOS</vt:lpstr>
      <vt:lpstr>HIPOTESIS</vt:lpstr>
      <vt:lpstr>Presentación de PowerPoint</vt:lpstr>
      <vt:lpstr>Presentación de PowerPoint</vt:lpstr>
      <vt:lpstr>ESTADO DEL ARTE</vt:lpstr>
      <vt:lpstr>MARCO REFERENCIAL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Joha</dc:creator>
  <cp:lastModifiedBy>DIEGO</cp:lastModifiedBy>
  <cp:revision>240</cp:revision>
  <dcterms:created xsi:type="dcterms:W3CDTF">2016-05-07T20:16:16Z</dcterms:created>
  <dcterms:modified xsi:type="dcterms:W3CDTF">2018-01-08T18:00:23Z</dcterms:modified>
</cp:coreProperties>
</file>