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972" r:id="rId1"/>
  </p:sldMasterIdLst>
  <p:notesMasterIdLst>
    <p:notesMasterId r:id="rId55"/>
  </p:notesMasterIdLst>
  <p:handoutMasterIdLst>
    <p:handoutMasterId r:id="rId56"/>
  </p:handoutMasterIdLst>
  <p:sldIdLst>
    <p:sldId id="256" r:id="rId2"/>
    <p:sldId id="320" r:id="rId3"/>
    <p:sldId id="257" r:id="rId4"/>
    <p:sldId id="258" r:id="rId5"/>
    <p:sldId id="259" r:id="rId6"/>
    <p:sldId id="260" r:id="rId7"/>
    <p:sldId id="262" r:id="rId8"/>
    <p:sldId id="281" r:id="rId9"/>
    <p:sldId id="303" r:id="rId10"/>
    <p:sldId id="264" r:id="rId11"/>
    <p:sldId id="282" r:id="rId12"/>
    <p:sldId id="309" r:id="rId13"/>
    <p:sldId id="265" r:id="rId14"/>
    <p:sldId id="266" r:id="rId15"/>
    <p:sldId id="284" r:id="rId16"/>
    <p:sldId id="268" r:id="rId17"/>
    <p:sldId id="285" r:id="rId18"/>
    <p:sldId id="286" r:id="rId19"/>
    <p:sldId id="287" r:id="rId20"/>
    <p:sldId id="289" r:id="rId21"/>
    <p:sldId id="290" r:id="rId22"/>
    <p:sldId id="291" r:id="rId23"/>
    <p:sldId id="288" r:id="rId24"/>
    <p:sldId id="310" r:id="rId25"/>
    <p:sldId id="311" r:id="rId26"/>
    <p:sldId id="312" r:id="rId27"/>
    <p:sldId id="313" r:id="rId28"/>
    <p:sldId id="314" r:id="rId29"/>
    <p:sldId id="270" r:id="rId30"/>
    <p:sldId id="271" r:id="rId31"/>
    <p:sldId id="316" r:id="rId32"/>
    <p:sldId id="317" r:id="rId33"/>
    <p:sldId id="327" r:id="rId34"/>
    <p:sldId id="307" r:id="rId35"/>
    <p:sldId id="306" r:id="rId36"/>
    <p:sldId id="318" r:id="rId37"/>
    <p:sldId id="321" r:id="rId38"/>
    <p:sldId id="322" r:id="rId39"/>
    <p:sldId id="323" r:id="rId40"/>
    <p:sldId id="324" r:id="rId41"/>
    <p:sldId id="325" r:id="rId42"/>
    <p:sldId id="326" r:id="rId43"/>
    <p:sldId id="319" r:id="rId44"/>
    <p:sldId id="305" r:id="rId45"/>
    <p:sldId id="279" r:id="rId46"/>
    <p:sldId id="292" r:id="rId47"/>
    <p:sldId id="293" r:id="rId48"/>
    <p:sldId id="294" r:id="rId49"/>
    <p:sldId id="295" r:id="rId50"/>
    <p:sldId id="296" r:id="rId51"/>
    <p:sldId id="297" r:id="rId52"/>
    <p:sldId id="298" r:id="rId53"/>
    <p:sldId id="304" r:id="rId5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83" autoAdjust="0"/>
    <p:restoredTop sz="93772" autoAdjust="0"/>
  </p:normalViewPr>
  <p:slideViewPr>
    <p:cSldViewPr>
      <p:cViewPr>
        <p:scale>
          <a:sx n="100" d="100"/>
          <a:sy n="100" d="100"/>
        </p:scale>
        <p:origin x="-198" y="6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yaha%20tabulaci&#243;n\TABULACION%20Y%20TABLA%20DE%20FRECUENCI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yaha%20tabulaci&#243;n\TABULACION%20Y%20TABLA%20DE%20FRECUENCI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yaha%20tabulaci&#243;n\TABULACION%20Y%20TABLA%20DE%20FRECUENCI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yaha%20tabulaci&#243;n\TABULACION%20Y%20TABLA%20DE%20FRECUENCI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yaha%20tabulaci&#243;n\TABULACION%20Y%20TABLA%20DE%20FRECUENCI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yaha%20tabulaci&#243;n\TABULACION%20Y%20TABLA%20DE%20FRECUENCI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yaha%20tabulaci&#243;n\TABULACION%20Y%20TABLA%20DE%20FRECUENCI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yaha%20tabulaci&#243;n\TABULACION%20Y%20TABLA%20DE%20FRECUENCI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yaha%20tabulaci&#243;n\TABULACION%20Y%20TABLA%20DE%20FRECUENCI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yaha%20tabulaci&#243;n\TABULACION%20Y%20TABLA%20DE%20FRECUENCI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yaha%20tabulaci&#243;n\TABULACION%20Y%20TABLA%20DE%20FRECUENC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howLegendKey val="0"/>
            <c:showVal val="0"/>
            <c:showCatName val="0"/>
            <c:showSerName val="0"/>
            <c:showPercent val="1"/>
            <c:showBubbleSize val="0"/>
            <c:showLeaderLines val="1"/>
          </c:dLbls>
          <c:cat>
            <c:strRef>
              <c:f>Hoja1!$B$11:$B$15</c:f>
              <c:strCache>
                <c:ptCount val="5"/>
                <c:pt idx="0">
                  <c:v>Soltero </c:v>
                </c:pt>
                <c:pt idx="1">
                  <c:v>casado</c:v>
                </c:pt>
                <c:pt idx="2">
                  <c:v>union libre</c:v>
                </c:pt>
                <c:pt idx="3">
                  <c:v>viudo</c:v>
                </c:pt>
                <c:pt idx="4">
                  <c:v>divorciado</c:v>
                </c:pt>
              </c:strCache>
            </c:strRef>
          </c:cat>
          <c:val>
            <c:numRef>
              <c:f>Hoja1!$D$11:$D$15</c:f>
              <c:numCache>
                <c:formatCode>0%</c:formatCode>
                <c:ptCount val="5"/>
                <c:pt idx="0">
                  <c:v>0.27333333333333326</c:v>
                </c:pt>
                <c:pt idx="1">
                  <c:v>0.42000000000000032</c:v>
                </c:pt>
                <c:pt idx="2">
                  <c:v>0.16666666666666666</c:v>
                </c:pt>
                <c:pt idx="3">
                  <c:v>4.6666666666666683E-2</c:v>
                </c:pt>
                <c:pt idx="4">
                  <c:v>9.3333333333333365E-2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howLegendKey val="0"/>
            <c:showVal val="0"/>
            <c:showCatName val="0"/>
            <c:showSerName val="0"/>
            <c:showPercent val="1"/>
            <c:showBubbleSize val="0"/>
            <c:showLeaderLines val="1"/>
          </c:dLbls>
          <c:cat>
            <c:strRef>
              <c:f>Hoja1!$B$77:$B$80</c:f>
              <c:strCache>
                <c:ptCount val="4"/>
                <c:pt idx="0">
                  <c:v>Muy satisfactorio</c:v>
                </c:pt>
                <c:pt idx="1">
                  <c:v> Satisfactorio</c:v>
                </c:pt>
                <c:pt idx="2">
                  <c:v>Poco satisfactorio</c:v>
                </c:pt>
                <c:pt idx="3">
                  <c:v> Nada satisfactorio</c:v>
                </c:pt>
              </c:strCache>
            </c:strRef>
          </c:cat>
          <c:val>
            <c:numRef>
              <c:f>Hoja1!$D$77:$D$80</c:f>
              <c:numCache>
                <c:formatCode>0%</c:formatCode>
                <c:ptCount val="4"/>
                <c:pt idx="0">
                  <c:v>0.20000000000000004</c:v>
                </c:pt>
                <c:pt idx="1">
                  <c:v>0.31333333333333341</c:v>
                </c:pt>
                <c:pt idx="2">
                  <c:v>0.35333333333333333</c:v>
                </c:pt>
                <c:pt idx="3">
                  <c:v>0.13333333333333341</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howLegendKey val="0"/>
            <c:showVal val="0"/>
            <c:showCatName val="0"/>
            <c:showSerName val="0"/>
            <c:showPercent val="1"/>
            <c:showBubbleSize val="0"/>
            <c:showLeaderLines val="1"/>
          </c:dLbls>
          <c:cat>
            <c:strRef>
              <c:f>Hoja1!$B$84:$B$87</c:f>
              <c:strCache>
                <c:ptCount val="4"/>
                <c:pt idx="0">
                  <c:v>Muy satisfactorio</c:v>
                </c:pt>
                <c:pt idx="1">
                  <c:v>Satisfactorio</c:v>
                </c:pt>
                <c:pt idx="2">
                  <c:v>Nada satisfactorio</c:v>
                </c:pt>
                <c:pt idx="3">
                  <c:v>Poco satisfactorio</c:v>
                </c:pt>
              </c:strCache>
            </c:strRef>
          </c:cat>
          <c:val>
            <c:numRef>
              <c:f>Hoja1!$D$84:$D$87</c:f>
              <c:numCache>
                <c:formatCode>0%</c:formatCode>
                <c:ptCount val="4"/>
                <c:pt idx="0">
                  <c:v>0.22000000000000003</c:v>
                </c:pt>
                <c:pt idx="1">
                  <c:v>0.29333333333333333</c:v>
                </c:pt>
                <c:pt idx="2">
                  <c:v>0.24000000000000016</c:v>
                </c:pt>
                <c:pt idx="3">
                  <c:v>0.2466666666666667</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howLegendKey val="0"/>
            <c:showVal val="0"/>
            <c:showCatName val="0"/>
            <c:showSerName val="0"/>
            <c:showPercent val="1"/>
            <c:showBubbleSize val="0"/>
            <c:showLeaderLines val="1"/>
          </c:dLbls>
          <c:cat>
            <c:strRef>
              <c:f>Hoja1!$B$2:$B$3</c:f>
              <c:strCache>
                <c:ptCount val="2"/>
                <c:pt idx="0">
                  <c:v>Masculino</c:v>
                </c:pt>
                <c:pt idx="1">
                  <c:v>Femenino</c:v>
                </c:pt>
              </c:strCache>
            </c:strRef>
          </c:cat>
          <c:val>
            <c:numRef>
              <c:f>Hoja1!$D$2:$D$3</c:f>
              <c:numCache>
                <c:formatCode>0%</c:formatCode>
                <c:ptCount val="2"/>
                <c:pt idx="0">
                  <c:v>0.53243243243243243</c:v>
                </c:pt>
                <c:pt idx="1">
                  <c:v>0.46756756756756795</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howLegendKey val="0"/>
            <c:showVal val="0"/>
            <c:showCatName val="0"/>
            <c:showSerName val="0"/>
            <c:showPercent val="1"/>
            <c:showBubbleSize val="0"/>
            <c:showLeaderLines val="1"/>
          </c:dLbls>
          <c:cat>
            <c:strRef>
              <c:f>Hoja1!$B$20:$B$26</c:f>
              <c:strCache>
                <c:ptCount val="7"/>
                <c:pt idx="0">
                  <c:v>Letrado sin instrucción</c:v>
                </c:pt>
                <c:pt idx="1">
                  <c:v>Analfabeto</c:v>
                </c:pt>
                <c:pt idx="2">
                  <c:v>Primaria incompleta</c:v>
                </c:pt>
                <c:pt idx="3">
                  <c:v>Primaria</c:v>
                </c:pt>
                <c:pt idx="4">
                  <c:v>Secundaria incompleta</c:v>
                </c:pt>
                <c:pt idx="5">
                  <c:v>Secundaria</c:v>
                </c:pt>
                <c:pt idx="6">
                  <c:v>Superior</c:v>
                </c:pt>
              </c:strCache>
            </c:strRef>
          </c:cat>
          <c:val>
            <c:numRef>
              <c:f>Hoja1!$D$20:$D$26</c:f>
              <c:numCache>
                <c:formatCode>0%</c:formatCode>
                <c:ptCount val="7"/>
                <c:pt idx="0">
                  <c:v>1.3333333333333341E-2</c:v>
                </c:pt>
                <c:pt idx="1">
                  <c:v>6.6666666666666714E-3</c:v>
                </c:pt>
                <c:pt idx="2">
                  <c:v>4.6666666666666683E-2</c:v>
                </c:pt>
                <c:pt idx="3">
                  <c:v>0.12000000000000002</c:v>
                </c:pt>
                <c:pt idx="4">
                  <c:v>0.12666666666666668</c:v>
                </c:pt>
                <c:pt idx="5">
                  <c:v>0.25333333333333324</c:v>
                </c:pt>
                <c:pt idx="6">
                  <c:v>0.43333333333333335</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howLegendKey val="0"/>
            <c:showVal val="0"/>
            <c:showCatName val="0"/>
            <c:showSerName val="0"/>
            <c:showPercent val="1"/>
            <c:showBubbleSize val="0"/>
            <c:showLeaderLines val="1"/>
          </c:dLbls>
          <c:cat>
            <c:strRef>
              <c:f>Hoja1!$B$31:$B$35</c:f>
              <c:strCache>
                <c:ptCount val="5"/>
                <c:pt idx="0">
                  <c:v>Comercio</c:v>
                </c:pt>
                <c:pt idx="1">
                  <c:v>Servicios</c:v>
                </c:pt>
                <c:pt idx="2">
                  <c:v>Agrícola</c:v>
                </c:pt>
                <c:pt idx="3">
                  <c:v>Transporte</c:v>
                </c:pt>
                <c:pt idx="4">
                  <c:v>Otra: </c:v>
                </c:pt>
              </c:strCache>
            </c:strRef>
          </c:cat>
          <c:val>
            <c:numRef>
              <c:f>Hoja1!$D$31:$D$35</c:f>
              <c:numCache>
                <c:formatCode>0%</c:formatCode>
                <c:ptCount val="5"/>
                <c:pt idx="0">
                  <c:v>0.30666666666666714</c:v>
                </c:pt>
                <c:pt idx="1">
                  <c:v>0.31333333333333335</c:v>
                </c:pt>
                <c:pt idx="2">
                  <c:v>0.10666666666666676</c:v>
                </c:pt>
                <c:pt idx="3">
                  <c:v>0.21333333333333354</c:v>
                </c:pt>
                <c:pt idx="4">
                  <c:v>6.0000000000000032E-2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dLbl>
              <c:idx val="2"/>
              <c:layout>
                <c:manualLayout>
                  <c:x val="-7.818188898494513E-2"/>
                  <c:y val="5.8575964524793016E-2"/>
                </c:manualLayout>
              </c:layout>
              <c:showLegendKey val="0"/>
              <c:showVal val="0"/>
              <c:showCatName val="0"/>
              <c:showSerName val="0"/>
              <c:showPercent val="1"/>
              <c:showBubbleSize val="0"/>
            </c:dLbl>
            <c:dLbl>
              <c:idx val="3"/>
              <c:layout>
                <c:manualLayout>
                  <c:x val="0.1097508508765782"/>
                  <c:y val="4.5049398592750187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Hoja1!$B$39:$B$42</c:f>
              <c:strCache>
                <c:ptCount val="4"/>
                <c:pt idx="0">
                  <c:v>Micro empresarial</c:v>
                </c:pt>
                <c:pt idx="1">
                  <c:v>De vivienda</c:v>
                </c:pt>
                <c:pt idx="2">
                  <c:v>Consumo</c:v>
                </c:pt>
                <c:pt idx="3">
                  <c:v>Educativo</c:v>
                </c:pt>
              </c:strCache>
            </c:strRef>
          </c:cat>
          <c:val>
            <c:numRef>
              <c:f>Hoja1!$D$39:$D$42</c:f>
              <c:numCache>
                <c:formatCode>0%</c:formatCode>
                <c:ptCount val="4"/>
                <c:pt idx="0">
                  <c:v>1</c:v>
                </c:pt>
                <c:pt idx="1">
                  <c:v>0</c:v>
                </c:pt>
                <c:pt idx="2">
                  <c:v>0</c:v>
                </c:pt>
                <c:pt idx="3">
                  <c:v>0</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howLegendKey val="0"/>
            <c:showVal val="0"/>
            <c:showCatName val="0"/>
            <c:showSerName val="0"/>
            <c:showPercent val="1"/>
            <c:showBubbleSize val="0"/>
            <c:showLeaderLines val="1"/>
          </c:dLbls>
          <c:cat>
            <c:strRef>
              <c:f>Hoja1!$B$46:$B$49</c:f>
              <c:strCache>
                <c:ptCount val="4"/>
                <c:pt idx="0">
                  <c:v>Inversión en el negocio</c:v>
                </c:pt>
                <c:pt idx="1">
                  <c:v>Capital de Trabajo</c:v>
                </c:pt>
                <c:pt idx="2">
                  <c:v>Pago de deudas</c:v>
                </c:pt>
                <c:pt idx="3">
                  <c:v>Consumo</c:v>
                </c:pt>
              </c:strCache>
            </c:strRef>
          </c:cat>
          <c:val>
            <c:numRef>
              <c:f>Hoja1!$D$46:$D$49</c:f>
              <c:numCache>
                <c:formatCode>0%</c:formatCode>
                <c:ptCount val="4"/>
                <c:pt idx="0">
                  <c:v>0.36666666666666714</c:v>
                </c:pt>
                <c:pt idx="1">
                  <c:v>0.33333333333333331</c:v>
                </c:pt>
                <c:pt idx="2">
                  <c:v>0.20666666666666669</c:v>
                </c:pt>
                <c:pt idx="3">
                  <c:v>9.3333333333333365E-2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howLegendKey val="0"/>
            <c:showVal val="0"/>
            <c:showCatName val="0"/>
            <c:showSerName val="0"/>
            <c:showPercent val="1"/>
            <c:showBubbleSize val="0"/>
            <c:showLeaderLines val="1"/>
          </c:dLbls>
          <c:cat>
            <c:strRef>
              <c:f>Hoja1!$B$54:$B$57</c:f>
              <c:strCache>
                <c:ptCount val="4"/>
                <c:pt idx="0">
                  <c:v>Muy satisfactorio</c:v>
                </c:pt>
                <c:pt idx="1">
                  <c:v>Satisfactorio</c:v>
                </c:pt>
                <c:pt idx="2">
                  <c:v>Poco satisfactorio</c:v>
                </c:pt>
                <c:pt idx="3">
                  <c:v> Nada satisfactorio</c:v>
                </c:pt>
              </c:strCache>
            </c:strRef>
          </c:cat>
          <c:val>
            <c:numRef>
              <c:f>Hoja1!$D$54:$D$57</c:f>
              <c:numCache>
                <c:formatCode>0%</c:formatCode>
                <c:ptCount val="4"/>
                <c:pt idx="0">
                  <c:v>0.46666666666666701</c:v>
                </c:pt>
                <c:pt idx="1">
                  <c:v>0.43333333333333335</c:v>
                </c:pt>
                <c:pt idx="2">
                  <c:v>8.6666666666666864E-2</c:v>
                </c:pt>
                <c:pt idx="3">
                  <c:v>1.3333333333333341E-2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howLegendKey val="0"/>
            <c:showVal val="0"/>
            <c:showCatName val="0"/>
            <c:showSerName val="0"/>
            <c:showPercent val="1"/>
            <c:showBubbleSize val="0"/>
            <c:showLeaderLines val="1"/>
          </c:dLbls>
          <c:cat>
            <c:strRef>
              <c:f>Hoja1!$B$62:$B$65</c:f>
              <c:strCache>
                <c:ptCount val="4"/>
                <c:pt idx="0">
                  <c:v>Muy satisfactorio</c:v>
                </c:pt>
                <c:pt idx="1">
                  <c:v>Satisfactorio</c:v>
                </c:pt>
                <c:pt idx="2">
                  <c:v>Poco satisfactorio</c:v>
                </c:pt>
                <c:pt idx="3">
                  <c:v>Nada satisfactorio</c:v>
                </c:pt>
              </c:strCache>
            </c:strRef>
          </c:cat>
          <c:val>
            <c:numRef>
              <c:f>Hoja1!$D$62:$D$65</c:f>
              <c:numCache>
                <c:formatCode>0%</c:formatCode>
                <c:ptCount val="4"/>
                <c:pt idx="0">
                  <c:v>0.28000000000000008</c:v>
                </c:pt>
                <c:pt idx="1">
                  <c:v>0.39333333333333331</c:v>
                </c:pt>
                <c:pt idx="2">
                  <c:v>0.20666666666666669</c:v>
                </c:pt>
                <c:pt idx="3">
                  <c:v>0.12000000000000002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howLegendKey val="0"/>
            <c:showVal val="0"/>
            <c:showCatName val="0"/>
            <c:showSerName val="0"/>
            <c:showPercent val="1"/>
            <c:showBubbleSize val="0"/>
            <c:showLeaderLines val="1"/>
          </c:dLbls>
          <c:cat>
            <c:strRef>
              <c:f>Hoja1!$B$69:$B$72</c:f>
              <c:strCache>
                <c:ptCount val="4"/>
                <c:pt idx="0">
                  <c:v>Muy satisfactorio</c:v>
                </c:pt>
                <c:pt idx="1">
                  <c:v>Satisfactorio</c:v>
                </c:pt>
                <c:pt idx="2">
                  <c:v>Poco satisfactorio</c:v>
                </c:pt>
                <c:pt idx="3">
                  <c:v>Nada satisfactorio</c:v>
                </c:pt>
              </c:strCache>
            </c:strRef>
          </c:cat>
          <c:val>
            <c:numRef>
              <c:f>Hoja1!$D$69:$D$72</c:f>
              <c:numCache>
                <c:formatCode>0%</c:formatCode>
                <c:ptCount val="4"/>
                <c:pt idx="0">
                  <c:v>0.25333333333333324</c:v>
                </c:pt>
                <c:pt idx="1">
                  <c:v>0.44000000000000006</c:v>
                </c:pt>
                <c:pt idx="2">
                  <c:v>0.23333333333333348</c:v>
                </c:pt>
                <c:pt idx="3">
                  <c:v>7.3333333333333445E-2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789B3-886C-4441-A825-0C93565BE104}" type="doc">
      <dgm:prSet loTypeId="urn:microsoft.com/office/officeart/2009/3/layout/StepUpProcess" loCatId="process" qsTypeId="urn:microsoft.com/office/officeart/2005/8/quickstyle/simple5" qsCatId="simple" csTypeId="urn:microsoft.com/office/officeart/2005/8/colors/accent3_3" csCatId="accent3" phldr="1"/>
      <dgm:spPr/>
    </dgm:pt>
    <dgm:pt modelId="{71CF8A2A-A7F3-4586-8035-E9043D89624B}">
      <dgm:prSet phldrT="[Texto]"/>
      <dgm:spPr/>
      <dgm:t>
        <a:bodyPr/>
        <a:lstStyle/>
        <a:p>
          <a:r>
            <a:rPr lang="es-EC" dirty="0" smtClean="0"/>
            <a:t>Sistema Financiero</a:t>
          </a:r>
          <a:endParaRPr lang="es-EC" dirty="0"/>
        </a:p>
      </dgm:t>
    </dgm:pt>
    <dgm:pt modelId="{ABD3F77D-2D85-4E1F-986B-8006AFDC3895}" type="parTrans" cxnId="{EA80CC9D-0D08-434A-A8C2-C006480DC80B}">
      <dgm:prSet/>
      <dgm:spPr/>
      <dgm:t>
        <a:bodyPr/>
        <a:lstStyle/>
        <a:p>
          <a:endParaRPr lang="es-EC"/>
        </a:p>
      </dgm:t>
    </dgm:pt>
    <dgm:pt modelId="{526B81D0-2B13-4656-ABEB-B9F956E45123}" type="sibTrans" cxnId="{EA80CC9D-0D08-434A-A8C2-C006480DC80B}">
      <dgm:prSet/>
      <dgm:spPr/>
      <dgm:t>
        <a:bodyPr/>
        <a:lstStyle/>
        <a:p>
          <a:endParaRPr lang="es-EC"/>
        </a:p>
      </dgm:t>
    </dgm:pt>
    <dgm:pt modelId="{4548829C-600A-4838-9047-BEDEFBB96D19}">
      <dgm:prSet phldrT="[Texto]"/>
      <dgm:spPr/>
      <dgm:t>
        <a:bodyPr/>
        <a:lstStyle/>
        <a:p>
          <a:r>
            <a:rPr lang="es-EC" dirty="0" smtClean="0"/>
            <a:t>Microcrédito</a:t>
          </a:r>
          <a:endParaRPr lang="es-EC" dirty="0"/>
        </a:p>
      </dgm:t>
    </dgm:pt>
    <dgm:pt modelId="{25A55768-507F-4F97-A4DC-8AEAD03964AD}" type="parTrans" cxnId="{8DCCC001-7C32-43AC-B87E-C6F4250205B7}">
      <dgm:prSet/>
      <dgm:spPr/>
      <dgm:t>
        <a:bodyPr/>
        <a:lstStyle/>
        <a:p>
          <a:endParaRPr lang="es-EC"/>
        </a:p>
      </dgm:t>
    </dgm:pt>
    <dgm:pt modelId="{30379E5A-6545-4783-A711-413076A3620C}" type="sibTrans" cxnId="{8DCCC001-7C32-43AC-B87E-C6F4250205B7}">
      <dgm:prSet/>
      <dgm:spPr/>
      <dgm:t>
        <a:bodyPr/>
        <a:lstStyle/>
        <a:p>
          <a:endParaRPr lang="es-EC"/>
        </a:p>
      </dgm:t>
    </dgm:pt>
    <dgm:pt modelId="{2C63BDF6-B4F9-4849-A98B-974EBCED7A40}">
      <dgm:prSet phldrT="[Texto]"/>
      <dgm:spPr/>
      <dgm:t>
        <a:bodyPr/>
        <a:lstStyle/>
        <a:p>
          <a:r>
            <a:rPr lang="es-EC" dirty="0" smtClean="0"/>
            <a:t>Microempresa</a:t>
          </a:r>
          <a:endParaRPr lang="es-EC" dirty="0"/>
        </a:p>
      </dgm:t>
    </dgm:pt>
    <dgm:pt modelId="{06DE17C3-54FA-401D-AAF0-0692AE03D404}" type="parTrans" cxnId="{2432EC82-D919-4F51-8490-CFF13B353F24}">
      <dgm:prSet/>
      <dgm:spPr/>
      <dgm:t>
        <a:bodyPr/>
        <a:lstStyle/>
        <a:p>
          <a:endParaRPr lang="es-EC"/>
        </a:p>
      </dgm:t>
    </dgm:pt>
    <dgm:pt modelId="{C96612E4-1B8E-4176-8D06-47C3A1DD13DB}" type="sibTrans" cxnId="{2432EC82-D919-4F51-8490-CFF13B353F24}">
      <dgm:prSet/>
      <dgm:spPr/>
      <dgm:t>
        <a:bodyPr/>
        <a:lstStyle/>
        <a:p>
          <a:endParaRPr lang="es-EC"/>
        </a:p>
      </dgm:t>
    </dgm:pt>
    <dgm:pt modelId="{DEF7A31F-0657-4583-9E5C-2ABD15357E62}" type="pres">
      <dgm:prSet presAssocID="{837789B3-886C-4441-A825-0C93565BE104}" presName="rootnode" presStyleCnt="0">
        <dgm:presLayoutVars>
          <dgm:chMax/>
          <dgm:chPref/>
          <dgm:dir/>
          <dgm:animLvl val="lvl"/>
        </dgm:presLayoutVars>
      </dgm:prSet>
      <dgm:spPr/>
    </dgm:pt>
    <dgm:pt modelId="{60BC5FEB-593B-4AF0-91D9-8375DC72DB8D}" type="pres">
      <dgm:prSet presAssocID="{71CF8A2A-A7F3-4586-8035-E9043D89624B}" presName="composite" presStyleCnt="0"/>
      <dgm:spPr/>
    </dgm:pt>
    <dgm:pt modelId="{59B513A1-06A1-43C6-AC3F-E85280BA5C41}" type="pres">
      <dgm:prSet presAssocID="{71CF8A2A-A7F3-4586-8035-E9043D89624B}" presName="LShape" presStyleLbl="alignNode1" presStyleIdx="0" presStyleCnt="5"/>
      <dgm:spPr/>
    </dgm:pt>
    <dgm:pt modelId="{F9B46B94-C79C-4FF4-BDC0-D5DCDEAD60AA}" type="pres">
      <dgm:prSet presAssocID="{71CF8A2A-A7F3-4586-8035-E9043D89624B}" presName="ParentText" presStyleLbl="revTx" presStyleIdx="0" presStyleCnt="3">
        <dgm:presLayoutVars>
          <dgm:chMax val="0"/>
          <dgm:chPref val="0"/>
          <dgm:bulletEnabled val="1"/>
        </dgm:presLayoutVars>
      </dgm:prSet>
      <dgm:spPr/>
      <dgm:t>
        <a:bodyPr/>
        <a:lstStyle/>
        <a:p>
          <a:endParaRPr lang="es-EC"/>
        </a:p>
      </dgm:t>
    </dgm:pt>
    <dgm:pt modelId="{D50AEA6F-83B8-40B3-9AC9-5BD37907F6D7}" type="pres">
      <dgm:prSet presAssocID="{71CF8A2A-A7F3-4586-8035-E9043D89624B}" presName="Triangle" presStyleLbl="alignNode1" presStyleIdx="1" presStyleCnt="5"/>
      <dgm:spPr/>
    </dgm:pt>
    <dgm:pt modelId="{EFFF6C40-D565-4BDD-9C45-CEC362A65ACD}" type="pres">
      <dgm:prSet presAssocID="{526B81D0-2B13-4656-ABEB-B9F956E45123}" presName="sibTrans" presStyleCnt="0"/>
      <dgm:spPr/>
    </dgm:pt>
    <dgm:pt modelId="{1CFC1EA0-22B7-410C-8EB7-69B011C5283D}" type="pres">
      <dgm:prSet presAssocID="{526B81D0-2B13-4656-ABEB-B9F956E45123}" presName="space" presStyleCnt="0"/>
      <dgm:spPr/>
    </dgm:pt>
    <dgm:pt modelId="{98FD9C59-877B-42A4-8132-C0808EE7C072}" type="pres">
      <dgm:prSet presAssocID="{4548829C-600A-4838-9047-BEDEFBB96D19}" presName="composite" presStyleCnt="0"/>
      <dgm:spPr/>
    </dgm:pt>
    <dgm:pt modelId="{538F6DAC-E5DC-4A7F-B7E6-114DF5E4C28F}" type="pres">
      <dgm:prSet presAssocID="{4548829C-600A-4838-9047-BEDEFBB96D19}" presName="LShape" presStyleLbl="alignNode1" presStyleIdx="2" presStyleCnt="5"/>
      <dgm:spPr/>
    </dgm:pt>
    <dgm:pt modelId="{8FE3BA2E-9DA1-460D-94A2-C1782CCA6960}" type="pres">
      <dgm:prSet presAssocID="{4548829C-600A-4838-9047-BEDEFBB96D19}" presName="ParentText" presStyleLbl="revTx" presStyleIdx="1" presStyleCnt="3">
        <dgm:presLayoutVars>
          <dgm:chMax val="0"/>
          <dgm:chPref val="0"/>
          <dgm:bulletEnabled val="1"/>
        </dgm:presLayoutVars>
      </dgm:prSet>
      <dgm:spPr/>
      <dgm:t>
        <a:bodyPr/>
        <a:lstStyle/>
        <a:p>
          <a:endParaRPr lang="es-EC"/>
        </a:p>
      </dgm:t>
    </dgm:pt>
    <dgm:pt modelId="{3D466AEC-AC47-4941-8F86-1D3792A41286}" type="pres">
      <dgm:prSet presAssocID="{4548829C-600A-4838-9047-BEDEFBB96D19}" presName="Triangle" presStyleLbl="alignNode1" presStyleIdx="3" presStyleCnt="5"/>
      <dgm:spPr/>
    </dgm:pt>
    <dgm:pt modelId="{D1EC93E7-1D21-49E5-9F9B-5B28B08FD05D}" type="pres">
      <dgm:prSet presAssocID="{30379E5A-6545-4783-A711-413076A3620C}" presName="sibTrans" presStyleCnt="0"/>
      <dgm:spPr/>
    </dgm:pt>
    <dgm:pt modelId="{80D77A8A-1F02-449C-A02F-2C8989F6795B}" type="pres">
      <dgm:prSet presAssocID="{30379E5A-6545-4783-A711-413076A3620C}" presName="space" presStyleCnt="0"/>
      <dgm:spPr/>
    </dgm:pt>
    <dgm:pt modelId="{4961C185-AAC5-4907-A375-E0BDDE9F07E9}" type="pres">
      <dgm:prSet presAssocID="{2C63BDF6-B4F9-4849-A98B-974EBCED7A40}" presName="composite" presStyleCnt="0"/>
      <dgm:spPr/>
    </dgm:pt>
    <dgm:pt modelId="{D3F6257C-A1E0-4EFC-B2FC-5ABE84FC391C}" type="pres">
      <dgm:prSet presAssocID="{2C63BDF6-B4F9-4849-A98B-974EBCED7A40}" presName="LShape" presStyleLbl="alignNode1" presStyleIdx="4" presStyleCnt="5"/>
      <dgm:spPr/>
    </dgm:pt>
    <dgm:pt modelId="{9110BF34-A689-44DC-BECB-91CDA6AEA199}" type="pres">
      <dgm:prSet presAssocID="{2C63BDF6-B4F9-4849-A98B-974EBCED7A40}" presName="ParentText" presStyleLbl="revTx" presStyleIdx="2" presStyleCnt="3">
        <dgm:presLayoutVars>
          <dgm:chMax val="0"/>
          <dgm:chPref val="0"/>
          <dgm:bulletEnabled val="1"/>
        </dgm:presLayoutVars>
      </dgm:prSet>
      <dgm:spPr/>
      <dgm:t>
        <a:bodyPr/>
        <a:lstStyle/>
        <a:p>
          <a:endParaRPr lang="es-EC"/>
        </a:p>
      </dgm:t>
    </dgm:pt>
  </dgm:ptLst>
  <dgm:cxnLst>
    <dgm:cxn modelId="{2432EC82-D919-4F51-8490-CFF13B353F24}" srcId="{837789B3-886C-4441-A825-0C93565BE104}" destId="{2C63BDF6-B4F9-4849-A98B-974EBCED7A40}" srcOrd="2" destOrd="0" parTransId="{06DE17C3-54FA-401D-AAF0-0692AE03D404}" sibTransId="{C96612E4-1B8E-4176-8D06-47C3A1DD13DB}"/>
    <dgm:cxn modelId="{DBCD221E-40DC-4F6B-A5F8-1B9B42D4CE92}" type="presOf" srcId="{71CF8A2A-A7F3-4586-8035-E9043D89624B}" destId="{F9B46B94-C79C-4FF4-BDC0-D5DCDEAD60AA}" srcOrd="0" destOrd="0" presId="urn:microsoft.com/office/officeart/2009/3/layout/StepUpProcess"/>
    <dgm:cxn modelId="{EA80CC9D-0D08-434A-A8C2-C006480DC80B}" srcId="{837789B3-886C-4441-A825-0C93565BE104}" destId="{71CF8A2A-A7F3-4586-8035-E9043D89624B}" srcOrd="0" destOrd="0" parTransId="{ABD3F77D-2D85-4E1F-986B-8006AFDC3895}" sibTransId="{526B81D0-2B13-4656-ABEB-B9F956E45123}"/>
    <dgm:cxn modelId="{F31C410F-A2E7-4A77-833B-86D5460B2EC0}" type="presOf" srcId="{837789B3-886C-4441-A825-0C93565BE104}" destId="{DEF7A31F-0657-4583-9E5C-2ABD15357E62}" srcOrd="0" destOrd="0" presId="urn:microsoft.com/office/officeart/2009/3/layout/StepUpProcess"/>
    <dgm:cxn modelId="{8DCCC001-7C32-43AC-B87E-C6F4250205B7}" srcId="{837789B3-886C-4441-A825-0C93565BE104}" destId="{4548829C-600A-4838-9047-BEDEFBB96D19}" srcOrd="1" destOrd="0" parTransId="{25A55768-507F-4F97-A4DC-8AEAD03964AD}" sibTransId="{30379E5A-6545-4783-A711-413076A3620C}"/>
    <dgm:cxn modelId="{4F3789CE-CA81-4615-B89C-50AC331AFC26}" type="presOf" srcId="{4548829C-600A-4838-9047-BEDEFBB96D19}" destId="{8FE3BA2E-9DA1-460D-94A2-C1782CCA6960}" srcOrd="0" destOrd="0" presId="urn:microsoft.com/office/officeart/2009/3/layout/StepUpProcess"/>
    <dgm:cxn modelId="{1D9F31CF-B6AC-425D-A91F-2E63D7419EE6}" type="presOf" srcId="{2C63BDF6-B4F9-4849-A98B-974EBCED7A40}" destId="{9110BF34-A689-44DC-BECB-91CDA6AEA199}" srcOrd="0" destOrd="0" presId="urn:microsoft.com/office/officeart/2009/3/layout/StepUpProcess"/>
    <dgm:cxn modelId="{7D395BEA-B917-4AD8-8AE1-ADB4377D0E07}" type="presParOf" srcId="{DEF7A31F-0657-4583-9E5C-2ABD15357E62}" destId="{60BC5FEB-593B-4AF0-91D9-8375DC72DB8D}" srcOrd="0" destOrd="0" presId="urn:microsoft.com/office/officeart/2009/3/layout/StepUpProcess"/>
    <dgm:cxn modelId="{60C53EDB-A45A-4CEB-AFC6-51EFA1A8F7CE}" type="presParOf" srcId="{60BC5FEB-593B-4AF0-91D9-8375DC72DB8D}" destId="{59B513A1-06A1-43C6-AC3F-E85280BA5C41}" srcOrd="0" destOrd="0" presId="urn:microsoft.com/office/officeart/2009/3/layout/StepUpProcess"/>
    <dgm:cxn modelId="{564EBFC0-B149-4D46-9635-71B13C89661D}" type="presParOf" srcId="{60BC5FEB-593B-4AF0-91D9-8375DC72DB8D}" destId="{F9B46B94-C79C-4FF4-BDC0-D5DCDEAD60AA}" srcOrd="1" destOrd="0" presId="urn:microsoft.com/office/officeart/2009/3/layout/StepUpProcess"/>
    <dgm:cxn modelId="{EB529F6A-3502-45A2-A4A9-FD4BC3B592E2}" type="presParOf" srcId="{60BC5FEB-593B-4AF0-91D9-8375DC72DB8D}" destId="{D50AEA6F-83B8-40B3-9AC9-5BD37907F6D7}" srcOrd="2" destOrd="0" presId="urn:microsoft.com/office/officeart/2009/3/layout/StepUpProcess"/>
    <dgm:cxn modelId="{18923005-41AD-4238-AB57-4BCA8D3FC26E}" type="presParOf" srcId="{DEF7A31F-0657-4583-9E5C-2ABD15357E62}" destId="{EFFF6C40-D565-4BDD-9C45-CEC362A65ACD}" srcOrd="1" destOrd="0" presId="urn:microsoft.com/office/officeart/2009/3/layout/StepUpProcess"/>
    <dgm:cxn modelId="{F57613A1-DB34-46CE-BAE5-6DAF22A5D9AD}" type="presParOf" srcId="{EFFF6C40-D565-4BDD-9C45-CEC362A65ACD}" destId="{1CFC1EA0-22B7-410C-8EB7-69B011C5283D}" srcOrd="0" destOrd="0" presId="urn:microsoft.com/office/officeart/2009/3/layout/StepUpProcess"/>
    <dgm:cxn modelId="{9D0B2996-9D2B-4EC6-945A-85A9D52F44A1}" type="presParOf" srcId="{DEF7A31F-0657-4583-9E5C-2ABD15357E62}" destId="{98FD9C59-877B-42A4-8132-C0808EE7C072}" srcOrd="2" destOrd="0" presId="urn:microsoft.com/office/officeart/2009/3/layout/StepUpProcess"/>
    <dgm:cxn modelId="{CAA364FF-4B51-48E6-AB20-57B8C1E8AC60}" type="presParOf" srcId="{98FD9C59-877B-42A4-8132-C0808EE7C072}" destId="{538F6DAC-E5DC-4A7F-B7E6-114DF5E4C28F}" srcOrd="0" destOrd="0" presId="urn:microsoft.com/office/officeart/2009/3/layout/StepUpProcess"/>
    <dgm:cxn modelId="{534AF821-712F-44F8-BCE0-8236A5D3E942}" type="presParOf" srcId="{98FD9C59-877B-42A4-8132-C0808EE7C072}" destId="{8FE3BA2E-9DA1-460D-94A2-C1782CCA6960}" srcOrd="1" destOrd="0" presId="urn:microsoft.com/office/officeart/2009/3/layout/StepUpProcess"/>
    <dgm:cxn modelId="{406C305E-3A33-41DC-B77E-C4D22C591C2C}" type="presParOf" srcId="{98FD9C59-877B-42A4-8132-C0808EE7C072}" destId="{3D466AEC-AC47-4941-8F86-1D3792A41286}" srcOrd="2" destOrd="0" presId="urn:microsoft.com/office/officeart/2009/3/layout/StepUpProcess"/>
    <dgm:cxn modelId="{982E4F15-CF53-4DD9-9D68-685866F6D875}" type="presParOf" srcId="{DEF7A31F-0657-4583-9E5C-2ABD15357E62}" destId="{D1EC93E7-1D21-49E5-9F9B-5B28B08FD05D}" srcOrd="3" destOrd="0" presId="urn:microsoft.com/office/officeart/2009/3/layout/StepUpProcess"/>
    <dgm:cxn modelId="{86B42955-5948-4BBB-93FA-7202379C1FA4}" type="presParOf" srcId="{D1EC93E7-1D21-49E5-9F9B-5B28B08FD05D}" destId="{80D77A8A-1F02-449C-A02F-2C8989F6795B}" srcOrd="0" destOrd="0" presId="urn:microsoft.com/office/officeart/2009/3/layout/StepUpProcess"/>
    <dgm:cxn modelId="{72884D32-7F31-4891-B231-AAF945215CF9}" type="presParOf" srcId="{DEF7A31F-0657-4583-9E5C-2ABD15357E62}" destId="{4961C185-AAC5-4907-A375-E0BDDE9F07E9}" srcOrd="4" destOrd="0" presId="urn:microsoft.com/office/officeart/2009/3/layout/StepUpProcess"/>
    <dgm:cxn modelId="{9361C6C6-F6A4-4E90-B67B-459DBBAD5B0F}" type="presParOf" srcId="{4961C185-AAC5-4907-A375-E0BDDE9F07E9}" destId="{D3F6257C-A1E0-4EFC-B2FC-5ABE84FC391C}" srcOrd="0" destOrd="0" presId="urn:microsoft.com/office/officeart/2009/3/layout/StepUpProcess"/>
    <dgm:cxn modelId="{5B26A544-0D9A-43F5-A48D-030C401D91F2}" type="presParOf" srcId="{4961C185-AAC5-4907-A375-E0BDDE9F07E9}" destId="{9110BF34-A689-44DC-BECB-91CDA6AEA19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992252-BA90-486A-A2F7-FBA82B3B7B70}"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s-EC"/>
        </a:p>
      </dgm:t>
    </dgm:pt>
    <dgm:pt modelId="{60FAC92F-2E04-4C4F-B462-EBA933BD0C1A}">
      <dgm:prSet phldrT="[Texto]" custT="1"/>
      <dgm:spPr/>
      <dgm:t>
        <a:bodyPr/>
        <a:lstStyle/>
        <a:p>
          <a:r>
            <a:rPr lang="es-EC" sz="1800" b="1" dirty="0" smtClean="0"/>
            <a:t>Desarrollo Empresarial</a:t>
          </a:r>
          <a:endParaRPr lang="es-EC" sz="1800" dirty="0"/>
        </a:p>
      </dgm:t>
    </dgm:pt>
    <dgm:pt modelId="{14346803-2894-4E0C-BAE2-0AA4F51919DB}" type="parTrans" cxnId="{BCE750D8-5039-44F2-AB32-78FDA6059476}">
      <dgm:prSet/>
      <dgm:spPr/>
      <dgm:t>
        <a:bodyPr/>
        <a:lstStyle/>
        <a:p>
          <a:endParaRPr lang="es-EC" sz="1200"/>
        </a:p>
      </dgm:t>
    </dgm:pt>
    <dgm:pt modelId="{06D99D26-1D2F-4FBB-AF96-F6BF9393A012}" type="sibTrans" cxnId="{BCE750D8-5039-44F2-AB32-78FDA6059476}">
      <dgm:prSet/>
      <dgm:spPr/>
      <dgm:t>
        <a:bodyPr/>
        <a:lstStyle/>
        <a:p>
          <a:endParaRPr lang="es-EC" sz="1200"/>
        </a:p>
      </dgm:t>
    </dgm:pt>
    <dgm:pt modelId="{E56C33DA-A7EC-490F-A398-8FCC5DAED8BA}">
      <dgm:prSet phldrT="[Texto]" custT="1"/>
      <dgm:spPr/>
      <dgm:t>
        <a:bodyPr/>
        <a:lstStyle/>
        <a:p>
          <a:r>
            <a:rPr lang="es-EC" sz="1600" dirty="0" smtClean="0"/>
            <a:t>“En el sentido de fomentar el crecimiento económico se establecen condiciones ineludibles  a las empresas, que debe considerarse como un medio  y no como un fin en sí mismo, lo importante que sea un instrumento para el logro del desarrollo.”</a:t>
          </a:r>
          <a:endParaRPr lang="es-EC" sz="1600" dirty="0"/>
        </a:p>
      </dgm:t>
    </dgm:pt>
    <dgm:pt modelId="{5D16F800-1E8A-49ED-AF1B-ABD6AFEFAB5F}" type="parTrans" cxnId="{A8878063-81E0-4296-B2D3-66703A1E3EBB}">
      <dgm:prSet/>
      <dgm:spPr/>
      <dgm:t>
        <a:bodyPr/>
        <a:lstStyle/>
        <a:p>
          <a:endParaRPr lang="es-EC" sz="1200"/>
        </a:p>
      </dgm:t>
    </dgm:pt>
    <dgm:pt modelId="{C2ADF1F1-54FC-46E6-9B71-91B82119E32E}" type="sibTrans" cxnId="{A8878063-81E0-4296-B2D3-66703A1E3EBB}">
      <dgm:prSet/>
      <dgm:spPr/>
      <dgm:t>
        <a:bodyPr/>
        <a:lstStyle/>
        <a:p>
          <a:endParaRPr lang="es-EC" sz="1200"/>
        </a:p>
      </dgm:t>
    </dgm:pt>
    <dgm:pt modelId="{1EFB672A-1283-49FD-BB5D-15C2BF1E39CB}" type="pres">
      <dgm:prSet presAssocID="{FB992252-BA90-486A-A2F7-FBA82B3B7B70}" presName="Name0" presStyleCnt="0">
        <dgm:presLayoutVars>
          <dgm:dir/>
          <dgm:animLvl val="lvl"/>
          <dgm:resizeHandles val="exact"/>
        </dgm:presLayoutVars>
      </dgm:prSet>
      <dgm:spPr/>
      <dgm:t>
        <a:bodyPr/>
        <a:lstStyle/>
        <a:p>
          <a:endParaRPr lang="es-EC"/>
        </a:p>
      </dgm:t>
    </dgm:pt>
    <dgm:pt modelId="{E02C72CD-6001-424A-84B4-0B7FDD0933F6}" type="pres">
      <dgm:prSet presAssocID="{60FAC92F-2E04-4C4F-B462-EBA933BD0C1A}" presName="vertFlow" presStyleCnt="0"/>
      <dgm:spPr/>
      <dgm:t>
        <a:bodyPr/>
        <a:lstStyle/>
        <a:p>
          <a:endParaRPr lang="es-EC"/>
        </a:p>
      </dgm:t>
    </dgm:pt>
    <dgm:pt modelId="{AF12E60C-28E5-4328-A9D6-9536B5EC34EF}" type="pres">
      <dgm:prSet presAssocID="{60FAC92F-2E04-4C4F-B462-EBA933BD0C1A}" presName="header" presStyleLbl="node1" presStyleIdx="0" presStyleCnt="1" custScaleX="25698" custScaleY="13265"/>
      <dgm:spPr/>
      <dgm:t>
        <a:bodyPr/>
        <a:lstStyle/>
        <a:p>
          <a:endParaRPr lang="es-EC"/>
        </a:p>
      </dgm:t>
    </dgm:pt>
    <dgm:pt modelId="{3C031C90-3F0D-457A-840C-BFE6A0B7889B}" type="pres">
      <dgm:prSet presAssocID="{5D16F800-1E8A-49ED-AF1B-ABD6AFEFAB5F}" presName="parTrans" presStyleLbl="sibTrans2D1" presStyleIdx="0" presStyleCnt="1" custLinFactNeighborX="-7669" custLinFactNeighborY="-33657"/>
      <dgm:spPr/>
      <dgm:t>
        <a:bodyPr/>
        <a:lstStyle/>
        <a:p>
          <a:endParaRPr lang="es-EC"/>
        </a:p>
      </dgm:t>
    </dgm:pt>
    <dgm:pt modelId="{EAD28E6B-3AFB-4B6A-8BB7-30B410E267DB}" type="pres">
      <dgm:prSet presAssocID="{E56C33DA-A7EC-490F-A398-8FCC5DAED8BA}" presName="child" presStyleLbl="alignAccFollowNode1" presStyleIdx="0" presStyleCnt="1" custScaleX="21408" custScaleY="42202" custLinFactNeighborX="-399" custLinFactNeighborY="-26459">
        <dgm:presLayoutVars>
          <dgm:chMax val="0"/>
          <dgm:bulletEnabled val="1"/>
        </dgm:presLayoutVars>
      </dgm:prSet>
      <dgm:spPr/>
      <dgm:t>
        <a:bodyPr/>
        <a:lstStyle/>
        <a:p>
          <a:endParaRPr lang="es-EC"/>
        </a:p>
      </dgm:t>
    </dgm:pt>
  </dgm:ptLst>
  <dgm:cxnLst>
    <dgm:cxn modelId="{18232924-8BA5-4D1E-A635-C133479642E5}" type="presOf" srcId="{FB992252-BA90-486A-A2F7-FBA82B3B7B70}" destId="{1EFB672A-1283-49FD-BB5D-15C2BF1E39CB}" srcOrd="0" destOrd="0" presId="urn:microsoft.com/office/officeart/2005/8/layout/lProcess1"/>
    <dgm:cxn modelId="{D3A27D55-4F37-4488-93AB-3D7E052F46AF}" type="presOf" srcId="{E56C33DA-A7EC-490F-A398-8FCC5DAED8BA}" destId="{EAD28E6B-3AFB-4B6A-8BB7-30B410E267DB}" srcOrd="0" destOrd="0" presId="urn:microsoft.com/office/officeart/2005/8/layout/lProcess1"/>
    <dgm:cxn modelId="{BD66C2A4-DD96-4214-A5BA-63273BA5BC0B}" type="presOf" srcId="{5D16F800-1E8A-49ED-AF1B-ABD6AFEFAB5F}" destId="{3C031C90-3F0D-457A-840C-BFE6A0B7889B}" srcOrd="0" destOrd="0" presId="urn:microsoft.com/office/officeart/2005/8/layout/lProcess1"/>
    <dgm:cxn modelId="{BCE750D8-5039-44F2-AB32-78FDA6059476}" srcId="{FB992252-BA90-486A-A2F7-FBA82B3B7B70}" destId="{60FAC92F-2E04-4C4F-B462-EBA933BD0C1A}" srcOrd="0" destOrd="0" parTransId="{14346803-2894-4E0C-BAE2-0AA4F51919DB}" sibTransId="{06D99D26-1D2F-4FBB-AF96-F6BF9393A012}"/>
    <dgm:cxn modelId="{A8878063-81E0-4296-B2D3-66703A1E3EBB}" srcId="{60FAC92F-2E04-4C4F-B462-EBA933BD0C1A}" destId="{E56C33DA-A7EC-490F-A398-8FCC5DAED8BA}" srcOrd="0" destOrd="0" parTransId="{5D16F800-1E8A-49ED-AF1B-ABD6AFEFAB5F}" sibTransId="{C2ADF1F1-54FC-46E6-9B71-91B82119E32E}"/>
    <dgm:cxn modelId="{4BB3077E-5EF2-4782-B9B6-DF5473B90ACB}" type="presOf" srcId="{60FAC92F-2E04-4C4F-B462-EBA933BD0C1A}" destId="{AF12E60C-28E5-4328-A9D6-9536B5EC34EF}" srcOrd="0" destOrd="0" presId="urn:microsoft.com/office/officeart/2005/8/layout/lProcess1"/>
    <dgm:cxn modelId="{2A7F6D23-E592-440E-9932-C961F924B1D0}" type="presParOf" srcId="{1EFB672A-1283-49FD-BB5D-15C2BF1E39CB}" destId="{E02C72CD-6001-424A-84B4-0B7FDD0933F6}" srcOrd="0" destOrd="0" presId="urn:microsoft.com/office/officeart/2005/8/layout/lProcess1"/>
    <dgm:cxn modelId="{2E3315F6-28C0-4E94-A7AA-16B0E77B0018}" type="presParOf" srcId="{E02C72CD-6001-424A-84B4-0B7FDD0933F6}" destId="{AF12E60C-28E5-4328-A9D6-9536B5EC34EF}" srcOrd="0" destOrd="0" presId="urn:microsoft.com/office/officeart/2005/8/layout/lProcess1"/>
    <dgm:cxn modelId="{E759996F-7AFF-4BC8-B7B8-A4678BD3E82D}" type="presParOf" srcId="{E02C72CD-6001-424A-84B4-0B7FDD0933F6}" destId="{3C031C90-3F0D-457A-840C-BFE6A0B7889B}" srcOrd="1" destOrd="0" presId="urn:microsoft.com/office/officeart/2005/8/layout/lProcess1"/>
    <dgm:cxn modelId="{D03DD019-FF45-4FAB-8523-0F5945C4397D}" type="presParOf" srcId="{E02C72CD-6001-424A-84B4-0B7FDD0933F6}" destId="{EAD28E6B-3AFB-4B6A-8BB7-30B410E267DB}"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34B748-9AA6-4007-A2D4-E33D8BCAB680}" type="doc">
      <dgm:prSet loTypeId="urn:microsoft.com/office/officeart/2008/layout/HorizontalMultiLevelHierarchy" loCatId="hierarchy" qsTypeId="urn:microsoft.com/office/officeart/2005/8/quickstyle/simple1" qsCatId="simple" csTypeId="urn:microsoft.com/office/officeart/2005/8/colors/accent3_1" csCatId="accent3" phldr="1"/>
      <dgm:spPr/>
      <dgm:t>
        <a:bodyPr/>
        <a:lstStyle/>
        <a:p>
          <a:endParaRPr lang="es-EC"/>
        </a:p>
      </dgm:t>
    </dgm:pt>
    <dgm:pt modelId="{8CBE2AFF-F068-4E8F-B866-1EE2F9EF2E60}">
      <dgm:prSet phldrT="[Texto]" custT="1"/>
      <dgm:spPr/>
      <dgm:t>
        <a:bodyPr/>
        <a:lstStyle/>
        <a:p>
          <a:r>
            <a:rPr lang="es-EC" sz="2400" b="1" dirty="0" smtClean="0"/>
            <a:t>La Constitución de la República del Ecuador</a:t>
          </a:r>
          <a:endParaRPr lang="es-EC" sz="2400" dirty="0"/>
        </a:p>
      </dgm:t>
    </dgm:pt>
    <dgm:pt modelId="{A8461BE8-2AD2-4713-8F99-2B3CC12C2613}" type="parTrans" cxnId="{66209E81-6193-4415-B2AB-4739C43F851A}">
      <dgm:prSet/>
      <dgm:spPr/>
      <dgm:t>
        <a:bodyPr/>
        <a:lstStyle/>
        <a:p>
          <a:endParaRPr lang="es-EC" sz="2400"/>
        </a:p>
      </dgm:t>
    </dgm:pt>
    <dgm:pt modelId="{436E94BE-94A1-451E-8368-4045B1886733}" type="sibTrans" cxnId="{66209E81-6193-4415-B2AB-4739C43F851A}">
      <dgm:prSet/>
      <dgm:spPr/>
      <dgm:t>
        <a:bodyPr/>
        <a:lstStyle/>
        <a:p>
          <a:endParaRPr lang="es-EC" sz="2400"/>
        </a:p>
      </dgm:t>
    </dgm:pt>
    <dgm:pt modelId="{EB815087-E4A7-4C07-A8C0-8F729771E935}">
      <dgm:prSet phldrT="[Texto]" custT="1"/>
      <dgm:spPr/>
      <dgm:t>
        <a:bodyPr/>
        <a:lstStyle/>
        <a:p>
          <a:r>
            <a:rPr lang="es-EC" sz="1400" b="1" dirty="0" smtClean="0"/>
            <a:t>ART. 283 El sistema económico es social y solidario</a:t>
          </a:r>
          <a:endParaRPr lang="es-EC" sz="1400" b="1" dirty="0"/>
        </a:p>
      </dgm:t>
    </dgm:pt>
    <dgm:pt modelId="{25808668-95B4-4C54-AB2F-74C7E1ECEDB1}" type="parTrans" cxnId="{D3DDD15B-BEBA-4952-BFC7-F755E198C8E2}">
      <dgm:prSet custT="1"/>
      <dgm:spPr/>
      <dgm:t>
        <a:bodyPr/>
        <a:lstStyle/>
        <a:p>
          <a:endParaRPr lang="es-EC" sz="700"/>
        </a:p>
      </dgm:t>
    </dgm:pt>
    <dgm:pt modelId="{9C68C171-8F4A-4441-B06C-FAD7E2CD0C5C}" type="sibTrans" cxnId="{D3DDD15B-BEBA-4952-BFC7-F755E198C8E2}">
      <dgm:prSet/>
      <dgm:spPr/>
      <dgm:t>
        <a:bodyPr/>
        <a:lstStyle/>
        <a:p>
          <a:endParaRPr lang="es-EC" sz="2400"/>
        </a:p>
      </dgm:t>
    </dgm:pt>
    <dgm:pt modelId="{C2EF3D5F-9765-4CA3-A2D0-7EBB101E7C4D}">
      <dgm:prSet phldrT="[Texto]" custT="1"/>
      <dgm:spPr/>
      <dgm:t>
        <a:bodyPr/>
        <a:lstStyle/>
        <a:p>
          <a:r>
            <a:rPr lang="es-EC" sz="1400" b="1" dirty="0" smtClean="0"/>
            <a:t>ART. 311 El sector financiero popular y solidario se compondrá de cooperativas de ahorro y crédito, entidades asociativas o solidarias, cajas y bancos comunales, cajas de ahorro. </a:t>
          </a:r>
          <a:endParaRPr lang="es-EC" sz="1400" b="1" dirty="0"/>
        </a:p>
      </dgm:t>
    </dgm:pt>
    <dgm:pt modelId="{0C7DE4D3-DD40-4AF7-B0E2-738238ECAEEA}" type="parTrans" cxnId="{5EF2DE3E-8D57-4856-87C8-E72DE4CD06B2}">
      <dgm:prSet custT="1"/>
      <dgm:spPr/>
      <dgm:t>
        <a:bodyPr/>
        <a:lstStyle/>
        <a:p>
          <a:endParaRPr lang="es-EC" sz="700"/>
        </a:p>
      </dgm:t>
    </dgm:pt>
    <dgm:pt modelId="{9ECC0AC7-97EE-4588-B2EC-C97B2FF21071}" type="sibTrans" cxnId="{5EF2DE3E-8D57-4856-87C8-E72DE4CD06B2}">
      <dgm:prSet/>
      <dgm:spPr/>
      <dgm:t>
        <a:bodyPr/>
        <a:lstStyle/>
        <a:p>
          <a:endParaRPr lang="es-EC" sz="2400"/>
        </a:p>
      </dgm:t>
    </dgm:pt>
    <dgm:pt modelId="{C3F51F5C-DAA6-41DE-A214-0AB48291876C}">
      <dgm:prSet phldrT="[Texto]" custT="1"/>
      <dgm:spPr/>
      <dgm:t>
        <a:bodyPr/>
        <a:lstStyle/>
        <a:p>
          <a:r>
            <a:rPr lang="es-EC" sz="1400" b="1" dirty="0" smtClean="0"/>
            <a:t>ART. 308 Las actividades financieras son un servicio de orden público, y podrán ejercerse previa autorización del Estado, </a:t>
          </a:r>
          <a:endParaRPr lang="es-EC" sz="1400" b="1" dirty="0"/>
        </a:p>
      </dgm:t>
    </dgm:pt>
    <dgm:pt modelId="{4AAA4854-B262-43DA-9C58-6304FCFCA88B}" type="parTrans" cxnId="{B3A70494-802D-4C58-A690-F4F2B8F9D1A1}">
      <dgm:prSet custT="1"/>
      <dgm:spPr/>
      <dgm:t>
        <a:bodyPr/>
        <a:lstStyle/>
        <a:p>
          <a:endParaRPr lang="es-EC" sz="700"/>
        </a:p>
      </dgm:t>
    </dgm:pt>
    <dgm:pt modelId="{1A3E9B90-4D7B-4140-9597-E477D63D3018}" type="sibTrans" cxnId="{B3A70494-802D-4C58-A690-F4F2B8F9D1A1}">
      <dgm:prSet/>
      <dgm:spPr/>
      <dgm:t>
        <a:bodyPr/>
        <a:lstStyle/>
        <a:p>
          <a:endParaRPr lang="es-EC" sz="2400"/>
        </a:p>
      </dgm:t>
    </dgm:pt>
    <dgm:pt modelId="{19A05FAA-2171-41FD-A42D-2BDA58184657}" type="pres">
      <dgm:prSet presAssocID="{3634B748-9AA6-4007-A2D4-E33D8BCAB680}" presName="Name0" presStyleCnt="0">
        <dgm:presLayoutVars>
          <dgm:chPref val="1"/>
          <dgm:dir/>
          <dgm:animOne val="branch"/>
          <dgm:animLvl val="lvl"/>
          <dgm:resizeHandles val="exact"/>
        </dgm:presLayoutVars>
      </dgm:prSet>
      <dgm:spPr/>
      <dgm:t>
        <a:bodyPr/>
        <a:lstStyle/>
        <a:p>
          <a:endParaRPr lang="es-EC"/>
        </a:p>
      </dgm:t>
    </dgm:pt>
    <dgm:pt modelId="{3EAA78D0-DA3B-485A-99B1-9B60A88041FC}" type="pres">
      <dgm:prSet presAssocID="{8CBE2AFF-F068-4E8F-B866-1EE2F9EF2E60}" presName="root1" presStyleCnt="0"/>
      <dgm:spPr/>
      <dgm:t>
        <a:bodyPr/>
        <a:lstStyle/>
        <a:p>
          <a:endParaRPr lang="es-EC"/>
        </a:p>
      </dgm:t>
    </dgm:pt>
    <dgm:pt modelId="{7CDBE2E4-638E-4E61-A7BD-9C8927B588AE}" type="pres">
      <dgm:prSet presAssocID="{8CBE2AFF-F068-4E8F-B866-1EE2F9EF2E60}" presName="LevelOneTextNode" presStyleLbl="node0" presStyleIdx="0" presStyleCnt="1">
        <dgm:presLayoutVars>
          <dgm:chPref val="3"/>
        </dgm:presLayoutVars>
      </dgm:prSet>
      <dgm:spPr/>
      <dgm:t>
        <a:bodyPr/>
        <a:lstStyle/>
        <a:p>
          <a:endParaRPr lang="es-EC"/>
        </a:p>
      </dgm:t>
    </dgm:pt>
    <dgm:pt modelId="{99197531-1CBF-4F3D-8FD9-94407C5AD021}" type="pres">
      <dgm:prSet presAssocID="{8CBE2AFF-F068-4E8F-B866-1EE2F9EF2E60}" presName="level2hierChild" presStyleCnt="0"/>
      <dgm:spPr/>
      <dgm:t>
        <a:bodyPr/>
        <a:lstStyle/>
        <a:p>
          <a:endParaRPr lang="es-EC"/>
        </a:p>
      </dgm:t>
    </dgm:pt>
    <dgm:pt modelId="{4D9AA54D-7D49-490A-8135-FB344B1278DD}" type="pres">
      <dgm:prSet presAssocID="{25808668-95B4-4C54-AB2F-74C7E1ECEDB1}" presName="conn2-1" presStyleLbl="parChTrans1D2" presStyleIdx="0" presStyleCnt="3"/>
      <dgm:spPr/>
      <dgm:t>
        <a:bodyPr/>
        <a:lstStyle/>
        <a:p>
          <a:endParaRPr lang="es-EC"/>
        </a:p>
      </dgm:t>
    </dgm:pt>
    <dgm:pt modelId="{012AE050-DD96-4584-A125-72AA70A4421D}" type="pres">
      <dgm:prSet presAssocID="{25808668-95B4-4C54-AB2F-74C7E1ECEDB1}" presName="connTx" presStyleLbl="parChTrans1D2" presStyleIdx="0" presStyleCnt="3"/>
      <dgm:spPr/>
      <dgm:t>
        <a:bodyPr/>
        <a:lstStyle/>
        <a:p>
          <a:endParaRPr lang="es-EC"/>
        </a:p>
      </dgm:t>
    </dgm:pt>
    <dgm:pt modelId="{1A37DE42-6AE2-4892-BF41-125596227A40}" type="pres">
      <dgm:prSet presAssocID="{EB815087-E4A7-4C07-A8C0-8F729771E935}" presName="root2" presStyleCnt="0"/>
      <dgm:spPr/>
      <dgm:t>
        <a:bodyPr/>
        <a:lstStyle/>
        <a:p>
          <a:endParaRPr lang="es-EC"/>
        </a:p>
      </dgm:t>
    </dgm:pt>
    <dgm:pt modelId="{AA8F5A96-BF76-4058-8E66-F3B5FF7DC14C}" type="pres">
      <dgm:prSet presAssocID="{EB815087-E4A7-4C07-A8C0-8F729771E935}" presName="LevelTwoTextNode" presStyleLbl="node2" presStyleIdx="0" presStyleCnt="3" custScaleX="176692">
        <dgm:presLayoutVars>
          <dgm:chPref val="3"/>
        </dgm:presLayoutVars>
      </dgm:prSet>
      <dgm:spPr/>
      <dgm:t>
        <a:bodyPr/>
        <a:lstStyle/>
        <a:p>
          <a:endParaRPr lang="es-EC"/>
        </a:p>
      </dgm:t>
    </dgm:pt>
    <dgm:pt modelId="{698207CC-AA33-4ABA-9E2C-0A8A3C54EB7F}" type="pres">
      <dgm:prSet presAssocID="{EB815087-E4A7-4C07-A8C0-8F729771E935}" presName="level3hierChild" presStyleCnt="0"/>
      <dgm:spPr/>
      <dgm:t>
        <a:bodyPr/>
        <a:lstStyle/>
        <a:p>
          <a:endParaRPr lang="es-EC"/>
        </a:p>
      </dgm:t>
    </dgm:pt>
    <dgm:pt modelId="{1A6D78FC-759E-41D5-A402-118504ACFB6E}" type="pres">
      <dgm:prSet presAssocID="{4AAA4854-B262-43DA-9C58-6304FCFCA88B}" presName="conn2-1" presStyleLbl="parChTrans1D2" presStyleIdx="1" presStyleCnt="3"/>
      <dgm:spPr/>
      <dgm:t>
        <a:bodyPr/>
        <a:lstStyle/>
        <a:p>
          <a:endParaRPr lang="es-EC"/>
        </a:p>
      </dgm:t>
    </dgm:pt>
    <dgm:pt modelId="{DEC31DF1-3342-481B-924B-E25AE755F2C4}" type="pres">
      <dgm:prSet presAssocID="{4AAA4854-B262-43DA-9C58-6304FCFCA88B}" presName="connTx" presStyleLbl="parChTrans1D2" presStyleIdx="1" presStyleCnt="3"/>
      <dgm:spPr/>
      <dgm:t>
        <a:bodyPr/>
        <a:lstStyle/>
        <a:p>
          <a:endParaRPr lang="es-EC"/>
        </a:p>
      </dgm:t>
    </dgm:pt>
    <dgm:pt modelId="{C45ACA24-4168-4E7F-AA13-42BEF1549889}" type="pres">
      <dgm:prSet presAssocID="{C3F51F5C-DAA6-41DE-A214-0AB48291876C}" presName="root2" presStyleCnt="0"/>
      <dgm:spPr/>
      <dgm:t>
        <a:bodyPr/>
        <a:lstStyle/>
        <a:p>
          <a:endParaRPr lang="es-EC"/>
        </a:p>
      </dgm:t>
    </dgm:pt>
    <dgm:pt modelId="{9F65D6C4-8A4A-400E-BA4F-B1C4B8207BAB}" type="pres">
      <dgm:prSet presAssocID="{C3F51F5C-DAA6-41DE-A214-0AB48291876C}" presName="LevelTwoTextNode" presStyleLbl="node2" presStyleIdx="1" presStyleCnt="3" custScaleX="176692" custScaleY="154336">
        <dgm:presLayoutVars>
          <dgm:chPref val="3"/>
        </dgm:presLayoutVars>
      </dgm:prSet>
      <dgm:spPr/>
      <dgm:t>
        <a:bodyPr/>
        <a:lstStyle/>
        <a:p>
          <a:endParaRPr lang="es-EC"/>
        </a:p>
      </dgm:t>
    </dgm:pt>
    <dgm:pt modelId="{7E97566B-55CA-4F72-9101-E14BE8C5BDEF}" type="pres">
      <dgm:prSet presAssocID="{C3F51F5C-DAA6-41DE-A214-0AB48291876C}" presName="level3hierChild" presStyleCnt="0"/>
      <dgm:spPr/>
      <dgm:t>
        <a:bodyPr/>
        <a:lstStyle/>
        <a:p>
          <a:endParaRPr lang="es-EC"/>
        </a:p>
      </dgm:t>
    </dgm:pt>
    <dgm:pt modelId="{721D0D19-B6A6-400F-B13C-5D419B2F9C38}" type="pres">
      <dgm:prSet presAssocID="{0C7DE4D3-DD40-4AF7-B0E2-738238ECAEEA}" presName="conn2-1" presStyleLbl="parChTrans1D2" presStyleIdx="2" presStyleCnt="3"/>
      <dgm:spPr/>
      <dgm:t>
        <a:bodyPr/>
        <a:lstStyle/>
        <a:p>
          <a:endParaRPr lang="es-EC"/>
        </a:p>
      </dgm:t>
    </dgm:pt>
    <dgm:pt modelId="{5A5765C6-F48D-4B2F-9DF4-366DA31A0D12}" type="pres">
      <dgm:prSet presAssocID="{0C7DE4D3-DD40-4AF7-B0E2-738238ECAEEA}" presName="connTx" presStyleLbl="parChTrans1D2" presStyleIdx="2" presStyleCnt="3"/>
      <dgm:spPr/>
      <dgm:t>
        <a:bodyPr/>
        <a:lstStyle/>
        <a:p>
          <a:endParaRPr lang="es-EC"/>
        </a:p>
      </dgm:t>
    </dgm:pt>
    <dgm:pt modelId="{3B28E488-5473-477E-94B1-2B5FFAA0F554}" type="pres">
      <dgm:prSet presAssocID="{C2EF3D5F-9765-4CA3-A2D0-7EBB101E7C4D}" presName="root2" presStyleCnt="0"/>
      <dgm:spPr/>
      <dgm:t>
        <a:bodyPr/>
        <a:lstStyle/>
        <a:p>
          <a:endParaRPr lang="es-EC"/>
        </a:p>
      </dgm:t>
    </dgm:pt>
    <dgm:pt modelId="{3D5DCBA2-892C-4F78-ABE4-D0824AB6DC18}" type="pres">
      <dgm:prSet presAssocID="{C2EF3D5F-9765-4CA3-A2D0-7EBB101E7C4D}" presName="LevelTwoTextNode" presStyleLbl="node2" presStyleIdx="2" presStyleCnt="3" custScaleX="176692" custScaleY="138950">
        <dgm:presLayoutVars>
          <dgm:chPref val="3"/>
        </dgm:presLayoutVars>
      </dgm:prSet>
      <dgm:spPr/>
      <dgm:t>
        <a:bodyPr/>
        <a:lstStyle/>
        <a:p>
          <a:endParaRPr lang="es-EC"/>
        </a:p>
      </dgm:t>
    </dgm:pt>
    <dgm:pt modelId="{B3239B35-21C7-417D-BE29-C6AC3C624EDD}" type="pres">
      <dgm:prSet presAssocID="{C2EF3D5F-9765-4CA3-A2D0-7EBB101E7C4D}" presName="level3hierChild" presStyleCnt="0"/>
      <dgm:spPr/>
      <dgm:t>
        <a:bodyPr/>
        <a:lstStyle/>
        <a:p>
          <a:endParaRPr lang="es-EC"/>
        </a:p>
      </dgm:t>
    </dgm:pt>
  </dgm:ptLst>
  <dgm:cxnLst>
    <dgm:cxn modelId="{5EF2DE3E-8D57-4856-87C8-E72DE4CD06B2}" srcId="{8CBE2AFF-F068-4E8F-B866-1EE2F9EF2E60}" destId="{C2EF3D5F-9765-4CA3-A2D0-7EBB101E7C4D}" srcOrd="2" destOrd="0" parTransId="{0C7DE4D3-DD40-4AF7-B0E2-738238ECAEEA}" sibTransId="{9ECC0AC7-97EE-4588-B2EC-C97B2FF21071}"/>
    <dgm:cxn modelId="{6075A043-31D6-4BE1-8142-973E02FD4F68}" type="presOf" srcId="{0C7DE4D3-DD40-4AF7-B0E2-738238ECAEEA}" destId="{721D0D19-B6A6-400F-B13C-5D419B2F9C38}" srcOrd="0" destOrd="0" presId="urn:microsoft.com/office/officeart/2008/layout/HorizontalMultiLevelHierarchy"/>
    <dgm:cxn modelId="{76596F01-5040-4D1B-A73D-401047E53ADA}" type="presOf" srcId="{25808668-95B4-4C54-AB2F-74C7E1ECEDB1}" destId="{012AE050-DD96-4584-A125-72AA70A4421D}" srcOrd="1" destOrd="0" presId="urn:microsoft.com/office/officeart/2008/layout/HorizontalMultiLevelHierarchy"/>
    <dgm:cxn modelId="{F195E67C-3270-4A4A-9D94-9D80F33C29D1}" type="presOf" srcId="{0C7DE4D3-DD40-4AF7-B0E2-738238ECAEEA}" destId="{5A5765C6-F48D-4B2F-9DF4-366DA31A0D12}" srcOrd="1" destOrd="0" presId="urn:microsoft.com/office/officeart/2008/layout/HorizontalMultiLevelHierarchy"/>
    <dgm:cxn modelId="{CA60E011-D8D8-48DB-BCCC-48CD836DD6F4}" type="presOf" srcId="{8CBE2AFF-F068-4E8F-B866-1EE2F9EF2E60}" destId="{7CDBE2E4-638E-4E61-A7BD-9C8927B588AE}" srcOrd="0" destOrd="0" presId="urn:microsoft.com/office/officeart/2008/layout/HorizontalMultiLevelHierarchy"/>
    <dgm:cxn modelId="{739DF038-E8B6-449C-A020-1A4EA50737DC}" type="presOf" srcId="{25808668-95B4-4C54-AB2F-74C7E1ECEDB1}" destId="{4D9AA54D-7D49-490A-8135-FB344B1278DD}" srcOrd="0" destOrd="0" presId="urn:microsoft.com/office/officeart/2008/layout/HorizontalMultiLevelHierarchy"/>
    <dgm:cxn modelId="{EDD1EE5E-BF0D-4B10-AB2D-71FE8E54358D}" type="presOf" srcId="{4AAA4854-B262-43DA-9C58-6304FCFCA88B}" destId="{DEC31DF1-3342-481B-924B-E25AE755F2C4}" srcOrd="1" destOrd="0" presId="urn:microsoft.com/office/officeart/2008/layout/HorizontalMultiLevelHierarchy"/>
    <dgm:cxn modelId="{B3A70494-802D-4C58-A690-F4F2B8F9D1A1}" srcId="{8CBE2AFF-F068-4E8F-B866-1EE2F9EF2E60}" destId="{C3F51F5C-DAA6-41DE-A214-0AB48291876C}" srcOrd="1" destOrd="0" parTransId="{4AAA4854-B262-43DA-9C58-6304FCFCA88B}" sibTransId="{1A3E9B90-4D7B-4140-9597-E477D63D3018}"/>
    <dgm:cxn modelId="{2BE2BA06-62F4-4582-8469-D0F30CDED419}" type="presOf" srcId="{3634B748-9AA6-4007-A2D4-E33D8BCAB680}" destId="{19A05FAA-2171-41FD-A42D-2BDA58184657}" srcOrd="0" destOrd="0" presId="urn:microsoft.com/office/officeart/2008/layout/HorizontalMultiLevelHierarchy"/>
    <dgm:cxn modelId="{0B374A7E-F7D0-40CF-AC22-37A6C1064327}" type="presOf" srcId="{4AAA4854-B262-43DA-9C58-6304FCFCA88B}" destId="{1A6D78FC-759E-41D5-A402-118504ACFB6E}" srcOrd="0" destOrd="0" presId="urn:microsoft.com/office/officeart/2008/layout/HorizontalMultiLevelHierarchy"/>
    <dgm:cxn modelId="{66209E81-6193-4415-B2AB-4739C43F851A}" srcId="{3634B748-9AA6-4007-A2D4-E33D8BCAB680}" destId="{8CBE2AFF-F068-4E8F-B866-1EE2F9EF2E60}" srcOrd="0" destOrd="0" parTransId="{A8461BE8-2AD2-4713-8F99-2B3CC12C2613}" sibTransId="{436E94BE-94A1-451E-8368-4045B1886733}"/>
    <dgm:cxn modelId="{D3DDD15B-BEBA-4952-BFC7-F755E198C8E2}" srcId="{8CBE2AFF-F068-4E8F-B866-1EE2F9EF2E60}" destId="{EB815087-E4A7-4C07-A8C0-8F729771E935}" srcOrd="0" destOrd="0" parTransId="{25808668-95B4-4C54-AB2F-74C7E1ECEDB1}" sibTransId="{9C68C171-8F4A-4441-B06C-FAD7E2CD0C5C}"/>
    <dgm:cxn modelId="{3D88ED69-948D-48D2-BC2C-3A7C08D68602}" type="presOf" srcId="{C2EF3D5F-9765-4CA3-A2D0-7EBB101E7C4D}" destId="{3D5DCBA2-892C-4F78-ABE4-D0824AB6DC18}" srcOrd="0" destOrd="0" presId="urn:microsoft.com/office/officeart/2008/layout/HorizontalMultiLevelHierarchy"/>
    <dgm:cxn modelId="{9B4F3EB1-BFDF-4992-BA0F-5FEACBA79CB5}" type="presOf" srcId="{C3F51F5C-DAA6-41DE-A214-0AB48291876C}" destId="{9F65D6C4-8A4A-400E-BA4F-B1C4B8207BAB}" srcOrd="0" destOrd="0" presId="urn:microsoft.com/office/officeart/2008/layout/HorizontalMultiLevelHierarchy"/>
    <dgm:cxn modelId="{D1F3B979-9ED0-4E3C-B596-34F85F381ADF}" type="presOf" srcId="{EB815087-E4A7-4C07-A8C0-8F729771E935}" destId="{AA8F5A96-BF76-4058-8E66-F3B5FF7DC14C}" srcOrd="0" destOrd="0" presId="urn:microsoft.com/office/officeart/2008/layout/HorizontalMultiLevelHierarchy"/>
    <dgm:cxn modelId="{8915737C-47CD-4407-9DA9-C98AAFAD1E4D}" type="presParOf" srcId="{19A05FAA-2171-41FD-A42D-2BDA58184657}" destId="{3EAA78D0-DA3B-485A-99B1-9B60A88041FC}" srcOrd="0" destOrd="0" presId="urn:microsoft.com/office/officeart/2008/layout/HorizontalMultiLevelHierarchy"/>
    <dgm:cxn modelId="{A6A9014C-8B9C-4FE8-A5D9-54C72FB30A86}" type="presParOf" srcId="{3EAA78D0-DA3B-485A-99B1-9B60A88041FC}" destId="{7CDBE2E4-638E-4E61-A7BD-9C8927B588AE}" srcOrd="0" destOrd="0" presId="urn:microsoft.com/office/officeart/2008/layout/HorizontalMultiLevelHierarchy"/>
    <dgm:cxn modelId="{61F8F908-19A3-4717-9B2A-0B9D5E142ECC}" type="presParOf" srcId="{3EAA78D0-DA3B-485A-99B1-9B60A88041FC}" destId="{99197531-1CBF-4F3D-8FD9-94407C5AD021}" srcOrd="1" destOrd="0" presId="urn:microsoft.com/office/officeart/2008/layout/HorizontalMultiLevelHierarchy"/>
    <dgm:cxn modelId="{99804948-A1CE-47DC-BEEA-4B1498C4EDBC}" type="presParOf" srcId="{99197531-1CBF-4F3D-8FD9-94407C5AD021}" destId="{4D9AA54D-7D49-490A-8135-FB344B1278DD}" srcOrd="0" destOrd="0" presId="urn:microsoft.com/office/officeart/2008/layout/HorizontalMultiLevelHierarchy"/>
    <dgm:cxn modelId="{2EFE203D-CA3B-438C-8E73-C9CC01ACB879}" type="presParOf" srcId="{4D9AA54D-7D49-490A-8135-FB344B1278DD}" destId="{012AE050-DD96-4584-A125-72AA70A4421D}" srcOrd="0" destOrd="0" presId="urn:microsoft.com/office/officeart/2008/layout/HorizontalMultiLevelHierarchy"/>
    <dgm:cxn modelId="{18568FF9-7442-4891-AA07-248CD167A854}" type="presParOf" srcId="{99197531-1CBF-4F3D-8FD9-94407C5AD021}" destId="{1A37DE42-6AE2-4892-BF41-125596227A40}" srcOrd="1" destOrd="0" presId="urn:microsoft.com/office/officeart/2008/layout/HorizontalMultiLevelHierarchy"/>
    <dgm:cxn modelId="{80269535-F205-44D8-AC52-86E19D26DD43}" type="presParOf" srcId="{1A37DE42-6AE2-4892-BF41-125596227A40}" destId="{AA8F5A96-BF76-4058-8E66-F3B5FF7DC14C}" srcOrd="0" destOrd="0" presId="urn:microsoft.com/office/officeart/2008/layout/HorizontalMultiLevelHierarchy"/>
    <dgm:cxn modelId="{20664393-70F5-4AA3-8A3E-1E2F618E7268}" type="presParOf" srcId="{1A37DE42-6AE2-4892-BF41-125596227A40}" destId="{698207CC-AA33-4ABA-9E2C-0A8A3C54EB7F}" srcOrd="1" destOrd="0" presId="urn:microsoft.com/office/officeart/2008/layout/HorizontalMultiLevelHierarchy"/>
    <dgm:cxn modelId="{50634A11-0F57-4B78-9763-A2AF65579BD6}" type="presParOf" srcId="{99197531-1CBF-4F3D-8FD9-94407C5AD021}" destId="{1A6D78FC-759E-41D5-A402-118504ACFB6E}" srcOrd="2" destOrd="0" presId="urn:microsoft.com/office/officeart/2008/layout/HorizontalMultiLevelHierarchy"/>
    <dgm:cxn modelId="{FC9441AC-5A49-404B-A20C-F64D229659D7}" type="presParOf" srcId="{1A6D78FC-759E-41D5-A402-118504ACFB6E}" destId="{DEC31DF1-3342-481B-924B-E25AE755F2C4}" srcOrd="0" destOrd="0" presId="urn:microsoft.com/office/officeart/2008/layout/HorizontalMultiLevelHierarchy"/>
    <dgm:cxn modelId="{3FB003DD-327D-446C-9410-718A4FCF45AF}" type="presParOf" srcId="{99197531-1CBF-4F3D-8FD9-94407C5AD021}" destId="{C45ACA24-4168-4E7F-AA13-42BEF1549889}" srcOrd="3" destOrd="0" presId="urn:microsoft.com/office/officeart/2008/layout/HorizontalMultiLevelHierarchy"/>
    <dgm:cxn modelId="{55893D19-EA28-4F9C-84D8-8EBEE95A87E0}" type="presParOf" srcId="{C45ACA24-4168-4E7F-AA13-42BEF1549889}" destId="{9F65D6C4-8A4A-400E-BA4F-B1C4B8207BAB}" srcOrd="0" destOrd="0" presId="urn:microsoft.com/office/officeart/2008/layout/HorizontalMultiLevelHierarchy"/>
    <dgm:cxn modelId="{9475D1E0-6159-4CC5-A806-C2BD2DF009CD}" type="presParOf" srcId="{C45ACA24-4168-4E7F-AA13-42BEF1549889}" destId="{7E97566B-55CA-4F72-9101-E14BE8C5BDEF}" srcOrd="1" destOrd="0" presId="urn:microsoft.com/office/officeart/2008/layout/HorizontalMultiLevelHierarchy"/>
    <dgm:cxn modelId="{FB449718-510A-4C1E-887F-F5ABF8636F52}" type="presParOf" srcId="{99197531-1CBF-4F3D-8FD9-94407C5AD021}" destId="{721D0D19-B6A6-400F-B13C-5D419B2F9C38}" srcOrd="4" destOrd="0" presId="urn:microsoft.com/office/officeart/2008/layout/HorizontalMultiLevelHierarchy"/>
    <dgm:cxn modelId="{933EDC8C-8DE5-4F93-81AB-F952F5EF5CC8}" type="presParOf" srcId="{721D0D19-B6A6-400F-B13C-5D419B2F9C38}" destId="{5A5765C6-F48D-4B2F-9DF4-366DA31A0D12}" srcOrd="0" destOrd="0" presId="urn:microsoft.com/office/officeart/2008/layout/HorizontalMultiLevelHierarchy"/>
    <dgm:cxn modelId="{060D786D-12BB-4F8D-ABC1-2C13EC5A990E}" type="presParOf" srcId="{99197531-1CBF-4F3D-8FD9-94407C5AD021}" destId="{3B28E488-5473-477E-94B1-2B5FFAA0F554}" srcOrd="5" destOrd="0" presId="urn:microsoft.com/office/officeart/2008/layout/HorizontalMultiLevelHierarchy"/>
    <dgm:cxn modelId="{9419CF7E-7E84-42DC-8281-D69698F54823}" type="presParOf" srcId="{3B28E488-5473-477E-94B1-2B5FFAA0F554}" destId="{3D5DCBA2-892C-4F78-ABE4-D0824AB6DC18}" srcOrd="0" destOrd="0" presId="urn:microsoft.com/office/officeart/2008/layout/HorizontalMultiLevelHierarchy"/>
    <dgm:cxn modelId="{7DD4CA97-2D60-48E8-BB17-35CDBE79B7CA}" type="presParOf" srcId="{3B28E488-5473-477E-94B1-2B5FFAA0F554}" destId="{B3239B35-21C7-417D-BE29-C6AC3C624ED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4F4780-0E8D-4ECD-98A7-89F06DA26141}" type="doc">
      <dgm:prSet loTypeId="urn:microsoft.com/office/officeart/2008/layout/HorizontalMultiLevelHierarchy" loCatId="hierarchy" qsTypeId="urn:microsoft.com/office/officeart/2005/8/quickstyle/simple1" qsCatId="simple" csTypeId="urn:microsoft.com/office/officeart/2005/8/colors/accent3_1" csCatId="accent3" phldr="1"/>
      <dgm:spPr/>
      <dgm:t>
        <a:bodyPr/>
        <a:lstStyle/>
        <a:p>
          <a:endParaRPr lang="es-EC"/>
        </a:p>
      </dgm:t>
    </dgm:pt>
    <dgm:pt modelId="{838261C1-8F08-4882-A3AF-DD1D8AFF31AB}">
      <dgm:prSet phldrT="[Texto]" custT="1"/>
      <dgm:spPr/>
      <dgm:t>
        <a:bodyPr/>
        <a:lstStyle/>
        <a:p>
          <a:pPr algn="just"/>
          <a:r>
            <a:rPr lang="es-EC" sz="1400" b="1" dirty="0" smtClean="0"/>
            <a:t>El eje número 2: Economía al servicio de la sociedad. </a:t>
          </a:r>
          <a:endParaRPr lang="es-EC" sz="1400" b="1" dirty="0"/>
        </a:p>
      </dgm:t>
    </dgm:pt>
    <dgm:pt modelId="{7F14E1D2-5C63-4128-8394-362B6A2F3762}" type="parTrans" cxnId="{5B821570-2864-495F-9680-0EA854D6E080}">
      <dgm:prSet/>
      <dgm:spPr/>
      <dgm:t>
        <a:bodyPr/>
        <a:lstStyle/>
        <a:p>
          <a:endParaRPr lang="es-EC"/>
        </a:p>
      </dgm:t>
    </dgm:pt>
    <dgm:pt modelId="{73A562FE-41CD-4121-8A1C-FA1A95E95BC4}" type="sibTrans" cxnId="{5B821570-2864-495F-9680-0EA854D6E080}">
      <dgm:prSet/>
      <dgm:spPr/>
      <dgm:t>
        <a:bodyPr/>
        <a:lstStyle/>
        <a:p>
          <a:endParaRPr lang="es-EC"/>
        </a:p>
      </dgm:t>
    </dgm:pt>
    <dgm:pt modelId="{700CFACF-B111-4330-84ED-4AFA255D94EA}">
      <dgm:prSet custT="1"/>
      <dgm:spPr/>
      <dgm:t>
        <a:bodyPr/>
        <a:lstStyle/>
        <a:p>
          <a:pPr algn="just"/>
          <a:r>
            <a:rPr lang="es-EC" sz="1400" b="1" dirty="0" smtClean="0"/>
            <a:t>Objetivo 4: Consolidad la sostenibilidad del sistema económico social y solidario, y afianzar la dolarización. Fundamento. </a:t>
          </a:r>
        </a:p>
        <a:p>
          <a:pPr algn="just"/>
          <a:endParaRPr lang="es-EC" sz="1400" b="1" dirty="0" smtClean="0"/>
        </a:p>
      </dgm:t>
    </dgm:pt>
    <dgm:pt modelId="{3C620027-B6AD-4322-A13C-3244CEA8CDF8}" type="parTrans" cxnId="{A5E8918A-4D07-4A88-AF72-79E905974E0A}">
      <dgm:prSet/>
      <dgm:spPr/>
      <dgm:t>
        <a:bodyPr/>
        <a:lstStyle/>
        <a:p>
          <a:endParaRPr lang="es-EC"/>
        </a:p>
      </dgm:t>
    </dgm:pt>
    <dgm:pt modelId="{DFEDF9E6-3D9C-4ACF-8D60-BA20B6066027}" type="sibTrans" cxnId="{A5E8918A-4D07-4A88-AF72-79E905974E0A}">
      <dgm:prSet/>
      <dgm:spPr/>
      <dgm:t>
        <a:bodyPr/>
        <a:lstStyle/>
        <a:p>
          <a:endParaRPr lang="es-EC"/>
        </a:p>
      </dgm:t>
    </dgm:pt>
    <dgm:pt modelId="{AFD35055-90B2-4DBF-BF22-4BDAC897042B}">
      <dgm:prSet phldrT="[Texto]" custT="1"/>
      <dgm:spPr/>
      <dgm:t>
        <a:bodyPr/>
        <a:lstStyle/>
        <a:p>
          <a:r>
            <a:rPr lang="es-EC" sz="1800" b="1" dirty="0" smtClean="0"/>
            <a:t>Plan Nacional de Desarrollo 2017 – 2021. Toda Una Vida.</a:t>
          </a:r>
          <a:endParaRPr lang="es-EC" sz="1800" dirty="0"/>
        </a:p>
      </dgm:t>
    </dgm:pt>
    <dgm:pt modelId="{01FF3233-A301-407F-BCD0-FAC1430DEEED}" type="sibTrans" cxnId="{852E2D62-6500-4120-A932-2B662354CE1A}">
      <dgm:prSet/>
      <dgm:spPr/>
      <dgm:t>
        <a:bodyPr/>
        <a:lstStyle/>
        <a:p>
          <a:endParaRPr lang="es-EC"/>
        </a:p>
      </dgm:t>
    </dgm:pt>
    <dgm:pt modelId="{CBE3FE9C-F872-4207-A16F-DE971954E3B2}" type="parTrans" cxnId="{852E2D62-6500-4120-A932-2B662354CE1A}">
      <dgm:prSet/>
      <dgm:spPr/>
      <dgm:t>
        <a:bodyPr/>
        <a:lstStyle/>
        <a:p>
          <a:endParaRPr lang="es-EC"/>
        </a:p>
      </dgm:t>
    </dgm:pt>
    <dgm:pt modelId="{B0BA63BF-2393-4647-B357-036F1AF0451F}" type="pres">
      <dgm:prSet presAssocID="{A14F4780-0E8D-4ECD-98A7-89F06DA26141}" presName="Name0" presStyleCnt="0">
        <dgm:presLayoutVars>
          <dgm:chPref val="1"/>
          <dgm:dir/>
          <dgm:animOne val="branch"/>
          <dgm:animLvl val="lvl"/>
          <dgm:resizeHandles val="exact"/>
        </dgm:presLayoutVars>
      </dgm:prSet>
      <dgm:spPr/>
      <dgm:t>
        <a:bodyPr/>
        <a:lstStyle/>
        <a:p>
          <a:endParaRPr lang="es-EC"/>
        </a:p>
      </dgm:t>
    </dgm:pt>
    <dgm:pt modelId="{FF37F520-761C-47B8-A3FB-A24C958C9AD5}" type="pres">
      <dgm:prSet presAssocID="{AFD35055-90B2-4DBF-BF22-4BDAC897042B}" presName="root1" presStyleCnt="0"/>
      <dgm:spPr/>
      <dgm:t>
        <a:bodyPr/>
        <a:lstStyle/>
        <a:p>
          <a:endParaRPr lang="es-EC"/>
        </a:p>
      </dgm:t>
    </dgm:pt>
    <dgm:pt modelId="{42F2198A-F257-4DE5-9A63-4203F193EC10}" type="pres">
      <dgm:prSet presAssocID="{AFD35055-90B2-4DBF-BF22-4BDAC897042B}" presName="LevelOneTextNode" presStyleLbl="node0" presStyleIdx="0" presStyleCnt="1" custLinFactNeighborY="1426">
        <dgm:presLayoutVars>
          <dgm:chPref val="3"/>
        </dgm:presLayoutVars>
      </dgm:prSet>
      <dgm:spPr/>
      <dgm:t>
        <a:bodyPr/>
        <a:lstStyle/>
        <a:p>
          <a:endParaRPr lang="es-EC"/>
        </a:p>
      </dgm:t>
    </dgm:pt>
    <dgm:pt modelId="{9971F38B-6199-4341-A4A2-79915390D895}" type="pres">
      <dgm:prSet presAssocID="{AFD35055-90B2-4DBF-BF22-4BDAC897042B}" presName="level2hierChild" presStyleCnt="0"/>
      <dgm:spPr/>
      <dgm:t>
        <a:bodyPr/>
        <a:lstStyle/>
        <a:p>
          <a:endParaRPr lang="es-EC"/>
        </a:p>
      </dgm:t>
    </dgm:pt>
    <dgm:pt modelId="{A4AADE04-5548-486B-AE6D-04FB11EE716C}" type="pres">
      <dgm:prSet presAssocID="{7F14E1D2-5C63-4128-8394-362B6A2F3762}" presName="conn2-1" presStyleLbl="parChTrans1D2" presStyleIdx="0" presStyleCnt="2"/>
      <dgm:spPr/>
      <dgm:t>
        <a:bodyPr/>
        <a:lstStyle/>
        <a:p>
          <a:endParaRPr lang="es-EC"/>
        </a:p>
      </dgm:t>
    </dgm:pt>
    <dgm:pt modelId="{A737FC1E-76CB-48CA-98DF-1B71A611E122}" type="pres">
      <dgm:prSet presAssocID="{7F14E1D2-5C63-4128-8394-362B6A2F3762}" presName="connTx" presStyleLbl="parChTrans1D2" presStyleIdx="0" presStyleCnt="2"/>
      <dgm:spPr/>
      <dgm:t>
        <a:bodyPr/>
        <a:lstStyle/>
        <a:p>
          <a:endParaRPr lang="es-EC"/>
        </a:p>
      </dgm:t>
    </dgm:pt>
    <dgm:pt modelId="{4646AC71-8688-4AAD-9196-0B95F43A4BAD}" type="pres">
      <dgm:prSet presAssocID="{838261C1-8F08-4882-A3AF-DD1D8AFF31AB}" presName="root2" presStyleCnt="0"/>
      <dgm:spPr/>
      <dgm:t>
        <a:bodyPr/>
        <a:lstStyle/>
        <a:p>
          <a:endParaRPr lang="es-EC"/>
        </a:p>
      </dgm:t>
    </dgm:pt>
    <dgm:pt modelId="{39C0202F-FA84-49C5-AADB-FCA6B18A3C32}" type="pres">
      <dgm:prSet presAssocID="{838261C1-8F08-4882-A3AF-DD1D8AFF31AB}" presName="LevelTwoTextNode" presStyleLbl="node2" presStyleIdx="0" presStyleCnt="2" custScaleX="131416" custScaleY="105160" custLinFactNeighborX="-19" custLinFactNeighborY="1032">
        <dgm:presLayoutVars>
          <dgm:chPref val="3"/>
        </dgm:presLayoutVars>
      </dgm:prSet>
      <dgm:spPr/>
      <dgm:t>
        <a:bodyPr/>
        <a:lstStyle/>
        <a:p>
          <a:endParaRPr lang="es-EC"/>
        </a:p>
      </dgm:t>
    </dgm:pt>
    <dgm:pt modelId="{E90F9BB9-9756-4C1B-93EA-322588180A77}" type="pres">
      <dgm:prSet presAssocID="{838261C1-8F08-4882-A3AF-DD1D8AFF31AB}" presName="level3hierChild" presStyleCnt="0"/>
      <dgm:spPr/>
      <dgm:t>
        <a:bodyPr/>
        <a:lstStyle/>
        <a:p>
          <a:endParaRPr lang="es-EC"/>
        </a:p>
      </dgm:t>
    </dgm:pt>
    <dgm:pt modelId="{3AFA1917-6751-4907-889F-FEB0CE2F2C50}" type="pres">
      <dgm:prSet presAssocID="{3C620027-B6AD-4322-A13C-3244CEA8CDF8}" presName="conn2-1" presStyleLbl="parChTrans1D2" presStyleIdx="1" presStyleCnt="2"/>
      <dgm:spPr/>
      <dgm:t>
        <a:bodyPr/>
        <a:lstStyle/>
        <a:p>
          <a:endParaRPr lang="es-EC"/>
        </a:p>
      </dgm:t>
    </dgm:pt>
    <dgm:pt modelId="{B933B1B8-8CFC-4921-973E-7B8D7D3BA22C}" type="pres">
      <dgm:prSet presAssocID="{3C620027-B6AD-4322-A13C-3244CEA8CDF8}" presName="connTx" presStyleLbl="parChTrans1D2" presStyleIdx="1" presStyleCnt="2"/>
      <dgm:spPr/>
      <dgm:t>
        <a:bodyPr/>
        <a:lstStyle/>
        <a:p>
          <a:endParaRPr lang="es-EC"/>
        </a:p>
      </dgm:t>
    </dgm:pt>
    <dgm:pt modelId="{2BEF3E64-F0E0-4D76-8749-020D17D0FF43}" type="pres">
      <dgm:prSet presAssocID="{700CFACF-B111-4330-84ED-4AFA255D94EA}" presName="root2" presStyleCnt="0"/>
      <dgm:spPr/>
      <dgm:t>
        <a:bodyPr/>
        <a:lstStyle/>
        <a:p>
          <a:endParaRPr lang="es-EC"/>
        </a:p>
      </dgm:t>
    </dgm:pt>
    <dgm:pt modelId="{9BE6691A-EA12-4084-B6BC-C8FE66C751F9}" type="pres">
      <dgm:prSet presAssocID="{700CFACF-B111-4330-84ED-4AFA255D94EA}" presName="LevelTwoTextNode" presStyleLbl="node2" presStyleIdx="1" presStyleCnt="2" custScaleX="131416" custScaleY="127955" custLinFactNeighborY="6989">
        <dgm:presLayoutVars>
          <dgm:chPref val="3"/>
        </dgm:presLayoutVars>
      </dgm:prSet>
      <dgm:spPr/>
      <dgm:t>
        <a:bodyPr/>
        <a:lstStyle/>
        <a:p>
          <a:endParaRPr lang="es-EC"/>
        </a:p>
      </dgm:t>
    </dgm:pt>
    <dgm:pt modelId="{32141CCE-9BE2-42CD-93D5-80241D2E732D}" type="pres">
      <dgm:prSet presAssocID="{700CFACF-B111-4330-84ED-4AFA255D94EA}" presName="level3hierChild" presStyleCnt="0"/>
      <dgm:spPr/>
      <dgm:t>
        <a:bodyPr/>
        <a:lstStyle/>
        <a:p>
          <a:endParaRPr lang="es-EC"/>
        </a:p>
      </dgm:t>
    </dgm:pt>
  </dgm:ptLst>
  <dgm:cxnLst>
    <dgm:cxn modelId="{66624A8F-0026-4DA1-97A3-248411C59F1C}" type="presOf" srcId="{AFD35055-90B2-4DBF-BF22-4BDAC897042B}" destId="{42F2198A-F257-4DE5-9A63-4203F193EC10}" srcOrd="0" destOrd="0" presId="urn:microsoft.com/office/officeart/2008/layout/HorizontalMultiLevelHierarchy"/>
    <dgm:cxn modelId="{0BF30752-757D-4139-AAA0-8825A8C21989}" type="presOf" srcId="{3C620027-B6AD-4322-A13C-3244CEA8CDF8}" destId="{B933B1B8-8CFC-4921-973E-7B8D7D3BA22C}" srcOrd="1" destOrd="0" presId="urn:microsoft.com/office/officeart/2008/layout/HorizontalMultiLevelHierarchy"/>
    <dgm:cxn modelId="{A24957F3-7F6A-4A8B-8CEE-A16BE27EDBCD}" type="presOf" srcId="{7F14E1D2-5C63-4128-8394-362B6A2F3762}" destId="{A737FC1E-76CB-48CA-98DF-1B71A611E122}" srcOrd="1" destOrd="0" presId="urn:microsoft.com/office/officeart/2008/layout/HorizontalMultiLevelHierarchy"/>
    <dgm:cxn modelId="{88098D3A-B2C6-436D-AC3E-833C0C8B1887}" type="presOf" srcId="{3C620027-B6AD-4322-A13C-3244CEA8CDF8}" destId="{3AFA1917-6751-4907-889F-FEB0CE2F2C50}" srcOrd="0" destOrd="0" presId="urn:microsoft.com/office/officeart/2008/layout/HorizontalMultiLevelHierarchy"/>
    <dgm:cxn modelId="{A5E8918A-4D07-4A88-AF72-79E905974E0A}" srcId="{AFD35055-90B2-4DBF-BF22-4BDAC897042B}" destId="{700CFACF-B111-4330-84ED-4AFA255D94EA}" srcOrd="1" destOrd="0" parTransId="{3C620027-B6AD-4322-A13C-3244CEA8CDF8}" sibTransId="{DFEDF9E6-3D9C-4ACF-8D60-BA20B6066027}"/>
    <dgm:cxn modelId="{B7CFEC5D-91DB-4E66-AA60-A4AD99F780F2}" type="presOf" srcId="{7F14E1D2-5C63-4128-8394-362B6A2F3762}" destId="{A4AADE04-5548-486B-AE6D-04FB11EE716C}" srcOrd="0" destOrd="0" presId="urn:microsoft.com/office/officeart/2008/layout/HorizontalMultiLevelHierarchy"/>
    <dgm:cxn modelId="{680538D8-7ABE-4FE8-8725-8CEA257369E7}" type="presOf" srcId="{700CFACF-B111-4330-84ED-4AFA255D94EA}" destId="{9BE6691A-EA12-4084-B6BC-C8FE66C751F9}" srcOrd="0" destOrd="0" presId="urn:microsoft.com/office/officeart/2008/layout/HorizontalMultiLevelHierarchy"/>
    <dgm:cxn modelId="{C76F89F3-4C3F-4CC7-89E1-467693182B6B}" type="presOf" srcId="{A14F4780-0E8D-4ECD-98A7-89F06DA26141}" destId="{B0BA63BF-2393-4647-B357-036F1AF0451F}" srcOrd="0" destOrd="0" presId="urn:microsoft.com/office/officeart/2008/layout/HorizontalMultiLevelHierarchy"/>
    <dgm:cxn modelId="{852E2D62-6500-4120-A932-2B662354CE1A}" srcId="{A14F4780-0E8D-4ECD-98A7-89F06DA26141}" destId="{AFD35055-90B2-4DBF-BF22-4BDAC897042B}" srcOrd="0" destOrd="0" parTransId="{CBE3FE9C-F872-4207-A16F-DE971954E3B2}" sibTransId="{01FF3233-A301-407F-BCD0-FAC1430DEEED}"/>
    <dgm:cxn modelId="{5B821570-2864-495F-9680-0EA854D6E080}" srcId="{AFD35055-90B2-4DBF-BF22-4BDAC897042B}" destId="{838261C1-8F08-4882-A3AF-DD1D8AFF31AB}" srcOrd="0" destOrd="0" parTransId="{7F14E1D2-5C63-4128-8394-362B6A2F3762}" sibTransId="{73A562FE-41CD-4121-8A1C-FA1A95E95BC4}"/>
    <dgm:cxn modelId="{59B153FB-59CA-4301-B2C8-83E8F8A94907}" type="presOf" srcId="{838261C1-8F08-4882-A3AF-DD1D8AFF31AB}" destId="{39C0202F-FA84-49C5-AADB-FCA6B18A3C32}" srcOrd="0" destOrd="0" presId="urn:microsoft.com/office/officeart/2008/layout/HorizontalMultiLevelHierarchy"/>
    <dgm:cxn modelId="{756851E8-F6C5-4075-961B-C4868A94A6F8}" type="presParOf" srcId="{B0BA63BF-2393-4647-B357-036F1AF0451F}" destId="{FF37F520-761C-47B8-A3FB-A24C958C9AD5}" srcOrd="0" destOrd="0" presId="urn:microsoft.com/office/officeart/2008/layout/HorizontalMultiLevelHierarchy"/>
    <dgm:cxn modelId="{D2807E0C-BCBE-4861-831C-E5419D2A5EF8}" type="presParOf" srcId="{FF37F520-761C-47B8-A3FB-A24C958C9AD5}" destId="{42F2198A-F257-4DE5-9A63-4203F193EC10}" srcOrd="0" destOrd="0" presId="urn:microsoft.com/office/officeart/2008/layout/HorizontalMultiLevelHierarchy"/>
    <dgm:cxn modelId="{107BF602-39CA-4BB4-B83A-828AEB096CF9}" type="presParOf" srcId="{FF37F520-761C-47B8-A3FB-A24C958C9AD5}" destId="{9971F38B-6199-4341-A4A2-79915390D895}" srcOrd="1" destOrd="0" presId="urn:microsoft.com/office/officeart/2008/layout/HorizontalMultiLevelHierarchy"/>
    <dgm:cxn modelId="{38B0CAB7-E031-489E-8E47-60B74DD76A9C}" type="presParOf" srcId="{9971F38B-6199-4341-A4A2-79915390D895}" destId="{A4AADE04-5548-486B-AE6D-04FB11EE716C}" srcOrd="0" destOrd="0" presId="urn:microsoft.com/office/officeart/2008/layout/HorizontalMultiLevelHierarchy"/>
    <dgm:cxn modelId="{00A77FA2-3292-4B32-9CC4-A9E3DC8C55E4}" type="presParOf" srcId="{A4AADE04-5548-486B-AE6D-04FB11EE716C}" destId="{A737FC1E-76CB-48CA-98DF-1B71A611E122}" srcOrd="0" destOrd="0" presId="urn:microsoft.com/office/officeart/2008/layout/HorizontalMultiLevelHierarchy"/>
    <dgm:cxn modelId="{01194246-BCBF-4F92-A1BE-14BFB44BB4E2}" type="presParOf" srcId="{9971F38B-6199-4341-A4A2-79915390D895}" destId="{4646AC71-8688-4AAD-9196-0B95F43A4BAD}" srcOrd="1" destOrd="0" presId="urn:microsoft.com/office/officeart/2008/layout/HorizontalMultiLevelHierarchy"/>
    <dgm:cxn modelId="{E175CF87-FEF0-4D57-AAF2-9E43200C895A}" type="presParOf" srcId="{4646AC71-8688-4AAD-9196-0B95F43A4BAD}" destId="{39C0202F-FA84-49C5-AADB-FCA6B18A3C32}" srcOrd="0" destOrd="0" presId="urn:microsoft.com/office/officeart/2008/layout/HorizontalMultiLevelHierarchy"/>
    <dgm:cxn modelId="{8DF81266-3B69-41F4-A79D-DB3A4AA3F773}" type="presParOf" srcId="{4646AC71-8688-4AAD-9196-0B95F43A4BAD}" destId="{E90F9BB9-9756-4C1B-93EA-322588180A77}" srcOrd="1" destOrd="0" presId="urn:microsoft.com/office/officeart/2008/layout/HorizontalMultiLevelHierarchy"/>
    <dgm:cxn modelId="{E9FE863C-0091-4AC3-BA76-9854F5CC9847}" type="presParOf" srcId="{9971F38B-6199-4341-A4A2-79915390D895}" destId="{3AFA1917-6751-4907-889F-FEB0CE2F2C50}" srcOrd="2" destOrd="0" presId="urn:microsoft.com/office/officeart/2008/layout/HorizontalMultiLevelHierarchy"/>
    <dgm:cxn modelId="{9C81461D-107E-4FE1-B5B7-70FF789747FB}" type="presParOf" srcId="{3AFA1917-6751-4907-889F-FEB0CE2F2C50}" destId="{B933B1B8-8CFC-4921-973E-7B8D7D3BA22C}" srcOrd="0" destOrd="0" presId="urn:microsoft.com/office/officeart/2008/layout/HorizontalMultiLevelHierarchy"/>
    <dgm:cxn modelId="{8B486A2A-FE01-480A-B789-940E913DFDA9}" type="presParOf" srcId="{9971F38B-6199-4341-A4A2-79915390D895}" destId="{2BEF3E64-F0E0-4D76-8749-020D17D0FF43}" srcOrd="3" destOrd="0" presId="urn:microsoft.com/office/officeart/2008/layout/HorizontalMultiLevelHierarchy"/>
    <dgm:cxn modelId="{CED125AE-91EE-4881-9809-0493F9B171A8}" type="presParOf" srcId="{2BEF3E64-F0E0-4D76-8749-020D17D0FF43}" destId="{9BE6691A-EA12-4084-B6BC-C8FE66C751F9}" srcOrd="0" destOrd="0" presId="urn:microsoft.com/office/officeart/2008/layout/HorizontalMultiLevelHierarchy"/>
    <dgm:cxn modelId="{863322F7-E86F-4E22-812C-FD16E8163071}" type="presParOf" srcId="{2BEF3E64-F0E0-4D76-8749-020D17D0FF43}" destId="{32141CCE-9BE2-42CD-93D5-80241D2E732D}" srcOrd="1" destOrd="0" presId="urn:microsoft.com/office/officeart/2008/layout/HorizontalMultiLevelHierarchy"/>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E8F4F3-5AD0-4464-AF4A-14F120A6C183}" type="doc">
      <dgm:prSet loTypeId="urn:microsoft.com/office/officeart/2005/8/layout/default" loCatId="list" qsTypeId="urn:microsoft.com/office/officeart/2005/8/quickstyle/simple2" qsCatId="simple" csTypeId="urn:microsoft.com/office/officeart/2005/8/colors/accent3_1" csCatId="accent3" phldr="1"/>
      <dgm:spPr/>
      <dgm:t>
        <a:bodyPr/>
        <a:lstStyle/>
        <a:p>
          <a:endParaRPr lang="es-EC"/>
        </a:p>
      </dgm:t>
    </dgm:pt>
    <dgm:pt modelId="{8CE06257-226E-4B19-BC70-6010C52DA301}">
      <dgm:prSet phldrT="[Texto]"/>
      <dgm:spPr/>
      <dgm:t>
        <a:bodyPr/>
        <a:lstStyle/>
        <a:p>
          <a:r>
            <a:rPr lang="es-EC" b="1" dirty="0" smtClean="0">
              <a:effectLst>
                <a:outerShdw blurRad="38100" dist="38100" dir="2700000" algn="tl">
                  <a:srgbClr val="000000">
                    <a:alpha val="43137"/>
                  </a:srgbClr>
                </a:outerShdw>
              </a:effectLst>
            </a:rPr>
            <a:t>Histórico – lógico </a:t>
          </a:r>
          <a:endParaRPr lang="es-EC" b="1" dirty="0" smtClean="0">
            <a:effectLst>
              <a:outerShdw blurRad="38100" dist="38100" dir="2700000" algn="tl">
                <a:srgbClr val="000000">
                  <a:alpha val="43137"/>
                </a:srgbClr>
              </a:outerShdw>
            </a:effectLst>
          </a:endParaRPr>
        </a:p>
        <a:p>
          <a:r>
            <a:rPr lang="es-EC" b="0" dirty="0" smtClean="0"/>
            <a:t>Análisis  comparativo histórico del impacto del microcrédito en el desarrollo de los microcréditos. </a:t>
          </a:r>
          <a:endParaRPr lang="es-EC" b="0" dirty="0"/>
        </a:p>
      </dgm:t>
    </dgm:pt>
    <dgm:pt modelId="{ABD163FE-8285-44E9-9615-523C0C7875B4}" type="parTrans" cxnId="{E9854FDC-485D-42A0-AD17-E6E4FA3FA0A2}">
      <dgm:prSet/>
      <dgm:spPr/>
      <dgm:t>
        <a:bodyPr/>
        <a:lstStyle/>
        <a:p>
          <a:endParaRPr lang="es-EC"/>
        </a:p>
      </dgm:t>
    </dgm:pt>
    <dgm:pt modelId="{67892243-BD9A-4F0D-9343-136919E0F3E7}" type="sibTrans" cxnId="{E9854FDC-485D-42A0-AD17-E6E4FA3FA0A2}">
      <dgm:prSet/>
      <dgm:spPr/>
      <dgm:t>
        <a:bodyPr/>
        <a:lstStyle/>
        <a:p>
          <a:endParaRPr lang="es-EC"/>
        </a:p>
      </dgm:t>
    </dgm:pt>
    <dgm:pt modelId="{54C817A6-8879-4394-AB45-5FDE7FCCB0E5}">
      <dgm:prSet phldrT="[Texto]"/>
      <dgm:spPr/>
      <dgm:t>
        <a:bodyPr/>
        <a:lstStyle/>
        <a:p>
          <a:r>
            <a:rPr lang="es-EC" b="1" dirty="0" smtClean="0">
              <a:effectLst>
                <a:outerShdw blurRad="38100" dist="38100" dir="2700000" algn="tl">
                  <a:srgbClr val="000000">
                    <a:alpha val="43137"/>
                  </a:srgbClr>
                </a:outerShdw>
              </a:effectLst>
            </a:rPr>
            <a:t>Analítico </a:t>
          </a:r>
          <a:r>
            <a:rPr lang="es-EC" b="1" dirty="0" smtClean="0">
              <a:effectLst>
                <a:outerShdw blurRad="38100" dist="38100" dir="2700000" algn="tl">
                  <a:srgbClr val="000000">
                    <a:alpha val="43137"/>
                  </a:srgbClr>
                </a:outerShdw>
              </a:effectLst>
            </a:rPr>
            <a:t>Sintético</a:t>
          </a:r>
        </a:p>
        <a:p>
          <a:r>
            <a:rPr lang="es-EC" b="0" dirty="0" smtClean="0"/>
            <a:t>Valorar el desarrollo micro empresarial una vez obtenido el microcrédito.</a:t>
          </a:r>
        </a:p>
        <a:p>
          <a:endParaRPr lang="es-EC" dirty="0"/>
        </a:p>
      </dgm:t>
    </dgm:pt>
    <dgm:pt modelId="{6A40F2B9-005A-4BC8-8418-6A6EB6DA919C}" type="parTrans" cxnId="{92ACC0FF-6B96-4067-A250-23EECB590248}">
      <dgm:prSet/>
      <dgm:spPr/>
      <dgm:t>
        <a:bodyPr/>
        <a:lstStyle/>
        <a:p>
          <a:endParaRPr lang="es-EC"/>
        </a:p>
      </dgm:t>
    </dgm:pt>
    <dgm:pt modelId="{AA8F5DF7-9EF2-4813-8B22-8C62FB5B9E8C}" type="sibTrans" cxnId="{92ACC0FF-6B96-4067-A250-23EECB590248}">
      <dgm:prSet/>
      <dgm:spPr/>
      <dgm:t>
        <a:bodyPr/>
        <a:lstStyle/>
        <a:p>
          <a:endParaRPr lang="es-EC"/>
        </a:p>
      </dgm:t>
    </dgm:pt>
    <dgm:pt modelId="{4D64AB90-056A-4587-9EA8-D13D34FBDCE3}">
      <dgm:prSet phldrT="[Texto]"/>
      <dgm:spPr/>
      <dgm:t>
        <a:bodyPr/>
        <a:lstStyle/>
        <a:p>
          <a:r>
            <a:rPr lang="es-EC" b="1" dirty="0" smtClean="0">
              <a:effectLst>
                <a:outerShdw blurRad="38100" dist="38100" dir="2700000" algn="tl">
                  <a:srgbClr val="000000">
                    <a:alpha val="43137"/>
                  </a:srgbClr>
                </a:outerShdw>
              </a:effectLst>
            </a:rPr>
            <a:t>Dialéctico</a:t>
          </a:r>
        </a:p>
        <a:p>
          <a:r>
            <a:rPr lang="es-EC" b="0" dirty="0" smtClean="0"/>
            <a:t>Ha evolucionado el pequeño negocio a través de la historia.</a:t>
          </a:r>
          <a:endParaRPr lang="es-EC" b="0" dirty="0"/>
        </a:p>
      </dgm:t>
    </dgm:pt>
    <dgm:pt modelId="{876B8CF0-DC3A-459D-9C6D-FB5D42F80E93}" type="parTrans" cxnId="{ECA40019-530D-46A1-B08A-FCE9BD3AD4B5}">
      <dgm:prSet/>
      <dgm:spPr/>
      <dgm:t>
        <a:bodyPr/>
        <a:lstStyle/>
        <a:p>
          <a:endParaRPr lang="es-EC"/>
        </a:p>
      </dgm:t>
    </dgm:pt>
    <dgm:pt modelId="{717B21CA-794C-45C8-BB90-0939E8FCB890}" type="sibTrans" cxnId="{ECA40019-530D-46A1-B08A-FCE9BD3AD4B5}">
      <dgm:prSet/>
      <dgm:spPr/>
      <dgm:t>
        <a:bodyPr/>
        <a:lstStyle/>
        <a:p>
          <a:endParaRPr lang="es-EC"/>
        </a:p>
      </dgm:t>
    </dgm:pt>
    <dgm:pt modelId="{B2391445-0498-4F08-851A-B6CE2D215542}">
      <dgm:prSet phldrT="[Texto]"/>
      <dgm:spPr/>
      <dgm:t>
        <a:bodyPr/>
        <a:lstStyle/>
        <a:p>
          <a:r>
            <a:rPr lang="es-EC" b="1" dirty="0" smtClean="0">
              <a:effectLst>
                <a:outerShdw blurRad="38100" dist="38100" dir="2700000" algn="tl">
                  <a:srgbClr val="000000">
                    <a:alpha val="43137"/>
                  </a:srgbClr>
                </a:outerShdw>
              </a:effectLst>
            </a:rPr>
            <a:t>Hipotético – </a:t>
          </a:r>
          <a:r>
            <a:rPr lang="es-EC" b="1" dirty="0" smtClean="0">
              <a:effectLst>
                <a:outerShdw blurRad="38100" dist="38100" dir="2700000" algn="tl">
                  <a:srgbClr val="000000">
                    <a:alpha val="43137"/>
                  </a:srgbClr>
                </a:outerShdw>
              </a:effectLst>
            </a:rPr>
            <a:t>Deductivo</a:t>
          </a:r>
        </a:p>
        <a:p>
          <a:r>
            <a:rPr lang="es-EC" b="0" dirty="0" smtClean="0"/>
            <a:t>Surgen nuevos conocimientos en base a la economía popular y solidaria</a:t>
          </a:r>
          <a:r>
            <a:rPr lang="es-EC" b="1" dirty="0" smtClean="0"/>
            <a:t>.</a:t>
          </a:r>
          <a:endParaRPr lang="es-EC" dirty="0"/>
        </a:p>
      </dgm:t>
    </dgm:pt>
    <dgm:pt modelId="{DDBD3345-9124-496C-A2B4-8B765BA89C95}" type="parTrans" cxnId="{BFCACFCB-3D61-4510-9618-C323FB67B68A}">
      <dgm:prSet/>
      <dgm:spPr/>
      <dgm:t>
        <a:bodyPr/>
        <a:lstStyle/>
        <a:p>
          <a:endParaRPr lang="es-EC"/>
        </a:p>
      </dgm:t>
    </dgm:pt>
    <dgm:pt modelId="{F47EDD0D-2AC0-40BA-A782-140BAA7280B1}" type="sibTrans" cxnId="{BFCACFCB-3D61-4510-9618-C323FB67B68A}">
      <dgm:prSet/>
      <dgm:spPr/>
      <dgm:t>
        <a:bodyPr/>
        <a:lstStyle/>
        <a:p>
          <a:endParaRPr lang="es-EC"/>
        </a:p>
      </dgm:t>
    </dgm:pt>
    <dgm:pt modelId="{745244B6-4538-40EC-9735-355A289BAE80}" type="pres">
      <dgm:prSet presAssocID="{54E8F4F3-5AD0-4464-AF4A-14F120A6C183}" presName="diagram" presStyleCnt="0">
        <dgm:presLayoutVars>
          <dgm:dir/>
          <dgm:resizeHandles val="exact"/>
        </dgm:presLayoutVars>
      </dgm:prSet>
      <dgm:spPr/>
      <dgm:t>
        <a:bodyPr/>
        <a:lstStyle/>
        <a:p>
          <a:endParaRPr lang="es-EC"/>
        </a:p>
      </dgm:t>
    </dgm:pt>
    <dgm:pt modelId="{787B7D75-FAB7-46A3-B378-146B215B42BB}" type="pres">
      <dgm:prSet presAssocID="{8CE06257-226E-4B19-BC70-6010C52DA301}" presName="node" presStyleLbl="node1" presStyleIdx="0" presStyleCnt="4">
        <dgm:presLayoutVars>
          <dgm:bulletEnabled val="1"/>
        </dgm:presLayoutVars>
      </dgm:prSet>
      <dgm:spPr/>
      <dgm:t>
        <a:bodyPr/>
        <a:lstStyle/>
        <a:p>
          <a:endParaRPr lang="es-EC"/>
        </a:p>
      </dgm:t>
    </dgm:pt>
    <dgm:pt modelId="{75AAB5C3-901C-4F29-A4E5-B48CBA65EAFC}" type="pres">
      <dgm:prSet presAssocID="{67892243-BD9A-4F0D-9343-136919E0F3E7}" presName="sibTrans" presStyleCnt="0"/>
      <dgm:spPr/>
    </dgm:pt>
    <dgm:pt modelId="{1BEA83F6-437A-43F5-AF1D-89F36F8F43B8}" type="pres">
      <dgm:prSet presAssocID="{54C817A6-8879-4394-AB45-5FDE7FCCB0E5}" presName="node" presStyleLbl="node1" presStyleIdx="1" presStyleCnt="4" custLinFactNeighborX="-2319" custLinFactNeighborY="-64">
        <dgm:presLayoutVars>
          <dgm:bulletEnabled val="1"/>
        </dgm:presLayoutVars>
      </dgm:prSet>
      <dgm:spPr/>
      <dgm:t>
        <a:bodyPr/>
        <a:lstStyle/>
        <a:p>
          <a:endParaRPr lang="es-EC"/>
        </a:p>
      </dgm:t>
    </dgm:pt>
    <dgm:pt modelId="{00770559-B3F9-4608-8B84-9A1787313EF3}" type="pres">
      <dgm:prSet presAssocID="{AA8F5DF7-9EF2-4813-8B22-8C62FB5B9E8C}" presName="sibTrans" presStyleCnt="0"/>
      <dgm:spPr/>
    </dgm:pt>
    <dgm:pt modelId="{9E4CDF8E-45A3-4750-9C61-CB6F45D6410D}" type="pres">
      <dgm:prSet presAssocID="{4D64AB90-056A-4587-9EA8-D13D34FBDCE3}" presName="node" presStyleLbl="node1" presStyleIdx="2" presStyleCnt="4">
        <dgm:presLayoutVars>
          <dgm:bulletEnabled val="1"/>
        </dgm:presLayoutVars>
      </dgm:prSet>
      <dgm:spPr/>
      <dgm:t>
        <a:bodyPr/>
        <a:lstStyle/>
        <a:p>
          <a:endParaRPr lang="es-EC"/>
        </a:p>
      </dgm:t>
    </dgm:pt>
    <dgm:pt modelId="{608F799C-DE9A-4765-A4B1-C96A2B5572A0}" type="pres">
      <dgm:prSet presAssocID="{717B21CA-794C-45C8-BB90-0939E8FCB890}" presName="sibTrans" presStyleCnt="0"/>
      <dgm:spPr/>
    </dgm:pt>
    <dgm:pt modelId="{4F608B6C-2F6B-40D4-81E1-0A261A23154F}" type="pres">
      <dgm:prSet presAssocID="{B2391445-0498-4F08-851A-B6CE2D215542}" presName="node" presStyleLbl="node1" presStyleIdx="3" presStyleCnt="4">
        <dgm:presLayoutVars>
          <dgm:bulletEnabled val="1"/>
        </dgm:presLayoutVars>
      </dgm:prSet>
      <dgm:spPr/>
      <dgm:t>
        <a:bodyPr/>
        <a:lstStyle/>
        <a:p>
          <a:endParaRPr lang="es-EC"/>
        </a:p>
      </dgm:t>
    </dgm:pt>
  </dgm:ptLst>
  <dgm:cxnLst>
    <dgm:cxn modelId="{ECA40019-530D-46A1-B08A-FCE9BD3AD4B5}" srcId="{54E8F4F3-5AD0-4464-AF4A-14F120A6C183}" destId="{4D64AB90-056A-4587-9EA8-D13D34FBDCE3}" srcOrd="2" destOrd="0" parTransId="{876B8CF0-DC3A-459D-9C6D-FB5D42F80E93}" sibTransId="{717B21CA-794C-45C8-BB90-0939E8FCB890}"/>
    <dgm:cxn modelId="{BFCACFCB-3D61-4510-9618-C323FB67B68A}" srcId="{54E8F4F3-5AD0-4464-AF4A-14F120A6C183}" destId="{B2391445-0498-4F08-851A-B6CE2D215542}" srcOrd="3" destOrd="0" parTransId="{DDBD3345-9124-496C-A2B4-8B765BA89C95}" sibTransId="{F47EDD0D-2AC0-40BA-A782-140BAA7280B1}"/>
    <dgm:cxn modelId="{0BC878E6-6E5B-403A-9F9B-57BBCBF828FD}" type="presOf" srcId="{8CE06257-226E-4B19-BC70-6010C52DA301}" destId="{787B7D75-FAB7-46A3-B378-146B215B42BB}" srcOrd="0" destOrd="0" presId="urn:microsoft.com/office/officeart/2005/8/layout/default"/>
    <dgm:cxn modelId="{58F5C02C-CCFB-4B9D-BC2F-F07777545EF8}" type="presOf" srcId="{54E8F4F3-5AD0-4464-AF4A-14F120A6C183}" destId="{745244B6-4538-40EC-9735-355A289BAE80}" srcOrd="0" destOrd="0" presId="urn:microsoft.com/office/officeart/2005/8/layout/default"/>
    <dgm:cxn modelId="{E9854FDC-485D-42A0-AD17-E6E4FA3FA0A2}" srcId="{54E8F4F3-5AD0-4464-AF4A-14F120A6C183}" destId="{8CE06257-226E-4B19-BC70-6010C52DA301}" srcOrd="0" destOrd="0" parTransId="{ABD163FE-8285-44E9-9615-523C0C7875B4}" sibTransId="{67892243-BD9A-4F0D-9343-136919E0F3E7}"/>
    <dgm:cxn modelId="{1DB79DE0-3609-4963-83AE-9D220398BF1C}" type="presOf" srcId="{B2391445-0498-4F08-851A-B6CE2D215542}" destId="{4F608B6C-2F6B-40D4-81E1-0A261A23154F}" srcOrd="0" destOrd="0" presId="urn:microsoft.com/office/officeart/2005/8/layout/default"/>
    <dgm:cxn modelId="{35F6FB5C-E2E2-48B0-B662-49CD580D61C9}" type="presOf" srcId="{4D64AB90-056A-4587-9EA8-D13D34FBDCE3}" destId="{9E4CDF8E-45A3-4750-9C61-CB6F45D6410D}" srcOrd="0" destOrd="0" presId="urn:microsoft.com/office/officeart/2005/8/layout/default"/>
    <dgm:cxn modelId="{92ACC0FF-6B96-4067-A250-23EECB590248}" srcId="{54E8F4F3-5AD0-4464-AF4A-14F120A6C183}" destId="{54C817A6-8879-4394-AB45-5FDE7FCCB0E5}" srcOrd="1" destOrd="0" parTransId="{6A40F2B9-005A-4BC8-8418-6A6EB6DA919C}" sibTransId="{AA8F5DF7-9EF2-4813-8B22-8C62FB5B9E8C}"/>
    <dgm:cxn modelId="{76469AA5-1FD4-41C1-9102-B144D2C629BD}" type="presOf" srcId="{54C817A6-8879-4394-AB45-5FDE7FCCB0E5}" destId="{1BEA83F6-437A-43F5-AF1D-89F36F8F43B8}" srcOrd="0" destOrd="0" presId="urn:microsoft.com/office/officeart/2005/8/layout/default"/>
    <dgm:cxn modelId="{B82B31AA-D7A3-4642-B45D-BF012ACA92C2}" type="presParOf" srcId="{745244B6-4538-40EC-9735-355A289BAE80}" destId="{787B7D75-FAB7-46A3-B378-146B215B42BB}" srcOrd="0" destOrd="0" presId="urn:microsoft.com/office/officeart/2005/8/layout/default"/>
    <dgm:cxn modelId="{BF863DD0-FBE5-4E06-AAD4-293C4523A306}" type="presParOf" srcId="{745244B6-4538-40EC-9735-355A289BAE80}" destId="{75AAB5C3-901C-4F29-A4E5-B48CBA65EAFC}" srcOrd="1" destOrd="0" presId="urn:microsoft.com/office/officeart/2005/8/layout/default"/>
    <dgm:cxn modelId="{B143A38D-412F-41C9-A32D-986A9FD25B5D}" type="presParOf" srcId="{745244B6-4538-40EC-9735-355A289BAE80}" destId="{1BEA83F6-437A-43F5-AF1D-89F36F8F43B8}" srcOrd="2" destOrd="0" presId="urn:microsoft.com/office/officeart/2005/8/layout/default"/>
    <dgm:cxn modelId="{6C70C858-AD24-4FBB-8B83-0C143CF96D83}" type="presParOf" srcId="{745244B6-4538-40EC-9735-355A289BAE80}" destId="{00770559-B3F9-4608-8B84-9A1787313EF3}" srcOrd="3" destOrd="0" presId="urn:microsoft.com/office/officeart/2005/8/layout/default"/>
    <dgm:cxn modelId="{ADE13113-CB0A-4F69-9039-669BA851AAE8}" type="presParOf" srcId="{745244B6-4538-40EC-9735-355A289BAE80}" destId="{9E4CDF8E-45A3-4750-9C61-CB6F45D6410D}" srcOrd="4" destOrd="0" presId="urn:microsoft.com/office/officeart/2005/8/layout/default"/>
    <dgm:cxn modelId="{46D3AEDB-4347-449C-BA77-B221433BFF36}" type="presParOf" srcId="{745244B6-4538-40EC-9735-355A289BAE80}" destId="{608F799C-DE9A-4765-A4B1-C96A2B5572A0}" srcOrd="5" destOrd="0" presId="urn:microsoft.com/office/officeart/2005/8/layout/default"/>
    <dgm:cxn modelId="{814FB976-12FC-4C0C-98E3-70C0616C3EC0}" type="presParOf" srcId="{745244B6-4538-40EC-9735-355A289BAE80}" destId="{4F608B6C-2F6B-40D4-81E1-0A261A23154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4E8F4F3-5AD0-4464-AF4A-14F120A6C183}" type="doc">
      <dgm:prSet loTypeId="urn:microsoft.com/office/officeart/2005/8/layout/default" loCatId="list" qsTypeId="urn:microsoft.com/office/officeart/2005/8/quickstyle/simple2" qsCatId="simple" csTypeId="urn:microsoft.com/office/officeart/2005/8/colors/accent3_1" csCatId="accent3" phldr="1"/>
      <dgm:spPr/>
      <dgm:t>
        <a:bodyPr/>
        <a:lstStyle/>
        <a:p>
          <a:endParaRPr lang="es-EC"/>
        </a:p>
      </dgm:t>
    </dgm:pt>
    <dgm:pt modelId="{8CE06257-226E-4B19-BC70-6010C52DA301}">
      <dgm:prSet phldrT="[Texto]"/>
      <dgm:spPr/>
      <dgm:t>
        <a:bodyPr/>
        <a:lstStyle/>
        <a:p>
          <a:r>
            <a:rPr lang="es-EC" b="1" strike="noStrike" dirty="0" smtClean="0">
              <a:effectLst>
                <a:outerShdw blurRad="38100" dist="38100" dir="2700000" algn="tl">
                  <a:srgbClr val="000000">
                    <a:alpha val="43137"/>
                  </a:srgbClr>
                </a:outerShdw>
              </a:effectLst>
            </a:rPr>
            <a:t>Por su finalidad </a:t>
          </a:r>
          <a:r>
            <a:rPr lang="es-EC" b="1" strike="noStrike" dirty="0" smtClean="0">
              <a:effectLst>
                <a:outerShdw blurRad="38100" dist="38100" dir="2700000" algn="tl">
                  <a:srgbClr val="000000">
                    <a:alpha val="43137"/>
                  </a:srgbClr>
                </a:outerShdw>
              </a:effectLst>
            </a:rPr>
            <a:t>Aplicada</a:t>
          </a:r>
        </a:p>
        <a:p>
          <a:r>
            <a:rPr lang="es-EC" b="0" dirty="0" smtClean="0"/>
            <a:t>Busca mejorar el impacto de los microcréditos.</a:t>
          </a:r>
          <a:endParaRPr lang="es-EC" b="0" dirty="0"/>
        </a:p>
      </dgm:t>
    </dgm:pt>
    <dgm:pt modelId="{ABD163FE-8285-44E9-9615-523C0C7875B4}" type="parTrans" cxnId="{E9854FDC-485D-42A0-AD17-E6E4FA3FA0A2}">
      <dgm:prSet/>
      <dgm:spPr/>
      <dgm:t>
        <a:bodyPr/>
        <a:lstStyle/>
        <a:p>
          <a:endParaRPr lang="es-EC"/>
        </a:p>
      </dgm:t>
    </dgm:pt>
    <dgm:pt modelId="{67892243-BD9A-4F0D-9343-136919E0F3E7}" type="sibTrans" cxnId="{E9854FDC-485D-42A0-AD17-E6E4FA3FA0A2}">
      <dgm:prSet/>
      <dgm:spPr/>
      <dgm:t>
        <a:bodyPr/>
        <a:lstStyle/>
        <a:p>
          <a:endParaRPr lang="es-EC"/>
        </a:p>
      </dgm:t>
    </dgm:pt>
    <dgm:pt modelId="{54C817A6-8879-4394-AB45-5FDE7FCCB0E5}">
      <dgm:prSet phldrT="[Texto]"/>
      <dgm:spPr/>
      <dgm:t>
        <a:bodyPr/>
        <a:lstStyle/>
        <a:p>
          <a:pPr algn="ctr"/>
          <a:r>
            <a:rPr lang="es-EC" b="1" dirty="0" smtClean="0">
              <a:effectLst>
                <a:outerShdw blurRad="38100" dist="38100" dir="2700000" algn="tl">
                  <a:srgbClr val="000000">
                    <a:alpha val="43137"/>
                  </a:srgbClr>
                </a:outerShdw>
              </a:effectLst>
            </a:rPr>
            <a:t>Por las fuentes de información </a:t>
          </a:r>
          <a:r>
            <a:rPr lang="es-EC" b="1" dirty="0" smtClean="0">
              <a:effectLst>
                <a:outerShdw blurRad="38100" dist="38100" dir="2700000" algn="tl">
                  <a:srgbClr val="000000">
                    <a:alpha val="43137"/>
                  </a:srgbClr>
                </a:outerShdw>
              </a:effectLst>
            </a:rPr>
            <a:t>Mixto</a:t>
          </a:r>
        </a:p>
        <a:p>
          <a:pPr algn="l"/>
          <a:r>
            <a:rPr lang="es-EC" b="0" dirty="0" smtClean="0"/>
            <a:t>Fuentes primarias: Investigación de Campo.</a:t>
          </a:r>
        </a:p>
        <a:p>
          <a:pPr algn="l"/>
          <a:r>
            <a:rPr lang="es-EC" b="0" dirty="0" smtClean="0"/>
            <a:t>Fuentes secundarias: Libros, revistas, folletos, estadísticas</a:t>
          </a:r>
          <a:r>
            <a:rPr lang="es-EC" b="1" dirty="0" smtClean="0"/>
            <a:t>. </a:t>
          </a:r>
          <a:endParaRPr lang="es-EC" dirty="0"/>
        </a:p>
      </dgm:t>
    </dgm:pt>
    <dgm:pt modelId="{6A40F2B9-005A-4BC8-8418-6A6EB6DA919C}" type="parTrans" cxnId="{92ACC0FF-6B96-4067-A250-23EECB590248}">
      <dgm:prSet/>
      <dgm:spPr/>
      <dgm:t>
        <a:bodyPr/>
        <a:lstStyle/>
        <a:p>
          <a:endParaRPr lang="es-EC"/>
        </a:p>
      </dgm:t>
    </dgm:pt>
    <dgm:pt modelId="{AA8F5DF7-9EF2-4813-8B22-8C62FB5B9E8C}" type="sibTrans" cxnId="{92ACC0FF-6B96-4067-A250-23EECB590248}">
      <dgm:prSet/>
      <dgm:spPr/>
      <dgm:t>
        <a:bodyPr/>
        <a:lstStyle/>
        <a:p>
          <a:endParaRPr lang="es-EC"/>
        </a:p>
      </dgm:t>
    </dgm:pt>
    <dgm:pt modelId="{4D64AB90-056A-4587-9EA8-D13D34FBDCE3}">
      <dgm:prSet phldrT="[Texto]"/>
      <dgm:spPr/>
      <dgm:t>
        <a:bodyPr/>
        <a:lstStyle/>
        <a:p>
          <a:r>
            <a:rPr lang="es-EC" b="1" dirty="0" smtClean="0">
              <a:effectLst>
                <a:outerShdw blurRad="38100" dist="38100" dir="2700000" algn="tl">
                  <a:srgbClr val="000000">
                    <a:alpha val="43137"/>
                  </a:srgbClr>
                </a:outerShdw>
              </a:effectLst>
            </a:rPr>
            <a:t>Por la unidades de análisis </a:t>
          </a:r>
          <a:r>
            <a:rPr lang="es-EC" b="1" strike="noStrike" dirty="0" err="1" smtClean="0">
              <a:effectLst>
                <a:outerShdw blurRad="38100" dist="38100" dir="2700000" algn="tl">
                  <a:srgbClr val="000000">
                    <a:alpha val="43137"/>
                  </a:srgbClr>
                </a:outerShdw>
              </a:effectLst>
            </a:rPr>
            <a:t>Insitu</a:t>
          </a:r>
          <a:endParaRPr lang="es-EC" b="1" strike="noStrike" dirty="0" smtClean="0">
            <a:effectLst>
              <a:outerShdw blurRad="38100" dist="38100" dir="2700000" algn="tl">
                <a:srgbClr val="000000">
                  <a:alpha val="43137"/>
                </a:srgbClr>
              </a:outerShdw>
            </a:effectLst>
          </a:endParaRPr>
        </a:p>
        <a:p>
          <a:r>
            <a:rPr lang="es-EC" b="0" dirty="0" smtClean="0"/>
            <a:t>Características del micro emprendimiento.</a:t>
          </a:r>
          <a:endParaRPr lang="es-EC" b="0" dirty="0"/>
        </a:p>
      </dgm:t>
    </dgm:pt>
    <dgm:pt modelId="{876B8CF0-DC3A-459D-9C6D-FB5D42F80E93}" type="parTrans" cxnId="{ECA40019-530D-46A1-B08A-FCE9BD3AD4B5}">
      <dgm:prSet/>
      <dgm:spPr/>
      <dgm:t>
        <a:bodyPr/>
        <a:lstStyle/>
        <a:p>
          <a:endParaRPr lang="es-EC"/>
        </a:p>
      </dgm:t>
    </dgm:pt>
    <dgm:pt modelId="{717B21CA-794C-45C8-BB90-0939E8FCB890}" type="sibTrans" cxnId="{ECA40019-530D-46A1-B08A-FCE9BD3AD4B5}">
      <dgm:prSet/>
      <dgm:spPr/>
      <dgm:t>
        <a:bodyPr/>
        <a:lstStyle/>
        <a:p>
          <a:endParaRPr lang="es-EC"/>
        </a:p>
      </dgm:t>
    </dgm:pt>
    <dgm:pt modelId="{B2391445-0498-4F08-851A-B6CE2D215542}">
      <dgm:prSet phldrT="[Texto]"/>
      <dgm:spPr/>
      <dgm:t>
        <a:bodyPr/>
        <a:lstStyle/>
        <a:p>
          <a:r>
            <a:rPr lang="es-EC" b="1" dirty="0" smtClean="0">
              <a:effectLst>
                <a:outerShdw blurRad="38100" dist="38100" dir="2700000" algn="tl">
                  <a:srgbClr val="000000">
                    <a:alpha val="43137"/>
                  </a:srgbClr>
                </a:outerShdw>
              </a:effectLst>
            </a:rPr>
            <a:t>Por el control de las </a:t>
          </a:r>
          <a:r>
            <a:rPr lang="es-EC" b="1" dirty="0" smtClean="0">
              <a:effectLst>
                <a:outerShdw blurRad="38100" dist="38100" dir="2700000" algn="tl">
                  <a:srgbClr val="000000">
                    <a:alpha val="43137"/>
                  </a:srgbClr>
                </a:outerShdw>
              </a:effectLst>
            </a:rPr>
            <a:t>variables</a:t>
          </a:r>
        </a:p>
        <a:p>
          <a:r>
            <a:rPr lang="es-EC" b="0" dirty="0" smtClean="0"/>
            <a:t>No experimental  ya que la información por naturaleza ya existe.</a:t>
          </a:r>
          <a:endParaRPr lang="es-EC" b="0" dirty="0"/>
        </a:p>
      </dgm:t>
    </dgm:pt>
    <dgm:pt modelId="{DDBD3345-9124-496C-A2B4-8B765BA89C95}" type="parTrans" cxnId="{BFCACFCB-3D61-4510-9618-C323FB67B68A}">
      <dgm:prSet/>
      <dgm:spPr/>
      <dgm:t>
        <a:bodyPr/>
        <a:lstStyle/>
        <a:p>
          <a:endParaRPr lang="es-EC"/>
        </a:p>
      </dgm:t>
    </dgm:pt>
    <dgm:pt modelId="{F47EDD0D-2AC0-40BA-A782-140BAA7280B1}" type="sibTrans" cxnId="{BFCACFCB-3D61-4510-9618-C323FB67B68A}">
      <dgm:prSet/>
      <dgm:spPr/>
      <dgm:t>
        <a:bodyPr/>
        <a:lstStyle/>
        <a:p>
          <a:endParaRPr lang="es-EC"/>
        </a:p>
      </dgm:t>
    </dgm:pt>
    <dgm:pt modelId="{68EA655F-56A6-4302-A17A-68852482B65D}">
      <dgm:prSet phldrT="[Texto]"/>
      <dgm:spPr/>
      <dgm:t>
        <a:bodyPr/>
        <a:lstStyle/>
        <a:p>
          <a:r>
            <a:rPr lang="es-EC" b="1" dirty="0" smtClean="0">
              <a:effectLst>
                <a:outerShdw blurRad="38100" dist="38100" dir="2700000" algn="tl">
                  <a:srgbClr val="000000">
                    <a:alpha val="43137"/>
                  </a:srgbClr>
                </a:outerShdw>
              </a:effectLst>
            </a:rPr>
            <a:t>Por el </a:t>
          </a:r>
          <a:r>
            <a:rPr lang="es-EC" b="1" dirty="0" smtClean="0">
              <a:effectLst>
                <a:outerShdw blurRad="38100" dist="38100" dir="2700000" algn="tl">
                  <a:srgbClr val="000000">
                    <a:alpha val="43137"/>
                  </a:srgbClr>
                </a:outerShdw>
              </a:effectLst>
            </a:rPr>
            <a:t>alcance</a:t>
          </a:r>
        </a:p>
        <a:p>
          <a:r>
            <a:rPr lang="es-EC" b="0" dirty="0" smtClean="0"/>
            <a:t>Descriptivo: información de las condiciones y efectos del microcrédito.</a:t>
          </a:r>
        </a:p>
        <a:p>
          <a:r>
            <a:rPr lang="es-EC" b="0" dirty="0" smtClean="0"/>
            <a:t>Correlacional: relación entre el microcrédito y el desarrollo micro empresarial.</a:t>
          </a:r>
        </a:p>
      </dgm:t>
    </dgm:pt>
    <dgm:pt modelId="{8ECDB35E-BCC0-4AD2-97B7-0F37DC037C32}" type="parTrans" cxnId="{2CFF8B30-F91B-4EBD-A6A3-FD9AB5F0C862}">
      <dgm:prSet/>
      <dgm:spPr/>
      <dgm:t>
        <a:bodyPr/>
        <a:lstStyle/>
        <a:p>
          <a:endParaRPr lang="es-EC"/>
        </a:p>
      </dgm:t>
    </dgm:pt>
    <dgm:pt modelId="{68790A5A-0499-41E7-AFAE-1CC5FDD85FC1}" type="sibTrans" cxnId="{2CFF8B30-F91B-4EBD-A6A3-FD9AB5F0C862}">
      <dgm:prSet/>
      <dgm:spPr/>
      <dgm:t>
        <a:bodyPr/>
        <a:lstStyle/>
        <a:p>
          <a:endParaRPr lang="es-EC"/>
        </a:p>
      </dgm:t>
    </dgm:pt>
    <dgm:pt modelId="{745244B6-4538-40EC-9735-355A289BAE80}" type="pres">
      <dgm:prSet presAssocID="{54E8F4F3-5AD0-4464-AF4A-14F120A6C183}" presName="diagram" presStyleCnt="0">
        <dgm:presLayoutVars>
          <dgm:dir/>
          <dgm:resizeHandles val="exact"/>
        </dgm:presLayoutVars>
      </dgm:prSet>
      <dgm:spPr/>
      <dgm:t>
        <a:bodyPr/>
        <a:lstStyle/>
        <a:p>
          <a:endParaRPr lang="es-EC"/>
        </a:p>
      </dgm:t>
    </dgm:pt>
    <dgm:pt modelId="{787B7D75-FAB7-46A3-B378-146B215B42BB}" type="pres">
      <dgm:prSet presAssocID="{8CE06257-226E-4B19-BC70-6010C52DA301}" presName="node" presStyleLbl="node1" presStyleIdx="0" presStyleCnt="5">
        <dgm:presLayoutVars>
          <dgm:bulletEnabled val="1"/>
        </dgm:presLayoutVars>
      </dgm:prSet>
      <dgm:spPr/>
      <dgm:t>
        <a:bodyPr/>
        <a:lstStyle/>
        <a:p>
          <a:endParaRPr lang="es-EC"/>
        </a:p>
      </dgm:t>
    </dgm:pt>
    <dgm:pt modelId="{75AAB5C3-901C-4F29-A4E5-B48CBA65EAFC}" type="pres">
      <dgm:prSet presAssocID="{67892243-BD9A-4F0D-9343-136919E0F3E7}" presName="sibTrans" presStyleCnt="0"/>
      <dgm:spPr/>
    </dgm:pt>
    <dgm:pt modelId="{1BEA83F6-437A-43F5-AF1D-89F36F8F43B8}" type="pres">
      <dgm:prSet presAssocID="{54C817A6-8879-4394-AB45-5FDE7FCCB0E5}" presName="node" presStyleLbl="node1" presStyleIdx="1" presStyleCnt="5">
        <dgm:presLayoutVars>
          <dgm:bulletEnabled val="1"/>
        </dgm:presLayoutVars>
      </dgm:prSet>
      <dgm:spPr/>
      <dgm:t>
        <a:bodyPr/>
        <a:lstStyle/>
        <a:p>
          <a:endParaRPr lang="es-EC"/>
        </a:p>
      </dgm:t>
    </dgm:pt>
    <dgm:pt modelId="{00770559-B3F9-4608-8B84-9A1787313EF3}" type="pres">
      <dgm:prSet presAssocID="{AA8F5DF7-9EF2-4813-8B22-8C62FB5B9E8C}" presName="sibTrans" presStyleCnt="0"/>
      <dgm:spPr/>
    </dgm:pt>
    <dgm:pt modelId="{9E4CDF8E-45A3-4750-9C61-CB6F45D6410D}" type="pres">
      <dgm:prSet presAssocID="{4D64AB90-056A-4587-9EA8-D13D34FBDCE3}" presName="node" presStyleLbl="node1" presStyleIdx="2" presStyleCnt="5">
        <dgm:presLayoutVars>
          <dgm:bulletEnabled val="1"/>
        </dgm:presLayoutVars>
      </dgm:prSet>
      <dgm:spPr/>
      <dgm:t>
        <a:bodyPr/>
        <a:lstStyle/>
        <a:p>
          <a:endParaRPr lang="es-EC"/>
        </a:p>
      </dgm:t>
    </dgm:pt>
    <dgm:pt modelId="{608F799C-DE9A-4765-A4B1-C96A2B5572A0}" type="pres">
      <dgm:prSet presAssocID="{717B21CA-794C-45C8-BB90-0939E8FCB890}" presName="sibTrans" presStyleCnt="0"/>
      <dgm:spPr/>
    </dgm:pt>
    <dgm:pt modelId="{4F608B6C-2F6B-40D4-81E1-0A261A23154F}" type="pres">
      <dgm:prSet presAssocID="{B2391445-0498-4F08-851A-B6CE2D215542}" presName="node" presStyleLbl="node1" presStyleIdx="3" presStyleCnt="5">
        <dgm:presLayoutVars>
          <dgm:bulletEnabled val="1"/>
        </dgm:presLayoutVars>
      </dgm:prSet>
      <dgm:spPr/>
      <dgm:t>
        <a:bodyPr/>
        <a:lstStyle/>
        <a:p>
          <a:endParaRPr lang="es-EC"/>
        </a:p>
      </dgm:t>
    </dgm:pt>
    <dgm:pt modelId="{785B6EAE-CACE-4E52-8BC7-54D42AE36D2F}" type="pres">
      <dgm:prSet presAssocID="{F47EDD0D-2AC0-40BA-A782-140BAA7280B1}" presName="sibTrans" presStyleCnt="0"/>
      <dgm:spPr/>
    </dgm:pt>
    <dgm:pt modelId="{314C9BFB-A58B-40AC-94F5-2ACC3B8D0063}" type="pres">
      <dgm:prSet presAssocID="{68EA655F-56A6-4302-A17A-68852482B65D}" presName="node" presStyleLbl="node1" presStyleIdx="4" presStyleCnt="5">
        <dgm:presLayoutVars>
          <dgm:bulletEnabled val="1"/>
        </dgm:presLayoutVars>
      </dgm:prSet>
      <dgm:spPr/>
      <dgm:t>
        <a:bodyPr/>
        <a:lstStyle/>
        <a:p>
          <a:endParaRPr lang="es-EC"/>
        </a:p>
      </dgm:t>
    </dgm:pt>
  </dgm:ptLst>
  <dgm:cxnLst>
    <dgm:cxn modelId="{2CFF8B30-F91B-4EBD-A6A3-FD9AB5F0C862}" srcId="{54E8F4F3-5AD0-4464-AF4A-14F120A6C183}" destId="{68EA655F-56A6-4302-A17A-68852482B65D}" srcOrd="4" destOrd="0" parTransId="{8ECDB35E-BCC0-4AD2-97B7-0F37DC037C32}" sibTransId="{68790A5A-0499-41E7-AFAE-1CC5FDD85FC1}"/>
    <dgm:cxn modelId="{AE8E861C-68A0-45DE-91AB-8E998718A49A}" type="presOf" srcId="{54E8F4F3-5AD0-4464-AF4A-14F120A6C183}" destId="{745244B6-4538-40EC-9735-355A289BAE80}" srcOrd="0" destOrd="0" presId="urn:microsoft.com/office/officeart/2005/8/layout/default"/>
    <dgm:cxn modelId="{42E7812F-53B6-4890-8326-9D1FE1A46DBE}" type="presOf" srcId="{B2391445-0498-4F08-851A-B6CE2D215542}" destId="{4F608B6C-2F6B-40D4-81E1-0A261A23154F}" srcOrd="0" destOrd="0" presId="urn:microsoft.com/office/officeart/2005/8/layout/default"/>
    <dgm:cxn modelId="{BFCACFCB-3D61-4510-9618-C323FB67B68A}" srcId="{54E8F4F3-5AD0-4464-AF4A-14F120A6C183}" destId="{B2391445-0498-4F08-851A-B6CE2D215542}" srcOrd="3" destOrd="0" parTransId="{DDBD3345-9124-496C-A2B4-8B765BA89C95}" sibTransId="{F47EDD0D-2AC0-40BA-A782-140BAA7280B1}"/>
    <dgm:cxn modelId="{E9854FDC-485D-42A0-AD17-E6E4FA3FA0A2}" srcId="{54E8F4F3-5AD0-4464-AF4A-14F120A6C183}" destId="{8CE06257-226E-4B19-BC70-6010C52DA301}" srcOrd="0" destOrd="0" parTransId="{ABD163FE-8285-44E9-9615-523C0C7875B4}" sibTransId="{67892243-BD9A-4F0D-9343-136919E0F3E7}"/>
    <dgm:cxn modelId="{C7552614-E34F-4A7A-820E-6A82B2BB4215}" type="presOf" srcId="{68EA655F-56A6-4302-A17A-68852482B65D}" destId="{314C9BFB-A58B-40AC-94F5-2ACC3B8D0063}" srcOrd="0" destOrd="0" presId="urn:microsoft.com/office/officeart/2005/8/layout/default"/>
    <dgm:cxn modelId="{0C5070C5-51C1-4A41-8656-05C3F432418D}" type="presOf" srcId="{54C817A6-8879-4394-AB45-5FDE7FCCB0E5}" destId="{1BEA83F6-437A-43F5-AF1D-89F36F8F43B8}" srcOrd="0" destOrd="0" presId="urn:microsoft.com/office/officeart/2005/8/layout/default"/>
    <dgm:cxn modelId="{92ACC0FF-6B96-4067-A250-23EECB590248}" srcId="{54E8F4F3-5AD0-4464-AF4A-14F120A6C183}" destId="{54C817A6-8879-4394-AB45-5FDE7FCCB0E5}" srcOrd="1" destOrd="0" parTransId="{6A40F2B9-005A-4BC8-8418-6A6EB6DA919C}" sibTransId="{AA8F5DF7-9EF2-4813-8B22-8C62FB5B9E8C}"/>
    <dgm:cxn modelId="{88CBF51E-005C-4FBC-A0C2-B55A8D3EB288}" type="presOf" srcId="{8CE06257-226E-4B19-BC70-6010C52DA301}" destId="{787B7D75-FAB7-46A3-B378-146B215B42BB}" srcOrd="0" destOrd="0" presId="urn:microsoft.com/office/officeart/2005/8/layout/default"/>
    <dgm:cxn modelId="{ECA40019-530D-46A1-B08A-FCE9BD3AD4B5}" srcId="{54E8F4F3-5AD0-4464-AF4A-14F120A6C183}" destId="{4D64AB90-056A-4587-9EA8-D13D34FBDCE3}" srcOrd="2" destOrd="0" parTransId="{876B8CF0-DC3A-459D-9C6D-FB5D42F80E93}" sibTransId="{717B21CA-794C-45C8-BB90-0939E8FCB890}"/>
    <dgm:cxn modelId="{38801160-29F1-4802-B67F-C4587E33084A}" type="presOf" srcId="{4D64AB90-056A-4587-9EA8-D13D34FBDCE3}" destId="{9E4CDF8E-45A3-4750-9C61-CB6F45D6410D}" srcOrd="0" destOrd="0" presId="urn:microsoft.com/office/officeart/2005/8/layout/default"/>
    <dgm:cxn modelId="{99B91B57-7339-4069-9BDE-AA42BA4C3FBC}" type="presParOf" srcId="{745244B6-4538-40EC-9735-355A289BAE80}" destId="{787B7D75-FAB7-46A3-B378-146B215B42BB}" srcOrd="0" destOrd="0" presId="urn:microsoft.com/office/officeart/2005/8/layout/default"/>
    <dgm:cxn modelId="{041C3883-3C9C-4FFA-BD05-722C30118A45}" type="presParOf" srcId="{745244B6-4538-40EC-9735-355A289BAE80}" destId="{75AAB5C3-901C-4F29-A4E5-B48CBA65EAFC}" srcOrd="1" destOrd="0" presId="urn:microsoft.com/office/officeart/2005/8/layout/default"/>
    <dgm:cxn modelId="{66F02AFA-0549-4B7C-A3ED-3A1ACEA39F3E}" type="presParOf" srcId="{745244B6-4538-40EC-9735-355A289BAE80}" destId="{1BEA83F6-437A-43F5-AF1D-89F36F8F43B8}" srcOrd="2" destOrd="0" presId="urn:microsoft.com/office/officeart/2005/8/layout/default"/>
    <dgm:cxn modelId="{70026A76-C85C-4F9C-B518-D8D6BBB7B0EA}" type="presParOf" srcId="{745244B6-4538-40EC-9735-355A289BAE80}" destId="{00770559-B3F9-4608-8B84-9A1787313EF3}" srcOrd="3" destOrd="0" presId="urn:microsoft.com/office/officeart/2005/8/layout/default"/>
    <dgm:cxn modelId="{99972639-65AE-4C91-9506-047261509A9E}" type="presParOf" srcId="{745244B6-4538-40EC-9735-355A289BAE80}" destId="{9E4CDF8E-45A3-4750-9C61-CB6F45D6410D}" srcOrd="4" destOrd="0" presId="urn:microsoft.com/office/officeart/2005/8/layout/default"/>
    <dgm:cxn modelId="{D86D3156-E906-46CB-86E4-B9435C2E4DBF}" type="presParOf" srcId="{745244B6-4538-40EC-9735-355A289BAE80}" destId="{608F799C-DE9A-4765-A4B1-C96A2B5572A0}" srcOrd="5" destOrd="0" presId="urn:microsoft.com/office/officeart/2005/8/layout/default"/>
    <dgm:cxn modelId="{7C3A44B4-8D55-4DBE-BFAF-7DA5BA4DE08F}" type="presParOf" srcId="{745244B6-4538-40EC-9735-355A289BAE80}" destId="{4F608B6C-2F6B-40D4-81E1-0A261A23154F}" srcOrd="6" destOrd="0" presId="urn:microsoft.com/office/officeart/2005/8/layout/default"/>
    <dgm:cxn modelId="{CA7B6F3F-EAE7-47DD-8EFD-D3B6EB636131}" type="presParOf" srcId="{745244B6-4538-40EC-9735-355A289BAE80}" destId="{785B6EAE-CACE-4E52-8BC7-54D42AE36D2F}" srcOrd="7" destOrd="0" presId="urn:microsoft.com/office/officeart/2005/8/layout/default"/>
    <dgm:cxn modelId="{FDFA3B9A-7671-4406-B1D3-09DD7E91ECC1}" type="presParOf" srcId="{745244B6-4538-40EC-9735-355A289BAE80}" destId="{314C9BFB-A58B-40AC-94F5-2ACC3B8D006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A0575A-C70E-42AC-910F-3ADC97D2107C}" type="doc">
      <dgm:prSet loTypeId="urn:microsoft.com/office/officeart/2005/8/layout/hierarchy3" loCatId="relationship" qsTypeId="urn:microsoft.com/office/officeart/2005/8/quickstyle/simple1" qsCatId="simple" csTypeId="urn:microsoft.com/office/officeart/2005/8/colors/colorful3" csCatId="colorful" phldr="1"/>
      <dgm:spPr/>
      <dgm:t>
        <a:bodyPr/>
        <a:lstStyle/>
        <a:p>
          <a:endParaRPr lang="es-EC"/>
        </a:p>
      </dgm:t>
    </dgm:pt>
    <dgm:pt modelId="{64D5BFB0-2D69-4BD5-B7F3-B25B57E3A520}">
      <dgm:prSet phldrT="[Texto]"/>
      <dgm:spPr/>
      <dgm:t>
        <a:bodyPr/>
        <a:lstStyle/>
        <a:p>
          <a:r>
            <a:rPr lang="es-EC" dirty="0" smtClean="0"/>
            <a:t>Encuesta</a:t>
          </a:r>
          <a:endParaRPr lang="es-EC" dirty="0"/>
        </a:p>
      </dgm:t>
    </dgm:pt>
    <dgm:pt modelId="{A6DDF933-EC53-4BC6-B6B3-CD62784C41DA}" type="parTrans" cxnId="{B6ADCE3E-9A7E-4E68-B4D7-CA018B911BA9}">
      <dgm:prSet/>
      <dgm:spPr/>
      <dgm:t>
        <a:bodyPr/>
        <a:lstStyle/>
        <a:p>
          <a:endParaRPr lang="es-EC"/>
        </a:p>
      </dgm:t>
    </dgm:pt>
    <dgm:pt modelId="{EB37A20C-457F-4CA4-BD73-AF0E58C4968A}" type="sibTrans" cxnId="{B6ADCE3E-9A7E-4E68-B4D7-CA018B911BA9}">
      <dgm:prSet/>
      <dgm:spPr/>
      <dgm:t>
        <a:bodyPr/>
        <a:lstStyle/>
        <a:p>
          <a:endParaRPr lang="es-EC"/>
        </a:p>
      </dgm:t>
    </dgm:pt>
    <dgm:pt modelId="{DC6EA835-2C56-4514-B473-DF0ACABAD25F}">
      <dgm:prSet phldrT="[Texto]"/>
      <dgm:spPr/>
      <dgm:t>
        <a:bodyPr/>
        <a:lstStyle/>
        <a:p>
          <a:r>
            <a:rPr lang="es-EC" dirty="0" smtClean="0"/>
            <a:t>Microempresarios</a:t>
          </a:r>
          <a:endParaRPr lang="es-EC" dirty="0"/>
        </a:p>
      </dgm:t>
    </dgm:pt>
    <dgm:pt modelId="{AF9EF302-795E-4413-A30E-04F0E59E688C}" type="parTrans" cxnId="{A48086CC-AD8A-4CF4-8616-BDEE1778366C}">
      <dgm:prSet/>
      <dgm:spPr/>
      <dgm:t>
        <a:bodyPr/>
        <a:lstStyle/>
        <a:p>
          <a:endParaRPr lang="es-EC"/>
        </a:p>
      </dgm:t>
    </dgm:pt>
    <dgm:pt modelId="{C82B55B6-8C85-4743-8897-C197F09B9A58}" type="sibTrans" cxnId="{A48086CC-AD8A-4CF4-8616-BDEE1778366C}">
      <dgm:prSet/>
      <dgm:spPr/>
      <dgm:t>
        <a:bodyPr/>
        <a:lstStyle/>
        <a:p>
          <a:endParaRPr lang="es-EC"/>
        </a:p>
      </dgm:t>
    </dgm:pt>
    <dgm:pt modelId="{50CFD622-D35D-4376-BE1B-F08A55341A24}">
      <dgm:prSet phldrT="[Texto]"/>
      <dgm:spPr/>
      <dgm:t>
        <a:bodyPr/>
        <a:lstStyle/>
        <a:p>
          <a:r>
            <a:rPr lang="es-EC" dirty="0" smtClean="0"/>
            <a:t>Entrevista</a:t>
          </a:r>
          <a:endParaRPr lang="es-EC" dirty="0"/>
        </a:p>
      </dgm:t>
    </dgm:pt>
    <dgm:pt modelId="{EC843E8D-AA1B-4EE1-B509-B5D3CCD2D71D}" type="parTrans" cxnId="{C5A6AA03-762F-4867-977B-119D23CD4512}">
      <dgm:prSet/>
      <dgm:spPr/>
      <dgm:t>
        <a:bodyPr/>
        <a:lstStyle/>
        <a:p>
          <a:endParaRPr lang="es-EC"/>
        </a:p>
      </dgm:t>
    </dgm:pt>
    <dgm:pt modelId="{AC7B689D-2836-4B10-AFE4-36E9ED78C9DA}" type="sibTrans" cxnId="{C5A6AA03-762F-4867-977B-119D23CD4512}">
      <dgm:prSet/>
      <dgm:spPr/>
      <dgm:t>
        <a:bodyPr/>
        <a:lstStyle/>
        <a:p>
          <a:endParaRPr lang="es-EC"/>
        </a:p>
      </dgm:t>
    </dgm:pt>
    <dgm:pt modelId="{F7F52855-65C0-4747-8976-BE10173D626E}">
      <dgm:prSet phldrT="[Texto]"/>
      <dgm:spPr/>
      <dgm:t>
        <a:bodyPr/>
        <a:lstStyle/>
        <a:p>
          <a:r>
            <a:rPr lang="es-EC" dirty="0" smtClean="0"/>
            <a:t>Gerente de la </a:t>
          </a:r>
          <a:r>
            <a:rPr lang="es-EC" dirty="0" err="1" smtClean="0"/>
            <a:t>Coop</a:t>
          </a:r>
          <a:r>
            <a:rPr lang="es-EC" dirty="0" smtClean="0"/>
            <a:t>, Pablo Muñoz Vega</a:t>
          </a:r>
          <a:endParaRPr lang="es-EC" dirty="0"/>
        </a:p>
      </dgm:t>
    </dgm:pt>
    <dgm:pt modelId="{EC2A808F-D4F6-45A1-8083-D3A0F1557308}" type="parTrans" cxnId="{179E083E-E523-4342-896B-3D360BCE1E6A}">
      <dgm:prSet/>
      <dgm:spPr/>
      <dgm:t>
        <a:bodyPr/>
        <a:lstStyle/>
        <a:p>
          <a:endParaRPr lang="es-EC"/>
        </a:p>
      </dgm:t>
    </dgm:pt>
    <dgm:pt modelId="{C89AFDE1-E058-4B28-8C0D-B90D562940EA}" type="sibTrans" cxnId="{179E083E-E523-4342-896B-3D360BCE1E6A}">
      <dgm:prSet/>
      <dgm:spPr/>
      <dgm:t>
        <a:bodyPr/>
        <a:lstStyle/>
        <a:p>
          <a:endParaRPr lang="es-EC"/>
        </a:p>
      </dgm:t>
    </dgm:pt>
    <dgm:pt modelId="{A53A053C-A57A-4664-9402-3D55C73CB810}" type="pres">
      <dgm:prSet presAssocID="{6EA0575A-C70E-42AC-910F-3ADC97D2107C}" presName="diagram" presStyleCnt="0">
        <dgm:presLayoutVars>
          <dgm:chPref val="1"/>
          <dgm:dir/>
          <dgm:animOne val="branch"/>
          <dgm:animLvl val="lvl"/>
          <dgm:resizeHandles/>
        </dgm:presLayoutVars>
      </dgm:prSet>
      <dgm:spPr/>
      <dgm:t>
        <a:bodyPr/>
        <a:lstStyle/>
        <a:p>
          <a:endParaRPr lang="es-EC"/>
        </a:p>
      </dgm:t>
    </dgm:pt>
    <dgm:pt modelId="{F1C408DC-4A7C-4537-BDEB-6C7BDE1178AF}" type="pres">
      <dgm:prSet presAssocID="{64D5BFB0-2D69-4BD5-B7F3-B25B57E3A520}" presName="root" presStyleCnt="0"/>
      <dgm:spPr/>
      <dgm:t>
        <a:bodyPr/>
        <a:lstStyle/>
        <a:p>
          <a:endParaRPr lang="es-EC"/>
        </a:p>
      </dgm:t>
    </dgm:pt>
    <dgm:pt modelId="{96074998-1263-421D-A060-2E4FB1121892}" type="pres">
      <dgm:prSet presAssocID="{64D5BFB0-2D69-4BD5-B7F3-B25B57E3A520}" presName="rootComposite" presStyleCnt="0"/>
      <dgm:spPr/>
      <dgm:t>
        <a:bodyPr/>
        <a:lstStyle/>
        <a:p>
          <a:endParaRPr lang="es-EC"/>
        </a:p>
      </dgm:t>
    </dgm:pt>
    <dgm:pt modelId="{A19DD15E-B48F-4E6D-A6B5-0216B001F0EB}" type="pres">
      <dgm:prSet presAssocID="{64D5BFB0-2D69-4BD5-B7F3-B25B57E3A520}" presName="rootText" presStyleLbl="node1" presStyleIdx="0" presStyleCnt="2"/>
      <dgm:spPr/>
      <dgm:t>
        <a:bodyPr/>
        <a:lstStyle/>
        <a:p>
          <a:endParaRPr lang="es-EC"/>
        </a:p>
      </dgm:t>
    </dgm:pt>
    <dgm:pt modelId="{35EBEAE8-735D-445D-968C-4CB12945D106}" type="pres">
      <dgm:prSet presAssocID="{64D5BFB0-2D69-4BD5-B7F3-B25B57E3A520}" presName="rootConnector" presStyleLbl="node1" presStyleIdx="0" presStyleCnt="2"/>
      <dgm:spPr/>
      <dgm:t>
        <a:bodyPr/>
        <a:lstStyle/>
        <a:p>
          <a:endParaRPr lang="es-EC"/>
        </a:p>
      </dgm:t>
    </dgm:pt>
    <dgm:pt modelId="{3D40858B-1B14-4638-9F93-9FFB6E9A8F59}" type="pres">
      <dgm:prSet presAssocID="{64D5BFB0-2D69-4BD5-B7F3-B25B57E3A520}" presName="childShape" presStyleCnt="0"/>
      <dgm:spPr/>
      <dgm:t>
        <a:bodyPr/>
        <a:lstStyle/>
        <a:p>
          <a:endParaRPr lang="es-EC"/>
        </a:p>
      </dgm:t>
    </dgm:pt>
    <dgm:pt modelId="{10856213-ABB2-4AB7-A910-14249A361C9B}" type="pres">
      <dgm:prSet presAssocID="{AF9EF302-795E-4413-A30E-04F0E59E688C}" presName="Name13" presStyleLbl="parChTrans1D2" presStyleIdx="0" presStyleCnt="2"/>
      <dgm:spPr/>
      <dgm:t>
        <a:bodyPr/>
        <a:lstStyle/>
        <a:p>
          <a:endParaRPr lang="es-EC"/>
        </a:p>
      </dgm:t>
    </dgm:pt>
    <dgm:pt modelId="{896970A0-E24C-4DA3-BA36-60CD5324775A}" type="pres">
      <dgm:prSet presAssocID="{DC6EA835-2C56-4514-B473-DF0ACABAD25F}" presName="childText" presStyleLbl="bgAcc1" presStyleIdx="0" presStyleCnt="2">
        <dgm:presLayoutVars>
          <dgm:bulletEnabled val="1"/>
        </dgm:presLayoutVars>
      </dgm:prSet>
      <dgm:spPr/>
      <dgm:t>
        <a:bodyPr/>
        <a:lstStyle/>
        <a:p>
          <a:endParaRPr lang="es-EC"/>
        </a:p>
      </dgm:t>
    </dgm:pt>
    <dgm:pt modelId="{9284C07E-C6C2-4999-85BC-25C3D4E5885E}" type="pres">
      <dgm:prSet presAssocID="{50CFD622-D35D-4376-BE1B-F08A55341A24}" presName="root" presStyleCnt="0"/>
      <dgm:spPr/>
      <dgm:t>
        <a:bodyPr/>
        <a:lstStyle/>
        <a:p>
          <a:endParaRPr lang="es-EC"/>
        </a:p>
      </dgm:t>
    </dgm:pt>
    <dgm:pt modelId="{BB09FEA6-867E-43D0-B961-B51AE28C168A}" type="pres">
      <dgm:prSet presAssocID="{50CFD622-D35D-4376-BE1B-F08A55341A24}" presName="rootComposite" presStyleCnt="0"/>
      <dgm:spPr/>
      <dgm:t>
        <a:bodyPr/>
        <a:lstStyle/>
        <a:p>
          <a:endParaRPr lang="es-EC"/>
        </a:p>
      </dgm:t>
    </dgm:pt>
    <dgm:pt modelId="{3D23A909-27A5-4712-83A5-135BF8F9FDE3}" type="pres">
      <dgm:prSet presAssocID="{50CFD622-D35D-4376-BE1B-F08A55341A24}" presName="rootText" presStyleLbl="node1" presStyleIdx="1" presStyleCnt="2"/>
      <dgm:spPr/>
      <dgm:t>
        <a:bodyPr/>
        <a:lstStyle/>
        <a:p>
          <a:endParaRPr lang="es-EC"/>
        </a:p>
      </dgm:t>
    </dgm:pt>
    <dgm:pt modelId="{41E90D20-D810-4039-A645-A9B3D21D18C4}" type="pres">
      <dgm:prSet presAssocID="{50CFD622-D35D-4376-BE1B-F08A55341A24}" presName="rootConnector" presStyleLbl="node1" presStyleIdx="1" presStyleCnt="2"/>
      <dgm:spPr/>
      <dgm:t>
        <a:bodyPr/>
        <a:lstStyle/>
        <a:p>
          <a:endParaRPr lang="es-EC"/>
        </a:p>
      </dgm:t>
    </dgm:pt>
    <dgm:pt modelId="{EBA487F0-A707-41C8-95FE-2571093B3EFB}" type="pres">
      <dgm:prSet presAssocID="{50CFD622-D35D-4376-BE1B-F08A55341A24}" presName="childShape" presStyleCnt="0"/>
      <dgm:spPr/>
      <dgm:t>
        <a:bodyPr/>
        <a:lstStyle/>
        <a:p>
          <a:endParaRPr lang="es-EC"/>
        </a:p>
      </dgm:t>
    </dgm:pt>
    <dgm:pt modelId="{840D93A4-B221-422E-A310-F811C9244718}" type="pres">
      <dgm:prSet presAssocID="{EC2A808F-D4F6-45A1-8083-D3A0F1557308}" presName="Name13" presStyleLbl="parChTrans1D2" presStyleIdx="1" presStyleCnt="2"/>
      <dgm:spPr/>
      <dgm:t>
        <a:bodyPr/>
        <a:lstStyle/>
        <a:p>
          <a:endParaRPr lang="es-EC"/>
        </a:p>
      </dgm:t>
    </dgm:pt>
    <dgm:pt modelId="{B99AF63E-913E-42EC-A1E5-3D1FD8BE3542}" type="pres">
      <dgm:prSet presAssocID="{F7F52855-65C0-4747-8976-BE10173D626E}" presName="childText" presStyleLbl="bgAcc1" presStyleIdx="1" presStyleCnt="2">
        <dgm:presLayoutVars>
          <dgm:bulletEnabled val="1"/>
        </dgm:presLayoutVars>
      </dgm:prSet>
      <dgm:spPr/>
      <dgm:t>
        <a:bodyPr/>
        <a:lstStyle/>
        <a:p>
          <a:endParaRPr lang="es-EC"/>
        </a:p>
      </dgm:t>
    </dgm:pt>
  </dgm:ptLst>
  <dgm:cxnLst>
    <dgm:cxn modelId="{C325ACA5-1B3C-42C5-921F-2CC5CBBBECD4}" type="presOf" srcId="{F7F52855-65C0-4747-8976-BE10173D626E}" destId="{B99AF63E-913E-42EC-A1E5-3D1FD8BE3542}" srcOrd="0" destOrd="0" presId="urn:microsoft.com/office/officeart/2005/8/layout/hierarchy3"/>
    <dgm:cxn modelId="{DA58416A-C0FD-445D-B555-B3FFA898B6F3}" type="presOf" srcId="{50CFD622-D35D-4376-BE1B-F08A55341A24}" destId="{3D23A909-27A5-4712-83A5-135BF8F9FDE3}" srcOrd="0" destOrd="0" presId="urn:microsoft.com/office/officeart/2005/8/layout/hierarchy3"/>
    <dgm:cxn modelId="{B6ADCE3E-9A7E-4E68-B4D7-CA018B911BA9}" srcId="{6EA0575A-C70E-42AC-910F-3ADC97D2107C}" destId="{64D5BFB0-2D69-4BD5-B7F3-B25B57E3A520}" srcOrd="0" destOrd="0" parTransId="{A6DDF933-EC53-4BC6-B6B3-CD62784C41DA}" sibTransId="{EB37A20C-457F-4CA4-BD73-AF0E58C4968A}"/>
    <dgm:cxn modelId="{99661185-C608-4EF7-86A5-E406BF9B269B}" type="presOf" srcId="{EC2A808F-D4F6-45A1-8083-D3A0F1557308}" destId="{840D93A4-B221-422E-A310-F811C9244718}" srcOrd="0" destOrd="0" presId="urn:microsoft.com/office/officeart/2005/8/layout/hierarchy3"/>
    <dgm:cxn modelId="{F366DEBD-8EFD-4C11-A188-2F1930725257}" type="presOf" srcId="{6EA0575A-C70E-42AC-910F-3ADC97D2107C}" destId="{A53A053C-A57A-4664-9402-3D55C73CB810}" srcOrd="0" destOrd="0" presId="urn:microsoft.com/office/officeart/2005/8/layout/hierarchy3"/>
    <dgm:cxn modelId="{179E083E-E523-4342-896B-3D360BCE1E6A}" srcId="{50CFD622-D35D-4376-BE1B-F08A55341A24}" destId="{F7F52855-65C0-4747-8976-BE10173D626E}" srcOrd="0" destOrd="0" parTransId="{EC2A808F-D4F6-45A1-8083-D3A0F1557308}" sibTransId="{C89AFDE1-E058-4B28-8C0D-B90D562940EA}"/>
    <dgm:cxn modelId="{B0DB11C9-F36B-40F3-A984-0283261594D0}" type="presOf" srcId="{64D5BFB0-2D69-4BD5-B7F3-B25B57E3A520}" destId="{A19DD15E-B48F-4E6D-A6B5-0216B001F0EB}" srcOrd="0" destOrd="0" presId="urn:microsoft.com/office/officeart/2005/8/layout/hierarchy3"/>
    <dgm:cxn modelId="{E7303F2C-9F95-480A-9D5D-F58518DE8176}" type="presOf" srcId="{64D5BFB0-2D69-4BD5-B7F3-B25B57E3A520}" destId="{35EBEAE8-735D-445D-968C-4CB12945D106}" srcOrd="1" destOrd="0" presId="urn:microsoft.com/office/officeart/2005/8/layout/hierarchy3"/>
    <dgm:cxn modelId="{3F0AF1C9-D419-4F60-8E95-674E6E53CC0D}" type="presOf" srcId="{AF9EF302-795E-4413-A30E-04F0E59E688C}" destId="{10856213-ABB2-4AB7-A910-14249A361C9B}" srcOrd="0" destOrd="0" presId="urn:microsoft.com/office/officeart/2005/8/layout/hierarchy3"/>
    <dgm:cxn modelId="{A48086CC-AD8A-4CF4-8616-BDEE1778366C}" srcId="{64D5BFB0-2D69-4BD5-B7F3-B25B57E3A520}" destId="{DC6EA835-2C56-4514-B473-DF0ACABAD25F}" srcOrd="0" destOrd="0" parTransId="{AF9EF302-795E-4413-A30E-04F0E59E688C}" sibTransId="{C82B55B6-8C85-4743-8897-C197F09B9A58}"/>
    <dgm:cxn modelId="{3862E220-D3D9-4D20-B9C6-95A9C34B4C94}" type="presOf" srcId="{50CFD622-D35D-4376-BE1B-F08A55341A24}" destId="{41E90D20-D810-4039-A645-A9B3D21D18C4}" srcOrd="1" destOrd="0" presId="urn:microsoft.com/office/officeart/2005/8/layout/hierarchy3"/>
    <dgm:cxn modelId="{88A64FEC-0D42-4281-8CEE-60B75CBDC6C9}" type="presOf" srcId="{DC6EA835-2C56-4514-B473-DF0ACABAD25F}" destId="{896970A0-E24C-4DA3-BA36-60CD5324775A}" srcOrd="0" destOrd="0" presId="urn:microsoft.com/office/officeart/2005/8/layout/hierarchy3"/>
    <dgm:cxn modelId="{C5A6AA03-762F-4867-977B-119D23CD4512}" srcId="{6EA0575A-C70E-42AC-910F-3ADC97D2107C}" destId="{50CFD622-D35D-4376-BE1B-F08A55341A24}" srcOrd="1" destOrd="0" parTransId="{EC843E8D-AA1B-4EE1-B509-B5D3CCD2D71D}" sibTransId="{AC7B689D-2836-4B10-AFE4-36E9ED78C9DA}"/>
    <dgm:cxn modelId="{5E708DF3-CA83-4B17-B75E-33A0CE00B5A9}" type="presParOf" srcId="{A53A053C-A57A-4664-9402-3D55C73CB810}" destId="{F1C408DC-4A7C-4537-BDEB-6C7BDE1178AF}" srcOrd="0" destOrd="0" presId="urn:microsoft.com/office/officeart/2005/8/layout/hierarchy3"/>
    <dgm:cxn modelId="{089717C5-79D3-40DB-954E-40B513FC8A70}" type="presParOf" srcId="{F1C408DC-4A7C-4537-BDEB-6C7BDE1178AF}" destId="{96074998-1263-421D-A060-2E4FB1121892}" srcOrd="0" destOrd="0" presId="urn:microsoft.com/office/officeart/2005/8/layout/hierarchy3"/>
    <dgm:cxn modelId="{52B3FFD8-5911-45A5-9C98-EC9519CFDBEF}" type="presParOf" srcId="{96074998-1263-421D-A060-2E4FB1121892}" destId="{A19DD15E-B48F-4E6D-A6B5-0216B001F0EB}" srcOrd="0" destOrd="0" presId="urn:microsoft.com/office/officeart/2005/8/layout/hierarchy3"/>
    <dgm:cxn modelId="{91481B8F-5A86-4356-A9DE-39B0BE4CF5B4}" type="presParOf" srcId="{96074998-1263-421D-A060-2E4FB1121892}" destId="{35EBEAE8-735D-445D-968C-4CB12945D106}" srcOrd="1" destOrd="0" presId="urn:microsoft.com/office/officeart/2005/8/layout/hierarchy3"/>
    <dgm:cxn modelId="{4FC526E5-92A7-4E6D-8100-B63FAB5ED2AB}" type="presParOf" srcId="{F1C408DC-4A7C-4537-BDEB-6C7BDE1178AF}" destId="{3D40858B-1B14-4638-9F93-9FFB6E9A8F59}" srcOrd="1" destOrd="0" presId="urn:microsoft.com/office/officeart/2005/8/layout/hierarchy3"/>
    <dgm:cxn modelId="{24D46C8C-415C-43B7-B6A2-5CA06C608018}" type="presParOf" srcId="{3D40858B-1B14-4638-9F93-9FFB6E9A8F59}" destId="{10856213-ABB2-4AB7-A910-14249A361C9B}" srcOrd="0" destOrd="0" presId="urn:microsoft.com/office/officeart/2005/8/layout/hierarchy3"/>
    <dgm:cxn modelId="{F54382F7-D840-4943-824D-6D8F20BFF2D3}" type="presParOf" srcId="{3D40858B-1B14-4638-9F93-9FFB6E9A8F59}" destId="{896970A0-E24C-4DA3-BA36-60CD5324775A}" srcOrd="1" destOrd="0" presId="urn:microsoft.com/office/officeart/2005/8/layout/hierarchy3"/>
    <dgm:cxn modelId="{0E1C1119-6ACC-4AF4-9CCD-1E3E903F042D}" type="presParOf" srcId="{A53A053C-A57A-4664-9402-3D55C73CB810}" destId="{9284C07E-C6C2-4999-85BC-25C3D4E5885E}" srcOrd="1" destOrd="0" presId="urn:microsoft.com/office/officeart/2005/8/layout/hierarchy3"/>
    <dgm:cxn modelId="{2BB5BDD7-E8A6-4052-8462-B549FC55B659}" type="presParOf" srcId="{9284C07E-C6C2-4999-85BC-25C3D4E5885E}" destId="{BB09FEA6-867E-43D0-B961-B51AE28C168A}" srcOrd="0" destOrd="0" presId="urn:microsoft.com/office/officeart/2005/8/layout/hierarchy3"/>
    <dgm:cxn modelId="{0F772DD2-3BC9-402C-A8D2-7A92B6CE19F1}" type="presParOf" srcId="{BB09FEA6-867E-43D0-B961-B51AE28C168A}" destId="{3D23A909-27A5-4712-83A5-135BF8F9FDE3}" srcOrd="0" destOrd="0" presId="urn:microsoft.com/office/officeart/2005/8/layout/hierarchy3"/>
    <dgm:cxn modelId="{8A17FD58-86A5-4790-A3E4-486A980F3811}" type="presParOf" srcId="{BB09FEA6-867E-43D0-B961-B51AE28C168A}" destId="{41E90D20-D810-4039-A645-A9B3D21D18C4}" srcOrd="1" destOrd="0" presId="urn:microsoft.com/office/officeart/2005/8/layout/hierarchy3"/>
    <dgm:cxn modelId="{0CCB7DE6-F9BA-40EE-A779-84980BC41D55}" type="presParOf" srcId="{9284C07E-C6C2-4999-85BC-25C3D4E5885E}" destId="{EBA487F0-A707-41C8-95FE-2571093B3EFB}" srcOrd="1" destOrd="0" presId="urn:microsoft.com/office/officeart/2005/8/layout/hierarchy3"/>
    <dgm:cxn modelId="{57A9902D-678E-4639-8F04-D5AB19A1397A}" type="presParOf" srcId="{EBA487F0-A707-41C8-95FE-2571093B3EFB}" destId="{840D93A4-B221-422E-A310-F811C9244718}" srcOrd="0" destOrd="0" presId="urn:microsoft.com/office/officeart/2005/8/layout/hierarchy3"/>
    <dgm:cxn modelId="{D6738E3B-A155-4E74-9262-BE207C397E15}" type="presParOf" srcId="{EBA487F0-A707-41C8-95FE-2571093B3EFB}" destId="{B99AF63E-913E-42EC-A1E5-3D1FD8BE354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B6392E3-E0B2-42AD-9E76-06490078CAB6}" type="doc">
      <dgm:prSet loTypeId="urn:microsoft.com/office/officeart/2005/8/layout/chevron1" loCatId="process" qsTypeId="urn:microsoft.com/office/officeart/2005/8/quickstyle/simple1" qsCatId="simple" csTypeId="urn:microsoft.com/office/officeart/2005/8/colors/colorful3" csCatId="colorful" phldr="1"/>
      <dgm:spPr/>
    </dgm:pt>
    <dgm:pt modelId="{F984470D-5408-4487-9690-5A7A999F469C}">
      <dgm:prSet phldrT="[Texto]"/>
      <dgm:spPr/>
      <dgm:t>
        <a:bodyPr/>
        <a:lstStyle/>
        <a:p>
          <a:r>
            <a:rPr lang="es-EC" dirty="0" smtClean="0"/>
            <a:t>Apreciación de la Moneda Dólar</a:t>
          </a:r>
          <a:endParaRPr lang="es-EC" dirty="0"/>
        </a:p>
      </dgm:t>
    </dgm:pt>
    <dgm:pt modelId="{E64AF5BD-5E32-410E-97CE-07FEDAAF3C86}" type="parTrans" cxnId="{3E9F7D5D-F92F-4AE8-9960-33C4A6CF92F2}">
      <dgm:prSet/>
      <dgm:spPr/>
      <dgm:t>
        <a:bodyPr/>
        <a:lstStyle/>
        <a:p>
          <a:endParaRPr lang="es-EC"/>
        </a:p>
      </dgm:t>
    </dgm:pt>
    <dgm:pt modelId="{052B28D9-4B02-45F7-8B29-C6F667F0340A}" type="sibTrans" cxnId="{3E9F7D5D-F92F-4AE8-9960-33C4A6CF92F2}">
      <dgm:prSet/>
      <dgm:spPr/>
      <dgm:t>
        <a:bodyPr/>
        <a:lstStyle/>
        <a:p>
          <a:endParaRPr lang="es-EC"/>
        </a:p>
      </dgm:t>
    </dgm:pt>
    <dgm:pt modelId="{4EE1B28E-6B43-483B-9A11-A4EADB8951E0}">
      <dgm:prSet phldrT="[Texto]"/>
      <dgm:spPr/>
      <dgm:t>
        <a:bodyPr/>
        <a:lstStyle/>
        <a:p>
          <a:r>
            <a:rPr lang="es-EC" dirty="0" smtClean="0"/>
            <a:t>Salvaguardias</a:t>
          </a:r>
          <a:endParaRPr lang="es-EC" dirty="0"/>
        </a:p>
      </dgm:t>
    </dgm:pt>
    <dgm:pt modelId="{969818D1-7DD6-4804-868E-6CCE8D7DE29D}" type="parTrans" cxnId="{7D0195A8-4A85-4BC4-8EAC-5884777B5E91}">
      <dgm:prSet/>
      <dgm:spPr/>
      <dgm:t>
        <a:bodyPr/>
        <a:lstStyle/>
        <a:p>
          <a:endParaRPr lang="es-EC"/>
        </a:p>
      </dgm:t>
    </dgm:pt>
    <dgm:pt modelId="{8D372EF9-8E7F-4CFF-9EED-B9CA42A3D369}" type="sibTrans" cxnId="{7D0195A8-4A85-4BC4-8EAC-5884777B5E91}">
      <dgm:prSet/>
      <dgm:spPr/>
      <dgm:t>
        <a:bodyPr/>
        <a:lstStyle/>
        <a:p>
          <a:endParaRPr lang="es-EC"/>
        </a:p>
      </dgm:t>
    </dgm:pt>
    <dgm:pt modelId="{AC711563-C04D-4780-89B0-259AD72E2201}">
      <dgm:prSet phldrT="[Texto]"/>
      <dgm:spPr/>
      <dgm:t>
        <a:bodyPr/>
        <a:lstStyle/>
        <a:p>
          <a:r>
            <a:rPr lang="es-EC" dirty="0" smtClean="0"/>
            <a:t>Devaluación del Peso Colombiano</a:t>
          </a:r>
          <a:endParaRPr lang="es-EC" dirty="0"/>
        </a:p>
      </dgm:t>
    </dgm:pt>
    <dgm:pt modelId="{F5126764-B634-4489-AA81-824046C8C0A7}" type="parTrans" cxnId="{95559914-B559-499C-AD2E-988EF8F93F8F}">
      <dgm:prSet/>
      <dgm:spPr/>
      <dgm:t>
        <a:bodyPr/>
        <a:lstStyle/>
        <a:p>
          <a:endParaRPr lang="es-EC"/>
        </a:p>
      </dgm:t>
    </dgm:pt>
    <dgm:pt modelId="{A9B27BE2-1FF5-41E5-B929-6A4A55D253AC}" type="sibTrans" cxnId="{95559914-B559-499C-AD2E-988EF8F93F8F}">
      <dgm:prSet/>
      <dgm:spPr/>
      <dgm:t>
        <a:bodyPr/>
        <a:lstStyle/>
        <a:p>
          <a:endParaRPr lang="es-EC"/>
        </a:p>
      </dgm:t>
    </dgm:pt>
    <dgm:pt modelId="{A4B2E8F2-1072-40B1-B2F8-29AFE81F9858}" type="pres">
      <dgm:prSet presAssocID="{1B6392E3-E0B2-42AD-9E76-06490078CAB6}" presName="Name0" presStyleCnt="0">
        <dgm:presLayoutVars>
          <dgm:dir/>
          <dgm:animLvl val="lvl"/>
          <dgm:resizeHandles val="exact"/>
        </dgm:presLayoutVars>
      </dgm:prSet>
      <dgm:spPr/>
    </dgm:pt>
    <dgm:pt modelId="{3D153B53-F5B0-4FAF-B690-9D994D82412F}" type="pres">
      <dgm:prSet presAssocID="{F984470D-5408-4487-9690-5A7A999F469C}" presName="parTxOnly" presStyleLbl="node1" presStyleIdx="0" presStyleCnt="3">
        <dgm:presLayoutVars>
          <dgm:chMax val="0"/>
          <dgm:chPref val="0"/>
          <dgm:bulletEnabled val="1"/>
        </dgm:presLayoutVars>
      </dgm:prSet>
      <dgm:spPr/>
      <dgm:t>
        <a:bodyPr/>
        <a:lstStyle/>
        <a:p>
          <a:endParaRPr lang="es-EC"/>
        </a:p>
      </dgm:t>
    </dgm:pt>
    <dgm:pt modelId="{ECB67F1D-FC5B-436F-B943-8A544AACEEC3}" type="pres">
      <dgm:prSet presAssocID="{052B28D9-4B02-45F7-8B29-C6F667F0340A}" presName="parTxOnlySpace" presStyleCnt="0"/>
      <dgm:spPr/>
    </dgm:pt>
    <dgm:pt modelId="{94584C5A-6777-4CEF-98AE-9AA2D5A3038F}" type="pres">
      <dgm:prSet presAssocID="{4EE1B28E-6B43-483B-9A11-A4EADB8951E0}" presName="parTxOnly" presStyleLbl="node1" presStyleIdx="1" presStyleCnt="3">
        <dgm:presLayoutVars>
          <dgm:chMax val="0"/>
          <dgm:chPref val="0"/>
          <dgm:bulletEnabled val="1"/>
        </dgm:presLayoutVars>
      </dgm:prSet>
      <dgm:spPr/>
      <dgm:t>
        <a:bodyPr/>
        <a:lstStyle/>
        <a:p>
          <a:endParaRPr lang="es-EC"/>
        </a:p>
      </dgm:t>
    </dgm:pt>
    <dgm:pt modelId="{7BC8143E-D41A-43D6-9886-2D2CF396D30F}" type="pres">
      <dgm:prSet presAssocID="{8D372EF9-8E7F-4CFF-9EED-B9CA42A3D369}" presName="parTxOnlySpace" presStyleCnt="0"/>
      <dgm:spPr/>
    </dgm:pt>
    <dgm:pt modelId="{C03158F8-83EE-4BC5-BA04-D1F5723060F1}" type="pres">
      <dgm:prSet presAssocID="{AC711563-C04D-4780-89B0-259AD72E2201}" presName="parTxOnly" presStyleLbl="node1" presStyleIdx="2" presStyleCnt="3">
        <dgm:presLayoutVars>
          <dgm:chMax val="0"/>
          <dgm:chPref val="0"/>
          <dgm:bulletEnabled val="1"/>
        </dgm:presLayoutVars>
      </dgm:prSet>
      <dgm:spPr/>
      <dgm:t>
        <a:bodyPr/>
        <a:lstStyle/>
        <a:p>
          <a:endParaRPr lang="es-EC"/>
        </a:p>
      </dgm:t>
    </dgm:pt>
  </dgm:ptLst>
  <dgm:cxnLst>
    <dgm:cxn modelId="{7D0195A8-4A85-4BC4-8EAC-5884777B5E91}" srcId="{1B6392E3-E0B2-42AD-9E76-06490078CAB6}" destId="{4EE1B28E-6B43-483B-9A11-A4EADB8951E0}" srcOrd="1" destOrd="0" parTransId="{969818D1-7DD6-4804-868E-6CCE8D7DE29D}" sibTransId="{8D372EF9-8E7F-4CFF-9EED-B9CA42A3D369}"/>
    <dgm:cxn modelId="{95559914-B559-499C-AD2E-988EF8F93F8F}" srcId="{1B6392E3-E0B2-42AD-9E76-06490078CAB6}" destId="{AC711563-C04D-4780-89B0-259AD72E2201}" srcOrd="2" destOrd="0" parTransId="{F5126764-B634-4489-AA81-824046C8C0A7}" sibTransId="{A9B27BE2-1FF5-41E5-B929-6A4A55D253AC}"/>
    <dgm:cxn modelId="{B42B6617-42E0-4933-B822-09BE6E354032}" type="presOf" srcId="{AC711563-C04D-4780-89B0-259AD72E2201}" destId="{C03158F8-83EE-4BC5-BA04-D1F5723060F1}" srcOrd="0" destOrd="0" presId="urn:microsoft.com/office/officeart/2005/8/layout/chevron1"/>
    <dgm:cxn modelId="{3E9F7D5D-F92F-4AE8-9960-33C4A6CF92F2}" srcId="{1B6392E3-E0B2-42AD-9E76-06490078CAB6}" destId="{F984470D-5408-4487-9690-5A7A999F469C}" srcOrd="0" destOrd="0" parTransId="{E64AF5BD-5E32-410E-97CE-07FEDAAF3C86}" sibTransId="{052B28D9-4B02-45F7-8B29-C6F667F0340A}"/>
    <dgm:cxn modelId="{D948CEDE-8D53-40F1-AEAB-822E5BAD7A41}" type="presOf" srcId="{4EE1B28E-6B43-483B-9A11-A4EADB8951E0}" destId="{94584C5A-6777-4CEF-98AE-9AA2D5A3038F}" srcOrd="0" destOrd="0" presId="urn:microsoft.com/office/officeart/2005/8/layout/chevron1"/>
    <dgm:cxn modelId="{AC082E9B-6BD7-4E6D-A0A2-40201351762E}" type="presOf" srcId="{1B6392E3-E0B2-42AD-9E76-06490078CAB6}" destId="{A4B2E8F2-1072-40B1-B2F8-29AFE81F9858}" srcOrd="0" destOrd="0" presId="urn:microsoft.com/office/officeart/2005/8/layout/chevron1"/>
    <dgm:cxn modelId="{1B7D86A5-51A0-401B-9A70-DFCBFA2A0D02}" type="presOf" srcId="{F984470D-5408-4487-9690-5A7A999F469C}" destId="{3D153B53-F5B0-4FAF-B690-9D994D82412F}" srcOrd="0" destOrd="0" presId="urn:microsoft.com/office/officeart/2005/8/layout/chevron1"/>
    <dgm:cxn modelId="{5D6FCCA9-6A0B-4BD5-B47C-32C094D3E158}" type="presParOf" srcId="{A4B2E8F2-1072-40B1-B2F8-29AFE81F9858}" destId="{3D153B53-F5B0-4FAF-B690-9D994D82412F}" srcOrd="0" destOrd="0" presId="urn:microsoft.com/office/officeart/2005/8/layout/chevron1"/>
    <dgm:cxn modelId="{C5F8C4EF-707D-4EBB-A57A-8739A1DB1F60}" type="presParOf" srcId="{A4B2E8F2-1072-40B1-B2F8-29AFE81F9858}" destId="{ECB67F1D-FC5B-436F-B943-8A544AACEEC3}" srcOrd="1" destOrd="0" presId="urn:microsoft.com/office/officeart/2005/8/layout/chevron1"/>
    <dgm:cxn modelId="{705ABCBC-BBC3-4DEE-A405-CE9D789625CF}" type="presParOf" srcId="{A4B2E8F2-1072-40B1-B2F8-29AFE81F9858}" destId="{94584C5A-6777-4CEF-98AE-9AA2D5A3038F}" srcOrd="2" destOrd="0" presId="urn:microsoft.com/office/officeart/2005/8/layout/chevron1"/>
    <dgm:cxn modelId="{A6A66847-B5A3-4733-A298-B07619895FE7}" type="presParOf" srcId="{A4B2E8F2-1072-40B1-B2F8-29AFE81F9858}" destId="{7BC8143E-D41A-43D6-9886-2D2CF396D30F}" srcOrd="3" destOrd="0" presId="urn:microsoft.com/office/officeart/2005/8/layout/chevron1"/>
    <dgm:cxn modelId="{C946555A-041D-46C1-9E59-940EEA091F88}" type="presParOf" srcId="{A4B2E8F2-1072-40B1-B2F8-29AFE81F9858}" destId="{C03158F8-83EE-4BC5-BA04-D1F5723060F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D63D2C-B869-4973-8FC3-46C24F24468E}" type="doc">
      <dgm:prSet loTypeId="urn:microsoft.com/office/officeart/2005/8/layout/StepDownProcess" loCatId="process" qsTypeId="urn:microsoft.com/office/officeart/2005/8/quickstyle/simple3" qsCatId="simple" csTypeId="urn:microsoft.com/office/officeart/2005/8/colors/accent3_1" csCatId="accent3" phldr="1"/>
      <dgm:spPr/>
      <dgm:t>
        <a:bodyPr/>
        <a:lstStyle/>
        <a:p>
          <a:endParaRPr lang="es-EC"/>
        </a:p>
      </dgm:t>
    </dgm:pt>
    <dgm:pt modelId="{B7F97E0F-D5D3-459D-B9CB-1C3F21D5E7CD}">
      <dgm:prSet phldrT="[Texto]" custT="1"/>
      <dgm:spPr/>
      <dgm:t>
        <a:bodyPr/>
        <a:lstStyle/>
        <a:p>
          <a:r>
            <a:rPr lang="es-EC" sz="1200" b="1" dirty="0" smtClean="0"/>
            <a:t>Plan Nacional del Buen Vivir</a:t>
          </a:r>
        </a:p>
        <a:p>
          <a:r>
            <a:rPr lang="es-EC" sz="1200" dirty="0" smtClean="0"/>
            <a:t>ECONOMÍA POPULAR Y SOLIDARIA</a:t>
          </a:r>
        </a:p>
      </dgm:t>
    </dgm:pt>
    <dgm:pt modelId="{7D517594-41D0-4924-BD0A-E05A56B843DA}" type="parTrans" cxnId="{5E574C02-B5A4-46CC-8018-43BEB8004EA8}">
      <dgm:prSet/>
      <dgm:spPr/>
      <dgm:t>
        <a:bodyPr/>
        <a:lstStyle/>
        <a:p>
          <a:endParaRPr lang="es-EC" sz="3200">
            <a:solidFill>
              <a:schemeClr val="tx1"/>
            </a:solidFill>
          </a:endParaRPr>
        </a:p>
      </dgm:t>
    </dgm:pt>
    <dgm:pt modelId="{E3A8CC1D-4E6A-4D06-99E5-91AC6EB1B1B6}" type="sibTrans" cxnId="{5E574C02-B5A4-46CC-8018-43BEB8004EA8}">
      <dgm:prSet custT="1"/>
      <dgm:spPr/>
      <dgm:t>
        <a:bodyPr/>
        <a:lstStyle/>
        <a:p>
          <a:endParaRPr lang="es-EC" sz="1050">
            <a:solidFill>
              <a:schemeClr val="tx1"/>
            </a:solidFill>
          </a:endParaRPr>
        </a:p>
      </dgm:t>
    </dgm:pt>
    <dgm:pt modelId="{DD5B426D-BDCD-4841-A1A2-80BEA08489BC}">
      <dgm:prSet phldrT="[Texto]" custT="1"/>
      <dgm:spPr/>
      <dgm:t>
        <a:bodyPr/>
        <a:lstStyle/>
        <a:p>
          <a:r>
            <a:rPr lang="es-EC" sz="1200" b="1" dirty="0" smtClean="0"/>
            <a:t>Planificación y Desarrollo, Agenda Zonal Zona 1 - Norte</a:t>
          </a:r>
          <a:endParaRPr lang="es-EC" sz="1200" b="1" dirty="0"/>
        </a:p>
      </dgm:t>
    </dgm:pt>
    <dgm:pt modelId="{4815CB16-5497-437F-9F81-7638D7310CC9}" type="parTrans" cxnId="{FE7C2A8F-49A7-4697-94AE-04FAA6BB988D}">
      <dgm:prSet/>
      <dgm:spPr/>
      <dgm:t>
        <a:bodyPr/>
        <a:lstStyle/>
        <a:p>
          <a:endParaRPr lang="es-EC" sz="3200">
            <a:solidFill>
              <a:schemeClr val="tx1"/>
            </a:solidFill>
          </a:endParaRPr>
        </a:p>
      </dgm:t>
    </dgm:pt>
    <dgm:pt modelId="{88345585-3506-494E-AAC8-9B5B5545CF25}" type="sibTrans" cxnId="{FE7C2A8F-49A7-4697-94AE-04FAA6BB988D}">
      <dgm:prSet custT="1"/>
      <dgm:spPr/>
      <dgm:t>
        <a:bodyPr/>
        <a:lstStyle/>
        <a:p>
          <a:endParaRPr lang="es-EC" sz="1050">
            <a:solidFill>
              <a:schemeClr val="tx1"/>
            </a:solidFill>
          </a:endParaRPr>
        </a:p>
      </dgm:t>
    </dgm:pt>
    <dgm:pt modelId="{0F98815F-E424-4D4C-9D0D-F2EAA84398F9}">
      <dgm:prSet phldrT="[Texto]" custT="1"/>
      <dgm:spPr/>
      <dgm:t>
        <a:bodyPr/>
        <a:lstStyle/>
        <a:p>
          <a:r>
            <a:rPr lang="es-EC" sz="1200" b="1" dirty="0" smtClean="0"/>
            <a:t>Microcrédito - Desarrollo Micro empresarial</a:t>
          </a:r>
          <a:endParaRPr lang="es-EC" sz="1200" b="1" dirty="0"/>
        </a:p>
      </dgm:t>
    </dgm:pt>
    <dgm:pt modelId="{C5BF9C38-C831-4697-BDF4-C15E95B232CF}" type="sibTrans" cxnId="{EF292A34-5A61-4C65-BE06-CEFA7E7C3584}">
      <dgm:prSet/>
      <dgm:spPr/>
      <dgm:t>
        <a:bodyPr/>
        <a:lstStyle/>
        <a:p>
          <a:endParaRPr lang="es-EC" sz="3200">
            <a:solidFill>
              <a:schemeClr val="tx1"/>
            </a:solidFill>
          </a:endParaRPr>
        </a:p>
      </dgm:t>
    </dgm:pt>
    <dgm:pt modelId="{24ADC164-2B29-4D37-81CA-3C2A6152D9DD}" type="parTrans" cxnId="{EF292A34-5A61-4C65-BE06-CEFA7E7C3584}">
      <dgm:prSet/>
      <dgm:spPr/>
      <dgm:t>
        <a:bodyPr/>
        <a:lstStyle/>
        <a:p>
          <a:endParaRPr lang="es-EC" sz="3200">
            <a:solidFill>
              <a:schemeClr val="tx1"/>
            </a:solidFill>
          </a:endParaRPr>
        </a:p>
      </dgm:t>
    </dgm:pt>
    <dgm:pt modelId="{07B40ABC-2AEF-4EC8-A6FD-36DC33183428}" type="pres">
      <dgm:prSet presAssocID="{D5D63D2C-B869-4973-8FC3-46C24F24468E}" presName="rootnode" presStyleCnt="0">
        <dgm:presLayoutVars>
          <dgm:chMax/>
          <dgm:chPref/>
          <dgm:dir/>
          <dgm:animLvl val="lvl"/>
        </dgm:presLayoutVars>
      </dgm:prSet>
      <dgm:spPr/>
      <dgm:t>
        <a:bodyPr/>
        <a:lstStyle/>
        <a:p>
          <a:endParaRPr lang="es-EC"/>
        </a:p>
      </dgm:t>
    </dgm:pt>
    <dgm:pt modelId="{DC2492A5-0E62-4323-B56D-F2CB858F1004}" type="pres">
      <dgm:prSet presAssocID="{B7F97E0F-D5D3-459D-B9CB-1C3F21D5E7CD}" presName="composite" presStyleCnt="0"/>
      <dgm:spPr/>
      <dgm:t>
        <a:bodyPr/>
        <a:lstStyle/>
        <a:p>
          <a:endParaRPr lang="es-EC"/>
        </a:p>
      </dgm:t>
    </dgm:pt>
    <dgm:pt modelId="{9D0EFA74-4CF7-4DFF-A07C-8BA4BD1E8704}" type="pres">
      <dgm:prSet presAssocID="{B7F97E0F-D5D3-459D-B9CB-1C3F21D5E7CD}" presName="bentUpArrow1" presStyleLbl="alignImgPlace1" presStyleIdx="0" presStyleCnt="2"/>
      <dgm:spPr/>
      <dgm:t>
        <a:bodyPr/>
        <a:lstStyle/>
        <a:p>
          <a:endParaRPr lang="es-EC"/>
        </a:p>
      </dgm:t>
    </dgm:pt>
    <dgm:pt modelId="{216AE16C-659D-43E7-A117-2E3C668C85C7}" type="pres">
      <dgm:prSet presAssocID="{B7F97E0F-D5D3-459D-B9CB-1C3F21D5E7CD}" presName="ParentText" presStyleLbl="node1" presStyleIdx="0" presStyleCnt="3">
        <dgm:presLayoutVars>
          <dgm:chMax val="1"/>
          <dgm:chPref val="1"/>
          <dgm:bulletEnabled val="1"/>
        </dgm:presLayoutVars>
      </dgm:prSet>
      <dgm:spPr/>
      <dgm:t>
        <a:bodyPr/>
        <a:lstStyle/>
        <a:p>
          <a:endParaRPr lang="es-EC"/>
        </a:p>
      </dgm:t>
    </dgm:pt>
    <dgm:pt modelId="{F5AC6554-B36A-4D79-B406-336172DCD6D0}" type="pres">
      <dgm:prSet presAssocID="{B7F97E0F-D5D3-459D-B9CB-1C3F21D5E7CD}" presName="ChildText" presStyleLbl="revTx" presStyleIdx="0" presStyleCnt="2">
        <dgm:presLayoutVars>
          <dgm:chMax val="0"/>
          <dgm:chPref val="0"/>
          <dgm:bulletEnabled val="1"/>
        </dgm:presLayoutVars>
      </dgm:prSet>
      <dgm:spPr/>
      <dgm:t>
        <a:bodyPr/>
        <a:lstStyle/>
        <a:p>
          <a:endParaRPr lang="es-EC"/>
        </a:p>
      </dgm:t>
    </dgm:pt>
    <dgm:pt modelId="{46AC0E50-652D-40BD-AD6B-17B0AA0B7BDA}" type="pres">
      <dgm:prSet presAssocID="{E3A8CC1D-4E6A-4D06-99E5-91AC6EB1B1B6}" presName="sibTrans" presStyleCnt="0"/>
      <dgm:spPr/>
      <dgm:t>
        <a:bodyPr/>
        <a:lstStyle/>
        <a:p>
          <a:endParaRPr lang="es-EC"/>
        </a:p>
      </dgm:t>
    </dgm:pt>
    <dgm:pt modelId="{3761BC7C-3539-4742-8262-D24CE8A1C5A1}" type="pres">
      <dgm:prSet presAssocID="{DD5B426D-BDCD-4841-A1A2-80BEA08489BC}" presName="composite" presStyleCnt="0"/>
      <dgm:spPr/>
      <dgm:t>
        <a:bodyPr/>
        <a:lstStyle/>
        <a:p>
          <a:endParaRPr lang="es-EC"/>
        </a:p>
      </dgm:t>
    </dgm:pt>
    <dgm:pt modelId="{CE5E4314-C46E-4E04-85A7-9726F097645A}" type="pres">
      <dgm:prSet presAssocID="{DD5B426D-BDCD-4841-A1A2-80BEA08489BC}" presName="bentUpArrow1" presStyleLbl="alignImgPlace1" presStyleIdx="1" presStyleCnt="2"/>
      <dgm:spPr/>
      <dgm:t>
        <a:bodyPr/>
        <a:lstStyle/>
        <a:p>
          <a:endParaRPr lang="es-EC"/>
        </a:p>
      </dgm:t>
    </dgm:pt>
    <dgm:pt modelId="{DFA2206C-B8A4-4FAF-8999-947B88DBBA44}" type="pres">
      <dgm:prSet presAssocID="{DD5B426D-BDCD-4841-A1A2-80BEA08489BC}" presName="ParentText" presStyleLbl="node1" presStyleIdx="1" presStyleCnt="3">
        <dgm:presLayoutVars>
          <dgm:chMax val="1"/>
          <dgm:chPref val="1"/>
          <dgm:bulletEnabled val="1"/>
        </dgm:presLayoutVars>
      </dgm:prSet>
      <dgm:spPr/>
      <dgm:t>
        <a:bodyPr/>
        <a:lstStyle/>
        <a:p>
          <a:endParaRPr lang="es-EC"/>
        </a:p>
      </dgm:t>
    </dgm:pt>
    <dgm:pt modelId="{FCA76ABF-A9A7-4AA2-8921-70BE7EBF6CAA}" type="pres">
      <dgm:prSet presAssocID="{DD5B426D-BDCD-4841-A1A2-80BEA08489BC}" presName="ChildText" presStyleLbl="revTx" presStyleIdx="1" presStyleCnt="2">
        <dgm:presLayoutVars>
          <dgm:chMax val="0"/>
          <dgm:chPref val="0"/>
          <dgm:bulletEnabled val="1"/>
        </dgm:presLayoutVars>
      </dgm:prSet>
      <dgm:spPr/>
      <dgm:t>
        <a:bodyPr/>
        <a:lstStyle/>
        <a:p>
          <a:endParaRPr lang="es-EC"/>
        </a:p>
      </dgm:t>
    </dgm:pt>
    <dgm:pt modelId="{22646DB5-ADB4-494B-AD13-2D81E0211B74}" type="pres">
      <dgm:prSet presAssocID="{88345585-3506-494E-AAC8-9B5B5545CF25}" presName="sibTrans" presStyleCnt="0"/>
      <dgm:spPr/>
      <dgm:t>
        <a:bodyPr/>
        <a:lstStyle/>
        <a:p>
          <a:endParaRPr lang="es-EC"/>
        </a:p>
      </dgm:t>
    </dgm:pt>
    <dgm:pt modelId="{1CE65288-CD9B-424A-8B7B-FB86C535B0FC}" type="pres">
      <dgm:prSet presAssocID="{0F98815F-E424-4D4C-9D0D-F2EAA84398F9}" presName="composite" presStyleCnt="0"/>
      <dgm:spPr/>
      <dgm:t>
        <a:bodyPr/>
        <a:lstStyle/>
        <a:p>
          <a:endParaRPr lang="es-EC"/>
        </a:p>
      </dgm:t>
    </dgm:pt>
    <dgm:pt modelId="{F1A3A1A8-5684-48FE-94BA-1A9828C24E20}" type="pres">
      <dgm:prSet presAssocID="{0F98815F-E424-4D4C-9D0D-F2EAA84398F9}" presName="ParentText" presStyleLbl="node1" presStyleIdx="2" presStyleCnt="3">
        <dgm:presLayoutVars>
          <dgm:chMax val="1"/>
          <dgm:chPref val="1"/>
          <dgm:bulletEnabled val="1"/>
        </dgm:presLayoutVars>
      </dgm:prSet>
      <dgm:spPr/>
      <dgm:t>
        <a:bodyPr/>
        <a:lstStyle/>
        <a:p>
          <a:endParaRPr lang="es-EC"/>
        </a:p>
      </dgm:t>
    </dgm:pt>
  </dgm:ptLst>
  <dgm:cxnLst>
    <dgm:cxn modelId="{5E574C02-B5A4-46CC-8018-43BEB8004EA8}" srcId="{D5D63D2C-B869-4973-8FC3-46C24F24468E}" destId="{B7F97E0F-D5D3-459D-B9CB-1C3F21D5E7CD}" srcOrd="0" destOrd="0" parTransId="{7D517594-41D0-4924-BD0A-E05A56B843DA}" sibTransId="{E3A8CC1D-4E6A-4D06-99E5-91AC6EB1B1B6}"/>
    <dgm:cxn modelId="{C7497A2E-3E11-4019-A220-E49ECA084399}" type="presOf" srcId="{D5D63D2C-B869-4973-8FC3-46C24F24468E}" destId="{07B40ABC-2AEF-4EC8-A6FD-36DC33183428}" srcOrd="0" destOrd="0" presId="urn:microsoft.com/office/officeart/2005/8/layout/StepDownProcess"/>
    <dgm:cxn modelId="{AFFFBC59-D586-4F66-8169-55EA0EBC6CDF}" type="presOf" srcId="{0F98815F-E424-4D4C-9D0D-F2EAA84398F9}" destId="{F1A3A1A8-5684-48FE-94BA-1A9828C24E20}" srcOrd="0" destOrd="0" presId="urn:microsoft.com/office/officeart/2005/8/layout/StepDownProcess"/>
    <dgm:cxn modelId="{6653ADFA-B05E-480F-A80F-37F0DE0463C1}" type="presOf" srcId="{DD5B426D-BDCD-4841-A1A2-80BEA08489BC}" destId="{DFA2206C-B8A4-4FAF-8999-947B88DBBA44}" srcOrd="0" destOrd="0" presId="urn:microsoft.com/office/officeart/2005/8/layout/StepDownProcess"/>
    <dgm:cxn modelId="{EF292A34-5A61-4C65-BE06-CEFA7E7C3584}" srcId="{D5D63D2C-B869-4973-8FC3-46C24F24468E}" destId="{0F98815F-E424-4D4C-9D0D-F2EAA84398F9}" srcOrd="2" destOrd="0" parTransId="{24ADC164-2B29-4D37-81CA-3C2A6152D9DD}" sibTransId="{C5BF9C38-C831-4697-BDF4-C15E95B232CF}"/>
    <dgm:cxn modelId="{FE7C2A8F-49A7-4697-94AE-04FAA6BB988D}" srcId="{D5D63D2C-B869-4973-8FC3-46C24F24468E}" destId="{DD5B426D-BDCD-4841-A1A2-80BEA08489BC}" srcOrd="1" destOrd="0" parTransId="{4815CB16-5497-437F-9F81-7638D7310CC9}" sibTransId="{88345585-3506-494E-AAC8-9B5B5545CF25}"/>
    <dgm:cxn modelId="{16AF9FB4-2266-4B91-BE9A-3B3534C2E27D}" type="presOf" srcId="{B7F97E0F-D5D3-459D-B9CB-1C3F21D5E7CD}" destId="{216AE16C-659D-43E7-A117-2E3C668C85C7}" srcOrd="0" destOrd="0" presId="urn:microsoft.com/office/officeart/2005/8/layout/StepDownProcess"/>
    <dgm:cxn modelId="{42C543E8-B14C-43B6-A244-D9FF3F5AE03F}" type="presParOf" srcId="{07B40ABC-2AEF-4EC8-A6FD-36DC33183428}" destId="{DC2492A5-0E62-4323-B56D-F2CB858F1004}" srcOrd="0" destOrd="0" presId="urn:microsoft.com/office/officeart/2005/8/layout/StepDownProcess"/>
    <dgm:cxn modelId="{73C0FF61-0A4D-4A7E-A9BE-75D8407A4F36}" type="presParOf" srcId="{DC2492A5-0E62-4323-B56D-F2CB858F1004}" destId="{9D0EFA74-4CF7-4DFF-A07C-8BA4BD1E8704}" srcOrd="0" destOrd="0" presId="urn:microsoft.com/office/officeart/2005/8/layout/StepDownProcess"/>
    <dgm:cxn modelId="{3AEC5F24-1F42-47BF-9857-3CFFEAABBF70}" type="presParOf" srcId="{DC2492A5-0E62-4323-B56D-F2CB858F1004}" destId="{216AE16C-659D-43E7-A117-2E3C668C85C7}" srcOrd="1" destOrd="0" presId="urn:microsoft.com/office/officeart/2005/8/layout/StepDownProcess"/>
    <dgm:cxn modelId="{62C87C19-DAE2-4873-B603-44785438AAE7}" type="presParOf" srcId="{DC2492A5-0E62-4323-B56D-F2CB858F1004}" destId="{F5AC6554-B36A-4D79-B406-336172DCD6D0}" srcOrd="2" destOrd="0" presId="urn:microsoft.com/office/officeart/2005/8/layout/StepDownProcess"/>
    <dgm:cxn modelId="{2F6A9F9F-6559-4676-83BB-755DA4A3A04E}" type="presParOf" srcId="{07B40ABC-2AEF-4EC8-A6FD-36DC33183428}" destId="{46AC0E50-652D-40BD-AD6B-17B0AA0B7BDA}" srcOrd="1" destOrd="0" presId="urn:microsoft.com/office/officeart/2005/8/layout/StepDownProcess"/>
    <dgm:cxn modelId="{A96E69DB-21ED-469E-A650-38980B6D1FAD}" type="presParOf" srcId="{07B40ABC-2AEF-4EC8-A6FD-36DC33183428}" destId="{3761BC7C-3539-4742-8262-D24CE8A1C5A1}" srcOrd="2" destOrd="0" presId="urn:microsoft.com/office/officeart/2005/8/layout/StepDownProcess"/>
    <dgm:cxn modelId="{32573DB8-1725-4669-A0D9-E0DE12A1AB9F}" type="presParOf" srcId="{3761BC7C-3539-4742-8262-D24CE8A1C5A1}" destId="{CE5E4314-C46E-4E04-85A7-9726F097645A}" srcOrd="0" destOrd="0" presId="urn:microsoft.com/office/officeart/2005/8/layout/StepDownProcess"/>
    <dgm:cxn modelId="{38D1CBE1-A5DB-4AC7-8DC8-3B05F6011917}" type="presParOf" srcId="{3761BC7C-3539-4742-8262-D24CE8A1C5A1}" destId="{DFA2206C-B8A4-4FAF-8999-947B88DBBA44}" srcOrd="1" destOrd="0" presId="urn:microsoft.com/office/officeart/2005/8/layout/StepDownProcess"/>
    <dgm:cxn modelId="{64B53822-F364-4CDF-BF99-081E0E5F9399}" type="presParOf" srcId="{3761BC7C-3539-4742-8262-D24CE8A1C5A1}" destId="{FCA76ABF-A9A7-4AA2-8921-70BE7EBF6CAA}" srcOrd="2" destOrd="0" presId="urn:microsoft.com/office/officeart/2005/8/layout/StepDownProcess"/>
    <dgm:cxn modelId="{7AA68045-7B91-4F73-90D0-AB069095A7C1}" type="presParOf" srcId="{07B40ABC-2AEF-4EC8-A6FD-36DC33183428}" destId="{22646DB5-ADB4-494B-AD13-2D81E0211B74}" srcOrd="3" destOrd="0" presId="urn:microsoft.com/office/officeart/2005/8/layout/StepDownProcess"/>
    <dgm:cxn modelId="{DD3CF1F0-A48F-4C29-BA3D-D534F3C0283C}" type="presParOf" srcId="{07B40ABC-2AEF-4EC8-A6FD-36DC33183428}" destId="{1CE65288-CD9B-424A-8B7B-FB86C535B0FC}" srcOrd="4" destOrd="0" presId="urn:microsoft.com/office/officeart/2005/8/layout/StepDownProcess"/>
    <dgm:cxn modelId="{8F6C8BD5-F10B-4AF2-880D-DA6FED3EED84}" type="presParOf" srcId="{1CE65288-CD9B-424A-8B7B-FB86C535B0FC}" destId="{F1A3A1A8-5684-48FE-94BA-1A9828C24E2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038768-72C5-498E-B355-A2B1F4CC960D}" type="doc">
      <dgm:prSet loTypeId="urn:microsoft.com/office/officeart/2005/8/layout/hList9" loCatId="list" qsTypeId="urn:microsoft.com/office/officeart/2005/8/quickstyle/simple1" qsCatId="simple" csTypeId="urn:microsoft.com/office/officeart/2005/8/colors/accent3_3" csCatId="accent3" phldr="1"/>
      <dgm:spPr/>
      <dgm:t>
        <a:bodyPr/>
        <a:lstStyle/>
        <a:p>
          <a:endParaRPr lang="es-EC"/>
        </a:p>
      </dgm:t>
    </dgm:pt>
    <dgm:pt modelId="{BECA15D5-EC40-4F38-AA82-7E18262DC8EF}">
      <dgm:prSet phldrT="[Texto]"/>
      <dgm:spPr/>
      <dgm:t>
        <a:bodyPr/>
        <a:lstStyle/>
        <a:p>
          <a:r>
            <a:rPr lang="es-EC" dirty="0" smtClean="0"/>
            <a:t>Variable Independiente</a:t>
          </a:r>
          <a:endParaRPr lang="es-EC" dirty="0"/>
        </a:p>
      </dgm:t>
    </dgm:pt>
    <dgm:pt modelId="{66D8176D-0F08-476D-B16F-B7BF0B90151E}" type="parTrans" cxnId="{8D3A06C3-854A-4112-83CD-7509B1BB9B2E}">
      <dgm:prSet/>
      <dgm:spPr/>
      <dgm:t>
        <a:bodyPr/>
        <a:lstStyle/>
        <a:p>
          <a:endParaRPr lang="es-EC"/>
        </a:p>
      </dgm:t>
    </dgm:pt>
    <dgm:pt modelId="{0AF21F49-E260-4256-B826-C3BE81B47FA8}" type="sibTrans" cxnId="{8D3A06C3-854A-4112-83CD-7509B1BB9B2E}">
      <dgm:prSet/>
      <dgm:spPr/>
      <dgm:t>
        <a:bodyPr/>
        <a:lstStyle/>
        <a:p>
          <a:endParaRPr lang="es-EC"/>
        </a:p>
      </dgm:t>
    </dgm:pt>
    <dgm:pt modelId="{633072D2-CB87-4916-BBD3-5641D3CDB697}">
      <dgm:prSet phldrT="[Texto]"/>
      <dgm:spPr/>
      <dgm:t>
        <a:bodyPr/>
        <a:lstStyle/>
        <a:p>
          <a:r>
            <a:rPr lang="es-EC" dirty="0" smtClean="0"/>
            <a:t>El Microcrédito</a:t>
          </a:r>
          <a:endParaRPr lang="es-EC" dirty="0"/>
        </a:p>
      </dgm:t>
    </dgm:pt>
    <dgm:pt modelId="{12403984-B97C-4073-98E8-E569A103F267}" type="parTrans" cxnId="{8F3E8F38-27EB-4B53-8E4C-310F30EAB661}">
      <dgm:prSet/>
      <dgm:spPr/>
      <dgm:t>
        <a:bodyPr/>
        <a:lstStyle/>
        <a:p>
          <a:endParaRPr lang="es-EC"/>
        </a:p>
      </dgm:t>
    </dgm:pt>
    <dgm:pt modelId="{55334018-86C8-47A2-8668-4E8B1ADCB069}" type="sibTrans" cxnId="{8F3E8F38-27EB-4B53-8E4C-310F30EAB661}">
      <dgm:prSet/>
      <dgm:spPr/>
      <dgm:t>
        <a:bodyPr/>
        <a:lstStyle/>
        <a:p>
          <a:endParaRPr lang="es-EC"/>
        </a:p>
      </dgm:t>
    </dgm:pt>
    <dgm:pt modelId="{4BDFAAB2-87CD-4F6D-90D9-0F963AD5B5E8}">
      <dgm:prSet phldrT="[Texto]"/>
      <dgm:spPr/>
      <dgm:t>
        <a:bodyPr/>
        <a:lstStyle/>
        <a:p>
          <a:r>
            <a:rPr lang="es-EC" dirty="0" smtClean="0"/>
            <a:t>Variable Dependiente</a:t>
          </a:r>
          <a:endParaRPr lang="es-EC" dirty="0"/>
        </a:p>
      </dgm:t>
    </dgm:pt>
    <dgm:pt modelId="{D6C13DD3-10C8-41D8-A806-8BEDCE694543}" type="parTrans" cxnId="{9A1698A9-A4C5-4A99-8A33-0C9AAF9A4B1A}">
      <dgm:prSet/>
      <dgm:spPr/>
      <dgm:t>
        <a:bodyPr/>
        <a:lstStyle/>
        <a:p>
          <a:endParaRPr lang="es-EC"/>
        </a:p>
      </dgm:t>
    </dgm:pt>
    <dgm:pt modelId="{F48C815F-6158-4353-8DB9-5E4E7FE629E2}" type="sibTrans" cxnId="{9A1698A9-A4C5-4A99-8A33-0C9AAF9A4B1A}">
      <dgm:prSet/>
      <dgm:spPr/>
      <dgm:t>
        <a:bodyPr/>
        <a:lstStyle/>
        <a:p>
          <a:endParaRPr lang="es-EC"/>
        </a:p>
      </dgm:t>
    </dgm:pt>
    <dgm:pt modelId="{A022F661-CE8E-43BA-99F4-9A42C0FABD5D}">
      <dgm:prSet phldrT="[Texto]"/>
      <dgm:spPr/>
      <dgm:t>
        <a:bodyPr/>
        <a:lstStyle/>
        <a:p>
          <a:r>
            <a:rPr lang="es-EC" dirty="0" smtClean="0"/>
            <a:t>Desarrollo </a:t>
          </a:r>
          <a:r>
            <a:rPr lang="es-EC" dirty="0" err="1" smtClean="0"/>
            <a:t>Microempresarial</a:t>
          </a:r>
          <a:endParaRPr lang="es-EC" dirty="0"/>
        </a:p>
      </dgm:t>
    </dgm:pt>
    <dgm:pt modelId="{915DF095-446B-40A8-8EB0-8BA7014BE5B3}" type="parTrans" cxnId="{678AAB50-3913-4471-80F4-33C0FB66386C}">
      <dgm:prSet/>
      <dgm:spPr/>
      <dgm:t>
        <a:bodyPr/>
        <a:lstStyle/>
        <a:p>
          <a:endParaRPr lang="es-EC"/>
        </a:p>
      </dgm:t>
    </dgm:pt>
    <dgm:pt modelId="{78F21427-3197-4761-BDEA-C098030F264B}" type="sibTrans" cxnId="{678AAB50-3913-4471-80F4-33C0FB66386C}">
      <dgm:prSet/>
      <dgm:spPr/>
      <dgm:t>
        <a:bodyPr/>
        <a:lstStyle/>
        <a:p>
          <a:endParaRPr lang="es-EC"/>
        </a:p>
      </dgm:t>
    </dgm:pt>
    <dgm:pt modelId="{D1F4C5E4-3766-4579-ACC5-2A9CFB298D8E}" type="pres">
      <dgm:prSet presAssocID="{B0038768-72C5-498E-B355-A2B1F4CC960D}" presName="list" presStyleCnt="0">
        <dgm:presLayoutVars>
          <dgm:dir/>
          <dgm:animLvl val="lvl"/>
        </dgm:presLayoutVars>
      </dgm:prSet>
      <dgm:spPr/>
      <dgm:t>
        <a:bodyPr/>
        <a:lstStyle/>
        <a:p>
          <a:endParaRPr lang="es-EC"/>
        </a:p>
      </dgm:t>
    </dgm:pt>
    <dgm:pt modelId="{F6B5EA4D-67EB-4E17-AE6A-9F6B9DF2AD8C}" type="pres">
      <dgm:prSet presAssocID="{BECA15D5-EC40-4F38-AA82-7E18262DC8EF}" presName="posSpace" presStyleCnt="0"/>
      <dgm:spPr/>
    </dgm:pt>
    <dgm:pt modelId="{DF201492-42A9-4A88-9EC7-B98E80CC650A}" type="pres">
      <dgm:prSet presAssocID="{BECA15D5-EC40-4F38-AA82-7E18262DC8EF}" presName="vertFlow" presStyleCnt="0"/>
      <dgm:spPr/>
    </dgm:pt>
    <dgm:pt modelId="{4BBD81BD-8701-4096-BC7A-3FB9222EBECF}" type="pres">
      <dgm:prSet presAssocID="{BECA15D5-EC40-4F38-AA82-7E18262DC8EF}" presName="topSpace" presStyleCnt="0"/>
      <dgm:spPr/>
    </dgm:pt>
    <dgm:pt modelId="{62EBA5B4-EC5A-436A-A07E-591E83913907}" type="pres">
      <dgm:prSet presAssocID="{BECA15D5-EC40-4F38-AA82-7E18262DC8EF}" presName="firstComp" presStyleCnt="0"/>
      <dgm:spPr/>
    </dgm:pt>
    <dgm:pt modelId="{855F4E7D-E4E5-4332-8679-F9AD013129A2}" type="pres">
      <dgm:prSet presAssocID="{BECA15D5-EC40-4F38-AA82-7E18262DC8EF}" presName="firstChild" presStyleLbl="bgAccFollowNode1" presStyleIdx="0" presStyleCnt="2" custScaleY="183920"/>
      <dgm:spPr/>
      <dgm:t>
        <a:bodyPr/>
        <a:lstStyle/>
        <a:p>
          <a:endParaRPr lang="es-EC"/>
        </a:p>
      </dgm:t>
    </dgm:pt>
    <dgm:pt modelId="{5166EB22-ED0D-4CE2-B494-380B221C7C67}" type="pres">
      <dgm:prSet presAssocID="{BECA15D5-EC40-4F38-AA82-7E18262DC8EF}" presName="firstChildTx" presStyleLbl="bgAccFollowNode1" presStyleIdx="0" presStyleCnt="2">
        <dgm:presLayoutVars>
          <dgm:bulletEnabled val="1"/>
        </dgm:presLayoutVars>
      </dgm:prSet>
      <dgm:spPr/>
      <dgm:t>
        <a:bodyPr/>
        <a:lstStyle/>
        <a:p>
          <a:endParaRPr lang="es-EC"/>
        </a:p>
      </dgm:t>
    </dgm:pt>
    <dgm:pt modelId="{A6E857BB-878B-4733-81C0-B78933A29BC5}" type="pres">
      <dgm:prSet presAssocID="{BECA15D5-EC40-4F38-AA82-7E18262DC8EF}" presName="negSpace" presStyleCnt="0"/>
      <dgm:spPr/>
    </dgm:pt>
    <dgm:pt modelId="{53B3D084-DFF5-41FD-AD6B-7CD4B8613CCF}" type="pres">
      <dgm:prSet presAssocID="{BECA15D5-EC40-4F38-AA82-7E18262DC8EF}" presName="circle" presStyleLbl="node1" presStyleIdx="0" presStyleCnt="2" custScaleX="132095" custScaleY="121695"/>
      <dgm:spPr/>
      <dgm:t>
        <a:bodyPr/>
        <a:lstStyle/>
        <a:p>
          <a:endParaRPr lang="es-EC"/>
        </a:p>
      </dgm:t>
    </dgm:pt>
    <dgm:pt modelId="{0F4F880C-5305-49A6-B9C7-AFDA948FB495}" type="pres">
      <dgm:prSet presAssocID="{0AF21F49-E260-4256-B826-C3BE81B47FA8}" presName="transSpace" presStyleCnt="0"/>
      <dgm:spPr/>
    </dgm:pt>
    <dgm:pt modelId="{686913B2-F0D9-4CA0-AB60-CEA8FEDFB4C3}" type="pres">
      <dgm:prSet presAssocID="{4BDFAAB2-87CD-4F6D-90D9-0F963AD5B5E8}" presName="posSpace" presStyleCnt="0"/>
      <dgm:spPr/>
    </dgm:pt>
    <dgm:pt modelId="{6F9BE3B4-1AAE-4D93-9CCC-A50711BF0881}" type="pres">
      <dgm:prSet presAssocID="{4BDFAAB2-87CD-4F6D-90D9-0F963AD5B5E8}" presName="vertFlow" presStyleCnt="0"/>
      <dgm:spPr/>
    </dgm:pt>
    <dgm:pt modelId="{57199719-7C6E-4805-BE27-8D9C1618967E}" type="pres">
      <dgm:prSet presAssocID="{4BDFAAB2-87CD-4F6D-90D9-0F963AD5B5E8}" presName="topSpace" presStyleCnt="0"/>
      <dgm:spPr/>
    </dgm:pt>
    <dgm:pt modelId="{67B8F811-9E2C-4EC5-BE2C-7B827B91EC1A}" type="pres">
      <dgm:prSet presAssocID="{4BDFAAB2-87CD-4F6D-90D9-0F963AD5B5E8}" presName="firstComp" presStyleCnt="0"/>
      <dgm:spPr/>
    </dgm:pt>
    <dgm:pt modelId="{4FB81957-9188-4D7C-9514-B6A22ED8C589}" type="pres">
      <dgm:prSet presAssocID="{4BDFAAB2-87CD-4F6D-90D9-0F963AD5B5E8}" presName="firstChild" presStyleLbl="bgAccFollowNode1" presStyleIdx="1" presStyleCnt="2" custScaleY="183920"/>
      <dgm:spPr/>
      <dgm:t>
        <a:bodyPr/>
        <a:lstStyle/>
        <a:p>
          <a:endParaRPr lang="es-EC"/>
        </a:p>
      </dgm:t>
    </dgm:pt>
    <dgm:pt modelId="{7D6D1EB7-20FA-4AE1-8C83-7A046B491829}" type="pres">
      <dgm:prSet presAssocID="{4BDFAAB2-87CD-4F6D-90D9-0F963AD5B5E8}" presName="firstChildTx" presStyleLbl="bgAccFollowNode1" presStyleIdx="1" presStyleCnt="2">
        <dgm:presLayoutVars>
          <dgm:bulletEnabled val="1"/>
        </dgm:presLayoutVars>
      </dgm:prSet>
      <dgm:spPr/>
      <dgm:t>
        <a:bodyPr/>
        <a:lstStyle/>
        <a:p>
          <a:endParaRPr lang="es-EC"/>
        </a:p>
      </dgm:t>
    </dgm:pt>
    <dgm:pt modelId="{3DB2D62C-CF9F-4E35-A987-D9B1F81179D5}" type="pres">
      <dgm:prSet presAssocID="{4BDFAAB2-87CD-4F6D-90D9-0F963AD5B5E8}" presName="negSpace" presStyleCnt="0"/>
      <dgm:spPr/>
    </dgm:pt>
    <dgm:pt modelId="{CB32C0B8-5349-4C3A-8BA5-C7E358079AFC}" type="pres">
      <dgm:prSet presAssocID="{4BDFAAB2-87CD-4F6D-90D9-0F963AD5B5E8}" presName="circle" presStyleLbl="node1" presStyleIdx="1" presStyleCnt="2" custScaleX="132095" custScaleY="121695"/>
      <dgm:spPr/>
      <dgm:t>
        <a:bodyPr/>
        <a:lstStyle/>
        <a:p>
          <a:endParaRPr lang="es-EC"/>
        </a:p>
      </dgm:t>
    </dgm:pt>
  </dgm:ptLst>
  <dgm:cxnLst>
    <dgm:cxn modelId="{A45934A8-1644-4F83-84DF-DC538874DC6B}" type="presOf" srcId="{A022F661-CE8E-43BA-99F4-9A42C0FABD5D}" destId="{7D6D1EB7-20FA-4AE1-8C83-7A046B491829}" srcOrd="1" destOrd="0" presId="urn:microsoft.com/office/officeart/2005/8/layout/hList9"/>
    <dgm:cxn modelId="{9A1698A9-A4C5-4A99-8A33-0C9AAF9A4B1A}" srcId="{B0038768-72C5-498E-B355-A2B1F4CC960D}" destId="{4BDFAAB2-87CD-4F6D-90D9-0F963AD5B5E8}" srcOrd="1" destOrd="0" parTransId="{D6C13DD3-10C8-41D8-A806-8BEDCE694543}" sibTransId="{F48C815F-6158-4353-8DB9-5E4E7FE629E2}"/>
    <dgm:cxn modelId="{79FBE1D7-4E49-44C8-90D5-C246628AC51E}" type="presOf" srcId="{BECA15D5-EC40-4F38-AA82-7E18262DC8EF}" destId="{53B3D084-DFF5-41FD-AD6B-7CD4B8613CCF}" srcOrd="0" destOrd="0" presId="urn:microsoft.com/office/officeart/2005/8/layout/hList9"/>
    <dgm:cxn modelId="{8D3A06C3-854A-4112-83CD-7509B1BB9B2E}" srcId="{B0038768-72C5-498E-B355-A2B1F4CC960D}" destId="{BECA15D5-EC40-4F38-AA82-7E18262DC8EF}" srcOrd="0" destOrd="0" parTransId="{66D8176D-0F08-476D-B16F-B7BF0B90151E}" sibTransId="{0AF21F49-E260-4256-B826-C3BE81B47FA8}"/>
    <dgm:cxn modelId="{9B44B6BE-1465-40E6-8FE5-7C00401631E9}" type="presOf" srcId="{4BDFAAB2-87CD-4F6D-90D9-0F963AD5B5E8}" destId="{CB32C0B8-5349-4C3A-8BA5-C7E358079AFC}" srcOrd="0" destOrd="0" presId="urn:microsoft.com/office/officeart/2005/8/layout/hList9"/>
    <dgm:cxn modelId="{5FF8AD33-1134-4EB7-9D64-7B2FECDE8451}" type="presOf" srcId="{633072D2-CB87-4916-BBD3-5641D3CDB697}" destId="{5166EB22-ED0D-4CE2-B494-380B221C7C67}" srcOrd="1" destOrd="0" presId="urn:microsoft.com/office/officeart/2005/8/layout/hList9"/>
    <dgm:cxn modelId="{678AAB50-3913-4471-80F4-33C0FB66386C}" srcId="{4BDFAAB2-87CD-4F6D-90D9-0F963AD5B5E8}" destId="{A022F661-CE8E-43BA-99F4-9A42C0FABD5D}" srcOrd="0" destOrd="0" parTransId="{915DF095-446B-40A8-8EB0-8BA7014BE5B3}" sibTransId="{78F21427-3197-4761-BDEA-C098030F264B}"/>
    <dgm:cxn modelId="{B1A14FB7-0B0E-430F-AE5F-D4A37258A3CD}" type="presOf" srcId="{633072D2-CB87-4916-BBD3-5641D3CDB697}" destId="{855F4E7D-E4E5-4332-8679-F9AD013129A2}" srcOrd="0" destOrd="0" presId="urn:microsoft.com/office/officeart/2005/8/layout/hList9"/>
    <dgm:cxn modelId="{8F3E8F38-27EB-4B53-8E4C-310F30EAB661}" srcId="{BECA15D5-EC40-4F38-AA82-7E18262DC8EF}" destId="{633072D2-CB87-4916-BBD3-5641D3CDB697}" srcOrd="0" destOrd="0" parTransId="{12403984-B97C-4073-98E8-E569A103F267}" sibTransId="{55334018-86C8-47A2-8668-4E8B1ADCB069}"/>
    <dgm:cxn modelId="{A5AADDAC-FCFB-445A-A8B2-333C82118531}" type="presOf" srcId="{B0038768-72C5-498E-B355-A2B1F4CC960D}" destId="{D1F4C5E4-3766-4579-ACC5-2A9CFB298D8E}" srcOrd="0" destOrd="0" presId="urn:microsoft.com/office/officeart/2005/8/layout/hList9"/>
    <dgm:cxn modelId="{E5FAC061-BA6D-4559-BBD8-ACA496477398}" type="presOf" srcId="{A022F661-CE8E-43BA-99F4-9A42C0FABD5D}" destId="{4FB81957-9188-4D7C-9514-B6A22ED8C589}" srcOrd="0" destOrd="0" presId="urn:microsoft.com/office/officeart/2005/8/layout/hList9"/>
    <dgm:cxn modelId="{3DFD23D3-DEF5-45EE-921F-FEA4B54E23AD}" type="presParOf" srcId="{D1F4C5E4-3766-4579-ACC5-2A9CFB298D8E}" destId="{F6B5EA4D-67EB-4E17-AE6A-9F6B9DF2AD8C}" srcOrd="0" destOrd="0" presId="urn:microsoft.com/office/officeart/2005/8/layout/hList9"/>
    <dgm:cxn modelId="{66969011-4E72-4E6B-A7AE-0E93250653AF}" type="presParOf" srcId="{D1F4C5E4-3766-4579-ACC5-2A9CFB298D8E}" destId="{DF201492-42A9-4A88-9EC7-B98E80CC650A}" srcOrd="1" destOrd="0" presId="urn:microsoft.com/office/officeart/2005/8/layout/hList9"/>
    <dgm:cxn modelId="{EEE73418-0F55-48AE-9053-CE6AA113D1FF}" type="presParOf" srcId="{DF201492-42A9-4A88-9EC7-B98E80CC650A}" destId="{4BBD81BD-8701-4096-BC7A-3FB9222EBECF}" srcOrd="0" destOrd="0" presId="urn:microsoft.com/office/officeart/2005/8/layout/hList9"/>
    <dgm:cxn modelId="{412C9867-483E-4EF0-8569-A31AA7118A47}" type="presParOf" srcId="{DF201492-42A9-4A88-9EC7-B98E80CC650A}" destId="{62EBA5B4-EC5A-436A-A07E-591E83913907}" srcOrd="1" destOrd="0" presId="urn:microsoft.com/office/officeart/2005/8/layout/hList9"/>
    <dgm:cxn modelId="{3BC11452-3AB5-4563-8A14-5F694503C8E2}" type="presParOf" srcId="{62EBA5B4-EC5A-436A-A07E-591E83913907}" destId="{855F4E7D-E4E5-4332-8679-F9AD013129A2}" srcOrd="0" destOrd="0" presId="urn:microsoft.com/office/officeart/2005/8/layout/hList9"/>
    <dgm:cxn modelId="{B78A1DAB-7BCE-485A-B5CE-D4D58ED61D91}" type="presParOf" srcId="{62EBA5B4-EC5A-436A-A07E-591E83913907}" destId="{5166EB22-ED0D-4CE2-B494-380B221C7C67}" srcOrd="1" destOrd="0" presId="urn:microsoft.com/office/officeart/2005/8/layout/hList9"/>
    <dgm:cxn modelId="{A4E9FAE9-C81D-4C7C-8B7A-F2BF42DA0387}" type="presParOf" srcId="{D1F4C5E4-3766-4579-ACC5-2A9CFB298D8E}" destId="{A6E857BB-878B-4733-81C0-B78933A29BC5}" srcOrd="2" destOrd="0" presId="urn:microsoft.com/office/officeart/2005/8/layout/hList9"/>
    <dgm:cxn modelId="{805FBD83-FBE5-42E0-87A2-84AB06414051}" type="presParOf" srcId="{D1F4C5E4-3766-4579-ACC5-2A9CFB298D8E}" destId="{53B3D084-DFF5-41FD-AD6B-7CD4B8613CCF}" srcOrd="3" destOrd="0" presId="urn:microsoft.com/office/officeart/2005/8/layout/hList9"/>
    <dgm:cxn modelId="{D28CAF1C-5BE2-4874-9D7A-3F6F114F8450}" type="presParOf" srcId="{D1F4C5E4-3766-4579-ACC5-2A9CFB298D8E}" destId="{0F4F880C-5305-49A6-B9C7-AFDA948FB495}" srcOrd="4" destOrd="0" presId="urn:microsoft.com/office/officeart/2005/8/layout/hList9"/>
    <dgm:cxn modelId="{4D797D94-C10B-4242-A549-BCAED356D956}" type="presParOf" srcId="{D1F4C5E4-3766-4579-ACC5-2A9CFB298D8E}" destId="{686913B2-F0D9-4CA0-AB60-CEA8FEDFB4C3}" srcOrd="5" destOrd="0" presId="urn:microsoft.com/office/officeart/2005/8/layout/hList9"/>
    <dgm:cxn modelId="{11678891-87AA-48F3-B431-862B6715C500}" type="presParOf" srcId="{D1F4C5E4-3766-4579-ACC5-2A9CFB298D8E}" destId="{6F9BE3B4-1AAE-4D93-9CCC-A50711BF0881}" srcOrd="6" destOrd="0" presId="urn:microsoft.com/office/officeart/2005/8/layout/hList9"/>
    <dgm:cxn modelId="{65633326-2523-45D9-A81B-D1AD12E17498}" type="presParOf" srcId="{6F9BE3B4-1AAE-4D93-9CCC-A50711BF0881}" destId="{57199719-7C6E-4805-BE27-8D9C1618967E}" srcOrd="0" destOrd="0" presId="urn:microsoft.com/office/officeart/2005/8/layout/hList9"/>
    <dgm:cxn modelId="{9E51FB85-D2FC-411E-BEF1-3F842F5A9FDD}" type="presParOf" srcId="{6F9BE3B4-1AAE-4D93-9CCC-A50711BF0881}" destId="{67B8F811-9E2C-4EC5-BE2C-7B827B91EC1A}" srcOrd="1" destOrd="0" presId="urn:microsoft.com/office/officeart/2005/8/layout/hList9"/>
    <dgm:cxn modelId="{141ACB3F-0A55-467A-825D-F9502981B988}" type="presParOf" srcId="{67B8F811-9E2C-4EC5-BE2C-7B827B91EC1A}" destId="{4FB81957-9188-4D7C-9514-B6A22ED8C589}" srcOrd="0" destOrd="0" presId="urn:microsoft.com/office/officeart/2005/8/layout/hList9"/>
    <dgm:cxn modelId="{80E0C455-0335-41CD-8932-BB9E434B6A96}" type="presParOf" srcId="{67B8F811-9E2C-4EC5-BE2C-7B827B91EC1A}" destId="{7D6D1EB7-20FA-4AE1-8C83-7A046B491829}" srcOrd="1" destOrd="0" presId="urn:microsoft.com/office/officeart/2005/8/layout/hList9"/>
    <dgm:cxn modelId="{5576BA59-2FF1-428D-B8F5-DA0DE508720C}" type="presParOf" srcId="{D1F4C5E4-3766-4579-ACC5-2A9CFB298D8E}" destId="{3DB2D62C-CF9F-4E35-A987-D9B1F81179D5}" srcOrd="7" destOrd="0" presId="urn:microsoft.com/office/officeart/2005/8/layout/hList9"/>
    <dgm:cxn modelId="{B77D4938-A6FA-4B9D-A9A1-63A8EC7601EA}" type="presParOf" srcId="{D1F4C5E4-3766-4579-ACC5-2A9CFB298D8E}" destId="{CB32C0B8-5349-4C3A-8BA5-C7E358079AFC}"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75148-1333-4AEA-96E7-38234F1BEAB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C"/>
        </a:p>
      </dgm:t>
    </dgm:pt>
    <dgm:pt modelId="{EEEF35E4-8A3D-4752-992C-9A5FF94C83F3}">
      <dgm:prSet phldrT="[Texto]" custT="1"/>
      <dgm:spPr/>
      <dgm:t>
        <a:bodyPr/>
        <a:lstStyle/>
        <a:p>
          <a:r>
            <a:rPr lang="es-EC" sz="1600" b="1" dirty="0" smtClean="0"/>
            <a:t>Teorías Económicas</a:t>
          </a:r>
          <a:endParaRPr lang="es-EC" sz="1600" dirty="0"/>
        </a:p>
      </dgm:t>
    </dgm:pt>
    <dgm:pt modelId="{F0501B76-E090-4004-8F64-EF10209C7692}" type="parTrans" cxnId="{D62D6CD2-CA73-49AF-99C6-139280C3D434}">
      <dgm:prSet/>
      <dgm:spPr/>
      <dgm:t>
        <a:bodyPr/>
        <a:lstStyle/>
        <a:p>
          <a:endParaRPr lang="es-EC"/>
        </a:p>
      </dgm:t>
    </dgm:pt>
    <dgm:pt modelId="{64DBD176-70DB-4435-B8DB-F6DF62730308}" type="sibTrans" cxnId="{D62D6CD2-CA73-49AF-99C6-139280C3D434}">
      <dgm:prSet/>
      <dgm:spPr/>
      <dgm:t>
        <a:bodyPr/>
        <a:lstStyle/>
        <a:p>
          <a:endParaRPr lang="es-EC"/>
        </a:p>
      </dgm:t>
    </dgm:pt>
    <dgm:pt modelId="{19F083BE-7CF6-4E04-B2AD-C698F4633122}">
      <dgm:prSet phldrT="[Texto]" custT="1"/>
      <dgm:spPr/>
      <dgm:t>
        <a:bodyPr/>
        <a:lstStyle/>
        <a:p>
          <a:r>
            <a:rPr lang="es-EC" sz="1400" b="0" dirty="0" smtClean="0"/>
            <a:t>La Teoría del desenvolvimiento económico y el microcrédito (</a:t>
          </a:r>
          <a:r>
            <a:rPr lang="es-EC" sz="1400" b="0" dirty="0" err="1" smtClean="0"/>
            <a:t>Schumpeter</a:t>
          </a:r>
          <a:r>
            <a:rPr lang="es-EC" sz="1400" b="0" dirty="0" smtClean="0"/>
            <a:t>)</a:t>
          </a:r>
          <a:endParaRPr lang="es-EC" sz="1400" b="0" dirty="0"/>
        </a:p>
      </dgm:t>
    </dgm:pt>
    <dgm:pt modelId="{7703E5AE-5C85-42BB-AA2E-D21C06466EEC}" type="parTrans" cxnId="{0623F671-C52D-4F74-89BC-442376EBC8FE}">
      <dgm:prSet/>
      <dgm:spPr/>
      <dgm:t>
        <a:bodyPr/>
        <a:lstStyle/>
        <a:p>
          <a:endParaRPr lang="es-EC"/>
        </a:p>
      </dgm:t>
    </dgm:pt>
    <dgm:pt modelId="{4F99D1FD-44FE-4C66-9A07-C2E86AE5943A}" type="sibTrans" cxnId="{0623F671-C52D-4F74-89BC-442376EBC8FE}">
      <dgm:prSet/>
      <dgm:spPr/>
      <dgm:t>
        <a:bodyPr/>
        <a:lstStyle/>
        <a:p>
          <a:endParaRPr lang="es-EC"/>
        </a:p>
      </dgm:t>
    </dgm:pt>
    <dgm:pt modelId="{4A0BE39A-B1AF-4859-8718-BB38896A8953}">
      <dgm:prSet phldrT="[Texto]" custT="1"/>
      <dgm:spPr/>
      <dgm:t>
        <a:bodyPr/>
        <a:lstStyle/>
        <a:p>
          <a:r>
            <a:rPr lang="es-EC" sz="1400" b="0" dirty="0" smtClean="0"/>
            <a:t>Teoría Keynesiana que estudia el crédito como elemento dinamizador de la inversión</a:t>
          </a:r>
          <a:endParaRPr lang="es-EC" sz="1400" b="0" dirty="0"/>
        </a:p>
      </dgm:t>
    </dgm:pt>
    <dgm:pt modelId="{D5E7CBFB-536B-45BE-9E09-BBFD01F7BE30}" type="parTrans" cxnId="{DAD0F465-C7C5-4025-8486-C435E8C2E6CB}">
      <dgm:prSet/>
      <dgm:spPr/>
      <dgm:t>
        <a:bodyPr/>
        <a:lstStyle/>
        <a:p>
          <a:endParaRPr lang="es-EC"/>
        </a:p>
      </dgm:t>
    </dgm:pt>
    <dgm:pt modelId="{AB223103-EBCB-4A2D-82B2-8EE850C40E1B}" type="sibTrans" cxnId="{DAD0F465-C7C5-4025-8486-C435E8C2E6CB}">
      <dgm:prSet/>
      <dgm:spPr/>
      <dgm:t>
        <a:bodyPr/>
        <a:lstStyle/>
        <a:p>
          <a:endParaRPr lang="es-EC"/>
        </a:p>
      </dgm:t>
    </dgm:pt>
    <dgm:pt modelId="{4A66CA78-5BA0-40AC-9EAC-DCA8FBBABBC3}">
      <dgm:prSet phldrT="[Texto]" custT="1"/>
      <dgm:spPr/>
      <dgm:t>
        <a:bodyPr/>
        <a:lstStyle/>
        <a:p>
          <a:r>
            <a:rPr lang="es-EC" sz="1400" b="0" dirty="0" smtClean="0"/>
            <a:t>Teoría de la información y el funcionamiento del mercado del crédito</a:t>
          </a:r>
          <a:endParaRPr lang="es-EC" sz="1400" b="0" dirty="0"/>
        </a:p>
      </dgm:t>
    </dgm:pt>
    <dgm:pt modelId="{E75188A9-4B6A-4844-B9C9-018A1E0A04C7}" type="parTrans" cxnId="{EBA410AF-5790-491A-BFE0-EBB70DE49B3E}">
      <dgm:prSet/>
      <dgm:spPr/>
      <dgm:t>
        <a:bodyPr/>
        <a:lstStyle/>
        <a:p>
          <a:endParaRPr lang="es-EC"/>
        </a:p>
      </dgm:t>
    </dgm:pt>
    <dgm:pt modelId="{8FB88BE8-F2E2-4080-9E58-301AAA740524}" type="sibTrans" cxnId="{EBA410AF-5790-491A-BFE0-EBB70DE49B3E}">
      <dgm:prSet/>
      <dgm:spPr/>
      <dgm:t>
        <a:bodyPr/>
        <a:lstStyle/>
        <a:p>
          <a:endParaRPr lang="es-EC"/>
        </a:p>
      </dgm:t>
    </dgm:pt>
    <dgm:pt modelId="{82DA7528-8C59-49A4-8CB4-FCE32BD16FF4}" type="pres">
      <dgm:prSet presAssocID="{D2E75148-1333-4AEA-96E7-38234F1BEAB8}" presName="Name0" presStyleCnt="0">
        <dgm:presLayoutVars>
          <dgm:orgChart val="1"/>
          <dgm:chPref val="1"/>
          <dgm:dir/>
          <dgm:animOne val="branch"/>
          <dgm:animLvl val="lvl"/>
          <dgm:resizeHandles/>
        </dgm:presLayoutVars>
      </dgm:prSet>
      <dgm:spPr/>
      <dgm:t>
        <a:bodyPr/>
        <a:lstStyle/>
        <a:p>
          <a:endParaRPr lang="es-EC"/>
        </a:p>
      </dgm:t>
    </dgm:pt>
    <dgm:pt modelId="{F8F18FAF-FD89-40CF-82C0-82A625A9D467}" type="pres">
      <dgm:prSet presAssocID="{EEEF35E4-8A3D-4752-992C-9A5FF94C83F3}" presName="hierRoot1" presStyleCnt="0">
        <dgm:presLayoutVars>
          <dgm:hierBranch val="init"/>
        </dgm:presLayoutVars>
      </dgm:prSet>
      <dgm:spPr/>
    </dgm:pt>
    <dgm:pt modelId="{E1BC87CF-9C50-4200-8ADC-95D07DCC9503}" type="pres">
      <dgm:prSet presAssocID="{EEEF35E4-8A3D-4752-992C-9A5FF94C83F3}" presName="rootComposite1" presStyleCnt="0"/>
      <dgm:spPr/>
    </dgm:pt>
    <dgm:pt modelId="{A7A2AE89-CA9C-4951-954E-68FA7C9AB8CC}" type="pres">
      <dgm:prSet presAssocID="{EEEF35E4-8A3D-4752-992C-9A5FF94C83F3}" presName="rootText1" presStyleLbl="alignAcc1" presStyleIdx="0" presStyleCnt="0" custScaleX="181978" custScaleY="145549">
        <dgm:presLayoutVars>
          <dgm:chPref val="3"/>
        </dgm:presLayoutVars>
      </dgm:prSet>
      <dgm:spPr/>
      <dgm:t>
        <a:bodyPr/>
        <a:lstStyle/>
        <a:p>
          <a:endParaRPr lang="es-EC"/>
        </a:p>
      </dgm:t>
    </dgm:pt>
    <dgm:pt modelId="{B7058188-C338-4B80-B67C-FC652D2B945C}" type="pres">
      <dgm:prSet presAssocID="{EEEF35E4-8A3D-4752-992C-9A5FF94C83F3}" presName="topArc1" presStyleLbl="parChTrans1D1" presStyleIdx="0" presStyleCnt="8"/>
      <dgm:spPr/>
    </dgm:pt>
    <dgm:pt modelId="{95222955-D5AF-44F5-B620-E99A9168F9EF}" type="pres">
      <dgm:prSet presAssocID="{EEEF35E4-8A3D-4752-992C-9A5FF94C83F3}" presName="bottomArc1" presStyleLbl="parChTrans1D1" presStyleIdx="1" presStyleCnt="8"/>
      <dgm:spPr/>
    </dgm:pt>
    <dgm:pt modelId="{D6035054-0E99-46EA-B42D-92A3F30616E3}" type="pres">
      <dgm:prSet presAssocID="{EEEF35E4-8A3D-4752-992C-9A5FF94C83F3}" presName="topConnNode1" presStyleLbl="node1" presStyleIdx="0" presStyleCnt="0"/>
      <dgm:spPr/>
      <dgm:t>
        <a:bodyPr/>
        <a:lstStyle/>
        <a:p>
          <a:endParaRPr lang="es-EC"/>
        </a:p>
      </dgm:t>
    </dgm:pt>
    <dgm:pt modelId="{E91A0908-3DFC-4E35-9DD3-C6F06A5FCE21}" type="pres">
      <dgm:prSet presAssocID="{EEEF35E4-8A3D-4752-992C-9A5FF94C83F3}" presName="hierChild2" presStyleCnt="0"/>
      <dgm:spPr/>
    </dgm:pt>
    <dgm:pt modelId="{61D0F713-A9C8-4A7A-9DD0-06CFFA731C82}" type="pres">
      <dgm:prSet presAssocID="{7703E5AE-5C85-42BB-AA2E-D21C06466EEC}" presName="Name28" presStyleLbl="parChTrans1D2" presStyleIdx="0" presStyleCnt="3"/>
      <dgm:spPr/>
      <dgm:t>
        <a:bodyPr/>
        <a:lstStyle/>
        <a:p>
          <a:endParaRPr lang="es-EC"/>
        </a:p>
      </dgm:t>
    </dgm:pt>
    <dgm:pt modelId="{C781DEEA-DF02-4DE4-8ED3-78391003922B}" type="pres">
      <dgm:prSet presAssocID="{19F083BE-7CF6-4E04-B2AD-C698F4633122}" presName="hierRoot2" presStyleCnt="0">
        <dgm:presLayoutVars>
          <dgm:hierBranch val="init"/>
        </dgm:presLayoutVars>
      </dgm:prSet>
      <dgm:spPr/>
    </dgm:pt>
    <dgm:pt modelId="{F41A9396-77EF-4616-903E-C7D57F0BAF52}" type="pres">
      <dgm:prSet presAssocID="{19F083BE-7CF6-4E04-B2AD-C698F4633122}" presName="rootComposite2" presStyleCnt="0"/>
      <dgm:spPr/>
    </dgm:pt>
    <dgm:pt modelId="{FFEED645-FC93-4178-9493-4E16AAA03206}" type="pres">
      <dgm:prSet presAssocID="{19F083BE-7CF6-4E04-B2AD-C698F4633122}" presName="rootText2" presStyleLbl="alignAcc1" presStyleIdx="0" presStyleCnt="0" custScaleX="169404" custScaleY="247070">
        <dgm:presLayoutVars>
          <dgm:chPref val="3"/>
        </dgm:presLayoutVars>
      </dgm:prSet>
      <dgm:spPr/>
      <dgm:t>
        <a:bodyPr/>
        <a:lstStyle/>
        <a:p>
          <a:endParaRPr lang="es-EC"/>
        </a:p>
      </dgm:t>
    </dgm:pt>
    <dgm:pt modelId="{D0004296-6853-4BF1-A47E-D3232BDD871C}" type="pres">
      <dgm:prSet presAssocID="{19F083BE-7CF6-4E04-B2AD-C698F4633122}" presName="topArc2" presStyleLbl="parChTrans1D1" presStyleIdx="2" presStyleCnt="8"/>
      <dgm:spPr/>
    </dgm:pt>
    <dgm:pt modelId="{5F94FEDB-0747-496F-90C6-C9EE3FDF9DD1}" type="pres">
      <dgm:prSet presAssocID="{19F083BE-7CF6-4E04-B2AD-C698F4633122}" presName="bottomArc2" presStyleLbl="parChTrans1D1" presStyleIdx="3" presStyleCnt="8"/>
      <dgm:spPr/>
    </dgm:pt>
    <dgm:pt modelId="{5F8AEB08-607B-4988-AD0D-9EADC5F04172}" type="pres">
      <dgm:prSet presAssocID="{19F083BE-7CF6-4E04-B2AD-C698F4633122}" presName="topConnNode2" presStyleLbl="node2" presStyleIdx="0" presStyleCnt="0"/>
      <dgm:spPr/>
      <dgm:t>
        <a:bodyPr/>
        <a:lstStyle/>
        <a:p>
          <a:endParaRPr lang="es-EC"/>
        </a:p>
      </dgm:t>
    </dgm:pt>
    <dgm:pt modelId="{4687E49D-37BA-43EA-B1DE-9545D0252ACA}" type="pres">
      <dgm:prSet presAssocID="{19F083BE-7CF6-4E04-B2AD-C698F4633122}" presName="hierChild4" presStyleCnt="0"/>
      <dgm:spPr/>
    </dgm:pt>
    <dgm:pt modelId="{ECAB09AA-B7D9-4C77-9E62-4091D1A5DEC5}" type="pres">
      <dgm:prSet presAssocID="{19F083BE-7CF6-4E04-B2AD-C698F4633122}" presName="hierChild5" presStyleCnt="0"/>
      <dgm:spPr/>
    </dgm:pt>
    <dgm:pt modelId="{8B49D57A-9336-4571-B2B6-5E68847AD998}" type="pres">
      <dgm:prSet presAssocID="{D5E7CBFB-536B-45BE-9E09-BBFD01F7BE30}" presName="Name28" presStyleLbl="parChTrans1D2" presStyleIdx="1" presStyleCnt="3"/>
      <dgm:spPr/>
      <dgm:t>
        <a:bodyPr/>
        <a:lstStyle/>
        <a:p>
          <a:endParaRPr lang="es-EC"/>
        </a:p>
      </dgm:t>
    </dgm:pt>
    <dgm:pt modelId="{8430DD6A-0689-4331-9771-AF320F650C62}" type="pres">
      <dgm:prSet presAssocID="{4A0BE39A-B1AF-4859-8718-BB38896A8953}" presName="hierRoot2" presStyleCnt="0">
        <dgm:presLayoutVars>
          <dgm:hierBranch val="init"/>
        </dgm:presLayoutVars>
      </dgm:prSet>
      <dgm:spPr/>
    </dgm:pt>
    <dgm:pt modelId="{15EB32E7-08E6-4EC0-ADB4-5D3E8ADBA2DD}" type="pres">
      <dgm:prSet presAssocID="{4A0BE39A-B1AF-4859-8718-BB38896A8953}" presName="rootComposite2" presStyleCnt="0"/>
      <dgm:spPr/>
    </dgm:pt>
    <dgm:pt modelId="{4F6E060B-308B-47BE-9E3E-160441ABCC8E}" type="pres">
      <dgm:prSet presAssocID="{4A0BE39A-B1AF-4859-8718-BB38896A8953}" presName="rootText2" presStyleLbl="alignAcc1" presStyleIdx="0" presStyleCnt="0" custScaleX="169404" custScaleY="247070">
        <dgm:presLayoutVars>
          <dgm:chPref val="3"/>
        </dgm:presLayoutVars>
      </dgm:prSet>
      <dgm:spPr/>
      <dgm:t>
        <a:bodyPr/>
        <a:lstStyle/>
        <a:p>
          <a:endParaRPr lang="es-EC"/>
        </a:p>
      </dgm:t>
    </dgm:pt>
    <dgm:pt modelId="{58F66F89-EB97-435E-B56D-BEA9B0B518CC}" type="pres">
      <dgm:prSet presAssocID="{4A0BE39A-B1AF-4859-8718-BB38896A8953}" presName="topArc2" presStyleLbl="parChTrans1D1" presStyleIdx="4" presStyleCnt="8"/>
      <dgm:spPr/>
    </dgm:pt>
    <dgm:pt modelId="{268CC320-B918-44C9-B565-A08575F577B5}" type="pres">
      <dgm:prSet presAssocID="{4A0BE39A-B1AF-4859-8718-BB38896A8953}" presName="bottomArc2" presStyleLbl="parChTrans1D1" presStyleIdx="5" presStyleCnt="8"/>
      <dgm:spPr/>
    </dgm:pt>
    <dgm:pt modelId="{B72FBDCE-42D6-44E2-8F61-0A06FF4BED4D}" type="pres">
      <dgm:prSet presAssocID="{4A0BE39A-B1AF-4859-8718-BB38896A8953}" presName="topConnNode2" presStyleLbl="node2" presStyleIdx="0" presStyleCnt="0"/>
      <dgm:spPr/>
      <dgm:t>
        <a:bodyPr/>
        <a:lstStyle/>
        <a:p>
          <a:endParaRPr lang="es-EC"/>
        </a:p>
      </dgm:t>
    </dgm:pt>
    <dgm:pt modelId="{C34EB2A2-0B51-475A-AC11-E2719B5EBB3C}" type="pres">
      <dgm:prSet presAssocID="{4A0BE39A-B1AF-4859-8718-BB38896A8953}" presName="hierChild4" presStyleCnt="0"/>
      <dgm:spPr/>
    </dgm:pt>
    <dgm:pt modelId="{0CDD9A45-6469-453B-8936-35F764FC90B7}" type="pres">
      <dgm:prSet presAssocID="{4A0BE39A-B1AF-4859-8718-BB38896A8953}" presName="hierChild5" presStyleCnt="0"/>
      <dgm:spPr/>
    </dgm:pt>
    <dgm:pt modelId="{A3665E27-1BF1-4A53-B971-A5DDBD2C5590}" type="pres">
      <dgm:prSet presAssocID="{E75188A9-4B6A-4844-B9C9-018A1E0A04C7}" presName="Name28" presStyleLbl="parChTrans1D2" presStyleIdx="2" presStyleCnt="3"/>
      <dgm:spPr/>
      <dgm:t>
        <a:bodyPr/>
        <a:lstStyle/>
        <a:p>
          <a:endParaRPr lang="es-EC"/>
        </a:p>
      </dgm:t>
    </dgm:pt>
    <dgm:pt modelId="{05C49090-3256-4F0A-B363-0D217581E996}" type="pres">
      <dgm:prSet presAssocID="{4A66CA78-5BA0-40AC-9EAC-DCA8FBBABBC3}" presName="hierRoot2" presStyleCnt="0">
        <dgm:presLayoutVars>
          <dgm:hierBranch val="init"/>
        </dgm:presLayoutVars>
      </dgm:prSet>
      <dgm:spPr/>
    </dgm:pt>
    <dgm:pt modelId="{3C03053C-987D-4B37-9C8E-1988878EA5E7}" type="pres">
      <dgm:prSet presAssocID="{4A66CA78-5BA0-40AC-9EAC-DCA8FBBABBC3}" presName="rootComposite2" presStyleCnt="0"/>
      <dgm:spPr/>
    </dgm:pt>
    <dgm:pt modelId="{8E46C762-4EA9-4B5A-A1F4-11B427234ED5}" type="pres">
      <dgm:prSet presAssocID="{4A66CA78-5BA0-40AC-9EAC-DCA8FBBABBC3}" presName="rootText2" presStyleLbl="alignAcc1" presStyleIdx="0" presStyleCnt="0" custScaleX="169404" custScaleY="247070">
        <dgm:presLayoutVars>
          <dgm:chPref val="3"/>
        </dgm:presLayoutVars>
      </dgm:prSet>
      <dgm:spPr/>
      <dgm:t>
        <a:bodyPr/>
        <a:lstStyle/>
        <a:p>
          <a:endParaRPr lang="es-EC"/>
        </a:p>
      </dgm:t>
    </dgm:pt>
    <dgm:pt modelId="{D41E51FB-9FFA-4217-B1FD-B495D268701E}" type="pres">
      <dgm:prSet presAssocID="{4A66CA78-5BA0-40AC-9EAC-DCA8FBBABBC3}" presName="topArc2" presStyleLbl="parChTrans1D1" presStyleIdx="6" presStyleCnt="8"/>
      <dgm:spPr/>
    </dgm:pt>
    <dgm:pt modelId="{20EB571A-4C67-43F9-9959-C4131DB85483}" type="pres">
      <dgm:prSet presAssocID="{4A66CA78-5BA0-40AC-9EAC-DCA8FBBABBC3}" presName="bottomArc2" presStyleLbl="parChTrans1D1" presStyleIdx="7" presStyleCnt="8"/>
      <dgm:spPr/>
    </dgm:pt>
    <dgm:pt modelId="{396F40D9-41D6-4DB3-9BDD-C2A49BE70914}" type="pres">
      <dgm:prSet presAssocID="{4A66CA78-5BA0-40AC-9EAC-DCA8FBBABBC3}" presName="topConnNode2" presStyleLbl="node2" presStyleIdx="0" presStyleCnt="0"/>
      <dgm:spPr/>
      <dgm:t>
        <a:bodyPr/>
        <a:lstStyle/>
        <a:p>
          <a:endParaRPr lang="es-EC"/>
        </a:p>
      </dgm:t>
    </dgm:pt>
    <dgm:pt modelId="{DA6AED5A-49E1-4542-A4A5-4FDC1221D9A7}" type="pres">
      <dgm:prSet presAssocID="{4A66CA78-5BA0-40AC-9EAC-DCA8FBBABBC3}" presName="hierChild4" presStyleCnt="0"/>
      <dgm:spPr/>
    </dgm:pt>
    <dgm:pt modelId="{CF57C68A-CEF1-4711-951B-3858AB579D47}" type="pres">
      <dgm:prSet presAssocID="{4A66CA78-5BA0-40AC-9EAC-DCA8FBBABBC3}" presName="hierChild5" presStyleCnt="0"/>
      <dgm:spPr/>
    </dgm:pt>
    <dgm:pt modelId="{47CAAC9E-3F22-4C83-A75D-0C42985A4788}" type="pres">
      <dgm:prSet presAssocID="{EEEF35E4-8A3D-4752-992C-9A5FF94C83F3}" presName="hierChild3" presStyleCnt="0"/>
      <dgm:spPr/>
    </dgm:pt>
  </dgm:ptLst>
  <dgm:cxnLst>
    <dgm:cxn modelId="{EBA410AF-5790-491A-BFE0-EBB70DE49B3E}" srcId="{EEEF35E4-8A3D-4752-992C-9A5FF94C83F3}" destId="{4A66CA78-5BA0-40AC-9EAC-DCA8FBBABBC3}" srcOrd="2" destOrd="0" parTransId="{E75188A9-4B6A-4844-B9C9-018A1E0A04C7}" sibTransId="{8FB88BE8-F2E2-4080-9E58-301AAA740524}"/>
    <dgm:cxn modelId="{DAD0F465-C7C5-4025-8486-C435E8C2E6CB}" srcId="{EEEF35E4-8A3D-4752-992C-9A5FF94C83F3}" destId="{4A0BE39A-B1AF-4859-8718-BB38896A8953}" srcOrd="1" destOrd="0" parTransId="{D5E7CBFB-536B-45BE-9E09-BBFD01F7BE30}" sibTransId="{AB223103-EBCB-4A2D-82B2-8EE850C40E1B}"/>
    <dgm:cxn modelId="{D62D6CD2-CA73-49AF-99C6-139280C3D434}" srcId="{D2E75148-1333-4AEA-96E7-38234F1BEAB8}" destId="{EEEF35E4-8A3D-4752-992C-9A5FF94C83F3}" srcOrd="0" destOrd="0" parTransId="{F0501B76-E090-4004-8F64-EF10209C7692}" sibTransId="{64DBD176-70DB-4435-B8DB-F6DF62730308}"/>
    <dgm:cxn modelId="{C08069A1-6358-41D6-8E2E-20FF51AE840F}" type="presOf" srcId="{EEEF35E4-8A3D-4752-992C-9A5FF94C83F3}" destId="{D6035054-0E99-46EA-B42D-92A3F30616E3}" srcOrd="1" destOrd="0" presId="urn:microsoft.com/office/officeart/2008/layout/HalfCircleOrganizationChart"/>
    <dgm:cxn modelId="{E010D6CC-A235-4675-8474-7B0FC6717D2F}" type="presOf" srcId="{7703E5AE-5C85-42BB-AA2E-D21C06466EEC}" destId="{61D0F713-A9C8-4A7A-9DD0-06CFFA731C82}" srcOrd="0" destOrd="0" presId="urn:microsoft.com/office/officeart/2008/layout/HalfCircleOrganizationChart"/>
    <dgm:cxn modelId="{C7CF0DE2-3ABA-4F98-B8A5-CC6CB71295DE}" type="presOf" srcId="{4A66CA78-5BA0-40AC-9EAC-DCA8FBBABBC3}" destId="{396F40D9-41D6-4DB3-9BDD-C2A49BE70914}" srcOrd="1" destOrd="0" presId="urn:microsoft.com/office/officeart/2008/layout/HalfCircleOrganizationChart"/>
    <dgm:cxn modelId="{C8EC728F-5AB3-4F0B-81D5-DF72FC73DC30}" type="presOf" srcId="{19F083BE-7CF6-4E04-B2AD-C698F4633122}" destId="{5F8AEB08-607B-4988-AD0D-9EADC5F04172}" srcOrd="1" destOrd="0" presId="urn:microsoft.com/office/officeart/2008/layout/HalfCircleOrganizationChart"/>
    <dgm:cxn modelId="{425D0267-AB27-44BB-9B84-983A05DB589D}" type="presOf" srcId="{4A0BE39A-B1AF-4859-8718-BB38896A8953}" destId="{4F6E060B-308B-47BE-9E3E-160441ABCC8E}" srcOrd="0" destOrd="0" presId="urn:microsoft.com/office/officeart/2008/layout/HalfCircleOrganizationChart"/>
    <dgm:cxn modelId="{DB8E98B5-7F50-416B-B02B-6C06CADF2EB4}" type="presOf" srcId="{EEEF35E4-8A3D-4752-992C-9A5FF94C83F3}" destId="{A7A2AE89-CA9C-4951-954E-68FA7C9AB8CC}" srcOrd="0" destOrd="0" presId="urn:microsoft.com/office/officeart/2008/layout/HalfCircleOrganizationChart"/>
    <dgm:cxn modelId="{470A092D-147E-4F87-8662-7E5C01E4912C}" type="presOf" srcId="{D2E75148-1333-4AEA-96E7-38234F1BEAB8}" destId="{82DA7528-8C59-49A4-8CB4-FCE32BD16FF4}" srcOrd="0" destOrd="0" presId="urn:microsoft.com/office/officeart/2008/layout/HalfCircleOrganizationChart"/>
    <dgm:cxn modelId="{A179E365-9635-4857-AF9A-27FC47BC873F}" type="presOf" srcId="{4A0BE39A-B1AF-4859-8718-BB38896A8953}" destId="{B72FBDCE-42D6-44E2-8F61-0A06FF4BED4D}" srcOrd="1" destOrd="0" presId="urn:microsoft.com/office/officeart/2008/layout/HalfCircleOrganizationChart"/>
    <dgm:cxn modelId="{4DE75181-B918-4593-99BF-49AEA921A540}" type="presOf" srcId="{D5E7CBFB-536B-45BE-9E09-BBFD01F7BE30}" destId="{8B49D57A-9336-4571-B2B6-5E68847AD998}" srcOrd="0" destOrd="0" presId="urn:microsoft.com/office/officeart/2008/layout/HalfCircleOrganizationChart"/>
    <dgm:cxn modelId="{66784446-9313-4A44-990B-541B7C5AC94D}" type="presOf" srcId="{E75188A9-4B6A-4844-B9C9-018A1E0A04C7}" destId="{A3665E27-1BF1-4A53-B971-A5DDBD2C5590}" srcOrd="0" destOrd="0" presId="urn:microsoft.com/office/officeart/2008/layout/HalfCircleOrganizationChart"/>
    <dgm:cxn modelId="{C756A144-D53A-474E-ABAE-1EF9D2A94C54}" type="presOf" srcId="{19F083BE-7CF6-4E04-B2AD-C698F4633122}" destId="{FFEED645-FC93-4178-9493-4E16AAA03206}" srcOrd="0" destOrd="0" presId="urn:microsoft.com/office/officeart/2008/layout/HalfCircleOrganizationChart"/>
    <dgm:cxn modelId="{92039624-1B4C-49A6-85CF-F7D505D31909}" type="presOf" srcId="{4A66CA78-5BA0-40AC-9EAC-DCA8FBBABBC3}" destId="{8E46C762-4EA9-4B5A-A1F4-11B427234ED5}" srcOrd="0" destOrd="0" presId="urn:microsoft.com/office/officeart/2008/layout/HalfCircleOrganizationChart"/>
    <dgm:cxn modelId="{0623F671-C52D-4F74-89BC-442376EBC8FE}" srcId="{EEEF35E4-8A3D-4752-992C-9A5FF94C83F3}" destId="{19F083BE-7CF6-4E04-B2AD-C698F4633122}" srcOrd="0" destOrd="0" parTransId="{7703E5AE-5C85-42BB-AA2E-D21C06466EEC}" sibTransId="{4F99D1FD-44FE-4C66-9A07-C2E86AE5943A}"/>
    <dgm:cxn modelId="{26B068DD-F9E8-43D0-BE82-5C03E3DD1B23}" type="presParOf" srcId="{82DA7528-8C59-49A4-8CB4-FCE32BD16FF4}" destId="{F8F18FAF-FD89-40CF-82C0-82A625A9D467}" srcOrd="0" destOrd="0" presId="urn:microsoft.com/office/officeart/2008/layout/HalfCircleOrganizationChart"/>
    <dgm:cxn modelId="{30E6286D-6D64-4E80-8B07-57C0BD44238D}" type="presParOf" srcId="{F8F18FAF-FD89-40CF-82C0-82A625A9D467}" destId="{E1BC87CF-9C50-4200-8ADC-95D07DCC9503}" srcOrd="0" destOrd="0" presId="urn:microsoft.com/office/officeart/2008/layout/HalfCircleOrganizationChart"/>
    <dgm:cxn modelId="{7612A024-CAF1-4667-B194-8C92BF8CA56C}" type="presParOf" srcId="{E1BC87CF-9C50-4200-8ADC-95D07DCC9503}" destId="{A7A2AE89-CA9C-4951-954E-68FA7C9AB8CC}" srcOrd="0" destOrd="0" presId="urn:microsoft.com/office/officeart/2008/layout/HalfCircleOrganizationChart"/>
    <dgm:cxn modelId="{48030718-B59A-4B17-A1D1-B26B2ED059CD}" type="presParOf" srcId="{E1BC87CF-9C50-4200-8ADC-95D07DCC9503}" destId="{B7058188-C338-4B80-B67C-FC652D2B945C}" srcOrd="1" destOrd="0" presId="urn:microsoft.com/office/officeart/2008/layout/HalfCircleOrganizationChart"/>
    <dgm:cxn modelId="{9F8375A0-9282-4613-B661-30EA158A02F3}" type="presParOf" srcId="{E1BC87CF-9C50-4200-8ADC-95D07DCC9503}" destId="{95222955-D5AF-44F5-B620-E99A9168F9EF}" srcOrd="2" destOrd="0" presId="urn:microsoft.com/office/officeart/2008/layout/HalfCircleOrganizationChart"/>
    <dgm:cxn modelId="{AF0393A0-1E1C-4FD3-8B8A-9F9758D345C8}" type="presParOf" srcId="{E1BC87CF-9C50-4200-8ADC-95D07DCC9503}" destId="{D6035054-0E99-46EA-B42D-92A3F30616E3}" srcOrd="3" destOrd="0" presId="urn:microsoft.com/office/officeart/2008/layout/HalfCircleOrganizationChart"/>
    <dgm:cxn modelId="{CD5954AE-1099-479A-B057-58ED35437D28}" type="presParOf" srcId="{F8F18FAF-FD89-40CF-82C0-82A625A9D467}" destId="{E91A0908-3DFC-4E35-9DD3-C6F06A5FCE21}" srcOrd="1" destOrd="0" presId="urn:microsoft.com/office/officeart/2008/layout/HalfCircleOrganizationChart"/>
    <dgm:cxn modelId="{1CAD8966-9D2A-4FAA-84C4-46822C04BBCE}" type="presParOf" srcId="{E91A0908-3DFC-4E35-9DD3-C6F06A5FCE21}" destId="{61D0F713-A9C8-4A7A-9DD0-06CFFA731C82}" srcOrd="0" destOrd="0" presId="urn:microsoft.com/office/officeart/2008/layout/HalfCircleOrganizationChart"/>
    <dgm:cxn modelId="{0AF1011C-EB6B-4898-A153-74C7065085F0}" type="presParOf" srcId="{E91A0908-3DFC-4E35-9DD3-C6F06A5FCE21}" destId="{C781DEEA-DF02-4DE4-8ED3-78391003922B}" srcOrd="1" destOrd="0" presId="urn:microsoft.com/office/officeart/2008/layout/HalfCircleOrganizationChart"/>
    <dgm:cxn modelId="{9F449D29-4952-4E53-B156-3ADDFDA0CA96}" type="presParOf" srcId="{C781DEEA-DF02-4DE4-8ED3-78391003922B}" destId="{F41A9396-77EF-4616-903E-C7D57F0BAF52}" srcOrd="0" destOrd="0" presId="urn:microsoft.com/office/officeart/2008/layout/HalfCircleOrganizationChart"/>
    <dgm:cxn modelId="{78EADC44-58A0-444B-ABEF-B90BB6FF5983}" type="presParOf" srcId="{F41A9396-77EF-4616-903E-C7D57F0BAF52}" destId="{FFEED645-FC93-4178-9493-4E16AAA03206}" srcOrd="0" destOrd="0" presId="urn:microsoft.com/office/officeart/2008/layout/HalfCircleOrganizationChart"/>
    <dgm:cxn modelId="{667F794C-5F34-4C52-90AA-1B4B52325F86}" type="presParOf" srcId="{F41A9396-77EF-4616-903E-C7D57F0BAF52}" destId="{D0004296-6853-4BF1-A47E-D3232BDD871C}" srcOrd="1" destOrd="0" presId="urn:microsoft.com/office/officeart/2008/layout/HalfCircleOrganizationChart"/>
    <dgm:cxn modelId="{C513AC2C-7F1A-4533-BAA1-C0E22BBC92E2}" type="presParOf" srcId="{F41A9396-77EF-4616-903E-C7D57F0BAF52}" destId="{5F94FEDB-0747-496F-90C6-C9EE3FDF9DD1}" srcOrd="2" destOrd="0" presId="urn:microsoft.com/office/officeart/2008/layout/HalfCircleOrganizationChart"/>
    <dgm:cxn modelId="{196D113D-2167-48E3-BC3C-26D719AB7A13}" type="presParOf" srcId="{F41A9396-77EF-4616-903E-C7D57F0BAF52}" destId="{5F8AEB08-607B-4988-AD0D-9EADC5F04172}" srcOrd="3" destOrd="0" presId="urn:microsoft.com/office/officeart/2008/layout/HalfCircleOrganizationChart"/>
    <dgm:cxn modelId="{CC12351E-D32F-4785-A76B-901A372C1C12}" type="presParOf" srcId="{C781DEEA-DF02-4DE4-8ED3-78391003922B}" destId="{4687E49D-37BA-43EA-B1DE-9545D0252ACA}" srcOrd="1" destOrd="0" presId="urn:microsoft.com/office/officeart/2008/layout/HalfCircleOrganizationChart"/>
    <dgm:cxn modelId="{9E41C753-FABA-41C0-8605-0A49A999E014}" type="presParOf" srcId="{C781DEEA-DF02-4DE4-8ED3-78391003922B}" destId="{ECAB09AA-B7D9-4C77-9E62-4091D1A5DEC5}" srcOrd="2" destOrd="0" presId="urn:microsoft.com/office/officeart/2008/layout/HalfCircleOrganizationChart"/>
    <dgm:cxn modelId="{A0DA9823-6204-46BA-93BE-D5BA3ECDAF72}" type="presParOf" srcId="{E91A0908-3DFC-4E35-9DD3-C6F06A5FCE21}" destId="{8B49D57A-9336-4571-B2B6-5E68847AD998}" srcOrd="2" destOrd="0" presId="urn:microsoft.com/office/officeart/2008/layout/HalfCircleOrganizationChart"/>
    <dgm:cxn modelId="{FE96CB84-9029-4BA2-8F54-EFBE6F434D4E}" type="presParOf" srcId="{E91A0908-3DFC-4E35-9DD3-C6F06A5FCE21}" destId="{8430DD6A-0689-4331-9771-AF320F650C62}" srcOrd="3" destOrd="0" presId="urn:microsoft.com/office/officeart/2008/layout/HalfCircleOrganizationChart"/>
    <dgm:cxn modelId="{10434D6C-EE37-44A1-B1A0-950F80B85F03}" type="presParOf" srcId="{8430DD6A-0689-4331-9771-AF320F650C62}" destId="{15EB32E7-08E6-4EC0-ADB4-5D3E8ADBA2DD}" srcOrd="0" destOrd="0" presId="urn:microsoft.com/office/officeart/2008/layout/HalfCircleOrganizationChart"/>
    <dgm:cxn modelId="{F86B6470-2036-4AF0-8581-9376072CD095}" type="presParOf" srcId="{15EB32E7-08E6-4EC0-ADB4-5D3E8ADBA2DD}" destId="{4F6E060B-308B-47BE-9E3E-160441ABCC8E}" srcOrd="0" destOrd="0" presId="urn:microsoft.com/office/officeart/2008/layout/HalfCircleOrganizationChart"/>
    <dgm:cxn modelId="{4A3FEB4F-91CC-4A91-9C1C-D77A8E052439}" type="presParOf" srcId="{15EB32E7-08E6-4EC0-ADB4-5D3E8ADBA2DD}" destId="{58F66F89-EB97-435E-B56D-BEA9B0B518CC}" srcOrd="1" destOrd="0" presId="urn:microsoft.com/office/officeart/2008/layout/HalfCircleOrganizationChart"/>
    <dgm:cxn modelId="{8B541FFC-8FD8-4485-BBE8-879A0ABE780B}" type="presParOf" srcId="{15EB32E7-08E6-4EC0-ADB4-5D3E8ADBA2DD}" destId="{268CC320-B918-44C9-B565-A08575F577B5}" srcOrd="2" destOrd="0" presId="urn:microsoft.com/office/officeart/2008/layout/HalfCircleOrganizationChart"/>
    <dgm:cxn modelId="{CE26581F-0479-493F-A953-1EA3EB4222E3}" type="presParOf" srcId="{15EB32E7-08E6-4EC0-ADB4-5D3E8ADBA2DD}" destId="{B72FBDCE-42D6-44E2-8F61-0A06FF4BED4D}" srcOrd="3" destOrd="0" presId="urn:microsoft.com/office/officeart/2008/layout/HalfCircleOrganizationChart"/>
    <dgm:cxn modelId="{7F356A9C-A49B-4BCA-99AF-7853B6E7EEE1}" type="presParOf" srcId="{8430DD6A-0689-4331-9771-AF320F650C62}" destId="{C34EB2A2-0B51-475A-AC11-E2719B5EBB3C}" srcOrd="1" destOrd="0" presId="urn:microsoft.com/office/officeart/2008/layout/HalfCircleOrganizationChart"/>
    <dgm:cxn modelId="{08A7AB10-25DE-4A04-9100-D0E51739B1DD}" type="presParOf" srcId="{8430DD6A-0689-4331-9771-AF320F650C62}" destId="{0CDD9A45-6469-453B-8936-35F764FC90B7}" srcOrd="2" destOrd="0" presId="urn:microsoft.com/office/officeart/2008/layout/HalfCircleOrganizationChart"/>
    <dgm:cxn modelId="{CC4A76B7-DED7-4FBC-A3C0-FDD27873A75F}" type="presParOf" srcId="{E91A0908-3DFC-4E35-9DD3-C6F06A5FCE21}" destId="{A3665E27-1BF1-4A53-B971-A5DDBD2C5590}" srcOrd="4" destOrd="0" presId="urn:microsoft.com/office/officeart/2008/layout/HalfCircleOrganizationChart"/>
    <dgm:cxn modelId="{2D027382-C36D-47BB-9E72-495CE9EA4C31}" type="presParOf" srcId="{E91A0908-3DFC-4E35-9DD3-C6F06A5FCE21}" destId="{05C49090-3256-4F0A-B363-0D217581E996}" srcOrd="5" destOrd="0" presId="urn:microsoft.com/office/officeart/2008/layout/HalfCircleOrganizationChart"/>
    <dgm:cxn modelId="{D51F042D-81BA-4046-8C0E-7620B6204CAD}" type="presParOf" srcId="{05C49090-3256-4F0A-B363-0D217581E996}" destId="{3C03053C-987D-4B37-9C8E-1988878EA5E7}" srcOrd="0" destOrd="0" presId="urn:microsoft.com/office/officeart/2008/layout/HalfCircleOrganizationChart"/>
    <dgm:cxn modelId="{D9DC3221-E054-4869-8B71-2B56B0A765E5}" type="presParOf" srcId="{3C03053C-987D-4B37-9C8E-1988878EA5E7}" destId="{8E46C762-4EA9-4B5A-A1F4-11B427234ED5}" srcOrd="0" destOrd="0" presId="urn:microsoft.com/office/officeart/2008/layout/HalfCircleOrganizationChart"/>
    <dgm:cxn modelId="{A94F2F44-AAE4-4C6D-971B-45D88AAB6070}" type="presParOf" srcId="{3C03053C-987D-4B37-9C8E-1988878EA5E7}" destId="{D41E51FB-9FFA-4217-B1FD-B495D268701E}" srcOrd="1" destOrd="0" presId="urn:microsoft.com/office/officeart/2008/layout/HalfCircleOrganizationChart"/>
    <dgm:cxn modelId="{29B3A9D0-AA5C-405C-8208-6FB017181ABB}" type="presParOf" srcId="{3C03053C-987D-4B37-9C8E-1988878EA5E7}" destId="{20EB571A-4C67-43F9-9959-C4131DB85483}" srcOrd="2" destOrd="0" presId="urn:microsoft.com/office/officeart/2008/layout/HalfCircleOrganizationChart"/>
    <dgm:cxn modelId="{82E5B639-7A4F-4E60-95E5-157B0227D6F0}" type="presParOf" srcId="{3C03053C-987D-4B37-9C8E-1988878EA5E7}" destId="{396F40D9-41D6-4DB3-9BDD-C2A49BE70914}" srcOrd="3" destOrd="0" presId="urn:microsoft.com/office/officeart/2008/layout/HalfCircleOrganizationChart"/>
    <dgm:cxn modelId="{B18AC4E9-5FFB-4012-BF3F-3295CE444BA4}" type="presParOf" srcId="{05C49090-3256-4F0A-B363-0D217581E996}" destId="{DA6AED5A-49E1-4542-A4A5-4FDC1221D9A7}" srcOrd="1" destOrd="0" presId="urn:microsoft.com/office/officeart/2008/layout/HalfCircleOrganizationChart"/>
    <dgm:cxn modelId="{24C56E42-CACB-4656-ABB2-9FCF8E14FA64}" type="presParOf" srcId="{05C49090-3256-4F0A-B363-0D217581E996}" destId="{CF57C68A-CEF1-4711-951B-3858AB579D47}" srcOrd="2" destOrd="0" presId="urn:microsoft.com/office/officeart/2008/layout/HalfCircleOrganizationChart"/>
    <dgm:cxn modelId="{2F2B6C3E-5BA6-4C7A-9956-F2856D42B84A}" type="presParOf" srcId="{F8F18FAF-FD89-40CF-82C0-82A625A9D467}" destId="{47CAAC9E-3F22-4C83-A75D-0C42985A4788}"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13E2CA-D62B-4FDC-A246-1B95C36A3B36}"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C"/>
        </a:p>
      </dgm:t>
    </dgm:pt>
    <dgm:pt modelId="{615E6F3A-9A81-45C4-9BAF-44977CFCE1BB}">
      <dgm:prSet phldrT="[Texto]" custT="1"/>
      <dgm:spPr/>
      <dgm:t>
        <a:bodyPr/>
        <a:lstStyle/>
        <a:p>
          <a:r>
            <a:rPr lang="es-EC" sz="1800" dirty="0" smtClean="0"/>
            <a:t>Revista Economía, Sociedad y Territorio (2007) «El Crecimiento Económico, información asimétrica en mercados financieros y microcréditos». </a:t>
          </a:r>
        </a:p>
      </dgm:t>
    </dgm:pt>
    <dgm:pt modelId="{D21B390E-CBBC-48BC-9D44-D55E7FC92AD8}" type="parTrans" cxnId="{F912CAE4-7A8E-4E81-8940-11D08B820EC8}">
      <dgm:prSet/>
      <dgm:spPr/>
      <dgm:t>
        <a:bodyPr/>
        <a:lstStyle/>
        <a:p>
          <a:endParaRPr lang="es-EC" sz="1800"/>
        </a:p>
      </dgm:t>
    </dgm:pt>
    <dgm:pt modelId="{B1342FEA-0D79-420F-8CCD-1647B5B47F8A}" type="sibTrans" cxnId="{F912CAE4-7A8E-4E81-8940-11D08B820EC8}">
      <dgm:prSet/>
      <dgm:spPr/>
      <dgm:t>
        <a:bodyPr/>
        <a:lstStyle/>
        <a:p>
          <a:endParaRPr lang="es-EC" sz="1800"/>
        </a:p>
      </dgm:t>
    </dgm:pt>
    <dgm:pt modelId="{9485047A-F12F-42E6-978C-7412D7F2D8E7}">
      <dgm:prSet phldrT="[Texto]" custT="1"/>
      <dgm:spPr/>
      <dgm:t>
        <a:bodyPr/>
        <a:lstStyle/>
        <a:p>
          <a:r>
            <a:rPr lang="es-EC" sz="1800" dirty="0" smtClean="0"/>
            <a:t>Revista Ciencias Estratégicas. (2012) «El Microcrédito como alternativa de crecimiento de la economía de Colombia».</a:t>
          </a:r>
          <a:endParaRPr lang="es-EC" sz="1800" dirty="0"/>
        </a:p>
      </dgm:t>
    </dgm:pt>
    <dgm:pt modelId="{7159161A-0972-4938-AF16-F3986F7277C3}" type="parTrans" cxnId="{314FA00E-ABB0-42E2-8933-C2EFFE7FCBE6}">
      <dgm:prSet/>
      <dgm:spPr/>
      <dgm:t>
        <a:bodyPr/>
        <a:lstStyle/>
        <a:p>
          <a:endParaRPr lang="es-EC" sz="1800"/>
        </a:p>
      </dgm:t>
    </dgm:pt>
    <dgm:pt modelId="{00395C0F-1C00-450D-A047-01417FCB6EC0}" type="sibTrans" cxnId="{314FA00E-ABB0-42E2-8933-C2EFFE7FCBE6}">
      <dgm:prSet/>
      <dgm:spPr/>
      <dgm:t>
        <a:bodyPr/>
        <a:lstStyle/>
        <a:p>
          <a:endParaRPr lang="es-EC" sz="1800"/>
        </a:p>
      </dgm:t>
    </dgm:pt>
    <dgm:pt modelId="{01854271-734A-46F3-9896-AF5A04293357}" type="pres">
      <dgm:prSet presAssocID="{7B13E2CA-D62B-4FDC-A246-1B95C36A3B36}" presName="linear" presStyleCnt="0">
        <dgm:presLayoutVars>
          <dgm:dir/>
          <dgm:animLvl val="lvl"/>
          <dgm:resizeHandles val="exact"/>
        </dgm:presLayoutVars>
      </dgm:prSet>
      <dgm:spPr/>
      <dgm:t>
        <a:bodyPr/>
        <a:lstStyle/>
        <a:p>
          <a:endParaRPr lang="es-EC"/>
        </a:p>
      </dgm:t>
    </dgm:pt>
    <dgm:pt modelId="{4B138F88-90FA-466A-8A05-8B103241189F}" type="pres">
      <dgm:prSet presAssocID="{615E6F3A-9A81-45C4-9BAF-44977CFCE1BB}" presName="parentLin" presStyleCnt="0"/>
      <dgm:spPr/>
      <dgm:t>
        <a:bodyPr/>
        <a:lstStyle/>
        <a:p>
          <a:endParaRPr lang="es-EC"/>
        </a:p>
      </dgm:t>
    </dgm:pt>
    <dgm:pt modelId="{5C331E3D-D6F5-4E6E-A1DD-34BD26B2E5AA}" type="pres">
      <dgm:prSet presAssocID="{615E6F3A-9A81-45C4-9BAF-44977CFCE1BB}" presName="parentLeftMargin" presStyleLbl="node1" presStyleIdx="0" presStyleCnt="2"/>
      <dgm:spPr/>
      <dgm:t>
        <a:bodyPr/>
        <a:lstStyle/>
        <a:p>
          <a:endParaRPr lang="es-EC"/>
        </a:p>
      </dgm:t>
    </dgm:pt>
    <dgm:pt modelId="{276A308B-CD37-42C8-9D8F-F6AC3FC435B1}" type="pres">
      <dgm:prSet presAssocID="{615E6F3A-9A81-45C4-9BAF-44977CFCE1BB}" presName="parentText" presStyleLbl="node1" presStyleIdx="0" presStyleCnt="2" custScaleX="127471" custScaleY="101850">
        <dgm:presLayoutVars>
          <dgm:chMax val="0"/>
          <dgm:bulletEnabled val="1"/>
        </dgm:presLayoutVars>
      </dgm:prSet>
      <dgm:spPr/>
      <dgm:t>
        <a:bodyPr/>
        <a:lstStyle/>
        <a:p>
          <a:endParaRPr lang="es-EC"/>
        </a:p>
      </dgm:t>
    </dgm:pt>
    <dgm:pt modelId="{854B862C-CD07-4A63-92B7-4193E5B132EC}" type="pres">
      <dgm:prSet presAssocID="{615E6F3A-9A81-45C4-9BAF-44977CFCE1BB}" presName="negativeSpace" presStyleCnt="0"/>
      <dgm:spPr/>
      <dgm:t>
        <a:bodyPr/>
        <a:lstStyle/>
        <a:p>
          <a:endParaRPr lang="es-EC"/>
        </a:p>
      </dgm:t>
    </dgm:pt>
    <dgm:pt modelId="{8F8034D3-35C6-4ED6-8165-AAADD48F612D}" type="pres">
      <dgm:prSet presAssocID="{615E6F3A-9A81-45C4-9BAF-44977CFCE1BB}" presName="childText" presStyleLbl="conFgAcc1" presStyleIdx="0" presStyleCnt="2">
        <dgm:presLayoutVars>
          <dgm:bulletEnabled val="1"/>
        </dgm:presLayoutVars>
      </dgm:prSet>
      <dgm:spPr/>
      <dgm:t>
        <a:bodyPr/>
        <a:lstStyle/>
        <a:p>
          <a:endParaRPr lang="es-EC"/>
        </a:p>
      </dgm:t>
    </dgm:pt>
    <dgm:pt modelId="{89265251-17C7-475D-937E-303014F1D24E}" type="pres">
      <dgm:prSet presAssocID="{B1342FEA-0D79-420F-8CCD-1647B5B47F8A}" presName="spaceBetweenRectangles" presStyleCnt="0"/>
      <dgm:spPr/>
      <dgm:t>
        <a:bodyPr/>
        <a:lstStyle/>
        <a:p>
          <a:endParaRPr lang="es-EC"/>
        </a:p>
      </dgm:t>
    </dgm:pt>
    <dgm:pt modelId="{41FC9BDE-F04F-4047-B2A8-68BACDB952BF}" type="pres">
      <dgm:prSet presAssocID="{9485047A-F12F-42E6-978C-7412D7F2D8E7}" presName="parentLin" presStyleCnt="0"/>
      <dgm:spPr/>
      <dgm:t>
        <a:bodyPr/>
        <a:lstStyle/>
        <a:p>
          <a:endParaRPr lang="es-EC"/>
        </a:p>
      </dgm:t>
    </dgm:pt>
    <dgm:pt modelId="{DA185DF9-46B1-4C75-863E-967A7705C1A2}" type="pres">
      <dgm:prSet presAssocID="{9485047A-F12F-42E6-978C-7412D7F2D8E7}" presName="parentLeftMargin" presStyleLbl="node1" presStyleIdx="0" presStyleCnt="2"/>
      <dgm:spPr/>
      <dgm:t>
        <a:bodyPr/>
        <a:lstStyle/>
        <a:p>
          <a:endParaRPr lang="es-EC"/>
        </a:p>
      </dgm:t>
    </dgm:pt>
    <dgm:pt modelId="{0D69C439-90E7-44A3-9889-22E98653C1B4}" type="pres">
      <dgm:prSet presAssocID="{9485047A-F12F-42E6-978C-7412D7F2D8E7}" presName="parentText" presStyleLbl="node1" presStyleIdx="1" presStyleCnt="2" custScaleX="119211">
        <dgm:presLayoutVars>
          <dgm:chMax val="0"/>
          <dgm:bulletEnabled val="1"/>
        </dgm:presLayoutVars>
      </dgm:prSet>
      <dgm:spPr/>
      <dgm:t>
        <a:bodyPr/>
        <a:lstStyle/>
        <a:p>
          <a:endParaRPr lang="es-EC"/>
        </a:p>
      </dgm:t>
    </dgm:pt>
    <dgm:pt modelId="{D19AA274-3FB0-4C91-92F8-E01947ADACD5}" type="pres">
      <dgm:prSet presAssocID="{9485047A-F12F-42E6-978C-7412D7F2D8E7}" presName="negativeSpace" presStyleCnt="0"/>
      <dgm:spPr/>
      <dgm:t>
        <a:bodyPr/>
        <a:lstStyle/>
        <a:p>
          <a:endParaRPr lang="es-EC"/>
        </a:p>
      </dgm:t>
    </dgm:pt>
    <dgm:pt modelId="{23E757E3-58D9-4166-8655-2CD09279CD28}" type="pres">
      <dgm:prSet presAssocID="{9485047A-F12F-42E6-978C-7412D7F2D8E7}" presName="childText" presStyleLbl="conFgAcc1" presStyleIdx="1" presStyleCnt="2">
        <dgm:presLayoutVars>
          <dgm:bulletEnabled val="1"/>
        </dgm:presLayoutVars>
      </dgm:prSet>
      <dgm:spPr/>
      <dgm:t>
        <a:bodyPr/>
        <a:lstStyle/>
        <a:p>
          <a:endParaRPr lang="es-EC"/>
        </a:p>
      </dgm:t>
    </dgm:pt>
  </dgm:ptLst>
  <dgm:cxnLst>
    <dgm:cxn modelId="{E68E5362-8256-41E5-9A40-8D0C8B5CCA48}" type="presOf" srcId="{615E6F3A-9A81-45C4-9BAF-44977CFCE1BB}" destId="{5C331E3D-D6F5-4E6E-A1DD-34BD26B2E5AA}" srcOrd="0" destOrd="0" presId="urn:microsoft.com/office/officeart/2005/8/layout/list1"/>
    <dgm:cxn modelId="{DE0FD3A1-B5AE-49D9-88F8-064592CE9B70}" type="presOf" srcId="{9485047A-F12F-42E6-978C-7412D7F2D8E7}" destId="{0D69C439-90E7-44A3-9889-22E98653C1B4}" srcOrd="1" destOrd="0" presId="urn:microsoft.com/office/officeart/2005/8/layout/list1"/>
    <dgm:cxn modelId="{A04ED3EA-C377-4B19-A6C0-E781E8299AA5}" type="presOf" srcId="{7B13E2CA-D62B-4FDC-A246-1B95C36A3B36}" destId="{01854271-734A-46F3-9896-AF5A04293357}" srcOrd="0" destOrd="0" presId="urn:microsoft.com/office/officeart/2005/8/layout/list1"/>
    <dgm:cxn modelId="{F912CAE4-7A8E-4E81-8940-11D08B820EC8}" srcId="{7B13E2CA-D62B-4FDC-A246-1B95C36A3B36}" destId="{615E6F3A-9A81-45C4-9BAF-44977CFCE1BB}" srcOrd="0" destOrd="0" parTransId="{D21B390E-CBBC-48BC-9D44-D55E7FC92AD8}" sibTransId="{B1342FEA-0D79-420F-8CCD-1647B5B47F8A}"/>
    <dgm:cxn modelId="{65EF49B6-A2D2-41E2-B2AE-14BCF0A858BA}" type="presOf" srcId="{615E6F3A-9A81-45C4-9BAF-44977CFCE1BB}" destId="{276A308B-CD37-42C8-9D8F-F6AC3FC435B1}" srcOrd="1" destOrd="0" presId="urn:microsoft.com/office/officeart/2005/8/layout/list1"/>
    <dgm:cxn modelId="{7660656D-B6AF-4400-9C18-377F92C01091}" type="presOf" srcId="{9485047A-F12F-42E6-978C-7412D7F2D8E7}" destId="{DA185DF9-46B1-4C75-863E-967A7705C1A2}" srcOrd="0" destOrd="0" presId="urn:microsoft.com/office/officeart/2005/8/layout/list1"/>
    <dgm:cxn modelId="{314FA00E-ABB0-42E2-8933-C2EFFE7FCBE6}" srcId="{7B13E2CA-D62B-4FDC-A246-1B95C36A3B36}" destId="{9485047A-F12F-42E6-978C-7412D7F2D8E7}" srcOrd="1" destOrd="0" parTransId="{7159161A-0972-4938-AF16-F3986F7277C3}" sibTransId="{00395C0F-1C00-450D-A047-01417FCB6EC0}"/>
    <dgm:cxn modelId="{C8E20983-53AA-4009-B40F-C033641FE19A}" type="presParOf" srcId="{01854271-734A-46F3-9896-AF5A04293357}" destId="{4B138F88-90FA-466A-8A05-8B103241189F}" srcOrd="0" destOrd="0" presId="urn:microsoft.com/office/officeart/2005/8/layout/list1"/>
    <dgm:cxn modelId="{190331C6-07CA-44E8-A399-7C8A0E65559A}" type="presParOf" srcId="{4B138F88-90FA-466A-8A05-8B103241189F}" destId="{5C331E3D-D6F5-4E6E-A1DD-34BD26B2E5AA}" srcOrd="0" destOrd="0" presId="urn:microsoft.com/office/officeart/2005/8/layout/list1"/>
    <dgm:cxn modelId="{13A08AAA-7AA6-43F8-88EC-E9AB6A2C0632}" type="presParOf" srcId="{4B138F88-90FA-466A-8A05-8B103241189F}" destId="{276A308B-CD37-42C8-9D8F-F6AC3FC435B1}" srcOrd="1" destOrd="0" presId="urn:microsoft.com/office/officeart/2005/8/layout/list1"/>
    <dgm:cxn modelId="{0A502CAD-53CC-401B-A671-F86265A2BAB0}" type="presParOf" srcId="{01854271-734A-46F3-9896-AF5A04293357}" destId="{854B862C-CD07-4A63-92B7-4193E5B132EC}" srcOrd="1" destOrd="0" presId="urn:microsoft.com/office/officeart/2005/8/layout/list1"/>
    <dgm:cxn modelId="{4DD9FBE2-7CD3-4D6E-BB1B-95FFC3089645}" type="presParOf" srcId="{01854271-734A-46F3-9896-AF5A04293357}" destId="{8F8034D3-35C6-4ED6-8165-AAADD48F612D}" srcOrd="2" destOrd="0" presId="urn:microsoft.com/office/officeart/2005/8/layout/list1"/>
    <dgm:cxn modelId="{E3CCB692-1BB7-43AF-BB82-37C33D0B7B90}" type="presParOf" srcId="{01854271-734A-46F3-9896-AF5A04293357}" destId="{89265251-17C7-475D-937E-303014F1D24E}" srcOrd="3" destOrd="0" presId="urn:microsoft.com/office/officeart/2005/8/layout/list1"/>
    <dgm:cxn modelId="{AAEFE627-497A-4026-85CF-029C12425BC5}" type="presParOf" srcId="{01854271-734A-46F3-9896-AF5A04293357}" destId="{41FC9BDE-F04F-4047-B2A8-68BACDB952BF}" srcOrd="4" destOrd="0" presId="urn:microsoft.com/office/officeart/2005/8/layout/list1"/>
    <dgm:cxn modelId="{5D9D06AB-10AD-4F60-8EEF-A8B32D51A91D}" type="presParOf" srcId="{41FC9BDE-F04F-4047-B2A8-68BACDB952BF}" destId="{DA185DF9-46B1-4C75-863E-967A7705C1A2}" srcOrd="0" destOrd="0" presId="urn:microsoft.com/office/officeart/2005/8/layout/list1"/>
    <dgm:cxn modelId="{99822A49-6381-4470-8D56-841376DF1459}" type="presParOf" srcId="{41FC9BDE-F04F-4047-B2A8-68BACDB952BF}" destId="{0D69C439-90E7-44A3-9889-22E98653C1B4}" srcOrd="1" destOrd="0" presId="urn:microsoft.com/office/officeart/2005/8/layout/list1"/>
    <dgm:cxn modelId="{2972613E-E023-4281-9D05-2765AD67A555}" type="presParOf" srcId="{01854271-734A-46F3-9896-AF5A04293357}" destId="{D19AA274-3FB0-4C91-92F8-E01947ADACD5}" srcOrd="5" destOrd="0" presId="urn:microsoft.com/office/officeart/2005/8/layout/list1"/>
    <dgm:cxn modelId="{7618FB62-4463-4F5A-BA31-1E4615030B91}" type="presParOf" srcId="{01854271-734A-46F3-9896-AF5A04293357}" destId="{23E757E3-58D9-4166-8655-2CD09279CD2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B76C4E-7415-4469-95CE-68DCB059FD93}"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C"/>
        </a:p>
      </dgm:t>
    </dgm:pt>
    <dgm:pt modelId="{B686E9AD-196C-4767-B6FC-3BF8BC41EF24}">
      <dgm:prSet phldrT="[Texto]" custT="1"/>
      <dgm:spPr/>
      <dgm:t>
        <a:bodyPr/>
        <a:lstStyle/>
        <a:p>
          <a:r>
            <a:rPr lang="es-EC" sz="1800" dirty="0" smtClean="0"/>
            <a:t>Revista de Economía Pública, Social y Cooperativa, (2011) «Los microcréditos como herramienta de desarrollo teórico y propuesta piloto para un sector del continente africano». </a:t>
          </a:r>
          <a:endParaRPr lang="es-EC" sz="1800" dirty="0"/>
        </a:p>
      </dgm:t>
    </dgm:pt>
    <dgm:pt modelId="{C29FFB3E-DA78-4069-BA53-79A1549800EC}" type="parTrans" cxnId="{CAFE2266-58AF-4DB5-B70E-5BDA69369186}">
      <dgm:prSet/>
      <dgm:spPr/>
      <dgm:t>
        <a:bodyPr/>
        <a:lstStyle/>
        <a:p>
          <a:endParaRPr lang="es-EC" sz="1800"/>
        </a:p>
      </dgm:t>
    </dgm:pt>
    <dgm:pt modelId="{01A84B3B-2A00-4FB9-A640-D32E17D79FA5}" type="sibTrans" cxnId="{CAFE2266-58AF-4DB5-B70E-5BDA69369186}">
      <dgm:prSet/>
      <dgm:spPr/>
      <dgm:t>
        <a:bodyPr/>
        <a:lstStyle/>
        <a:p>
          <a:endParaRPr lang="es-EC" sz="1800"/>
        </a:p>
      </dgm:t>
    </dgm:pt>
    <dgm:pt modelId="{C9CC4711-E486-4E59-AC2B-9CDFF35ABFC9}">
      <dgm:prSet phldrT="[Texto]" custT="1"/>
      <dgm:spPr/>
      <dgm:t>
        <a:bodyPr/>
        <a:lstStyle/>
        <a:p>
          <a:r>
            <a:rPr lang="es-EC" sz="1800" dirty="0" smtClean="0"/>
            <a:t>Revista </a:t>
          </a:r>
          <a:r>
            <a:rPr lang="es-EC" sz="1800" dirty="0" err="1" smtClean="0"/>
            <a:t>Scielo</a:t>
          </a:r>
          <a:r>
            <a:rPr lang="es-EC" sz="1800" dirty="0" smtClean="0"/>
            <a:t> (2012) «El racionamiento del crédito bajo la perspectiva de la nueva economía keynesiana». </a:t>
          </a:r>
        </a:p>
      </dgm:t>
    </dgm:pt>
    <dgm:pt modelId="{C46E084A-6089-4FBE-82CE-43074015B61E}" type="parTrans" cxnId="{DD0CA706-7772-472E-9E22-8AC78CBC161A}">
      <dgm:prSet/>
      <dgm:spPr/>
      <dgm:t>
        <a:bodyPr/>
        <a:lstStyle/>
        <a:p>
          <a:endParaRPr lang="es-EC" sz="1800"/>
        </a:p>
      </dgm:t>
    </dgm:pt>
    <dgm:pt modelId="{ED264B46-8BB2-4CFF-BAA0-93F90C733DCA}" type="sibTrans" cxnId="{DD0CA706-7772-472E-9E22-8AC78CBC161A}">
      <dgm:prSet/>
      <dgm:spPr/>
      <dgm:t>
        <a:bodyPr/>
        <a:lstStyle/>
        <a:p>
          <a:endParaRPr lang="es-EC" sz="1800"/>
        </a:p>
      </dgm:t>
    </dgm:pt>
    <dgm:pt modelId="{60CBEC68-D110-437C-8426-10BC6151B26F}">
      <dgm:prSet phldrT="[Texto]" custT="1"/>
      <dgm:spPr/>
      <dgm:t>
        <a:bodyPr/>
        <a:lstStyle/>
        <a:p>
          <a:r>
            <a:rPr lang="es-EC" sz="1800" dirty="0" smtClean="0"/>
            <a:t>Revista Ciencia y Tecnología (2017) «Análisis de los microcréditos de las MIPYES en un sector de la ciudad de Guayaquil». </a:t>
          </a:r>
          <a:endParaRPr lang="es-EC" sz="1800" dirty="0"/>
        </a:p>
      </dgm:t>
    </dgm:pt>
    <dgm:pt modelId="{660000E6-C9CF-4958-99BD-2096FDFA7DDD}" type="parTrans" cxnId="{612972C0-5FD8-4E86-A296-010C3A1BFC41}">
      <dgm:prSet/>
      <dgm:spPr/>
      <dgm:t>
        <a:bodyPr/>
        <a:lstStyle/>
        <a:p>
          <a:endParaRPr lang="es-EC" sz="1800"/>
        </a:p>
      </dgm:t>
    </dgm:pt>
    <dgm:pt modelId="{859D83EC-6652-4475-94B7-ABD43A836827}" type="sibTrans" cxnId="{612972C0-5FD8-4E86-A296-010C3A1BFC41}">
      <dgm:prSet/>
      <dgm:spPr/>
      <dgm:t>
        <a:bodyPr/>
        <a:lstStyle/>
        <a:p>
          <a:endParaRPr lang="es-EC" sz="1800"/>
        </a:p>
      </dgm:t>
    </dgm:pt>
    <dgm:pt modelId="{021F1840-8800-48F6-A955-873BE6EE6BF3}" type="pres">
      <dgm:prSet presAssocID="{B3B76C4E-7415-4469-95CE-68DCB059FD93}" presName="linear" presStyleCnt="0">
        <dgm:presLayoutVars>
          <dgm:dir/>
          <dgm:animLvl val="lvl"/>
          <dgm:resizeHandles val="exact"/>
        </dgm:presLayoutVars>
      </dgm:prSet>
      <dgm:spPr/>
      <dgm:t>
        <a:bodyPr/>
        <a:lstStyle/>
        <a:p>
          <a:endParaRPr lang="es-EC"/>
        </a:p>
      </dgm:t>
    </dgm:pt>
    <dgm:pt modelId="{12594000-3C67-4CE8-AEBF-51D996088AAD}" type="pres">
      <dgm:prSet presAssocID="{B686E9AD-196C-4767-B6FC-3BF8BC41EF24}" presName="parentLin" presStyleCnt="0"/>
      <dgm:spPr/>
      <dgm:t>
        <a:bodyPr/>
        <a:lstStyle/>
        <a:p>
          <a:endParaRPr lang="es-EC"/>
        </a:p>
      </dgm:t>
    </dgm:pt>
    <dgm:pt modelId="{2F56805A-FE3A-4544-A6C7-757E6AD48C99}" type="pres">
      <dgm:prSet presAssocID="{B686E9AD-196C-4767-B6FC-3BF8BC41EF24}" presName="parentLeftMargin" presStyleLbl="node1" presStyleIdx="0" presStyleCnt="3"/>
      <dgm:spPr/>
      <dgm:t>
        <a:bodyPr/>
        <a:lstStyle/>
        <a:p>
          <a:endParaRPr lang="es-EC"/>
        </a:p>
      </dgm:t>
    </dgm:pt>
    <dgm:pt modelId="{5EDFFA50-B16D-4728-A027-7614A43ED77A}" type="pres">
      <dgm:prSet presAssocID="{B686E9AD-196C-4767-B6FC-3BF8BC41EF24}" presName="parentText" presStyleLbl="node1" presStyleIdx="0" presStyleCnt="3" custScaleX="125711" custScaleY="144568" custLinFactNeighborY="9308">
        <dgm:presLayoutVars>
          <dgm:chMax val="0"/>
          <dgm:bulletEnabled val="1"/>
        </dgm:presLayoutVars>
      </dgm:prSet>
      <dgm:spPr/>
      <dgm:t>
        <a:bodyPr/>
        <a:lstStyle/>
        <a:p>
          <a:endParaRPr lang="es-EC"/>
        </a:p>
      </dgm:t>
    </dgm:pt>
    <dgm:pt modelId="{CEEDB635-AFE2-49F8-ABF4-7D6B7D26E303}" type="pres">
      <dgm:prSet presAssocID="{B686E9AD-196C-4767-B6FC-3BF8BC41EF24}" presName="negativeSpace" presStyleCnt="0"/>
      <dgm:spPr/>
      <dgm:t>
        <a:bodyPr/>
        <a:lstStyle/>
        <a:p>
          <a:endParaRPr lang="es-EC"/>
        </a:p>
      </dgm:t>
    </dgm:pt>
    <dgm:pt modelId="{C818FA51-D6F9-407F-B6C9-719073F3A574}" type="pres">
      <dgm:prSet presAssocID="{B686E9AD-196C-4767-B6FC-3BF8BC41EF24}" presName="childText" presStyleLbl="conFgAcc1" presStyleIdx="0" presStyleCnt="3">
        <dgm:presLayoutVars>
          <dgm:bulletEnabled val="1"/>
        </dgm:presLayoutVars>
      </dgm:prSet>
      <dgm:spPr/>
      <dgm:t>
        <a:bodyPr/>
        <a:lstStyle/>
        <a:p>
          <a:endParaRPr lang="es-EC"/>
        </a:p>
      </dgm:t>
    </dgm:pt>
    <dgm:pt modelId="{F61875AC-90DB-4882-AB65-80BE11EC3A6F}" type="pres">
      <dgm:prSet presAssocID="{01A84B3B-2A00-4FB9-A640-D32E17D79FA5}" presName="spaceBetweenRectangles" presStyleCnt="0"/>
      <dgm:spPr/>
      <dgm:t>
        <a:bodyPr/>
        <a:lstStyle/>
        <a:p>
          <a:endParaRPr lang="es-EC"/>
        </a:p>
      </dgm:t>
    </dgm:pt>
    <dgm:pt modelId="{196C6615-0703-4558-B28B-1741969BE44F}" type="pres">
      <dgm:prSet presAssocID="{C9CC4711-E486-4E59-AC2B-9CDFF35ABFC9}" presName="parentLin" presStyleCnt="0"/>
      <dgm:spPr/>
      <dgm:t>
        <a:bodyPr/>
        <a:lstStyle/>
        <a:p>
          <a:endParaRPr lang="es-EC"/>
        </a:p>
      </dgm:t>
    </dgm:pt>
    <dgm:pt modelId="{DBCAE90F-8950-4577-A944-8753C15E6239}" type="pres">
      <dgm:prSet presAssocID="{C9CC4711-E486-4E59-AC2B-9CDFF35ABFC9}" presName="parentLeftMargin" presStyleLbl="node1" presStyleIdx="0" presStyleCnt="3"/>
      <dgm:spPr/>
      <dgm:t>
        <a:bodyPr/>
        <a:lstStyle/>
        <a:p>
          <a:endParaRPr lang="es-EC"/>
        </a:p>
      </dgm:t>
    </dgm:pt>
    <dgm:pt modelId="{27672984-1EBE-4BAC-BBB4-4ACA488F9BDC}" type="pres">
      <dgm:prSet presAssocID="{C9CC4711-E486-4E59-AC2B-9CDFF35ABFC9}" presName="parentText" presStyleLbl="node1" presStyleIdx="1" presStyleCnt="3" custScaleX="125711" custScaleY="144568" custLinFactNeighborY="9308">
        <dgm:presLayoutVars>
          <dgm:chMax val="0"/>
          <dgm:bulletEnabled val="1"/>
        </dgm:presLayoutVars>
      </dgm:prSet>
      <dgm:spPr/>
      <dgm:t>
        <a:bodyPr/>
        <a:lstStyle/>
        <a:p>
          <a:endParaRPr lang="es-EC"/>
        </a:p>
      </dgm:t>
    </dgm:pt>
    <dgm:pt modelId="{B61FE778-9687-4273-B70A-8F3A5CEAB4D3}" type="pres">
      <dgm:prSet presAssocID="{C9CC4711-E486-4E59-AC2B-9CDFF35ABFC9}" presName="negativeSpace" presStyleCnt="0"/>
      <dgm:spPr/>
      <dgm:t>
        <a:bodyPr/>
        <a:lstStyle/>
        <a:p>
          <a:endParaRPr lang="es-EC"/>
        </a:p>
      </dgm:t>
    </dgm:pt>
    <dgm:pt modelId="{AD968C6B-98BE-43A8-ADAB-D9B102AEF97C}" type="pres">
      <dgm:prSet presAssocID="{C9CC4711-E486-4E59-AC2B-9CDFF35ABFC9}" presName="childText" presStyleLbl="conFgAcc1" presStyleIdx="1" presStyleCnt="3">
        <dgm:presLayoutVars>
          <dgm:bulletEnabled val="1"/>
        </dgm:presLayoutVars>
      </dgm:prSet>
      <dgm:spPr/>
      <dgm:t>
        <a:bodyPr/>
        <a:lstStyle/>
        <a:p>
          <a:endParaRPr lang="es-EC"/>
        </a:p>
      </dgm:t>
    </dgm:pt>
    <dgm:pt modelId="{292E5DB6-8688-4D7F-BE39-D941E72B3421}" type="pres">
      <dgm:prSet presAssocID="{ED264B46-8BB2-4CFF-BAA0-93F90C733DCA}" presName="spaceBetweenRectangles" presStyleCnt="0"/>
      <dgm:spPr/>
      <dgm:t>
        <a:bodyPr/>
        <a:lstStyle/>
        <a:p>
          <a:endParaRPr lang="es-EC"/>
        </a:p>
      </dgm:t>
    </dgm:pt>
    <dgm:pt modelId="{76EA888F-35D7-4A04-AFC0-230FD655C2CA}" type="pres">
      <dgm:prSet presAssocID="{60CBEC68-D110-437C-8426-10BC6151B26F}" presName="parentLin" presStyleCnt="0"/>
      <dgm:spPr/>
      <dgm:t>
        <a:bodyPr/>
        <a:lstStyle/>
        <a:p>
          <a:endParaRPr lang="es-EC"/>
        </a:p>
      </dgm:t>
    </dgm:pt>
    <dgm:pt modelId="{C1AF4F83-FA09-40D8-A364-B87CA0CB7820}" type="pres">
      <dgm:prSet presAssocID="{60CBEC68-D110-437C-8426-10BC6151B26F}" presName="parentLeftMargin" presStyleLbl="node1" presStyleIdx="1" presStyleCnt="3"/>
      <dgm:spPr/>
      <dgm:t>
        <a:bodyPr/>
        <a:lstStyle/>
        <a:p>
          <a:endParaRPr lang="es-EC"/>
        </a:p>
      </dgm:t>
    </dgm:pt>
    <dgm:pt modelId="{E597B6A4-4E79-45A0-8DB7-6C464DDAFDFE}" type="pres">
      <dgm:prSet presAssocID="{60CBEC68-D110-437C-8426-10BC6151B26F}" presName="parentText" presStyleLbl="node1" presStyleIdx="2" presStyleCnt="3" custScaleX="125711" custScaleY="144568" custLinFactNeighborY="9308">
        <dgm:presLayoutVars>
          <dgm:chMax val="0"/>
          <dgm:bulletEnabled val="1"/>
        </dgm:presLayoutVars>
      </dgm:prSet>
      <dgm:spPr/>
      <dgm:t>
        <a:bodyPr/>
        <a:lstStyle/>
        <a:p>
          <a:endParaRPr lang="es-EC"/>
        </a:p>
      </dgm:t>
    </dgm:pt>
    <dgm:pt modelId="{ECF676CB-4768-4CF6-AE16-4B06C18B0630}" type="pres">
      <dgm:prSet presAssocID="{60CBEC68-D110-437C-8426-10BC6151B26F}" presName="negativeSpace" presStyleCnt="0"/>
      <dgm:spPr/>
      <dgm:t>
        <a:bodyPr/>
        <a:lstStyle/>
        <a:p>
          <a:endParaRPr lang="es-EC"/>
        </a:p>
      </dgm:t>
    </dgm:pt>
    <dgm:pt modelId="{42555D55-D6AD-4BA3-A949-C206E70C1C1D}" type="pres">
      <dgm:prSet presAssocID="{60CBEC68-D110-437C-8426-10BC6151B26F}" presName="childText" presStyleLbl="conFgAcc1" presStyleIdx="2" presStyleCnt="3">
        <dgm:presLayoutVars>
          <dgm:bulletEnabled val="1"/>
        </dgm:presLayoutVars>
      </dgm:prSet>
      <dgm:spPr/>
      <dgm:t>
        <a:bodyPr/>
        <a:lstStyle/>
        <a:p>
          <a:endParaRPr lang="es-EC"/>
        </a:p>
      </dgm:t>
    </dgm:pt>
  </dgm:ptLst>
  <dgm:cxnLst>
    <dgm:cxn modelId="{B83500BB-AA41-4CAE-8405-26D8787B2D61}" type="presOf" srcId="{B3B76C4E-7415-4469-95CE-68DCB059FD93}" destId="{021F1840-8800-48F6-A955-873BE6EE6BF3}" srcOrd="0" destOrd="0" presId="urn:microsoft.com/office/officeart/2005/8/layout/list1"/>
    <dgm:cxn modelId="{8FAA74BA-DB7C-4987-986D-DC1BFB39ECAD}" type="presOf" srcId="{C9CC4711-E486-4E59-AC2B-9CDFF35ABFC9}" destId="{DBCAE90F-8950-4577-A944-8753C15E6239}" srcOrd="0" destOrd="0" presId="urn:microsoft.com/office/officeart/2005/8/layout/list1"/>
    <dgm:cxn modelId="{DD0CA706-7772-472E-9E22-8AC78CBC161A}" srcId="{B3B76C4E-7415-4469-95CE-68DCB059FD93}" destId="{C9CC4711-E486-4E59-AC2B-9CDFF35ABFC9}" srcOrd="1" destOrd="0" parTransId="{C46E084A-6089-4FBE-82CE-43074015B61E}" sibTransId="{ED264B46-8BB2-4CFF-BAA0-93F90C733DCA}"/>
    <dgm:cxn modelId="{F4571143-CFA7-4F45-B9D9-68F60A4E16D0}" type="presOf" srcId="{B686E9AD-196C-4767-B6FC-3BF8BC41EF24}" destId="{2F56805A-FE3A-4544-A6C7-757E6AD48C99}" srcOrd="0" destOrd="0" presId="urn:microsoft.com/office/officeart/2005/8/layout/list1"/>
    <dgm:cxn modelId="{B2AF2CE7-8C0B-4A1E-BC27-C8A869752025}" type="presOf" srcId="{60CBEC68-D110-437C-8426-10BC6151B26F}" destId="{C1AF4F83-FA09-40D8-A364-B87CA0CB7820}" srcOrd="0" destOrd="0" presId="urn:microsoft.com/office/officeart/2005/8/layout/list1"/>
    <dgm:cxn modelId="{1572A8A1-1FCF-4E78-8BA3-62A6F021E70D}" type="presOf" srcId="{C9CC4711-E486-4E59-AC2B-9CDFF35ABFC9}" destId="{27672984-1EBE-4BAC-BBB4-4ACA488F9BDC}" srcOrd="1" destOrd="0" presId="urn:microsoft.com/office/officeart/2005/8/layout/list1"/>
    <dgm:cxn modelId="{A64A8A35-43D0-462E-83A6-A6C471ADFB93}" type="presOf" srcId="{60CBEC68-D110-437C-8426-10BC6151B26F}" destId="{E597B6A4-4E79-45A0-8DB7-6C464DDAFDFE}" srcOrd="1" destOrd="0" presId="urn:microsoft.com/office/officeart/2005/8/layout/list1"/>
    <dgm:cxn modelId="{CAFE2266-58AF-4DB5-B70E-5BDA69369186}" srcId="{B3B76C4E-7415-4469-95CE-68DCB059FD93}" destId="{B686E9AD-196C-4767-B6FC-3BF8BC41EF24}" srcOrd="0" destOrd="0" parTransId="{C29FFB3E-DA78-4069-BA53-79A1549800EC}" sibTransId="{01A84B3B-2A00-4FB9-A640-D32E17D79FA5}"/>
    <dgm:cxn modelId="{E33E9206-DBD7-435F-B3C0-9BD6B5647183}" type="presOf" srcId="{B686E9AD-196C-4767-B6FC-3BF8BC41EF24}" destId="{5EDFFA50-B16D-4728-A027-7614A43ED77A}" srcOrd="1" destOrd="0" presId="urn:microsoft.com/office/officeart/2005/8/layout/list1"/>
    <dgm:cxn modelId="{612972C0-5FD8-4E86-A296-010C3A1BFC41}" srcId="{B3B76C4E-7415-4469-95CE-68DCB059FD93}" destId="{60CBEC68-D110-437C-8426-10BC6151B26F}" srcOrd="2" destOrd="0" parTransId="{660000E6-C9CF-4958-99BD-2096FDFA7DDD}" sibTransId="{859D83EC-6652-4475-94B7-ABD43A836827}"/>
    <dgm:cxn modelId="{BED3422D-D57B-4C62-9750-C4CACC75249E}" type="presParOf" srcId="{021F1840-8800-48F6-A955-873BE6EE6BF3}" destId="{12594000-3C67-4CE8-AEBF-51D996088AAD}" srcOrd="0" destOrd="0" presId="urn:microsoft.com/office/officeart/2005/8/layout/list1"/>
    <dgm:cxn modelId="{3349A8E8-1DB2-4803-8789-06EC508FBF40}" type="presParOf" srcId="{12594000-3C67-4CE8-AEBF-51D996088AAD}" destId="{2F56805A-FE3A-4544-A6C7-757E6AD48C99}" srcOrd="0" destOrd="0" presId="urn:microsoft.com/office/officeart/2005/8/layout/list1"/>
    <dgm:cxn modelId="{BAA6B835-7066-4CE1-A499-35576535E6AA}" type="presParOf" srcId="{12594000-3C67-4CE8-AEBF-51D996088AAD}" destId="{5EDFFA50-B16D-4728-A027-7614A43ED77A}" srcOrd="1" destOrd="0" presId="urn:microsoft.com/office/officeart/2005/8/layout/list1"/>
    <dgm:cxn modelId="{48033A7D-12D3-4310-8EC0-7FE169115BDC}" type="presParOf" srcId="{021F1840-8800-48F6-A955-873BE6EE6BF3}" destId="{CEEDB635-AFE2-49F8-ABF4-7D6B7D26E303}" srcOrd="1" destOrd="0" presId="urn:microsoft.com/office/officeart/2005/8/layout/list1"/>
    <dgm:cxn modelId="{C8852BF1-709B-42D3-8B73-03A4D2188B4C}" type="presParOf" srcId="{021F1840-8800-48F6-A955-873BE6EE6BF3}" destId="{C818FA51-D6F9-407F-B6C9-719073F3A574}" srcOrd="2" destOrd="0" presId="urn:microsoft.com/office/officeart/2005/8/layout/list1"/>
    <dgm:cxn modelId="{6FA55596-EC49-46EF-8D87-FBE2DD760CD9}" type="presParOf" srcId="{021F1840-8800-48F6-A955-873BE6EE6BF3}" destId="{F61875AC-90DB-4882-AB65-80BE11EC3A6F}" srcOrd="3" destOrd="0" presId="urn:microsoft.com/office/officeart/2005/8/layout/list1"/>
    <dgm:cxn modelId="{82C01B09-F739-4AAB-8414-4890A01921A7}" type="presParOf" srcId="{021F1840-8800-48F6-A955-873BE6EE6BF3}" destId="{196C6615-0703-4558-B28B-1741969BE44F}" srcOrd="4" destOrd="0" presId="urn:microsoft.com/office/officeart/2005/8/layout/list1"/>
    <dgm:cxn modelId="{A7470401-5E62-4849-BE84-B7FF051C21AA}" type="presParOf" srcId="{196C6615-0703-4558-B28B-1741969BE44F}" destId="{DBCAE90F-8950-4577-A944-8753C15E6239}" srcOrd="0" destOrd="0" presId="urn:microsoft.com/office/officeart/2005/8/layout/list1"/>
    <dgm:cxn modelId="{3BA627AD-F323-4282-A8F7-18B2F2A90C93}" type="presParOf" srcId="{196C6615-0703-4558-B28B-1741969BE44F}" destId="{27672984-1EBE-4BAC-BBB4-4ACA488F9BDC}" srcOrd="1" destOrd="0" presId="urn:microsoft.com/office/officeart/2005/8/layout/list1"/>
    <dgm:cxn modelId="{F2DCFB4F-8620-4082-B68C-E248E18C362B}" type="presParOf" srcId="{021F1840-8800-48F6-A955-873BE6EE6BF3}" destId="{B61FE778-9687-4273-B70A-8F3A5CEAB4D3}" srcOrd="5" destOrd="0" presId="urn:microsoft.com/office/officeart/2005/8/layout/list1"/>
    <dgm:cxn modelId="{4FC17627-740D-4B0A-9948-DE25359F4406}" type="presParOf" srcId="{021F1840-8800-48F6-A955-873BE6EE6BF3}" destId="{AD968C6B-98BE-43A8-ADAB-D9B102AEF97C}" srcOrd="6" destOrd="0" presId="urn:microsoft.com/office/officeart/2005/8/layout/list1"/>
    <dgm:cxn modelId="{A0B95D0F-ED2C-496D-A0CA-DD5F3A61CCF1}" type="presParOf" srcId="{021F1840-8800-48F6-A955-873BE6EE6BF3}" destId="{292E5DB6-8688-4D7F-BE39-D941E72B3421}" srcOrd="7" destOrd="0" presId="urn:microsoft.com/office/officeart/2005/8/layout/list1"/>
    <dgm:cxn modelId="{30BBFA14-155D-41E8-A118-FD7E4E9C8B30}" type="presParOf" srcId="{021F1840-8800-48F6-A955-873BE6EE6BF3}" destId="{76EA888F-35D7-4A04-AFC0-230FD655C2CA}" srcOrd="8" destOrd="0" presId="urn:microsoft.com/office/officeart/2005/8/layout/list1"/>
    <dgm:cxn modelId="{B3820A80-EBD6-4B1B-A6CD-7E818DD90278}" type="presParOf" srcId="{76EA888F-35D7-4A04-AFC0-230FD655C2CA}" destId="{C1AF4F83-FA09-40D8-A364-B87CA0CB7820}" srcOrd="0" destOrd="0" presId="urn:microsoft.com/office/officeart/2005/8/layout/list1"/>
    <dgm:cxn modelId="{8C6B37C3-C523-4E7C-AD41-88B951797B70}" type="presParOf" srcId="{76EA888F-35D7-4A04-AFC0-230FD655C2CA}" destId="{E597B6A4-4E79-45A0-8DB7-6C464DDAFDFE}" srcOrd="1" destOrd="0" presId="urn:microsoft.com/office/officeart/2005/8/layout/list1"/>
    <dgm:cxn modelId="{B90E014C-544E-4EB5-BF7C-F1F6ABC78DAE}" type="presParOf" srcId="{021F1840-8800-48F6-A955-873BE6EE6BF3}" destId="{ECF676CB-4768-4CF6-AE16-4B06C18B0630}" srcOrd="9" destOrd="0" presId="urn:microsoft.com/office/officeart/2005/8/layout/list1"/>
    <dgm:cxn modelId="{68730636-C2AE-4E97-AB3E-932EE0548775}" type="presParOf" srcId="{021F1840-8800-48F6-A955-873BE6EE6BF3}" destId="{42555D55-D6AD-4BA3-A949-C206E70C1C1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DB459D-0CC3-4CE1-BF45-CA0554BA9095}" type="doc">
      <dgm:prSet loTypeId="urn:microsoft.com/office/officeart/2005/8/layout/lProcess1" loCatId="process" qsTypeId="urn:microsoft.com/office/officeart/2005/8/quickstyle/simple1" qsCatId="simple" csTypeId="urn:microsoft.com/office/officeart/2005/8/colors/accent3_1" csCatId="accent3" phldr="1"/>
      <dgm:spPr/>
      <dgm:t>
        <a:bodyPr/>
        <a:lstStyle/>
        <a:p>
          <a:endParaRPr lang="es-EC"/>
        </a:p>
      </dgm:t>
    </dgm:pt>
    <dgm:pt modelId="{F144E00D-A77E-4BDF-8265-886DF97020D7}">
      <dgm:prSet phldrT="[Texto]"/>
      <dgm:spPr/>
      <dgm:t>
        <a:bodyPr/>
        <a:lstStyle/>
        <a:p>
          <a:r>
            <a:rPr lang="es-EC" b="1" dirty="0" smtClean="0"/>
            <a:t>Gestión Financiera</a:t>
          </a:r>
          <a:endParaRPr lang="es-EC" dirty="0"/>
        </a:p>
      </dgm:t>
    </dgm:pt>
    <dgm:pt modelId="{DE71C53A-D2B4-45EF-B40F-E7693A0C4BB5}" type="parTrans" cxnId="{7CBCD331-8640-476C-858B-210F8FD17F04}">
      <dgm:prSet/>
      <dgm:spPr/>
      <dgm:t>
        <a:bodyPr/>
        <a:lstStyle/>
        <a:p>
          <a:endParaRPr lang="es-EC"/>
        </a:p>
      </dgm:t>
    </dgm:pt>
    <dgm:pt modelId="{2BE1B45A-4E00-4B4C-B20A-0B0300F3F265}" type="sibTrans" cxnId="{7CBCD331-8640-476C-858B-210F8FD17F04}">
      <dgm:prSet/>
      <dgm:spPr/>
      <dgm:t>
        <a:bodyPr/>
        <a:lstStyle/>
        <a:p>
          <a:endParaRPr lang="es-EC"/>
        </a:p>
      </dgm:t>
    </dgm:pt>
    <dgm:pt modelId="{A5801E67-882B-4DDD-99D3-5162BE7C49F2}">
      <dgm:prSet phldrT="[Texto]"/>
      <dgm:spPr/>
      <dgm:t>
        <a:bodyPr/>
        <a:lstStyle/>
        <a:p>
          <a:r>
            <a:rPr lang="es-EC" b="1" dirty="0" smtClean="0"/>
            <a:t>Cooperativas de Ahorro y Crédito en el Ecuador</a:t>
          </a:r>
          <a:endParaRPr lang="es-EC" dirty="0"/>
        </a:p>
      </dgm:t>
    </dgm:pt>
    <dgm:pt modelId="{261AED70-0570-4244-AFEB-F10B82AD2A10}" type="sibTrans" cxnId="{747072CE-80E5-4DBA-A341-7DDF28516EB1}">
      <dgm:prSet/>
      <dgm:spPr/>
      <dgm:t>
        <a:bodyPr/>
        <a:lstStyle/>
        <a:p>
          <a:endParaRPr lang="es-EC"/>
        </a:p>
      </dgm:t>
    </dgm:pt>
    <dgm:pt modelId="{D22B821C-D9E7-4CA1-BFFA-13237F99C4A0}" type="parTrans" cxnId="{747072CE-80E5-4DBA-A341-7DDF28516EB1}">
      <dgm:prSet/>
      <dgm:spPr/>
      <dgm:t>
        <a:bodyPr/>
        <a:lstStyle/>
        <a:p>
          <a:endParaRPr lang="es-EC"/>
        </a:p>
      </dgm:t>
    </dgm:pt>
    <dgm:pt modelId="{738D6026-E2B3-4A69-9027-1CEC7B72D2CE}">
      <dgm:prSet phldrT="[Texto]" custT="1"/>
      <dgm:spPr/>
      <dgm:t>
        <a:bodyPr/>
        <a:lstStyle/>
        <a:p>
          <a:pPr algn="just"/>
          <a:r>
            <a:rPr lang="es-EC" sz="1400" dirty="0" smtClean="0"/>
            <a:t>“Las finanzas afectan las decisiones individuales de cuánto dinero gastar de los ingresos, cuánto ahorrar y cómo convertir los ahorros en inversión” </a:t>
          </a:r>
          <a:endParaRPr lang="es-EC" sz="1400" dirty="0"/>
        </a:p>
      </dgm:t>
    </dgm:pt>
    <dgm:pt modelId="{AA2F5BF6-1DB5-4E64-8295-16CBD3B1E0BF}" type="sibTrans" cxnId="{CF6EFB4B-1D3D-45F9-8301-DBCE045F48BC}">
      <dgm:prSet/>
      <dgm:spPr/>
      <dgm:t>
        <a:bodyPr/>
        <a:lstStyle/>
        <a:p>
          <a:endParaRPr lang="es-EC"/>
        </a:p>
      </dgm:t>
    </dgm:pt>
    <dgm:pt modelId="{88C44DC3-92A1-4F6F-881C-BD42BE74CDA7}" type="parTrans" cxnId="{CF6EFB4B-1D3D-45F9-8301-DBCE045F48BC}">
      <dgm:prSet/>
      <dgm:spPr/>
      <dgm:t>
        <a:bodyPr/>
        <a:lstStyle/>
        <a:p>
          <a:endParaRPr lang="es-EC"/>
        </a:p>
      </dgm:t>
    </dgm:pt>
    <dgm:pt modelId="{10936485-5A4F-4958-9692-2FF85F3A704C}">
      <dgm:prSet phldrT="[Texto]" custT="1"/>
      <dgm:spPr/>
      <dgm:t>
        <a:bodyPr/>
        <a:lstStyle/>
        <a:p>
          <a:pPr algn="just"/>
          <a:r>
            <a:rPr lang="es-EC" sz="1400" dirty="0" smtClean="0"/>
            <a:t>“Organizaciones formadas por personas naturales o jurídicas que se unen voluntariamente con el objeto de realizar actividades de intermediación financiera y de responsabilidad social con sus socios y, previa autorización de la Superintendencia de Economía popular y Solidaria”.</a:t>
          </a:r>
          <a:endParaRPr lang="es-EC" sz="1400" dirty="0"/>
        </a:p>
      </dgm:t>
    </dgm:pt>
    <dgm:pt modelId="{ECD283E0-BB6F-4FE0-A637-88E7EAF42B9F}" type="sibTrans" cxnId="{C13CCB3A-ABFD-4FB5-8DCD-7A48C43F5E63}">
      <dgm:prSet/>
      <dgm:spPr/>
      <dgm:t>
        <a:bodyPr/>
        <a:lstStyle/>
        <a:p>
          <a:endParaRPr lang="es-EC"/>
        </a:p>
      </dgm:t>
    </dgm:pt>
    <dgm:pt modelId="{59D156AF-66A0-4DD9-9FB7-126389721EAF}" type="parTrans" cxnId="{C13CCB3A-ABFD-4FB5-8DCD-7A48C43F5E63}">
      <dgm:prSet/>
      <dgm:spPr/>
      <dgm:t>
        <a:bodyPr/>
        <a:lstStyle/>
        <a:p>
          <a:endParaRPr lang="es-EC"/>
        </a:p>
      </dgm:t>
    </dgm:pt>
    <dgm:pt modelId="{893130FC-AA5F-4D70-8434-87A151B3CE9D}" type="pres">
      <dgm:prSet presAssocID="{67DB459D-0CC3-4CE1-BF45-CA0554BA9095}" presName="Name0" presStyleCnt="0">
        <dgm:presLayoutVars>
          <dgm:dir/>
          <dgm:animLvl val="lvl"/>
          <dgm:resizeHandles val="exact"/>
        </dgm:presLayoutVars>
      </dgm:prSet>
      <dgm:spPr/>
      <dgm:t>
        <a:bodyPr/>
        <a:lstStyle/>
        <a:p>
          <a:endParaRPr lang="es-EC"/>
        </a:p>
      </dgm:t>
    </dgm:pt>
    <dgm:pt modelId="{075A5817-04BD-4605-ADB8-5DC60E3A7F7C}" type="pres">
      <dgm:prSet presAssocID="{A5801E67-882B-4DDD-99D3-5162BE7C49F2}" presName="vertFlow" presStyleCnt="0"/>
      <dgm:spPr/>
      <dgm:t>
        <a:bodyPr/>
        <a:lstStyle/>
        <a:p>
          <a:endParaRPr lang="es-EC"/>
        </a:p>
      </dgm:t>
    </dgm:pt>
    <dgm:pt modelId="{236F9356-DF62-49A6-BE1F-236292FB0676}" type="pres">
      <dgm:prSet presAssocID="{A5801E67-882B-4DDD-99D3-5162BE7C49F2}" presName="header" presStyleLbl="node1" presStyleIdx="0" presStyleCnt="2"/>
      <dgm:spPr/>
      <dgm:t>
        <a:bodyPr/>
        <a:lstStyle/>
        <a:p>
          <a:endParaRPr lang="es-EC"/>
        </a:p>
      </dgm:t>
    </dgm:pt>
    <dgm:pt modelId="{0A3C37F8-D79C-435E-B950-1738E5937883}" type="pres">
      <dgm:prSet presAssocID="{59D156AF-66A0-4DD9-9FB7-126389721EAF}" presName="parTrans" presStyleLbl="sibTrans2D1" presStyleIdx="0" presStyleCnt="2"/>
      <dgm:spPr/>
      <dgm:t>
        <a:bodyPr/>
        <a:lstStyle/>
        <a:p>
          <a:endParaRPr lang="es-EC"/>
        </a:p>
      </dgm:t>
    </dgm:pt>
    <dgm:pt modelId="{2B4AD400-2924-453D-80D3-431252E23A48}" type="pres">
      <dgm:prSet presAssocID="{10936485-5A4F-4958-9692-2FF85F3A704C}" presName="child" presStyleLbl="alignAccFollowNode1" presStyleIdx="0" presStyleCnt="2" custScaleY="269214">
        <dgm:presLayoutVars>
          <dgm:chMax val="0"/>
          <dgm:bulletEnabled val="1"/>
        </dgm:presLayoutVars>
      </dgm:prSet>
      <dgm:spPr/>
      <dgm:t>
        <a:bodyPr/>
        <a:lstStyle/>
        <a:p>
          <a:endParaRPr lang="es-EC"/>
        </a:p>
      </dgm:t>
    </dgm:pt>
    <dgm:pt modelId="{F909AC8D-EB7D-4A1F-BC10-EBEC5D0ACC7C}" type="pres">
      <dgm:prSet presAssocID="{A5801E67-882B-4DDD-99D3-5162BE7C49F2}" presName="hSp" presStyleCnt="0"/>
      <dgm:spPr/>
      <dgm:t>
        <a:bodyPr/>
        <a:lstStyle/>
        <a:p>
          <a:endParaRPr lang="es-EC"/>
        </a:p>
      </dgm:t>
    </dgm:pt>
    <dgm:pt modelId="{C4DAE62A-B277-48C5-9514-A1C4C49B4FB4}" type="pres">
      <dgm:prSet presAssocID="{F144E00D-A77E-4BDF-8265-886DF97020D7}" presName="vertFlow" presStyleCnt="0"/>
      <dgm:spPr/>
      <dgm:t>
        <a:bodyPr/>
        <a:lstStyle/>
        <a:p>
          <a:endParaRPr lang="es-EC"/>
        </a:p>
      </dgm:t>
    </dgm:pt>
    <dgm:pt modelId="{65D4E286-503D-4CAD-BE2F-52EE6C7575E2}" type="pres">
      <dgm:prSet presAssocID="{F144E00D-A77E-4BDF-8265-886DF97020D7}" presName="header" presStyleLbl="node1" presStyleIdx="1" presStyleCnt="2"/>
      <dgm:spPr/>
      <dgm:t>
        <a:bodyPr/>
        <a:lstStyle/>
        <a:p>
          <a:endParaRPr lang="es-EC"/>
        </a:p>
      </dgm:t>
    </dgm:pt>
    <dgm:pt modelId="{232265D2-7D98-4AA2-AEA4-DCEB5F7F88E4}" type="pres">
      <dgm:prSet presAssocID="{88C44DC3-92A1-4F6F-881C-BD42BE74CDA7}" presName="parTrans" presStyleLbl="sibTrans2D1" presStyleIdx="1" presStyleCnt="2"/>
      <dgm:spPr/>
      <dgm:t>
        <a:bodyPr/>
        <a:lstStyle/>
        <a:p>
          <a:endParaRPr lang="es-EC"/>
        </a:p>
      </dgm:t>
    </dgm:pt>
    <dgm:pt modelId="{4EA552F2-3FC7-4771-924B-50884722F27F}" type="pres">
      <dgm:prSet presAssocID="{738D6026-E2B3-4A69-9027-1CEC7B72D2CE}" presName="child" presStyleLbl="alignAccFollowNode1" presStyleIdx="1" presStyleCnt="2" custScaleY="176381">
        <dgm:presLayoutVars>
          <dgm:chMax val="0"/>
          <dgm:bulletEnabled val="1"/>
        </dgm:presLayoutVars>
      </dgm:prSet>
      <dgm:spPr/>
      <dgm:t>
        <a:bodyPr/>
        <a:lstStyle/>
        <a:p>
          <a:endParaRPr lang="es-EC"/>
        </a:p>
      </dgm:t>
    </dgm:pt>
  </dgm:ptLst>
  <dgm:cxnLst>
    <dgm:cxn modelId="{1EA74642-9A7B-4034-975A-EDDCB757C61F}" type="presOf" srcId="{738D6026-E2B3-4A69-9027-1CEC7B72D2CE}" destId="{4EA552F2-3FC7-4771-924B-50884722F27F}" srcOrd="0" destOrd="0" presId="urn:microsoft.com/office/officeart/2005/8/layout/lProcess1"/>
    <dgm:cxn modelId="{9723DA0A-39DC-44A6-B28A-CF83D721659A}" type="presOf" srcId="{67DB459D-0CC3-4CE1-BF45-CA0554BA9095}" destId="{893130FC-AA5F-4D70-8434-87A151B3CE9D}" srcOrd="0" destOrd="0" presId="urn:microsoft.com/office/officeart/2005/8/layout/lProcess1"/>
    <dgm:cxn modelId="{747072CE-80E5-4DBA-A341-7DDF28516EB1}" srcId="{67DB459D-0CC3-4CE1-BF45-CA0554BA9095}" destId="{A5801E67-882B-4DDD-99D3-5162BE7C49F2}" srcOrd="0" destOrd="0" parTransId="{D22B821C-D9E7-4CA1-BFFA-13237F99C4A0}" sibTransId="{261AED70-0570-4244-AFEB-F10B82AD2A10}"/>
    <dgm:cxn modelId="{90F99047-1A2C-44BA-A0A9-9FAE35E93CB5}" type="presOf" srcId="{10936485-5A4F-4958-9692-2FF85F3A704C}" destId="{2B4AD400-2924-453D-80D3-431252E23A48}" srcOrd="0" destOrd="0" presId="urn:microsoft.com/office/officeart/2005/8/layout/lProcess1"/>
    <dgm:cxn modelId="{C13CCB3A-ABFD-4FB5-8DCD-7A48C43F5E63}" srcId="{A5801E67-882B-4DDD-99D3-5162BE7C49F2}" destId="{10936485-5A4F-4958-9692-2FF85F3A704C}" srcOrd="0" destOrd="0" parTransId="{59D156AF-66A0-4DD9-9FB7-126389721EAF}" sibTransId="{ECD283E0-BB6F-4FE0-A637-88E7EAF42B9F}"/>
    <dgm:cxn modelId="{D699C032-0548-4509-BC27-D88A9D03823E}" type="presOf" srcId="{F144E00D-A77E-4BDF-8265-886DF97020D7}" destId="{65D4E286-503D-4CAD-BE2F-52EE6C7575E2}" srcOrd="0" destOrd="0" presId="urn:microsoft.com/office/officeart/2005/8/layout/lProcess1"/>
    <dgm:cxn modelId="{7CBCD331-8640-476C-858B-210F8FD17F04}" srcId="{67DB459D-0CC3-4CE1-BF45-CA0554BA9095}" destId="{F144E00D-A77E-4BDF-8265-886DF97020D7}" srcOrd="1" destOrd="0" parTransId="{DE71C53A-D2B4-45EF-B40F-E7693A0C4BB5}" sibTransId="{2BE1B45A-4E00-4B4C-B20A-0B0300F3F265}"/>
    <dgm:cxn modelId="{CF6EFB4B-1D3D-45F9-8301-DBCE045F48BC}" srcId="{F144E00D-A77E-4BDF-8265-886DF97020D7}" destId="{738D6026-E2B3-4A69-9027-1CEC7B72D2CE}" srcOrd="0" destOrd="0" parTransId="{88C44DC3-92A1-4F6F-881C-BD42BE74CDA7}" sibTransId="{AA2F5BF6-1DB5-4E64-8295-16CBD3B1E0BF}"/>
    <dgm:cxn modelId="{AF60FCB7-FD84-4FC2-ACEA-CB1612E77831}" type="presOf" srcId="{88C44DC3-92A1-4F6F-881C-BD42BE74CDA7}" destId="{232265D2-7D98-4AA2-AEA4-DCEB5F7F88E4}" srcOrd="0" destOrd="0" presId="urn:microsoft.com/office/officeart/2005/8/layout/lProcess1"/>
    <dgm:cxn modelId="{767358B7-B768-4168-BE3D-81D3717D37E7}" type="presOf" srcId="{A5801E67-882B-4DDD-99D3-5162BE7C49F2}" destId="{236F9356-DF62-49A6-BE1F-236292FB0676}" srcOrd="0" destOrd="0" presId="urn:microsoft.com/office/officeart/2005/8/layout/lProcess1"/>
    <dgm:cxn modelId="{4C6D738F-0BE7-4C3F-86B3-9B1B3EE36FF8}" type="presOf" srcId="{59D156AF-66A0-4DD9-9FB7-126389721EAF}" destId="{0A3C37F8-D79C-435E-B950-1738E5937883}" srcOrd="0" destOrd="0" presId="urn:microsoft.com/office/officeart/2005/8/layout/lProcess1"/>
    <dgm:cxn modelId="{D1CA926B-3C48-4FFE-84C2-2BBFD7450C0F}" type="presParOf" srcId="{893130FC-AA5F-4D70-8434-87A151B3CE9D}" destId="{075A5817-04BD-4605-ADB8-5DC60E3A7F7C}" srcOrd="0" destOrd="0" presId="urn:microsoft.com/office/officeart/2005/8/layout/lProcess1"/>
    <dgm:cxn modelId="{D24C659A-451A-4186-A8DB-309CCA274650}" type="presParOf" srcId="{075A5817-04BD-4605-ADB8-5DC60E3A7F7C}" destId="{236F9356-DF62-49A6-BE1F-236292FB0676}" srcOrd="0" destOrd="0" presId="urn:microsoft.com/office/officeart/2005/8/layout/lProcess1"/>
    <dgm:cxn modelId="{7EB27C42-A788-43BB-8FF2-48C20899FD0C}" type="presParOf" srcId="{075A5817-04BD-4605-ADB8-5DC60E3A7F7C}" destId="{0A3C37F8-D79C-435E-B950-1738E5937883}" srcOrd="1" destOrd="0" presId="urn:microsoft.com/office/officeart/2005/8/layout/lProcess1"/>
    <dgm:cxn modelId="{A9396FDD-4CE6-4100-9DBB-5959BE631E65}" type="presParOf" srcId="{075A5817-04BD-4605-ADB8-5DC60E3A7F7C}" destId="{2B4AD400-2924-453D-80D3-431252E23A48}" srcOrd="2" destOrd="0" presId="urn:microsoft.com/office/officeart/2005/8/layout/lProcess1"/>
    <dgm:cxn modelId="{BE4F9ECD-6E4A-4517-8AEF-9EBE894629C7}" type="presParOf" srcId="{893130FC-AA5F-4D70-8434-87A151B3CE9D}" destId="{F909AC8D-EB7D-4A1F-BC10-EBEC5D0ACC7C}" srcOrd="1" destOrd="0" presId="urn:microsoft.com/office/officeart/2005/8/layout/lProcess1"/>
    <dgm:cxn modelId="{342D384E-0B56-4C27-BFD9-79E5DBDC22AE}" type="presParOf" srcId="{893130FC-AA5F-4D70-8434-87A151B3CE9D}" destId="{C4DAE62A-B277-48C5-9514-A1C4C49B4FB4}" srcOrd="2" destOrd="0" presId="urn:microsoft.com/office/officeart/2005/8/layout/lProcess1"/>
    <dgm:cxn modelId="{72039D78-B7DF-4019-80B7-12F9BD2B0443}" type="presParOf" srcId="{C4DAE62A-B277-48C5-9514-A1C4C49B4FB4}" destId="{65D4E286-503D-4CAD-BE2F-52EE6C7575E2}" srcOrd="0" destOrd="0" presId="urn:microsoft.com/office/officeart/2005/8/layout/lProcess1"/>
    <dgm:cxn modelId="{9D77BD7A-0EBD-4CAC-A847-0DC1D12957CA}" type="presParOf" srcId="{C4DAE62A-B277-48C5-9514-A1C4C49B4FB4}" destId="{232265D2-7D98-4AA2-AEA4-DCEB5F7F88E4}" srcOrd="1" destOrd="0" presId="urn:microsoft.com/office/officeart/2005/8/layout/lProcess1"/>
    <dgm:cxn modelId="{CD005F8B-3697-4A58-AB6C-DF8B8616A297}" type="presParOf" srcId="{C4DAE62A-B277-48C5-9514-A1C4C49B4FB4}" destId="{4EA552F2-3FC7-4771-924B-50884722F27F}" srcOrd="2" destOrd="0" presId="urn:microsoft.com/office/officeart/2005/8/layout/lProcess1"/>
  </dgm:cxnLst>
  <dgm:bg>
    <a:solidFill>
      <a:schemeClr val="accent4">
        <a:lumMod val="20000"/>
        <a:lumOff val="80000"/>
      </a:schemeClr>
    </a:solidFill>
  </dgm:bg>
  <dgm:whole>
    <a:ln>
      <a:solidFill>
        <a:schemeClr val="accent6">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96B84D-45CD-4240-AB87-78013C7309FF}" type="doc">
      <dgm:prSet loTypeId="urn:microsoft.com/office/officeart/2005/8/layout/lProcess1" loCatId="process" qsTypeId="urn:microsoft.com/office/officeart/2005/8/quickstyle/simple1" qsCatId="simple" csTypeId="urn:microsoft.com/office/officeart/2005/8/colors/accent3_1" csCatId="accent3" phldr="1"/>
      <dgm:spPr/>
      <dgm:t>
        <a:bodyPr/>
        <a:lstStyle/>
        <a:p>
          <a:endParaRPr lang="es-EC"/>
        </a:p>
      </dgm:t>
    </dgm:pt>
    <dgm:pt modelId="{2BEDBB0F-7BF8-4E5D-8DC3-1C00DF3EEEFB}">
      <dgm:prSet phldrT="[Texto]"/>
      <dgm:spPr/>
      <dgm:t>
        <a:bodyPr/>
        <a:lstStyle/>
        <a:p>
          <a:r>
            <a:rPr lang="es-EC" b="1" dirty="0" smtClean="0"/>
            <a:t>El Crédito</a:t>
          </a:r>
          <a:endParaRPr lang="es-EC" dirty="0"/>
        </a:p>
      </dgm:t>
    </dgm:pt>
    <dgm:pt modelId="{26C67211-21FB-4B84-9E59-BC8F9861274F}" type="parTrans" cxnId="{376AC30C-65CC-4A82-9201-44D35BD9846A}">
      <dgm:prSet/>
      <dgm:spPr/>
      <dgm:t>
        <a:bodyPr/>
        <a:lstStyle/>
        <a:p>
          <a:endParaRPr lang="es-EC"/>
        </a:p>
      </dgm:t>
    </dgm:pt>
    <dgm:pt modelId="{F3547445-D1DD-429D-8EA8-BA3261039BC5}" type="sibTrans" cxnId="{376AC30C-65CC-4A82-9201-44D35BD9846A}">
      <dgm:prSet/>
      <dgm:spPr/>
      <dgm:t>
        <a:bodyPr/>
        <a:lstStyle/>
        <a:p>
          <a:endParaRPr lang="es-EC"/>
        </a:p>
      </dgm:t>
    </dgm:pt>
    <dgm:pt modelId="{B0E2FA9A-D0AB-48D7-B0E3-84862A095A4F}">
      <dgm:prSet phldrT="[Texto]" custT="1"/>
      <dgm:spPr/>
      <dgm:t>
        <a:bodyPr/>
        <a:lstStyle/>
        <a:p>
          <a:pPr algn="just"/>
          <a:r>
            <a:rPr lang="es-EC" sz="1400" dirty="0" smtClean="0"/>
            <a:t>“Un crédito es un contrato por el que una entidad financiera pone dinero a disposición del cliente (acreditado o prestatario) hasta un límite señalado y por un plazo determinado percibiendo periódicamente los intereses de las cantidades dispuestas y las comisiones fijadas”</a:t>
          </a:r>
          <a:endParaRPr lang="es-EC" sz="1400" dirty="0"/>
        </a:p>
      </dgm:t>
    </dgm:pt>
    <dgm:pt modelId="{E0E9DD2C-06F9-41E9-9D39-F1E5518D8F5E}" type="parTrans" cxnId="{40075B74-AD23-4AF5-B41E-7596D6A57922}">
      <dgm:prSet/>
      <dgm:spPr/>
      <dgm:t>
        <a:bodyPr/>
        <a:lstStyle/>
        <a:p>
          <a:endParaRPr lang="es-EC"/>
        </a:p>
      </dgm:t>
    </dgm:pt>
    <dgm:pt modelId="{3D4FC964-AE3C-4509-A69D-5A6A520A5024}" type="sibTrans" cxnId="{40075B74-AD23-4AF5-B41E-7596D6A57922}">
      <dgm:prSet/>
      <dgm:spPr/>
      <dgm:t>
        <a:bodyPr/>
        <a:lstStyle/>
        <a:p>
          <a:endParaRPr lang="es-EC"/>
        </a:p>
      </dgm:t>
    </dgm:pt>
    <dgm:pt modelId="{8A2ABF93-541F-4B7E-98A2-FEE7F2E0F2C7}">
      <dgm:prSet phldrT="[Texto]"/>
      <dgm:spPr/>
      <dgm:t>
        <a:bodyPr/>
        <a:lstStyle/>
        <a:p>
          <a:r>
            <a:rPr lang="es-EC" b="1" dirty="0" smtClean="0"/>
            <a:t>El Microcrédito</a:t>
          </a:r>
          <a:endParaRPr lang="es-EC" dirty="0"/>
        </a:p>
      </dgm:t>
    </dgm:pt>
    <dgm:pt modelId="{2594303D-D9E3-43C9-AD05-741F73D52E97}" type="parTrans" cxnId="{F1EC57AC-8BC1-4724-B89D-94C510CB5CC5}">
      <dgm:prSet/>
      <dgm:spPr/>
      <dgm:t>
        <a:bodyPr/>
        <a:lstStyle/>
        <a:p>
          <a:endParaRPr lang="es-EC"/>
        </a:p>
      </dgm:t>
    </dgm:pt>
    <dgm:pt modelId="{CF9ED1D1-BFA4-406F-ADCF-9B92FADA7BC8}" type="sibTrans" cxnId="{F1EC57AC-8BC1-4724-B89D-94C510CB5CC5}">
      <dgm:prSet/>
      <dgm:spPr/>
      <dgm:t>
        <a:bodyPr/>
        <a:lstStyle/>
        <a:p>
          <a:endParaRPr lang="es-EC"/>
        </a:p>
      </dgm:t>
    </dgm:pt>
    <dgm:pt modelId="{94EAD9C3-980E-4F3D-B4DE-443DD6F2EBCF}">
      <dgm:prSet phldrT="[Texto]" custT="1"/>
      <dgm:spPr/>
      <dgm:t>
        <a:bodyPr/>
        <a:lstStyle/>
        <a:p>
          <a:pPr algn="just"/>
          <a:r>
            <a:rPr lang="es-EC" sz="1200" dirty="0" smtClean="0"/>
            <a:t>Microcrédito es todo crédito concedido a un prestatario o persona natural o legal o grupo de personas con una garantía solidaria destinada para financiar las actividades en pequeña escala en la producción, comercio o servicios, cuya fuente principal de pago es el producto de las ventas o ingresos generados por tales actividades, como se verifica por la institución prestataria… Los balances y los estados de pérdidas y ganancias no son un requisito para los microempresarios a menos que el monto original del préstamo exceda los USD 20.000.</a:t>
          </a:r>
          <a:endParaRPr lang="es-EC" sz="1200" dirty="0"/>
        </a:p>
      </dgm:t>
    </dgm:pt>
    <dgm:pt modelId="{B05C774D-7D06-41F1-9E33-B1E0830A42F1}" type="parTrans" cxnId="{C5A05A97-7A9A-42B7-A581-A6CF8BED6F6F}">
      <dgm:prSet/>
      <dgm:spPr/>
      <dgm:t>
        <a:bodyPr/>
        <a:lstStyle/>
        <a:p>
          <a:endParaRPr lang="es-EC"/>
        </a:p>
      </dgm:t>
    </dgm:pt>
    <dgm:pt modelId="{4834B725-8656-4ECE-9169-3CE6720B0AEC}" type="sibTrans" cxnId="{C5A05A97-7A9A-42B7-A581-A6CF8BED6F6F}">
      <dgm:prSet/>
      <dgm:spPr/>
      <dgm:t>
        <a:bodyPr/>
        <a:lstStyle/>
        <a:p>
          <a:endParaRPr lang="es-EC"/>
        </a:p>
      </dgm:t>
    </dgm:pt>
    <dgm:pt modelId="{B3E77A46-ADC4-43A5-BDB2-BCC7847E000F}" type="pres">
      <dgm:prSet presAssocID="{1B96B84D-45CD-4240-AB87-78013C7309FF}" presName="Name0" presStyleCnt="0">
        <dgm:presLayoutVars>
          <dgm:dir/>
          <dgm:animLvl val="lvl"/>
          <dgm:resizeHandles val="exact"/>
        </dgm:presLayoutVars>
      </dgm:prSet>
      <dgm:spPr/>
      <dgm:t>
        <a:bodyPr/>
        <a:lstStyle/>
        <a:p>
          <a:endParaRPr lang="es-EC"/>
        </a:p>
      </dgm:t>
    </dgm:pt>
    <dgm:pt modelId="{9202E1A3-AA46-4EFA-9275-74AD7C0D5ABF}" type="pres">
      <dgm:prSet presAssocID="{2BEDBB0F-7BF8-4E5D-8DC3-1C00DF3EEEFB}" presName="vertFlow" presStyleCnt="0"/>
      <dgm:spPr/>
      <dgm:t>
        <a:bodyPr/>
        <a:lstStyle/>
        <a:p>
          <a:endParaRPr lang="es-EC"/>
        </a:p>
      </dgm:t>
    </dgm:pt>
    <dgm:pt modelId="{37D39ADA-22EB-47C1-AC50-573E33B89375}" type="pres">
      <dgm:prSet presAssocID="{2BEDBB0F-7BF8-4E5D-8DC3-1C00DF3EEEFB}" presName="header" presStyleLbl="node1" presStyleIdx="0" presStyleCnt="2"/>
      <dgm:spPr/>
      <dgm:t>
        <a:bodyPr/>
        <a:lstStyle/>
        <a:p>
          <a:endParaRPr lang="es-EC"/>
        </a:p>
      </dgm:t>
    </dgm:pt>
    <dgm:pt modelId="{B09A6993-1ACE-4597-B636-51E2AEF2B2B4}" type="pres">
      <dgm:prSet presAssocID="{E0E9DD2C-06F9-41E9-9D39-F1E5518D8F5E}" presName="parTrans" presStyleLbl="sibTrans2D1" presStyleIdx="0" presStyleCnt="2"/>
      <dgm:spPr/>
      <dgm:t>
        <a:bodyPr/>
        <a:lstStyle/>
        <a:p>
          <a:endParaRPr lang="es-EC"/>
        </a:p>
      </dgm:t>
    </dgm:pt>
    <dgm:pt modelId="{F340EB8D-9F6C-41D7-8AF9-41ADAE6168E0}" type="pres">
      <dgm:prSet presAssocID="{B0E2FA9A-D0AB-48D7-B0E3-84862A095A4F}" presName="child" presStyleLbl="alignAccFollowNode1" presStyleIdx="0" presStyleCnt="2" custScaleY="254233">
        <dgm:presLayoutVars>
          <dgm:chMax val="0"/>
          <dgm:bulletEnabled val="1"/>
        </dgm:presLayoutVars>
      </dgm:prSet>
      <dgm:spPr/>
      <dgm:t>
        <a:bodyPr/>
        <a:lstStyle/>
        <a:p>
          <a:endParaRPr lang="es-EC"/>
        </a:p>
      </dgm:t>
    </dgm:pt>
    <dgm:pt modelId="{1737DB6A-E1A2-4138-AF13-6BC4AD8B1C6C}" type="pres">
      <dgm:prSet presAssocID="{2BEDBB0F-7BF8-4E5D-8DC3-1C00DF3EEEFB}" presName="hSp" presStyleCnt="0"/>
      <dgm:spPr/>
      <dgm:t>
        <a:bodyPr/>
        <a:lstStyle/>
        <a:p>
          <a:endParaRPr lang="es-EC"/>
        </a:p>
      </dgm:t>
    </dgm:pt>
    <dgm:pt modelId="{449EAD6D-CE87-40EE-9CBC-6E8E5E1DE332}" type="pres">
      <dgm:prSet presAssocID="{8A2ABF93-541F-4B7E-98A2-FEE7F2E0F2C7}" presName="vertFlow" presStyleCnt="0"/>
      <dgm:spPr/>
      <dgm:t>
        <a:bodyPr/>
        <a:lstStyle/>
        <a:p>
          <a:endParaRPr lang="es-EC"/>
        </a:p>
      </dgm:t>
    </dgm:pt>
    <dgm:pt modelId="{6561B580-062D-444B-985C-2F20985F7CA2}" type="pres">
      <dgm:prSet presAssocID="{8A2ABF93-541F-4B7E-98A2-FEE7F2E0F2C7}" presName="header" presStyleLbl="node1" presStyleIdx="1" presStyleCnt="2"/>
      <dgm:spPr/>
      <dgm:t>
        <a:bodyPr/>
        <a:lstStyle/>
        <a:p>
          <a:endParaRPr lang="es-EC"/>
        </a:p>
      </dgm:t>
    </dgm:pt>
    <dgm:pt modelId="{D9D60578-450C-4A6F-98D2-B564FE07A164}" type="pres">
      <dgm:prSet presAssocID="{B05C774D-7D06-41F1-9E33-B1E0830A42F1}" presName="parTrans" presStyleLbl="sibTrans2D1" presStyleIdx="1" presStyleCnt="2"/>
      <dgm:spPr/>
      <dgm:t>
        <a:bodyPr/>
        <a:lstStyle/>
        <a:p>
          <a:endParaRPr lang="es-EC"/>
        </a:p>
      </dgm:t>
    </dgm:pt>
    <dgm:pt modelId="{EF9B85CB-DA83-42FF-9289-B91C1573E336}" type="pres">
      <dgm:prSet presAssocID="{94EAD9C3-980E-4F3D-B4DE-443DD6F2EBCF}" presName="child" presStyleLbl="alignAccFollowNode1" presStyleIdx="1" presStyleCnt="2" custScaleY="350825">
        <dgm:presLayoutVars>
          <dgm:chMax val="0"/>
          <dgm:bulletEnabled val="1"/>
        </dgm:presLayoutVars>
      </dgm:prSet>
      <dgm:spPr/>
      <dgm:t>
        <a:bodyPr/>
        <a:lstStyle/>
        <a:p>
          <a:endParaRPr lang="es-EC"/>
        </a:p>
      </dgm:t>
    </dgm:pt>
  </dgm:ptLst>
  <dgm:cxnLst>
    <dgm:cxn modelId="{8570E8F5-75B4-4452-9F40-7AA8B951DD09}" type="presOf" srcId="{1B96B84D-45CD-4240-AB87-78013C7309FF}" destId="{B3E77A46-ADC4-43A5-BDB2-BCC7847E000F}" srcOrd="0" destOrd="0" presId="urn:microsoft.com/office/officeart/2005/8/layout/lProcess1"/>
    <dgm:cxn modelId="{4BDD8CFA-3244-404C-9326-AD9DC7485E01}" type="presOf" srcId="{2BEDBB0F-7BF8-4E5D-8DC3-1C00DF3EEEFB}" destId="{37D39ADA-22EB-47C1-AC50-573E33B89375}" srcOrd="0" destOrd="0" presId="urn:microsoft.com/office/officeart/2005/8/layout/lProcess1"/>
    <dgm:cxn modelId="{40075B74-AD23-4AF5-B41E-7596D6A57922}" srcId="{2BEDBB0F-7BF8-4E5D-8DC3-1C00DF3EEEFB}" destId="{B0E2FA9A-D0AB-48D7-B0E3-84862A095A4F}" srcOrd="0" destOrd="0" parTransId="{E0E9DD2C-06F9-41E9-9D39-F1E5518D8F5E}" sibTransId="{3D4FC964-AE3C-4509-A69D-5A6A520A5024}"/>
    <dgm:cxn modelId="{F1EC57AC-8BC1-4724-B89D-94C510CB5CC5}" srcId="{1B96B84D-45CD-4240-AB87-78013C7309FF}" destId="{8A2ABF93-541F-4B7E-98A2-FEE7F2E0F2C7}" srcOrd="1" destOrd="0" parTransId="{2594303D-D9E3-43C9-AD05-741F73D52E97}" sibTransId="{CF9ED1D1-BFA4-406F-ADCF-9B92FADA7BC8}"/>
    <dgm:cxn modelId="{F6556D56-0CC4-42F0-96A3-0F43301BCBB4}" type="presOf" srcId="{B0E2FA9A-D0AB-48D7-B0E3-84862A095A4F}" destId="{F340EB8D-9F6C-41D7-8AF9-41ADAE6168E0}" srcOrd="0" destOrd="0" presId="urn:microsoft.com/office/officeart/2005/8/layout/lProcess1"/>
    <dgm:cxn modelId="{C5A05A97-7A9A-42B7-A581-A6CF8BED6F6F}" srcId="{8A2ABF93-541F-4B7E-98A2-FEE7F2E0F2C7}" destId="{94EAD9C3-980E-4F3D-B4DE-443DD6F2EBCF}" srcOrd="0" destOrd="0" parTransId="{B05C774D-7D06-41F1-9E33-B1E0830A42F1}" sibTransId="{4834B725-8656-4ECE-9169-3CE6720B0AEC}"/>
    <dgm:cxn modelId="{FDFE0467-0DF8-4EAF-8C0A-56446A594A21}" type="presOf" srcId="{94EAD9C3-980E-4F3D-B4DE-443DD6F2EBCF}" destId="{EF9B85CB-DA83-42FF-9289-B91C1573E336}" srcOrd="0" destOrd="0" presId="urn:microsoft.com/office/officeart/2005/8/layout/lProcess1"/>
    <dgm:cxn modelId="{376AC30C-65CC-4A82-9201-44D35BD9846A}" srcId="{1B96B84D-45CD-4240-AB87-78013C7309FF}" destId="{2BEDBB0F-7BF8-4E5D-8DC3-1C00DF3EEEFB}" srcOrd="0" destOrd="0" parTransId="{26C67211-21FB-4B84-9E59-BC8F9861274F}" sibTransId="{F3547445-D1DD-429D-8EA8-BA3261039BC5}"/>
    <dgm:cxn modelId="{69C169CD-6E85-4DBA-BCF6-981CFE1AB519}" type="presOf" srcId="{E0E9DD2C-06F9-41E9-9D39-F1E5518D8F5E}" destId="{B09A6993-1ACE-4597-B636-51E2AEF2B2B4}" srcOrd="0" destOrd="0" presId="urn:microsoft.com/office/officeart/2005/8/layout/lProcess1"/>
    <dgm:cxn modelId="{5DFDBEF1-52E1-4AAF-8828-314022C41E10}" type="presOf" srcId="{B05C774D-7D06-41F1-9E33-B1E0830A42F1}" destId="{D9D60578-450C-4A6F-98D2-B564FE07A164}" srcOrd="0" destOrd="0" presId="urn:microsoft.com/office/officeart/2005/8/layout/lProcess1"/>
    <dgm:cxn modelId="{79679A99-4232-4CD2-966A-E2DFEECA8F5C}" type="presOf" srcId="{8A2ABF93-541F-4B7E-98A2-FEE7F2E0F2C7}" destId="{6561B580-062D-444B-985C-2F20985F7CA2}" srcOrd="0" destOrd="0" presId="urn:microsoft.com/office/officeart/2005/8/layout/lProcess1"/>
    <dgm:cxn modelId="{40F4DBB5-D4F1-41F1-8E45-A8F8413D12C6}" type="presParOf" srcId="{B3E77A46-ADC4-43A5-BDB2-BCC7847E000F}" destId="{9202E1A3-AA46-4EFA-9275-74AD7C0D5ABF}" srcOrd="0" destOrd="0" presId="urn:microsoft.com/office/officeart/2005/8/layout/lProcess1"/>
    <dgm:cxn modelId="{B9B4C918-94EA-429E-BBF1-B0BE5AD2BE2D}" type="presParOf" srcId="{9202E1A3-AA46-4EFA-9275-74AD7C0D5ABF}" destId="{37D39ADA-22EB-47C1-AC50-573E33B89375}" srcOrd="0" destOrd="0" presId="urn:microsoft.com/office/officeart/2005/8/layout/lProcess1"/>
    <dgm:cxn modelId="{101B3510-2CDD-49CA-9342-15E2F85EDCFF}" type="presParOf" srcId="{9202E1A3-AA46-4EFA-9275-74AD7C0D5ABF}" destId="{B09A6993-1ACE-4597-B636-51E2AEF2B2B4}" srcOrd="1" destOrd="0" presId="urn:microsoft.com/office/officeart/2005/8/layout/lProcess1"/>
    <dgm:cxn modelId="{DB6490B8-9ABB-4851-93F0-7BB42BFC14F6}" type="presParOf" srcId="{9202E1A3-AA46-4EFA-9275-74AD7C0D5ABF}" destId="{F340EB8D-9F6C-41D7-8AF9-41ADAE6168E0}" srcOrd="2" destOrd="0" presId="urn:microsoft.com/office/officeart/2005/8/layout/lProcess1"/>
    <dgm:cxn modelId="{31AE1EE7-1DFA-4DEB-B906-11A24B7AF50A}" type="presParOf" srcId="{B3E77A46-ADC4-43A5-BDB2-BCC7847E000F}" destId="{1737DB6A-E1A2-4138-AF13-6BC4AD8B1C6C}" srcOrd="1" destOrd="0" presId="urn:microsoft.com/office/officeart/2005/8/layout/lProcess1"/>
    <dgm:cxn modelId="{1D8248B4-9006-4B99-8562-6F6D14CF9CCD}" type="presParOf" srcId="{B3E77A46-ADC4-43A5-BDB2-BCC7847E000F}" destId="{449EAD6D-CE87-40EE-9CBC-6E8E5E1DE332}" srcOrd="2" destOrd="0" presId="urn:microsoft.com/office/officeart/2005/8/layout/lProcess1"/>
    <dgm:cxn modelId="{738F35AA-5A44-481D-889C-0470218FA6FF}" type="presParOf" srcId="{449EAD6D-CE87-40EE-9CBC-6E8E5E1DE332}" destId="{6561B580-062D-444B-985C-2F20985F7CA2}" srcOrd="0" destOrd="0" presId="urn:microsoft.com/office/officeart/2005/8/layout/lProcess1"/>
    <dgm:cxn modelId="{E8D55619-BDB0-4987-8E1A-C4C1F12A0E66}" type="presParOf" srcId="{449EAD6D-CE87-40EE-9CBC-6E8E5E1DE332}" destId="{D9D60578-450C-4A6F-98D2-B564FE07A164}" srcOrd="1" destOrd="0" presId="urn:microsoft.com/office/officeart/2005/8/layout/lProcess1"/>
    <dgm:cxn modelId="{6E0A3136-8FC4-4F5B-8C76-83A97F92B3DE}" type="presParOf" srcId="{449EAD6D-CE87-40EE-9CBC-6E8E5E1DE332}" destId="{EF9B85CB-DA83-42FF-9289-B91C1573E336}" srcOrd="2" destOrd="0" presId="urn:microsoft.com/office/officeart/2005/8/layout/lProcess1"/>
  </dgm:cxnLst>
  <dgm:bg>
    <a:solidFill>
      <a:schemeClr val="accent4">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B53893-4254-4758-89C8-FBB3F6995320}"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s-EC"/>
        </a:p>
      </dgm:t>
    </dgm:pt>
    <dgm:pt modelId="{44F1CCF8-6254-41DB-B590-04D7E2651F69}">
      <dgm:prSet phldrT="[Texto]" custT="1"/>
      <dgm:spPr/>
      <dgm:t>
        <a:bodyPr/>
        <a:lstStyle/>
        <a:p>
          <a:pPr algn="ctr"/>
          <a:r>
            <a:rPr lang="es-EC" sz="1800" b="1" dirty="0" smtClean="0"/>
            <a:t>La microempresa</a:t>
          </a:r>
          <a:endParaRPr lang="es-EC" sz="1800" dirty="0"/>
        </a:p>
      </dgm:t>
    </dgm:pt>
    <dgm:pt modelId="{CFE3956C-EE16-41C7-80CE-35008197500B}" type="parTrans" cxnId="{98769674-1A0D-4A16-8D31-47966A57C75F}">
      <dgm:prSet/>
      <dgm:spPr/>
      <dgm:t>
        <a:bodyPr/>
        <a:lstStyle/>
        <a:p>
          <a:pPr algn="just"/>
          <a:endParaRPr lang="es-EC" sz="2400"/>
        </a:p>
      </dgm:t>
    </dgm:pt>
    <dgm:pt modelId="{46D1DE9F-D729-4EFD-BFC6-6C78CE31F434}" type="sibTrans" cxnId="{98769674-1A0D-4A16-8D31-47966A57C75F}">
      <dgm:prSet/>
      <dgm:spPr/>
      <dgm:t>
        <a:bodyPr/>
        <a:lstStyle/>
        <a:p>
          <a:pPr algn="just"/>
          <a:endParaRPr lang="es-EC" sz="2400"/>
        </a:p>
      </dgm:t>
    </dgm:pt>
    <dgm:pt modelId="{3DCE096B-CD31-4155-82C1-EE9F4B660FFD}">
      <dgm:prSet phldrT="[Texto]" custT="1"/>
      <dgm:spPr/>
      <dgm:t>
        <a:bodyPr/>
        <a:lstStyle/>
        <a:p>
          <a:pPr algn="just"/>
          <a:r>
            <a:rPr lang="es-EC" sz="1800" b="1" dirty="0" smtClean="0"/>
            <a:t>Clasificación de la microempresa:</a:t>
          </a:r>
          <a:endParaRPr lang="es-EC" sz="1800" dirty="0" smtClean="0"/>
        </a:p>
      </dgm:t>
    </dgm:pt>
    <dgm:pt modelId="{473F6EF1-F20A-4658-ABC3-8EB24D13C021}" type="parTrans" cxnId="{A130A605-D1DF-410E-9C1C-5C2D13DAD092}">
      <dgm:prSet/>
      <dgm:spPr/>
      <dgm:t>
        <a:bodyPr/>
        <a:lstStyle/>
        <a:p>
          <a:pPr algn="just"/>
          <a:endParaRPr lang="es-EC" sz="2400"/>
        </a:p>
      </dgm:t>
    </dgm:pt>
    <dgm:pt modelId="{8AF55395-A185-41B9-8B87-42033AAF50DA}" type="sibTrans" cxnId="{A130A605-D1DF-410E-9C1C-5C2D13DAD092}">
      <dgm:prSet/>
      <dgm:spPr/>
      <dgm:t>
        <a:bodyPr/>
        <a:lstStyle/>
        <a:p>
          <a:pPr algn="just"/>
          <a:endParaRPr lang="es-EC" sz="2400"/>
        </a:p>
      </dgm:t>
    </dgm:pt>
    <dgm:pt modelId="{194AF97B-ECA2-45F9-88D5-2BB63CC38C9B}">
      <dgm:prSet phldrT="[Texto]" custT="1"/>
      <dgm:spPr/>
      <dgm:t>
        <a:bodyPr/>
        <a:lstStyle/>
        <a:p>
          <a:pPr algn="just"/>
          <a:r>
            <a:rPr lang="es-EC" sz="1800" b="1" dirty="0" smtClean="0"/>
            <a:t>c) De acumulación ampliada. </a:t>
          </a:r>
          <a:endParaRPr lang="es-EC" sz="1800" b="1" dirty="0"/>
        </a:p>
      </dgm:t>
    </dgm:pt>
    <dgm:pt modelId="{E5264354-4434-495F-BF73-D386209234EB}" type="sibTrans" cxnId="{303D12B9-C2C4-4251-B1AF-6D9D9C0A9CB1}">
      <dgm:prSet/>
      <dgm:spPr/>
      <dgm:t>
        <a:bodyPr/>
        <a:lstStyle/>
        <a:p>
          <a:pPr algn="just"/>
          <a:endParaRPr lang="es-EC" sz="2400"/>
        </a:p>
      </dgm:t>
    </dgm:pt>
    <dgm:pt modelId="{8CE2597F-670C-460B-8FA7-D26F8CF86201}" type="parTrans" cxnId="{303D12B9-C2C4-4251-B1AF-6D9D9C0A9CB1}">
      <dgm:prSet/>
      <dgm:spPr/>
      <dgm:t>
        <a:bodyPr/>
        <a:lstStyle/>
        <a:p>
          <a:pPr algn="just"/>
          <a:endParaRPr lang="es-EC" sz="2400"/>
        </a:p>
      </dgm:t>
    </dgm:pt>
    <dgm:pt modelId="{B7BCEFB8-6AEC-42A2-9602-8585C8C5599E}">
      <dgm:prSet phldrT="[Texto]" custT="1"/>
      <dgm:spPr/>
      <dgm:t>
        <a:bodyPr/>
        <a:lstStyle/>
        <a:p>
          <a:pPr algn="just"/>
          <a:r>
            <a:rPr lang="es-EC" sz="1800" b="1" dirty="0" smtClean="0"/>
            <a:t>b) De acumulación simple. </a:t>
          </a:r>
          <a:endParaRPr lang="es-EC" sz="1800" b="1" dirty="0"/>
        </a:p>
      </dgm:t>
    </dgm:pt>
    <dgm:pt modelId="{0F9DE81E-30A0-4D64-B23A-59DA8F5EA521}" type="sibTrans" cxnId="{95A93445-F11A-43C0-A191-69E40BB6130A}">
      <dgm:prSet/>
      <dgm:spPr/>
      <dgm:t>
        <a:bodyPr/>
        <a:lstStyle/>
        <a:p>
          <a:pPr algn="just"/>
          <a:endParaRPr lang="es-EC" sz="2400"/>
        </a:p>
      </dgm:t>
    </dgm:pt>
    <dgm:pt modelId="{E10A396A-6E36-43FF-BD38-DA8B22B7EEA2}" type="parTrans" cxnId="{95A93445-F11A-43C0-A191-69E40BB6130A}">
      <dgm:prSet/>
      <dgm:spPr/>
      <dgm:t>
        <a:bodyPr/>
        <a:lstStyle/>
        <a:p>
          <a:pPr algn="just"/>
          <a:endParaRPr lang="es-EC" sz="2400"/>
        </a:p>
      </dgm:t>
    </dgm:pt>
    <dgm:pt modelId="{48B21B41-9794-4821-BD05-6C3E171D3EE7}">
      <dgm:prSet phldrT="[Texto]" custT="1"/>
      <dgm:spPr/>
      <dgm:t>
        <a:bodyPr/>
        <a:lstStyle/>
        <a:p>
          <a:pPr algn="just"/>
          <a:r>
            <a:rPr lang="es-EC" sz="1800" b="1" dirty="0" smtClean="0"/>
            <a:t>a) De subsistencia. </a:t>
          </a:r>
          <a:endParaRPr lang="es-EC" sz="1800" b="1" dirty="0"/>
        </a:p>
      </dgm:t>
    </dgm:pt>
    <dgm:pt modelId="{FB8C3D82-2148-4860-89D4-022CFA5D280C}" type="sibTrans" cxnId="{D881CDC7-67A2-479C-8D47-FF4EE12C3684}">
      <dgm:prSet/>
      <dgm:spPr/>
      <dgm:t>
        <a:bodyPr/>
        <a:lstStyle/>
        <a:p>
          <a:pPr algn="just"/>
          <a:endParaRPr lang="es-EC" sz="2400"/>
        </a:p>
      </dgm:t>
    </dgm:pt>
    <dgm:pt modelId="{D4CA647E-B0AA-4E50-9450-547BC58B0D0D}" type="parTrans" cxnId="{D881CDC7-67A2-479C-8D47-FF4EE12C3684}">
      <dgm:prSet/>
      <dgm:spPr/>
      <dgm:t>
        <a:bodyPr/>
        <a:lstStyle/>
        <a:p>
          <a:pPr algn="just"/>
          <a:endParaRPr lang="es-EC" sz="2400"/>
        </a:p>
      </dgm:t>
    </dgm:pt>
    <dgm:pt modelId="{4273F21E-68C5-48D2-9C92-3F6B03895124}">
      <dgm:prSet phldrT="[Texto]" custT="1"/>
      <dgm:spPr/>
      <dgm:t>
        <a:bodyPr/>
        <a:lstStyle/>
        <a:p>
          <a:pPr algn="just"/>
          <a:r>
            <a:rPr lang="es-EC" sz="1400" dirty="0" smtClean="0"/>
            <a:t>“Una unidad económica de producción y decisiones que mediante la organización y coordinación de una serie de factores (capital y trabajo) persiguen obtener un beneficios produciendo y comercializando productos o prestando servicios en el mercado”.</a:t>
          </a:r>
          <a:endParaRPr lang="es-EC" sz="1400" dirty="0"/>
        </a:p>
      </dgm:t>
    </dgm:pt>
    <dgm:pt modelId="{D09C8101-CCED-4558-A573-148E6DA7321B}" type="sibTrans" cxnId="{889D4003-853F-4D00-9CCE-D8C0FDAE7C31}">
      <dgm:prSet/>
      <dgm:spPr/>
      <dgm:t>
        <a:bodyPr/>
        <a:lstStyle/>
        <a:p>
          <a:pPr algn="just"/>
          <a:endParaRPr lang="es-EC" sz="2400"/>
        </a:p>
      </dgm:t>
    </dgm:pt>
    <dgm:pt modelId="{86FA62FF-32F3-462D-8236-D230941CE90F}" type="parTrans" cxnId="{889D4003-853F-4D00-9CCE-D8C0FDAE7C31}">
      <dgm:prSet/>
      <dgm:spPr/>
      <dgm:t>
        <a:bodyPr/>
        <a:lstStyle/>
        <a:p>
          <a:pPr algn="just"/>
          <a:endParaRPr lang="es-EC" sz="2400"/>
        </a:p>
      </dgm:t>
    </dgm:pt>
    <dgm:pt modelId="{E88F213E-0F52-4A8C-9FAD-343E988895AA}" type="pres">
      <dgm:prSet presAssocID="{28B53893-4254-4758-89C8-FBB3F6995320}" presName="Name0" presStyleCnt="0">
        <dgm:presLayoutVars>
          <dgm:dir/>
          <dgm:animLvl val="lvl"/>
          <dgm:resizeHandles val="exact"/>
        </dgm:presLayoutVars>
      </dgm:prSet>
      <dgm:spPr/>
      <dgm:t>
        <a:bodyPr/>
        <a:lstStyle/>
        <a:p>
          <a:endParaRPr lang="es-EC"/>
        </a:p>
      </dgm:t>
    </dgm:pt>
    <dgm:pt modelId="{5378F070-A161-4EDC-B934-3B17C2F9E645}" type="pres">
      <dgm:prSet presAssocID="{44F1CCF8-6254-41DB-B590-04D7E2651F69}" presName="vertFlow" presStyleCnt="0"/>
      <dgm:spPr/>
      <dgm:t>
        <a:bodyPr/>
        <a:lstStyle/>
        <a:p>
          <a:endParaRPr lang="es-EC"/>
        </a:p>
      </dgm:t>
    </dgm:pt>
    <dgm:pt modelId="{036EC7AE-20C4-4A91-84DE-EF59F1F31D5B}" type="pres">
      <dgm:prSet presAssocID="{44F1CCF8-6254-41DB-B590-04D7E2651F69}" presName="header" presStyleLbl="node1" presStyleIdx="0" presStyleCnt="2" custScaleX="80928"/>
      <dgm:spPr/>
      <dgm:t>
        <a:bodyPr/>
        <a:lstStyle/>
        <a:p>
          <a:endParaRPr lang="es-EC"/>
        </a:p>
      </dgm:t>
    </dgm:pt>
    <dgm:pt modelId="{D414AE86-F8C3-42CA-B0CB-77A8406D2C29}" type="pres">
      <dgm:prSet presAssocID="{86FA62FF-32F3-462D-8236-D230941CE90F}" presName="parTrans" presStyleLbl="sibTrans2D1" presStyleIdx="0" presStyleCnt="4"/>
      <dgm:spPr/>
      <dgm:t>
        <a:bodyPr/>
        <a:lstStyle/>
        <a:p>
          <a:endParaRPr lang="es-EC"/>
        </a:p>
      </dgm:t>
    </dgm:pt>
    <dgm:pt modelId="{1A10A5F9-73DD-4028-BF34-0605552BFAD8}" type="pres">
      <dgm:prSet presAssocID="{4273F21E-68C5-48D2-9C92-3F6B03895124}" presName="child" presStyleLbl="alignAccFollowNode1" presStyleIdx="0" presStyleCnt="4" custScaleX="86253" custScaleY="349052">
        <dgm:presLayoutVars>
          <dgm:chMax val="0"/>
          <dgm:bulletEnabled val="1"/>
        </dgm:presLayoutVars>
      </dgm:prSet>
      <dgm:spPr/>
      <dgm:t>
        <a:bodyPr/>
        <a:lstStyle/>
        <a:p>
          <a:endParaRPr lang="es-EC"/>
        </a:p>
      </dgm:t>
    </dgm:pt>
    <dgm:pt modelId="{CC87806C-D588-4F0F-877B-8F521ECF4F13}" type="pres">
      <dgm:prSet presAssocID="{44F1CCF8-6254-41DB-B590-04D7E2651F69}" presName="hSp" presStyleCnt="0"/>
      <dgm:spPr/>
      <dgm:t>
        <a:bodyPr/>
        <a:lstStyle/>
        <a:p>
          <a:endParaRPr lang="es-EC"/>
        </a:p>
      </dgm:t>
    </dgm:pt>
    <dgm:pt modelId="{8A557D32-89B2-46EA-A6B9-CCF52FB21A57}" type="pres">
      <dgm:prSet presAssocID="{3DCE096B-CD31-4155-82C1-EE9F4B660FFD}" presName="vertFlow" presStyleCnt="0"/>
      <dgm:spPr/>
      <dgm:t>
        <a:bodyPr/>
        <a:lstStyle/>
        <a:p>
          <a:endParaRPr lang="es-EC"/>
        </a:p>
      </dgm:t>
    </dgm:pt>
    <dgm:pt modelId="{8B19917A-B665-4848-AF7C-1D2FB049781D}" type="pres">
      <dgm:prSet presAssocID="{3DCE096B-CD31-4155-82C1-EE9F4B660FFD}" presName="header" presStyleLbl="node1" presStyleIdx="1" presStyleCnt="2" custScaleX="104151"/>
      <dgm:spPr/>
      <dgm:t>
        <a:bodyPr/>
        <a:lstStyle/>
        <a:p>
          <a:endParaRPr lang="es-EC"/>
        </a:p>
      </dgm:t>
    </dgm:pt>
    <dgm:pt modelId="{242B96BD-B0D9-45E8-8314-505C1C9201AB}" type="pres">
      <dgm:prSet presAssocID="{D4CA647E-B0AA-4E50-9450-547BC58B0D0D}" presName="parTrans" presStyleLbl="sibTrans2D1" presStyleIdx="1" presStyleCnt="4"/>
      <dgm:spPr/>
      <dgm:t>
        <a:bodyPr/>
        <a:lstStyle/>
        <a:p>
          <a:endParaRPr lang="es-EC"/>
        </a:p>
      </dgm:t>
    </dgm:pt>
    <dgm:pt modelId="{3561C499-2222-4635-BD57-BA9A19548CE9}" type="pres">
      <dgm:prSet presAssocID="{48B21B41-9794-4821-BD05-6C3E171D3EE7}" presName="child" presStyleLbl="alignAccFollowNode1" presStyleIdx="1" presStyleCnt="4" custScaleX="114005" custScaleY="115145">
        <dgm:presLayoutVars>
          <dgm:chMax val="0"/>
          <dgm:bulletEnabled val="1"/>
        </dgm:presLayoutVars>
      </dgm:prSet>
      <dgm:spPr/>
      <dgm:t>
        <a:bodyPr/>
        <a:lstStyle/>
        <a:p>
          <a:endParaRPr lang="es-EC"/>
        </a:p>
      </dgm:t>
    </dgm:pt>
    <dgm:pt modelId="{4158E36E-52A2-42D9-9019-DFA7A16D4F64}" type="pres">
      <dgm:prSet presAssocID="{FB8C3D82-2148-4860-89D4-022CFA5D280C}" presName="sibTrans" presStyleLbl="sibTrans2D1" presStyleIdx="2" presStyleCnt="4"/>
      <dgm:spPr/>
      <dgm:t>
        <a:bodyPr/>
        <a:lstStyle/>
        <a:p>
          <a:endParaRPr lang="es-EC"/>
        </a:p>
      </dgm:t>
    </dgm:pt>
    <dgm:pt modelId="{ABDC295E-9655-4B1B-BFC2-F7CD5E391D9A}" type="pres">
      <dgm:prSet presAssocID="{B7BCEFB8-6AEC-42A2-9602-8585C8C5599E}" presName="child" presStyleLbl="alignAccFollowNode1" presStyleIdx="2" presStyleCnt="4" custScaleX="114631" custScaleY="112716">
        <dgm:presLayoutVars>
          <dgm:chMax val="0"/>
          <dgm:bulletEnabled val="1"/>
        </dgm:presLayoutVars>
      </dgm:prSet>
      <dgm:spPr/>
      <dgm:t>
        <a:bodyPr/>
        <a:lstStyle/>
        <a:p>
          <a:endParaRPr lang="es-EC"/>
        </a:p>
      </dgm:t>
    </dgm:pt>
    <dgm:pt modelId="{6307C660-0416-4BFA-9F28-73CE655E9834}" type="pres">
      <dgm:prSet presAssocID="{0F9DE81E-30A0-4D64-B23A-59DA8F5EA521}" presName="sibTrans" presStyleLbl="sibTrans2D1" presStyleIdx="3" presStyleCnt="4"/>
      <dgm:spPr/>
      <dgm:t>
        <a:bodyPr/>
        <a:lstStyle/>
        <a:p>
          <a:endParaRPr lang="es-EC"/>
        </a:p>
      </dgm:t>
    </dgm:pt>
    <dgm:pt modelId="{20C3B72E-85C9-453A-A8A0-7FC3F4B81B14}" type="pres">
      <dgm:prSet presAssocID="{194AF97B-ECA2-45F9-88D5-2BB63CC38C9B}" presName="child" presStyleLbl="alignAccFollowNode1" presStyleIdx="3" presStyleCnt="4" custScaleX="114302" custScaleY="106321">
        <dgm:presLayoutVars>
          <dgm:chMax val="0"/>
          <dgm:bulletEnabled val="1"/>
        </dgm:presLayoutVars>
      </dgm:prSet>
      <dgm:spPr/>
      <dgm:t>
        <a:bodyPr/>
        <a:lstStyle/>
        <a:p>
          <a:endParaRPr lang="es-EC"/>
        </a:p>
      </dgm:t>
    </dgm:pt>
  </dgm:ptLst>
  <dgm:cxnLst>
    <dgm:cxn modelId="{68C00041-6FE6-4F49-9234-AADBD7B14045}" type="presOf" srcId="{28B53893-4254-4758-89C8-FBB3F6995320}" destId="{E88F213E-0F52-4A8C-9FAD-343E988895AA}" srcOrd="0" destOrd="0" presId="urn:microsoft.com/office/officeart/2005/8/layout/lProcess1"/>
    <dgm:cxn modelId="{95A93445-F11A-43C0-A191-69E40BB6130A}" srcId="{3DCE096B-CD31-4155-82C1-EE9F4B660FFD}" destId="{B7BCEFB8-6AEC-42A2-9602-8585C8C5599E}" srcOrd="1" destOrd="0" parTransId="{E10A396A-6E36-43FF-BD38-DA8B22B7EEA2}" sibTransId="{0F9DE81E-30A0-4D64-B23A-59DA8F5EA521}"/>
    <dgm:cxn modelId="{303D12B9-C2C4-4251-B1AF-6D9D9C0A9CB1}" srcId="{3DCE096B-CD31-4155-82C1-EE9F4B660FFD}" destId="{194AF97B-ECA2-45F9-88D5-2BB63CC38C9B}" srcOrd="2" destOrd="0" parTransId="{8CE2597F-670C-460B-8FA7-D26F8CF86201}" sibTransId="{E5264354-4434-495F-BF73-D386209234EB}"/>
    <dgm:cxn modelId="{BDB48B33-4FC6-4AA0-B64C-50B6A7D450B3}" type="presOf" srcId="{D4CA647E-B0AA-4E50-9450-547BC58B0D0D}" destId="{242B96BD-B0D9-45E8-8314-505C1C9201AB}" srcOrd="0" destOrd="0" presId="urn:microsoft.com/office/officeart/2005/8/layout/lProcess1"/>
    <dgm:cxn modelId="{889D4003-853F-4D00-9CCE-D8C0FDAE7C31}" srcId="{44F1CCF8-6254-41DB-B590-04D7E2651F69}" destId="{4273F21E-68C5-48D2-9C92-3F6B03895124}" srcOrd="0" destOrd="0" parTransId="{86FA62FF-32F3-462D-8236-D230941CE90F}" sibTransId="{D09C8101-CCED-4558-A573-148E6DA7321B}"/>
    <dgm:cxn modelId="{98769674-1A0D-4A16-8D31-47966A57C75F}" srcId="{28B53893-4254-4758-89C8-FBB3F6995320}" destId="{44F1CCF8-6254-41DB-B590-04D7E2651F69}" srcOrd="0" destOrd="0" parTransId="{CFE3956C-EE16-41C7-80CE-35008197500B}" sibTransId="{46D1DE9F-D729-4EFD-BFC6-6C78CE31F434}"/>
    <dgm:cxn modelId="{BC826E3E-ED52-4FE9-9A96-49EE2E14A7AC}" type="presOf" srcId="{194AF97B-ECA2-45F9-88D5-2BB63CC38C9B}" destId="{20C3B72E-85C9-453A-A8A0-7FC3F4B81B14}" srcOrd="0" destOrd="0" presId="urn:microsoft.com/office/officeart/2005/8/layout/lProcess1"/>
    <dgm:cxn modelId="{E44711B0-AF16-48C9-9106-471F405FA067}" type="presOf" srcId="{3DCE096B-CD31-4155-82C1-EE9F4B660FFD}" destId="{8B19917A-B665-4848-AF7C-1D2FB049781D}" srcOrd="0" destOrd="0" presId="urn:microsoft.com/office/officeart/2005/8/layout/lProcess1"/>
    <dgm:cxn modelId="{1CCD0B38-CA79-4131-9F8E-B43C0B6EACBF}" type="presOf" srcId="{FB8C3D82-2148-4860-89D4-022CFA5D280C}" destId="{4158E36E-52A2-42D9-9019-DFA7A16D4F64}" srcOrd="0" destOrd="0" presId="urn:microsoft.com/office/officeart/2005/8/layout/lProcess1"/>
    <dgm:cxn modelId="{DADEDF81-04AD-415E-8DA3-F9F2AD759183}" type="presOf" srcId="{4273F21E-68C5-48D2-9C92-3F6B03895124}" destId="{1A10A5F9-73DD-4028-BF34-0605552BFAD8}" srcOrd="0" destOrd="0" presId="urn:microsoft.com/office/officeart/2005/8/layout/lProcess1"/>
    <dgm:cxn modelId="{8D0A5F40-0822-47F9-A78B-3DAEDF39DF21}" type="presOf" srcId="{48B21B41-9794-4821-BD05-6C3E171D3EE7}" destId="{3561C499-2222-4635-BD57-BA9A19548CE9}" srcOrd="0" destOrd="0" presId="urn:microsoft.com/office/officeart/2005/8/layout/lProcess1"/>
    <dgm:cxn modelId="{DAF8D80E-53F3-470E-8129-0AFAABF1E621}" type="presOf" srcId="{86FA62FF-32F3-462D-8236-D230941CE90F}" destId="{D414AE86-F8C3-42CA-B0CB-77A8406D2C29}" srcOrd="0" destOrd="0" presId="urn:microsoft.com/office/officeart/2005/8/layout/lProcess1"/>
    <dgm:cxn modelId="{77600FCB-3983-4572-B177-A7CE79E8F640}" type="presOf" srcId="{0F9DE81E-30A0-4D64-B23A-59DA8F5EA521}" destId="{6307C660-0416-4BFA-9F28-73CE655E9834}" srcOrd="0" destOrd="0" presId="urn:microsoft.com/office/officeart/2005/8/layout/lProcess1"/>
    <dgm:cxn modelId="{D881CDC7-67A2-479C-8D47-FF4EE12C3684}" srcId="{3DCE096B-CD31-4155-82C1-EE9F4B660FFD}" destId="{48B21B41-9794-4821-BD05-6C3E171D3EE7}" srcOrd="0" destOrd="0" parTransId="{D4CA647E-B0AA-4E50-9450-547BC58B0D0D}" sibTransId="{FB8C3D82-2148-4860-89D4-022CFA5D280C}"/>
    <dgm:cxn modelId="{A130A605-D1DF-410E-9C1C-5C2D13DAD092}" srcId="{28B53893-4254-4758-89C8-FBB3F6995320}" destId="{3DCE096B-CD31-4155-82C1-EE9F4B660FFD}" srcOrd="1" destOrd="0" parTransId="{473F6EF1-F20A-4658-ABC3-8EB24D13C021}" sibTransId="{8AF55395-A185-41B9-8B87-42033AAF50DA}"/>
    <dgm:cxn modelId="{44CA04D6-AD25-4734-BEA7-6C4EB6A1829D}" type="presOf" srcId="{44F1CCF8-6254-41DB-B590-04D7E2651F69}" destId="{036EC7AE-20C4-4A91-84DE-EF59F1F31D5B}" srcOrd="0" destOrd="0" presId="urn:microsoft.com/office/officeart/2005/8/layout/lProcess1"/>
    <dgm:cxn modelId="{CA1291F2-9BCC-49A0-831C-9DF7F0AB2960}" type="presOf" srcId="{B7BCEFB8-6AEC-42A2-9602-8585C8C5599E}" destId="{ABDC295E-9655-4B1B-BFC2-F7CD5E391D9A}" srcOrd="0" destOrd="0" presId="urn:microsoft.com/office/officeart/2005/8/layout/lProcess1"/>
    <dgm:cxn modelId="{53141C81-F760-44A6-A384-30CDB7989350}" type="presParOf" srcId="{E88F213E-0F52-4A8C-9FAD-343E988895AA}" destId="{5378F070-A161-4EDC-B934-3B17C2F9E645}" srcOrd="0" destOrd="0" presId="urn:microsoft.com/office/officeart/2005/8/layout/lProcess1"/>
    <dgm:cxn modelId="{125F106D-796F-48D4-814A-4A269EA36093}" type="presParOf" srcId="{5378F070-A161-4EDC-B934-3B17C2F9E645}" destId="{036EC7AE-20C4-4A91-84DE-EF59F1F31D5B}" srcOrd="0" destOrd="0" presId="urn:microsoft.com/office/officeart/2005/8/layout/lProcess1"/>
    <dgm:cxn modelId="{C28CA71F-3561-4C1F-B856-FBC7314B5F42}" type="presParOf" srcId="{5378F070-A161-4EDC-B934-3B17C2F9E645}" destId="{D414AE86-F8C3-42CA-B0CB-77A8406D2C29}" srcOrd="1" destOrd="0" presId="urn:microsoft.com/office/officeart/2005/8/layout/lProcess1"/>
    <dgm:cxn modelId="{3CC74833-33C9-440A-98A6-A5931751158E}" type="presParOf" srcId="{5378F070-A161-4EDC-B934-3B17C2F9E645}" destId="{1A10A5F9-73DD-4028-BF34-0605552BFAD8}" srcOrd="2" destOrd="0" presId="urn:microsoft.com/office/officeart/2005/8/layout/lProcess1"/>
    <dgm:cxn modelId="{79F7B1C5-CBF5-4F53-A76B-FB4886133AB2}" type="presParOf" srcId="{E88F213E-0F52-4A8C-9FAD-343E988895AA}" destId="{CC87806C-D588-4F0F-877B-8F521ECF4F13}" srcOrd="1" destOrd="0" presId="urn:microsoft.com/office/officeart/2005/8/layout/lProcess1"/>
    <dgm:cxn modelId="{B13C6702-C663-4385-9F5E-8530A87418B7}" type="presParOf" srcId="{E88F213E-0F52-4A8C-9FAD-343E988895AA}" destId="{8A557D32-89B2-46EA-A6B9-CCF52FB21A57}" srcOrd="2" destOrd="0" presId="urn:microsoft.com/office/officeart/2005/8/layout/lProcess1"/>
    <dgm:cxn modelId="{837CFCFA-BC61-431D-90F3-8BA6D9204F45}" type="presParOf" srcId="{8A557D32-89B2-46EA-A6B9-CCF52FB21A57}" destId="{8B19917A-B665-4848-AF7C-1D2FB049781D}" srcOrd="0" destOrd="0" presId="urn:microsoft.com/office/officeart/2005/8/layout/lProcess1"/>
    <dgm:cxn modelId="{036B77DF-9385-4DE6-B753-6E4821B66863}" type="presParOf" srcId="{8A557D32-89B2-46EA-A6B9-CCF52FB21A57}" destId="{242B96BD-B0D9-45E8-8314-505C1C9201AB}" srcOrd="1" destOrd="0" presId="urn:microsoft.com/office/officeart/2005/8/layout/lProcess1"/>
    <dgm:cxn modelId="{9975B0D9-2AD6-44F5-868F-CC4E8F4C6679}" type="presParOf" srcId="{8A557D32-89B2-46EA-A6B9-CCF52FB21A57}" destId="{3561C499-2222-4635-BD57-BA9A19548CE9}" srcOrd="2" destOrd="0" presId="urn:microsoft.com/office/officeart/2005/8/layout/lProcess1"/>
    <dgm:cxn modelId="{22EBCA22-B291-4D17-9CB6-7DC02B7DDDAB}" type="presParOf" srcId="{8A557D32-89B2-46EA-A6B9-CCF52FB21A57}" destId="{4158E36E-52A2-42D9-9019-DFA7A16D4F64}" srcOrd="3" destOrd="0" presId="urn:microsoft.com/office/officeart/2005/8/layout/lProcess1"/>
    <dgm:cxn modelId="{9BB29873-1DC0-4844-936D-7DDD3E98B896}" type="presParOf" srcId="{8A557D32-89B2-46EA-A6B9-CCF52FB21A57}" destId="{ABDC295E-9655-4B1B-BFC2-F7CD5E391D9A}" srcOrd="4" destOrd="0" presId="urn:microsoft.com/office/officeart/2005/8/layout/lProcess1"/>
    <dgm:cxn modelId="{D9E52306-321C-4ADC-A2B8-1C3A28FD3D70}" type="presParOf" srcId="{8A557D32-89B2-46EA-A6B9-CCF52FB21A57}" destId="{6307C660-0416-4BFA-9F28-73CE655E9834}" srcOrd="5" destOrd="0" presId="urn:microsoft.com/office/officeart/2005/8/layout/lProcess1"/>
    <dgm:cxn modelId="{8490D7B0-E9F3-4E26-8A79-5B7214390D85}" type="presParOf" srcId="{8A557D32-89B2-46EA-A6B9-CCF52FB21A57}" destId="{20C3B72E-85C9-453A-A8A0-7FC3F4B81B14}" srcOrd="6" destOrd="0" presId="urn:microsoft.com/office/officeart/2005/8/layout/lProcess1"/>
  </dgm:cxnLst>
  <dgm:bg>
    <a:solidFill>
      <a:schemeClr val="accent4">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513A1-06A1-43C6-AC3F-E85280BA5C41}">
      <dsp:nvSpPr>
        <dsp:cNvPr id="0" name=""/>
        <dsp:cNvSpPr/>
      </dsp:nvSpPr>
      <dsp:spPr>
        <a:xfrm rot="5400000">
          <a:off x="423322" y="971423"/>
          <a:ext cx="1266791" cy="2107913"/>
        </a:xfrm>
        <a:prstGeom prst="corner">
          <a:avLst>
            <a:gd name="adj1" fmla="val 16120"/>
            <a:gd name="adj2" fmla="val 16110"/>
          </a:avLst>
        </a:prstGeom>
        <a:gradFill rotWithShape="0">
          <a:gsLst>
            <a:gs pos="0">
              <a:schemeClr val="accent3">
                <a:shade val="80000"/>
                <a:hueOff val="0"/>
                <a:satOff val="0"/>
                <a:lumOff val="0"/>
                <a:alphaOff val="0"/>
              </a:schemeClr>
            </a:gs>
            <a:gs pos="100000">
              <a:schemeClr val="accent3">
                <a:shade val="80000"/>
                <a:hueOff val="0"/>
                <a:satOff val="0"/>
                <a:lumOff val="0"/>
                <a:alphaOff val="0"/>
                <a:shade val="75000"/>
                <a:satMod val="120000"/>
                <a:lumMod val="90000"/>
              </a:schemeClr>
            </a:gs>
          </a:gsLst>
          <a:lin ang="5400000" scaled="0"/>
        </a:gradFill>
        <a:ln w="9525" cap="flat" cmpd="sng" algn="ctr">
          <a:solidFill>
            <a:schemeClr val="accent3">
              <a:shade val="80000"/>
              <a:hueOff val="0"/>
              <a:satOff val="0"/>
              <a:lumOff val="0"/>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sp>
    <dsp:sp modelId="{F9B46B94-C79C-4FF4-BDC0-D5DCDEAD60AA}">
      <dsp:nvSpPr>
        <dsp:cNvPr id="0" name=""/>
        <dsp:cNvSpPr/>
      </dsp:nvSpPr>
      <dsp:spPr>
        <a:xfrm>
          <a:off x="211863" y="1601235"/>
          <a:ext cx="1903036" cy="1668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Sistema Financiero</a:t>
          </a:r>
          <a:endParaRPr lang="es-EC" sz="1900" kern="1200" dirty="0"/>
        </a:p>
      </dsp:txBody>
      <dsp:txXfrm>
        <a:off x="211863" y="1601235"/>
        <a:ext cx="1903036" cy="1668122"/>
      </dsp:txXfrm>
    </dsp:sp>
    <dsp:sp modelId="{D50AEA6F-83B8-40B3-9AC9-5BD37907F6D7}">
      <dsp:nvSpPr>
        <dsp:cNvPr id="0" name=""/>
        <dsp:cNvSpPr/>
      </dsp:nvSpPr>
      <dsp:spPr>
        <a:xfrm>
          <a:off x="1755836" y="816236"/>
          <a:ext cx="359063" cy="359063"/>
        </a:xfrm>
        <a:prstGeom prst="triangle">
          <a:avLst>
            <a:gd name="adj" fmla="val 100000"/>
          </a:avLst>
        </a:prstGeom>
        <a:gradFill rotWithShape="0">
          <a:gsLst>
            <a:gs pos="0">
              <a:schemeClr val="accent3">
                <a:shade val="80000"/>
                <a:hueOff val="-192934"/>
                <a:satOff val="0"/>
                <a:lumOff val="8469"/>
                <a:alphaOff val="0"/>
              </a:schemeClr>
            </a:gs>
            <a:gs pos="100000">
              <a:schemeClr val="accent3">
                <a:shade val="80000"/>
                <a:hueOff val="-192934"/>
                <a:satOff val="0"/>
                <a:lumOff val="8469"/>
                <a:alphaOff val="0"/>
                <a:shade val="75000"/>
                <a:satMod val="120000"/>
                <a:lumMod val="90000"/>
              </a:schemeClr>
            </a:gs>
          </a:gsLst>
          <a:lin ang="5400000" scaled="0"/>
        </a:gradFill>
        <a:ln w="9525" cap="flat" cmpd="sng" algn="ctr">
          <a:solidFill>
            <a:schemeClr val="accent3">
              <a:shade val="80000"/>
              <a:hueOff val="-192934"/>
              <a:satOff val="0"/>
              <a:lumOff val="8469"/>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hueOff val="-192934"/>
              <a:satOff val="0"/>
              <a:lumOff val="8469"/>
              <a:alphaOff val="0"/>
              <a:shade val="30000"/>
            </a:schemeClr>
          </a:contourClr>
        </a:sp3d>
      </dsp:spPr>
      <dsp:style>
        <a:lnRef idx="1">
          <a:scrgbClr r="0" g="0" b="0"/>
        </a:lnRef>
        <a:fillRef idx="3">
          <a:scrgbClr r="0" g="0" b="0"/>
        </a:fillRef>
        <a:effectRef idx="3">
          <a:scrgbClr r="0" g="0" b="0"/>
        </a:effectRef>
        <a:fontRef idx="minor">
          <a:schemeClr val="lt1"/>
        </a:fontRef>
      </dsp:style>
    </dsp:sp>
    <dsp:sp modelId="{538F6DAC-E5DC-4A7F-B7E6-114DF5E4C28F}">
      <dsp:nvSpPr>
        <dsp:cNvPr id="0" name=""/>
        <dsp:cNvSpPr/>
      </dsp:nvSpPr>
      <dsp:spPr>
        <a:xfrm rot="5400000">
          <a:off x="2753010" y="394939"/>
          <a:ext cx="1266791" cy="2107913"/>
        </a:xfrm>
        <a:prstGeom prst="corner">
          <a:avLst>
            <a:gd name="adj1" fmla="val 16120"/>
            <a:gd name="adj2" fmla="val 16110"/>
          </a:avLst>
        </a:prstGeom>
        <a:gradFill rotWithShape="0">
          <a:gsLst>
            <a:gs pos="0">
              <a:schemeClr val="accent3">
                <a:shade val="80000"/>
                <a:hueOff val="-385868"/>
                <a:satOff val="0"/>
                <a:lumOff val="16938"/>
                <a:alphaOff val="0"/>
              </a:schemeClr>
            </a:gs>
            <a:gs pos="100000">
              <a:schemeClr val="accent3">
                <a:shade val="80000"/>
                <a:hueOff val="-385868"/>
                <a:satOff val="0"/>
                <a:lumOff val="16938"/>
                <a:alphaOff val="0"/>
                <a:shade val="75000"/>
                <a:satMod val="120000"/>
                <a:lumMod val="90000"/>
              </a:schemeClr>
            </a:gs>
          </a:gsLst>
          <a:lin ang="5400000" scaled="0"/>
        </a:gradFill>
        <a:ln w="9525" cap="flat" cmpd="sng" algn="ctr">
          <a:solidFill>
            <a:schemeClr val="accent3">
              <a:shade val="80000"/>
              <a:hueOff val="-385868"/>
              <a:satOff val="0"/>
              <a:lumOff val="16938"/>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hueOff val="-385868"/>
              <a:satOff val="0"/>
              <a:lumOff val="16938"/>
              <a:alphaOff val="0"/>
              <a:shade val="30000"/>
            </a:schemeClr>
          </a:contourClr>
        </a:sp3d>
      </dsp:spPr>
      <dsp:style>
        <a:lnRef idx="1">
          <a:scrgbClr r="0" g="0" b="0"/>
        </a:lnRef>
        <a:fillRef idx="3">
          <a:scrgbClr r="0" g="0" b="0"/>
        </a:fillRef>
        <a:effectRef idx="3">
          <a:scrgbClr r="0" g="0" b="0"/>
        </a:effectRef>
        <a:fontRef idx="minor">
          <a:schemeClr val="lt1"/>
        </a:fontRef>
      </dsp:style>
    </dsp:sp>
    <dsp:sp modelId="{8FE3BA2E-9DA1-460D-94A2-C1782CCA6960}">
      <dsp:nvSpPr>
        <dsp:cNvPr id="0" name=""/>
        <dsp:cNvSpPr/>
      </dsp:nvSpPr>
      <dsp:spPr>
        <a:xfrm>
          <a:off x="2541551" y="1024751"/>
          <a:ext cx="1903036" cy="1668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Microcrédito</a:t>
          </a:r>
          <a:endParaRPr lang="es-EC" sz="1900" kern="1200" dirty="0"/>
        </a:p>
      </dsp:txBody>
      <dsp:txXfrm>
        <a:off x="2541551" y="1024751"/>
        <a:ext cx="1903036" cy="1668122"/>
      </dsp:txXfrm>
    </dsp:sp>
    <dsp:sp modelId="{3D466AEC-AC47-4941-8F86-1D3792A41286}">
      <dsp:nvSpPr>
        <dsp:cNvPr id="0" name=""/>
        <dsp:cNvSpPr/>
      </dsp:nvSpPr>
      <dsp:spPr>
        <a:xfrm>
          <a:off x="4085523" y="239752"/>
          <a:ext cx="359063" cy="359063"/>
        </a:xfrm>
        <a:prstGeom prst="triangle">
          <a:avLst>
            <a:gd name="adj" fmla="val 100000"/>
          </a:avLst>
        </a:prstGeom>
        <a:gradFill rotWithShape="0">
          <a:gsLst>
            <a:gs pos="0">
              <a:schemeClr val="accent3">
                <a:shade val="80000"/>
                <a:hueOff val="-578801"/>
                <a:satOff val="0"/>
                <a:lumOff val="25406"/>
                <a:alphaOff val="0"/>
              </a:schemeClr>
            </a:gs>
            <a:gs pos="100000">
              <a:schemeClr val="accent3">
                <a:shade val="80000"/>
                <a:hueOff val="-578801"/>
                <a:satOff val="0"/>
                <a:lumOff val="25406"/>
                <a:alphaOff val="0"/>
                <a:shade val="75000"/>
                <a:satMod val="120000"/>
                <a:lumMod val="90000"/>
              </a:schemeClr>
            </a:gs>
          </a:gsLst>
          <a:lin ang="5400000" scaled="0"/>
        </a:gradFill>
        <a:ln w="9525" cap="flat" cmpd="sng" algn="ctr">
          <a:solidFill>
            <a:schemeClr val="accent3">
              <a:shade val="80000"/>
              <a:hueOff val="-578801"/>
              <a:satOff val="0"/>
              <a:lumOff val="25406"/>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hueOff val="-578801"/>
              <a:satOff val="0"/>
              <a:lumOff val="25406"/>
              <a:alphaOff val="0"/>
              <a:shade val="30000"/>
            </a:schemeClr>
          </a:contourClr>
        </a:sp3d>
      </dsp:spPr>
      <dsp:style>
        <a:lnRef idx="1">
          <a:scrgbClr r="0" g="0" b="0"/>
        </a:lnRef>
        <a:fillRef idx="3">
          <a:scrgbClr r="0" g="0" b="0"/>
        </a:fillRef>
        <a:effectRef idx="3">
          <a:scrgbClr r="0" g="0" b="0"/>
        </a:effectRef>
        <a:fontRef idx="minor">
          <a:schemeClr val="lt1"/>
        </a:fontRef>
      </dsp:style>
    </dsp:sp>
    <dsp:sp modelId="{D3F6257C-A1E0-4EFC-B2FC-5ABE84FC391C}">
      <dsp:nvSpPr>
        <dsp:cNvPr id="0" name=""/>
        <dsp:cNvSpPr/>
      </dsp:nvSpPr>
      <dsp:spPr>
        <a:xfrm rot="5400000">
          <a:off x="5082698" y="-181543"/>
          <a:ext cx="1266791" cy="2107913"/>
        </a:xfrm>
        <a:prstGeom prst="corner">
          <a:avLst>
            <a:gd name="adj1" fmla="val 16120"/>
            <a:gd name="adj2" fmla="val 16110"/>
          </a:avLst>
        </a:prstGeom>
        <a:gradFill rotWithShape="0">
          <a:gsLst>
            <a:gs pos="0">
              <a:schemeClr val="accent3">
                <a:shade val="80000"/>
                <a:hueOff val="-771735"/>
                <a:satOff val="0"/>
                <a:lumOff val="33875"/>
                <a:alphaOff val="0"/>
              </a:schemeClr>
            </a:gs>
            <a:gs pos="100000">
              <a:schemeClr val="accent3">
                <a:shade val="80000"/>
                <a:hueOff val="-771735"/>
                <a:satOff val="0"/>
                <a:lumOff val="33875"/>
                <a:alphaOff val="0"/>
                <a:shade val="75000"/>
                <a:satMod val="120000"/>
                <a:lumMod val="90000"/>
              </a:schemeClr>
            </a:gs>
          </a:gsLst>
          <a:lin ang="5400000" scaled="0"/>
        </a:gradFill>
        <a:ln w="9525" cap="flat" cmpd="sng" algn="ctr">
          <a:solidFill>
            <a:schemeClr val="accent3">
              <a:shade val="80000"/>
              <a:hueOff val="-771735"/>
              <a:satOff val="0"/>
              <a:lumOff val="33875"/>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hueOff val="-771735"/>
              <a:satOff val="0"/>
              <a:lumOff val="33875"/>
              <a:alphaOff val="0"/>
              <a:shade val="30000"/>
            </a:schemeClr>
          </a:contourClr>
        </a:sp3d>
      </dsp:spPr>
      <dsp:style>
        <a:lnRef idx="1">
          <a:scrgbClr r="0" g="0" b="0"/>
        </a:lnRef>
        <a:fillRef idx="3">
          <a:scrgbClr r="0" g="0" b="0"/>
        </a:fillRef>
        <a:effectRef idx="3">
          <a:scrgbClr r="0" g="0" b="0"/>
        </a:effectRef>
        <a:fontRef idx="minor">
          <a:schemeClr val="lt1"/>
        </a:fontRef>
      </dsp:style>
    </dsp:sp>
    <dsp:sp modelId="{9110BF34-A689-44DC-BECB-91CDA6AEA199}">
      <dsp:nvSpPr>
        <dsp:cNvPr id="0" name=""/>
        <dsp:cNvSpPr/>
      </dsp:nvSpPr>
      <dsp:spPr>
        <a:xfrm>
          <a:off x="4871239" y="448268"/>
          <a:ext cx="1903036" cy="1668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Microempresa</a:t>
          </a:r>
          <a:endParaRPr lang="es-EC" sz="1900" kern="1200" dirty="0"/>
        </a:p>
      </dsp:txBody>
      <dsp:txXfrm>
        <a:off x="4871239" y="448268"/>
        <a:ext cx="1903036" cy="16681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2E60C-28E5-4328-A9D6-9536B5EC34EF}">
      <dsp:nvSpPr>
        <dsp:cNvPr id="0" name=""/>
        <dsp:cNvSpPr/>
      </dsp:nvSpPr>
      <dsp:spPr>
        <a:xfrm>
          <a:off x="554188" y="221700"/>
          <a:ext cx="4732555" cy="61072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Desarrollo Empresarial</a:t>
          </a:r>
          <a:endParaRPr lang="es-EC" sz="1800" kern="1200" dirty="0"/>
        </a:p>
      </dsp:txBody>
      <dsp:txXfrm>
        <a:off x="572075" y="239587"/>
        <a:ext cx="4696781" cy="574948"/>
      </dsp:txXfrm>
    </dsp:sp>
    <dsp:sp modelId="{3C031C90-3F0D-457A-840C-BFE6A0B7889B}">
      <dsp:nvSpPr>
        <dsp:cNvPr id="0" name=""/>
        <dsp:cNvSpPr/>
      </dsp:nvSpPr>
      <dsp:spPr>
        <a:xfrm rot="5502576">
          <a:off x="2551814" y="750917"/>
          <a:ext cx="592785" cy="805702"/>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D28E6B-3AFB-4B6A-8BB7-30B410E267DB}">
      <dsp:nvSpPr>
        <dsp:cNvPr id="0" name=""/>
        <dsp:cNvSpPr/>
      </dsp:nvSpPr>
      <dsp:spPr>
        <a:xfrm>
          <a:off x="875732" y="2017465"/>
          <a:ext cx="3942507" cy="1942984"/>
        </a:xfrm>
        <a:prstGeom prst="roundRect">
          <a:avLst>
            <a:gd name="adj" fmla="val 1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“En el sentido de fomentar el crecimiento económico se establecen condiciones ineludibles  a las empresas, que debe considerarse como un medio  y no como un fin en sí mismo, lo importante que sea un instrumento para el logro del desarrollo.”</a:t>
          </a:r>
          <a:endParaRPr lang="es-EC" sz="1600" kern="1200" dirty="0"/>
        </a:p>
      </dsp:txBody>
      <dsp:txXfrm>
        <a:off x="932640" y="2074373"/>
        <a:ext cx="3828691" cy="18291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D0D19-B6A6-400F-B13C-5D419B2F9C38}">
      <dsp:nvSpPr>
        <dsp:cNvPr id="0" name=""/>
        <dsp:cNvSpPr/>
      </dsp:nvSpPr>
      <dsp:spPr>
        <a:xfrm>
          <a:off x="1215009" y="2412268"/>
          <a:ext cx="600156" cy="1392142"/>
        </a:xfrm>
        <a:custGeom>
          <a:avLst/>
          <a:gdLst/>
          <a:ahLst/>
          <a:cxnLst/>
          <a:rect l="0" t="0" r="0" b="0"/>
          <a:pathLst>
            <a:path>
              <a:moveTo>
                <a:pt x="0" y="0"/>
              </a:moveTo>
              <a:lnTo>
                <a:pt x="300078" y="0"/>
              </a:lnTo>
              <a:lnTo>
                <a:pt x="300078" y="1392142"/>
              </a:lnTo>
              <a:lnTo>
                <a:pt x="600156" y="1392142"/>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1477187" y="3070439"/>
        <a:ext cx="75799" cy="75799"/>
      </dsp:txXfrm>
    </dsp:sp>
    <dsp:sp modelId="{1A6D78FC-759E-41D5-A402-118504ACFB6E}">
      <dsp:nvSpPr>
        <dsp:cNvPr id="0" name=""/>
        <dsp:cNvSpPr/>
      </dsp:nvSpPr>
      <dsp:spPr>
        <a:xfrm>
          <a:off x="1215009" y="2234096"/>
          <a:ext cx="600156" cy="178171"/>
        </a:xfrm>
        <a:custGeom>
          <a:avLst/>
          <a:gdLst/>
          <a:ahLst/>
          <a:cxnLst/>
          <a:rect l="0" t="0" r="0" b="0"/>
          <a:pathLst>
            <a:path>
              <a:moveTo>
                <a:pt x="0" y="178171"/>
              </a:moveTo>
              <a:lnTo>
                <a:pt x="300078" y="178171"/>
              </a:lnTo>
              <a:lnTo>
                <a:pt x="300078" y="0"/>
              </a:lnTo>
              <a:lnTo>
                <a:pt x="600156" y="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1499436" y="2307531"/>
        <a:ext cx="31302" cy="31302"/>
      </dsp:txXfrm>
    </dsp:sp>
    <dsp:sp modelId="{4D9AA54D-7D49-490A-8135-FB344B1278DD}">
      <dsp:nvSpPr>
        <dsp:cNvPr id="0" name=""/>
        <dsp:cNvSpPr/>
      </dsp:nvSpPr>
      <dsp:spPr>
        <a:xfrm>
          <a:off x="1215009" y="841953"/>
          <a:ext cx="600156" cy="1570314"/>
        </a:xfrm>
        <a:custGeom>
          <a:avLst/>
          <a:gdLst/>
          <a:ahLst/>
          <a:cxnLst/>
          <a:rect l="0" t="0" r="0" b="0"/>
          <a:pathLst>
            <a:path>
              <a:moveTo>
                <a:pt x="0" y="1570314"/>
              </a:moveTo>
              <a:lnTo>
                <a:pt x="300078" y="1570314"/>
              </a:lnTo>
              <a:lnTo>
                <a:pt x="300078" y="0"/>
              </a:lnTo>
              <a:lnTo>
                <a:pt x="600156" y="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1473060" y="1585083"/>
        <a:ext cx="84054" cy="84054"/>
      </dsp:txXfrm>
    </dsp:sp>
    <dsp:sp modelId="{7CDBE2E4-638E-4E61-A7BD-9C8927B588AE}">
      <dsp:nvSpPr>
        <dsp:cNvPr id="0" name=""/>
        <dsp:cNvSpPr/>
      </dsp:nvSpPr>
      <dsp:spPr>
        <a:xfrm rot="16200000">
          <a:off x="-1649985" y="1954831"/>
          <a:ext cx="4815117" cy="914872"/>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t>La Constitución de la República del Ecuador</a:t>
          </a:r>
          <a:endParaRPr lang="es-EC" sz="2400" kern="1200" dirty="0"/>
        </a:p>
      </dsp:txBody>
      <dsp:txXfrm>
        <a:off x="-1649985" y="1954831"/>
        <a:ext cx="4815117" cy="914872"/>
      </dsp:txXfrm>
    </dsp:sp>
    <dsp:sp modelId="{AA8F5A96-BF76-4058-8E66-F3B5FF7DC14C}">
      <dsp:nvSpPr>
        <dsp:cNvPr id="0" name=""/>
        <dsp:cNvSpPr/>
      </dsp:nvSpPr>
      <dsp:spPr>
        <a:xfrm>
          <a:off x="1815166" y="384517"/>
          <a:ext cx="5302140" cy="914872"/>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ART. 283 El sistema económico es social y solidario</a:t>
          </a:r>
          <a:endParaRPr lang="es-EC" sz="1400" b="1" kern="1200" dirty="0"/>
        </a:p>
      </dsp:txBody>
      <dsp:txXfrm>
        <a:off x="1815166" y="384517"/>
        <a:ext cx="5302140" cy="914872"/>
      </dsp:txXfrm>
    </dsp:sp>
    <dsp:sp modelId="{9F65D6C4-8A4A-400E-BA4F-B1C4B8207BAB}">
      <dsp:nvSpPr>
        <dsp:cNvPr id="0" name=""/>
        <dsp:cNvSpPr/>
      </dsp:nvSpPr>
      <dsp:spPr>
        <a:xfrm>
          <a:off x="1815166" y="1528107"/>
          <a:ext cx="5302140" cy="1411977"/>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ART. 308 Las actividades financieras son un servicio de orden público, y podrán ejercerse previa autorización del Estado, </a:t>
          </a:r>
          <a:endParaRPr lang="es-EC" sz="1400" b="1" kern="1200" dirty="0"/>
        </a:p>
      </dsp:txBody>
      <dsp:txXfrm>
        <a:off x="1815166" y="1528107"/>
        <a:ext cx="5302140" cy="1411977"/>
      </dsp:txXfrm>
    </dsp:sp>
    <dsp:sp modelId="{3D5DCBA2-892C-4F78-ABE4-D0824AB6DC18}">
      <dsp:nvSpPr>
        <dsp:cNvPr id="0" name=""/>
        <dsp:cNvSpPr/>
      </dsp:nvSpPr>
      <dsp:spPr>
        <a:xfrm>
          <a:off x="1815166" y="3168803"/>
          <a:ext cx="5302140" cy="127121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ART. 311 El sector financiero popular y solidario se compondrá de cooperativas de ahorro y crédito, entidades asociativas o solidarias, cajas y bancos comunales, cajas de ahorro. </a:t>
          </a:r>
          <a:endParaRPr lang="es-EC" sz="1400" b="1" kern="1200" dirty="0"/>
        </a:p>
      </dsp:txBody>
      <dsp:txXfrm>
        <a:off x="1815166" y="3168803"/>
        <a:ext cx="5302140" cy="12712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1917-6751-4907-889F-FEB0CE2F2C50}">
      <dsp:nvSpPr>
        <dsp:cNvPr id="0" name=""/>
        <dsp:cNvSpPr/>
      </dsp:nvSpPr>
      <dsp:spPr>
        <a:xfrm>
          <a:off x="2071399" y="2722037"/>
          <a:ext cx="675905" cy="737254"/>
        </a:xfrm>
        <a:custGeom>
          <a:avLst/>
          <a:gdLst/>
          <a:ahLst/>
          <a:cxnLst/>
          <a:rect l="0" t="0" r="0" b="0"/>
          <a:pathLst>
            <a:path>
              <a:moveTo>
                <a:pt x="0" y="0"/>
              </a:moveTo>
              <a:lnTo>
                <a:pt x="337952" y="0"/>
              </a:lnTo>
              <a:lnTo>
                <a:pt x="337952" y="737254"/>
              </a:lnTo>
              <a:lnTo>
                <a:pt x="675905" y="737254"/>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384347" y="3065659"/>
        <a:ext cx="50009" cy="50009"/>
      </dsp:txXfrm>
    </dsp:sp>
    <dsp:sp modelId="{A4AADE04-5548-486B-AE6D-04FB11EE716C}">
      <dsp:nvSpPr>
        <dsp:cNvPr id="0" name=""/>
        <dsp:cNvSpPr/>
      </dsp:nvSpPr>
      <dsp:spPr>
        <a:xfrm>
          <a:off x="2071399" y="1939385"/>
          <a:ext cx="675263" cy="782651"/>
        </a:xfrm>
        <a:custGeom>
          <a:avLst/>
          <a:gdLst/>
          <a:ahLst/>
          <a:cxnLst/>
          <a:rect l="0" t="0" r="0" b="0"/>
          <a:pathLst>
            <a:path>
              <a:moveTo>
                <a:pt x="0" y="782651"/>
              </a:moveTo>
              <a:lnTo>
                <a:pt x="337631" y="782651"/>
              </a:lnTo>
              <a:lnTo>
                <a:pt x="337631" y="0"/>
              </a:lnTo>
              <a:lnTo>
                <a:pt x="675263" y="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383189" y="2304869"/>
        <a:ext cx="51684" cy="51684"/>
      </dsp:txXfrm>
    </dsp:sp>
    <dsp:sp modelId="{42F2198A-F257-4DE5-9A63-4203F193EC10}">
      <dsp:nvSpPr>
        <dsp:cNvPr id="0" name=""/>
        <dsp:cNvSpPr/>
      </dsp:nvSpPr>
      <dsp:spPr>
        <a:xfrm rot="16200000">
          <a:off x="-1155201" y="2206865"/>
          <a:ext cx="5422859" cy="1030343"/>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t>Plan Nacional de Desarrollo 2017 – 2021. Toda Una Vida.</a:t>
          </a:r>
          <a:endParaRPr lang="es-EC" sz="1800" kern="1200" dirty="0"/>
        </a:p>
      </dsp:txBody>
      <dsp:txXfrm>
        <a:off x="-1155201" y="2206865"/>
        <a:ext cx="5422859" cy="1030343"/>
      </dsp:txXfrm>
    </dsp:sp>
    <dsp:sp modelId="{39C0202F-FA84-49C5-AADB-FCA6B18A3C32}">
      <dsp:nvSpPr>
        <dsp:cNvPr id="0" name=""/>
        <dsp:cNvSpPr/>
      </dsp:nvSpPr>
      <dsp:spPr>
        <a:xfrm>
          <a:off x="2746663" y="1397631"/>
          <a:ext cx="4441238" cy="1083509"/>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b="1" kern="1200" dirty="0" smtClean="0"/>
            <a:t>El eje número 2: Economía al servicio de la sociedad. </a:t>
          </a:r>
          <a:endParaRPr lang="es-EC" sz="1400" b="1" kern="1200" dirty="0"/>
        </a:p>
      </dsp:txBody>
      <dsp:txXfrm>
        <a:off x="2746663" y="1397631"/>
        <a:ext cx="4441238" cy="1083509"/>
      </dsp:txXfrm>
    </dsp:sp>
    <dsp:sp modelId="{9BE6691A-EA12-4084-B6BC-C8FE66C751F9}">
      <dsp:nvSpPr>
        <dsp:cNvPr id="0" name=""/>
        <dsp:cNvSpPr/>
      </dsp:nvSpPr>
      <dsp:spPr>
        <a:xfrm>
          <a:off x="2747305" y="2800103"/>
          <a:ext cx="4441238" cy="131837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b="1" kern="1200" dirty="0" smtClean="0"/>
            <a:t>Objetivo 4: Consolidad la sostenibilidad del sistema económico social y solidario, y afianzar la dolarización. Fundamento. </a:t>
          </a:r>
        </a:p>
        <a:p>
          <a:pPr lvl="0" algn="just" defTabSz="622300">
            <a:lnSpc>
              <a:spcPct val="90000"/>
            </a:lnSpc>
            <a:spcBef>
              <a:spcPct val="0"/>
            </a:spcBef>
            <a:spcAft>
              <a:spcPct val="35000"/>
            </a:spcAft>
          </a:pPr>
          <a:endParaRPr lang="es-EC" sz="1400" b="1" kern="1200" dirty="0" smtClean="0"/>
        </a:p>
      </dsp:txBody>
      <dsp:txXfrm>
        <a:off x="2747305" y="2800103"/>
        <a:ext cx="4441238" cy="13183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B7D75-FAB7-46A3-B378-146B215B42BB}">
      <dsp:nvSpPr>
        <dsp:cNvPr id="0" name=""/>
        <dsp:cNvSpPr/>
      </dsp:nvSpPr>
      <dsp:spPr>
        <a:xfrm>
          <a:off x="851934" y="1035"/>
          <a:ext cx="2686165" cy="1611699"/>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effectLst>
                <a:outerShdw blurRad="38100" dist="38100" dir="2700000" algn="tl">
                  <a:srgbClr val="000000">
                    <a:alpha val="43137"/>
                  </a:srgbClr>
                </a:outerShdw>
              </a:effectLst>
            </a:rPr>
            <a:t>Histórico – lógico </a:t>
          </a:r>
          <a:endParaRPr lang="es-EC" sz="1500" b="1" kern="1200" dirty="0" smtClean="0">
            <a:effectLst>
              <a:outerShdw blurRad="38100" dist="38100" dir="2700000" algn="tl">
                <a:srgbClr val="000000">
                  <a:alpha val="43137"/>
                </a:srgbClr>
              </a:outerShdw>
            </a:effectLst>
          </a:endParaRPr>
        </a:p>
        <a:p>
          <a:pPr lvl="0" algn="ctr" defTabSz="666750">
            <a:lnSpc>
              <a:spcPct val="90000"/>
            </a:lnSpc>
            <a:spcBef>
              <a:spcPct val="0"/>
            </a:spcBef>
            <a:spcAft>
              <a:spcPct val="35000"/>
            </a:spcAft>
          </a:pPr>
          <a:r>
            <a:rPr lang="es-EC" sz="1500" b="0" kern="1200" dirty="0" smtClean="0"/>
            <a:t>Análisis  comparativo histórico del impacto del microcrédito en el desarrollo de los microcréditos. </a:t>
          </a:r>
          <a:endParaRPr lang="es-EC" sz="1500" b="0" kern="1200" dirty="0"/>
        </a:p>
      </dsp:txBody>
      <dsp:txXfrm>
        <a:off x="851934" y="1035"/>
        <a:ext cx="2686165" cy="1611699"/>
      </dsp:txXfrm>
    </dsp:sp>
    <dsp:sp modelId="{1BEA83F6-437A-43F5-AF1D-89F36F8F43B8}">
      <dsp:nvSpPr>
        <dsp:cNvPr id="0" name=""/>
        <dsp:cNvSpPr/>
      </dsp:nvSpPr>
      <dsp:spPr>
        <a:xfrm>
          <a:off x="3744424" y="4"/>
          <a:ext cx="2686165" cy="1611699"/>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effectLst>
                <a:outerShdw blurRad="38100" dist="38100" dir="2700000" algn="tl">
                  <a:srgbClr val="000000">
                    <a:alpha val="43137"/>
                  </a:srgbClr>
                </a:outerShdw>
              </a:effectLst>
            </a:rPr>
            <a:t>Analítico </a:t>
          </a:r>
          <a:r>
            <a:rPr lang="es-EC" sz="1500" b="1" kern="1200" dirty="0" smtClean="0">
              <a:effectLst>
                <a:outerShdw blurRad="38100" dist="38100" dir="2700000" algn="tl">
                  <a:srgbClr val="000000">
                    <a:alpha val="43137"/>
                  </a:srgbClr>
                </a:outerShdw>
              </a:effectLst>
            </a:rPr>
            <a:t>Sintético</a:t>
          </a:r>
        </a:p>
        <a:p>
          <a:pPr lvl="0" algn="ctr" defTabSz="666750">
            <a:lnSpc>
              <a:spcPct val="90000"/>
            </a:lnSpc>
            <a:spcBef>
              <a:spcPct val="0"/>
            </a:spcBef>
            <a:spcAft>
              <a:spcPct val="35000"/>
            </a:spcAft>
          </a:pPr>
          <a:r>
            <a:rPr lang="es-EC" sz="1500" b="0" kern="1200" dirty="0" smtClean="0"/>
            <a:t>Valorar el desarrollo micro empresarial una vez obtenido el microcrédito.</a:t>
          </a:r>
        </a:p>
        <a:p>
          <a:pPr lvl="0" algn="ctr" defTabSz="666750">
            <a:lnSpc>
              <a:spcPct val="90000"/>
            </a:lnSpc>
            <a:spcBef>
              <a:spcPct val="0"/>
            </a:spcBef>
            <a:spcAft>
              <a:spcPct val="35000"/>
            </a:spcAft>
          </a:pPr>
          <a:endParaRPr lang="es-EC" sz="1500" kern="1200" dirty="0"/>
        </a:p>
      </dsp:txBody>
      <dsp:txXfrm>
        <a:off x="3744424" y="4"/>
        <a:ext cx="2686165" cy="1611699"/>
      </dsp:txXfrm>
    </dsp:sp>
    <dsp:sp modelId="{9E4CDF8E-45A3-4750-9C61-CB6F45D6410D}">
      <dsp:nvSpPr>
        <dsp:cNvPr id="0" name=""/>
        <dsp:cNvSpPr/>
      </dsp:nvSpPr>
      <dsp:spPr>
        <a:xfrm>
          <a:off x="851934" y="1881351"/>
          <a:ext cx="2686165" cy="1611699"/>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effectLst>
                <a:outerShdw blurRad="38100" dist="38100" dir="2700000" algn="tl">
                  <a:srgbClr val="000000">
                    <a:alpha val="43137"/>
                  </a:srgbClr>
                </a:outerShdw>
              </a:effectLst>
            </a:rPr>
            <a:t>Dialéctico</a:t>
          </a:r>
        </a:p>
        <a:p>
          <a:pPr lvl="0" algn="ctr" defTabSz="666750">
            <a:lnSpc>
              <a:spcPct val="90000"/>
            </a:lnSpc>
            <a:spcBef>
              <a:spcPct val="0"/>
            </a:spcBef>
            <a:spcAft>
              <a:spcPct val="35000"/>
            </a:spcAft>
          </a:pPr>
          <a:r>
            <a:rPr lang="es-EC" sz="1500" b="0" kern="1200" dirty="0" smtClean="0"/>
            <a:t>Ha evolucionado el pequeño negocio a través de la historia.</a:t>
          </a:r>
          <a:endParaRPr lang="es-EC" sz="1500" b="0" kern="1200" dirty="0"/>
        </a:p>
      </dsp:txBody>
      <dsp:txXfrm>
        <a:off x="851934" y="1881351"/>
        <a:ext cx="2686165" cy="1611699"/>
      </dsp:txXfrm>
    </dsp:sp>
    <dsp:sp modelId="{4F608B6C-2F6B-40D4-81E1-0A261A23154F}">
      <dsp:nvSpPr>
        <dsp:cNvPr id="0" name=""/>
        <dsp:cNvSpPr/>
      </dsp:nvSpPr>
      <dsp:spPr>
        <a:xfrm>
          <a:off x="3806716" y="1881351"/>
          <a:ext cx="2686165" cy="1611699"/>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effectLst>
                <a:outerShdw blurRad="38100" dist="38100" dir="2700000" algn="tl">
                  <a:srgbClr val="000000">
                    <a:alpha val="43137"/>
                  </a:srgbClr>
                </a:outerShdw>
              </a:effectLst>
            </a:rPr>
            <a:t>Hipotético – </a:t>
          </a:r>
          <a:r>
            <a:rPr lang="es-EC" sz="1500" b="1" kern="1200" dirty="0" smtClean="0">
              <a:effectLst>
                <a:outerShdw blurRad="38100" dist="38100" dir="2700000" algn="tl">
                  <a:srgbClr val="000000">
                    <a:alpha val="43137"/>
                  </a:srgbClr>
                </a:outerShdw>
              </a:effectLst>
            </a:rPr>
            <a:t>Deductivo</a:t>
          </a:r>
        </a:p>
        <a:p>
          <a:pPr lvl="0" algn="ctr" defTabSz="666750">
            <a:lnSpc>
              <a:spcPct val="90000"/>
            </a:lnSpc>
            <a:spcBef>
              <a:spcPct val="0"/>
            </a:spcBef>
            <a:spcAft>
              <a:spcPct val="35000"/>
            </a:spcAft>
          </a:pPr>
          <a:r>
            <a:rPr lang="es-EC" sz="1500" b="0" kern="1200" dirty="0" smtClean="0"/>
            <a:t>Surgen nuevos conocimientos en base a la economía popular y solidaria</a:t>
          </a:r>
          <a:r>
            <a:rPr lang="es-EC" sz="1500" b="1" kern="1200" dirty="0" smtClean="0"/>
            <a:t>.</a:t>
          </a:r>
          <a:endParaRPr lang="es-EC" sz="1500" kern="1200" dirty="0"/>
        </a:p>
      </dsp:txBody>
      <dsp:txXfrm>
        <a:off x="3806716" y="1881351"/>
        <a:ext cx="2686165" cy="16116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B7D75-FAB7-46A3-B378-146B215B42BB}">
      <dsp:nvSpPr>
        <dsp:cNvPr id="0" name=""/>
        <dsp:cNvSpPr/>
      </dsp:nvSpPr>
      <dsp:spPr>
        <a:xfrm>
          <a:off x="0" y="255127"/>
          <a:ext cx="2295254" cy="1377153"/>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strike="noStrike" kern="1200" dirty="0" smtClean="0">
              <a:effectLst>
                <a:outerShdw blurRad="38100" dist="38100" dir="2700000" algn="tl">
                  <a:srgbClr val="000000">
                    <a:alpha val="43137"/>
                  </a:srgbClr>
                </a:outerShdw>
              </a:effectLst>
            </a:rPr>
            <a:t>Por su finalidad </a:t>
          </a:r>
          <a:r>
            <a:rPr lang="es-EC" sz="1100" b="1" strike="noStrike" kern="1200" dirty="0" smtClean="0">
              <a:effectLst>
                <a:outerShdw blurRad="38100" dist="38100" dir="2700000" algn="tl">
                  <a:srgbClr val="000000">
                    <a:alpha val="43137"/>
                  </a:srgbClr>
                </a:outerShdw>
              </a:effectLst>
            </a:rPr>
            <a:t>Aplicada</a:t>
          </a:r>
        </a:p>
        <a:p>
          <a:pPr lvl="0" algn="ctr" defTabSz="488950">
            <a:lnSpc>
              <a:spcPct val="90000"/>
            </a:lnSpc>
            <a:spcBef>
              <a:spcPct val="0"/>
            </a:spcBef>
            <a:spcAft>
              <a:spcPct val="35000"/>
            </a:spcAft>
          </a:pPr>
          <a:r>
            <a:rPr lang="es-EC" sz="1100" b="0" kern="1200" dirty="0" smtClean="0"/>
            <a:t>Busca mejorar el impacto de los microcréditos.</a:t>
          </a:r>
          <a:endParaRPr lang="es-EC" sz="1100" b="0" kern="1200" dirty="0"/>
        </a:p>
      </dsp:txBody>
      <dsp:txXfrm>
        <a:off x="0" y="255127"/>
        <a:ext cx="2295254" cy="1377153"/>
      </dsp:txXfrm>
    </dsp:sp>
    <dsp:sp modelId="{1BEA83F6-437A-43F5-AF1D-89F36F8F43B8}">
      <dsp:nvSpPr>
        <dsp:cNvPr id="0" name=""/>
        <dsp:cNvSpPr/>
      </dsp:nvSpPr>
      <dsp:spPr>
        <a:xfrm>
          <a:off x="2524780" y="255127"/>
          <a:ext cx="2295254" cy="1377153"/>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effectLst>
                <a:outerShdw blurRad="38100" dist="38100" dir="2700000" algn="tl">
                  <a:srgbClr val="000000">
                    <a:alpha val="43137"/>
                  </a:srgbClr>
                </a:outerShdw>
              </a:effectLst>
            </a:rPr>
            <a:t>Por las fuentes de información </a:t>
          </a:r>
          <a:r>
            <a:rPr lang="es-EC" sz="1100" b="1" kern="1200" dirty="0" smtClean="0">
              <a:effectLst>
                <a:outerShdw blurRad="38100" dist="38100" dir="2700000" algn="tl">
                  <a:srgbClr val="000000">
                    <a:alpha val="43137"/>
                  </a:srgbClr>
                </a:outerShdw>
              </a:effectLst>
            </a:rPr>
            <a:t>Mixto</a:t>
          </a:r>
        </a:p>
        <a:p>
          <a:pPr lvl="0" algn="l" defTabSz="488950">
            <a:lnSpc>
              <a:spcPct val="90000"/>
            </a:lnSpc>
            <a:spcBef>
              <a:spcPct val="0"/>
            </a:spcBef>
            <a:spcAft>
              <a:spcPct val="35000"/>
            </a:spcAft>
          </a:pPr>
          <a:r>
            <a:rPr lang="es-EC" sz="1100" b="0" kern="1200" dirty="0" smtClean="0"/>
            <a:t>Fuentes primarias: Investigación de Campo.</a:t>
          </a:r>
        </a:p>
        <a:p>
          <a:pPr lvl="0" algn="l" defTabSz="488950">
            <a:lnSpc>
              <a:spcPct val="90000"/>
            </a:lnSpc>
            <a:spcBef>
              <a:spcPct val="0"/>
            </a:spcBef>
            <a:spcAft>
              <a:spcPct val="35000"/>
            </a:spcAft>
          </a:pPr>
          <a:r>
            <a:rPr lang="es-EC" sz="1100" b="0" kern="1200" dirty="0" smtClean="0"/>
            <a:t>Fuentes secundarias: Libros, revistas, folletos, estadísticas</a:t>
          </a:r>
          <a:r>
            <a:rPr lang="es-EC" sz="1100" b="1" kern="1200" dirty="0" smtClean="0"/>
            <a:t>. </a:t>
          </a:r>
          <a:endParaRPr lang="es-EC" sz="1100" kern="1200" dirty="0"/>
        </a:p>
      </dsp:txBody>
      <dsp:txXfrm>
        <a:off x="2524780" y="255127"/>
        <a:ext cx="2295254" cy="1377153"/>
      </dsp:txXfrm>
    </dsp:sp>
    <dsp:sp modelId="{9E4CDF8E-45A3-4750-9C61-CB6F45D6410D}">
      <dsp:nvSpPr>
        <dsp:cNvPr id="0" name=""/>
        <dsp:cNvSpPr/>
      </dsp:nvSpPr>
      <dsp:spPr>
        <a:xfrm>
          <a:off x="5049561" y="255127"/>
          <a:ext cx="2295254" cy="1377153"/>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effectLst>
                <a:outerShdw blurRad="38100" dist="38100" dir="2700000" algn="tl">
                  <a:srgbClr val="000000">
                    <a:alpha val="43137"/>
                  </a:srgbClr>
                </a:outerShdw>
              </a:effectLst>
            </a:rPr>
            <a:t>Por la unidades de análisis </a:t>
          </a:r>
          <a:r>
            <a:rPr lang="es-EC" sz="1100" b="1" strike="noStrike" kern="1200" dirty="0" err="1" smtClean="0">
              <a:effectLst>
                <a:outerShdw blurRad="38100" dist="38100" dir="2700000" algn="tl">
                  <a:srgbClr val="000000">
                    <a:alpha val="43137"/>
                  </a:srgbClr>
                </a:outerShdw>
              </a:effectLst>
            </a:rPr>
            <a:t>Insitu</a:t>
          </a:r>
          <a:endParaRPr lang="es-EC" sz="1100" b="1" strike="noStrike" kern="1200" dirty="0" smtClean="0">
            <a:effectLst>
              <a:outerShdw blurRad="38100" dist="38100" dir="2700000" algn="tl">
                <a:srgbClr val="000000">
                  <a:alpha val="43137"/>
                </a:srgbClr>
              </a:outerShdw>
            </a:effectLst>
          </a:endParaRPr>
        </a:p>
        <a:p>
          <a:pPr lvl="0" algn="ctr" defTabSz="488950">
            <a:lnSpc>
              <a:spcPct val="90000"/>
            </a:lnSpc>
            <a:spcBef>
              <a:spcPct val="0"/>
            </a:spcBef>
            <a:spcAft>
              <a:spcPct val="35000"/>
            </a:spcAft>
          </a:pPr>
          <a:r>
            <a:rPr lang="es-EC" sz="1100" b="0" kern="1200" dirty="0" smtClean="0"/>
            <a:t>Características del micro emprendimiento.</a:t>
          </a:r>
          <a:endParaRPr lang="es-EC" sz="1100" b="0" kern="1200" dirty="0"/>
        </a:p>
      </dsp:txBody>
      <dsp:txXfrm>
        <a:off x="5049561" y="255127"/>
        <a:ext cx="2295254" cy="1377153"/>
      </dsp:txXfrm>
    </dsp:sp>
    <dsp:sp modelId="{4F608B6C-2F6B-40D4-81E1-0A261A23154F}">
      <dsp:nvSpPr>
        <dsp:cNvPr id="0" name=""/>
        <dsp:cNvSpPr/>
      </dsp:nvSpPr>
      <dsp:spPr>
        <a:xfrm>
          <a:off x="1262390" y="1861806"/>
          <a:ext cx="2295254" cy="1377153"/>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effectLst>
                <a:outerShdw blurRad="38100" dist="38100" dir="2700000" algn="tl">
                  <a:srgbClr val="000000">
                    <a:alpha val="43137"/>
                  </a:srgbClr>
                </a:outerShdw>
              </a:effectLst>
            </a:rPr>
            <a:t>Por el control de las </a:t>
          </a:r>
          <a:r>
            <a:rPr lang="es-EC" sz="1100" b="1" kern="1200" dirty="0" smtClean="0">
              <a:effectLst>
                <a:outerShdw blurRad="38100" dist="38100" dir="2700000" algn="tl">
                  <a:srgbClr val="000000">
                    <a:alpha val="43137"/>
                  </a:srgbClr>
                </a:outerShdw>
              </a:effectLst>
            </a:rPr>
            <a:t>variables</a:t>
          </a:r>
        </a:p>
        <a:p>
          <a:pPr lvl="0" algn="ctr" defTabSz="488950">
            <a:lnSpc>
              <a:spcPct val="90000"/>
            </a:lnSpc>
            <a:spcBef>
              <a:spcPct val="0"/>
            </a:spcBef>
            <a:spcAft>
              <a:spcPct val="35000"/>
            </a:spcAft>
          </a:pPr>
          <a:r>
            <a:rPr lang="es-EC" sz="1100" b="0" kern="1200" dirty="0" smtClean="0"/>
            <a:t>No experimental  ya que la información por naturaleza ya existe.</a:t>
          </a:r>
          <a:endParaRPr lang="es-EC" sz="1100" b="0" kern="1200" dirty="0"/>
        </a:p>
      </dsp:txBody>
      <dsp:txXfrm>
        <a:off x="1262390" y="1861806"/>
        <a:ext cx="2295254" cy="1377153"/>
      </dsp:txXfrm>
    </dsp:sp>
    <dsp:sp modelId="{314C9BFB-A58B-40AC-94F5-2ACC3B8D0063}">
      <dsp:nvSpPr>
        <dsp:cNvPr id="0" name=""/>
        <dsp:cNvSpPr/>
      </dsp:nvSpPr>
      <dsp:spPr>
        <a:xfrm>
          <a:off x="3787170" y="1861806"/>
          <a:ext cx="2295254" cy="1377153"/>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effectLst>
                <a:outerShdw blurRad="38100" dist="38100" dir="2700000" algn="tl">
                  <a:srgbClr val="000000">
                    <a:alpha val="43137"/>
                  </a:srgbClr>
                </a:outerShdw>
              </a:effectLst>
            </a:rPr>
            <a:t>Por el </a:t>
          </a:r>
          <a:r>
            <a:rPr lang="es-EC" sz="1100" b="1" kern="1200" dirty="0" smtClean="0">
              <a:effectLst>
                <a:outerShdw blurRad="38100" dist="38100" dir="2700000" algn="tl">
                  <a:srgbClr val="000000">
                    <a:alpha val="43137"/>
                  </a:srgbClr>
                </a:outerShdw>
              </a:effectLst>
            </a:rPr>
            <a:t>alcance</a:t>
          </a:r>
        </a:p>
        <a:p>
          <a:pPr lvl="0" algn="ctr" defTabSz="488950">
            <a:lnSpc>
              <a:spcPct val="90000"/>
            </a:lnSpc>
            <a:spcBef>
              <a:spcPct val="0"/>
            </a:spcBef>
            <a:spcAft>
              <a:spcPct val="35000"/>
            </a:spcAft>
          </a:pPr>
          <a:r>
            <a:rPr lang="es-EC" sz="1100" b="0" kern="1200" dirty="0" smtClean="0"/>
            <a:t>Descriptivo: información de las condiciones y efectos del microcrédito.</a:t>
          </a:r>
        </a:p>
        <a:p>
          <a:pPr lvl="0" algn="ctr" defTabSz="488950">
            <a:lnSpc>
              <a:spcPct val="90000"/>
            </a:lnSpc>
            <a:spcBef>
              <a:spcPct val="0"/>
            </a:spcBef>
            <a:spcAft>
              <a:spcPct val="35000"/>
            </a:spcAft>
          </a:pPr>
          <a:r>
            <a:rPr lang="es-EC" sz="1100" b="0" kern="1200" dirty="0" smtClean="0"/>
            <a:t>Correlacional: relación entre el microcrédito y el desarrollo micro empresarial.</a:t>
          </a:r>
        </a:p>
      </dsp:txBody>
      <dsp:txXfrm>
        <a:off x="3787170" y="1861806"/>
        <a:ext cx="2295254" cy="13771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DD15E-B48F-4E6D-A6B5-0216B001F0EB}">
      <dsp:nvSpPr>
        <dsp:cNvPr id="0" name=""/>
        <dsp:cNvSpPr/>
      </dsp:nvSpPr>
      <dsp:spPr>
        <a:xfrm>
          <a:off x="747" y="217092"/>
          <a:ext cx="2719913" cy="135995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s-EC" sz="4200" kern="1200" dirty="0" smtClean="0"/>
            <a:t>Encuesta</a:t>
          </a:r>
          <a:endParaRPr lang="es-EC" sz="4200" kern="1200" dirty="0"/>
        </a:p>
      </dsp:txBody>
      <dsp:txXfrm>
        <a:off x="40579" y="256924"/>
        <a:ext cx="2640249" cy="1280292"/>
      </dsp:txXfrm>
    </dsp:sp>
    <dsp:sp modelId="{10856213-ABB2-4AB7-A910-14249A361C9B}">
      <dsp:nvSpPr>
        <dsp:cNvPr id="0" name=""/>
        <dsp:cNvSpPr/>
      </dsp:nvSpPr>
      <dsp:spPr>
        <a:xfrm>
          <a:off x="272738" y="1577048"/>
          <a:ext cx="271991" cy="1019967"/>
        </a:xfrm>
        <a:custGeom>
          <a:avLst/>
          <a:gdLst/>
          <a:ahLst/>
          <a:cxnLst/>
          <a:rect l="0" t="0" r="0" b="0"/>
          <a:pathLst>
            <a:path>
              <a:moveTo>
                <a:pt x="0" y="0"/>
              </a:moveTo>
              <a:lnTo>
                <a:pt x="0" y="1019967"/>
              </a:lnTo>
              <a:lnTo>
                <a:pt x="271991" y="1019967"/>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6970A0-E24C-4DA3-BA36-60CD5324775A}">
      <dsp:nvSpPr>
        <dsp:cNvPr id="0" name=""/>
        <dsp:cNvSpPr/>
      </dsp:nvSpPr>
      <dsp:spPr>
        <a:xfrm>
          <a:off x="544729" y="1917038"/>
          <a:ext cx="2175930" cy="135995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Microempresarios</a:t>
          </a:r>
          <a:endParaRPr lang="es-EC" sz="1800" kern="1200" dirty="0"/>
        </a:p>
      </dsp:txBody>
      <dsp:txXfrm>
        <a:off x="584561" y="1956870"/>
        <a:ext cx="2096266" cy="1280292"/>
      </dsp:txXfrm>
    </dsp:sp>
    <dsp:sp modelId="{3D23A909-27A5-4712-83A5-135BF8F9FDE3}">
      <dsp:nvSpPr>
        <dsp:cNvPr id="0" name=""/>
        <dsp:cNvSpPr/>
      </dsp:nvSpPr>
      <dsp:spPr>
        <a:xfrm>
          <a:off x="3400639" y="217092"/>
          <a:ext cx="2719913" cy="1359956"/>
        </a:xfrm>
        <a:prstGeom prst="roundRect">
          <a:avLst>
            <a:gd name="adj" fmla="val 10000"/>
          </a:avLst>
        </a:prstGeom>
        <a:solidFill>
          <a:schemeClr val="accent3">
            <a:hueOff val="2452395"/>
            <a:satOff val="-81125"/>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s-EC" sz="4200" kern="1200" dirty="0" smtClean="0"/>
            <a:t>Entrevista</a:t>
          </a:r>
          <a:endParaRPr lang="es-EC" sz="4200" kern="1200" dirty="0"/>
        </a:p>
      </dsp:txBody>
      <dsp:txXfrm>
        <a:off x="3440471" y="256924"/>
        <a:ext cx="2640249" cy="1280292"/>
      </dsp:txXfrm>
    </dsp:sp>
    <dsp:sp modelId="{840D93A4-B221-422E-A310-F811C9244718}">
      <dsp:nvSpPr>
        <dsp:cNvPr id="0" name=""/>
        <dsp:cNvSpPr/>
      </dsp:nvSpPr>
      <dsp:spPr>
        <a:xfrm>
          <a:off x="3672630" y="1577048"/>
          <a:ext cx="271991" cy="1019967"/>
        </a:xfrm>
        <a:custGeom>
          <a:avLst/>
          <a:gdLst/>
          <a:ahLst/>
          <a:cxnLst/>
          <a:rect l="0" t="0" r="0" b="0"/>
          <a:pathLst>
            <a:path>
              <a:moveTo>
                <a:pt x="0" y="0"/>
              </a:moveTo>
              <a:lnTo>
                <a:pt x="0" y="1019967"/>
              </a:lnTo>
              <a:lnTo>
                <a:pt x="271991" y="1019967"/>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AF63E-913E-42EC-A1E5-3D1FD8BE3542}">
      <dsp:nvSpPr>
        <dsp:cNvPr id="0" name=""/>
        <dsp:cNvSpPr/>
      </dsp:nvSpPr>
      <dsp:spPr>
        <a:xfrm>
          <a:off x="3944621" y="1917038"/>
          <a:ext cx="2175930" cy="135995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2452395"/>
              <a:satOff val="-81125"/>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Gerente de la </a:t>
          </a:r>
          <a:r>
            <a:rPr lang="es-EC" sz="1800" kern="1200" dirty="0" err="1" smtClean="0"/>
            <a:t>Coop</a:t>
          </a:r>
          <a:r>
            <a:rPr lang="es-EC" sz="1800" kern="1200" dirty="0" smtClean="0"/>
            <a:t>, Pablo Muñoz Vega</a:t>
          </a:r>
          <a:endParaRPr lang="es-EC" sz="1800" kern="1200" dirty="0"/>
        </a:p>
      </dsp:txBody>
      <dsp:txXfrm>
        <a:off x="3984453" y="1956870"/>
        <a:ext cx="2096266" cy="12802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53B53-F5B0-4FAF-B690-9D994D82412F}">
      <dsp:nvSpPr>
        <dsp:cNvPr id="0" name=""/>
        <dsp:cNvSpPr/>
      </dsp:nvSpPr>
      <dsp:spPr>
        <a:xfrm>
          <a:off x="1785" y="1596826"/>
          <a:ext cx="2175867" cy="870346"/>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Apreciación de la Moneda Dólar</a:t>
          </a:r>
          <a:endParaRPr lang="es-EC" sz="1400" kern="1200" dirty="0"/>
        </a:p>
      </dsp:txBody>
      <dsp:txXfrm>
        <a:off x="436958" y="1596826"/>
        <a:ext cx="1305521" cy="870346"/>
      </dsp:txXfrm>
    </dsp:sp>
    <dsp:sp modelId="{94584C5A-6777-4CEF-98AE-9AA2D5A3038F}">
      <dsp:nvSpPr>
        <dsp:cNvPr id="0" name=""/>
        <dsp:cNvSpPr/>
      </dsp:nvSpPr>
      <dsp:spPr>
        <a:xfrm>
          <a:off x="1960066" y="1596826"/>
          <a:ext cx="2175867" cy="870346"/>
        </a:xfrm>
        <a:prstGeom prst="chevron">
          <a:avLst/>
        </a:prstGeom>
        <a:solidFill>
          <a:schemeClr val="accent3">
            <a:hueOff val="1226198"/>
            <a:satOff val="-40562"/>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Salvaguardias</a:t>
          </a:r>
          <a:endParaRPr lang="es-EC" sz="1400" kern="1200" dirty="0"/>
        </a:p>
      </dsp:txBody>
      <dsp:txXfrm>
        <a:off x="2395239" y="1596826"/>
        <a:ext cx="1305521" cy="870346"/>
      </dsp:txXfrm>
    </dsp:sp>
    <dsp:sp modelId="{C03158F8-83EE-4BC5-BA04-D1F5723060F1}">
      <dsp:nvSpPr>
        <dsp:cNvPr id="0" name=""/>
        <dsp:cNvSpPr/>
      </dsp:nvSpPr>
      <dsp:spPr>
        <a:xfrm>
          <a:off x="3918346" y="1596826"/>
          <a:ext cx="2175867" cy="870346"/>
        </a:xfrm>
        <a:prstGeom prst="chevron">
          <a:avLst/>
        </a:prstGeom>
        <a:solidFill>
          <a:schemeClr val="accent3">
            <a:hueOff val="2452395"/>
            <a:satOff val="-81125"/>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Devaluación del Peso Colombiano</a:t>
          </a:r>
          <a:endParaRPr lang="es-EC" sz="1400" kern="1200" dirty="0"/>
        </a:p>
      </dsp:txBody>
      <dsp:txXfrm>
        <a:off x="4353519" y="1596826"/>
        <a:ext cx="1305521" cy="870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EFA74-4CF7-4DFF-A07C-8BA4BD1E8704}">
      <dsp:nvSpPr>
        <dsp:cNvPr id="0" name=""/>
        <dsp:cNvSpPr/>
      </dsp:nvSpPr>
      <dsp:spPr>
        <a:xfrm rot="5400000">
          <a:off x="1978548" y="1136079"/>
          <a:ext cx="1004764" cy="1143889"/>
        </a:xfrm>
        <a:prstGeom prst="bentUpArrow">
          <a:avLst>
            <a:gd name="adj1" fmla="val 32840"/>
            <a:gd name="adj2" fmla="val 25000"/>
            <a:gd name="adj3" fmla="val 35780"/>
          </a:avLst>
        </a:prstGeom>
        <a:solidFill>
          <a:schemeClr val="accent3">
            <a:tint val="40000"/>
            <a:hueOff val="0"/>
            <a:satOff val="0"/>
            <a:lumOff val="0"/>
            <a:alphaOff val="0"/>
          </a:schemeClr>
        </a:solidFill>
        <a:ln w="9525" cap="flat" cmpd="sng" algn="ctr">
          <a:solidFill>
            <a:schemeClr val="accent3">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16AE16C-659D-43E7-A117-2E3C668C85C7}">
      <dsp:nvSpPr>
        <dsp:cNvPr id="0" name=""/>
        <dsp:cNvSpPr/>
      </dsp:nvSpPr>
      <dsp:spPr>
        <a:xfrm>
          <a:off x="1712346" y="22278"/>
          <a:ext cx="1691432" cy="1183947"/>
        </a:xfrm>
        <a:prstGeom prst="roundRect">
          <a:avLst>
            <a:gd name="adj" fmla="val 1667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Plan Nacional del Buen Vivir</a:t>
          </a:r>
        </a:p>
        <a:p>
          <a:pPr lvl="0" algn="ctr" defTabSz="533400">
            <a:lnSpc>
              <a:spcPct val="90000"/>
            </a:lnSpc>
            <a:spcBef>
              <a:spcPct val="0"/>
            </a:spcBef>
            <a:spcAft>
              <a:spcPct val="35000"/>
            </a:spcAft>
          </a:pPr>
          <a:r>
            <a:rPr lang="es-EC" sz="1200" kern="1200" dirty="0" smtClean="0"/>
            <a:t>ECONOMÍA POPULAR Y SOLIDARIA</a:t>
          </a:r>
        </a:p>
      </dsp:txBody>
      <dsp:txXfrm>
        <a:off x="1770152" y="80084"/>
        <a:ext cx="1575820" cy="1068335"/>
      </dsp:txXfrm>
    </dsp:sp>
    <dsp:sp modelId="{F5AC6554-B36A-4D79-B406-336172DCD6D0}">
      <dsp:nvSpPr>
        <dsp:cNvPr id="0" name=""/>
        <dsp:cNvSpPr/>
      </dsp:nvSpPr>
      <dsp:spPr>
        <a:xfrm>
          <a:off x="3403779" y="135194"/>
          <a:ext cx="1230186" cy="956918"/>
        </a:xfrm>
        <a:prstGeom prst="rect">
          <a:avLst/>
        </a:prstGeom>
        <a:noFill/>
        <a:ln>
          <a:noFill/>
        </a:ln>
        <a:effectLst/>
      </dsp:spPr>
      <dsp:style>
        <a:lnRef idx="0">
          <a:scrgbClr r="0" g="0" b="0"/>
        </a:lnRef>
        <a:fillRef idx="0">
          <a:scrgbClr r="0" g="0" b="0"/>
        </a:fillRef>
        <a:effectRef idx="0">
          <a:scrgbClr r="0" g="0" b="0"/>
        </a:effectRef>
        <a:fontRef idx="minor"/>
      </dsp:style>
    </dsp:sp>
    <dsp:sp modelId="{CE5E4314-C46E-4E04-85A7-9726F097645A}">
      <dsp:nvSpPr>
        <dsp:cNvPr id="0" name=""/>
        <dsp:cNvSpPr/>
      </dsp:nvSpPr>
      <dsp:spPr>
        <a:xfrm rot="5400000">
          <a:off x="3380925" y="2466043"/>
          <a:ext cx="1004764" cy="1143889"/>
        </a:xfrm>
        <a:prstGeom prst="bentUpArrow">
          <a:avLst>
            <a:gd name="adj1" fmla="val 32840"/>
            <a:gd name="adj2" fmla="val 25000"/>
            <a:gd name="adj3" fmla="val 35780"/>
          </a:avLst>
        </a:prstGeom>
        <a:solidFill>
          <a:schemeClr val="accent3">
            <a:tint val="40000"/>
            <a:hueOff val="0"/>
            <a:satOff val="0"/>
            <a:lumOff val="0"/>
            <a:alphaOff val="0"/>
          </a:schemeClr>
        </a:solidFill>
        <a:ln w="9525" cap="flat" cmpd="sng" algn="ctr">
          <a:solidFill>
            <a:schemeClr val="accent3">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FA2206C-B8A4-4FAF-8999-947B88DBBA44}">
      <dsp:nvSpPr>
        <dsp:cNvPr id="0" name=""/>
        <dsp:cNvSpPr/>
      </dsp:nvSpPr>
      <dsp:spPr>
        <a:xfrm>
          <a:off x="3114723" y="1352242"/>
          <a:ext cx="1691432" cy="1183947"/>
        </a:xfrm>
        <a:prstGeom prst="roundRect">
          <a:avLst>
            <a:gd name="adj" fmla="val 1667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Planificación y Desarrollo, Agenda Zonal Zona 1 - Norte</a:t>
          </a:r>
          <a:endParaRPr lang="es-EC" sz="1200" b="1" kern="1200" dirty="0"/>
        </a:p>
      </dsp:txBody>
      <dsp:txXfrm>
        <a:off x="3172529" y="1410048"/>
        <a:ext cx="1575820" cy="1068335"/>
      </dsp:txXfrm>
    </dsp:sp>
    <dsp:sp modelId="{FCA76ABF-A9A7-4AA2-8921-70BE7EBF6CAA}">
      <dsp:nvSpPr>
        <dsp:cNvPr id="0" name=""/>
        <dsp:cNvSpPr/>
      </dsp:nvSpPr>
      <dsp:spPr>
        <a:xfrm>
          <a:off x="4806156" y="1465158"/>
          <a:ext cx="1230186" cy="956918"/>
        </a:xfrm>
        <a:prstGeom prst="rect">
          <a:avLst/>
        </a:prstGeom>
        <a:noFill/>
        <a:ln>
          <a:noFill/>
        </a:ln>
        <a:effectLst/>
      </dsp:spPr>
      <dsp:style>
        <a:lnRef idx="0">
          <a:scrgbClr r="0" g="0" b="0"/>
        </a:lnRef>
        <a:fillRef idx="0">
          <a:scrgbClr r="0" g="0" b="0"/>
        </a:fillRef>
        <a:effectRef idx="0">
          <a:scrgbClr r="0" g="0" b="0"/>
        </a:effectRef>
        <a:fontRef idx="minor"/>
      </dsp:style>
    </dsp:sp>
    <dsp:sp modelId="{F1A3A1A8-5684-48FE-94BA-1A9828C24E20}">
      <dsp:nvSpPr>
        <dsp:cNvPr id="0" name=""/>
        <dsp:cNvSpPr/>
      </dsp:nvSpPr>
      <dsp:spPr>
        <a:xfrm>
          <a:off x="4517100" y="2682206"/>
          <a:ext cx="1691432" cy="1183947"/>
        </a:xfrm>
        <a:prstGeom prst="roundRect">
          <a:avLst>
            <a:gd name="adj" fmla="val 1667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Microcrédito - Desarrollo Micro empresarial</a:t>
          </a:r>
          <a:endParaRPr lang="es-EC" sz="1200" b="1" kern="1200" dirty="0"/>
        </a:p>
      </dsp:txBody>
      <dsp:txXfrm>
        <a:off x="4574906" y="2740012"/>
        <a:ext cx="1575820" cy="1068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F4E7D-E4E5-4332-8679-F9AD013129A2}">
      <dsp:nvSpPr>
        <dsp:cNvPr id="0" name=""/>
        <dsp:cNvSpPr/>
      </dsp:nvSpPr>
      <dsp:spPr>
        <a:xfrm>
          <a:off x="1061196" y="802278"/>
          <a:ext cx="1982978" cy="2432611"/>
        </a:xfrm>
        <a:prstGeom prst="rect">
          <a:avLst/>
        </a:prstGeom>
        <a:solidFill>
          <a:schemeClr val="accent3">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El Microcrédito</a:t>
          </a:r>
          <a:endParaRPr lang="es-EC" sz="1400" kern="1200" dirty="0"/>
        </a:p>
      </dsp:txBody>
      <dsp:txXfrm>
        <a:off x="1378472" y="802278"/>
        <a:ext cx="1665701" cy="2432611"/>
      </dsp:txXfrm>
    </dsp:sp>
    <dsp:sp modelId="{53B3D084-DFF5-41FD-AD6B-7CD4B8613CCF}">
      <dsp:nvSpPr>
        <dsp:cNvPr id="0" name=""/>
        <dsp:cNvSpPr/>
      </dsp:nvSpPr>
      <dsp:spPr>
        <a:xfrm>
          <a:off x="3607" y="273484"/>
          <a:ext cx="1746276" cy="1608790"/>
        </a:xfrm>
        <a:prstGeom prst="ellipse">
          <a:avLst/>
        </a:prstGeom>
        <a:solidFill>
          <a:schemeClr val="accent3">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t>Variable Independiente</a:t>
          </a:r>
          <a:endParaRPr lang="es-EC" sz="1300" kern="1200" dirty="0"/>
        </a:p>
      </dsp:txBody>
      <dsp:txXfrm>
        <a:off x="259343" y="509086"/>
        <a:ext cx="1234804" cy="1137586"/>
      </dsp:txXfrm>
    </dsp:sp>
    <dsp:sp modelId="{4FB81957-9188-4D7C-9514-B6A22ED8C589}">
      <dsp:nvSpPr>
        <dsp:cNvPr id="0" name=""/>
        <dsp:cNvSpPr/>
      </dsp:nvSpPr>
      <dsp:spPr>
        <a:xfrm>
          <a:off x="4790451" y="802278"/>
          <a:ext cx="1982978" cy="2432611"/>
        </a:xfrm>
        <a:prstGeom prst="rect">
          <a:avLst/>
        </a:prstGeom>
        <a:solidFill>
          <a:schemeClr val="accent3">
            <a:alpha val="90000"/>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Desarrollo </a:t>
          </a:r>
          <a:r>
            <a:rPr lang="es-EC" sz="1400" kern="1200" dirty="0" err="1" smtClean="0"/>
            <a:t>Microempresarial</a:t>
          </a:r>
          <a:endParaRPr lang="es-EC" sz="1400" kern="1200" dirty="0"/>
        </a:p>
      </dsp:txBody>
      <dsp:txXfrm>
        <a:off x="5107727" y="802278"/>
        <a:ext cx="1665701" cy="2432611"/>
      </dsp:txXfrm>
    </dsp:sp>
    <dsp:sp modelId="{CB32C0B8-5349-4C3A-8BA5-C7E358079AFC}">
      <dsp:nvSpPr>
        <dsp:cNvPr id="0" name=""/>
        <dsp:cNvSpPr/>
      </dsp:nvSpPr>
      <dsp:spPr>
        <a:xfrm>
          <a:off x="3732862" y="273484"/>
          <a:ext cx="1746276" cy="1608790"/>
        </a:xfrm>
        <a:prstGeom prst="ellipse">
          <a:avLst/>
        </a:prstGeom>
        <a:solidFill>
          <a:schemeClr val="accent3">
            <a:shade val="80000"/>
            <a:hueOff val="-771735"/>
            <a:satOff val="0"/>
            <a:lumOff val="338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t>Variable Dependiente</a:t>
          </a:r>
          <a:endParaRPr lang="es-EC" sz="1300" kern="1200" dirty="0"/>
        </a:p>
      </dsp:txBody>
      <dsp:txXfrm>
        <a:off x="3988598" y="509086"/>
        <a:ext cx="1234804" cy="1137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65E27-1BF1-4A53-B971-A5DDBD2C5590}">
      <dsp:nvSpPr>
        <dsp:cNvPr id="0" name=""/>
        <dsp:cNvSpPr/>
      </dsp:nvSpPr>
      <dsp:spPr>
        <a:xfrm>
          <a:off x="4140459" y="2107537"/>
          <a:ext cx="2863002" cy="315765"/>
        </a:xfrm>
        <a:custGeom>
          <a:avLst/>
          <a:gdLst/>
          <a:ahLst/>
          <a:cxnLst/>
          <a:rect l="0" t="0" r="0" b="0"/>
          <a:pathLst>
            <a:path>
              <a:moveTo>
                <a:pt x="0" y="0"/>
              </a:moveTo>
              <a:lnTo>
                <a:pt x="0" y="157882"/>
              </a:lnTo>
              <a:lnTo>
                <a:pt x="2863002" y="157882"/>
              </a:lnTo>
              <a:lnTo>
                <a:pt x="2863002" y="3157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49D57A-9336-4571-B2B6-5E68847AD998}">
      <dsp:nvSpPr>
        <dsp:cNvPr id="0" name=""/>
        <dsp:cNvSpPr/>
      </dsp:nvSpPr>
      <dsp:spPr>
        <a:xfrm>
          <a:off x="4094739" y="2107537"/>
          <a:ext cx="91440" cy="315765"/>
        </a:xfrm>
        <a:custGeom>
          <a:avLst/>
          <a:gdLst/>
          <a:ahLst/>
          <a:cxnLst/>
          <a:rect l="0" t="0" r="0" b="0"/>
          <a:pathLst>
            <a:path>
              <a:moveTo>
                <a:pt x="45720" y="0"/>
              </a:moveTo>
              <a:lnTo>
                <a:pt x="45720" y="3157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0F713-A9C8-4A7A-9DD0-06CFFA731C82}">
      <dsp:nvSpPr>
        <dsp:cNvPr id="0" name=""/>
        <dsp:cNvSpPr/>
      </dsp:nvSpPr>
      <dsp:spPr>
        <a:xfrm>
          <a:off x="1277457" y="2107537"/>
          <a:ext cx="2863002" cy="315765"/>
        </a:xfrm>
        <a:custGeom>
          <a:avLst/>
          <a:gdLst/>
          <a:ahLst/>
          <a:cxnLst/>
          <a:rect l="0" t="0" r="0" b="0"/>
          <a:pathLst>
            <a:path>
              <a:moveTo>
                <a:pt x="2863002" y="0"/>
              </a:moveTo>
              <a:lnTo>
                <a:pt x="2863002" y="157882"/>
              </a:lnTo>
              <a:lnTo>
                <a:pt x="0" y="157882"/>
              </a:lnTo>
              <a:lnTo>
                <a:pt x="0" y="3157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58188-C338-4B80-B67C-FC652D2B945C}">
      <dsp:nvSpPr>
        <dsp:cNvPr id="0" name=""/>
        <dsp:cNvSpPr/>
      </dsp:nvSpPr>
      <dsp:spPr>
        <a:xfrm>
          <a:off x="3456383" y="1013266"/>
          <a:ext cx="1368152" cy="1094270"/>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222955-D5AF-44F5-B620-E99A9168F9EF}">
      <dsp:nvSpPr>
        <dsp:cNvPr id="0" name=""/>
        <dsp:cNvSpPr/>
      </dsp:nvSpPr>
      <dsp:spPr>
        <a:xfrm>
          <a:off x="3456383" y="1013266"/>
          <a:ext cx="1368152" cy="1094270"/>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A2AE89-CA9C-4951-954E-68FA7C9AB8CC}">
      <dsp:nvSpPr>
        <dsp:cNvPr id="0" name=""/>
        <dsp:cNvSpPr/>
      </dsp:nvSpPr>
      <dsp:spPr>
        <a:xfrm>
          <a:off x="2772307" y="1210235"/>
          <a:ext cx="2736305" cy="70033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Teorías Económicas</a:t>
          </a:r>
          <a:endParaRPr lang="es-EC" sz="1600" kern="1200" dirty="0"/>
        </a:p>
      </dsp:txBody>
      <dsp:txXfrm>
        <a:off x="2772307" y="1210235"/>
        <a:ext cx="2736305" cy="700333"/>
      </dsp:txXfrm>
    </dsp:sp>
    <dsp:sp modelId="{D0004296-6853-4BF1-A47E-D3232BDD871C}">
      <dsp:nvSpPr>
        <dsp:cNvPr id="0" name=""/>
        <dsp:cNvSpPr/>
      </dsp:nvSpPr>
      <dsp:spPr>
        <a:xfrm>
          <a:off x="640648" y="2423303"/>
          <a:ext cx="1273618" cy="1857529"/>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4FEDB-0747-496F-90C6-C9EE3FDF9DD1}">
      <dsp:nvSpPr>
        <dsp:cNvPr id="0" name=""/>
        <dsp:cNvSpPr/>
      </dsp:nvSpPr>
      <dsp:spPr>
        <a:xfrm>
          <a:off x="640648" y="2423303"/>
          <a:ext cx="1273618" cy="1857529"/>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EED645-FC93-4178-9493-4E16AAA03206}">
      <dsp:nvSpPr>
        <dsp:cNvPr id="0" name=""/>
        <dsp:cNvSpPr/>
      </dsp:nvSpPr>
      <dsp:spPr>
        <a:xfrm>
          <a:off x="3839" y="2757658"/>
          <a:ext cx="2547236" cy="118881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dirty="0" smtClean="0"/>
            <a:t>La Teoría del desenvolvimiento económico y el microcrédito (</a:t>
          </a:r>
          <a:r>
            <a:rPr lang="es-EC" sz="1400" b="0" kern="1200" dirty="0" err="1" smtClean="0"/>
            <a:t>Schumpeter</a:t>
          </a:r>
          <a:r>
            <a:rPr lang="es-EC" sz="1400" b="0" kern="1200" dirty="0" smtClean="0"/>
            <a:t>)</a:t>
          </a:r>
          <a:endParaRPr lang="es-EC" sz="1400" b="0" kern="1200" dirty="0"/>
        </a:p>
      </dsp:txBody>
      <dsp:txXfrm>
        <a:off x="3839" y="2757658"/>
        <a:ext cx="2547236" cy="1188818"/>
      </dsp:txXfrm>
    </dsp:sp>
    <dsp:sp modelId="{58F66F89-EB97-435E-B56D-BEA9B0B518CC}">
      <dsp:nvSpPr>
        <dsp:cNvPr id="0" name=""/>
        <dsp:cNvSpPr/>
      </dsp:nvSpPr>
      <dsp:spPr>
        <a:xfrm>
          <a:off x="3503650" y="2423303"/>
          <a:ext cx="1273618" cy="1857529"/>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CC320-B918-44C9-B565-A08575F577B5}">
      <dsp:nvSpPr>
        <dsp:cNvPr id="0" name=""/>
        <dsp:cNvSpPr/>
      </dsp:nvSpPr>
      <dsp:spPr>
        <a:xfrm>
          <a:off x="3503650" y="2423303"/>
          <a:ext cx="1273618" cy="1857529"/>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E060B-308B-47BE-9E3E-160441ABCC8E}">
      <dsp:nvSpPr>
        <dsp:cNvPr id="0" name=""/>
        <dsp:cNvSpPr/>
      </dsp:nvSpPr>
      <dsp:spPr>
        <a:xfrm>
          <a:off x="2866841" y="2757658"/>
          <a:ext cx="2547236" cy="118881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dirty="0" smtClean="0"/>
            <a:t>Teoría Keynesiana que estudia el crédito como elemento dinamizador de la inversión</a:t>
          </a:r>
          <a:endParaRPr lang="es-EC" sz="1400" b="0" kern="1200" dirty="0"/>
        </a:p>
      </dsp:txBody>
      <dsp:txXfrm>
        <a:off x="2866841" y="2757658"/>
        <a:ext cx="2547236" cy="1188818"/>
      </dsp:txXfrm>
    </dsp:sp>
    <dsp:sp modelId="{D41E51FB-9FFA-4217-B1FD-B495D268701E}">
      <dsp:nvSpPr>
        <dsp:cNvPr id="0" name=""/>
        <dsp:cNvSpPr/>
      </dsp:nvSpPr>
      <dsp:spPr>
        <a:xfrm>
          <a:off x="6366653" y="2423303"/>
          <a:ext cx="1273618" cy="1857529"/>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EB571A-4C67-43F9-9959-C4131DB85483}">
      <dsp:nvSpPr>
        <dsp:cNvPr id="0" name=""/>
        <dsp:cNvSpPr/>
      </dsp:nvSpPr>
      <dsp:spPr>
        <a:xfrm>
          <a:off x="6366653" y="2423303"/>
          <a:ext cx="1273618" cy="1857529"/>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6C762-4EA9-4B5A-A1F4-11B427234ED5}">
      <dsp:nvSpPr>
        <dsp:cNvPr id="0" name=""/>
        <dsp:cNvSpPr/>
      </dsp:nvSpPr>
      <dsp:spPr>
        <a:xfrm>
          <a:off x="5729843" y="2757658"/>
          <a:ext cx="2547236" cy="118881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dirty="0" smtClean="0"/>
            <a:t>Teoría de la información y el funcionamiento del mercado del crédito</a:t>
          </a:r>
          <a:endParaRPr lang="es-EC" sz="1400" b="0" kern="1200" dirty="0"/>
        </a:p>
      </dsp:txBody>
      <dsp:txXfrm>
        <a:off x="5729843" y="2757658"/>
        <a:ext cx="2547236" cy="11888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034D3-35C6-4ED6-8165-AAADD48F612D}">
      <dsp:nvSpPr>
        <dsp:cNvPr id="0" name=""/>
        <dsp:cNvSpPr/>
      </dsp:nvSpPr>
      <dsp:spPr>
        <a:xfrm>
          <a:off x="0" y="792498"/>
          <a:ext cx="7489452" cy="12600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A308B-CD37-42C8-9D8F-F6AC3FC435B1}">
      <dsp:nvSpPr>
        <dsp:cNvPr id="0" name=""/>
        <dsp:cNvSpPr/>
      </dsp:nvSpPr>
      <dsp:spPr>
        <a:xfrm>
          <a:off x="374472" y="27192"/>
          <a:ext cx="6682815" cy="1503306"/>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58" tIns="0" rIns="198158" bIns="0" numCol="1" spcCol="1270" anchor="ctr" anchorCtr="0">
          <a:noAutofit/>
        </a:bodyPr>
        <a:lstStyle/>
        <a:p>
          <a:pPr lvl="0" algn="l" defTabSz="800100">
            <a:lnSpc>
              <a:spcPct val="90000"/>
            </a:lnSpc>
            <a:spcBef>
              <a:spcPct val="0"/>
            </a:spcBef>
            <a:spcAft>
              <a:spcPct val="35000"/>
            </a:spcAft>
          </a:pPr>
          <a:r>
            <a:rPr lang="es-EC" sz="1800" kern="1200" dirty="0" smtClean="0"/>
            <a:t>Revista Economía, Sociedad y Territorio (2007) «El Crecimiento Económico, información asimétrica en mercados financieros y microcréditos». </a:t>
          </a:r>
        </a:p>
      </dsp:txBody>
      <dsp:txXfrm>
        <a:off x="447857" y="100577"/>
        <a:ext cx="6536045" cy="1356536"/>
      </dsp:txXfrm>
    </dsp:sp>
    <dsp:sp modelId="{23E757E3-58D9-4166-8655-2CD09279CD28}">
      <dsp:nvSpPr>
        <dsp:cNvPr id="0" name=""/>
        <dsp:cNvSpPr/>
      </dsp:nvSpPr>
      <dsp:spPr>
        <a:xfrm>
          <a:off x="0" y="3060498"/>
          <a:ext cx="7489452" cy="12600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69C439-90E7-44A3-9889-22E98653C1B4}">
      <dsp:nvSpPr>
        <dsp:cNvPr id="0" name=""/>
        <dsp:cNvSpPr/>
      </dsp:nvSpPr>
      <dsp:spPr>
        <a:xfrm>
          <a:off x="374472" y="2322498"/>
          <a:ext cx="6249775" cy="147600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58" tIns="0" rIns="198158" bIns="0" numCol="1" spcCol="1270" anchor="ctr" anchorCtr="0">
          <a:noAutofit/>
        </a:bodyPr>
        <a:lstStyle/>
        <a:p>
          <a:pPr lvl="0" algn="l" defTabSz="800100">
            <a:lnSpc>
              <a:spcPct val="90000"/>
            </a:lnSpc>
            <a:spcBef>
              <a:spcPct val="0"/>
            </a:spcBef>
            <a:spcAft>
              <a:spcPct val="35000"/>
            </a:spcAft>
          </a:pPr>
          <a:r>
            <a:rPr lang="es-EC" sz="1800" kern="1200" dirty="0" smtClean="0"/>
            <a:t>Revista Ciencias Estratégicas. (2012) «El Microcrédito como alternativa de crecimiento de la economía de Colombia».</a:t>
          </a:r>
          <a:endParaRPr lang="es-EC" sz="1800" kern="1200" dirty="0"/>
        </a:p>
      </dsp:txBody>
      <dsp:txXfrm>
        <a:off x="446524" y="2394550"/>
        <a:ext cx="6105671" cy="13318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8FA51-D6F9-407F-B6C9-719073F3A574}">
      <dsp:nvSpPr>
        <dsp:cNvPr id="0" name=""/>
        <dsp:cNvSpPr/>
      </dsp:nvSpPr>
      <dsp:spPr>
        <a:xfrm>
          <a:off x="0" y="953373"/>
          <a:ext cx="8229600" cy="8568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DFFA50-B16D-4728-A027-7614A43ED77A}">
      <dsp:nvSpPr>
        <dsp:cNvPr id="0" name=""/>
        <dsp:cNvSpPr/>
      </dsp:nvSpPr>
      <dsp:spPr>
        <a:xfrm>
          <a:off x="411480" y="97635"/>
          <a:ext cx="7241858" cy="145100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s-EC" sz="1800" kern="1200" dirty="0" smtClean="0"/>
            <a:t>Revista de Economía Pública, Social y Cooperativa, (2011) «Los microcréditos como herramienta de desarrollo teórico y propuesta piloto para un sector del continente africano». </a:t>
          </a:r>
          <a:endParaRPr lang="es-EC" sz="1800" kern="1200" dirty="0"/>
        </a:p>
      </dsp:txBody>
      <dsp:txXfrm>
        <a:off x="482312" y="168467"/>
        <a:ext cx="7100194" cy="1309336"/>
      </dsp:txXfrm>
    </dsp:sp>
    <dsp:sp modelId="{AD968C6B-98BE-43A8-ADAB-D9B102AEF97C}">
      <dsp:nvSpPr>
        <dsp:cNvPr id="0" name=""/>
        <dsp:cNvSpPr/>
      </dsp:nvSpPr>
      <dsp:spPr>
        <a:xfrm>
          <a:off x="0" y="2942933"/>
          <a:ext cx="8229600" cy="8568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72984-1EBE-4BAC-BBB4-4ACA488F9BDC}">
      <dsp:nvSpPr>
        <dsp:cNvPr id="0" name=""/>
        <dsp:cNvSpPr/>
      </dsp:nvSpPr>
      <dsp:spPr>
        <a:xfrm>
          <a:off x="411480" y="2087195"/>
          <a:ext cx="7241858" cy="145100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s-EC" sz="1800" kern="1200" dirty="0" smtClean="0"/>
            <a:t>Revista </a:t>
          </a:r>
          <a:r>
            <a:rPr lang="es-EC" sz="1800" kern="1200" dirty="0" err="1" smtClean="0"/>
            <a:t>Scielo</a:t>
          </a:r>
          <a:r>
            <a:rPr lang="es-EC" sz="1800" kern="1200" dirty="0" smtClean="0"/>
            <a:t> (2012) «El racionamiento del crédito bajo la perspectiva de la nueva economía keynesiana». </a:t>
          </a:r>
        </a:p>
      </dsp:txBody>
      <dsp:txXfrm>
        <a:off x="482312" y="2158027"/>
        <a:ext cx="7100194" cy="1309336"/>
      </dsp:txXfrm>
    </dsp:sp>
    <dsp:sp modelId="{42555D55-D6AD-4BA3-A949-C206E70C1C1D}">
      <dsp:nvSpPr>
        <dsp:cNvPr id="0" name=""/>
        <dsp:cNvSpPr/>
      </dsp:nvSpPr>
      <dsp:spPr>
        <a:xfrm>
          <a:off x="0" y="4932493"/>
          <a:ext cx="8229600" cy="85680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97B6A4-4E79-45A0-8DB7-6C464DDAFDFE}">
      <dsp:nvSpPr>
        <dsp:cNvPr id="0" name=""/>
        <dsp:cNvSpPr/>
      </dsp:nvSpPr>
      <dsp:spPr>
        <a:xfrm>
          <a:off x="411480" y="4076756"/>
          <a:ext cx="7241858" cy="145100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s-EC" sz="1800" kern="1200" dirty="0" smtClean="0"/>
            <a:t>Revista Ciencia y Tecnología (2017) «Análisis de los microcréditos de las MIPYES en un sector de la ciudad de Guayaquil». </a:t>
          </a:r>
          <a:endParaRPr lang="es-EC" sz="1800" kern="1200" dirty="0"/>
        </a:p>
      </dsp:txBody>
      <dsp:txXfrm>
        <a:off x="482312" y="4147588"/>
        <a:ext cx="7100194" cy="13093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F9356-DF62-49A6-BE1F-236292FB0676}">
      <dsp:nvSpPr>
        <dsp:cNvPr id="0" name=""/>
        <dsp:cNvSpPr/>
      </dsp:nvSpPr>
      <dsp:spPr>
        <a:xfrm>
          <a:off x="675" y="587418"/>
          <a:ext cx="3397877" cy="849469"/>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b="1" kern="1200" dirty="0" smtClean="0"/>
            <a:t>Cooperativas de Ahorro y Crédito en el Ecuador</a:t>
          </a:r>
          <a:endParaRPr lang="es-EC" sz="2200" kern="1200" dirty="0"/>
        </a:p>
      </dsp:txBody>
      <dsp:txXfrm>
        <a:off x="25555" y="612298"/>
        <a:ext cx="3348117" cy="799709"/>
      </dsp:txXfrm>
    </dsp:sp>
    <dsp:sp modelId="{0A3C37F8-D79C-435E-B950-1738E5937883}">
      <dsp:nvSpPr>
        <dsp:cNvPr id="0" name=""/>
        <dsp:cNvSpPr/>
      </dsp:nvSpPr>
      <dsp:spPr>
        <a:xfrm rot="5400000">
          <a:off x="1625285" y="1511216"/>
          <a:ext cx="148657" cy="148657"/>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4AD400-2924-453D-80D3-431252E23A48}">
      <dsp:nvSpPr>
        <dsp:cNvPr id="0" name=""/>
        <dsp:cNvSpPr/>
      </dsp:nvSpPr>
      <dsp:spPr>
        <a:xfrm>
          <a:off x="675" y="1734202"/>
          <a:ext cx="3397877" cy="2286890"/>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t>“Organizaciones formadas por personas naturales o jurídicas que se unen voluntariamente con el objeto de realizar actividades de intermediación financiera y de responsabilidad social con sus socios y, previa autorización de la Superintendencia de Economía popular y Solidaria”.</a:t>
          </a:r>
          <a:endParaRPr lang="es-EC" sz="1400" kern="1200" dirty="0"/>
        </a:p>
      </dsp:txBody>
      <dsp:txXfrm>
        <a:off x="67656" y="1801183"/>
        <a:ext cx="3263915" cy="2152928"/>
      </dsp:txXfrm>
    </dsp:sp>
    <dsp:sp modelId="{65D4E286-503D-4CAD-BE2F-52EE6C7575E2}">
      <dsp:nvSpPr>
        <dsp:cNvPr id="0" name=""/>
        <dsp:cNvSpPr/>
      </dsp:nvSpPr>
      <dsp:spPr>
        <a:xfrm>
          <a:off x="3874255" y="587418"/>
          <a:ext cx="3397877" cy="849469"/>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b="1" kern="1200" dirty="0" smtClean="0"/>
            <a:t>Gestión Financiera</a:t>
          </a:r>
          <a:endParaRPr lang="es-EC" sz="2200" kern="1200" dirty="0"/>
        </a:p>
      </dsp:txBody>
      <dsp:txXfrm>
        <a:off x="3899135" y="612298"/>
        <a:ext cx="3348117" cy="799709"/>
      </dsp:txXfrm>
    </dsp:sp>
    <dsp:sp modelId="{232265D2-7D98-4AA2-AEA4-DCEB5F7F88E4}">
      <dsp:nvSpPr>
        <dsp:cNvPr id="0" name=""/>
        <dsp:cNvSpPr/>
      </dsp:nvSpPr>
      <dsp:spPr>
        <a:xfrm rot="5400000">
          <a:off x="5498865" y="1511216"/>
          <a:ext cx="148657" cy="148657"/>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A552F2-3FC7-4771-924B-50884722F27F}">
      <dsp:nvSpPr>
        <dsp:cNvPr id="0" name=""/>
        <dsp:cNvSpPr/>
      </dsp:nvSpPr>
      <dsp:spPr>
        <a:xfrm>
          <a:off x="3874255" y="1734202"/>
          <a:ext cx="3397877" cy="1498302"/>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t>“Las finanzas afectan las decisiones individuales de cuánto dinero gastar de los ingresos, cuánto ahorrar y cómo convertir los ahorros en inversión” </a:t>
          </a:r>
          <a:endParaRPr lang="es-EC" sz="1400" kern="1200" dirty="0"/>
        </a:p>
      </dsp:txBody>
      <dsp:txXfrm>
        <a:off x="3918139" y="1778086"/>
        <a:ext cx="3310109" cy="14105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39ADA-22EB-47C1-AC50-573E33B89375}">
      <dsp:nvSpPr>
        <dsp:cNvPr id="0" name=""/>
        <dsp:cNvSpPr/>
      </dsp:nvSpPr>
      <dsp:spPr>
        <a:xfrm>
          <a:off x="3994" y="386512"/>
          <a:ext cx="3395064" cy="848766"/>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s-EC" sz="3500" b="1" kern="1200" dirty="0" smtClean="0"/>
            <a:t>El Crédito</a:t>
          </a:r>
          <a:endParaRPr lang="es-EC" sz="3500" kern="1200" dirty="0"/>
        </a:p>
      </dsp:txBody>
      <dsp:txXfrm>
        <a:off x="28854" y="411372"/>
        <a:ext cx="3345344" cy="799046"/>
      </dsp:txXfrm>
    </dsp:sp>
    <dsp:sp modelId="{B09A6993-1ACE-4597-B636-51E2AEF2B2B4}">
      <dsp:nvSpPr>
        <dsp:cNvPr id="0" name=""/>
        <dsp:cNvSpPr/>
      </dsp:nvSpPr>
      <dsp:spPr>
        <a:xfrm rot="5400000">
          <a:off x="1627260" y="1309546"/>
          <a:ext cx="148534" cy="148534"/>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40EB8D-9F6C-41D7-8AF9-41ADAE6168E0}">
      <dsp:nvSpPr>
        <dsp:cNvPr id="0" name=""/>
        <dsp:cNvSpPr/>
      </dsp:nvSpPr>
      <dsp:spPr>
        <a:xfrm>
          <a:off x="3994" y="1532347"/>
          <a:ext cx="3395064" cy="2157843"/>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t>“Un crédito es un contrato por el que una entidad financiera pone dinero a disposición del cliente (acreditado o prestatario) hasta un límite señalado y por un plazo determinado percibiendo periódicamente los intereses de las cantidades dispuestas y las comisiones fijadas”</a:t>
          </a:r>
          <a:endParaRPr lang="es-EC" sz="1400" kern="1200" dirty="0"/>
        </a:p>
      </dsp:txBody>
      <dsp:txXfrm>
        <a:off x="67195" y="1595548"/>
        <a:ext cx="3268662" cy="2031441"/>
      </dsp:txXfrm>
    </dsp:sp>
    <dsp:sp modelId="{6561B580-062D-444B-985C-2F20985F7CA2}">
      <dsp:nvSpPr>
        <dsp:cNvPr id="0" name=""/>
        <dsp:cNvSpPr/>
      </dsp:nvSpPr>
      <dsp:spPr>
        <a:xfrm>
          <a:off x="3874368" y="386512"/>
          <a:ext cx="3395064" cy="848766"/>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s-EC" sz="3500" b="1" kern="1200" dirty="0" smtClean="0"/>
            <a:t>El Microcrédito</a:t>
          </a:r>
          <a:endParaRPr lang="es-EC" sz="3500" kern="1200" dirty="0"/>
        </a:p>
      </dsp:txBody>
      <dsp:txXfrm>
        <a:off x="3899228" y="411372"/>
        <a:ext cx="3345344" cy="799046"/>
      </dsp:txXfrm>
    </dsp:sp>
    <dsp:sp modelId="{D9D60578-450C-4A6F-98D2-B564FE07A164}">
      <dsp:nvSpPr>
        <dsp:cNvPr id="0" name=""/>
        <dsp:cNvSpPr/>
      </dsp:nvSpPr>
      <dsp:spPr>
        <a:xfrm rot="5400000">
          <a:off x="5497633" y="1309546"/>
          <a:ext cx="148534" cy="148534"/>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9B85CB-DA83-42FF-9289-B91C1573E336}">
      <dsp:nvSpPr>
        <dsp:cNvPr id="0" name=""/>
        <dsp:cNvSpPr/>
      </dsp:nvSpPr>
      <dsp:spPr>
        <a:xfrm>
          <a:off x="3874368" y="1532347"/>
          <a:ext cx="3395064" cy="2977683"/>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s-EC" sz="1200" kern="1200" dirty="0" smtClean="0"/>
            <a:t>Microcrédito es todo crédito concedido a un prestatario o persona natural o legal o grupo de personas con una garantía solidaria destinada para financiar las actividades en pequeña escala en la producción, comercio o servicios, cuya fuente principal de pago es el producto de las ventas o ingresos generados por tales actividades, como se verifica por la institución prestataria… Los balances y los estados de pérdidas y ganancias no son un requisito para los microempresarios a menos que el monto original del préstamo exceda los USD 20.000.</a:t>
          </a:r>
          <a:endParaRPr lang="es-EC" sz="1200" kern="1200" dirty="0"/>
        </a:p>
      </dsp:txBody>
      <dsp:txXfrm>
        <a:off x="3961581" y="1619560"/>
        <a:ext cx="3220638" cy="2803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EC7AE-20C4-4A91-84DE-EF59F1F31D5B}">
      <dsp:nvSpPr>
        <dsp:cNvPr id="0" name=""/>
        <dsp:cNvSpPr/>
      </dsp:nvSpPr>
      <dsp:spPr>
        <a:xfrm>
          <a:off x="99004" y="226806"/>
          <a:ext cx="2926820" cy="904143"/>
        </a:xfrm>
        <a:prstGeom prst="roundRect">
          <a:avLst>
            <a:gd name="adj" fmla="val 10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La microempresa</a:t>
          </a:r>
          <a:endParaRPr lang="es-EC" sz="1800" kern="1200" dirty="0"/>
        </a:p>
      </dsp:txBody>
      <dsp:txXfrm>
        <a:off x="125485" y="253287"/>
        <a:ext cx="2873858" cy="851181"/>
      </dsp:txXfrm>
    </dsp:sp>
    <dsp:sp modelId="{D414AE86-F8C3-42CA-B0CB-77A8406D2C29}">
      <dsp:nvSpPr>
        <dsp:cNvPr id="0" name=""/>
        <dsp:cNvSpPr/>
      </dsp:nvSpPr>
      <dsp:spPr>
        <a:xfrm rot="5400000">
          <a:off x="1483302" y="1210062"/>
          <a:ext cx="158225" cy="158225"/>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10A5F9-73DD-4028-BF34-0605552BFAD8}">
      <dsp:nvSpPr>
        <dsp:cNvPr id="0" name=""/>
        <dsp:cNvSpPr/>
      </dsp:nvSpPr>
      <dsp:spPr>
        <a:xfrm>
          <a:off x="2712" y="1447400"/>
          <a:ext cx="3119403" cy="3155930"/>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t>“Una unidad económica de producción y decisiones que mediante la organización y coordinación de una serie de factores (capital y trabajo) persiguen obtener un beneficios produciendo y comercializando productos o prestando servicios en el mercado”.</a:t>
          </a:r>
          <a:endParaRPr lang="es-EC" sz="1400" kern="1200" dirty="0"/>
        </a:p>
      </dsp:txBody>
      <dsp:txXfrm>
        <a:off x="94076" y="1538764"/>
        <a:ext cx="2936675" cy="2973202"/>
      </dsp:txXfrm>
    </dsp:sp>
    <dsp:sp modelId="{8B19917A-B665-4848-AF7C-1D2FB049781D}">
      <dsp:nvSpPr>
        <dsp:cNvPr id="0" name=""/>
        <dsp:cNvSpPr/>
      </dsp:nvSpPr>
      <dsp:spPr>
        <a:xfrm>
          <a:off x="3817944" y="226806"/>
          <a:ext cx="3766697" cy="904143"/>
        </a:xfrm>
        <a:prstGeom prst="roundRect">
          <a:avLst>
            <a:gd name="adj" fmla="val 10000"/>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s-EC" sz="1800" b="1" kern="1200" dirty="0" smtClean="0"/>
            <a:t>Clasificación de la microempresa:</a:t>
          </a:r>
          <a:endParaRPr lang="es-EC" sz="1800" kern="1200" dirty="0" smtClean="0"/>
        </a:p>
      </dsp:txBody>
      <dsp:txXfrm>
        <a:off x="3844425" y="253287"/>
        <a:ext cx="3713735" cy="851181"/>
      </dsp:txXfrm>
    </dsp:sp>
    <dsp:sp modelId="{242B96BD-B0D9-45E8-8314-505C1C9201AB}">
      <dsp:nvSpPr>
        <dsp:cNvPr id="0" name=""/>
        <dsp:cNvSpPr/>
      </dsp:nvSpPr>
      <dsp:spPr>
        <a:xfrm rot="5400000">
          <a:off x="5622181" y="1210062"/>
          <a:ext cx="158225" cy="158225"/>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61C499-2222-4635-BD57-BA9A19548CE9}">
      <dsp:nvSpPr>
        <dsp:cNvPr id="0" name=""/>
        <dsp:cNvSpPr/>
      </dsp:nvSpPr>
      <dsp:spPr>
        <a:xfrm>
          <a:off x="3639756" y="1447400"/>
          <a:ext cx="4123074" cy="1041075"/>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s-EC" sz="1800" b="1" kern="1200" dirty="0" smtClean="0"/>
            <a:t>a) De subsistencia. </a:t>
          </a:r>
          <a:endParaRPr lang="es-EC" sz="1800" b="1" kern="1200" dirty="0"/>
        </a:p>
      </dsp:txBody>
      <dsp:txXfrm>
        <a:off x="3670248" y="1477892"/>
        <a:ext cx="4062090" cy="980091"/>
      </dsp:txXfrm>
    </dsp:sp>
    <dsp:sp modelId="{4158E36E-52A2-42D9-9019-DFA7A16D4F64}">
      <dsp:nvSpPr>
        <dsp:cNvPr id="0" name=""/>
        <dsp:cNvSpPr/>
      </dsp:nvSpPr>
      <dsp:spPr>
        <a:xfrm rot="5400000">
          <a:off x="5622181" y="2567588"/>
          <a:ext cx="158225" cy="158225"/>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DC295E-9655-4B1B-BFC2-F7CD5E391D9A}">
      <dsp:nvSpPr>
        <dsp:cNvPr id="0" name=""/>
        <dsp:cNvSpPr/>
      </dsp:nvSpPr>
      <dsp:spPr>
        <a:xfrm>
          <a:off x="3628436" y="2804926"/>
          <a:ext cx="4145714" cy="1019114"/>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s-EC" sz="1800" b="1" kern="1200" dirty="0" smtClean="0"/>
            <a:t>b) De acumulación simple. </a:t>
          </a:r>
          <a:endParaRPr lang="es-EC" sz="1800" b="1" kern="1200" dirty="0"/>
        </a:p>
      </dsp:txBody>
      <dsp:txXfrm>
        <a:off x="3658285" y="2834775"/>
        <a:ext cx="4086016" cy="959416"/>
      </dsp:txXfrm>
    </dsp:sp>
    <dsp:sp modelId="{6307C660-0416-4BFA-9F28-73CE655E9834}">
      <dsp:nvSpPr>
        <dsp:cNvPr id="0" name=""/>
        <dsp:cNvSpPr/>
      </dsp:nvSpPr>
      <dsp:spPr>
        <a:xfrm rot="5400000">
          <a:off x="5622181" y="3903153"/>
          <a:ext cx="158225" cy="158225"/>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C3B72E-85C9-453A-A8A0-7FC3F4B81B14}">
      <dsp:nvSpPr>
        <dsp:cNvPr id="0" name=""/>
        <dsp:cNvSpPr/>
      </dsp:nvSpPr>
      <dsp:spPr>
        <a:xfrm>
          <a:off x="3634385" y="4140490"/>
          <a:ext cx="4133816" cy="961294"/>
        </a:xfrm>
        <a:prstGeom prst="roundRect">
          <a:avLst>
            <a:gd name="adj" fmla="val 10000"/>
          </a:avLst>
        </a:prstGeom>
        <a:solidFill>
          <a:schemeClr val="lt1">
            <a:alpha val="90000"/>
            <a:tint val="40000"/>
            <a:hueOff val="0"/>
            <a:satOff val="0"/>
            <a:lumOff val="0"/>
            <a:alphaOff val="0"/>
          </a:schemeClr>
        </a:solidFill>
        <a:ln w="158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s-EC" sz="1800" b="1" kern="1200" dirty="0" smtClean="0"/>
            <a:t>c) De acumulación ampliada. </a:t>
          </a:r>
          <a:endParaRPr lang="es-EC" sz="1800" b="1" kern="1200" dirty="0"/>
        </a:p>
      </dsp:txBody>
      <dsp:txXfrm>
        <a:off x="3662540" y="4168645"/>
        <a:ext cx="4077506" cy="90498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AB58B4-DE99-489D-8229-EE6C11AE4275}" type="datetimeFigureOut">
              <a:rPr lang="es-EC" smtClean="0"/>
              <a:t>22/02/2018</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D7ACD1-77A7-4F25-B780-27330DFCF650}" type="slidenum">
              <a:rPr lang="es-EC" smtClean="0"/>
              <a:t>‹Nº›</a:t>
            </a:fld>
            <a:endParaRPr lang="es-EC"/>
          </a:p>
        </p:txBody>
      </p:sp>
    </p:spTree>
    <p:extLst>
      <p:ext uri="{BB962C8B-B14F-4D97-AF65-F5344CB8AC3E}">
        <p14:creationId xmlns:p14="http://schemas.microsoft.com/office/powerpoint/2010/main" val="60615135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AB3F4-1691-407F-9691-9A39A37C8051}" type="datetimeFigureOut">
              <a:rPr lang="es-EC" smtClean="0"/>
              <a:t>22/02/2018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E6AD8-56C1-482E-BD69-07A0C93B2E23}" type="slidenum">
              <a:rPr lang="es-EC" smtClean="0"/>
              <a:t>‹Nº›</a:t>
            </a:fld>
            <a:endParaRPr lang="es-EC"/>
          </a:p>
        </p:txBody>
      </p:sp>
    </p:spTree>
    <p:extLst>
      <p:ext uri="{BB962C8B-B14F-4D97-AF65-F5344CB8AC3E}">
        <p14:creationId xmlns:p14="http://schemas.microsoft.com/office/powerpoint/2010/main" val="396100549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B81E6AD8-56C1-482E-BD69-07A0C93B2E23}" type="slidenum">
              <a:rPr lang="es-EC" smtClean="0"/>
              <a:t>1</a:t>
            </a:fld>
            <a:endParaRPr lang="es-EC"/>
          </a:p>
        </p:txBody>
      </p:sp>
      <p:sp>
        <p:nvSpPr>
          <p:cNvPr id="5" name="4 Marcador de encabezado"/>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262386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B81E6AD8-56C1-482E-BD69-07A0C93B2E23}" type="slidenum">
              <a:rPr lang="es-EC" smtClean="0"/>
              <a:t>3</a:t>
            </a:fld>
            <a:endParaRPr lang="es-EC"/>
          </a:p>
        </p:txBody>
      </p:sp>
    </p:spTree>
    <p:extLst>
      <p:ext uri="{BB962C8B-B14F-4D97-AF65-F5344CB8AC3E}">
        <p14:creationId xmlns:p14="http://schemas.microsoft.com/office/powerpoint/2010/main" val="119530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5FCA88B-6C95-4CAC-8860-E0056072B898}" type="datetime1">
              <a:rPr lang="es-EC" smtClean="0"/>
              <a:t>22/02/2018</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BD7B71E-B234-4669-BE96-DE506D1A5EF8}" type="slidenum">
              <a:rPr lang="es-EC" smtClean="0"/>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30957DD-6298-4931-800F-59AA28660741}" type="datetime1">
              <a:rPr lang="es-EC" smtClean="0"/>
              <a:t>22/02/2018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BD7B71E-B234-4669-BE96-DE506D1A5EF8}"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EAC2748-DC1A-45C9-B028-40FE004953E4}" type="datetime1">
              <a:rPr lang="es-EC" smtClean="0"/>
              <a:t>22/02/2018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BD7B71E-B234-4669-BE96-DE506D1A5EF8}"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7BE2DD-280C-4978-90C1-D718BF1CCEBC}" type="datetime1">
              <a:rPr lang="es-EC" smtClean="0"/>
              <a:t>22/02/2018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BD7B71E-B234-4669-BE96-DE506D1A5EF8}"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00075A5-7DFD-410A-A15A-EBFCC79B831B}" type="datetime1">
              <a:rPr lang="es-EC" smtClean="0"/>
              <a:t>22/02/2018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BD7B71E-B234-4669-BE96-DE506D1A5EF8}"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1053C512-CD7E-47C1-BAC9-A4253B4BD9C0}" type="datetime1">
              <a:rPr lang="es-EC" smtClean="0"/>
              <a:t>22/02/2018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BD7B71E-B234-4669-BE96-DE506D1A5EF8}" type="slidenum">
              <a:rPr lang="es-EC" smtClean="0"/>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03C77D4-ACD9-4619-8E96-41683D3A6C89}" type="datetime1">
              <a:rPr lang="es-EC" smtClean="0"/>
              <a:t>22/02/2018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BD7B71E-B234-4669-BE96-DE506D1A5EF8}"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511797C-B53E-4E06-92CD-6F8BF96E9DED}" type="datetime1">
              <a:rPr lang="es-EC" smtClean="0"/>
              <a:t>22/02/2018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BD7B71E-B234-4669-BE96-DE506D1A5EF8}"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D81D5-E9DC-435C-A260-289A47BB0B6A}" type="datetime1">
              <a:rPr lang="es-EC" smtClean="0"/>
              <a:t>22/02/2018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BD7B71E-B234-4669-BE96-DE506D1A5EF8}"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AA615C8-8BA7-4FAF-A349-0CB90F10ABFF}" type="datetime1">
              <a:rPr lang="es-EC" smtClean="0"/>
              <a:t>22/02/2018</a:t>
            </a:fld>
            <a:endParaRPr lang="es-EC"/>
          </a:p>
        </p:txBody>
      </p:sp>
      <p:sp>
        <p:nvSpPr>
          <p:cNvPr id="7" name="Slide Number Placeholder 6"/>
          <p:cNvSpPr>
            <a:spLocks noGrp="1"/>
          </p:cNvSpPr>
          <p:nvPr>
            <p:ph type="sldNum" sz="quarter" idx="12"/>
          </p:nvPr>
        </p:nvSpPr>
        <p:spPr/>
        <p:txBody>
          <a:bodyPr/>
          <a:lstStyle/>
          <a:p>
            <a:fld id="{6BD7B71E-B234-4669-BE96-DE506D1A5EF8}" type="slidenum">
              <a:rPr lang="es-EC" smtClean="0"/>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2C3E20-A348-4E99-9724-267F1B59CED7}" type="datetime1">
              <a:rPr lang="es-EC" smtClean="0"/>
              <a:t>22/02/2018</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6BD7B71E-B234-4669-BE96-DE506D1A5EF8}"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B927344-86FA-46F6-B966-EC52121B1BBE}" type="datetime1">
              <a:rPr lang="es-EC" smtClean="0"/>
              <a:t>22/02/2018</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BD7B71E-B234-4669-BE96-DE506D1A5EF8}"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pn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323528" y="-4544"/>
            <a:ext cx="4032448" cy="2281415"/>
          </a:xfrm>
        </p:spPr>
        <p:txBody>
          <a:bodyPr>
            <a:normAutofit/>
          </a:bodyPr>
          <a:lstStyle/>
          <a:p>
            <a:pPr algn="r"/>
            <a:r>
              <a:rPr lang="es-EC" sz="4000" b="1" dirty="0" smtClean="0">
                <a:solidFill>
                  <a:schemeClr val="bg1"/>
                </a:solidFill>
              </a:rPr>
              <a:t>UNIVERSIDAD DE LAS FUERZAS ARMADAS</a:t>
            </a:r>
            <a:endParaRPr lang="es-EC" sz="4000" b="1" dirty="0">
              <a:solidFill>
                <a:schemeClr val="bg1"/>
              </a:solidFill>
            </a:endParaRPr>
          </a:p>
        </p:txBody>
      </p:sp>
      <p:sp>
        <p:nvSpPr>
          <p:cNvPr id="3" name="2 Subtítulo"/>
          <p:cNvSpPr>
            <a:spLocks noGrp="1"/>
          </p:cNvSpPr>
          <p:nvPr>
            <p:ph type="subTitle" idx="1"/>
          </p:nvPr>
        </p:nvSpPr>
        <p:spPr>
          <a:xfrm>
            <a:off x="4499992" y="2276872"/>
            <a:ext cx="3592488" cy="2520280"/>
          </a:xfrm>
        </p:spPr>
        <p:txBody>
          <a:bodyPr>
            <a:noAutofit/>
          </a:bodyPr>
          <a:lstStyle/>
          <a:p>
            <a:pPr algn="r"/>
            <a:endParaRPr lang="es-EC" sz="2400" b="1" dirty="0" smtClean="0"/>
          </a:p>
          <a:p>
            <a:pPr algn="r"/>
            <a:r>
              <a:rPr lang="es-EC" sz="2400" b="1" dirty="0" smtClean="0"/>
              <a:t>TRABAJO DE TITULACIÓN, PREVIO A LA OBTENCIÓN DEL TÍTULO DE INGENIERA EN FINANZAS Y AUDITORÍA</a:t>
            </a:r>
          </a:p>
        </p:txBody>
      </p:sp>
      <p:sp>
        <p:nvSpPr>
          <p:cNvPr id="5" name="4 Marcador de número de diapositiva"/>
          <p:cNvSpPr>
            <a:spLocks noGrp="1"/>
          </p:cNvSpPr>
          <p:nvPr>
            <p:ph type="sldNum" sz="quarter" idx="12"/>
          </p:nvPr>
        </p:nvSpPr>
        <p:spPr/>
        <p:txBody>
          <a:bodyPr/>
          <a:lstStyle/>
          <a:p>
            <a:fld id="{6BD7B71E-B234-4669-BE96-DE506D1A5EF8}" type="slidenum">
              <a:rPr lang="es-EC" smtClean="0"/>
              <a:t>1</a:t>
            </a:fld>
            <a:endParaRPr lang="es-EC" dirty="0"/>
          </a:p>
        </p:txBody>
      </p:sp>
      <p:sp>
        <p:nvSpPr>
          <p:cNvPr id="4" name="3 CuadroTexto"/>
          <p:cNvSpPr txBox="1"/>
          <p:nvPr/>
        </p:nvSpPr>
        <p:spPr>
          <a:xfrm>
            <a:off x="40176" y="5517232"/>
            <a:ext cx="5184576" cy="1938992"/>
          </a:xfrm>
          <a:prstGeom prst="rect">
            <a:avLst/>
          </a:prstGeom>
          <a:noFill/>
        </p:spPr>
        <p:txBody>
          <a:bodyPr wrap="square" rtlCol="0">
            <a:spAutoFit/>
          </a:bodyPr>
          <a:lstStyle/>
          <a:p>
            <a:r>
              <a:rPr lang="es-EC" sz="2400" dirty="0" smtClean="0"/>
              <a:t>Tutor: Eco. Gustavo </a:t>
            </a:r>
            <a:r>
              <a:rPr lang="es-EC" sz="2400" dirty="0" err="1" smtClean="0"/>
              <a:t>Moncayo</a:t>
            </a:r>
            <a:endParaRPr lang="es-EC" sz="2400" dirty="0" smtClean="0"/>
          </a:p>
          <a:p>
            <a:endParaRPr lang="es-EC" sz="2400" dirty="0" smtClean="0"/>
          </a:p>
          <a:p>
            <a:r>
              <a:rPr lang="es-EC" sz="2400" dirty="0" smtClean="0"/>
              <a:t>Estudiante: Yahaira Montenegro</a:t>
            </a:r>
          </a:p>
          <a:p>
            <a:endParaRPr lang="es-EC" sz="2400" dirty="0" smtClean="0"/>
          </a:p>
          <a:p>
            <a:endParaRPr lang="es-EC" sz="2400" dirty="0" smtClean="0"/>
          </a:p>
        </p:txBody>
      </p:sp>
      <p:pic>
        <p:nvPicPr>
          <p:cNvPr id="1026" name="Picture 2" descr="Resultado de imagen par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431"/>
            <a:ext cx="2490944" cy="22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80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136904" cy="936104"/>
          </a:xfrm>
        </p:spPr>
        <p:txBody>
          <a:bodyPr>
            <a:normAutofit fontScale="90000"/>
          </a:bodyPr>
          <a:lstStyle/>
          <a:p>
            <a:r>
              <a:rPr lang="es-EC" b="1" dirty="0" smtClean="0"/>
              <a:t>1.6. JUSTIFICACIÓN E IMPORTANCIA</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54610196"/>
              </p:ext>
            </p:extLst>
          </p:nvPr>
        </p:nvGraphicFramePr>
        <p:xfrm>
          <a:off x="755576" y="1412776"/>
          <a:ext cx="792088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normAutofit/>
          </a:bodyPr>
          <a:lstStyle/>
          <a:p>
            <a:fld id="{6BD7B71E-B234-4669-BE96-DE506D1A5EF8}" type="slidenum">
              <a:rPr lang="es-EC" smtClean="0"/>
              <a:t>10</a:t>
            </a:fld>
            <a:endParaRPr lang="es-EC" dirty="0"/>
          </a:p>
        </p:txBody>
      </p:sp>
      <p:pic>
        <p:nvPicPr>
          <p:cNvPr id="6"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488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smtClean="0"/>
              <a:t>1.7. VARIABLES DE LA INVESTIGACIÓN</a:t>
            </a:r>
            <a:endParaRPr lang="es-EC"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65035539"/>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normAutofit/>
          </a:bodyPr>
          <a:lstStyle/>
          <a:p>
            <a:fld id="{6BD7B71E-B234-4669-BE96-DE506D1A5EF8}" type="slidenum">
              <a:rPr lang="es-EC" smtClean="0"/>
              <a:t>11</a:t>
            </a:fld>
            <a:endParaRPr lang="es-EC"/>
          </a:p>
        </p:txBody>
      </p:sp>
      <p:pic>
        <p:nvPicPr>
          <p:cNvPr id="6"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88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b="1" dirty="0" smtClean="0"/>
              <a:t>CAPÍTULO II</a:t>
            </a:r>
            <a:endParaRPr lang="es-EC" b="1" dirty="0"/>
          </a:p>
        </p:txBody>
      </p:sp>
      <p:sp>
        <p:nvSpPr>
          <p:cNvPr id="3" name="2 Subtítulo"/>
          <p:cNvSpPr>
            <a:spLocks noGrp="1"/>
          </p:cNvSpPr>
          <p:nvPr>
            <p:ph type="subTitle" idx="1"/>
          </p:nvPr>
        </p:nvSpPr>
        <p:spPr>
          <a:xfrm>
            <a:off x="4733365" y="4869160"/>
            <a:ext cx="3309803" cy="812549"/>
          </a:xfrm>
        </p:spPr>
        <p:txBody>
          <a:bodyPr/>
          <a:lstStyle/>
          <a:p>
            <a:pPr algn="ctr"/>
            <a:r>
              <a:rPr lang="es-EC" b="1" dirty="0" smtClean="0"/>
              <a:t>MARCO TEÓRICO</a:t>
            </a:r>
            <a:endParaRPr lang="es-EC" b="1"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12</a:t>
            </a:fld>
            <a:endParaRPr lang="es-EC"/>
          </a:p>
        </p:txBody>
      </p:sp>
      <p:pic>
        <p:nvPicPr>
          <p:cNvPr id="5"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431"/>
            <a:ext cx="2490944" cy="22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10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7024744" cy="1143000"/>
          </a:xfrm>
        </p:spPr>
        <p:txBody>
          <a:bodyPr>
            <a:normAutofit/>
          </a:bodyPr>
          <a:lstStyle/>
          <a:p>
            <a:r>
              <a:rPr lang="es-EC" sz="3600" b="1" dirty="0" smtClean="0"/>
              <a:t>2.1. TEORÍAS DE SOPORTE</a:t>
            </a:r>
            <a:endParaRPr lang="es-EC" sz="3600" b="1"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1645266211"/>
              </p:ext>
            </p:extLst>
          </p:nvPr>
        </p:nvGraphicFramePr>
        <p:xfrm>
          <a:off x="287016" y="1134045"/>
          <a:ext cx="8280920" cy="5294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normAutofit/>
          </a:bodyPr>
          <a:lstStyle/>
          <a:p>
            <a:fld id="{6BD7B71E-B234-4669-BE96-DE506D1A5EF8}" type="slidenum">
              <a:rPr lang="es-EC" smtClean="0"/>
              <a:t>13</a:t>
            </a:fld>
            <a:endParaRPr lang="es-EC"/>
          </a:p>
        </p:txBody>
      </p:sp>
      <p:pic>
        <p:nvPicPr>
          <p:cNvPr id="7"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292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20688"/>
            <a:ext cx="7024744" cy="792088"/>
          </a:xfrm>
        </p:spPr>
        <p:txBody>
          <a:bodyPr>
            <a:normAutofit/>
          </a:bodyPr>
          <a:lstStyle/>
          <a:p>
            <a:r>
              <a:rPr lang="es-EC" sz="3600" b="1" dirty="0" smtClean="0"/>
              <a:t>2.2. MARCO REFERENCIAL</a:t>
            </a:r>
            <a:endParaRPr lang="es-EC" sz="36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52532516"/>
              </p:ext>
            </p:extLst>
          </p:nvPr>
        </p:nvGraphicFramePr>
        <p:xfrm>
          <a:off x="827584" y="1782697"/>
          <a:ext cx="7489452" cy="4347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normAutofit/>
          </a:bodyPr>
          <a:lstStyle/>
          <a:p>
            <a:fld id="{6BD7B71E-B234-4669-BE96-DE506D1A5EF8}" type="slidenum">
              <a:rPr lang="es-EC" smtClean="0"/>
              <a:t>14</a:t>
            </a:fld>
            <a:endParaRPr lang="es-EC"/>
          </a:p>
        </p:txBody>
      </p:sp>
      <p:pic>
        <p:nvPicPr>
          <p:cNvPr id="6"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71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73578107"/>
              </p:ext>
            </p:extLst>
          </p:nvPr>
        </p:nvGraphicFramePr>
        <p:xfrm>
          <a:off x="539552" y="620688"/>
          <a:ext cx="8229600" cy="579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normAutofit/>
          </a:bodyPr>
          <a:lstStyle/>
          <a:p>
            <a:fld id="{6BD7B71E-B234-4669-BE96-DE506D1A5EF8}" type="slidenum">
              <a:rPr lang="es-EC" smtClean="0"/>
              <a:t>15</a:t>
            </a:fld>
            <a:endParaRPr lang="es-EC"/>
          </a:p>
        </p:txBody>
      </p:sp>
      <p:pic>
        <p:nvPicPr>
          <p:cNvPr id="6"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745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024744" cy="792088"/>
          </a:xfrm>
        </p:spPr>
        <p:txBody>
          <a:bodyPr>
            <a:normAutofit/>
          </a:bodyPr>
          <a:lstStyle/>
          <a:p>
            <a:r>
              <a:rPr lang="es-EC" sz="3600" b="1" dirty="0" smtClean="0"/>
              <a:t>2.3 MARCO CONCEPTUAL</a:t>
            </a:r>
            <a:endParaRPr lang="es-EC" sz="36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86477272"/>
              </p:ext>
            </p:extLst>
          </p:nvPr>
        </p:nvGraphicFramePr>
        <p:xfrm>
          <a:off x="1043608" y="1628800"/>
          <a:ext cx="727280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normAutofit/>
          </a:bodyPr>
          <a:lstStyle/>
          <a:p>
            <a:fld id="{6BD7B71E-B234-4669-BE96-DE506D1A5EF8}" type="slidenum">
              <a:rPr lang="es-EC" smtClean="0"/>
              <a:t>16</a:t>
            </a:fld>
            <a:endParaRPr lang="es-EC"/>
          </a:p>
        </p:txBody>
      </p:sp>
      <p:pic>
        <p:nvPicPr>
          <p:cNvPr id="6"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78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591"/>
            <a:ext cx="7024744" cy="1143000"/>
          </a:xfrm>
        </p:spPr>
        <p:txBody>
          <a:bodyPr>
            <a:normAutofit/>
          </a:bodyPr>
          <a:lstStyle/>
          <a:p>
            <a:pPr algn="ctr"/>
            <a:r>
              <a:rPr lang="es-EC" sz="3600" b="1" dirty="0"/>
              <a:t>Productos financieros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13357259"/>
              </p:ext>
            </p:extLst>
          </p:nvPr>
        </p:nvGraphicFramePr>
        <p:xfrm>
          <a:off x="971600" y="1220160"/>
          <a:ext cx="72734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normAutofit/>
          </a:bodyPr>
          <a:lstStyle/>
          <a:p>
            <a:fld id="{6BD7B71E-B234-4669-BE96-DE506D1A5EF8}" type="slidenum">
              <a:rPr lang="es-EC" smtClean="0"/>
              <a:t>17</a:t>
            </a:fld>
            <a:endParaRPr lang="es-EC"/>
          </a:p>
        </p:txBody>
      </p:sp>
      <p:pic>
        <p:nvPicPr>
          <p:cNvPr id="6"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342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22468728"/>
              </p:ext>
            </p:extLst>
          </p:nvPr>
        </p:nvGraphicFramePr>
        <p:xfrm>
          <a:off x="683568" y="692696"/>
          <a:ext cx="777686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normAutofit/>
          </a:bodyPr>
          <a:lstStyle/>
          <a:p>
            <a:fld id="{6BD7B71E-B234-4669-BE96-DE506D1A5EF8}" type="slidenum">
              <a:rPr lang="es-EC" smtClean="0"/>
              <a:t>18</a:t>
            </a:fld>
            <a:endParaRPr lang="es-EC"/>
          </a:p>
        </p:txBody>
      </p:sp>
      <p:pic>
        <p:nvPicPr>
          <p:cNvPr id="6"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636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587500567"/>
              </p:ext>
            </p:extLst>
          </p:nvPr>
        </p:nvGraphicFramePr>
        <p:xfrm>
          <a:off x="1691680" y="1052736"/>
          <a:ext cx="5840933"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normAutofit/>
          </a:bodyPr>
          <a:lstStyle/>
          <a:p>
            <a:fld id="{6BD7B71E-B234-4669-BE96-DE506D1A5EF8}" type="slidenum">
              <a:rPr lang="es-EC" smtClean="0"/>
              <a:t>19</a:t>
            </a:fld>
            <a:endParaRPr lang="es-EC"/>
          </a:p>
        </p:txBody>
      </p:sp>
      <p:pic>
        <p:nvPicPr>
          <p:cNvPr id="6"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82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b="1" dirty="0" smtClean="0"/>
              <a:t>CAPÍTULO I</a:t>
            </a:r>
            <a:endParaRPr lang="es-EC" b="1" dirty="0"/>
          </a:p>
        </p:txBody>
      </p:sp>
      <p:sp>
        <p:nvSpPr>
          <p:cNvPr id="3" name="2 Subtítulo"/>
          <p:cNvSpPr>
            <a:spLocks noGrp="1"/>
          </p:cNvSpPr>
          <p:nvPr>
            <p:ph type="subTitle" idx="1"/>
          </p:nvPr>
        </p:nvSpPr>
        <p:spPr>
          <a:xfrm>
            <a:off x="4733365" y="4869160"/>
            <a:ext cx="3309803" cy="812549"/>
          </a:xfrm>
        </p:spPr>
        <p:txBody>
          <a:bodyPr/>
          <a:lstStyle/>
          <a:p>
            <a:pPr algn="ctr"/>
            <a:r>
              <a:rPr lang="es-EC" b="1" dirty="0" smtClean="0"/>
              <a:t>GENERALIDADES</a:t>
            </a:r>
            <a:endParaRPr lang="es-EC" b="1"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2</a:t>
            </a:fld>
            <a:endParaRPr lang="es-EC"/>
          </a:p>
        </p:txBody>
      </p:sp>
      <p:pic>
        <p:nvPicPr>
          <p:cNvPr id="5"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431"/>
            <a:ext cx="2490944" cy="22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150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4624"/>
            <a:ext cx="7024744" cy="1143000"/>
          </a:xfrm>
        </p:spPr>
        <p:txBody>
          <a:bodyPr>
            <a:normAutofit/>
          </a:bodyPr>
          <a:lstStyle/>
          <a:p>
            <a:r>
              <a:rPr lang="es-EC" sz="3600" b="1" dirty="0" smtClean="0"/>
              <a:t>2.4. MARCO LEGAL</a:t>
            </a:r>
            <a:endParaRPr lang="es-EC" sz="3600" b="1"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3917638325"/>
              </p:ext>
            </p:extLst>
          </p:nvPr>
        </p:nvGraphicFramePr>
        <p:xfrm>
          <a:off x="827584" y="1196752"/>
          <a:ext cx="741744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Marcador de número de diapositiva"/>
          <p:cNvSpPr>
            <a:spLocks noGrp="1"/>
          </p:cNvSpPr>
          <p:nvPr>
            <p:ph type="sldNum" sz="quarter" idx="12"/>
          </p:nvPr>
        </p:nvSpPr>
        <p:spPr/>
        <p:txBody>
          <a:bodyPr>
            <a:normAutofit/>
          </a:bodyPr>
          <a:lstStyle/>
          <a:p>
            <a:fld id="{6BD7B71E-B234-4669-BE96-DE506D1A5EF8}" type="slidenum">
              <a:rPr lang="es-EC" smtClean="0"/>
              <a:t>20</a:t>
            </a:fld>
            <a:endParaRPr lang="es-EC"/>
          </a:p>
        </p:txBody>
      </p:sp>
      <p:pic>
        <p:nvPicPr>
          <p:cNvPr id="10"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30456"/>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48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65953160"/>
              </p:ext>
            </p:extLst>
          </p:nvPr>
        </p:nvGraphicFramePr>
        <p:xfrm>
          <a:off x="457200" y="731837"/>
          <a:ext cx="8229600"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normAutofit/>
          </a:bodyPr>
          <a:lstStyle/>
          <a:p>
            <a:fld id="{6BD7B71E-B234-4669-BE96-DE506D1A5EF8}" type="slidenum">
              <a:rPr lang="es-EC" smtClean="0"/>
              <a:t>21</a:t>
            </a:fld>
            <a:endParaRPr lang="es-EC"/>
          </a:p>
        </p:txBody>
      </p:sp>
      <p:pic>
        <p:nvPicPr>
          <p:cNvPr id="6"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277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632" y="404664"/>
            <a:ext cx="7024744" cy="864096"/>
          </a:xfrm>
        </p:spPr>
        <p:txBody>
          <a:bodyPr>
            <a:normAutofit/>
          </a:bodyPr>
          <a:lstStyle/>
          <a:p>
            <a:r>
              <a:rPr lang="es-EC" sz="3600" b="1" dirty="0" smtClean="0"/>
              <a:t>2.5. MARCO CONTEXTUAL</a:t>
            </a:r>
            <a:endParaRPr lang="es-EC" sz="3600" b="1" dirty="0"/>
          </a:p>
        </p:txBody>
      </p:sp>
      <p:sp>
        <p:nvSpPr>
          <p:cNvPr id="3" name="2 Marcador de contenido"/>
          <p:cNvSpPr>
            <a:spLocks noGrp="1"/>
          </p:cNvSpPr>
          <p:nvPr>
            <p:ph idx="1"/>
          </p:nvPr>
        </p:nvSpPr>
        <p:spPr>
          <a:xfrm>
            <a:off x="1043608" y="1556792"/>
            <a:ext cx="6777317" cy="864096"/>
          </a:xfrm>
        </p:spPr>
        <p:txBody>
          <a:bodyPr/>
          <a:lstStyle/>
          <a:p>
            <a:pPr marL="0" lvl="2" indent="0">
              <a:buNone/>
            </a:pPr>
            <a:r>
              <a:rPr lang="es-EC" b="1" dirty="0" smtClean="0"/>
              <a:t>2.5.1. Contexto </a:t>
            </a:r>
            <a:r>
              <a:rPr lang="es-EC" b="1" dirty="0"/>
              <a:t>y Lugar donde se desarrollará el estudio</a:t>
            </a:r>
            <a:r>
              <a:rPr lang="es-EC" dirty="0"/>
              <a:t>.</a:t>
            </a:r>
            <a:endParaRPr lang="es-EC" sz="2000" dirty="0"/>
          </a:p>
          <a:p>
            <a:pPr marL="0" indent="0">
              <a:buNone/>
            </a:pPr>
            <a:endParaRPr lang="es-EC" dirty="0"/>
          </a:p>
        </p:txBody>
      </p:sp>
      <p:sp>
        <p:nvSpPr>
          <p:cNvPr id="6" name="5 Marcador de número de diapositiva"/>
          <p:cNvSpPr>
            <a:spLocks noGrp="1"/>
          </p:cNvSpPr>
          <p:nvPr>
            <p:ph type="sldNum" sz="quarter" idx="12"/>
          </p:nvPr>
        </p:nvSpPr>
        <p:spPr/>
        <p:txBody>
          <a:bodyPr>
            <a:normAutofit/>
          </a:bodyPr>
          <a:lstStyle/>
          <a:p>
            <a:fld id="{6BD7B71E-B234-4669-BE96-DE506D1A5EF8}" type="slidenum">
              <a:rPr lang="es-EC" smtClean="0"/>
              <a:t>22</a:t>
            </a:fld>
            <a:endParaRPr lang="es-EC"/>
          </a:p>
        </p:txBody>
      </p:sp>
      <p:graphicFrame>
        <p:nvGraphicFramePr>
          <p:cNvPr id="4" name="3 Tabla"/>
          <p:cNvGraphicFramePr>
            <a:graphicFrameLocks noGrp="1"/>
          </p:cNvGraphicFramePr>
          <p:nvPr>
            <p:extLst>
              <p:ext uri="{D42A27DB-BD31-4B8C-83A1-F6EECF244321}">
                <p14:modId xmlns:p14="http://schemas.microsoft.com/office/powerpoint/2010/main" val="2723946192"/>
              </p:ext>
            </p:extLst>
          </p:nvPr>
        </p:nvGraphicFramePr>
        <p:xfrm>
          <a:off x="1475656" y="2636912"/>
          <a:ext cx="6096000" cy="2667000"/>
        </p:xfrm>
        <a:graphic>
          <a:graphicData uri="http://schemas.openxmlformats.org/drawingml/2006/table">
            <a:tbl>
              <a:tblPr firstRow="1" bandRow="1">
                <a:tableStyleId>{F2DE63D5-997A-4646-A377-4702673A728D}</a:tableStyleId>
              </a:tblPr>
              <a:tblGrid>
                <a:gridCol w="3048000"/>
                <a:gridCol w="3048000"/>
              </a:tblGrid>
              <a:tr h="370840">
                <a:tc>
                  <a:txBody>
                    <a:bodyPr/>
                    <a:lstStyle/>
                    <a:p>
                      <a:r>
                        <a:rPr lang="es-EC" dirty="0" smtClean="0"/>
                        <a:t>Provincia:</a:t>
                      </a:r>
                      <a:endParaRPr lang="es-EC" dirty="0"/>
                    </a:p>
                  </a:txBody>
                  <a:tcPr/>
                </a:tc>
                <a:tc>
                  <a:txBody>
                    <a:bodyPr/>
                    <a:lstStyle/>
                    <a:p>
                      <a:r>
                        <a:rPr lang="es-EC" dirty="0" smtClean="0"/>
                        <a:t>Carchi</a:t>
                      </a:r>
                      <a:endParaRPr lang="es-EC" dirty="0"/>
                    </a:p>
                  </a:txBody>
                  <a:tcPr/>
                </a:tc>
              </a:tr>
              <a:tr h="370840">
                <a:tc>
                  <a:txBody>
                    <a:bodyPr/>
                    <a:lstStyle/>
                    <a:p>
                      <a:r>
                        <a:rPr lang="es-EC" dirty="0" smtClean="0"/>
                        <a:t>Cantón:</a:t>
                      </a:r>
                      <a:endParaRPr lang="es-EC" dirty="0"/>
                    </a:p>
                  </a:txBody>
                  <a:tcPr/>
                </a:tc>
                <a:tc>
                  <a:txBody>
                    <a:bodyPr/>
                    <a:lstStyle/>
                    <a:p>
                      <a:r>
                        <a:rPr lang="es-EC" dirty="0" smtClean="0"/>
                        <a:t>Tulcán</a:t>
                      </a:r>
                      <a:endParaRPr lang="es-EC" dirty="0"/>
                    </a:p>
                  </a:txBody>
                  <a:tcPr/>
                </a:tc>
              </a:tr>
              <a:tr h="370840">
                <a:tc>
                  <a:txBody>
                    <a:bodyPr/>
                    <a:lstStyle/>
                    <a:p>
                      <a:r>
                        <a:rPr lang="es-EC" sz="1800" kern="1200" dirty="0" smtClean="0">
                          <a:effectLst/>
                        </a:rPr>
                        <a:t>Parroquia: </a:t>
                      </a:r>
                      <a:endParaRPr lang="es-EC" dirty="0"/>
                    </a:p>
                  </a:txBody>
                  <a:tcPr/>
                </a:tc>
                <a:tc>
                  <a:txBody>
                    <a:bodyPr/>
                    <a:lstStyle/>
                    <a:p>
                      <a:r>
                        <a:rPr lang="es-EC" dirty="0" smtClean="0"/>
                        <a:t>Tulcán</a:t>
                      </a:r>
                      <a:endParaRPr lang="es-EC" dirty="0"/>
                    </a:p>
                  </a:txBody>
                  <a:tcPr/>
                </a:tc>
              </a:tr>
              <a:tr h="370840">
                <a:tc>
                  <a:txBody>
                    <a:bodyPr/>
                    <a:lstStyle/>
                    <a:p>
                      <a:r>
                        <a:rPr lang="es-EC" sz="1800" kern="1200" dirty="0" smtClean="0">
                          <a:effectLst/>
                        </a:rPr>
                        <a:t>Dirección:</a:t>
                      </a:r>
                      <a:endParaRPr lang="es-EC" dirty="0"/>
                    </a:p>
                  </a:txBody>
                  <a:tcPr/>
                </a:tc>
                <a:tc>
                  <a:txBody>
                    <a:bodyPr/>
                    <a:lstStyle/>
                    <a:p>
                      <a:r>
                        <a:rPr lang="es-EC" sz="1800" kern="1200" dirty="0" smtClean="0">
                          <a:effectLst/>
                        </a:rPr>
                        <a:t>Av. </a:t>
                      </a:r>
                      <a:r>
                        <a:rPr lang="es-EC" sz="1800" kern="1200" dirty="0" err="1" smtClean="0">
                          <a:effectLst/>
                        </a:rPr>
                        <a:t>Veintimilla</a:t>
                      </a:r>
                      <a:r>
                        <a:rPr lang="es-EC" sz="1800" kern="1200" dirty="0" smtClean="0">
                          <a:effectLst/>
                        </a:rPr>
                        <a:t> y Universitaria</a:t>
                      </a:r>
                      <a:endParaRPr lang="es-EC" dirty="0"/>
                    </a:p>
                  </a:txBody>
                  <a:tcPr/>
                </a:tc>
              </a:tr>
              <a:tr h="370840">
                <a:tc>
                  <a:txBody>
                    <a:bodyPr/>
                    <a:lstStyle/>
                    <a:p>
                      <a:r>
                        <a:rPr lang="es-EC" sz="1800" kern="1200" dirty="0" smtClean="0">
                          <a:effectLst/>
                        </a:rPr>
                        <a:t>Razón Social: </a:t>
                      </a:r>
                      <a:endParaRPr lang="es-EC" dirty="0"/>
                    </a:p>
                  </a:txBody>
                  <a:tcPr/>
                </a:tc>
                <a:tc>
                  <a:txBody>
                    <a:bodyPr/>
                    <a:lstStyle/>
                    <a:p>
                      <a:r>
                        <a:rPr lang="es-EC" sz="1800" kern="1200" dirty="0" smtClean="0">
                          <a:effectLst/>
                        </a:rPr>
                        <a:t>Cooperativa de Ahorro y Crédito “Pablo Muñoz Vega”</a:t>
                      </a:r>
                      <a:endParaRPr lang="es-EC" dirty="0"/>
                    </a:p>
                  </a:txBody>
                  <a:tcPr/>
                </a:tc>
              </a:tr>
            </a:tbl>
          </a:graphicData>
        </a:graphic>
      </p:graphicFrame>
      <p:pic>
        <p:nvPicPr>
          <p:cNvPr id="7"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21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484784"/>
            <a:ext cx="7427168" cy="3312368"/>
          </a:xfrm>
        </p:spPr>
        <p:txBody>
          <a:bodyPr>
            <a:normAutofit/>
          </a:bodyPr>
          <a:lstStyle/>
          <a:p>
            <a:pPr marL="914400" lvl="2" indent="0">
              <a:buNone/>
            </a:pPr>
            <a:r>
              <a:rPr lang="es-EC" b="1" dirty="0" smtClean="0"/>
              <a:t>2.5.2.  </a:t>
            </a:r>
            <a:r>
              <a:rPr lang="es-EC" b="1" dirty="0"/>
              <a:t>Delimitación Temporal </a:t>
            </a:r>
            <a:r>
              <a:rPr lang="es-EC" b="1" dirty="0" smtClean="0"/>
              <a:t>Transversal</a:t>
            </a:r>
          </a:p>
          <a:p>
            <a:pPr marL="914400" lvl="2" indent="0">
              <a:buNone/>
            </a:pPr>
            <a:endParaRPr lang="es-EC" sz="1800" dirty="0"/>
          </a:p>
          <a:p>
            <a:pPr marL="68580" indent="0" algn="just">
              <a:buNone/>
            </a:pPr>
            <a:endParaRPr lang="es-EC" sz="2000" dirty="0" smtClean="0"/>
          </a:p>
          <a:p>
            <a:pPr algn="just"/>
            <a:r>
              <a:rPr lang="es-EC" sz="2000" dirty="0" smtClean="0"/>
              <a:t>Se describe </a:t>
            </a:r>
            <a:r>
              <a:rPr lang="es-EC" sz="2000" dirty="0"/>
              <a:t>la situación actual de los microempresarios </a:t>
            </a:r>
            <a:r>
              <a:rPr lang="es-EC" sz="2000" dirty="0" smtClean="0"/>
              <a:t>en </a:t>
            </a:r>
            <a:r>
              <a:rPr lang="es-EC" sz="2000" dirty="0"/>
              <a:t>relación a sus condiciones de ingresos, activos, infraestructura y calidad de equipamiento, </a:t>
            </a:r>
            <a:r>
              <a:rPr lang="es-EC" sz="2000" dirty="0" smtClean="0"/>
              <a:t>generación de fuentes de empleo </a:t>
            </a:r>
            <a:endParaRPr lang="es-EC" sz="2000" dirty="0"/>
          </a:p>
          <a:p>
            <a:pPr algn="just"/>
            <a:endParaRPr lang="es-EC" sz="2000" dirty="0"/>
          </a:p>
        </p:txBody>
      </p:sp>
      <p:sp>
        <p:nvSpPr>
          <p:cNvPr id="4" name="3 Marcador de número de diapositiva"/>
          <p:cNvSpPr>
            <a:spLocks noGrp="1"/>
          </p:cNvSpPr>
          <p:nvPr>
            <p:ph type="sldNum" sz="quarter" idx="12"/>
          </p:nvPr>
        </p:nvSpPr>
        <p:spPr/>
        <p:txBody>
          <a:bodyPr>
            <a:normAutofit/>
          </a:bodyPr>
          <a:lstStyle/>
          <a:p>
            <a:fld id="{6BD7B71E-B234-4669-BE96-DE506D1A5EF8}" type="slidenum">
              <a:rPr lang="es-EC" smtClean="0"/>
              <a:t>23</a:t>
            </a:fld>
            <a:endParaRPr lang="es-EC"/>
          </a:p>
        </p:txBody>
      </p:sp>
      <p:pic>
        <p:nvPicPr>
          <p:cNvPr id="6"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680"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4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33365" y="2708476"/>
            <a:ext cx="3313355" cy="1080564"/>
          </a:xfrm>
        </p:spPr>
        <p:txBody>
          <a:bodyPr/>
          <a:lstStyle/>
          <a:p>
            <a:r>
              <a:rPr lang="es-EC" b="1" dirty="0" smtClean="0"/>
              <a:t>CAPÍTULO III</a:t>
            </a:r>
            <a:endParaRPr lang="es-EC" b="1" dirty="0"/>
          </a:p>
        </p:txBody>
      </p:sp>
      <p:sp>
        <p:nvSpPr>
          <p:cNvPr id="3" name="2 Subtítulo"/>
          <p:cNvSpPr>
            <a:spLocks noGrp="1"/>
          </p:cNvSpPr>
          <p:nvPr>
            <p:ph type="subTitle" idx="1"/>
          </p:nvPr>
        </p:nvSpPr>
        <p:spPr>
          <a:xfrm>
            <a:off x="4733365" y="4725144"/>
            <a:ext cx="3309803" cy="956565"/>
          </a:xfrm>
        </p:spPr>
        <p:txBody>
          <a:bodyPr/>
          <a:lstStyle/>
          <a:p>
            <a:pPr lvl="0" algn="ctr"/>
            <a:r>
              <a:rPr lang="es-ES_tradnl" b="1" dirty="0"/>
              <a:t>DESARROLLO METODOLÓGICO</a:t>
            </a:r>
            <a:endParaRPr lang="es-EC" dirty="0"/>
          </a:p>
          <a:p>
            <a:pPr algn="ctr"/>
            <a:endParaRPr lang="es-EC"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24</a:t>
            </a:fld>
            <a:endParaRPr lang="es-EC"/>
          </a:p>
        </p:txBody>
      </p:sp>
      <p:pic>
        <p:nvPicPr>
          <p:cNvPr id="5"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431"/>
            <a:ext cx="2490944" cy="22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41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3.1</a:t>
            </a:r>
            <a:r>
              <a:rPr lang="es-EC" dirty="0" smtClean="0"/>
              <a:t>. </a:t>
            </a:r>
            <a:r>
              <a:rPr lang="es-EC" b="1" dirty="0" smtClean="0"/>
              <a:t>Enfoque de la Investigación - Mixto</a:t>
            </a:r>
            <a:endParaRPr lang="es-EC" b="1" dirty="0"/>
          </a:p>
        </p:txBody>
      </p:sp>
      <p:sp>
        <p:nvSpPr>
          <p:cNvPr id="3" name="2 Marcador de número de diapositiva"/>
          <p:cNvSpPr>
            <a:spLocks noGrp="1"/>
          </p:cNvSpPr>
          <p:nvPr>
            <p:ph type="sldNum" sz="quarter" idx="12"/>
          </p:nvPr>
        </p:nvSpPr>
        <p:spPr/>
        <p:txBody>
          <a:bodyPr/>
          <a:lstStyle/>
          <a:p>
            <a:fld id="{6BD7B71E-B234-4669-BE96-DE506D1A5EF8}" type="slidenum">
              <a:rPr lang="es-EC" smtClean="0"/>
              <a:t>25</a:t>
            </a:fld>
            <a:endParaRPr lang="es-EC"/>
          </a:p>
        </p:txBody>
      </p:sp>
      <p:sp>
        <p:nvSpPr>
          <p:cNvPr id="4" name="3 Marcador de contenido"/>
          <p:cNvSpPr>
            <a:spLocks noGrp="1"/>
          </p:cNvSpPr>
          <p:nvPr>
            <p:ph sz="quarter" idx="13"/>
          </p:nvPr>
        </p:nvSpPr>
        <p:spPr/>
        <p:txBody>
          <a:bodyPr>
            <a:normAutofit fontScale="85000" lnSpcReduction="20000"/>
          </a:bodyPr>
          <a:lstStyle/>
          <a:p>
            <a:r>
              <a:rPr lang="es-EC" b="1" dirty="0" smtClean="0"/>
              <a:t>CUALITATIVO</a:t>
            </a:r>
          </a:p>
          <a:p>
            <a:endParaRPr lang="es-EC" b="1" dirty="0"/>
          </a:p>
          <a:p>
            <a:pPr marL="68580" indent="0" algn="just">
              <a:buNone/>
            </a:pPr>
            <a:r>
              <a:rPr lang="es-EC" dirty="0" smtClean="0"/>
              <a:t>Se describe </a:t>
            </a:r>
            <a:r>
              <a:rPr lang="es-EC" dirty="0"/>
              <a:t>y </a:t>
            </a:r>
            <a:r>
              <a:rPr lang="es-EC" dirty="0" smtClean="0"/>
              <a:t>explica cuál </a:t>
            </a:r>
            <a:r>
              <a:rPr lang="es-EC" dirty="0"/>
              <a:t>ha sido el </a:t>
            </a:r>
            <a:r>
              <a:rPr lang="es-EC" u="sng" dirty="0"/>
              <a:t>destino </a:t>
            </a:r>
            <a:r>
              <a:rPr lang="es-EC" u="sng" dirty="0" smtClean="0"/>
              <a:t>microcrédito</a:t>
            </a:r>
            <a:r>
              <a:rPr lang="es-EC" dirty="0"/>
              <a:t>, si, se ha ubicado en actividades productivas del </a:t>
            </a:r>
            <a:r>
              <a:rPr lang="es-EC" dirty="0" smtClean="0"/>
              <a:t>microempresario, </a:t>
            </a:r>
            <a:r>
              <a:rPr lang="es-EC" dirty="0"/>
              <a:t>o, ha servido de insumo para satisfacer necesidades de iliquidez personales o familiares</a:t>
            </a:r>
            <a:endParaRPr lang="es-EC" b="1" dirty="0"/>
          </a:p>
        </p:txBody>
      </p:sp>
      <p:sp>
        <p:nvSpPr>
          <p:cNvPr id="5" name="4 Marcador de contenido"/>
          <p:cNvSpPr>
            <a:spLocks noGrp="1"/>
          </p:cNvSpPr>
          <p:nvPr>
            <p:ph sz="quarter" idx="14"/>
          </p:nvPr>
        </p:nvSpPr>
        <p:spPr/>
        <p:txBody>
          <a:bodyPr>
            <a:normAutofit fontScale="92500" lnSpcReduction="20000"/>
          </a:bodyPr>
          <a:lstStyle/>
          <a:p>
            <a:r>
              <a:rPr lang="es-EC" b="1" dirty="0" smtClean="0"/>
              <a:t>CUANTITATIVO</a:t>
            </a:r>
          </a:p>
          <a:p>
            <a:endParaRPr lang="es-EC" b="1" dirty="0"/>
          </a:p>
          <a:p>
            <a:pPr marL="68580" indent="0" algn="just">
              <a:buNone/>
            </a:pPr>
            <a:r>
              <a:rPr lang="es-EC" dirty="0" smtClean="0"/>
              <a:t>Se determina </a:t>
            </a:r>
            <a:r>
              <a:rPr lang="es-EC" dirty="0"/>
              <a:t>el </a:t>
            </a:r>
            <a:r>
              <a:rPr lang="es-EC" u="sng" dirty="0"/>
              <a:t>nivel de crecimiento económico </a:t>
            </a:r>
            <a:r>
              <a:rPr lang="es-EC" dirty="0"/>
              <a:t>que han tenido las microempresas del sector</a:t>
            </a:r>
            <a:r>
              <a:rPr lang="es-EC" dirty="0" smtClean="0"/>
              <a:t>, </a:t>
            </a:r>
            <a:r>
              <a:rPr lang="es-EC" dirty="0"/>
              <a:t>en términos de ventas, inversión en activos y creación de fuentes de empleo</a:t>
            </a:r>
            <a:endParaRPr lang="es-EC" b="1" dirty="0"/>
          </a:p>
        </p:txBody>
      </p:sp>
      <p:pic>
        <p:nvPicPr>
          <p:cNvPr id="6"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4422"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096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3.2</a:t>
            </a:r>
            <a:r>
              <a:rPr lang="es-EC" dirty="0" smtClean="0"/>
              <a:t>. </a:t>
            </a:r>
            <a:r>
              <a:rPr lang="es-EC" b="1" dirty="0" smtClean="0"/>
              <a:t>Métodos de Investigación Científica</a:t>
            </a:r>
            <a:endParaRPr lang="es-EC" b="1" dirty="0"/>
          </a:p>
        </p:txBody>
      </p:sp>
      <p:sp>
        <p:nvSpPr>
          <p:cNvPr id="3" name="2 Marcador de número de diapositiva"/>
          <p:cNvSpPr>
            <a:spLocks noGrp="1"/>
          </p:cNvSpPr>
          <p:nvPr>
            <p:ph type="sldNum" sz="quarter" idx="12"/>
          </p:nvPr>
        </p:nvSpPr>
        <p:spPr/>
        <p:txBody>
          <a:bodyPr/>
          <a:lstStyle/>
          <a:p>
            <a:fld id="{6BD7B71E-B234-4669-BE96-DE506D1A5EF8}" type="slidenum">
              <a:rPr lang="es-EC" smtClean="0"/>
              <a:t>26</a:t>
            </a:fld>
            <a:endParaRPr lang="es-EC"/>
          </a:p>
        </p:txBody>
      </p:sp>
      <p:graphicFrame>
        <p:nvGraphicFramePr>
          <p:cNvPr id="12" name="11 Marcador de contenido"/>
          <p:cNvGraphicFramePr>
            <a:graphicFrameLocks noGrp="1"/>
          </p:cNvGraphicFramePr>
          <p:nvPr>
            <p:ph sz="quarter" idx="13"/>
            <p:extLst>
              <p:ext uri="{D42A27DB-BD31-4B8C-83A1-F6EECF244321}">
                <p14:modId xmlns:p14="http://schemas.microsoft.com/office/powerpoint/2010/main" val="136560931"/>
              </p:ext>
            </p:extLst>
          </p:nvPr>
        </p:nvGraphicFramePr>
        <p:xfrm>
          <a:off x="683568" y="2348880"/>
          <a:ext cx="7344816" cy="349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59024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57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3.3</a:t>
            </a:r>
            <a:r>
              <a:rPr lang="es-EC" dirty="0" smtClean="0"/>
              <a:t>. </a:t>
            </a:r>
            <a:r>
              <a:rPr lang="es-EC" b="1" dirty="0" smtClean="0"/>
              <a:t>Tipología de la Investigación Científica</a:t>
            </a:r>
            <a:endParaRPr lang="es-EC" b="1" dirty="0"/>
          </a:p>
        </p:txBody>
      </p:sp>
      <p:sp>
        <p:nvSpPr>
          <p:cNvPr id="3" name="2 Marcador de número de diapositiva"/>
          <p:cNvSpPr>
            <a:spLocks noGrp="1"/>
          </p:cNvSpPr>
          <p:nvPr>
            <p:ph type="sldNum" sz="quarter" idx="12"/>
          </p:nvPr>
        </p:nvSpPr>
        <p:spPr/>
        <p:txBody>
          <a:bodyPr/>
          <a:lstStyle/>
          <a:p>
            <a:fld id="{6BD7B71E-B234-4669-BE96-DE506D1A5EF8}" type="slidenum">
              <a:rPr lang="es-EC" smtClean="0"/>
              <a:t>27</a:t>
            </a:fld>
            <a:endParaRPr lang="es-EC"/>
          </a:p>
        </p:txBody>
      </p:sp>
      <p:graphicFrame>
        <p:nvGraphicFramePr>
          <p:cNvPr id="12" name="11 Marcador de contenido"/>
          <p:cNvGraphicFramePr>
            <a:graphicFrameLocks noGrp="1"/>
          </p:cNvGraphicFramePr>
          <p:nvPr>
            <p:ph sz="quarter" idx="13"/>
            <p:extLst>
              <p:ext uri="{D42A27DB-BD31-4B8C-83A1-F6EECF244321}">
                <p14:modId xmlns:p14="http://schemas.microsoft.com/office/powerpoint/2010/main" val="4060760396"/>
              </p:ext>
            </p:extLst>
          </p:nvPr>
        </p:nvGraphicFramePr>
        <p:xfrm>
          <a:off x="683568" y="2348880"/>
          <a:ext cx="7344816" cy="349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4422"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44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3.4</a:t>
            </a:r>
            <a:r>
              <a:rPr lang="es-EC" dirty="0" smtClean="0"/>
              <a:t>. </a:t>
            </a:r>
            <a:r>
              <a:rPr lang="es-EC" b="1" dirty="0" smtClean="0"/>
              <a:t>Procedimiento para recopilación de información</a:t>
            </a:r>
            <a:endParaRPr lang="es-EC" b="1" dirty="0"/>
          </a:p>
        </p:txBody>
      </p:sp>
      <p:sp>
        <p:nvSpPr>
          <p:cNvPr id="3" name="2 Marcador de número de diapositiva"/>
          <p:cNvSpPr>
            <a:spLocks noGrp="1"/>
          </p:cNvSpPr>
          <p:nvPr>
            <p:ph type="sldNum" sz="quarter" idx="12"/>
          </p:nvPr>
        </p:nvSpPr>
        <p:spPr/>
        <p:txBody>
          <a:bodyPr/>
          <a:lstStyle/>
          <a:p>
            <a:fld id="{6BD7B71E-B234-4669-BE96-DE506D1A5EF8}" type="slidenum">
              <a:rPr lang="es-EC" smtClean="0"/>
              <a:t>28</a:t>
            </a:fld>
            <a:endParaRPr lang="es-EC"/>
          </a:p>
        </p:txBody>
      </p:sp>
      <p:graphicFrame>
        <p:nvGraphicFramePr>
          <p:cNvPr id="5" name="4 Marcador de contenido"/>
          <p:cNvGraphicFramePr>
            <a:graphicFrameLocks noGrp="1"/>
          </p:cNvGraphicFramePr>
          <p:nvPr>
            <p:ph sz="quarter" idx="13"/>
            <p:extLst>
              <p:ext uri="{D42A27DB-BD31-4B8C-83A1-F6EECF244321}">
                <p14:modId xmlns:p14="http://schemas.microsoft.com/office/powerpoint/2010/main" val="341628433"/>
              </p:ext>
            </p:extLst>
          </p:nvPr>
        </p:nvGraphicFramePr>
        <p:xfrm>
          <a:off x="1691680" y="2420888"/>
          <a:ext cx="6121300" cy="349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4422" y="5830456"/>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80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620688"/>
            <a:ext cx="7992888" cy="1296144"/>
          </a:xfrm>
        </p:spPr>
        <p:txBody>
          <a:bodyPr>
            <a:normAutofit/>
          </a:bodyPr>
          <a:lstStyle/>
          <a:p>
            <a:r>
              <a:rPr lang="es-EC" sz="3200" b="1" dirty="0" smtClean="0"/>
              <a:t>3.5. Cobertura de las unidades de análisis</a:t>
            </a:r>
            <a:endParaRPr lang="es-EC" sz="3200"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43492" y="2323652"/>
                <a:ext cx="6777317" cy="3985668"/>
              </a:xfrm>
            </p:spPr>
            <p:txBody>
              <a:bodyPr>
                <a:normAutofit/>
              </a:bodyPr>
              <a:lstStyle/>
              <a:p>
                <a:pPr algn="just"/>
                <a:r>
                  <a:rPr lang="es-EC" b="1" dirty="0" smtClean="0"/>
                  <a:t>Población. </a:t>
                </a:r>
                <a:r>
                  <a:rPr lang="es-EC" dirty="0" smtClean="0"/>
                  <a:t>Micro </a:t>
                </a:r>
                <a:r>
                  <a:rPr lang="es-EC" dirty="0"/>
                  <a:t>empresarios del cantón Tulcán, que han obtenido el microcrédito en la oficina matriz de la Cooperativa de Ahorro y Crédito Pablo Muñoz Vega en el último año</a:t>
                </a:r>
                <a:r>
                  <a:rPr lang="es-EC" dirty="0" smtClean="0"/>
                  <a:t>.</a:t>
                </a:r>
              </a:p>
              <a:p>
                <a:pPr algn="just"/>
                <a:endParaRPr lang="es-EC" dirty="0"/>
              </a:p>
              <a:p>
                <a:pPr algn="just"/>
                <a:r>
                  <a:rPr lang="es-EC" b="1" dirty="0"/>
                  <a:t>Muestra. </a:t>
                </a:r>
                <a:endParaRPr lang="es-EC" dirty="0" smtClean="0">
                  <a:latin typeface="Cambria Math"/>
                </a:endParaRPr>
              </a:p>
              <a:p>
                <a:pPr marL="68580" indent="0" algn="just">
                  <a:buNone/>
                </a:pPr>
                <a14:m>
                  <m:oMathPara xmlns:m="http://schemas.openxmlformats.org/officeDocument/2006/math">
                    <m:oMathParaPr>
                      <m:jc m:val="centerGroup"/>
                    </m:oMathParaPr>
                    <m:oMath xmlns:m="http://schemas.openxmlformats.org/officeDocument/2006/math">
                      <m:r>
                        <m:rPr>
                          <m:sty m:val="p"/>
                        </m:rPr>
                        <a:rPr lang="es-EC">
                          <a:latin typeface="Cambria Math"/>
                        </a:rPr>
                        <m:t>n</m:t>
                      </m:r>
                      <m:r>
                        <a:rPr lang="es-EC">
                          <a:latin typeface="Cambria Math"/>
                        </a:rPr>
                        <m:t>=</m:t>
                      </m:r>
                      <m:f>
                        <m:fPr>
                          <m:ctrlPr>
                            <a:rPr lang="es-EC" i="1">
                              <a:latin typeface="Cambria Math"/>
                            </a:rPr>
                          </m:ctrlPr>
                        </m:fPr>
                        <m:num>
                          <m:r>
                            <m:rPr>
                              <m:sty m:val="p"/>
                            </m:rPr>
                            <a:rPr lang="es-EC">
                              <a:latin typeface="Cambria Math"/>
                            </a:rPr>
                            <m:t>N</m:t>
                          </m:r>
                          <m:sSubSup>
                            <m:sSubSupPr>
                              <m:ctrlPr>
                                <a:rPr lang="es-EC" i="1">
                                  <a:latin typeface="Cambria Math"/>
                                </a:rPr>
                              </m:ctrlPr>
                            </m:sSubSupPr>
                            <m:e>
                              <m:r>
                                <a:rPr lang="es-EC" i="1">
                                  <a:latin typeface="Cambria Math"/>
                                </a:rPr>
                                <m:t>𝑧</m:t>
                              </m:r>
                            </m:e>
                            <m:sub>
                              <m:r>
                                <a:rPr lang="es-EC" i="1">
                                  <a:latin typeface="Cambria Math"/>
                                </a:rPr>
                                <m:t>∝/2</m:t>
                              </m:r>
                            </m:sub>
                            <m:sup>
                              <m:r>
                                <a:rPr lang="es-EC" i="1">
                                  <a:latin typeface="Cambria Math"/>
                                </a:rPr>
                                <m:t>2</m:t>
                              </m:r>
                            </m:sup>
                          </m:sSubSup>
                          <m:r>
                            <a:rPr lang="es-EC" i="1">
                              <a:latin typeface="Cambria Math"/>
                            </a:rPr>
                            <m:t> </m:t>
                          </m:r>
                          <m:r>
                            <a:rPr lang="es-EC" i="1">
                              <a:latin typeface="Cambria Math"/>
                            </a:rPr>
                            <m:t>𝑃</m:t>
                          </m:r>
                          <m:r>
                            <a:rPr lang="es-EC" i="1">
                              <a:latin typeface="Cambria Math"/>
                            </a:rPr>
                            <m:t> (1−</m:t>
                          </m:r>
                          <m:r>
                            <a:rPr lang="es-EC" i="1">
                              <a:latin typeface="Cambria Math"/>
                            </a:rPr>
                            <m:t>𝑃</m:t>
                          </m:r>
                          <m:r>
                            <a:rPr lang="es-EC" i="1">
                              <a:latin typeface="Cambria Math"/>
                            </a:rPr>
                            <m:t>)</m:t>
                          </m:r>
                        </m:num>
                        <m:den>
                          <m:d>
                            <m:dPr>
                              <m:ctrlPr>
                                <a:rPr lang="es-EC" i="1">
                                  <a:latin typeface="Cambria Math"/>
                                </a:rPr>
                              </m:ctrlPr>
                            </m:dPr>
                            <m:e>
                              <m:r>
                                <m:rPr>
                                  <m:sty m:val="p"/>
                                </m:rPr>
                                <a:rPr lang="es-EC">
                                  <a:latin typeface="Cambria Math"/>
                                </a:rPr>
                                <m:t>N</m:t>
                              </m:r>
                              <m:r>
                                <a:rPr lang="es-EC" i="1">
                                  <a:latin typeface="Cambria Math"/>
                                </a:rPr>
                                <m:t>−</m:t>
                              </m:r>
                              <m:r>
                                <a:rPr lang="es-EC">
                                  <a:latin typeface="Cambria Math"/>
                                </a:rPr>
                                <m:t>1</m:t>
                              </m:r>
                            </m:e>
                          </m:d>
                          <m:sSup>
                            <m:sSupPr>
                              <m:ctrlPr>
                                <a:rPr lang="es-EC" i="1">
                                  <a:latin typeface="Cambria Math"/>
                                </a:rPr>
                              </m:ctrlPr>
                            </m:sSupPr>
                            <m:e>
                              <m:r>
                                <a:rPr lang="es-EC" i="1">
                                  <a:latin typeface="Cambria Math"/>
                                </a:rPr>
                                <m:t>𝑒</m:t>
                              </m:r>
                            </m:e>
                            <m:sup>
                              <m:r>
                                <a:rPr lang="es-EC" i="1">
                                  <a:latin typeface="Cambria Math"/>
                                </a:rPr>
                                <m:t>2</m:t>
                              </m:r>
                            </m:sup>
                          </m:sSup>
                          <m:r>
                            <a:rPr lang="es-EC" i="1">
                              <a:latin typeface="Cambria Math"/>
                            </a:rPr>
                            <m:t>+</m:t>
                          </m:r>
                          <m:sSubSup>
                            <m:sSubSupPr>
                              <m:ctrlPr>
                                <a:rPr lang="es-EC" i="1">
                                  <a:latin typeface="Cambria Math"/>
                                </a:rPr>
                              </m:ctrlPr>
                            </m:sSubSupPr>
                            <m:e>
                              <m:r>
                                <a:rPr lang="es-EC" i="1">
                                  <a:latin typeface="Cambria Math"/>
                                </a:rPr>
                                <m:t>𝑧</m:t>
                              </m:r>
                            </m:e>
                            <m:sub>
                              <m:r>
                                <a:rPr lang="es-EC" i="1">
                                  <a:latin typeface="Cambria Math"/>
                                </a:rPr>
                                <m:t>∝</m:t>
                              </m:r>
                              <m:f>
                                <m:fPr>
                                  <m:ctrlPr>
                                    <a:rPr lang="es-EC" i="1">
                                      <a:latin typeface="Cambria Math"/>
                                    </a:rPr>
                                  </m:ctrlPr>
                                </m:fPr>
                                <m:num>
                                  <m:r>
                                    <a:rPr lang="es-EC" b="0" i="1" smtClean="0">
                                      <a:latin typeface="Cambria Math"/>
                                    </a:rPr>
                                    <m:t>1</m:t>
                                  </m:r>
                                </m:num>
                                <m:den>
                                  <m:r>
                                    <a:rPr lang="es-EC" i="1">
                                      <a:latin typeface="Cambria Math"/>
                                    </a:rPr>
                                    <m:t>2</m:t>
                                  </m:r>
                                </m:den>
                              </m:f>
                            </m:sub>
                            <m:sup>
                              <m:r>
                                <a:rPr lang="es-EC" i="1">
                                  <a:latin typeface="Cambria Math"/>
                                </a:rPr>
                                <m:t>2</m:t>
                              </m:r>
                            </m:sup>
                          </m:sSubSup>
                          <m:r>
                            <a:rPr lang="es-EC" i="1">
                              <a:latin typeface="Cambria Math"/>
                            </a:rPr>
                            <m:t>𝑃</m:t>
                          </m:r>
                          <m:r>
                            <a:rPr lang="es-EC" i="1">
                              <a:latin typeface="Cambria Math"/>
                            </a:rPr>
                            <m:t>(1−</m:t>
                          </m:r>
                          <m:r>
                            <a:rPr lang="es-EC" i="1">
                              <a:latin typeface="Cambria Math"/>
                            </a:rPr>
                            <m:t>𝑃</m:t>
                          </m:r>
                          <m:r>
                            <a:rPr lang="es-EC" i="1">
                              <a:latin typeface="Cambria Math"/>
                            </a:rPr>
                            <m:t>) </m:t>
                          </m:r>
                        </m:den>
                      </m:f>
                    </m:oMath>
                  </m:oMathPara>
                </a14:m>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43492" y="2323652"/>
                <a:ext cx="6777317" cy="3985668"/>
              </a:xfrm>
              <a:blipFill rotWithShape="1">
                <a:blip r:embed="rId2"/>
                <a:stretch>
                  <a:fillRect t="-1223" r="-1439"/>
                </a:stretch>
              </a:blipFill>
            </p:spPr>
            <p:txBody>
              <a:bodyPr/>
              <a:lstStyle/>
              <a:p>
                <a:r>
                  <a:rPr lang="es-EC">
                    <a:noFill/>
                  </a:rPr>
                  <a:t> </a:t>
                </a:r>
              </a:p>
            </p:txBody>
          </p:sp>
        </mc:Fallback>
      </mc:AlternateContent>
      <p:sp>
        <p:nvSpPr>
          <p:cNvPr id="4" name="3 Marcador de número de diapositiva"/>
          <p:cNvSpPr>
            <a:spLocks noGrp="1"/>
          </p:cNvSpPr>
          <p:nvPr>
            <p:ph type="sldNum" sz="quarter" idx="12"/>
          </p:nvPr>
        </p:nvSpPr>
        <p:spPr/>
        <p:txBody>
          <a:bodyPr>
            <a:normAutofit/>
          </a:bodyPr>
          <a:lstStyle/>
          <a:p>
            <a:fld id="{6BD7B71E-B234-4669-BE96-DE506D1A5EF8}" type="slidenum">
              <a:rPr lang="es-EC" smtClean="0"/>
              <a:t>29</a:t>
            </a:fld>
            <a:endParaRPr lang="es-EC"/>
          </a:p>
        </p:txBody>
      </p:sp>
      <p:pic>
        <p:nvPicPr>
          <p:cNvPr id="5" name="Picture 3" descr="C:\Users\YAHIS\Desktop\LOGO-PRINCIP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02065"/>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45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1.1 TÍTULO DEL PROYECTO</a:t>
            </a:r>
            <a:endParaRPr lang="es-EC" dirty="0"/>
          </a:p>
        </p:txBody>
      </p:sp>
      <p:sp>
        <p:nvSpPr>
          <p:cNvPr id="3" name="2 Marcador de contenido"/>
          <p:cNvSpPr>
            <a:spLocks noGrp="1"/>
          </p:cNvSpPr>
          <p:nvPr>
            <p:ph idx="1"/>
          </p:nvPr>
        </p:nvSpPr>
        <p:spPr>
          <a:xfrm>
            <a:off x="1107051" y="2512311"/>
            <a:ext cx="6777317" cy="3508977"/>
          </a:xfrm>
        </p:spPr>
        <p:txBody>
          <a:bodyPr/>
          <a:lstStyle/>
          <a:p>
            <a:pPr marL="0" indent="0" algn="just">
              <a:buNone/>
            </a:pPr>
            <a:r>
              <a:rPr lang="es-ES" dirty="0"/>
              <a:t>“ANÁLISIS DE IMPACTO DEL MICROCRÉDITO EN EL DESARROLLO MICRO EMPRESARIAL DE LA CIUDAD DE TULCÁN, PERÍODO JULIO 2016 -  JULIO 2017.</a:t>
            </a:r>
            <a:r>
              <a:rPr lang="es-ES_tradnl" dirty="0"/>
              <a:t>”</a:t>
            </a:r>
            <a:endParaRPr lang="es-EC" dirty="0"/>
          </a:p>
          <a:p>
            <a:pPr algn="just"/>
            <a:endParaRPr lang="es-EC" dirty="0"/>
          </a:p>
        </p:txBody>
      </p:sp>
      <p:sp>
        <p:nvSpPr>
          <p:cNvPr id="4" name="3 Marcador de número de diapositiva"/>
          <p:cNvSpPr>
            <a:spLocks noGrp="1"/>
          </p:cNvSpPr>
          <p:nvPr>
            <p:ph type="sldNum" sz="quarter" idx="12"/>
          </p:nvPr>
        </p:nvSpPr>
        <p:spPr/>
        <p:txBody>
          <a:bodyPr>
            <a:normAutofit/>
          </a:bodyPr>
          <a:lstStyle/>
          <a:p>
            <a:fld id="{6BD7B71E-B234-4669-BE96-DE506D1A5EF8}" type="slidenum">
              <a:rPr lang="es-EC" smtClean="0"/>
              <a:t>3</a:t>
            </a:fld>
            <a:endParaRPr lang="es-EC" dirty="0"/>
          </a:p>
        </p:txBody>
      </p:sp>
      <p:pic>
        <p:nvPicPr>
          <p:cNvPr id="2051" name="Picture 3" descr="C:\Users\YAHIS\Desktop\LOGO-PRINCIP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442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620688"/>
            <a:ext cx="7024744" cy="601136"/>
          </a:xfrm>
        </p:spPr>
        <p:txBody>
          <a:bodyPr>
            <a:normAutofit fontScale="90000"/>
          </a:bodyPr>
          <a:lstStyle/>
          <a:p>
            <a:pPr algn="ctr"/>
            <a:r>
              <a:rPr lang="es-EC" b="1" dirty="0" smtClean="0"/>
              <a:t>Cálculo de la Muestra</a:t>
            </a:r>
            <a:endParaRPr lang="es-EC"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043492" y="1340768"/>
                <a:ext cx="7416940" cy="4872737"/>
              </a:xfrm>
            </p:spPr>
            <p:txBody>
              <a:bodyPr>
                <a:normAutofit fontScale="77500" lnSpcReduction="20000"/>
              </a:bodyPr>
              <a:lstStyle/>
              <a:p>
                <a:pPr marL="0" indent="0" algn="just">
                  <a:buNone/>
                </a:pPr>
                <a14:m>
                  <m:oMathPara xmlns:m="http://schemas.openxmlformats.org/officeDocument/2006/math">
                    <m:oMathParaPr>
                      <m:jc m:val="centerGroup"/>
                    </m:oMathParaPr>
                    <m:oMath xmlns:m="http://schemas.openxmlformats.org/officeDocument/2006/math">
                      <m:r>
                        <m:rPr>
                          <m:sty m:val="p"/>
                        </m:rPr>
                        <a:rPr lang="es-EC" smtClean="0">
                          <a:latin typeface="Cambria Math"/>
                        </a:rPr>
                        <m:t>n</m:t>
                      </m:r>
                      <m:r>
                        <a:rPr lang="es-EC" smtClean="0">
                          <a:latin typeface="Cambria Math"/>
                        </a:rPr>
                        <m:t>=</m:t>
                      </m:r>
                      <m:f>
                        <m:fPr>
                          <m:ctrlPr>
                            <a:rPr lang="es-EC" i="1">
                              <a:latin typeface="Cambria Math"/>
                            </a:rPr>
                          </m:ctrlPr>
                        </m:fPr>
                        <m:num>
                          <m:r>
                            <m:rPr>
                              <m:sty m:val="p"/>
                            </m:rPr>
                            <a:rPr lang="es-EC">
                              <a:latin typeface="Cambria Math"/>
                            </a:rPr>
                            <m:t>N</m:t>
                          </m:r>
                          <m:sSubSup>
                            <m:sSubSupPr>
                              <m:ctrlPr>
                                <a:rPr lang="es-EC" i="1">
                                  <a:latin typeface="Cambria Math"/>
                                </a:rPr>
                              </m:ctrlPr>
                            </m:sSubSupPr>
                            <m:e>
                              <m:r>
                                <a:rPr lang="es-EC" i="1">
                                  <a:latin typeface="Cambria Math"/>
                                </a:rPr>
                                <m:t>𝑧</m:t>
                              </m:r>
                            </m:e>
                            <m:sub>
                              <m:r>
                                <a:rPr lang="es-EC" i="1">
                                  <a:latin typeface="Cambria Math"/>
                                </a:rPr>
                                <m:t>∝/2</m:t>
                              </m:r>
                            </m:sub>
                            <m:sup>
                              <m:r>
                                <a:rPr lang="es-EC" i="1">
                                  <a:latin typeface="Cambria Math"/>
                                </a:rPr>
                                <m:t>2</m:t>
                              </m:r>
                            </m:sup>
                          </m:sSubSup>
                          <m:r>
                            <a:rPr lang="es-EC" i="1">
                              <a:latin typeface="Cambria Math"/>
                            </a:rPr>
                            <m:t> </m:t>
                          </m:r>
                          <m:r>
                            <a:rPr lang="es-EC" i="1">
                              <a:latin typeface="Cambria Math"/>
                            </a:rPr>
                            <m:t>𝑃</m:t>
                          </m:r>
                          <m:r>
                            <a:rPr lang="es-EC" i="1">
                              <a:latin typeface="Cambria Math"/>
                            </a:rPr>
                            <m:t> (1−</m:t>
                          </m:r>
                          <m:r>
                            <a:rPr lang="es-EC" i="1">
                              <a:latin typeface="Cambria Math"/>
                            </a:rPr>
                            <m:t>𝑃</m:t>
                          </m:r>
                          <m:r>
                            <a:rPr lang="es-EC" i="1">
                              <a:latin typeface="Cambria Math"/>
                            </a:rPr>
                            <m:t>)</m:t>
                          </m:r>
                        </m:num>
                        <m:den>
                          <m:d>
                            <m:dPr>
                              <m:ctrlPr>
                                <a:rPr lang="es-EC" i="1">
                                  <a:latin typeface="Cambria Math"/>
                                </a:rPr>
                              </m:ctrlPr>
                            </m:dPr>
                            <m:e>
                              <m:r>
                                <m:rPr>
                                  <m:sty m:val="p"/>
                                </m:rPr>
                                <a:rPr lang="es-EC">
                                  <a:latin typeface="Cambria Math"/>
                                </a:rPr>
                                <m:t>N</m:t>
                              </m:r>
                              <m:r>
                                <a:rPr lang="es-EC" i="1">
                                  <a:latin typeface="Cambria Math"/>
                                </a:rPr>
                                <m:t>−</m:t>
                              </m:r>
                              <m:r>
                                <a:rPr lang="es-EC">
                                  <a:latin typeface="Cambria Math"/>
                                </a:rPr>
                                <m:t>1</m:t>
                              </m:r>
                            </m:e>
                          </m:d>
                          <m:sSup>
                            <m:sSupPr>
                              <m:ctrlPr>
                                <a:rPr lang="es-EC" i="1">
                                  <a:latin typeface="Cambria Math"/>
                                </a:rPr>
                              </m:ctrlPr>
                            </m:sSupPr>
                            <m:e>
                              <m:r>
                                <a:rPr lang="es-EC" i="1">
                                  <a:latin typeface="Cambria Math"/>
                                </a:rPr>
                                <m:t>𝑒</m:t>
                              </m:r>
                            </m:e>
                            <m:sup>
                              <m:r>
                                <a:rPr lang="es-EC" i="1">
                                  <a:latin typeface="Cambria Math"/>
                                </a:rPr>
                                <m:t>2</m:t>
                              </m:r>
                            </m:sup>
                          </m:sSup>
                          <m:r>
                            <a:rPr lang="es-EC" i="1">
                              <a:latin typeface="Cambria Math"/>
                            </a:rPr>
                            <m:t>+</m:t>
                          </m:r>
                          <m:sSubSup>
                            <m:sSubSupPr>
                              <m:ctrlPr>
                                <a:rPr lang="es-EC" i="1">
                                  <a:latin typeface="Cambria Math"/>
                                </a:rPr>
                              </m:ctrlPr>
                            </m:sSubSupPr>
                            <m:e>
                              <m:r>
                                <a:rPr lang="es-EC" i="1">
                                  <a:latin typeface="Cambria Math"/>
                                </a:rPr>
                                <m:t>𝑧</m:t>
                              </m:r>
                            </m:e>
                            <m:sub>
                              <m:r>
                                <a:rPr lang="es-EC" i="1">
                                  <a:latin typeface="Cambria Math"/>
                                </a:rPr>
                                <m:t>∝</m:t>
                              </m:r>
                              <m:f>
                                <m:fPr>
                                  <m:ctrlPr>
                                    <a:rPr lang="es-EC" i="1">
                                      <a:latin typeface="Cambria Math"/>
                                    </a:rPr>
                                  </m:ctrlPr>
                                </m:fPr>
                                <m:num>
                                  <m:r>
                                    <a:rPr lang="es-EC" b="0" i="1" smtClean="0">
                                      <a:latin typeface="Cambria Math"/>
                                    </a:rPr>
                                    <m:t>1</m:t>
                                  </m:r>
                                </m:num>
                                <m:den>
                                  <m:r>
                                    <a:rPr lang="es-EC" i="1">
                                      <a:latin typeface="Cambria Math"/>
                                    </a:rPr>
                                    <m:t>2</m:t>
                                  </m:r>
                                </m:den>
                              </m:f>
                            </m:sub>
                            <m:sup>
                              <m:r>
                                <a:rPr lang="es-EC" i="1">
                                  <a:latin typeface="Cambria Math"/>
                                </a:rPr>
                                <m:t>2</m:t>
                              </m:r>
                            </m:sup>
                          </m:sSubSup>
                          <m:r>
                            <a:rPr lang="es-EC" i="1">
                              <a:latin typeface="Cambria Math"/>
                            </a:rPr>
                            <m:t>𝑃</m:t>
                          </m:r>
                          <m:r>
                            <a:rPr lang="es-EC" i="1">
                              <a:latin typeface="Cambria Math"/>
                            </a:rPr>
                            <m:t>(1−</m:t>
                          </m:r>
                          <m:r>
                            <a:rPr lang="es-EC" i="1">
                              <a:latin typeface="Cambria Math"/>
                            </a:rPr>
                            <m:t>𝑃</m:t>
                          </m:r>
                          <m:r>
                            <a:rPr lang="es-EC" i="1">
                              <a:latin typeface="Cambria Math"/>
                            </a:rPr>
                            <m:t>) </m:t>
                          </m:r>
                        </m:den>
                      </m:f>
                    </m:oMath>
                  </m:oMathPara>
                </a14:m>
                <a:endParaRPr lang="es-EC" dirty="0"/>
              </a:p>
              <a:p>
                <a:pPr marL="0" indent="0" algn="just">
                  <a:buNone/>
                </a:pPr>
                <a:r>
                  <a:rPr lang="es-EC" dirty="0"/>
                  <a:t>De donde:</a:t>
                </a:r>
              </a:p>
              <a:p>
                <a:pPr marL="0" indent="0" algn="just">
                  <a:buNone/>
                </a:pPr>
                <a:r>
                  <a:rPr lang="es-EC" dirty="0"/>
                  <a:t>N = 1819 microempresarios (Reporte Base de datos: microcrédito </a:t>
                </a:r>
                <a:r>
                  <a:rPr lang="es-EC" dirty="0" err="1"/>
                  <a:t>CPMV</a:t>
                </a:r>
                <a:r>
                  <a:rPr lang="es-EC" dirty="0"/>
                  <a:t> Agosto 2017)</a:t>
                </a:r>
              </a:p>
              <a:p>
                <a:pPr marL="0" indent="0" algn="just">
                  <a:buNone/>
                </a:pPr>
                <a:r>
                  <a:rPr lang="es-EC" dirty="0"/>
                  <a:t>z(∝/2) = 95% de confianza, con un valor Z de 1,96</a:t>
                </a:r>
              </a:p>
              <a:p>
                <a:pPr marL="0" indent="0" algn="just">
                  <a:buNone/>
                </a:pPr>
                <a:r>
                  <a:rPr lang="es-EC" dirty="0"/>
                  <a:t>P = 0.5 considerando el mayor valor para P dado que no existe datos previos para su cálculo.</a:t>
                </a:r>
              </a:p>
              <a:p>
                <a:pPr marL="0" indent="0" algn="just">
                  <a:buNone/>
                </a:pPr>
                <a:r>
                  <a:rPr lang="es-EC" dirty="0"/>
                  <a:t>e = error permisible +/- </a:t>
                </a:r>
                <a:r>
                  <a:rPr lang="es-EC" dirty="0" smtClean="0"/>
                  <a:t>0.05</a:t>
                </a:r>
              </a:p>
              <a:p>
                <a:pPr marL="0" indent="0" algn="just">
                  <a:buNone/>
                </a:pPr>
                <a:endParaRPr lang="es-EC" dirty="0"/>
              </a:p>
              <a:p>
                <a:pPr marL="0" indent="0" algn="just">
                  <a:buNone/>
                </a:pPr>
                <a14:m>
                  <m:oMathPara xmlns:m="http://schemas.openxmlformats.org/officeDocument/2006/math">
                    <m:oMathParaPr>
                      <m:jc m:val="centerGroup"/>
                    </m:oMathParaPr>
                    <m:oMath xmlns:m="http://schemas.openxmlformats.org/officeDocument/2006/math">
                      <m:r>
                        <a:rPr lang="es-EC" i="1">
                          <a:latin typeface="Cambria Math"/>
                        </a:rPr>
                        <m:t>𝑛</m:t>
                      </m:r>
                      <m:r>
                        <a:rPr lang="es-EC">
                          <a:latin typeface="Cambria Math"/>
                        </a:rPr>
                        <m:t>=</m:t>
                      </m:r>
                      <m:f>
                        <m:fPr>
                          <m:ctrlPr>
                            <a:rPr lang="es-EC" i="1">
                              <a:latin typeface="Cambria Math"/>
                            </a:rPr>
                          </m:ctrlPr>
                        </m:fPr>
                        <m:num>
                          <m:r>
                            <a:rPr lang="es-EC">
                              <a:latin typeface="Cambria Math"/>
                            </a:rPr>
                            <m:t>1819 </m:t>
                          </m:r>
                          <m:sSup>
                            <m:sSupPr>
                              <m:ctrlPr>
                                <a:rPr lang="es-EC" i="1">
                                  <a:latin typeface="Cambria Math"/>
                                </a:rPr>
                              </m:ctrlPr>
                            </m:sSupPr>
                            <m:e>
                              <m:r>
                                <a:rPr lang="es-EC">
                                  <a:latin typeface="Cambria Math"/>
                                </a:rPr>
                                <m:t>(1,96)</m:t>
                              </m:r>
                            </m:e>
                            <m:sup>
                              <m:r>
                                <a:rPr lang="es-EC">
                                  <a:latin typeface="Cambria Math"/>
                                </a:rPr>
                                <m:t>2</m:t>
                              </m:r>
                            </m:sup>
                          </m:sSup>
                          <m:r>
                            <a:rPr lang="es-EC" i="1">
                              <a:latin typeface="Cambria Math"/>
                            </a:rPr>
                            <m:t>0,5 (1−0,5)</m:t>
                          </m:r>
                        </m:num>
                        <m:den>
                          <m:d>
                            <m:dPr>
                              <m:ctrlPr>
                                <a:rPr lang="es-EC" i="1">
                                  <a:latin typeface="Cambria Math"/>
                                </a:rPr>
                              </m:ctrlPr>
                            </m:dPr>
                            <m:e>
                              <m:r>
                                <a:rPr lang="es-EC">
                                  <a:latin typeface="Cambria Math"/>
                                </a:rPr>
                                <m:t>1819</m:t>
                              </m:r>
                              <m:r>
                                <a:rPr lang="es-EC" i="1">
                                  <a:latin typeface="Cambria Math"/>
                                </a:rPr>
                                <m:t>−</m:t>
                              </m:r>
                              <m:r>
                                <a:rPr lang="es-EC">
                                  <a:latin typeface="Cambria Math"/>
                                </a:rPr>
                                <m:t>1</m:t>
                              </m:r>
                            </m:e>
                          </m:d>
                          <m:sSup>
                            <m:sSupPr>
                              <m:ctrlPr>
                                <a:rPr lang="es-EC" i="1">
                                  <a:latin typeface="Cambria Math"/>
                                </a:rPr>
                              </m:ctrlPr>
                            </m:sSupPr>
                            <m:e>
                              <m:r>
                                <a:rPr lang="es-EC" i="1">
                                  <a:latin typeface="Cambria Math"/>
                                </a:rPr>
                                <m:t>0,05</m:t>
                              </m:r>
                            </m:e>
                            <m:sup>
                              <m:r>
                                <a:rPr lang="es-EC" i="1">
                                  <a:latin typeface="Cambria Math"/>
                                </a:rPr>
                                <m:t>2</m:t>
                              </m:r>
                            </m:sup>
                          </m:sSup>
                          <m:r>
                            <a:rPr lang="es-EC" i="1">
                              <a:latin typeface="Cambria Math"/>
                            </a:rPr>
                            <m:t>+ </m:t>
                          </m:r>
                          <m:sSup>
                            <m:sSupPr>
                              <m:ctrlPr>
                                <a:rPr lang="es-EC" i="1">
                                  <a:latin typeface="Cambria Math"/>
                                </a:rPr>
                              </m:ctrlPr>
                            </m:sSupPr>
                            <m:e>
                              <m:d>
                                <m:dPr>
                                  <m:ctrlPr>
                                    <a:rPr lang="es-EC" i="1">
                                      <a:latin typeface="Cambria Math"/>
                                    </a:rPr>
                                  </m:ctrlPr>
                                </m:dPr>
                                <m:e>
                                  <m:r>
                                    <a:rPr lang="es-EC">
                                      <a:latin typeface="Cambria Math"/>
                                    </a:rPr>
                                    <m:t>1,96</m:t>
                                  </m:r>
                                </m:e>
                              </m:d>
                            </m:e>
                            <m:sup>
                              <m:r>
                                <a:rPr lang="es-EC">
                                  <a:latin typeface="Cambria Math"/>
                                </a:rPr>
                                <m:t>2</m:t>
                              </m:r>
                            </m:sup>
                          </m:sSup>
                          <m:r>
                            <a:rPr lang="es-EC" i="1">
                              <a:latin typeface="Cambria Math"/>
                            </a:rPr>
                            <m:t> </m:t>
                          </m:r>
                          <m:d>
                            <m:dPr>
                              <m:ctrlPr>
                                <a:rPr lang="es-EC" i="1">
                                  <a:latin typeface="Cambria Math"/>
                                </a:rPr>
                              </m:ctrlPr>
                            </m:dPr>
                            <m:e>
                              <m:r>
                                <a:rPr lang="es-EC" i="1">
                                  <a:latin typeface="Cambria Math"/>
                                </a:rPr>
                                <m:t>0,05</m:t>
                              </m:r>
                            </m:e>
                          </m:d>
                          <m:d>
                            <m:dPr>
                              <m:ctrlPr>
                                <a:rPr lang="es-EC" i="1">
                                  <a:latin typeface="Cambria Math"/>
                                </a:rPr>
                              </m:ctrlPr>
                            </m:dPr>
                            <m:e>
                              <m:r>
                                <a:rPr lang="es-EC" i="1">
                                  <a:latin typeface="Cambria Math"/>
                                </a:rPr>
                                <m:t>1−0,05</m:t>
                              </m:r>
                            </m:e>
                          </m:d>
                        </m:den>
                      </m:f>
                    </m:oMath>
                  </m:oMathPara>
                </a14:m>
                <a:endParaRPr lang="es-EC" dirty="0"/>
              </a:p>
              <a:p>
                <a:pPr marL="0" indent="0" algn="just">
                  <a:buNone/>
                </a:pPr>
                <a:endParaRPr lang="es-EC" i="1" dirty="0" smtClean="0">
                  <a:latin typeface="Cambria Math"/>
                </a:endParaRPr>
              </a:p>
              <a:p>
                <a:pPr marL="0" indent="0" algn="ctr">
                  <a:buNone/>
                </a:pPr>
                <a14:m>
                  <m:oMath xmlns:m="http://schemas.openxmlformats.org/officeDocument/2006/math">
                    <m:r>
                      <a:rPr lang="es-EC" i="1">
                        <a:latin typeface="Cambria Math"/>
                      </a:rPr>
                      <m:t>𝑛</m:t>
                    </m:r>
                    <m:r>
                      <a:rPr lang="es-EC">
                        <a:latin typeface="Cambria Math"/>
                      </a:rPr>
                      <m:t>=369,54 ~</m:t>
                    </m:r>
                  </m:oMath>
                </a14:m>
                <a:r>
                  <a:rPr lang="es-EC" dirty="0"/>
                  <a:t> </a:t>
                </a:r>
                <a:r>
                  <a:rPr lang="es-EC" dirty="0" smtClean="0"/>
                  <a:t>370</a:t>
                </a:r>
                <a:endParaRPr lang="es-EC" dirty="0"/>
              </a:p>
              <a:p>
                <a:pPr marL="0" indent="0" algn="just">
                  <a:buNone/>
                </a:pPr>
                <a:r>
                  <a:rPr lang="es-EC" dirty="0" smtClean="0"/>
                  <a:t>Muestreo </a:t>
                </a:r>
                <a:r>
                  <a:rPr lang="es-EC" dirty="0"/>
                  <a:t>probabilístico aleatorio en el sector.</a:t>
                </a:r>
              </a:p>
              <a:p>
                <a:pPr algn="just"/>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043492" y="1340768"/>
                <a:ext cx="7416940" cy="4872737"/>
              </a:xfrm>
              <a:blipFill rotWithShape="1">
                <a:blip r:embed="rId2"/>
                <a:stretch>
                  <a:fillRect l="-740" r="-740"/>
                </a:stretch>
              </a:blipFill>
            </p:spPr>
            <p:txBody>
              <a:bodyPr/>
              <a:lstStyle/>
              <a:p>
                <a:r>
                  <a:rPr lang="es-EC">
                    <a:noFill/>
                  </a:rPr>
                  <a:t> </a:t>
                </a:r>
              </a:p>
            </p:txBody>
          </p:sp>
        </mc:Fallback>
      </mc:AlternateContent>
      <p:sp>
        <p:nvSpPr>
          <p:cNvPr id="4" name="3 Marcador de número de diapositiva"/>
          <p:cNvSpPr>
            <a:spLocks noGrp="1"/>
          </p:cNvSpPr>
          <p:nvPr>
            <p:ph type="sldNum" sz="quarter" idx="12"/>
          </p:nvPr>
        </p:nvSpPr>
        <p:spPr/>
        <p:txBody>
          <a:bodyPr>
            <a:normAutofit/>
          </a:bodyPr>
          <a:lstStyle/>
          <a:p>
            <a:fld id="{6BD7B71E-B234-4669-BE96-DE506D1A5EF8}" type="slidenum">
              <a:rPr lang="es-EC" smtClean="0"/>
              <a:t>30</a:t>
            </a:fld>
            <a:endParaRPr lang="es-EC"/>
          </a:p>
        </p:txBody>
      </p:sp>
      <p:pic>
        <p:nvPicPr>
          <p:cNvPr id="5" name="Picture 3" descr="C:\Users\YAHIS\Desktop\LOGO-PRINCIP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02065"/>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412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b="1" dirty="0" smtClean="0"/>
              <a:t>CAPÍTULO IV</a:t>
            </a:r>
            <a:endParaRPr lang="es-EC" b="1" dirty="0"/>
          </a:p>
        </p:txBody>
      </p:sp>
      <p:sp>
        <p:nvSpPr>
          <p:cNvPr id="3" name="2 Subtítulo"/>
          <p:cNvSpPr>
            <a:spLocks noGrp="1"/>
          </p:cNvSpPr>
          <p:nvPr>
            <p:ph type="subTitle" idx="1"/>
          </p:nvPr>
        </p:nvSpPr>
        <p:spPr>
          <a:xfrm>
            <a:off x="4733365" y="4797152"/>
            <a:ext cx="3309803" cy="884557"/>
          </a:xfrm>
        </p:spPr>
        <p:txBody>
          <a:bodyPr/>
          <a:lstStyle/>
          <a:p>
            <a:pPr lvl="0" algn="ctr"/>
            <a:r>
              <a:rPr lang="es-ES_tradnl" b="1" dirty="0"/>
              <a:t>RESULTADOS DE LA INVESTIGACIÓN</a:t>
            </a:r>
            <a:endParaRPr lang="es-EC"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31</a:t>
            </a:fld>
            <a:endParaRPr lang="es-EC"/>
          </a:p>
        </p:txBody>
      </p:sp>
      <p:pic>
        <p:nvPicPr>
          <p:cNvPr id="5" name="Picture 2" descr="Resultado de imagen par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431"/>
            <a:ext cx="2490944" cy="225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247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80728"/>
            <a:ext cx="7024744" cy="1143000"/>
          </a:xfrm>
        </p:spPr>
        <p:txBody>
          <a:bodyPr/>
          <a:lstStyle/>
          <a:p>
            <a:pPr algn="ctr"/>
            <a:r>
              <a:rPr lang="es-EC" b="1" dirty="0"/>
              <a:t>4</a:t>
            </a:r>
            <a:r>
              <a:rPr lang="es-EC" b="1" dirty="0" smtClean="0"/>
              <a:t>.1. Análisis del Entorno</a:t>
            </a:r>
            <a:endParaRPr lang="es-EC" b="1" dirty="0"/>
          </a:p>
        </p:txBody>
      </p:sp>
      <p:sp>
        <p:nvSpPr>
          <p:cNvPr id="3" name="2 Marcador de número de diapositiva"/>
          <p:cNvSpPr>
            <a:spLocks noGrp="1"/>
          </p:cNvSpPr>
          <p:nvPr>
            <p:ph type="sldNum" sz="quarter" idx="12"/>
          </p:nvPr>
        </p:nvSpPr>
        <p:spPr/>
        <p:txBody>
          <a:bodyPr/>
          <a:lstStyle/>
          <a:p>
            <a:fld id="{6BD7B71E-B234-4669-BE96-DE506D1A5EF8}" type="slidenum">
              <a:rPr lang="es-EC" smtClean="0"/>
              <a:t>32</a:t>
            </a:fld>
            <a:endParaRPr lang="es-EC"/>
          </a:p>
        </p:txBody>
      </p:sp>
      <p:pic>
        <p:nvPicPr>
          <p:cNvPr id="4" name="3 Imagen" descr="LOGOTIPO PABLO M"/>
          <p:cNvPicPr/>
          <p:nvPr/>
        </p:nvPicPr>
        <p:blipFill>
          <a:blip r:embed="rId2" cstate="print"/>
          <a:srcRect/>
          <a:stretch>
            <a:fillRect/>
          </a:stretch>
        </p:blipFill>
        <p:spPr bwMode="auto">
          <a:xfrm>
            <a:off x="2471737" y="3048000"/>
            <a:ext cx="4200525" cy="762000"/>
          </a:xfrm>
          <a:prstGeom prst="rect">
            <a:avLst/>
          </a:prstGeom>
          <a:noFill/>
          <a:ln w="9525">
            <a:noFill/>
            <a:miter lim="800000"/>
            <a:headEnd/>
            <a:tailEnd/>
          </a:ln>
        </p:spPr>
      </p:pic>
    </p:spTree>
    <p:extLst>
      <p:ext uri="{BB962C8B-B14F-4D97-AF65-F5344CB8AC3E}">
        <p14:creationId xmlns:p14="http://schemas.microsoft.com/office/powerpoint/2010/main" val="2356666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7024744" cy="1143000"/>
          </a:xfrm>
        </p:spPr>
        <p:txBody>
          <a:bodyPr/>
          <a:lstStyle/>
          <a:p>
            <a:pPr algn="ctr"/>
            <a:r>
              <a:rPr lang="es-EC" dirty="0" smtClean="0"/>
              <a:t>4.1.1. Entorno Político</a:t>
            </a:r>
            <a:endParaRPr lang="es-EC" dirty="0"/>
          </a:p>
        </p:txBody>
      </p:sp>
      <p:sp>
        <p:nvSpPr>
          <p:cNvPr id="3" name="2 Marcador de número de diapositiva"/>
          <p:cNvSpPr>
            <a:spLocks noGrp="1"/>
          </p:cNvSpPr>
          <p:nvPr>
            <p:ph type="sldNum" sz="quarter" idx="12"/>
          </p:nvPr>
        </p:nvSpPr>
        <p:spPr/>
        <p:txBody>
          <a:bodyPr/>
          <a:lstStyle/>
          <a:p>
            <a:fld id="{6BD7B71E-B234-4669-BE96-DE506D1A5EF8}" type="slidenum">
              <a:rPr lang="es-EC" smtClean="0"/>
              <a:t>33</a:t>
            </a:fld>
            <a:endParaRPr lang="es-EC"/>
          </a:p>
        </p:txBody>
      </p:sp>
      <p:graphicFrame>
        <p:nvGraphicFramePr>
          <p:cNvPr id="4" name="3 Diagrama"/>
          <p:cNvGraphicFramePr/>
          <p:nvPr>
            <p:extLst>
              <p:ext uri="{D42A27DB-BD31-4B8C-83A1-F6EECF244321}">
                <p14:modId xmlns:p14="http://schemas.microsoft.com/office/powerpoint/2010/main" val="303898878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9012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556792"/>
            <a:ext cx="6777317" cy="4275837"/>
          </a:xfrm>
        </p:spPr>
        <p:txBody>
          <a:bodyPr>
            <a:normAutofit fontScale="92500" lnSpcReduction="20000"/>
          </a:bodyPr>
          <a:lstStyle/>
          <a:p>
            <a:pPr algn="just"/>
            <a:r>
              <a:rPr lang="es-ES_tradnl" b="1" dirty="0"/>
              <a:t>El Producto Interno Bruto. (PIB)</a:t>
            </a:r>
            <a:endParaRPr lang="es-EC" dirty="0"/>
          </a:p>
          <a:p>
            <a:pPr marL="68580" indent="0" algn="just">
              <a:buNone/>
            </a:pPr>
            <a:r>
              <a:rPr lang="es-ES_tradnl" b="1" dirty="0"/>
              <a:t> </a:t>
            </a:r>
            <a:r>
              <a:rPr lang="es-ES_tradnl" sz="1800" dirty="0" smtClean="0"/>
              <a:t>Es </a:t>
            </a:r>
            <a:r>
              <a:rPr lang="es-ES_tradnl" sz="1800" dirty="0"/>
              <a:t>un indicador macroeconómico que valora el nivel de producción nueva en el país, sus resultados son:</a:t>
            </a:r>
            <a:endParaRPr lang="es-EC" sz="1800" dirty="0"/>
          </a:p>
          <a:p>
            <a:pPr marL="68580" indent="0" algn="just">
              <a:buNone/>
            </a:pPr>
            <a:r>
              <a:rPr lang="es-ES_tradnl" dirty="0"/>
              <a:t> </a:t>
            </a:r>
            <a:endParaRPr lang="es-EC" dirty="0"/>
          </a:p>
          <a:p>
            <a:pPr marL="68580" indent="0" algn="just">
              <a:buNone/>
            </a:pPr>
            <a:r>
              <a:rPr lang="es-ES_tradnl" dirty="0"/>
              <a:t> </a:t>
            </a:r>
            <a:endParaRPr lang="es-EC" dirty="0"/>
          </a:p>
          <a:p>
            <a:pPr marL="68580" indent="0" algn="just">
              <a:buNone/>
            </a:pPr>
            <a:r>
              <a:rPr lang="es-ES_tradnl" dirty="0"/>
              <a:t> </a:t>
            </a:r>
            <a:endParaRPr lang="es-ES_tradnl" dirty="0" smtClean="0"/>
          </a:p>
          <a:p>
            <a:pPr marL="68580" indent="0" algn="just">
              <a:buNone/>
            </a:pPr>
            <a:endParaRPr lang="es-ES_tradnl" dirty="0"/>
          </a:p>
          <a:p>
            <a:pPr marL="68580" indent="0" algn="just">
              <a:buNone/>
            </a:pPr>
            <a:endParaRPr lang="es-EC" dirty="0"/>
          </a:p>
          <a:p>
            <a:pPr marL="68580" indent="0" algn="ctr">
              <a:buNone/>
            </a:pPr>
            <a:r>
              <a:rPr lang="es-ES_tradnl" sz="1200" dirty="0"/>
              <a:t> </a:t>
            </a:r>
            <a:endParaRPr lang="es-EC" sz="1200" dirty="0"/>
          </a:p>
          <a:p>
            <a:pPr marL="68580" indent="0" algn="ctr">
              <a:buNone/>
            </a:pPr>
            <a:endParaRPr lang="es-ES_tradnl" sz="1200" b="1" dirty="0" smtClean="0"/>
          </a:p>
          <a:p>
            <a:pPr marL="68580" indent="0" algn="ctr">
              <a:buNone/>
            </a:pPr>
            <a:endParaRPr lang="es-ES_tradnl" sz="1200" b="1" dirty="0"/>
          </a:p>
          <a:p>
            <a:pPr marL="68580" indent="0" algn="ctr">
              <a:buNone/>
            </a:pPr>
            <a:endParaRPr lang="es-ES_tradnl" sz="1200" b="1" dirty="0" smtClean="0"/>
          </a:p>
          <a:p>
            <a:pPr marL="68580" indent="0" algn="ctr">
              <a:buNone/>
            </a:pPr>
            <a:endParaRPr lang="es-ES_tradnl" sz="1200" b="1" dirty="0" smtClean="0"/>
          </a:p>
          <a:p>
            <a:pPr marL="68580" indent="0" algn="ctr">
              <a:buNone/>
            </a:pPr>
            <a:endParaRPr lang="es-ES_tradnl" sz="1200" b="1" dirty="0"/>
          </a:p>
          <a:p>
            <a:pPr marL="68580" indent="0" algn="ctr">
              <a:buNone/>
            </a:pPr>
            <a:endParaRPr lang="es-ES_tradnl" sz="1200" b="1" dirty="0" smtClean="0"/>
          </a:p>
          <a:p>
            <a:pPr marL="68580" indent="0" algn="ctr">
              <a:buNone/>
            </a:pPr>
            <a:r>
              <a:rPr lang="es-ES_tradnl" sz="1200" b="1" dirty="0" smtClean="0"/>
              <a:t>Fuente</a:t>
            </a:r>
            <a:r>
              <a:rPr lang="es-ES_tradnl" sz="1200" b="1" dirty="0"/>
              <a:t>:</a:t>
            </a:r>
            <a:r>
              <a:rPr lang="es-ES_tradnl" sz="1200" dirty="0"/>
              <a:t> Banco Central del Ecuador  * 2016: cifra preliminar; 2017: proyección </a:t>
            </a:r>
            <a:endParaRPr lang="es-EC" sz="1200" dirty="0"/>
          </a:p>
          <a:p>
            <a:pPr marL="68580" indent="0" algn="ctr">
              <a:buNone/>
            </a:pPr>
            <a:endParaRPr lang="es-EC" dirty="0"/>
          </a:p>
          <a:p>
            <a:pPr algn="just"/>
            <a:endParaRPr lang="es-EC"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34</a:t>
            </a:fld>
            <a:endParaRPr lang="es-EC"/>
          </a:p>
        </p:txBody>
      </p:sp>
      <p:pic>
        <p:nvPicPr>
          <p:cNvPr id="5" name="4 Imagen"/>
          <p:cNvPicPr/>
          <p:nvPr/>
        </p:nvPicPr>
        <p:blipFill rotWithShape="1">
          <a:blip r:embed="rId2" cstate="print"/>
          <a:srcRect l="22990" t="10930" r="27844" b="42511"/>
          <a:stretch/>
        </p:blipFill>
        <p:spPr bwMode="auto">
          <a:xfrm>
            <a:off x="1403648" y="2492896"/>
            <a:ext cx="5688632" cy="2736304"/>
          </a:xfrm>
          <a:prstGeom prst="rect">
            <a:avLst/>
          </a:prstGeom>
          <a:ln>
            <a:noFill/>
          </a:ln>
          <a:extLst>
            <a:ext uri="{53640926-AAD7-44D8-BBD7-CCE9431645EC}">
              <a14:shadowObscured xmlns:a14="http://schemas.microsoft.com/office/drawing/2010/main"/>
            </a:ext>
          </a:extLst>
        </p:spPr>
      </p:pic>
      <p:pic>
        <p:nvPicPr>
          <p:cNvPr id="6" name="Picture 3" descr="C:\Users\YAHIS\Desktop\LOGO-PRINCIP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02065"/>
            <a:ext cx="2411760" cy="62288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827584" y="260648"/>
            <a:ext cx="7024744" cy="1143000"/>
          </a:xfrm>
        </p:spPr>
        <p:txBody>
          <a:bodyPr/>
          <a:lstStyle/>
          <a:p>
            <a:r>
              <a:rPr lang="es-EC" dirty="0" smtClean="0"/>
              <a:t>4.1.3. Entorno Económico </a:t>
            </a:r>
            <a:endParaRPr lang="es-EC" dirty="0"/>
          </a:p>
        </p:txBody>
      </p:sp>
    </p:spTree>
    <p:extLst>
      <p:ext uri="{BB962C8B-B14F-4D97-AF65-F5344CB8AC3E}">
        <p14:creationId xmlns:p14="http://schemas.microsoft.com/office/powerpoint/2010/main" val="2216807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836712"/>
            <a:ext cx="6777317" cy="5256584"/>
          </a:xfrm>
        </p:spPr>
        <p:txBody>
          <a:bodyPr>
            <a:normAutofit fontScale="92500" lnSpcReduction="10000"/>
          </a:bodyPr>
          <a:lstStyle/>
          <a:p>
            <a:r>
              <a:rPr lang="es-ES_tradnl" sz="2000" b="1" dirty="0"/>
              <a:t>Ramas de la actividad económica en el Carchi</a:t>
            </a:r>
            <a:r>
              <a:rPr lang="es-ES_tradnl" sz="2000" b="1" dirty="0" smtClean="0"/>
              <a:t>.</a:t>
            </a:r>
            <a:endParaRPr lang="es-EC" sz="2000" dirty="0"/>
          </a:p>
          <a:p>
            <a:pPr marL="68580" indent="0">
              <a:buNone/>
            </a:pPr>
            <a:endParaRPr lang="es-EC" sz="1600" dirty="0" smtClean="0"/>
          </a:p>
          <a:p>
            <a:pPr marL="68580" indent="0">
              <a:buNone/>
            </a:pPr>
            <a:endParaRPr lang="es-EC" sz="1600" dirty="0"/>
          </a:p>
          <a:p>
            <a:pPr marL="68580" indent="0">
              <a:buNone/>
            </a:pPr>
            <a:endParaRPr lang="es-EC" sz="1600" dirty="0" smtClean="0"/>
          </a:p>
          <a:p>
            <a:pPr marL="68580" indent="0">
              <a:buNone/>
            </a:pPr>
            <a:endParaRPr lang="es-EC" sz="1600" dirty="0"/>
          </a:p>
          <a:p>
            <a:pPr marL="68580" indent="0">
              <a:buNone/>
            </a:pPr>
            <a:endParaRPr lang="es-EC" sz="1600" dirty="0" smtClean="0"/>
          </a:p>
          <a:p>
            <a:pPr marL="68580" indent="0">
              <a:buNone/>
            </a:pPr>
            <a:endParaRPr lang="es-EC" sz="1600" dirty="0"/>
          </a:p>
          <a:p>
            <a:pPr marL="68580" indent="0">
              <a:buNone/>
            </a:pPr>
            <a:endParaRPr lang="es-EC" sz="1600" dirty="0" smtClean="0"/>
          </a:p>
          <a:p>
            <a:pPr marL="68580" indent="0">
              <a:buNone/>
            </a:pPr>
            <a:endParaRPr lang="es-EC" sz="1600" dirty="0"/>
          </a:p>
          <a:p>
            <a:pPr marL="68580" indent="0">
              <a:buNone/>
            </a:pPr>
            <a:endParaRPr lang="es-EC" sz="1600" dirty="0" smtClean="0"/>
          </a:p>
          <a:p>
            <a:pPr marL="68580" indent="0">
              <a:buNone/>
            </a:pPr>
            <a:endParaRPr lang="es-EC" sz="1600" dirty="0"/>
          </a:p>
          <a:p>
            <a:pPr marL="68580" indent="0">
              <a:buNone/>
            </a:pPr>
            <a:endParaRPr lang="es-EC" sz="1600" dirty="0" smtClean="0"/>
          </a:p>
          <a:p>
            <a:pPr marL="68580" indent="0" algn="ctr">
              <a:buNone/>
            </a:pPr>
            <a:endParaRPr lang="es-ES_tradnl" sz="1050" dirty="0" smtClean="0"/>
          </a:p>
          <a:p>
            <a:pPr marL="68580" indent="0" algn="ctr">
              <a:buNone/>
            </a:pPr>
            <a:endParaRPr lang="es-ES_tradnl" sz="1050" dirty="0"/>
          </a:p>
          <a:p>
            <a:pPr marL="68580" indent="0" algn="ctr">
              <a:buNone/>
            </a:pPr>
            <a:r>
              <a:rPr lang="es-ES_tradnl" sz="1050" dirty="0" smtClean="0"/>
              <a:t>Fuente</a:t>
            </a:r>
            <a:r>
              <a:rPr lang="es-ES_tradnl" sz="1050" dirty="0"/>
              <a:t>: Cuentas Nacionales – BCE 2010- </a:t>
            </a:r>
            <a:r>
              <a:rPr lang="es-ES_tradnl" sz="1050" dirty="0" err="1"/>
              <a:t>PDYOT</a:t>
            </a:r>
            <a:r>
              <a:rPr lang="es-ES_tradnl" sz="1050" dirty="0"/>
              <a:t> CARCHI 2015 – 2019</a:t>
            </a:r>
            <a:endParaRPr lang="es-EC" sz="1050" dirty="0"/>
          </a:p>
          <a:p>
            <a:pPr marL="68580" indent="0">
              <a:buNone/>
            </a:pPr>
            <a:endParaRPr lang="es-EC" sz="1600" dirty="0" smtClean="0"/>
          </a:p>
          <a:p>
            <a:pPr marL="68580" indent="0">
              <a:buNone/>
            </a:pPr>
            <a:endParaRPr lang="es-ES_tradnl" sz="1600" b="1" dirty="0" smtClean="0"/>
          </a:p>
          <a:p>
            <a:pPr marL="68580" indent="0">
              <a:buNone/>
            </a:pPr>
            <a:endParaRPr lang="es-ES_tradnl" sz="1600" b="1" dirty="0"/>
          </a:p>
          <a:p>
            <a:pPr marL="68580" indent="0">
              <a:buNone/>
            </a:pPr>
            <a:endParaRPr lang="es-ES_tradnl" sz="1600" b="1" dirty="0" smtClean="0"/>
          </a:p>
          <a:p>
            <a:pPr marL="68580" indent="0">
              <a:buNone/>
            </a:pPr>
            <a:r>
              <a:rPr lang="es-ES_tradnl" sz="1500" b="1" dirty="0" smtClean="0"/>
              <a:t>Fuente</a:t>
            </a:r>
            <a:r>
              <a:rPr lang="es-ES_tradnl" sz="1500" b="1" dirty="0"/>
              <a:t>:</a:t>
            </a:r>
            <a:r>
              <a:rPr lang="es-ES_tradnl" sz="1500" dirty="0"/>
              <a:t> Banco Central del Ecuador  * 2016: cifra preliminar; 2017: proyección </a:t>
            </a:r>
            <a:endParaRPr lang="es-EC" sz="1500" dirty="0"/>
          </a:p>
          <a:p>
            <a:pPr marL="68580" indent="0">
              <a:buNone/>
            </a:pPr>
            <a:endParaRPr lang="es-EC" sz="1600"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35</a:t>
            </a:fld>
            <a:endParaRPr lang="es-EC"/>
          </a:p>
        </p:txBody>
      </p:sp>
      <p:pic>
        <p:nvPicPr>
          <p:cNvPr id="5" name="4 Imagen"/>
          <p:cNvPicPr/>
          <p:nvPr/>
        </p:nvPicPr>
        <p:blipFill rotWithShape="1">
          <a:blip r:embed="rId2" cstate="print"/>
          <a:srcRect l="29390" t="23377" r="25705" b="31818"/>
          <a:stretch/>
        </p:blipFill>
        <p:spPr bwMode="auto">
          <a:xfrm>
            <a:off x="1331640" y="1916833"/>
            <a:ext cx="6264696" cy="3384376"/>
          </a:xfrm>
          <a:prstGeom prst="rect">
            <a:avLst/>
          </a:prstGeom>
          <a:ln>
            <a:noFill/>
          </a:ln>
          <a:extLst>
            <a:ext uri="{53640926-AAD7-44D8-BBD7-CCE9431645EC}">
              <a14:shadowObscured xmlns:a14="http://schemas.microsoft.com/office/drawing/2010/main"/>
            </a:ext>
          </a:extLst>
        </p:spPr>
      </p:pic>
      <p:pic>
        <p:nvPicPr>
          <p:cNvPr id="6" name="Picture 3" descr="C:\Users\YAHIS\Desktop\LOGO-PRINCIP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02065"/>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08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484784"/>
            <a:ext cx="6777317" cy="4347845"/>
          </a:xfrm>
        </p:spPr>
        <p:txBody>
          <a:bodyPr>
            <a:normAutofit/>
          </a:bodyPr>
          <a:lstStyle/>
          <a:p>
            <a:r>
              <a:rPr lang="es-ES_tradnl" sz="2000" b="1" dirty="0" smtClean="0"/>
              <a:t>Escolaridad</a:t>
            </a:r>
            <a:endParaRPr lang="es-EC" sz="1800" dirty="0"/>
          </a:p>
          <a:p>
            <a:pPr marL="68580" indent="0" algn="just">
              <a:buNone/>
            </a:pPr>
            <a:r>
              <a:rPr lang="es-ES_tradnl" sz="2000" dirty="0" smtClean="0"/>
              <a:t>.</a:t>
            </a:r>
            <a:endParaRPr lang="es-EC" sz="1800" dirty="0"/>
          </a:p>
          <a:p>
            <a:endParaRPr lang="es-ES_tradnl" b="1" dirty="0" smtClean="0"/>
          </a:p>
          <a:p>
            <a:endParaRPr lang="es-ES_tradnl" b="1" dirty="0"/>
          </a:p>
          <a:p>
            <a:endParaRPr lang="es-ES_tradnl" b="1" dirty="0" smtClean="0"/>
          </a:p>
          <a:p>
            <a:endParaRPr lang="es-ES_tradnl" b="1" dirty="0"/>
          </a:p>
          <a:p>
            <a:pPr marL="68580" indent="0">
              <a:buNone/>
            </a:pPr>
            <a:endParaRPr lang="es-ES_tradnl" b="1" dirty="0" smtClean="0"/>
          </a:p>
          <a:p>
            <a:pPr marL="68580" indent="0">
              <a:buNone/>
            </a:pPr>
            <a:r>
              <a:rPr lang="es-ES_tradnl" b="1" dirty="0"/>
              <a:t>	</a:t>
            </a:r>
            <a:endParaRPr lang="es-ES_tradnl" b="1" dirty="0" smtClean="0"/>
          </a:p>
          <a:p>
            <a:r>
              <a:rPr lang="es-ES_tradnl" sz="1400" b="1" dirty="0" smtClean="0"/>
              <a:t>Fuente</a:t>
            </a:r>
            <a:r>
              <a:rPr lang="es-ES_tradnl" sz="1400" b="1" dirty="0"/>
              <a:t>: </a:t>
            </a:r>
            <a:r>
              <a:rPr lang="es-ES_tradnl" sz="1400" dirty="0"/>
              <a:t>Censo de Población y Vivienda – INEC 2010.</a:t>
            </a:r>
            <a:endParaRPr lang="es-EC" sz="2800" dirty="0"/>
          </a:p>
          <a:p>
            <a:pPr marL="68580" indent="0">
              <a:buNone/>
            </a:pPr>
            <a:endParaRPr lang="es-EC" sz="1600" dirty="0" smtClean="0"/>
          </a:p>
          <a:p>
            <a:pPr marL="68580" indent="0">
              <a:buNone/>
            </a:pPr>
            <a:endParaRPr lang="es-EC" sz="1600" dirty="0"/>
          </a:p>
          <a:p>
            <a:pPr marL="68580" indent="0">
              <a:buNone/>
            </a:pPr>
            <a:endParaRPr lang="es-EC" sz="1600" dirty="0" smtClean="0"/>
          </a:p>
          <a:p>
            <a:pPr marL="68580" indent="0">
              <a:buNone/>
            </a:pPr>
            <a:endParaRPr lang="es-EC" sz="1600" dirty="0"/>
          </a:p>
          <a:p>
            <a:pPr marL="68580" indent="0">
              <a:buNone/>
            </a:pPr>
            <a:endParaRPr lang="es-EC" sz="1600" dirty="0" smtClean="0"/>
          </a:p>
          <a:p>
            <a:pPr marL="68580" indent="0">
              <a:buNone/>
            </a:pPr>
            <a:endParaRPr lang="es-EC" sz="1600" dirty="0"/>
          </a:p>
          <a:p>
            <a:pPr marL="68580" indent="0">
              <a:buNone/>
            </a:pPr>
            <a:endParaRPr lang="es-EC" sz="1600" dirty="0" smtClean="0"/>
          </a:p>
          <a:p>
            <a:pPr marL="68580" indent="0">
              <a:buNone/>
            </a:pPr>
            <a:endParaRPr lang="es-EC" sz="1600" dirty="0"/>
          </a:p>
          <a:p>
            <a:pPr marL="68580" indent="0">
              <a:buNone/>
            </a:pPr>
            <a:endParaRPr lang="es-EC" sz="1600" dirty="0" smtClean="0"/>
          </a:p>
          <a:p>
            <a:pPr marL="68580" indent="0" algn="ctr">
              <a:buNone/>
            </a:pPr>
            <a:endParaRPr lang="es-ES_tradnl" sz="1050" dirty="0" smtClean="0"/>
          </a:p>
          <a:p>
            <a:pPr marL="68580" indent="0" algn="ctr">
              <a:buNone/>
            </a:pPr>
            <a:endParaRPr lang="es-ES_tradnl" sz="1050" dirty="0"/>
          </a:p>
          <a:p>
            <a:pPr marL="68580" indent="0">
              <a:buNone/>
            </a:pPr>
            <a:endParaRPr lang="es-EC" sz="1600"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36</a:t>
            </a:fld>
            <a:endParaRPr lang="es-EC"/>
          </a:p>
        </p:txBody>
      </p:sp>
      <p:pic>
        <p:nvPicPr>
          <p:cNvPr id="6"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902065"/>
            <a:ext cx="2411760" cy="622880"/>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rotWithShape="1">
          <a:blip r:embed="rId3" cstate="print"/>
          <a:srcRect l="31850" t="27325" r="34245" b="43098"/>
          <a:stretch/>
        </p:blipFill>
        <p:spPr bwMode="auto">
          <a:xfrm>
            <a:off x="2230388" y="1988840"/>
            <a:ext cx="4861892" cy="2448272"/>
          </a:xfrm>
          <a:prstGeom prst="rect">
            <a:avLst/>
          </a:prstGeom>
          <a:ln>
            <a:noFill/>
          </a:ln>
          <a:extLst>
            <a:ext uri="{53640926-AAD7-44D8-BBD7-CCE9431645EC}">
              <a14:shadowObscured xmlns:a14="http://schemas.microsoft.com/office/drawing/2010/main"/>
            </a:ext>
          </a:extLst>
        </p:spPr>
      </p:pic>
      <p:sp>
        <p:nvSpPr>
          <p:cNvPr id="8" name="1 Título"/>
          <p:cNvSpPr>
            <a:spLocks noGrp="1"/>
          </p:cNvSpPr>
          <p:nvPr>
            <p:ph type="title"/>
          </p:nvPr>
        </p:nvSpPr>
        <p:spPr>
          <a:xfrm>
            <a:off x="1023624" y="332656"/>
            <a:ext cx="7024744" cy="1143000"/>
          </a:xfrm>
        </p:spPr>
        <p:txBody>
          <a:bodyPr/>
          <a:lstStyle/>
          <a:p>
            <a:r>
              <a:rPr lang="es-EC" dirty="0" smtClean="0"/>
              <a:t>4.1.3. Entorno Social</a:t>
            </a:r>
            <a:endParaRPr lang="es-EC" dirty="0"/>
          </a:p>
        </p:txBody>
      </p:sp>
    </p:spTree>
    <p:extLst>
      <p:ext uri="{BB962C8B-B14F-4D97-AF65-F5344CB8AC3E}">
        <p14:creationId xmlns:p14="http://schemas.microsoft.com/office/powerpoint/2010/main" val="3131331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132856"/>
            <a:ext cx="7024744" cy="1143000"/>
          </a:xfrm>
        </p:spPr>
        <p:txBody>
          <a:bodyPr>
            <a:normAutofit fontScale="90000"/>
          </a:bodyPr>
          <a:lstStyle/>
          <a:p>
            <a:pPr algn="ctr"/>
            <a:r>
              <a:rPr lang="es-EC" b="1" dirty="0" smtClean="0"/>
              <a:t>4.2. Análisis de Resultados de la encuesta</a:t>
            </a:r>
            <a:endParaRPr lang="es-EC" b="1" dirty="0"/>
          </a:p>
        </p:txBody>
      </p:sp>
      <p:sp>
        <p:nvSpPr>
          <p:cNvPr id="3" name="2 Marcador de número de diapositiva"/>
          <p:cNvSpPr>
            <a:spLocks noGrp="1"/>
          </p:cNvSpPr>
          <p:nvPr>
            <p:ph type="sldNum" sz="quarter" idx="12"/>
          </p:nvPr>
        </p:nvSpPr>
        <p:spPr/>
        <p:txBody>
          <a:bodyPr/>
          <a:lstStyle/>
          <a:p>
            <a:fld id="{6BD7B71E-B234-4669-BE96-DE506D1A5EF8}" type="slidenum">
              <a:rPr lang="es-EC" smtClean="0"/>
              <a:t>37</a:t>
            </a:fld>
            <a:endParaRPr lang="es-EC"/>
          </a:p>
        </p:txBody>
      </p:sp>
      <p:pic>
        <p:nvPicPr>
          <p:cNvPr id="4"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902065"/>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062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24744" cy="529128"/>
          </a:xfrm>
        </p:spPr>
        <p:txBody>
          <a:bodyPr>
            <a:normAutofit fontScale="90000"/>
          </a:bodyPr>
          <a:lstStyle/>
          <a:p>
            <a:r>
              <a:rPr lang="es-EC" b="1" dirty="0" smtClean="0"/>
              <a:t>Aspecto Sociodemográfico</a:t>
            </a:r>
            <a:endParaRPr lang="es-EC" b="1"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38</a:t>
            </a:fld>
            <a:endParaRPr lang="es-EC"/>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10 Gráfico"/>
          <p:cNvGraphicFramePr/>
          <p:nvPr>
            <p:extLst>
              <p:ext uri="{D42A27DB-BD31-4B8C-83A1-F6EECF244321}">
                <p14:modId xmlns:p14="http://schemas.microsoft.com/office/powerpoint/2010/main" val="4105632418"/>
              </p:ext>
            </p:extLst>
          </p:nvPr>
        </p:nvGraphicFramePr>
        <p:xfrm>
          <a:off x="4571928" y="1716431"/>
          <a:ext cx="3817196" cy="214461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9"/>
          <p:cNvSpPr>
            <a:spLocks noChangeArrowheads="1"/>
          </p:cNvSpPr>
          <p:nvPr/>
        </p:nvSpPr>
        <p:spPr bwMode="auto">
          <a:xfrm>
            <a:off x="5072471" y="1600177"/>
            <a:ext cx="19461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bmk="_Toc505704941">
                <a:ln>
                  <a:noFill/>
                </a:ln>
                <a:solidFill>
                  <a:schemeClr val="tx1"/>
                </a:solidFill>
                <a:effectLst/>
                <a:latin typeface="Arial" pitchFamily="34" charset="0"/>
                <a:ea typeface="Times New Roman" pitchFamily="18" charset="0"/>
                <a:cs typeface="Arial" pitchFamily="34" charset="0"/>
              </a:rPr>
              <a:t>Variable Estado Civil</a:t>
            </a:r>
            <a:endParaRPr kumimoji="0" lang="es-EC"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 name="14 Gráfico"/>
          <p:cNvGraphicFramePr/>
          <p:nvPr>
            <p:extLst>
              <p:ext uri="{D42A27DB-BD31-4B8C-83A1-F6EECF244321}">
                <p14:modId xmlns:p14="http://schemas.microsoft.com/office/powerpoint/2010/main" val="35314604"/>
              </p:ext>
            </p:extLst>
          </p:nvPr>
        </p:nvGraphicFramePr>
        <p:xfrm>
          <a:off x="755576" y="1723294"/>
          <a:ext cx="3816424" cy="2169061"/>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a:spLocks noChangeArrowheads="1"/>
          </p:cNvSpPr>
          <p:nvPr/>
        </p:nvSpPr>
        <p:spPr bwMode="auto">
          <a:xfrm>
            <a:off x="827584" y="1600178"/>
            <a:ext cx="27363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bmk="_Toc505704940">
                <a:ln>
                  <a:noFill/>
                </a:ln>
                <a:solidFill>
                  <a:schemeClr val="tx1"/>
                </a:solidFill>
                <a:effectLst/>
                <a:latin typeface="Arial" pitchFamily="34" charset="0"/>
                <a:ea typeface="Times New Roman" pitchFamily="18" charset="0"/>
                <a:cs typeface="Arial" pitchFamily="34" charset="0"/>
              </a:rPr>
              <a:t>Variable G</a:t>
            </a:r>
            <a:r>
              <a:rPr kumimoji="0" lang="es-EC" sz="1400" b="1" i="0" u="none" strike="noStrike" cap="none" normalizeH="0" baseline="0" dirty="0" smtClean="0" bmk="_Toc505704940">
                <a:ln>
                  <a:noFill/>
                </a:ln>
                <a:solidFill>
                  <a:schemeClr val="tx1"/>
                </a:solidFill>
                <a:effectLst/>
                <a:latin typeface="Calibri"/>
                <a:ea typeface="Times New Roman" pitchFamily="18" charset="0"/>
                <a:cs typeface="Arial" pitchFamily="34" charset="0"/>
              </a:rPr>
              <a:t>é</a:t>
            </a:r>
            <a:r>
              <a:rPr kumimoji="0" lang="es-EC" sz="1400" b="1" i="0" u="none" strike="noStrike" cap="none" normalizeH="0" baseline="0" dirty="0" smtClean="0" bmk="_Toc505704940">
                <a:ln>
                  <a:noFill/>
                </a:ln>
                <a:solidFill>
                  <a:schemeClr val="tx1"/>
                </a:solidFill>
                <a:effectLst/>
                <a:latin typeface="Arial" pitchFamily="34" charset="0"/>
                <a:ea typeface="Times New Roman" pitchFamily="18" charset="0"/>
                <a:cs typeface="Arial" pitchFamily="34" charset="0"/>
              </a:rPr>
              <a:t>nero</a:t>
            </a:r>
            <a:endParaRPr kumimoji="0" lang="es-EC"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8" name="17 Gráfico"/>
          <p:cNvGraphicFramePr/>
          <p:nvPr>
            <p:extLst>
              <p:ext uri="{D42A27DB-BD31-4B8C-83A1-F6EECF244321}">
                <p14:modId xmlns:p14="http://schemas.microsoft.com/office/powerpoint/2010/main" val="3140635681"/>
              </p:ext>
            </p:extLst>
          </p:nvPr>
        </p:nvGraphicFramePr>
        <p:xfrm>
          <a:off x="1835696" y="3903638"/>
          <a:ext cx="4032448" cy="230986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a:spLocks noChangeArrowheads="1"/>
          </p:cNvSpPr>
          <p:nvPr/>
        </p:nvSpPr>
        <p:spPr bwMode="auto">
          <a:xfrm>
            <a:off x="1917002" y="6028839"/>
            <a:ext cx="32937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bmk="_Toc505704942">
                <a:ln>
                  <a:noFill/>
                </a:ln>
                <a:solidFill>
                  <a:schemeClr val="tx1"/>
                </a:solidFill>
                <a:effectLst/>
                <a:latin typeface="Arial" pitchFamily="34" charset="0"/>
                <a:ea typeface="Times New Roman" pitchFamily="18" charset="0"/>
                <a:cs typeface="Arial" pitchFamily="34" charset="0"/>
              </a:rPr>
              <a:t>Variable Escolaridad</a:t>
            </a:r>
            <a:r>
              <a:rPr kumimoji="0" lang="es-EC" sz="1400" b="1" i="0" u="none" strike="noStrike" cap="none" normalizeH="0" baseline="0" dirty="0" smtClean="0">
                <a:ln>
                  <a:noFill/>
                </a:ln>
                <a:solidFill>
                  <a:schemeClr val="tx1"/>
                </a:solidFill>
                <a:effectLst/>
                <a:latin typeface="Arial" pitchFamily="34" charset="0"/>
                <a:cs typeface="Arial" pitchFamily="34" charset="0"/>
              </a:rPr>
              <a:t> </a:t>
            </a:r>
            <a:endParaRPr kumimoji="0" lang="es-EC" sz="4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3" descr="C:\Users\YAHIS\Desktop\LOGO-PRINCIP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53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BD7B71E-B234-4669-BE96-DE506D1A5EF8}" type="slidenum">
              <a:rPr lang="es-EC" smtClean="0"/>
              <a:t>39</a:t>
            </a:fld>
            <a:endParaRPr lang="es-EC"/>
          </a:p>
        </p:txBody>
      </p:sp>
      <p:sp>
        <p:nvSpPr>
          <p:cNvPr id="5" name="1 Título"/>
          <p:cNvSpPr>
            <a:spLocks noGrp="1"/>
          </p:cNvSpPr>
          <p:nvPr>
            <p:ph type="title"/>
          </p:nvPr>
        </p:nvSpPr>
        <p:spPr>
          <a:xfrm>
            <a:off x="1043608" y="692696"/>
            <a:ext cx="7024744" cy="529128"/>
          </a:xfrm>
        </p:spPr>
        <p:txBody>
          <a:bodyPr>
            <a:normAutofit fontScale="90000"/>
          </a:bodyPr>
          <a:lstStyle/>
          <a:p>
            <a:r>
              <a:rPr lang="es-EC" b="1" dirty="0" smtClean="0"/>
              <a:t>Aspecto Socioeconómico</a:t>
            </a:r>
            <a:endParaRPr lang="es-EC"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478077737"/>
              </p:ext>
            </p:extLst>
          </p:nvPr>
        </p:nvGraphicFramePr>
        <p:xfrm>
          <a:off x="1043608" y="1412776"/>
          <a:ext cx="3745036" cy="2303586"/>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1403648" y="3717032"/>
            <a:ext cx="2335896" cy="307777"/>
          </a:xfrm>
          <a:prstGeom prst="rect">
            <a:avLst/>
          </a:prstGeom>
        </p:spPr>
        <p:txBody>
          <a:bodyPr wrap="none">
            <a:spAutoFit/>
          </a:bodyPr>
          <a:lstStyle/>
          <a:p>
            <a:r>
              <a:rPr lang="es-EC" sz="1400" b="1" dirty="0"/>
              <a:t>Actividades Económicas</a:t>
            </a:r>
          </a:p>
        </p:txBody>
      </p:sp>
      <p:graphicFrame>
        <p:nvGraphicFramePr>
          <p:cNvPr id="8" name="7 Gráfico"/>
          <p:cNvGraphicFramePr/>
          <p:nvPr>
            <p:extLst>
              <p:ext uri="{D42A27DB-BD31-4B8C-83A1-F6EECF244321}">
                <p14:modId xmlns:p14="http://schemas.microsoft.com/office/powerpoint/2010/main" val="3128610438"/>
              </p:ext>
            </p:extLst>
          </p:nvPr>
        </p:nvGraphicFramePr>
        <p:xfrm>
          <a:off x="4860032" y="2895659"/>
          <a:ext cx="3215005" cy="2405549"/>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5527614" y="5301208"/>
            <a:ext cx="1515158" cy="307777"/>
          </a:xfrm>
          <a:prstGeom prst="rect">
            <a:avLst/>
          </a:prstGeom>
        </p:spPr>
        <p:txBody>
          <a:bodyPr wrap="none">
            <a:spAutoFit/>
          </a:bodyPr>
          <a:lstStyle/>
          <a:p>
            <a:r>
              <a:rPr lang="es-EC" sz="1400" b="1" dirty="0"/>
              <a:t>Tipo de Crédito</a:t>
            </a:r>
          </a:p>
        </p:txBody>
      </p:sp>
      <p:pic>
        <p:nvPicPr>
          <p:cNvPr id="10" name="Picture 3" descr="C:\Users\YAHIS\Desktop\LOGO-PRINCIP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650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1.2 PLANTEAMIENTO DEL PROBLEMA</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151446267"/>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normAutofit/>
          </a:bodyPr>
          <a:lstStyle/>
          <a:p>
            <a:fld id="{6BD7B71E-B234-4669-BE96-DE506D1A5EF8}" type="slidenum">
              <a:rPr lang="es-EC" smtClean="0"/>
              <a:t>4</a:t>
            </a:fld>
            <a:endParaRPr lang="es-EC" dirty="0"/>
          </a:p>
        </p:txBody>
      </p:sp>
      <p:pic>
        <p:nvPicPr>
          <p:cNvPr id="5" name="Picture 3" descr="C:\Users\YAHIS\Desktop\LOGO-PRINCIP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
        <p:nvSpPr>
          <p:cNvPr id="17" name="16 Llamada con línea 3"/>
          <p:cNvSpPr/>
          <p:nvPr/>
        </p:nvSpPr>
        <p:spPr>
          <a:xfrm>
            <a:off x="5508104" y="4365104"/>
            <a:ext cx="2016224" cy="1116124"/>
          </a:xfrm>
          <a:prstGeom prst="borderCallout3">
            <a:avLst>
              <a:gd name="adj1" fmla="val 18750"/>
              <a:gd name="adj2" fmla="val -8333"/>
              <a:gd name="adj3" fmla="val 18750"/>
              <a:gd name="adj4" fmla="val -16667"/>
              <a:gd name="adj5" fmla="val 100000"/>
              <a:gd name="adj6" fmla="val -16667"/>
              <a:gd name="adj7" fmla="val -37733"/>
              <a:gd name="adj8" fmla="val -66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¿Impacto en el desarrollo micro empresarial?</a:t>
            </a:r>
          </a:p>
        </p:txBody>
      </p:sp>
    </p:spTree>
    <p:extLst>
      <p:ext uri="{BB962C8B-B14F-4D97-AF65-F5344CB8AC3E}">
        <p14:creationId xmlns:p14="http://schemas.microsoft.com/office/powerpoint/2010/main" val="793811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6BD7B71E-B234-4669-BE96-DE506D1A5EF8}" type="slidenum">
              <a:rPr lang="es-EC" smtClean="0"/>
              <a:t>40</a:t>
            </a:fld>
            <a:endParaRPr lang="es-EC"/>
          </a:p>
        </p:txBody>
      </p:sp>
      <p:graphicFrame>
        <p:nvGraphicFramePr>
          <p:cNvPr id="3" name="2 Gráfico"/>
          <p:cNvGraphicFramePr/>
          <p:nvPr>
            <p:extLst>
              <p:ext uri="{D42A27DB-BD31-4B8C-83A1-F6EECF244321}">
                <p14:modId xmlns:p14="http://schemas.microsoft.com/office/powerpoint/2010/main" val="2999111961"/>
              </p:ext>
            </p:extLst>
          </p:nvPr>
        </p:nvGraphicFramePr>
        <p:xfrm>
          <a:off x="1259632" y="1556792"/>
          <a:ext cx="3672408" cy="2688818"/>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2267744" y="4489375"/>
            <a:ext cx="1930337" cy="307777"/>
          </a:xfrm>
          <a:prstGeom prst="rect">
            <a:avLst/>
          </a:prstGeom>
        </p:spPr>
        <p:txBody>
          <a:bodyPr wrap="none">
            <a:spAutoFit/>
          </a:bodyPr>
          <a:lstStyle/>
          <a:p>
            <a:r>
              <a:rPr lang="es-EC" sz="1400" b="1" dirty="0"/>
              <a:t>Destino de Recursos</a:t>
            </a:r>
          </a:p>
        </p:txBody>
      </p:sp>
      <p:graphicFrame>
        <p:nvGraphicFramePr>
          <p:cNvPr id="5" name="4 Gráfico"/>
          <p:cNvGraphicFramePr/>
          <p:nvPr>
            <p:extLst>
              <p:ext uri="{D42A27DB-BD31-4B8C-83A1-F6EECF244321}">
                <p14:modId xmlns:p14="http://schemas.microsoft.com/office/powerpoint/2010/main" val="3610291666"/>
              </p:ext>
            </p:extLst>
          </p:nvPr>
        </p:nvGraphicFramePr>
        <p:xfrm>
          <a:off x="5004048" y="1556792"/>
          <a:ext cx="3528392"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6156176" y="4468024"/>
            <a:ext cx="1606530" cy="307777"/>
          </a:xfrm>
          <a:prstGeom prst="rect">
            <a:avLst/>
          </a:prstGeom>
        </p:spPr>
        <p:txBody>
          <a:bodyPr wrap="none">
            <a:spAutoFit/>
          </a:bodyPr>
          <a:lstStyle/>
          <a:p>
            <a:r>
              <a:rPr lang="es-EC" sz="1400" b="1" dirty="0"/>
              <a:t>Asesoría Crédito</a:t>
            </a:r>
          </a:p>
        </p:txBody>
      </p:sp>
      <p:pic>
        <p:nvPicPr>
          <p:cNvPr id="7" name="Picture 3" descr="C:\Users\YAHIS\Desktop\LOGO-PRINCIP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77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6BD7B71E-B234-4669-BE96-DE506D1A5EF8}" type="slidenum">
              <a:rPr lang="es-EC" smtClean="0"/>
              <a:t>41</a:t>
            </a:fld>
            <a:endParaRPr lang="es-EC"/>
          </a:p>
        </p:txBody>
      </p:sp>
      <p:graphicFrame>
        <p:nvGraphicFramePr>
          <p:cNvPr id="3" name="2 Gráfico"/>
          <p:cNvGraphicFramePr/>
          <p:nvPr>
            <p:extLst>
              <p:ext uri="{D42A27DB-BD31-4B8C-83A1-F6EECF244321}">
                <p14:modId xmlns:p14="http://schemas.microsoft.com/office/powerpoint/2010/main" val="3215906306"/>
              </p:ext>
            </p:extLst>
          </p:nvPr>
        </p:nvGraphicFramePr>
        <p:xfrm>
          <a:off x="1259632" y="764704"/>
          <a:ext cx="3240360" cy="2631097"/>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1777211" y="3212976"/>
            <a:ext cx="2056973" cy="307777"/>
          </a:xfrm>
          <a:prstGeom prst="rect">
            <a:avLst/>
          </a:prstGeom>
        </p:spPr>
        <p:txBody>
          <a:bodyPr wrap="none">
            <a:spAutoFit/>
          </a:bodyPr>
          <a:lstStyle/>
          <a:p>
            <a:r>
              <a:rPr lang="es-EC" sz="1400" b="1" dirty="0"/>
              <a:t>Beneficios del crédito</a:t>
            </a:r>
          </a:p>
        </p:txBody>
      </p:sp>
      <p:sp>
        <p:nvSpPr>
          <p:cNvPr id="6" name="5 Rectángulo"/>
          <p:cNvSpPr/>
          <p:nvPr/>
        </p:nvSpPr>
        <p:spPr>
          <a:xfrm>
            <a:off x="5436096" y="5353471"/>
            <a:ext cx="1864613" cy="307777"/>
          </a:xfrm>
          <a:prstGeom prst="rect">
            <a:avLst/>
          </a:prstGeom>
        </p:spPr>
        <p:txBody>
          <a:bodyPr wrap="none">
            <a:spAutoFit/>
          </a:bodyPr>
          <a:lstStyle/>
          <a:p>
            <a:r>
              <a:rPr lang="es-EC" sz="1400" b="1" dirty="0"/>
              <a:t>Calidad de Activos</a:t>
            </a:r>
          </a:p>
        </p:txBody>
      </p:sp>
      <p:graphicFrame>
        <p:nvGraphicFramePr>
          <p:cNvPr id="7" name="6 Gráfico"/>
          <p:cNvGraphicFramePr/>
          <p:nvPr>
            <p:extLst>
              <p:ext uri="{D42A27DB-BD31-4B8C-83A1-F6EECF244321}">
                <p14:modId xmlns:p14="http://schemas.microsoft.com/office/powerpoint/2010/main" val="175005996"/>
              </p:ext>
            </p:extLst>
          </p:nvPr>
        </p:nvGraphicFramePr>
        <p:xfrm>
          <a:off x="4860032" y="2401143"/>
          <a:ext cx="3312368" cy="280831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3" descr="C:\Users\YAHIS\Desktop\LOGO-PRINCIP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5758448"/>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611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6BD7B71E-B234-4669-BE96-DE506D1A5EF8}" type="slidenum">
              <a:rPr lang="es-EC" smtClean="0"/>
              <a:t>42</a:t>
            </a:fld>
            <a:endParaRPr lang="es-EC"/>
          </a:p>
        </p:txBody>
      </p:sp>
      <p:graphicFrame>
        <p:nvGraphicFramePr>
          <p:cNvPr id="3" name="2 Gráfico"/>
          <p:cNvGraphicFramePr/>
          <p:nvPr>
            <p:extLst>
              <p:ext uri="{D42A27DB-BD31-4B8C-83A1-F6EECF244321}">
                <p14:modId xmlns:p14="http://schemas.microsoft.com/office/powerpoint/2010/main" val="2625826063"/>
              </p:ext>
            </p:extLst>
          </p:nvPr>
        </p:nvGraphicFramePr>
        <p:xfrm>
          <a:off x="924065" y="1628800"/>
          <a:ext cx="3431912" cy="2612047"/>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1403648" y="4509120"/>
            <a:ext cx="1550424" cy="307777"/>
          </a:xfrm>
          <a:prstGeom prst="rect">
            <a:avLst/>
          </a:prstGeom>
        </p:spPr>
        <p:txBody>
          <a:bodyPr wrap="none">
            <a:spAutoFit/>
          </a:bodyPr>
          <a:lstStyle/>
          <a:p>
            <a:r>
              <a:rPr lang="es-EC" sz="1400" b="1" dirty="0"/>
              <a:t>Nivel de Ventas</a:t>
            </a:r>
          </a:p>
        </p:txBody>
      </p:sp>
      <p:graphicFrame>
        <p:nvGraphicFramePr>
          <p:cNvPr id="5" name="4 Gráfico"/>
          <p:cNvGraphicFramePr/>
          <p:nvPr>
            <p:extLst>
              <p:ext uri="{D42A27DB-BD31-4B8C-83A1-F6EECF244321}">
                <p14:modId xmlns:p14="http://schemas.microsoft.com/office/powerpoint/2010/main" val="290987830"/>
              </p:ext>
            </p:extLst>
          </p:nvPr>
        </p:nvGraphicFramePr>
        <p:xfrm>
          <a:off x="4570607" y="1628800"/>
          <a:ext cx="3744416" cy="2497316"/>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5508104" y="4447565"/>
            <a:ext cx="1869423" cy="307777"/>
          </a:xfrm>
          <a:prstGeom prst="rect">
            <a:avLst/>
          </a:prstGeom>
        </p:spPr>
        <p:txBody>
          <a:bodyPr wrap="none">
            <a:spAutoFit/>
          </a:bodyPr>
          <a:lstStyle/>
          <a:p>
            <a:r>
              <a:rPr lang="es-EC" sz="1400" b="1" dirty="0"/>
              <a:t>Fuentes de empleo</a:t>
            </a:r>
          </a:p>
        </p:txBody>
      </p:sp>
      <p:pic>
        <p:nvPicPr>
          <p:cNvPr id="7" name="Picture 3" descr="C:\Users\YAHIS\Desktop\LOGO-PRINCIP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0680" y="5733256"/>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90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92696"/>
            <a:ext cx="7704856" cy="936104"/>
          </a:xfrm>
        </p:spPr>
        <p:txBody>
          <a:bodyPr>
            <a:normAutofit fontScale="90000"/>
          </a:bodyPr>
          <a:lstStyle/>
          <a:p>
            <a:pPr algn="ctr"/>
            <a:r>
              <a:rPr lang="es-EC" sz="2700" b="1" dirty="0" smtClean="0"/>
              <a:t>4.4. ANÁLISIS FINANCIERO VERTICAL DE LA CARTERA DE CRÉDITO</a:t>
            </a:r>
            <a:r>
              <a:rPr lang="es-EC" b="1" dirty="0" smtClean="0"/>
              <a:t>.</a:t>
            </a:r>
            <a:endParaRPr lang="es-EC"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43</a:t>
            </a:fld>
            <a:endParaRPr lang="es-EC"/>
          </a:p>
        </p:txBody>
      </p:sp>
      <p:pic>
        <p:nvPicPr>
          <p:cNvPr id="17" name="Picture 1" descr="19c2026c8ddf4273adc353053105fff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61763" y="2324100"/>
            <a:ext cx="1428750" cy="4191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YAHIS\Desktop\LOGO-PRINCIP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830456"/>
            <a:ext cx="2411760" cy="622880"/>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rotWithShape="1">
          <a:blip r:embed="rId4"/>
          <a:srcRect l="30336" t="31369" r="26807" b="11540"/>
          <a:stretch/>
        </p:blipFill>
        <p:spPr bwMode="auto">
          <a:xfrm>
            <a:off x="1224136" y="1772816"/>
            <a:ext cx="6804248" cy="403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15374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9581" y="620688"/>
            <a:ext cx="7704856" cy="936104"/>
          </a:xfrm>
        </p:spPr>
        <p:txBody>
          <a:bodyPr>
            <a:normAutofit fontScale="90000"/>
          </a:bodyPr>
          <a:lstStyle/>
          <a:p>
            <a:pPr algn="ctr"/>
            <a:r>
              <a:rPr lang="es-EC" sz="2700" b="1" dirty="0" smtClean="0"/>
              <a:t>ANÁLISIS FINANCIERO HORIZONTAL DE LA CARTERA DE CRÉDITO</a:t>
            </a:r>
            <a:r>
              <a:rPr lang="es-EC" b="1" dirty="0" smtClean="0"/>
              <a:t>.</a:t>
            </a:r>
            <a:endParaRPr lang="es-EC"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44</a:t>
            </a:fld>
            <a:endParaRPr lang="es-EC"/>
          </a:p>
        </p:txBody>
      </p:sp>
      <p:pic>
        <p:nvPicPr>
          <p:cNvPr id="17" name="Picture 1" descr="19c2026c8ddf4273adc353053105fff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61763" y="2324100"/>
            <a:ext cx="1428750" cy="4191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YAHIS\Desktop\LOGO-PRINCIP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733256"/>
            <a:ext cx="2411760" cy="622880"/>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p:nvPr/>
        </p:nvPicPr>
        <p:blipFill rotWithShape="1">
          <a:blip r:embed="rId4"/>
          <a:srcRect l="21320" t="28536" r="25713" b="22601"/>
          <a:stretch/>
        </p:blipFill>
        <p:spPr bwMode="auto">
          <a:xfrm>
            <a:off x="687660" y="1916832"/>
            <a:ext cx="7988796"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5740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1032" y="764704"/>
            <a:ext cx="8712968" cy="1143000"/>
          </a:xfrm>
        </p:spPr>
        <p:txBody>
          <a:bodyPr>
            <a:normAutofit/>
          </a:bodyPr>
          <a:lstStyle/>
          <a:p>
            <a:pPr algn="ctr"/>
            <a:r>
              <a:rPr lang="es-EC" sz="3200" b="1" dirty="0" smtClean="0"/>
              <a:t>5. CONCLUSIONES Y  </a:t>
            </a:r>
            <a:br>
              <a:rPr lang="es-EC" sz="3200" b="1" dirty="0" smtClean="0"/>
            </a:br>
            <a:r>
              <a:rPr lang="es-EC" sz="3200" b="1" dirty="0" smtClean="0"/>
              <a:t>RECOMENDACIONES</a:t>
            </a:r>
            <a:endParaRPr lang="es-EC" sz="3200" b="1" dirty="0"/>
          </a:p>
        </p:txBody>
      </p:sp>
      <p:sp>
        <p:nvSpPr>
          <p:cNvPr id="3" name="2 Marcador de contenido"/>
          <p:cNvSpPr>
            <a:spLocks noGrp="1"/>
          </p:cNvSpPr>
          <p:nvPr>
            <p:ph idx="1"/>
          </p:nvPr>
        </p:nvSpPr>
        <p:spPr>
          <a:xfrm>
            <a:off x="1043492" y="2323652"/>
            <a:ext cx="6777317" cy="3769644"/>
          </a:xfrm>
        </p:spPr>
        <p:txBody>
          <a:bodyPr>
            <a:normAutofit fontScale="77500" lnSpcReduction="20000"/>
          </a:bodyPr>
          <a:lstStyle/>
          <a:p>
            <a:pPr marL="0" indent="0" algn="just">
              <a:buNone/>
            </a:pPr>
            <a:r>
              <a:rPr lang="es-EC" b="1" dirty="0" smtClean="0"/>
              <a:t>5.1. Conclusiones</a:t>
            </a:r>
          </a:p>
          <a:p>
            <a:pPr algn="just"/>
            <a:r>
              <a:rPr lang="es-EC" dirty="0"/>
              <a:t>En el Ecuador,  las cooperativas de ahorro y crédito actúan como intermediarios financieros, están reguladas por la Superintendencia de Economía Popular y Solidaria, se encargan de captar unidades monetarias superavitarias y lo colocan prudentemente en agentes económicos que buscan financiamiento</a:t>
            </a:r>
            <a:r>
              <a:rPr lang="es-EC" dirty="0" smtClean="0"/>
              <a:t>.</a:t>
            </a:r>
          </a:p>
          <a:p>
            <a:pPr marL="68580" indent="0" algn="just">
              <a:buNone/>
            </a:pPr>
            <a:endParaRPr lang="es-EC" dirty="0"/>
          </a:p>
          <a:p>
            <a:pPr algn="just"/>
            <a:r>
              <a:rPr lang="es-EC" dirty="0"/>
              <a:t>El microcrédito constituye un mecanismo alternativo de los mercados financieros tradicionales, trata de apalear racionamientos de crédito que discriminan especialmente a los pequeños empresarios, cuartando la posibilidad de impulsar y fortalecer una economía social y solidaria</a:t>
            </a:r>
            <a:r>
              <a:rPr lang="es-EC" dirty="0" smtClean="0"/>
              <a:t>.</a:t>
            </a:r>
            <a:endParaRPr lang="es-EC" dirty="0"/>
          </a:p>
        </p:txBody>
      </p:sp>
      <p:sp>
        <p:nvSpPr>
          <p:cNvPr id="4" name="3 Marcador de número de diapositiva"/>
          <p:cNvSpPr>
            <a:spLocks noGrp="1"/>
          </p:cNvSpPr>
          <p:nvPr>
            <p:ph type="sldNum" sz="quarter" idx="12"/>
          </p:nvPr>
        </p:nvSpPr>
        <p:spPr/>
        <p:txBody>
          <a:bodyPr>
            <a:normAutofit/>
          </a:bodyPr>
          <a:lstStyle/>
          <a:p>
            <a:fld id="{6BD7B71E-B234-4669-BE96-DE506D1A5EF8}" type="slidenum">
              <a:rPr lang="es-EC" smtClean="0"/>
              <a:t>45</a:t>
            </a:fld>
            <a:endParaRPr lang="es-EC"/>
          </a:p>
        </p:txBody>
      </p:sp>
      <p:pic>
        <p:nvPicPr>
          <p:cNvPr id="5"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902065"/>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56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628800"/>
            <a:ext cx="6777317" cy="4203829"/>
          </a:xfrm>
        </p:spPr>
        <p:txBody>
          <a:bodyPr>
            <a:normAutofit fontScale="70000" lnSpcReduction="20000"/>
          </a:bodyPr>
          <a:lstStyle/>
          <a:p>
            <a:pPr algn="just"/>
            <a:r>
              <a:rPr lang="es-EC" dirty="0"/>
              <a:t>Los créditos colocados en las microempresas se concentran en un 23% promedio en los últimos tres años,  con respecto al total del activo invertido en la matriz de la Cooperativa de Ahorro y Crédito Pablo Muñoz Vega, siendo mayor el aporte a este rubro, que el promedio del sistema financiero nacional, el cual, en cartera de crédito las cooperativas segmento uno en su conjunto gestionan USD 4.050 millones lo que es el 16% del total de la cartera del sistema financiero.</a:t>
            </a:r>
          </a:p>
          <a:p>
            <a:pPr marL="0" indent="0" algn="just">
              <a:buNone/>
            </a:pPr>
            <a:endParaRPr lang="es-EC" dirty="0"/>
          </a:p>
          <a:p>
            <a:pPr algn="just"/>
            <a:r>
              <a:rPr lang="es-ES" dirty="0"/>
              <a:t>El microcrédito se destino a las actividades del comercio, servicios  y transporte; actividades económicas que se destacan en la zona fronteriza y coinciden con el </a:t>
            </a:r>
            <a:r>
              <a:rPr lang="es-ES" dirty="0" err="1"/>
              <a:t>PDYOT</a:t>
            </a:r>
            <a:r>
              <a:rPr lang="es-ES" dirty="0"/>
              <a:t> de la Provincia del Carchi; de los cuales el 70% de los micro empresarios han destinado los recursos del crédito a la inversión en el negocio  (calidad de activos) y fortalecido el capital de trabajo, por lo que se muestran satisfechos con el apalancamiento financiero recibido.</a:t>
            </a:r>
            <a:endParaRPr lang="es-EC" dirty="0"/>
          </a:p>
          <a:p>
            <a:pPr algn="just"/>
            <a:endParaRPr lang="es-EC" dirty="0"/>
          </a:p>
        </p:txBody>
      </p:sp>
      <p:sp>
        <p:nvSpPr>
          <p:cNvPr id="4" name="3 Marcador de número de diapositiva"/>
          <p:cNvSpPr>
            <a:spLocks noGrp="1"/>
          </p:cNvSpPr>
          <p:nvPr>
            <p:ph type="sldNum" sz="quarter" idx="12"/>
          </p:nvPr>
        </p:nvSpPr>
        <p:spPr/>
        <p:txBody>
          <a:bodyPr>
            <a:normAutofit/>
          </a:bodyPr>
          <a:lstStyle/>
          <a:p>
            <a:fld id="{6BD7B71E-B234-4669-BE96-DE506D1A5EF8}" type="slidenum">
              <a:rPr lang="es-EC" smtClean="0"/>
              <a:t>46</a:t>
            </a:fld>
            <a:endParaRPr lang="es-EC"/>
          </a:p>
        </p:txBody>
      </p:sp>
      <p:pic>
        <p:nvPicPr>
          <p:cNvPr id="5"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680"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6041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340768"/>
            <a:ext cx="6777317" cy="4491861"/>
          </a:xfrm>
        </p:spPr>
        <p:txBody>
          <a:bodyPr>
            <a:normAutofit fontScale="70000" lnSpcReduction="20000"/>
          </a:bodyPr>
          <a:lstStyle/>
          <a:p>
            <a:pPr algn="just"/>
            <a:r>
              <a:rPr lang="es-ES" dirty="0"/>
              <a:t>Existe un criterio dividido entre los microempresarios en cuanto al aumento del nivel de ventas y la generación de fuentes de empleo; por lo que se determina que el microcrédito, como tal, no ha incidido en el desarrollo micro empresarial; y que más bien se atribuye el bajo nivel de satisfacción en estos indicadores a las fuerzas políticas, económicas y sociales del entorno</a:t>
            </a:r>
            <a:r>
              <a:rPr lang="es-ES" dirty="0" smtClean="0"/>
              <a:t>.</a:t>
            </a:r>
            <a:endParaRPr lang="es-EC" dirty="0" smtClean="0"/>
          </a:p>
          <a:p>
            <a:pPr algn="just"/>
            <a:endParaRPr lang="es-EC" dirty="0"/>
          </a:p>
          <a:p>
            <a:pPr algn="just"/>
            <a:r>
              <a:rPr lang="es-EC" dirty="0"/>
              <a:t>A pesar de la fase de recesión económica que atravesó el país en el año 2015, se observa un incremento del 112% al año 2016 en el efectivo disponible, y un 7% al 2017. Esto significa, por un lado, que se aumentó la captación del ahorro; se aumenta cerca del 92% y 9% respectivamente la cartera de crédito, indicando que hubo mayor colocación del crédito; y se suma la disminución de la cartera de crédito a la microempresa en un 11% y 5%, demostrando que el sector empresarial pequeño está cumpliendo con sus obligaciones contraídas. </a:t>
            </a:r>
          </a:p>
        </p:txBody>
      </p:sp>
      <p:sp>
        <p:nvSpPr>
          <p:cNvPr id="4" name="3 Marcador de número de diapositiva"/>
          <p:cNvSpPr>
            <a:spLocks noGrp="1"/>
          </p:cNvSpPr>
          <p:nvPr>
            <p:ph type="sldNum" sz="quarter" idx="12"/>
          </p:nvPr>
        </p:nvSpPr>
        <p:spPr/>
        <p:txBody>
          <a:bodyPr/>
          <a:lstStyle/>
          <a:p>
            <a:fld id="{6BD7B71E-B234-4669-BE96-DE506D1A5EF8}" type="slidenum">
              <a:rPr lang="es-EC" smtClean="0"/>
              <a:t>47</a:t>
            </a:fld>
            <a:endParaRPr lang="es-EC"/>
          </a:p>
        </p:txBody>
      </p:sp>
      <p:pic>
        <p:nvPicPr>
          <p:cNvPr id="5"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902065"/>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412776"/>
            <a:ext cx="6777317" cy="4419853"/>
          </a:xfrm>
        </p:spPr>
        <p:txBody>
          <a:bodyPr>
            <a:normAutofit fontScale="70000" lnSpcReduction="20000"/>
          </a:bodyPr>
          <a:lstStyle/>
          <a:p>
            <a:pPr algn="just"/>
            <a:r>
              <a:rPr lang="es-ES_tradnl" dirty="0"/>
              <a:t>Según estimaciones del Banco Central del Ecuador, para el año 2017 se proyecta un crecimiento del 0,7%; </a:t>
            </a:r>
            <a:r>
              <a:rPr lang="es-EC" dirty="0"/>
              <a:t>esto significa, menores fuentes de empleo, menor consumo de las familias, fuga de capitales que disminuyen la inversión; lo que ocasiona la disminución del ahorro y en consecuencia menor flujo del crédito en el sistema financiero; por lo tanto, menos expectativas de consumo y bajos niveles de inversión</a:t>
            </a:r>
            <a:r>
              <a:rPr lang="es-EC" dirty="0" smtClean="0"/>
              <a:t>.</a:t>
            </a:r>
          </a:p>
          <a:p>
            <a:pPr algn="just"/>
            <a:endParaRPr lang="es-EC" dirty="0"/>
          </a:p>
          <a:p>
            <a:pPr algn="just"/>
            <a:r>
              <a:rPr lang="es-ES_tradnl" dirty="0"/>
              <a:t>La apreciación del dólar y la devaluación del peso colombiano, ha provocado que se incremente de manera incontrolable el ingreso de productos extranjeros, tanto por la vía legal como  informal. Situación que se presenta como una clara amenaza para el pequeño comerciante de la ciudad, almacenes en arriendo, negocios cerrados, bajas ventas, desempleo, entre otros; son los efectos visibles que se tiene en estos tiempos</a:t>
            </a:r>
            <a:endParaRPr lang="es-EC" dirty="0"/>
          </a:p>
          <a:p>
            <a:pPr marL="0" indent="0" algn="just">
              <a:buNone/>
            </a:pPr>
            <a:endParaRPr lang="es-EC"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48</a:t>
            </a:fld>
            <a:endParaRPr lang="es-EC"/>
          </a:p>
        </p:txBody>
      </p:sp>
      <p:pic>
        <p:nvPicPr>
          <p:cNvPr id="5"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4559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35043" y="1340768"/>
            <a:ext cx="6777317" cy="3508977"/>
          </a:xfrm>
        </p:spPr>
        <p:txBody>
          <a:bodyPr>
            <a:normAutofit fontScale="92500" lnSpcReduction="20000"/>
          </a:bodyPr>
          <a:lstStyle/>
          <a:p>
            <a:pPr algn="just"/>
            <a:r>
              <a:rPr lang="es-ES_tradnl" dirty="0"/>
              <a:t>En la provincia no se ha promovido la industria a gran escala, razón por la cual queda la limitante de generar fuente de empleo y mejores condiciones de inversión, esto hace que, las instituciones del sistema financiero, de manera especial de la economía popular y solidaria son los principales afectados, tanto en la colocación del micro crédito, como en la recuperación de la cartera; debido a las condiciones negativas del comercio que se suscitan en territorio.</a:t>
            </a:r>
            <a:endParaRPr lang="es-EC" dirty="0"/>
          </a:p>
          <a:p>
            <a:pPr algn="just"/>
            <a:endParaRPr lang="es-EC" dirty="0"/>
          </a:p>
        </p:txBody>
      </p:sp>
      <p:sp>
        <p:nvSpPr>
          <p:cNvPr id="5" name="4 Marcador de número de diapositiva"/>
          <p:cNvSpPr>
            <a:spLocks noGrp="1"/>
          </p:cNvSpPr>
          <p:nvPr>
            <p:ph type="sldNum" sz="quarter" idx="12"/>
          </p:nvPr>
        </p:nvSpPr>
        <p:spPr/>
        <p:txBody>
          <a:bodyPr/>
          <a:lstStyle/>
          <a:p>
            <a:fld id="{6BD7B71E-B234-4669-BE96-DE506D1A5EF8}" type="slidenum">
              <a:rPr lang="es-EC" smtClean="0"/>
              <a:t>49</a:t>
            </a:fld>
            <a:endParaRPr lang="es-EC"/>
          </a:p>
        </p:txBody>
      </p:sp>
      <p:pic>
        <p:nvPicPr>
          <p:cNvPr id="6"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902065"/>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600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1.3. FORMULACIÓN DE PROBLEMA</a:t>
            </a:r>
            <a:endParaRPr lang="es-EC" dirty="0"/>
          </a:p>
        </p:txBody>
      </p:sp>
      <p:sp>
        <p:nvSpPr>
          <p:cNvPr id="3" name="2 Marcador de contenido"/>
          <p:cNvSpPr>
            <a:spLocks noGrp="1"/>
          </p:cNvSpPr>
          <p:nvPr>
            <p:ph idx="1"/>
          </p:nvPr>
        </p:nvSpPr>
        <p:spPr>
          <a:xfrm>
            <a:off x="1069856" y="2917790"/>
            <a:ext cx="7498080" cy="2311410"/>
          </a:xfrm>
        </p:spPr>
        <p:txBody>
          <a:bodyPr/>
          <a:lstStyle/>
          <a:p>
            <a:pPr marL="82296" indent="0" algn="just">
              <a:buNone/>
            </a:pPr>
            <a:r>
              <a:rPr lang="es-EC" dirty="0" smtClean="0"/>
              <a:t>¿ Cómo </a:t>
            </a:r>
            <a:r>
              <a:rPr lang="es-EC" dirty="0"/>
              <a:t>contribuir al desarrollo micro empresarial en el cantón Tulcán, mediante la colocación del microcrédito de la </a:t>
            </a:r>
            <a:r>
              <a:rPr lang="es-EC" dirty="0" smtClean="0"/>
              <a:t>“Cooperativa </a:t>
            </a:r>
            <a:r>
              <a:rPr lang="es-EC" dirty="0"/>
              <a:t>de Ahorro y Crédito Pablo Muñoz Vega</a:t>
            </a:r>
            <a:r>
              <a:rPr lang="es-EC" dirty="0" smtClean="0"/>
              <a:t>” ?</a:t>
            </a:r>
            <a:endParaRPr lang="es-EC" dirty="0"/>
          </a:p>
        </p:txBody>
      </p:sp>
      <p:sp>
        <p:nvSpPr>
          <p:cNvPr id="4" name="3 Marcador de número de diapositiva"/>
          <p:cNvSpPr>
            <a:spLocks noGrp="1"/>
          </p:cNvSpPr>
          <p:nvPr>
            <p:ph type="sldNum" sz="quarter" idx="12"/>
          </p:nvPr>
        </p:nvSpPr>
        <p:spPr/>
        <p:txBody>
          <a:bodyPr>
            <a:normAutofit/>
          </a:bodyPr>
          <a:lstStyle/>
          <a:p>
            <a:fld id="{6BD7B71E-B234-4669-BE96-DE506D1A5EF8}" type="slidenum">
              <a:rPr lang="es-EC" smtClean="0"/>
              <a:t>5</a:t>
            </a:fld>
            <a:endParaRPr lang="es-EC" dirty="0"/>
          </a:p>
        </p:txBody>
      </p:sp>
      <p:pic>
        <p:nvPicPr>
          <p:cNvPr id="5"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99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529427"/>
            <a:ext cx="6777317" cy="4347845"/>
          </a:xfrm>
        </p:spPr>
        <p:txBody>
          <a:bodyPr>
            <a:normAutofit fontScale="92500"/>
          </a:bodyPr>
          <a:lstStyle/>
          <a:p>
            <a:pPr marL="0" indent="0" algn="just">
              <a:buNone/>
            </a:pPr>
            <a:r>
              <a:rPr lang="es-EC" b="1" dirty="0" smtClean="0"/>
              <a:t>5.2. Recomendaciones:</a:t>
            </a:r>
          </a:p>
          <a:p>
            <a:pPr marL="0" indent="0" algn="just">
              <a:buNone/>
            </a:pPr>
            <a:endParaRPr lang="es-EC" b="1" dirty="0"/>
          </a:p>
          <a:p>
            <a:pPr algn="just"/>
            <a:r>
              <a:rPr lang="es-EC" dirty="0" smtClean="0"/>
              <a:t>Se </a:t>
            </a:r>
            <a:r>
              <a:rPr lang="es-EC" dirty="0"/>
              <a:t>recomienda al lector profundizar los estudios teóricos de soporte las cuales sirven de base para entender la dinámica del crédito en el contexto empresarial, la adopción y aplicación del desenvolvimiento </a:t>
            </a:r>
            <a:r>
              <a:rPr lang="es-EC" dirty="0" err="1"/>
              <a:t>shumpeteriano</a:t>
            </a:r>
            <a:r>
              <a:rPr lang="es-EC" dirty="0"/>
              <a:t>, keynesiano y de mercado, dan la pauta para la generación de nuevos conocimientos en lo referente a la colocación efectiva del microcrédito y su incidencia en el desarrollo micro empresarial.</a:t>
            </a:r>
          </a:p>
          <a:p>
            <a:pPr marL="0" indent="0" algn="just">
              <a:buNone/>
            </a:pPr>
            <a:endParaRPr lang="es-EC"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50</a:t>
            </a:fld>
            <a:endParaRPr lang="es-EC"/>
          </a:p>
        </p:txBody>
      </p:sp>
      <p:pic>
        <p:nvPicPr>
          <p:cNvPr id="5"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2263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556792"/>
            <a:ext cx="6777317" cy="3508977"/>
          </a:xfrm>
        </p:spPr>
        <p:txBody>
          <a:bodyPr>
            <a:noAutofit/>
          </a:bodyPr>
          <a:lstStyle/>
          <a:p>
            <a:pPr algn="just"/>
            <a:r>
              <a:rPr lang="es-EC" sz="1800" dirty="0"/>
              <a:t>Es recomendable actualizar y fortalecer la metodología de la investigación, aquí adoptada con el fin de mantener un estudio holístico  e integral del impacto del micro crédito en el contexto micro empresarial.</a:t>
            </a:r>
          </a:p>
          <a:p>
            <a:pPr marL="0" indent="0" algn="just">
              <a:buNone/>
            </a:pPr>
            <a:endParaRPr lang="es-EC" sz="1800" dirty="0"/>
          </a:p>
          <a:p>
            <a:pPr algn="just"/>
            <a:r>
              <a:rPr lang="es-EC" sz="1800" dirty="0"/>
              <a:t>A los directivos y autoridades de la institución financiera se sugiere fortalecer las políticas internas de concesión del micro crédito, en el sentido de brindar direccionamientos específicos de solicitud, revisión, aprobación y seguimiento del destino del microcrédito; con el propósito de salvaguardar los intereses de la institución financiera y del prestatario, mediante la creación de una unidad de gestión del microcrédito exclusivamente.</a:t>
            </a:r>
          </a:p>
          <a:p>
            <a:pPr algn="just"/>
            <a:endParaRPr lang="es-EC" sz="1800"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51</a:t>
            </a:fld>
            <a:endParaRPr lang="es-EC"/>
          </a:p>
        </p:txBody>
      </p:sp>
      <p:pic>
        <p:nvPicPr>
          <p:cNvPr id="5"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902065"/>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2099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268760"/>
            <a:ext cx="6777317" cy="3508977"/>
          </a:xfrm>
        </p:spPr>
        <p:txBody>
          <a:bodyPr>
            <a:normAutofit/>
          </a:bodyPr>
          <a:lstStyle/>
          <a:p>
            <a:pPr algn="just"/>
            <a:r>
              <a:rPr lang="es-EC" sz="2000" dirty="0"/>
              <a:t>Se recomienda a los microempresarios, promover y fortalecer la cultura financiera, documentando la información económica, de tal manera que se pueda visualizar de manera clara y transparente la salud económica y financiera de la microempresa al momento de solicitar el crédito.</a:t>
            </a:r>
          </a:p>
          <a:p>
            <a:pPr marL="0" indent="0" algn="just">
              <a:buNone/>
            </a:pPr>
            <a:endParaRPr lang="es-EC" sz="2000" dirty="0"/>
          </a:p>
          <a:p>
            <a:pPr algn="just"/>
            <a:endParaRPr lang="es-EC" sz="2000" dirty="0"/>
          </a:p>
        </p:txBody>
      </p:sp>
      <p:sp>
        <p:nvSpPr>
          <p:cNvPr id="4" name="3 Marcador de número de diapositiva"/>
          <p:cNvSpPr>
            <a:spLocks noGrp="1"/>
          </p:cNvSpPr>
          <p:nvPr>
            <p:ph type="sldNum" sz="quarter" idx="12"/>
          </p:nvPr>
        </p:nvSpPr>
        <p:spPr/>
        <p:txBody>
          <a:bodyPr/>
          <a:lstStyle/>
          <a:p>
            <a:fld id="{6BD7B71E-B234-4669-BE96-DE506D1A5EF8}" type="slidenum">
              <a:rPr lang="es-EC" smtClean="0"/>
              <a:t>52</a:t>
            </a:fld>
            <a:endParaRPr lang="es-EC"/>
          </a:p>
        </p:txBody>
      </p:sp>
      <p:pic>
        <p:nvPicPr>
          <p:cNvPr id="5"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94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BD7B71E-B234-4669-BE96-DE506D1A5EF8}" type="slidenum">
              <a:rPr lang="es-EC" smtClean="0"/>
              <a:t>53</a:t>
            </a:fld>
            <a:endParaRPr lang="es-EC"/>
          </a:p>
        </p:txBody>
      </p:sp>
      <p:sp>
        <p:nvSpPr>
          <p:cNvPr id="2" name="1 Rectángulo redondeado"/>
          <p:cNvSpPr/>
          <p:nvPr/>
        </p:nvSpPr>
        <p:spPr>
          <a:xfrm>
            <a:off x="1619672" y="2420888"/>
            <a:ext cx="5688632" cy="187220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Gracias por su atención</a:t>
            </a:r>
            <a:endParaRPr lang="es-EC"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73414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476672"/>
            <a:ext cx="7024744" cy="1143000"/>
          </a:xfrm>
        </p:spPr>
        <p:txBody>
          <a:bodyPr/>
          <a:lstStyle/>
          <a:p>
            <a:r>
              <a:rPr lang="es-EC" dirty="0" smtClean="0"/>
              <a:t>1.4. DELIMITACIÓN</a:t>
            </a:r>
            <a:endParaRPr lang="es-EC" dirty="0"/>
          </a:p>
        </p:txBody>
      </p:sp>
      <p:sp>
        <p:nvSpPr>
          <p:cNvPr id="3" name="2 Marcador de contenido"/>
          <p:cNvSpPr>
            <a:spLocks noGrp="1"/>
          </p:cNvSpPr>
          <p:nvPr>
            <p:ph idx="1"/>
          </p:nvPr>
        </p:nvSpPr>
        <p:spPr>
          <a:xfrm>
            <a:off x="575048" y="1876836"/>
            <a:ext cx="7992888" cy="4239868"/>
          </a:xfrm>
        </p:spPr>
        <p:txBody>
          <a:bodyPr>
            <a:normAutofit/>
          </a:bodyPr>
          <a:lstStyle/>
          <a:p>
            <a:pPr marL="0" indent="0" algn="just">
              <a:buNone/>
            </a:pPr>
            <a:r>
              <a:rPr lang="es-EC" sz="2800" b="1" dirty="0" smtClean="0"/>
              <a:t>1.4.1. </a:t>
            </a:r>
            <a:r>
              <a:rPr lang="es-EC" b="1" dirty="0" smtClean="0"/>
              <a:t>Delimitación </a:t>
            </a:r>
            <a:r>
              <a:rPr lang="es-EC" b="1" dirty="0"/>
              <a:t>Espacial</a:t>
            </a:r>
            <a:endParaRPr lang="es-EC" sz="2000" dirty="0"/>
          </a:p>
          <a:p>
            <a:pPr marL="0" indent="0" algn="just">
              <a:buNone/>
            </a:pPr>
            <a:r>
              <a:rPr lang="es-EC" dirty="0" smtClean="0"/>
              <a:t>Provincia: Carchi </a:t>
            </a:r>
          </a:p>
          <a:p>
            <a:pPr marL="0" indent="0" algn="just">
              <a:buNone/>
            </a:pPr>
            <a:r>
              <a:rPr lang="es-EC" dirty="0" smtClean="0"/>
              <a:t>Cantón: Tulcán</a:t>
            </a:r>
          </a:p>
          <a:p>
            <a:pPr marL="0" indent="0" algn="just">
              <a:buNone/>
            </a:pPr>
            <a:r>
              <a:rPr lang="es-EC" dirty="0" smtClean="0"/>
              <a:t>Matriz </a:t>
            </a:r>
            <a:r>
              <a:rPr lang="es-EC" dirty="0"/>
              <a:t>de la </a:t>
            </a:r>
            <a:r>
              <a:rPr lang="es-EC" dirty="0" err="1" smtClean="0"/>
              <a:t>Coop</a:t>
            </a:r>
            <a:r>
              <a:rPr lang="es-EC" dirty="0" smtClean="0"/>
              <a:t>. </a:t>
            </a:r>
            <a:r>
              <a:rPr lang="es-EC" dirty="0"/>
              <a:t>de Ahorro y Crédito Pablo Muñoz </a:t>
            </a:r>
            <a:r>
              <a:rPr lang="es-EC" dirty="0" smtClean="0"/>
              <a:t>Vega.</a:t>
            </a:r>
          </a:p>
          <a:p>
            <a:pPr marL="0" indent="0" algn="just">
              <a:buNone/>
            </a:pPr>
            <a:endParaRPr lang="es-EC" sz="2800" dirty="0" smtClean="0"/>
          </a:p>
          <a:p>
            <a:pPr marL="0" indent="0" algn="just">
              <a:buNone/>
            </a:pPr>
            <a:r>
              <a:rPr lang="es-EC" sz="2800" b="1" dirty="0" smtClean="0"/>
              <a:t>1.4.2. </a:t>
            </a:r>
            <a:r>
              <a:rPr lang="es-EC" b="1" dirty="0" smtClean="0"/>
              <a:t>Delimitación </a:t>
            </a:r>
            <a:r>
              <a:rPr lang="es-EC" b="1" dirty="0"/>
              <a:t>Temporal</a:t>
            </a:r>
            <a:endParaRPr lang="es-EC" sz="2000" dirty="0"/>
          </a:p>
          <a:p>
            <a:pPr marL="0" indent="0" algn="just">
              <a:buNone/>
            </a:pPr>
            <a:r>
              <a:rPr lang="es-EC" dirty="0" smtClean="0"/>
              <a:t>Julio </a:t>
            </a:r>
            <a:r>
              <a:rPr lang="es-EC" dirty="0"/>
              <a:t>2016 -  Julio 2017.</a:t>
            </a:r>
            <a:endParaRPr lang="es-EC" sz="2800" dirty="0"/>
          </a:p>
          <a:p>
            <a:pPr algn="just"/>
            <a:endParaRPr lang="es-EC" dirty="0"/>
          </a:p>
        </p:txBody>
      </p:sp>
      <p:sp>
        <p:nvSpPr>
          <p:cNvPr id="4" name="3 Marcador de número de diapositiva"/>
          <p:cNvSpPr>
            <a:spLocks noGrp="1"/>
          </p:cNvSpPr>
          <p:nvPr>
            <p:ph type="sldNum" sz="quarter" idx="12"/>
          </p:nvPr>
        </p:nvSpPr>
        <p:spPr/>
        <p:txBody>
          <a:bodyPr>
            <a:normAutofit/>
          </a:bodyPr>
          <a:lstStyle/>
          <a:p>
            <a:fld id="{6BD7B71E-B234-4669-BE96-DE506D1A5EF8}" type="slidenum">
              <a:rPr lang="es-EC" smtClean="0"/>
              <a:t>6</a:t>
            </a:fld>
            <a:endParaRPr lang="es-EC" dirty="0"/>
          </a:p>
        </p:txBody>
      </p:sp>
      <p:pic>
        <p:nvPicPr>
          <p:cNvPr id="5"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35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476672"/>
            <a:ext cx="7024744" cy="1143000"/>
          </a:xfrm>
        </p:spPr>
        <p:txBody>
          <a:bodyPr/>
          <a:lstStyle/>
          <a:p>
            <a:r>
              <a:rPr lang="es-EC" dirty="0" smtClean="0"/>
              <a:t>1.5. OBJETIVOS</a:t>
            </a:r>
            <a:endParaRPr lang="es-EC" dirty="0"/>
          </a:p>
        </p:txBody>
      </p:sp>
      <p:sp>
        <p:nvSpPr>
          <p:cNvPr id="3" name="2 Marcador de contenido"/>
          <p:cNvSpPr>
            <a:spLocks noGrp="1"/>
          </p:cNvSpPr>
          <p:nvPr>
            <p:ph idx="1"/>
          </p:nvPr>
        </p:nvSpPr>
        <p:spPr>
          <a:xfrm>
            <a:off x="890344" y="2023864"/>
            <a:ext cx="7498080" cy="3061320"/>
          </a:xfrm>
          <a:ln>
            <a:noFill/>
          </a:ln>
        </p:spPr>
        <p:txBody>
          <a:bodyPr/>
          <a:lstStyle/>
          <a:p>
            <a:pPr marL="0" indent="0" algn="just">
              <a:buNone/>
            </a:pPr>
            <a:r>
              <a:rPr lang="es-EC" b="1" dirty="0" smtClean="0"/>
              <a:t>1.5.1 Objetivo General</a:t>
            </a:r>
          </a:p>
          <a:p>
            <a:pPr marL="0" indent="0" algn="just">
              <a:buNone/>
            </a:pPr>
            <a:endParaRPr lang="es-EC" b="1" dirty="0"/>
          </a:p>
          <a:p>
            <a:pPr algn="just"/>
            <a:r>
              <a:rPr lang="es-EC" dirty="0"/>
              <a:t>Realizar un análisis de impacto del microcrédito en el desarrollo micro empresarial de la ciudad de Tulcán.</a:t>
            </a:r>
          </a:p>
          <a:p>
            <a:pPr algn="just"/>
            <a:endParaRPr lang="es-EC" dirty="0"/>
          </a:p>
        </p:txBody>
      </p:sp>
      <p:sp>
        <p:nvSpPr>
          <p:cNvPr id="4" name="3 Marcador de número de diapositiva"/>
          <p:cNvSpPr>
            <a:spLocks noGrp="1"/>
          </p:cNvSpPr>
          <p:nvPr>
            <p:ph type="sldNum" sz="quarter" idx="12"/>
          </p:nvPr>
        </p:nvSpPr>
        <p:spPr/>
        <p:txBody>
          <a:bodyPr>
            <a:normAutofit/>
          </a:bodyPr>
          <a:lstStyle/>
          <a:p>
            <a:fld id="{6BD7B71E-B234-4669-BE96-DE506D1A5EF8}" type="slidenum">
              <a:rPr lang="es-EC" smtClean="0"/>
              <a:t>7</a:t>
            </a:fld>
            <a:endParaRPr lang="es-EC" dirty="0"/>
          </a:p>
        </p:txBody>
      </p:sp>
      <p:pic>
        <p:nvPicPr>
          <p:cNvPr id="5"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59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3197"/>
            <a:ext cx="7920880" cy="6126163"/>
          </a:xfrm>
          <a:ln>
            <a:noFill/>
          </a:ln>
        </p:spPr>
        <p:txBody>
          <a:bodyPr>
            <a:normAutofit/>
          </a:bodyPr>
          <a:lstStyle/>
          <a:p>
            <a:pPr marL="82296" indent="0" algn="just">
              <a:buNone/>
            </a:pPr>
            <a:r>
              <a:rPr lang="es-EC" b="1" dirty="0" smtClean="0"/>
              <a:t>1.5.2. Objetivos Específicos</a:t>
            </a:r>
          </a:p>
          <a:p>
            <a:pPr marL="571500" lvl="0" indent="-571500" algn="just">
              <a:buFont typeface="+mj-lt"/>
              <a:buAutoNum type="romanUcPeriod"/>
            </a:pPr>
            <a:r>
              <a:rPr lang="es-EC" dirty="0"/>
              <a:t>Referenciar teóricamente el microcrédito y la microempresa, en relación con el Plan Nacional del Buen Vivir</a:t>
            </a:r>
            <a:r>
              <a:rPr lang="es-EC" dirty="0" smtClean="0"/>
              <a:t>.</a:t>
            </a:r>
          </a:p>
          <a:p>
            <a:pPr marL="571500" lvl="0" indent="-571500" algn="just">
              <a:buFont typeface="+mj-lt"/>
              <a:buAutoNum type="romanUcPeriod"/>
            </a:pPr>
            <a:endParaRPr lang="es-EC" dirty="0"/>
          </a:p>
          <a:p>
            <a:pPr marL="571500" lvl="0" indent="-571500" algn="just">
              <a:buFont typeface="+mj-lt"/>
              <a:buAutoNum type="romanUcPeriod"/>
            </a:pPr>
            <a:r>
              <a:rPr lang="es-EC" dirty="0"/>
              <a:t>Diagnosticar la situación actual del microcrédito en la Cooperativa de Ahorro y Crédito Pablo Muñoz Vega - matriz Tulcán</a:t>
            </a:r>
            <a:r>
              <a:rPr lang="es-EC" dirty="0" smtClean="0"/>
              <a:t>.</a:t>
            </a:r>
          </a:p>
          <a:p>
            <a:pPr marL="571500" lvl="0" indent="-571500" algn="just">
              <a:buFont typeface="+mj-lt"/>
              <a:buAutoNum type="romanUcPeriod"/>
            </a:pPr>
            <a:endParaRPr lang="es-EC" dirty="0"/>
          </a:p>
          <a:p>
            <a:pPr marL="571500" lvl="0" indent="-571500" algn="just">
              <a:buFont typeface="+mj-lt"/>
              <a:buAutoNum type="romanUcPeriod"/>
            </a:pPr>
            <a:r>
              <a:rPr lang="es-EC" dirty="0"/>
              <a:t>Valorar el desarrollo económico de la microempresas que se han financiado en la Cooperativa de Ahorro y Crédito Pablo Muñoz Vega de la ciudad de Tulcán.</a:t>
            </a:r>
          </a:p>
          <a:p>
            <a:pPr marL="0" lvl="0" indent="0" algn="just">
              <a:buNone/>
            </a:pPr>
            <a:endParaRPr lang="es-EC" dirty="0"/>
          </a:p>
          <a:p>
            <a:pPr marL="0" indent="0" algn="just">
              <a:buNone/>
            </a:pPr>
            <a:endParaRPr lang="es-EC" dirty="0"/>
          </a:p>
        </p:txBody>
      </p:sp>
      <p:sp>
        <p:nvSpPr>
          <p:cNvPr id="5" name="4 Marcador de número de diapositiva"/>
          <p:cNvSpPr>
            <a:spLocks noGrp="1"/>
          </p:cNvSpPr>
          <p:nvPr>
            <p:ph type="sldNum" sz="quarter" idx="12"/>
          </p:nvPr>
        </p:nvSpPr>
        <p:spPr/>
        <p:txBody>
          <a:bodyPr>
            <a:normAutofit/>
          </a:bodyPr>
          <a:lstStyle/>
          <a:p>
            <a:fld id="{6BD7B71E-B234-4669-BE96-DE506D1A5EF8}" type="slidenum">
              <a:rPr lang="es-EC" smtClean="0"/>
              <a:t>8</a:t>
            </a:fld>
            <a:endParaRPr lang="es-EC" dirty="0"/>
          </a:p>
        </p:txBody>
      </p:sp>
      <p:pic>
        <p:nvPicPr>
          <p:cNvPr id="6"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59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412776"/>
            <a:ext cx="7956376" cy="3508977"/>
          </a:xfrm>
        </p:spPr>
        <p:txBody>
          <a:bodyPr>
            <a:normAutofit lnSpcReduction="10000"/>
          </a:bodyPr>
          <a:lstStyle/>
          <a:p>
            <a:pPr marL="514350" lvl="0" indent="-514350" algn="just">
              <a:buFont typeface="+mj-lt"/>
              <a:buAutoNum type="romanUcPeriod"/>
            </a:pPr>
            <a:r>
              <a:rPr lang="es-EC" dirty="0" smtClean="0"/>
              <a:t>Comparar </a:t>
            </a:r>
            <a:r>
              <a:rPr lang="es-EC" dirty="0"/>
              <a:t>la relación microcrédito – desarrollo micro empresarial en la ciudad de Tulcán, bajo la metodología analítica histórica y analítica sintética</a:t>
            </a:r>
            <a:r>
              <a:rPr lang="es-EC" dirty="0" smtClean="0"/>
              <a:t>.</a:t>
            </a:r>
          </a:p>
          <a:p>
            <a:pPr marL="0" lvl="0" indent="0" algn="just">
              <a:buNone/>
            </a:pPr>
            <a:endParaRPr lang="es-EC" dirty="0"/>
          </a:p>
          <a:p>
            <a:pPr marL="571500" lvl="0" indent="-571500" algn="just">
              <a:buFont typeface="+mj-lt"/>
              <a:buAutoNum type="romanUcPeriod"/>
            </a:pPr>
            <a:r>
              <a:rPr lang="es-EC" dirty="0"/>
              <a:t>Proponer estrategias financieras de colocación del microcrédito para la Cooperativa de Ahorro y Crédito Pablo Muñoz Vega de la ciudad de Tulcán</a:t>
            </a:r>
          </a:p>
        </p:txBody>
      </p:sp>
      <p:sp>
        <p:nvSpPr>
          <p:cNvPr id="4" name="3 Marcador de número de diapositiva"/>
          <p:cNvSpPr>
            <a:spLocks noGrp="1"/>
          </p:cNvSpPr>
          <p:nvPr>
            <p:ph type="sldNum" sz="quarter" idx="12"/>
          </p:nvPr>
        </p:nvSpPr>
        <p:spPr/>
        <p:txBody>
          <a:bodyPr/>
          <a:lstStyle/>
          <a:p>
            <a:fld id="{6BD7B71E-B234-4669-BE96-DE506D1A5EF8}" type="slidenum">
              <a:rPr lang="es-EC" smtClean="0"/>
              <a:t>9</a:t>
            </a:fld>
            <a:endParaRPr lang="es-EC"/>
          </a:p>
        </p:txBody>
      </p:sp>
      <p:pic>
        <p:nvPicPr>
          <p:cNvPr id="5" name="Picture 3" descr="C:\Users\YAHIS\Desktop\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805264"/>
            <a:ext cx="2411760" cy="6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64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1661</TotalTime>
  <Words>2608</Words>
  <Application>Microsoft Office PowerPoint</Application>
  <PresentationFormat>Presentación en pantalla (4:3)</PresentationFormat>
  <Paragraphs>315</Paragraphs>
  <Slides>53</Slides>
  <Notes>2</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Austin</vt:lpstr>
      <vt:lpstr>UNIVERSIDAD DE LAS FUERZAS ARMADAS</vt:lpstr>
      <vt:lpstr>CAPÍTULO I</vt:lpstr>
      <vt:lpstr>1.1 TÍTULO DEL PROYECTO</vt:lpstr>
      <vt:lpstr>1.2 PLANTEAMIENTO DEL PROBLEMA</vt:lpstr>
      <vt:lpstr>1.3. FORMULACIÓN DE PROBLEMA</vt:lpstr>
      <vt:lpstr>1.4. DELIMITACIÓN</vt:lpstr>
      <vt:lpstr>1.5. OBJETIVOS</vt:lpstr>
      <vt:lpstr>Presentación de PowerPoint</vt:lpstr>
      <vt:lpstr>Presentación de PowerPoint</vt:lpstr>
      <vt:lpstr>1.6. JUSTIFICACIÓN E IMPORTANCIA</vt:lpstr>
      <vt:lpstr>1.7. VARIABLES DE LA INVESTIGACIÓN</vt:lpstr>
      <vt:lpstr>CAPÍTULO II</vt:lpstr>
      <vt:lpstr>2.1. TEORÍAS DE SOPORTE</vt:lpstr>
      <vt:lpstr>2.2. MARCO REFERENCIAL</vt:lpstr>
      <vt:lpstr>Presentación de PowerPoint</vt:lpstr>
      <vt:lpstr>2.3 MARCO CONCEPTUAL</vt:lpstr>
      <vt:lpstr>Productos financieros</vt:lpstr>
      <vt:lpstr>Presentación de PowerPoint</vt:lpstr>
      <vt:lpstr>Presentación de PowerPoint</vt:lpstr>
      <vt:lpstr>2.4. MARCO LEGAL</vt:lpstr>
      <vt:lpstr>Presentación de PowerPoint</vt:lpstr>
      <vt:lpstr>2.5. MARCO CONTEXTUAL</vt:lpstr>
      <vt:lpstr>Presentación de PowerPoint</vt:lpstr>
      <vt:lpstr>CAPÍTULO III</vt:lpstr>
      <vt:lpstr>3.1. Enfoque de la Investigación - Mixto</vt:lpstr>
      <vt:lpstr>3.2. Métodos de Investigación Científica</vt:lpstr>
      <vt:lpstr>3.3. Tipología de la Investigación Científica</vt:lpstr>
      <vt:lpstr>3.4. Procedimiento para recopilación de información</vt:lpstr>
      <vt:lpstr>3.5. Cobertura de las unidades de análisis</vt:lpstr>
      <vt:lpstr>Cálculo de la Muestra</vt:lpstr>
      <vt:lpstr>CAPÍTULO IV</vt:lpstr>
      <vt:lpstr>4.1. Análisis del Entorno</vt:lpstr>
      <vt:lpstr>4.1.1. Entorno Político</vt:lpstr>
      <vt:lpstr>4.1.3. Entorno Económico </vt:lpstr>
      <vt:lpstr>Presentación de PowerPoint</vt:lpstr>
      <vt:lpstr>4.1.3. Entorno Social</vt:lpstr>
      <vt:lpstr>4.2. Análisis de Resultados de la encuesta</vt:lpstr>
      <vt:lpstr>Aspecto Sociodemográfico</vt:lpstr>
      <vt:lpstr>Aspecto Socioeconómico</vt:lpstr>
      <vt:lpstr>Presentación de PowerPoint</vt:lpstr>
      <vt:lpstr>Presentación de PowerPoint</vt:lpstr>
      <vt:lpstr>Presentación de PowerPoint</vt:lpstr>
      <vt:lpstr>4.4. ANÁLISIS FINANCIERO VERTICAL DE LA CARTERA DE CRÉDITO.</vt:lpstr>
      <vt:lpstr>ANÁLISIS FINANCIERO HORIZONTAL DE LA CARTERA DE CRÉDITO.</vt:lpstr>
      <vt:lpstr>5. CONCLUSIONES Y   RECOMENDACIONES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dc:title>
  <dc:creator>YaHiS Montenegro Argoti</dc:creator>
  <cp:lastModifiedBy>YaHiS Montenegro Argoti</cp:lastModifiedBy>
  <cp:revision>53</cp:revision>
  <dcterms:created xsi:type="dcterms:W3CDTF">2018-02-06T00:17:51Z</dcterms:created>
  <dcterms:modified xsi:type="dcterms:W3CDTF">2018-02-23T04:32:49Z</dcterms:modified>
</cp:coreProperties>
</file>